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sldIdLst>
    <p:sldId id="256" r:id="rId4"/>
    <p:sldId id="297" r:id="rId5"/>
    <p:sldId id="280" r:id="rId6"/>
    <p:sldId id="264" r:id="rId7"/>
    <p:sldId id="295" r:id="rId8"/>
    <p:sldId id="262" r:id="rId9"/>
    <p:sldId id="294" r:id="rId10"/>
    <p:sldId id="260" r:id="rId11"/>
    <p:sldId id="261" r:id="rId12"/>
    <p:sldId id="263" r:id="rId13"/>
    <p:sldId id="276" r:id="rId14"/>
    <p:sldId id="258" r:id="rId15"/>
    <p:sldId id="298" r:id="rId16"/>
    <p:sldId id="257" r:id="rId17"/>
    <p:sldId id="267" r:id="rId18"/>
    <p:sldId id="274"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1"/>
    <p:restoredTop sz="94631"/>
  </p:normalViewPr>
  <p:slideViewPr>
    <p:cSldViewPr snapToGrid="0" snapToObjects="1">
      <p:cViewPr varScale="1">
        <p:scale>
          <a:sx n="102" d="100"/>
          <a:sy n="102" d="100"/>
        </p:scale>
        <p:origin x="39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1BFB47-457D-BA45-B53C-40D6A6BB6C2A}"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327333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BFB47-457D-BA45-B53C-40D6A6BB6C2A}"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290939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BFB47-457D-BA45-B53C-40D6A6BB6C2A}"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48156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8C46E16-5B44-DF4E-B459-DBD1B3978F3D}"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2761378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8C46E16-5B44-DF4E-B459-DBD1B3978F3D}"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86325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8C46E16-5B44-DF4E-B459-DBD1B3978F3D}"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4164081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8C46E16-5B44-DF4E-B459-DBD1B3978F3D}" type="datetimeFigureOut">
              <a:rPr lang="en-US" smtClean="0"/>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403720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8C46E16-5B44-DF4E-B459-DBD1B3978F3D}" type="datetimeFigureOut">
              <a:rPr lang="en-US" smtClean="0"/>
              <a:t>11/22/18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160469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8C46E16-5B44-DF4E-B459-DBD1B3978F3D}" type="datetimeFigureOut">
              <a:rPr lang="en-US" smtClean="0"/>
              <a:t>11/22/18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471595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46E16-5B44-DF4E-B459-DBD1B3978F3D}" type="datetimeFigureOut">
              <a:rPr lang="en-US" smtClean="0"/>
              <a:t>11/22/18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1295288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8C46E16-5B44-DF4E-B459-DBD1B3978F3D}" type="datetimeFigureOut">
              <a:rPr lang="en-US" smtClean="0"/>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374327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BFB47-457D-BA45-B53C-40D6A6BB6C2A}"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4004024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8C46E16-5B44-DF4E-B459-DBD1B3978F3D}" type="datetimeFigureOut">
              <a:rPr lang="en-US" smtClean="0"/>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1409920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8C46E16-5B44-DF4E-B459-DBD1B3978F3D}"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72507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8C46E16-5B44-DF4E-B459-DBD1B3978F3D}"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0606-F58C-124F-BC53-73E81015D4B9}" type="slidenum">
              <a:rPr lang="en-US" smtClean="0"/>
              <a:t>‹#›</a:t>
            </a:fld>
            <a:endParaRPr lang="en-US"/>
          </a:p>
        </p:txBody>
      </p:sp>
    </p:spTree>
    <p:extLst>
      <p:ext uri="{BB962C8B-B14F-4D97-AF65-F5344CB8AC3E}">
        <p14:creationId xmlns:p14="http://schemas.microsoft.com/office/powerpoint/2010/main" val="867404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7094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6540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6086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42903" y="2311406"/>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505203" y="2311406"/>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6035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8099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2197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37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1BFB47-457D-BA45-B53C-40D6A6BB6C2A}"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4035898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7"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8"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3191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6636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6334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96875"/>
            <a:ext cx="1543051" cy="84518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42907" y="396875"/>
            <a:ext cx="4476751" cy="84518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792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1BFB47-457D-BA45-B53C-40D6A6BB6C2A}" type="datetimeFigureOut">
              <a:rPr lang="en-US" smtClean="0"/>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305141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1BFB47-457D-BA45-B53C-40D6A6BB6C2A}" type="datetimeFigureOut">
              <a:rPr lang="en-US" smtClean="0"/>
              <a:t>11/22/18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328732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1BFB47-457D-BA45-B53C-40D6A6BB6C2A}" type="datetimeFigureOut">
              <a:rPr lang="en-US" smtClean="0"/>
              <a:t>11/22/18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263706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BFB47-457D-BA45-B53C-40D6A6BB6C2A}" type="datetimeFigureOut">
              <a:rPr lang="en-US" smtClean="0"/>
              <a:t>11/22/18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199397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1BFB47-457D-BA45-B53C-40D6A6BB6C2A}" type="datetimeFigureOut">
              <a:rPr lang="en-US" smtClean="0"/>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51132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1BFB47-457D-BA45-B53C-40D6A6BB6C2A}" type="datetimeFigureOut">
              <a:rPr lang="en-US" smtClean="0"/>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21CE3-8FD8-6F47-B241-52382D0FD247}" type="slidenum">
              <a:rPr lang="en-US" smtClean="0"/>
              <a:t>‹#›</a:t>
            </a:fld>
            <a:endParaRPr lang="en-US"/>
          </a:p>
        </p:txBody>
      </p:sp>
    </p:spTree>
    <p:extLst>
      <p:ext uri="{BB962C8B-B14F-4D97-AF65-F5344CB8AC3E}">
        <p14:creationId xmlns:p14="http://schemas.microsoft.com/office/powerpoint/2010/main" val="161559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BFB47-457D-BA45-B53C-40D6A6BB6C2A}" type="datetimeFigureOut">
              <a:rPr lang="en-US" smtClean="0"/>
              <a:t>11/22/18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21CE3-8FD8-6F47-B241-52382D0FD247}" type="slidenum">
              <a:rPr lang="en-US" smtClean="0"/>
              <a:t>‹#›</a:t>
            </a:fld>
            <a:endParaRPr lang="en-US"/>
          </a:p>
        </p:txBody>
      </p:sp>
    </p:spTree>
    <p:extLst>
      <p:ext uri="{BB962C8B-B14F-4D97-AF65-F5344CB8AC3E}">
        <p14:creationId xmlns:p14="http://schemas.microsoft.com/office/powerpoint/2010/main" val="2882110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46E16-5B44-DF4E-B459-DBD1B3978F3D}" type="datetimeFigureOut">
              <a:rPr lang="en-US" smtClean="0"/>
              <a:t>11/22/18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40606-F58C-124F-BC53-73E81015D4B9}" type="slidenum">
              <a:rPr lang="en-US" smtClean="0"/>
              <a:t>‹#›</a:t>
            </a:fld>
            <a:endParaRPr lang="en-US"/>
          </a:p>
        </p:txBody>
      </p:sp>
    </p:spTree>
    <p:extLst>
      <p:ext uri="{BB962C8B-B14F-4D97-AF65-F5344CB8AC3E}">
        <p14:creationId xmlns:p14="http://schemas.microsoft.com/office/powerpoint/2010/main" val="3800823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FB777-F31D-DA40-8451-171C41F3040E}" type="datetimeFigureOut">
              <a:rPr lang="en-US" smtClean="0">
                <a:solidFill>
                  <a:prstClr val="black">
                    <a:tint val="75000"/>
                  </a:prstClr>
                </a:solidFill>
                <a:latin typeface="Calibri"/>
              </a:rPr>
              <a:pPr/>
              <a:t>11/22/18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A4C6F-39BA-0047-95C4-B946504AC4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3029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8.png"/><Relationship Id="rId7" Type="http://schemas.openxmlformats.org/officeDocument/2006/relationships/image" Target="../media/image15.e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6EAA-6BDA-C844-A1A2-4DDEEC94D049}"/>
              </a:ext>
            </a:extLst>
          </p:cNvPr>
          <p:cNvSpPr>
            <a:spLocks noGrp="1"/>
          </p:cNvSpPr>
          <p:nvPr>
            <p:ph type="ctrTitle"/>
          </p:nvPr>
        </p:nvSpPr>
        <p:spPr/>
        <p:txBody>
          <a:bodyPr>
            <a:normAutofit/>
          </a:bodyPr>
          <a:lstStyle/>
          <a:p>
            <a:r>
              <a:rPr lang="en-US" dirty="0">
                <a:solidFill>
                  <a:srgbClr val="FF0000"/>
                </a:solidFill>
              </a:rPr>
              <a:t>Ensemble Prediction: A Personal Perspective. </a:t>
            </a:r>
          </a:p>
        </p:txBody>
      </p:sp>
      <p:sp>
        <p:nvSpPr>
          <p:cNvPr id="3" name="Subtitle 2">
            <a:extLst>
              <a:ext uri="{FF2B5EF4-FFF2-40B4-BE49-F238E27FC236}">
                <a16:creationId xmlns:a16="http://schemas.microsoft.com/office/drawing/2014/main" id="{A025FEC0-EACD-B840-97CE-412EA9A1D4B9}"/>
              </a:ext>
            </a:extLst>
          </p:cNvPr>
          <p:cNvSpPr>
            <a:spLocks noGrp="1"/>
          </p:cNvSpPr>
          <p:nvPr>
            <p:ph type="subTitle" idx="1"/>
          </p:nvPr>
        </p:nvSpPr>
        <p:spPr/>
        <p:txBody>
          <a:bodyPr/>
          <a:lstStyle/>
          <a:p>
            <a:r>
              <a:rPr lang="en-US" dirty="0"/>
              <a:t>By</a:t>
            </a:r>
          </a:p>
          <a:p>
            <a:r>
              <a:rPr lang="en-US" dirty="0"/>
              <a:t>Tim Palmer</a:t>
            </a:r>
          </a:p>
          <a:p>
            <a:r>
              <a:rPr lang="en-US" dirty="0"/>
              <a:t>University of Oxford</a:t>
            </a:r>
          </a:p>
        </p:txBody>
      </p:sp>
    </p:spTree>
    <p:extLst>
      <p:ext uri="{BB962C8B-B14F-4D97-AF65-F5344CB8AC3E}">
        <p14:creationId xmlns:p14="http://schemas.microsoft.com/office/powerpoint/2010/main" val="206006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P_Reports_PIP_fig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377310"/>
            <a:ext cx="8277225" cy="3267075"/>
          </a:xfrm>
          <a:prstGeom prst="rect">
            <a:avLst/>
          </a:prstGeom>
          <a:noFill/>
          <a:extLst>
            <a:ext uri="{909E8E84-426E-40dd-AFC4-6F175D3DCCD1}">
              <a14:hiddenFill xmlns:a14="http://schemas.microsoft.com/office/drawing/2010/main" xmlns="">
                <a:solidFill>
                  <a:srgbClr val="FFFFFF"/>
                </a:solidFill>
              </a14:hiddenFill>
            </a:ext>
          </a:extLst>
        </p:spPr>
      </p:pic>
      <p:sp>
        <p:nvSpPr>
          <p:cNvPr id="13315" name="Text Box 3"/>
          <p:cNvSpPr txBox="1">
            <a:spLocks noChangeArrowheads="1"/>
          </p:cNvSpPr>
          <p:nvPr/>
        </p:nvSpPr>
        <p:spPr bwMode="auto">
          <a:xfrm>
            <a:off x="633413" y="457200"/>
            <a:ext cx="7824787"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a:defRPr>
                <a:solidFill>
                  <a:schemeClr val="tx1"/>
                </a:solidFill>
                <a:latin typeface="Arial" charset="0"/>
                <a:ea typeface="ＭＳ Ｐゴシック" charset="0"/>
                <a:cs typeface="Arial" charset="0"/>
              </a:defRPr>
            </a:lvl1pPr>
            <a:lvl2pPr marL="571500" defTabSz="762000">
              <a:defRPr>
                <a:solidFill>
                  <a:schemeClr val="tx1"/>
                </a:solidFill>
                <a:latin typeface="Arial" charset="0"/>
                <a:ea typeface="Arial" charset="0"/>
                <a:cs typeface="Arial" charset="0"/>
              </a:defRPr>
            </a:lvl2pPr>
            <a:lvl3pPr marL="1143000" defTabSz="762000">
              <a:defRPr>
                <a:solidFill>
                  <a:schemeClr val="tx1"/>
                </a:solidFill>
                <a:latin typeface="Arial" charset="0"/>
                <a:ea typeface="Arial" charset="0"/>
                <a:cs typeface="Arial" charset="0"/>
              </a:defRPr>
            </a:lvl3pPr>
            <a:lvl4pPr marL="1714500" defTabSz="762000">
              <a:defRPr>
                <a:solidFill>
                  <a:schemeClr val="tx1"/>
                </a:solidFill>
                <a:latin typeface="Arial" charset="0"/>
                <a:ea typeface="Arial" charset="0"/>
                <a:cs typeface="Arial" charset="0"/>
              </a:defRPr>
            </a:lvl4pPr>
            <a:lvl5pPr marL="2286000" defTabSz="762000">
              <a:defRPr>
                <a:solidFill>
                  <a:schemeClr val="tx1"/>
                </a:solidFill>
                <a:latin typeface="Arial" charset="0"/>
                <a:ea typeface="Arial" charset="0"/>
                <a:cs typeface="Arial" charset="0"/>
              </a:defRPr>
            </a:lvl5pPr>
            <a:lvl6pPr marL="2743200" defTabSz="762000" fontAlgn="base">
              <a:spcBef>
                <a:spcPct val="0"/>
              </a:spcBef>
              <a:spcAft>
                <a:spcPct val="0"/>
              </a:spcAft>
              <a:defRPr>
                <a:solidFill>
                  <a:schemeClr val="tx1"/>
                </a:solidFill>
                <a:latin typeface="Arial" charset="0"/>
                <a:ea typeface="Arial" charset="0"/>
                <a:cs typeface="Arial" charset="0"/>
              </a:defRPr>
            </a:lvl6pPr>
            <a:lvl7pPr marL="3200400" defTabSz="762000" fontAlgn="base">
              <a:spcBef>
                <a:spcPct val="0"/>
              </a:spcBef>
              <a:spcAft>
                <a:spcPct val="0"/>
              </a:spcAft>
              <a:defRPr>
                <a:solidFill>
                  <a:schemeClr val="tx1"/>
                </a:solidFill>
                <a:latin typeface="Arial" charset="0"/>
                <a:ea typeface="Arial" charset="0"/>
                <a:cs typeface="Arial" charset="0"/>
              </a:defRPr>
            </a:lvl7pPr>
            <a:lvl8pPr marL="3657600" defTabSz="762000" fontAlgn="base">
              <a:spcBef>
                <a:spcPct val="0"/>
              </a:spcBef>
              <a:spcAft>
                <a:spcPct val="0"/>
              </a:spcAft>
              <a:defRPr>
                <a:solidFill>
                  <a:schemeClr val="tx1"/>
                </a:solidFill>
                <a:latin typeface="Arial" charset="0"/>
                <a:ea typeface="Arial" charset="0"/>
                <a:cs typeface="Arial" charset="0"/>
              </a:defRPr>
            </a:lvl8pPr>
            <a:lvl9pPr marL="4114800" defTabSz="762000" fontAlgn="base">
              <a:spcBef>
                <a:spcPct val="0"/>
              </a:spcBef>
              <a:spcAft>
                <a:spcPct val="0"/>
              </a:spcAft>
              <a:defRPr>
                <a:solidFill>
                  <a:schemeClr val="tx1"/>
                </a:solidFill>
                <a:latin typeface="Arial" charset="0"/>
                <a:ea typeface="Arial" charset="0"/>
                <a:cs typeface="Arial" charset="0"/>
              </a:defRPr>
            </a:lvl9pPr>
          </a:lstStyle>
          <a:p>
            <a:pPr marL="0" marR="0" lvl="0" indent="0" algn="l" defTabSz="762000" rtl="0" eaLnBrk="0" fontAlgn="auto" latinLnBrk="0" hangingPunct="0">
              <a:lnSpc>
                <a:spcPct val="100000"/>
              </a:lnSpc>
              <a:spcBef>
                <a:spcPct val="500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imes New Roman" charset="0"/>
                <a:ea typeface="ＭＳ Ｐゴシック" charset="0"/>
                <a:cs typeface="Arial" charset="0"/>
              </a:rPr>
              <a:t>If eigenvectors are not normal (operator not self-</a:t>
            </a:r>
            <a:r>
              <a:rPr kumimoji="0" lang="en-GB" sz="2800" b="0" i="0" u="none" strike="noStrike" kern="1200" cap="none" spc="0" normalizeH="0" baseline="0" noProof="0" dirty="0" err="1">
                <a:ln>
                  <a:noFill/>
                </a:ln>
                <a:solidFill>
                  <a:prstClr val="black"/>
                </a:solidFill>
                <a:effectLst/>
                <a:uLnTx/>
                <a:uFillTx/>
                <a:latin typeface="Times New Roman" charset="0"/>
                <a:ea typeface="ＭＳ Ｐゴシック" charset="0"/>
                <a:cs typeface="Arial" charset="0"/>
              </a:rPr>
              <a:t>adjoint</a:t>
            </a:r>
            <a:r>
              <a:rPr kumimoji="0" lang="en-GB" sz="2800" b="0" i="0" u="none" strike="noStrike" kern="1200" cap="none" spc="0" normalizeH="0" baseline="0" noProof="0" dirty="0">
                <a:ln>
                  <a:noFill/>
                </a:ln>
                <a:solidFill>
                  <a:prstClr val="black"/>
                </a:solidFill>
                <a:effectLst/>
                <a:uLnTx/>
                <a:uFillTx/>
                <a:latin typeface="Times New Roman" charset="0"/>
                <a:ea typeface="ＭＳ Ｐゴシック" charset="0"/>
                <a:cs typeface="Arial" charset="0"/>
              </a:rPr>
              <a:t>), perturbation growth is not bounded by the dominant eigenvalue</a:t>
            </a:r>
          </a:p>
        </p:txBody>
      </p:sp>
      <p:graphicFrame>
        <p:nvGraphicFramePr>
          <p:cNvPr id="3" name="Object 2"/>
          <p:cNvGraphicFramePr>
            <a:graphicFrameLocks noChangeAspect="1"/>
          </p:cNvGraphicFramePr>
          <p:nvPr>
            <p:extLst/>
          </p:nvPr>
        </p:nvGraphicFramePr>
        <p:xfrm>
          <a:off x="881404" y="4942393"/>
          <a:ext cx="3124496" cy="781124"/>
        </p:xfrm>
        <a:graphic>
          <a:graphicData uri="http://schemas.openxmlformats.org/presentationml/2006/ole">
            <mc:AlternateContent xmlns:mc="http://schemas.openxmlformats.org/markup-compatibility/2006">
              <mc:Choice xmlns:v="urn:schemas-microsoft-com:vml" Requires="v">
                <p:oleObj spid="_x0000_s5149" name="Equation" r:id="rId4" imgW="863600" imgH="215900" progId="Equation.DSMT4">
                  <p:embed/>
                </p:oleObj>
              </mc:Choice>
              <mc:Fallback>
                <p:oleObj name="Equation" r:id="rId4" imgW="863600" imgH="215900" progId="Equation.DSMT4">
                  <p:embed/>
                  <p:pic>
                    <p:nvPicPr>
                      <p:cNvPr id="3" name="Object 2"/>
                      <p:cNvPicPr/>
                      <p:nvPr/>
                    </p:nvPicPr>
                    <p:blipFill>
                      <a:blip r:embed="rId5"/>
                      <a:stretch>
                        <a:fillRect/>
                      </a:stretch>
                    </p:blipFill>
                    <p:spPr>
                      <a:xfrm>
                        <a:off x="881404" y="4942393"/>
                        <a:ext cx="3124496" cy="781124"/>
                      </a:xfrm>
                      <a:prstGeom prst="rect">
                        <a:avLst/>
                      </a:prstGeom>
                    </p:spPr>
                  </p:pic>
                </p:oleObj>
              </mc:Fallback>
            </mc:AlternateContent>
          </a:graphicData>
        </a:graphic>
      </p:graphicFrame>
      <p:sp>
        <p:nvSpPr>
          <p:cNvPr id="2" name="Arc 1"/>
          <p:cNvSpPr/>
          <p:nvPr/>
        </p:nvSpPr>
        <p:spPr>
          <a:xfrm rot="16437997">
            <a:off x="7810518" y="3514840"/>
            <a:ext cx="1092702" cy="87132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Object 3"/>
          <p:cNvGraphicFramePr>
            <a:graphicFrameLocks noChangeAspect="1"/>
          </p:cNvGraphicFramePr>
          <p:nvPr>
            <p:extLst/>
          </p:nvPr>
        </p:nvGraphicFramePr>
        <p:xfrm>
          <a:off x="6282984" y="2269933"/>
          <a:ext cx="1601471" cy="682108"/>
        </p:xfrm>
        <a:graphic>
          <a:graphicData uri="http://schemas.openxmlformats.org/presentationml/2006/ole">
            <mc:AlternateContent xmlns:mc="http://schemas.openxmlformats.org/markup-compatibility/2006">
              <mc:Choice xmlns:v="urn:schemas-microsoft-com:vml" Requires="v">
                <p:oleObj spid="_x0000_s5150" name="Equation" r:id="rId6" imgW="685800" imgH="292100" progId="Equation.DSMT4">
                  <p:embed/>
                </p:oleObj>
              </mc:Choice>
              <mc:Fallback>
                <p:oleObj name="Equation" r:id="rId6" imgW="685800" imgH="292100" progId="Equation.DSMT4">
                  <p:embed/>
                  <p:pic>
                    <p:nvPicPr>
                      <p:cNvPr id="4" name="Object 3"/>
                      <p:cNvPicPr/>
                      <p:nvPr/>
                    </p:nvPicPr>
                    <p:blipFill>
                      <a:blip r:embed="rId7"/>
                      <a:stretch>
                        <a:fillRect/>
                      </a:stretch>
                    </p:blipFill>
                    <p:spPr>
                      <a:xfrm>
                        <a:off x="6282984" y="2269933"/>
                        <a:ext cx="1601471" cy="682108"/>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7709036" y="3129260"/>
          <a:ext cx="350837" cy="492125"/>
        </p:xfrm>
        <a:graphic>
          <a:graphicData uri="http://schemas.openxmlformats.org/presentationml/2006/ole">
            <mc:AlternateContent xmlns:mc="http://schemas.openxmlformats.org/markup-compatibility/2006">
              <mc:Choice xmlns:v="urn:schemas-microsoft-com:vml" Requires="v">
                <p:oleObj spid="_x0000_s5151" name="Equation" r:id="rId8" imgW="127000" imgH="177800" progId="Equation.DSMT4">
                  <p:embed/>
                </p:oleObj>
              </mc:Choice>
              <mc:Fallback>
                <p:oleObj name="Equation" r:id="rId8" imgW="127000" imgH="177800" progId="Equation.DSMT4">
                  <p:embed/>
                  <p:pic>
                    <p:nvPicPr>
                      <p:cNvPr id="5" name="Object 4"/>
                      <p:cNvPicPr/>
                      <p:nvPr/>
                    </p:nvPicPr>
                    <p:blipFill>
                      <a:blip r:embed="rId9"/>
                      <a:stretch>
                        <a:fillRect/>
                      </a:stretch>
                    </p:blipFill>
                    <p:spPr>
                      <a:xfrm>
                        <a:off x="7709036" y="3129260"/>
                        <a:ext cx="350837" cy="49212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878712" y="5226409"/>
          <a:ext cx="2198056" cy="1023752"/>
        </p:xfrm>
        <a:graphic>
          <a:graphicData uri="http://schemas.openxmlformats.org/presentationml/2006/ole">
            <mc:AlternateContent xmlns:mc="http://schemas.openxmlformats.org/markup-compatibility/2006">
              <mc:Choice xmlns:v="urn:schemas-microsoft-com:vml" Requires="v">
                <p:oleObj spid="_x0000_s5152" name="Equation" r:id="rId10" imgW="927100" imgH="431800" progId="Equation.DSMT4">
                  <p:embed/>
                </p:oleObj>
              </mc:Choice>
              <mc:Fallback>
                <p:oleObj name="Equation" r:id="rId10" imgW="927100" imgH="431800" progId="Equation.DSMT4">
                  <p:embed/>
                  <p:pic>
                    <p:nvPicPr>
                      <p:cNvPr id="6" name="Object 5"/>
                      <p:cNvPicPr/>
                      <p:nvPr/>
                    </p:nvPicPr>
                    <p:blipFill>
                      <a:blip r:embed="rId11"/>
                      <a:stretch>
                        <a:fillRect/>
                      </a:stretch>
                    </p:blipFill>
                    <p:spPr>
                      <a:xfrm>
                        <a:off x="4878712" y="5226409"/>
                        <a:ext cx="2198056" cy="1023752"/>
                      </a:xfrm>
                      <a:prstGeom prst="rect">
                        <a:avLst/>
                      </a:prstGeom>
                    </p:spPr>
                  </p:pic>
                </p:oleObj>
              </mc:Fallback>
            </mc:AlternateContent>
          </a:graphicData>
        </a:graphic>
      </p:graphicFrame>
    </p:spTree>
    <p:extLst>
      <p:ext uri="{BB962C8B-B14F-4D97-AF65-F5344CB8AC3E}">
        <p14:creationId xmlns:p14="http://schemas.microsoft.com/office/powerpoint/2010/main" val="75220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875" t="4642" r="8111" b="53368"/>
          <a:stretch/>
        </p:blipFill>
        <p:spPr>
          <a:xfrm>
            <a:off x="3622677" y="867405"/>
            <a:ext cx="3998485" cy="2503969"/>
          </a:xfrm>
          <a:prstGeom prst="rect">
            <a:avLst/>
          </a:prstGeom>
        </p:spPr>
      </p:pic>
      <p:sp>
        <p:nvSpPr>
          <p:cNvPr id="4" name="TextBox 3"/>
          <p:cNvSpPr txBox="1"/>
          <p:nvPr/>
        </p:nvSpPr>
        <p:spPr>
          <a:xfrm>
            <a:off x="4260340" y="4281421"/>
            <a:ext cx="32323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From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Buizza</a:t>
            </a:r>
            <a:r>
              <a:rPr kumimoji="0" lang="en-US" sz="1800" b="0" i="0" u="none" strike="noStrike" kern="1200" cap="none" spc="0" normalizeH="0" baseline="0" noProof="0" dirty="0">
                <a:ln>
                  <a:noFill/>
                </a:ln>
                <a:solidFill>
                  <a:prstClr val="black"/>
                </a:solidFill>
                <a:effectLst/>
                <a:uLnTx/>
                <a:uFillTx/>
                <a:latin typeface="Calibri"/>
                <a:ea typeface="+mn-ea"/>
                <a:cs typeface="+mn-cs"/>
              </a:rPr>
              <a:t> and Palmer, 1995</a:t>
            </a:r>
          </a:p>
        </p:txBody>
      </p:sp>
      <p:pic>
        <p:nvPicPr>
          <p:cNvPr id="5" name="Picture 4"/>
          <p:cNvPicPr>
            <a:picLocks noChangeAspect="1"/>
          </p:cNvPicPr>
          <p:nvPr/>
        </p:nvPicPr>
        <p:blipFill>
          <a:blip r:embed="rId3"/>
          <a:stretch>
            <a:fillRect/>
          </a:stretch>
        </p:blipFill>
        <p:spPr>
          <a:xfrm>
            <a:off x="444711" y="148219"/>
            <a:ext cx="2783733" cy="1438373"/>
          </a:xfrm>
          <a:prstGeom prst="rect">
            <a:avLst/>
          </a:prstGeom>
        </p:spPr>
      </p:pic>
      <p:pic>
        <p:nvPicPr>
          <p:cNvPr id="6" name="Picture 5"/>
          <p:cNvPicPr>
            <a:picLocks noChangeAspect="1"/>
          </p:cNvPicPr>
          <p:nvPr/>
        </p:nvPicPr>
        <p:blipFill>
          <a:blip r:embed="rId4"/>
          <a:stretch>
            <a:fillRect/>
          </a:stretch>
        </p:blipFill>
        <p:spPr>
          <a:xfrm>
            <a:off x="444711" y="1355838"/>
            <a:ext cx="2971966" cy="1902631"/>
          </a:xfrm>
          <a:prstGeom prst="rect">
            <a:avLst/>
          </a:prstGeom>
        </p:spPr>
      </p:pic>
      <p:pic>
        <p:nvPicPr>
          <p:cNvPr id="7" name="Picture 6"/>
          <p:cNvPicPr>
            <a:picLocks noChangeAspect="1"/>
          </p:cNvPicPr>
          <p:nvPr/>
        </p:nvPicPr>
        <p:blipFill>
          <a:blip r:embed="rId5"/>
          <a:stretch>
            <a:fillRect/>
          </a:stretch>
        </p:blipFill>
        <p:spPr>
          <a:xfrm>
            <a:off x="366900" y="2263030"/>
            <a:ext cx="3165440" cy="1920697"/>
          </a:xfrm>
          <a:prstGeom prst="rect">
            <a:avLst/>
          </a:prstGeom>
        </p:spPr>
      </p:pic>
      <p:pic>
        <p:nvPicPr>
          <p:cNvPr id="8" name="Picture 7"/>
          <p:cNvPicPr>
            <a:picLocks noChangeAspect="1"/>
          </p:cNvPicPr>
          <p:nvPr/>
        </p:nvPicPr>
        <p:blipFill rotWithShape="1">
          <a:blip r:embed="rId6"/>
          <a:srcRect l="3588" r="9647"/>
          <a:stretch/>
        </p:blipFill>
        <p:spPr>
          <a:xfrm>
            <a:off x="722196" y="3847328"/>
            <a:ext cx="2454848" cy="1237519"/>
          </a:xfrm>
          <a:prstGeom prst="rect">
            <a:avLst/>
          </a:prstGeom>
        </p:spPr>
      </p:pic>
      <p:pic>
        <p:nvPicPr>
          <p:cNvPr id="9" name="Picture 8">
            <a:extLst>
              <a:ext uri="{FF2B5EF4-FFF2-40B4-BE49-F238E27FC236}">
                <a16:creationId xmlns:a16="http://schemas.microsoft.com/office/drawing/2014/main" id="{D9274D3F-412C-DE4F-A107-D6FA73EA8D17}"/>
              </a:ext>
            </a:extLst>
          </p:cNvPr>
          <p:cNvPicPr>
            <a:picLocks noChangeAspect="1"/>
          </p:cNvPicPr>
          <p:nvPr/>
        </p:nvPicPr>
        <p:blipFill>
          <a:blip r:embed="rId7"/>
          <a:stretch>
            <a:fillRect/>
          </a:stretch>
        </p:blipFill>
        <p:spPr>
          <a:xfrm>
            <a:off x="703270" y="4959504"/>
            <a:ext cx="2454848" cy="1800928"/>
          </a:xfrm>
          <a:prstGeom prst="rect">
            <a:avLst/>
          </a:prstGeom>
          <a:ln>
            <a:noFill/>
          </a:ln>
        </p:spPr>
      </p:pic>
      <p:pic>
        <p:nvPicPr>
          <p:cNvPr id="10" name="Picture 9">
            <a:extLst>
              <a:ext uri="{FF2B5EF4-FFF2-40B4-BE49-F238E27FC236}">
                <a16:creationId xmlns:a16="http://schemas.microsoft.com/office/drawing/2014/main" id="{A3654741-8561-A946-A173-3C812EAB68F0}"/>
              </a:ext>
            </a:extLst>
          </p:cNvPr>
          <p:cNvPicPr>
            <a:picLocks noChangeAspect="1"/>
          </p:cNvPicPr>
          <p:nvPr/>
        </p:nvPicPr>
        <p:blipFill rotWithShape="1">
          <a:blip r:embed="rId2"/>
          <a:srcRect t="83547"/>
          <a:stretch/>
        </p:blipFill>
        <p:spPr>
          <a:xfrm>
            <a:off x="3701744" y="3401853"/>
            <a:ext cx="3790908" cy="679193"/>
          </a:xfrm>
          <a:prstGeom prst="rect">
            <a:avLst/>
          </a:prstGeom>
        </p:spPr>
      </p:pic>
      <p:sp>
        <p:nvSpPr>
          <p:cNvPr id="11" name="TextBox 10">
            <a:extLst>
              <a:ext uri="{FF2B5EF4-FFF2-40B4-BE49-F238E27FC236}">
                <a16:creationId xmlns:a16="http://schemas.microsoft.com/office/drawing/2014/main" id="{1E498D4E-2246-034E-8005-6D87AF60D978}"/>
              </a:ext>
            </a:extLst>
          </p:cNvPr>
          <p:cNvSpPr txBox="1"/>
          <p:nvPr/>
        </p:nvSpPr>
        <p:spPr>
          <a:xfrm>
            <a:off x="7611753" y="2007111"/>
            <a:ext cx="751562" cy="369332"/>
          </a:xfrm>
          <a:prstGeom prst="rect">
            <a:avLst/>
          </a:prstGeom>
          <a:noFill/>
        </p:spPr>
        <p:txBody>
          <a:bodyPr wrap="square" rtlCol="0">
            <a:spAutoFit/>
          </a:bodyPr>
          <a:lstStyle/>
          <a:p>
            <a:r>
              <a:rPr lang="en-US" dirty="0">
                <a:solidFill>
                  <a:srgbClr val="FF0000"/>
                </a:solidFill>
              </a:rPr>
              <a:t>initial</a:t>
            </a:r>
          </a:p>
        </p:txBody>
      </p:sp>
      <p:sp>
        <p:nvSpPr>
          <p:cNvPr id="12" name="TextBox 11">
            <a:extLst>
              <a:ext uri="{FF2B5EF4-FFF2-40B4-BE49-F238E27FC236}">
                <a16:creationId xmlns:a16="http://schemas.microsoft.com/office/drawing/2014/main" id="{CF44DD8C-4C9D-7840-975B-ED7E20EF20CF}"/>
              </a:ext>
            </a:extLst>
          </p:cNvPr>
          <p:cNvSpPr txBox="1"/>
          <p:nvPr/>
        </p:nvSpPr>
        <p:spPr>
          <a:xfrm>
            <a:off x="7611753" y="1355838"/>
            <a:ext cx="1087677" cy="369332"/>
          </a:xfrm>
          <a:prstGeom prst="rect">
            <a:avLst/>
          </a:prstGeom>
          <a:noFill/>
        </p:spPr>
        <p:txBody>
          <a:bodyPr wrap="square" rtlCol="0">
            <a:spAutoFit/>
          </a:bodyPr>
          <a:lstStyle/>
          <a:p>
            <a:r>
              <a:rPr lang="en-US" dirty="0">
                <a:solidFill>
                  <a:srgbClr val="FF0000"/>
                </a:solidFill>
              </a:rPr>
              <a:t>evolved</a:t>
            </a:r>
          </a:p>
        </p:txBody>
      </p:sp>
      <p:cxnSp>
        <p:nvCxnSpPr>
          <p:cNvPr id="14" name="Straight Connector 13">
            <a:extLst>
              <a:ext uri="{FF2B5EF4-FFF2-40B4-BE49-F238E27FC236}">
                <a16:creationId xmlns:a16="http://schemas.microsoft.com/office/drawing/2014/main" id="{37D2E363-24D8-AA4A-B6C1-7ABC2D55FAFD}"/>
              </a:ext>
            </a:extLst>
          </p:cNvPr>
          <p:cNvCxnSpPr>
            <a:cxnSpLocks/>
          </p:cNvCxnSpPr>
          <p:nvPr/>
        </p:nvCxnSpPr>
        <p:spPr>
          <a:xfrm flipV="1">
            <a:off x="6346520" y="1586592"/>
            <a:ext cx="1146132" cy="254735"/>
          </a:xfrm>
          <a:prstGeom prst="lin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headEnd type="stealt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4BC72A-7E88-2E47-94A2-2F301908533B}"/>
              </a:ext>
            </a:extLst>
          </p:cNvPr>
          <p:cNvCxnSpPr>
            <a:cxnSpLocks/>
          </p:cNvCxnSpPr>
          <p:nvPr/>
        </p:nvCxnSpPr>
        <p:spPr>
          <a:xfrm flipV="1">
            <a:off x="6919586" y="2226368"/>
            <a:ext cx="573066" cy="150075"/>
          </a:xfrm>
          <a:prstGeom prst="lin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headEnd type="stealth"/>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736E176-CB93-B349-9586-AF80BAF26953}"/>
              </a:ext>
            </a:extLst>
          </p:cNvPr>
          <p:cNvSpPr txBox="1"/>
          <p:nvPr/>
        </p:nvSpPr>
        <p:spPr>
          <a:xfrm>
            <a:off x="4309699" y="222329"/>
            <a:ext cx="3133594" cy="523220"/>
          </a:xfrm>
          <a:prstGeom prst="rect">
            <a:avLst/>
          </a:prstGeom>
          <a:noFill/>
        </p:spPr>
        <p:txBody>
          <a:bodyPr wrap="square" rtlCol="0">
            <a:spAutoFit/>
          </a:bodyPr>
          <a:lstStyle/>
          <a:p>
            <a:r>
              <a:rPr lang="en-US" sz="2800" dirty="0">
                <a:solidFill>
                  <a:srgbClr val="FF0000"/>
                </a:solidFill>
              </a:rPr>
              <a:t>Singular Vectors</a:t>
            </a:r>
          </a:p>
        </p:txBody>
      </p:sp>
    </p:spTree>
    <p:extLst>
      <p:ext uri="{BB962C8B-B14F-4D97-AF65-F5344CB8AC3E}">
        <p14:creationId xmlns:p14="http://schemas.microsoft.com/office/powerpoint/2010/main" val="3793016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act of SVs on EN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
        <p:nvSpPr>
          <p:cNvPr id="5" name="TextBox 4"/>
          <p:cNvSpPr txBox="1"/>
          <p:nvPr/>
        </p:nvSpPr>
        <p:spPr>
          <a:xfrm>
            <a:off x="582111" y="6078682"/>
            <a:ext cx="451577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Simon Lang: Personal Communication</a:t>
            </a:r>
          </a:p>
        </p:txBody>
      </p:sp>
    </p:spTree>
    <p:extLst>
      <p:ext uri="{BB962C8B-B14F-4D97-AF65-F5344CB8AC3E}">
        <p14:creationId xmlns:p14="http://schemas.microsoft.com/office/powerpoint/2010/main" val="187023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84426E-D32C-4C40-A11E-B172354241EB}"/>
              </a:ext>
            </a:extLst>
          </p:cNvPr>
          <p:cNvPicPr>
            <a:picLocks noChangeAspect="1"/>
          </p:cNvPicPr>
          <p:nvPr/>
        </p:nvPicPr>
        <p:blipFill>
          <a:blip r:embed="rId2"/>
          <a:stretch>
            <a:fillRect/>
          </a:stretch>
        </p:blipFill>
        <p:spPr>
          <a:xfrm>
            <a:off x="922390" y="202823"/>
            <a:ext cx="6693435" cy="5866037"/>
          </a:xfrm>
          <a:prstGeom prst="rect">
            <a:avLst/>
          </a:prstGeom>
        </p:spPr>
      </p:pic>
    </p:spTree>
    <p:extLst>
      <p:ext uri="{BB962C8B-B14F-4D97-AF65-F5344CB8AC3E}">
        <p14:creationId xmlns:p14="http://schemas.microsoft.com/office/powerpoint/2010/main" val="283386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an_annual_error_spread_tig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17700" y="0"/>
            <a:ext cx="5299364" cy="6858000"/>
          </a:xfrm>
          <a:prstGeom prst="rect">
            <a:avLst/>
          </a:prstGeom>
        </p:spPr>
      </p:pic>
      <p:sp>
        <p:nvSpPr>
          <p:cNvPr id="5" name="TextBox 4"/>
          <p:cNvSpPr txBox="1"/>
          <p:nvPr/>
        </p:nvSpPr>
        <p:spPr>
          <a:xfrm>
            <a:off x="582111" y="6078682"/>
            <a:ext cx="451577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Martin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Janousek</a:t>
            </a:r>
            <a:r>
              <a:rPr kumimoji="0" lang="en-US" sz="1800" b="0" i="0" u="none" strike="noStrike" kern="1200" cap="none" spc="0" normalizeH="0" baseline="0" noProof="0" dirty="0">
                <a:ln>
                  <a:noFill/>
                </a:ln>
                <a:solidFill>
                  <a:prstClr val="black"/>
                </a:solidFill>
                <a:effectLst/>
                <a:uLnTx/>
                <a:uFillTx/>
                <a:latin typeface="Calibri"/>
                <a:ea typeface="+mn-ea"/>
                <a:cs typeface="+mn-cs"/>
              </a:rPr>
              <a:t>: Personal Communication</a:t>
            </a:r>
          </a:p>
        </p:txBody>
      </p:sp>
      <p:sp>
        <p:nvSpPr>
          <p:cNvPr id="2" name="TextBox 1"/>
          <p:cNvSpPr txBox="1"/>
          <p:nvPr/>
        </p:nvSpPr>
        <p:spPr>
          <a:xfrm>
            <a:off x="817504" y="453784"/>
            <a:ext cx="80290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ECMWF EPS  spread/skill better balanced than other operational ensembles. </a:t>
            </a:r>
          </a:p>
        </p:txBody>
      </p:sp>
    </p:spTree>
    <p:extLst>
      <p:ext uri="{BB962C8B-B14F-4D97-AF65-F5344CB8AC3E}">
        <p14:creationId xmlns:p14="http://schemas.microsoft.com/office/powerpoint/2010/main" val="328451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1-01-03-1219-01.jpg"/>
          <p:cNvPicPr>
            <a:picLocks noChangeAspect="1"/>
          </p:cNvPicPr>
          <p:nvPr/>
        </p:nvPicPr>
        <p:blipFill>
          <a:blip r:embed="rId2" cstate="print"/>
          <a:srcRect b="34250"/>
          <a:stretch>
            <a:fillRect/>
          </a:stretch>
        </p:blipFill>
        <p:spPr>
          <a:xfrm rot="16200000">
            <a:off x="2926452" y="508109"/>
            <a:ext cx="3832661" cy="6608131"/>
          </a:xfrm>
          <a:prstGeom prst="rect">
            <a:avLst/>
          </a:prstGeom>
        </p:spPr>
      </p:pic>
      <p:sp>
        <p:nvSpPr>
          <p:cNvPr id="2" name="TextBox 1"/>
          <p:cNvSpPr txBox="1"/>
          <p:nvPr/>
        </p:nvSpPr>
        <p:spPr>
          <a:xfrm>
            <a:off x="2639080" y="577342"/>
            <a:ext cx="3612241" cy="5847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Stochastic Physics</a:t>
            </a:r>
          </a:p>
        </p:txBody>
      </p:sp>
    </p:spTree>
    <p:extLst>
      <p:ext uri="{BB962C8B-B14F-4D97-AF65-F5344CB8AC3E}">
        <p14:creationId xmlns:p14="http://schemas.microsoft.com/office/powerpoint/2010/main" val="356268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48634"/>
          <a:stretch/>
        </p:blipFill>
        <p:spPr>
          <a:xfrm>
            <a:off x="3498262" y="1471848"/>
            <a:ext cx="4249470" cy="2998702"/>
          </a:xfrm>
          <a:prstGeom prst="rect">
            <a:avLst/>
          </a:prstGeom>
        </p:spPr>
      </p:pic>
      <p:pic>
        <p:nvPicPr>
          <p:cNvPr id="5" name="Picture 4"/>
          <p:cNvPicPr>
            <a:picLocks noChangeAspect="1"/>
          </p:cNvPicPr>
          <p:nvPr/>
        </p:nvPicPr>
        <p:blipFill>
          <a:blip r:embed="rId3"/>
          <a:stretch>
            <a:fillRect/>
          </a:stretch>
        </p:blipFill>
        <p:spPr>
          <a:xfrm>
            <a:off x="499201" y="801315"/>
            <a:ext cx="2710962" cy="3807021"/>
          </a:xfrm>
          <a:prstGeom prst="rect">
            <a:avLst/>
          </a:prstGeom>
        </p:spPr>
      </p:pic>
    </p:spTree>
    <p:extLst>
      <p:ext uri="{BB962C8B-B14F-4D97-AF65-F5344CB8AC3E}">
        <p14:creationId xmlns:p14="http://schemas.microsoft.com/office/powerpoint/2010/main" val="315859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t87_ep2b_66_landscape_lo.gif"/>
          <p:cNvPicPr>
            <a:picLocks noChangeAspect="1"/>
          </p:cNvPicPr>
          <p:nvPr/>
        </p:nvPicPr>
        <p:blipFill rotWithShape="1">
          <a:blip r:embed="rId2">
            <a:extLst>
              <a:ext uri="{28A0092B-C50C-407E-A947-70E740481C1C}">
                <a14:useLocalDpi xmlns:a14="http://schemas.microsoft.com/office/drawing/2010/main" val="0"/>
              </a:ext>
            </a:extLst>
          </a:blip>
          <a:srcRect t="19701"/>
          <a:stretch/>
        </p:blipFill>
        <p:spPr>
          <a:xfrm>
            <a:off x="2091764" y="1175278"/>
            <a:ext cx="4736135" cy="2691234"/>
          </a:xfrm>
          <a:prstGeom prst="rect">
            <a:avLst/>
          </a:prstGeom>
        </p:spPr>
      </p:pic>
      <p:sp>
        <p:nvSpPr>
          <p:cNvPr id="3" name="TextBox 2"/>
          <p:cNvSpPr txBox="1"/>
          <p:nvPr/>
        </p:nvSpPr>
        <p:spPr>
          <a:xfrm>
            <a:off x="630051" y="98688"/>
            <a:ext cx="764090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October 87 Storm Ensemble Re-forecast:             Very Unpredictable – Very Chaotic!</a:t>
            </a:r>
          </a:p>
        </p:txBody>
      </p:sp>
      <p:sp>
        <p:nvSpPr>
          <p:cNvPr id="4" name="TextBox 3"/>
          <p:cNvSpPr txBox="1"/>
          <p:nvPr/>
        </p:nvSpPr>
        <p:spPr>
          <a:xfrm>
            <a:off x="1845672" y="3866512"/>
            <a:ext cx="61984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50 forecasts with slightly different initial conditions (with thanks to Martin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Leutbecher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Picture 2" descr="10mgust"/>
          <p:cNvPicPr>
            <a:picLocks noChangeAspect="1" noChangeArrowheads="1"/>
          </p:cNvPicPr>
          <p:nvPr/>
        </p:nvPicPr>
        <p:blipFill rotWithShape="1">
          <a:blip r:embed="rId3" cstate="print"/>
          <a:srcRect l="2844" t="9147" r="25644"/>
          <a:stretch/>
        </p:blipFill>
        <p:spPr bwMode="auto">
          <a:xfrm>
            <a:off x="3352897" y="4316618"/>
            <a:ext cx="2629647" cy="2363611"/>
          </a:xfrm>
          <a:prstGeom prst="rect">
            <a:avLst/>
          </a:prstGeom>
          <a:noFill/>
        </p:spPr>
      </p:pic>
      <p:sp>
        <p:nvSpPr>
          <p:cNvPr id="7" name="Text Box 3"/>
          <p:cNvSpPr txBox="1">
            <a:spLocks noChangeArrowheads="1"/>
          </p:cNvSpPr>
          <p:nvPr/>
        </p:nvSpPr>
        <p:spPr bwMode="auto">
          <a:xfrm>
            <a:off x="6111407" y="4776577"/>
            <a:ext cx="2736850" cy="1569660"/>
          </a:xfrm>
          <a:prstGeom prst="rect">
            <a:avLst/>
          </a:prstGeom>
          <a:solidFill>
            <a:schemeClr val="bg1"/>
          </a:solidFill>
          <a:ln w="9525">
            <a:solidFill>
              <a:srgbClr val="FF0000"/>
            </a:solid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Arial" charset="0"/>
              </a:rPr>
              <a:t>Probability of hurricane-force gusts on October 16</a:t>
            </a:r>
            <a:r>
              <a:rPr kumimoji="0" lang="en-GB" sz="2400" b="0" i="0" u="none" strike="noStrike" kern="1200" cap="none" spc="0" normalizeH="0" baseline="30000" noProof="0" dirty="0">
                <a:ln>
                  <a:noFill/>
                </a:ln>
                <a:solidFill>
                  <a:prstClr val="black"/>
                </a:solidFill>
                <a:effectLst/>
                <a:uLnTx/>
                <a:uFillTx/>
                <a:latin typeface="Calibri"/>
                <a:ea typeface="+mn-ea"/>
                <a:cs typeface="Arial" charset="0"/>
              </a:rPr>
              <a:t>th</a:t>
            </a:r>
            <a:r>
              <a:rPr kumimoji="0" lang="en-GB" sz="2400" b="0" i="0" u="none" strike="noStrike" kern="1200" cap="none" spc="0" normalizeH="0" baseline="0" noProof="0" dirty="0">
                <a:ln>
                  <a:noFill/>
                </a:ln>
                <a:solidFill>
                  <a:prstClr val="black"/>
                </a:solidFill>
                <a:effectLst/>
                <a:uLnTx/>
                <a:uFillTx/>
                <a:latin typeface="Calibri"/>
                <a:ea typeface="+mn-ea"/>
                <a:cs typeface="Arial" charset="0"/>
              </a:rPr>
              <a:t> 1987</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5" name="TextBox 4"/>
          <p:cNvSpPr txBox="1"/>
          <p:nvPr/>
        </p:nvSpPr>
        <p:spPr>
          <a:xfrm>
            <a:off x="6827899" y="3285671"/>
            <a:ext cx="1303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D+2.5 days</a:t>
            </a:r>
          </a:p>
        </p:txBody>
      </p:sp>
      <p:sp>
        <p:nvSpPr>
          <p:cNvPr id="8" name="TextBox 7"/>
          <p:cNvSpPr txBox="1"/>
          <p:nvPr/>
        </p:nvSpPr>
        <p:spPr>
          <a:xfrm>
            <a:off x="308426" y="4898258"/>
            <a:ext cx="248557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to do with this information? Don’t take the ensemble mean!! Rather, create probability forecasts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62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5CF6AB-0009-EF40-8752-0C540B5E1504}"/>
              </a:ext>
            </a:extLst>
          </p:cNvPr>
          <p:cNvPicPr>
            <a:picLocks noChangeAspect="1"/>
          </p:cNvPicPr>
          <p:nvPr/>
        </p:nvPicPr>
        <p:blipFill>
          <a:blip r:embed="rId2"/>
          <a:stretch>
            <a:fillRect/>
          </a:stretch>
        </p:blipFill>
        <p:spPr>
          <a:xfrm>
            <a:off x="1880118" y="349486"/>
            <a:ext cx="5109405" cy="6508514"/>
          </a:xfrm>
          <a:prstGeom prst="rect">
            <a:avLst/>
          </a:prstGeom>
        </p:spPr>
      </p:pic>
    </p:spTree>
    <p:extLst>
      <p:ext uri="{BB962C8B-B14F-4D97-AF65-F5344CB8AC3E}">
        <p14:creationId xmlns:p14="http://schemas.microsoft.com/office/powerpoint/2010/main" val="181751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74648" y="764087"/>
            <a:ext cx="4089667" cy="5527587"/>
          </a:xfrm>
          <a:prstGeom prst="rect">
            <a:avLst/>
          </a:prstGeom>
          <a:ln>
            <a:solidFill>
              <a:srgbClr val="FF0000"/>
            </a:solidFill>
          </a:ln>
        </p:spPr>
      </p:pic>
      <p:sp>
        <p:nvSpPr>
          <p:cNvPr id="8" name="TextBox 7"/>
          <p:cNvSpPr txBox="1"/>
          <p:nvPr/>
        </p:nvSpPr>
        <p:spPr>
          <a:xfrm>
            <a:off x="5127154" y="5645343"/>
            <a:ext cx="356590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1985: The First Operational Real-Time Ensemble Forecast</a:t>
            </a:r>
          </a:p>
        </p:txBody>
      </p:sp>
      <p:sp>
        <p:nvSpPr>
          <p:cNvPr id="2" name="TextBox 1">
            <a:extLst>
              <a:ext uri="{FF2B5EF4-FFF2-40B4-BE49-F238E27FC236}">
                <a16:creationId xmlns:a16="http://schemas.microsoft.com/office/drawing/2014/main" id="{9F8BABC6-CBD2-664E-AABC-FC64B9F06A65}"/>
              </a:ext>
            </a:extLst>
          </p:cNvPr>
          <p:cNvSpPr txBox="1"/>
          <p:nvPr/>
        </p:nvSpPr>
        <p:spPr>
          <a:xfrm>
            <a:off x="5473874" y="438411"/>
            <a:ext cx="3219189" cy="4339650"/>
          </a:xfrm>
          <a:prstGeom prst="rect">
            <a:avLst/>
          </a:prstGeom>
          <a:noFill/>
        </p:spPr>
        <p:txBody>
          <a:bodyPr wrap="square" rtlCol="0">
            <a:spAutoFit/>
          </a:bodyPr>
          <a:lstStyle/>
          <a:p>
            <a:pPr algn="ctr"/>
            <a:r>
              <a:rPr lang="en-US" sz="3600" dirty="0">
                <a:solidFill>
                  <a:srgbClr val="FF0000"/>
                </a:solidFill>
              </a:rPr>
              <a:t>Origins of ensemble forecasting lie in sub-seasonal (monthly) prediction       </a:t>
            </a:r>
          </a:p>
          <a:p>
            <a:pPr algn="ctr"/>
            <a:r>
              <a:rPr lang="en-US" sz="3600" dirty="0">
                <a:solidFill>
                  <a:srgbClr val="FF0000"/>
                </a:solidFill>
              </a:rPr>
              <a:t>   </a:t>
            </a:r>
            <a:r>
              <a:rPr lang="en-US" sz="2400" dirty="0" err="1"/>
              <a:t>Eg</a:t>
            </a:r>
            <a:r>
              <a:rPr lang="en-US" sz="2400" dirty="0"/>
              <a:t> </a:t>
            </a:r>
            <a:r>
              <a:rPr lang="en-US" sz="2400" dirty="0" err="1"/>
              <a:t>Namias</a:t>
            </a:r>
            <a:r>
              <a:rPr lang="en-US" sz="2400" dirty="0"/>
              <a:t>, Epstein, Leith, </a:t>
            </a:r>
            <a:r>
              <a:rPr lang="en-US" sz="2400" dirty="0" err="1"/>
              <a:t>Miyakoda</a:t>
            </a:r>
            <a:r>
              <a:rPr lang="en-US" sz="2400" dirty="0"/>
              <a:t>. </a:t>
            </a:r>
          </a:p>
        </p:txBody>
      </p:sp>
    </p:spTree>
    <p:extLst>
      <p:ext uri="{BB962C8B-B14F-4D97-AF65-F5344CB8AC3E}">
        <p14:creationId xmlns:p14="http://schemas.microsoft.com/office/powerpoint/2010/main" val="206088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End of the 1980s</a:t>
            </a:r>
          </a:p>
        </p:txBody>
      </p:sp>
      <p:cxnSp>
        <p:nvCxnSpPr>
          <p:cNvPr id="4" name="Straight Connector 3"/>
          <p:cNvCxnSpPr>
            <a:cxnSpLocks/>
          </p:cNvCxnSpPr>
          <p:nvPr/>
        </p:nvCxnSpPr>
        <p:spPr>
          <a:xfrm>
            <a:off x="4334933" y="1659467"/>
            <a:ext cx="0" cy="484122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82133" y="5977467"/>
            <a:ext cx="2438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rPr>
              <a:t>&lt; 10 days</a:t>
            </a:r>
          </a:p>
        </p:txBody>
      </p:sp>
      <p:sp>
        <p:nvSpPr>
          <p:cNvPr id="6" name="TextBox 5"/>
          <p:cNvSpPr txBox="1"/>
          <p:nvPr/>
        </p:nvSpPr>
        <p:spPr>
          <a:xfrm>
            <a:off x="5672666" y="5977467"/>
            <a:ext cx="2438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&gt; 10 days</a:t>
            </a:r>
          </a:p>
        </p:txBody>
      </p:sp>
      <p:sp>
        <p:nvSpPr>
          <p:cNvPr id="7" name="TextBox 6"/>
          <p:cNvSpPr txBox="1"/>
          <p:nvPr/>
        </p:nvSpPr>
        <p:spPr>
          <a:xfrm>
            <a:off x="643466" y="1710267"/>
            <a:ext cx="31157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Deterministic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numerical forecasts</a:t>
            </a:r>
          </a:p>
        </p:txBody>
      </p:sp>
      <p:sp>
        <p:nvSpPr>
          <p:cNvPr id="8" name="TextBox 7"/>
          <p:cNvSpPr txBox="1"/>
          <p:nvPr/>
        </p:nvSpPr>
        <p:spPr>
          <a:xfrm>
            <a:off x="4944534" y="1561492"/>
            <a:ext cx="39116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Probabilistic  forecasts using a combination of statistical-empirical and ensembles of numerical models. </a:t>
            </a:r>
          </a:p>
        </p:txBody>
      </p:sp>
      <p:pic>
        <p:nvPicPr>
          <p:cNvPr id="9" name="Picture 8"/>
          <p:cNvPicPr>
            <a:picLocks noChangeAspect="1"/>
          </p:cNvPicPr>
          <p:nvPr/>
        </p:nvPicPr>
        <p:blipFill>
          <a:blip r:embed="rId2"/>
          <a:stretch>
            <a:fillRect/>
          </a:stretch>
        </p:blipFill>
        <p:spPr>
          <a:xfrm>
            <a:off x="971551" y="3512736"/>
            <a:ext cx="1807633" cy="2228221"/>
          </a:xfrm>
          <a:prstGeom prst="rect">
            <a:avLst/>
          </a:prstGeom>
        </p:spPr>
      </p:pic>
      <p:pic>
        <p:nvPicPr>
          <p:cNvPr id="10" name="Picture 9"/>
          <p:cNvPicPr>
            <a:picLocks noChangeAspect="1"/>
          </p:cNvPicPr>
          <p:nvPr/>
        </p:nvPicPr>
        <p:blipFill>
          <a:blip r:embed="rId3"/>
          <a:stretch>
            <a:fillRect/>
          </a:stretch>
        </p:blipFill>
        <p:spPr>
          <a:xfrm>
            <a:off x="5672666" y="3488870"/>
            <a:ext cx="1625600" cy="2275955"/>
          </a:xfrm>
          <a:prstGeom prst="rect">
            <a:avLst/>
          </a:prstGeom>
        </p:spPr>
      </p:pic>
      <p:sp>
        <p:nvSpPr>
          <p:cNvPr id="3" name="TextBox 2">
            <a:extLst>
              <a:ext uri="{FF2B5EF4-FFF2-40B4-BE49-F238E27FC236}">
                <a16:creationId xmlns:a16="http://schemas.microsoft.com/office/drawing/2014/main" id="{DB645421-6924-2D46-87CF-72910512638A}"/>
              </a:ext>
            </a:extLst>
          </p:cNvPr>
          <p:cNvSpPr txBox="1"/>
          <p:nvPr/>
        </p:nvSpPr>
        <p:spPr>
          <a:xfrm rot="5400000">
            <a:off x="1867347" y="4385312"/>
            <a:ext cx="44473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Limit of deterministic predictability</a:t>
            </a:r>
          </a:p>
        </p:txBody>
      </p:sp>
    </p:spTree>
    <p:extLst>
      <p:ext uri="{BB962C8B-B14F-4D97-AF65-F5344CB8AC3E}">
        <p14:creationId xmlns:p14="http://schemas.microsoft.com/office/powerpoint/2010/main" val="167589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65" y="3542773"/>
            <a:ext cx="8229600" cy="1143000"/>
          </a:xfrm>
        </p:spPr>
        <p:txBody>
          <a:bodyPr>
            <a:noAutofit/>
          </a:bodyPr>
          <a:lstStyle/>
          <a:p>
            <a:r>
              <a:rPr lang="en-GB" sz="3200" dirty="0"/>
              <a:t>“Well, you chaps were a fat lot of good last night….if you can’t forecast the worst storms for several centuries three hours before they happen, what are you doing?!” Ian </a:t>
            </a:r>
            <a:r>
              <a:rPr lang="en-GB" sz="3200" dirty="0" err="1"/>
              <a:t>Buerk</a:t>
            </a:r>
            <a:r>
              <a:rPr lang="en-GB" sz="3200" dirty="0"/>
              <a:t>, Main BBC Anchor Man to On-Duty TV Weather Forecaster</a:t>
            </a:r>
            <a:endParaRPr lang="en-US" sz="3200" dirty="0"/>
          </a:p>
        </p:txBody>
      </p:sp>
      <p:pic>
        <p:nvPicPr>
          <p:cNvPr id="4" name="Picture 3"/>
          <p:cNvPicPr>
            <a:picLocks noChangeAspect="1"/>
          </p:cNvPicPr>
          <p:nvPr/>
        </p:nvPicPr>
        <p:blipFill>
          <a:blip r:embed="rId2"/>
          <a:stretch>
            <a:fillRect/>
          </a:stretch>
        </p:blipFill>
        <p:spPr>
          <a:xfrm>
            <a:off x="3118132" y="424708"/>
            <a:ext cx="2622268" cy="1476618"/>
          </a:xfrm>
          <a:prstGeom prst="rect">
            <a:avLst/>
          </a:prstGeom>
        </p:spPr>
      </p:pic>
      <p:sp>
        <p:nvSpPr>
          <p:cNvPr id="5" name="TextBox 4"/>
          <p:cNvSpPr txBox="1"/>
          <p:nvPr/>
        </p:nvSpPr>
        <p:spPr>
          <a:xfrm>
            <a:off x="3572933" y="1901326"/>
            <a:ext cx="1879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October 1987</a:t>
            </a:r>
          </a:p>
        </p:txBody>
      </p:sp>
    </p:spTree>
    <p:extLst>
      <p:ext uri="{BB962C8B-B14F-4D97-AF65-F5344CB8AC3E}">
        <p14:creationId xmlns:p14="http://schemas.microsoft.com/office/powerpoint/2010/main" val="131695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154" y="6104592"/>
            <a:ext cx="7590388" cy="646331"/>
          </a:xfrm>
          <a:prstGeom prst="rect">
            <a:avLst/>
          </a:prstGeom>
          <a:noFill/>
        </p:spPr>
        <p:txBody>
          <a:bodyPr wrap="square" rtlCol="0">
            <a:spAutoFit/>
          </a:bodyPr>
          <a:lstStyle/>
          <a:p>
            <a:pPr algn="ctr"/>
            <a:r>
              <a:rPr lang="en-US" dirty="0"/>
              <a:t>In a nonlinear system, predictability depends on the starting conditions. </a:t>
            </a:r>
            <a:r>
              <a:rPr lang="en-GB" dirty="0"/>
              <a:t>There is no fixed deterministic limit!</a:t>
            </a:r>
            <a:endParaRPr lang="en-US" dirty="0"/>
          </a:p>
        </p:txBody>
      </p:sp>
      <p:sp>
        <p:nvSpPr>
          <p:cNvPr id="5" name="TextBox 4"/>
          <p:cNvSpPr txBox="1"/>
          <p:nvPr/>
        </p:nvSpPr>
        <p:spPr>
          <a:xfrm>
            <a:off x="203201" y="2016922"/>
            <a:ext cx="1559858" cy="646331"/>
          </a:xfrm>
          <a:prstGeom prst="rect">
            <a:avLst/>
          </a:prstGeom>
          <a:noFill/>
          <a:ln>
            <a:noFill/>
          </a:ln>
        </p:spPr>
        <p:txBody>
          <a:bodyPr wrap="square" rtlCol="0">
            <a:spAutoFit/>
          </a:bodyPr>
          <a:lstStyle/>
          <a:p>
            <a:r>
              <a:rPr lang="en-US" dirty="0">
                <a:solidFill>
                  <a:srgbClr val="FF0000"/>
                </a:solidFill>
              </a:rPr>
              <a:t>Predictable</a:t>
            </a:r>
          </a:p>
          <a:p>
            <a:r>
              <a:rPr lang="en-US" dirty="0">
                <a:solidFill>
                  <a:srgbClr val="FF0000"/>
                </a:solidFill>
              </a:rPr>
              <a:t>Deterministic</a:t>
            </a:r>
          </a:p>
        </p:txBody>
      </p:sp>
      <p:sp>
        <p:nvSpPr>
          <p:cNvPr id="6" name="TextBox 5"/>
          <p:cNvSpPr txBox="1"/>
          <p:nvPr/>
        </p:nvSpPr>
        <p:spPr>
          <a:xfrm>
            <a:off x="6368993" y="1864701"/>
            <a:ext cx="1935398" cy="646331"/>
          </a:xfrm>
          <a:prstGeom prst="rect">
            <a:avLst/>
          </a:prstGeom>
          <a:noFill/>
        </p:spPr>
        <p:txBody>
          <a:bodyPr wrap="square" rtlCol="0">
            <a:spAutoFit/>
          </a:bodyPr>
          <a:lstStyle/>
          <a:p>
            <a:r>
              <a:rPr lang="en-US" dirty="0">
                <a:solidFill>
                  <a:srgbClr val="FF0000"/>
                </a:solidFill>
              </a:rPr>
              <a:t>Semi-predictable</a:t>
            </a:r>
          </a:p>
          <a:p>
            <a:r>
              <a:rPr lang="en-US" dirty="0">
                <a:solidFill>
                  <a:srgbClr val="FF0000"/>
                </a:solidFill>
              </a:rPr>
              <a:t>Semi-deterministic</a:t>
            </a:r>
          </a:p>
        </p:txBody>
      </p:sp>
      <p:pic>
        <p:nvPicPr>
          <p:cNvPr id="8" name="Picture 7" descr="fig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296" y="1183917"/>
            <a:ext cx="4176956" cy="3947997"/>
          </a:xfrm>
          <a:prstGeom prst="rect">
            <a:avLst/>
          </a:prstGeom>
        </p:spPr>
      </p:pic>
      <p:sp>
        <p:nvSpPr>
          <p:cNvPr id="7" name="TextBox 6"/>
          <p:cNvSpPr txBox="1"/>
          <p:nvPr/>
        </p:nvSpPr>
        <p:spPr>
          <a:xfrm>
            <a:off x="5239740" y="3930935"/>
            <a:ext cx="2043024" cy="923330"/>
          </a:xfrm>
          <a:prstGeom prst="rect">
            <a:avLst/>
          </a:prstGeom>
          <a:noFill/>
        </p:spPr>
        <p:txBody>
          <a:bodyPr wrap="square" rtlCol="0">
            <a:spAutoFit/>
          </a:bodyPr>
          <a:lstStyle/>
          <a:p>
            <a:r>
              <a:rPr lang="en-US" dirty="0">
                <a:solidFill>
                  <a:srgbClr val="FF0000"/>
                </a:solidFill>
              </a:rPr>
              <a:t>Very unpredictable</a:t>
            </a:r>
          </a:p>
          <a:p>
            <a:r>
              <a:rPr lang="en-US" dirty="0">
                <a:solidFill>
                  <a:srgbClr val="FF0000"/>
                </a:solidFill>
              </a:rPr>
              <a:t>(c.f. October 1987)</a:t>
            </a:r>
          </a:p>
          <a:p>
            <a:r>
              <a:rPr lang="en-US" dirty="0">
                <a:solidFill>
                  <a:srgbClr val="FF0000"/>
                </a:solidFill>
              </a:rPr>
              <a:t>Non-deterministic</a:t>
            </a:r>
          </a:p>
        </p:txBody>
      </p:sp>
      <p:sp>
        <p:nvSpPr>
          <p:cNvPr id="2" name="Rectangle 1"/>
          <p:cNvSpPr/>
          <p:nvPr/>
        </p:nvSpPr>
        <p:spPr>
          <a:xfrm>
            <a:off x="442154" y="89909"/>
            <a:ext cx="8176913" cy="1077218"/>
          </a:xfrm>
          <a:prstGeom prst="rect">
            <a:avLst/>
          </a:prstGeom>
        </p:spPr>
        <p:txBody>
          <a:bodyPr wrap="square">
            <a:spAutoFit/>
          </a:bodyPr>
          <a:lstStyle/>
          <a:p>
            <a:pPr algn="ctr"/>
            <a:r>
              <a:rPr lang="en-US" sz="3200" b="1" dirty="0">
                <a:solidFill>
                  <a:srgbClr val="FF0000"/>
                </a:solidFill>
              </a:rPr>
              <a:t>The Butterfly Effect exists intermittently inside the Deterministic Limit!</a:t>
            </a:r>
          </a:p>
        </p:txBody>
      </p:sp>
      <p:pic>
        <p:nvPicPr>
          <p:cNvPr id="3" name="Picture 2">
            <a:extLst>
              <a:ext uri="{FF2B5EF4-FFF2-40B4-BE49-F238E27FC236}">
                <a16:creationId xmlns:a16="http://schemas.microsoft.com/office/drawing/2014/main" id="{7B4BDF12-6EFC-5C48-BA8A-017A061C3674}"/>
              </a:ext>
            </a:extLst>
          </p:cNvPr>
          <p:cNvPicPr>
            <a:picLocks noChangeAspect="1"/>
          </p:cNvPicPr>
          <p:nvPr/>
        </p:nvPicPr>
        <p:blipFill>
          <a:blip r:embed="rId3"/>
          <a:stretch>
            <a:fillRect/>
          </a:stretch>
        </p:blipFill>
        <p:spPr>
          <a:xfrm>
            <a:off x="2535548" y="5287177"/>
            <a:ext cx="3403600" cy="469900"/>
          </a:xfrm>
          <a:prstGeom prst="rect">
            <a:avLst/>
          </a:prstGeom>
          <a:ln>
            <a:noFill/>
          </a:ln>
        </p:spPr>
      </p:pic>
    </p:spTree>
    <p:extLst>
      <p:ext uri="{BB962C8B-B14F-4D97-AF65-F5344CB8AC3E}">
        <p14:creationId xmlns:p14="http://schemas.microsoft.com/office/powerpoint/2010/main" val="292389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229" y="1196679"/>
            <a:ext cx="2958702" cy="4223706"/>
          </a:xfrm>
          <a:prstGeom prst="rect">
            <a:avLst/>
          </a:prstGeom>
          <a:solidFill>
            <a:srgbClr val="FF0000"/>
          </a:solidFill>
        </p:spPr>
      </p:pic>
      <p:pic>
        <p:nvPicPr>
          <p:cNvPr id="3" name="Picture 2"/>
          <p:cNvPicPr>
            <a:picLocks noChangeAspect="1"/>
          </p:cNvPicPr>
          <p:nvPr/>
        </p:nvPicPr>
        <p:blipFill>
          <a:blip r:embed="rId3"/>
          <a:stretch>
            <a:fillRect/>
          </a:stretch>
        </p:blipFill>
        <p:spPr>
          <a:xfrm>
            <a:off x="4155681" y="1196679"/>
            <a:ext cx="4187233" cy="2397499"/>
          </a:xfrm>
          <a:prstGeom prst="rect">
            <a:avLst/>
          </a:prstGeom>
        </p:spPr>
      </p:pic>
    </p:spTree>
    <p:extLst>
      <p:ext uri="{BB962C8B-B14F-4D97-AF65-F5344CB8AC3E}">
        <p14:creationId xmlns:p14="http://schemas.microsoft.com/office/powerpoint/2010/main" val="384559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48049"/>
          <a:stretch/>
        </p:blipFill>
        <p:spPr>
          <a:xfrm>
            <a:off x="3133274" y="2836393"/>
            <a:ext cx="4033377" cy="3913089"/>
          </a:xfrm>
          <a:prstGeom prst="rect">
            <a:avLst/>
          </a:prstGeom>
        </p:spPr>
      </p:pic>
      <p:pic>
        <p:nvPicPr>
          <p:cNvPr id="6" name="Picture 5"/>
          <p:cNvPicPr>
            <a:picLocks noChangeAspect="1"/>
          </p:cNvPicPr>
          <p:nvPr/>
        </p:nvPicPr>
        <p:blipFill>
          <a:blip r:embed="rId3"/>
          <a:stretch>
            <a:fillRect/>
          </a:stretch>
        </p:blipFill>
        <p:spPr>
          <a:xfrm>
            <a:off x="839531" y="326059"/>
            <a:ext cx="4462581" cy="2396932"/>
          </a:xfrm>
          <a:prstGeom prst="rect">
            <a:avLst/>
          </a:prstGeom>
        </p:spPr>
      </p:pic>
      <p:sp>
        <p:nvSpPr>
          <p:cNvPr id="2" name="TextBox 1"/>
          <p:cNvSpPr txBox="1"/>
          <p:nvPr/>
        </p:nvSpPr>
        <p:spPr>
          <a:xfrm>
            <a:off x="592117" y="5839403"/>
            <a:ext cx="28263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Cf</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Miyakoda</a:t>
            </a:r>
            <a:r>
              <a:rPr kumimoji="0" lang="en-US" sz="1800" b="0" i="0" u="none" strike="noStrike" kern="1200" cap="none" spc="0" normalizeH="0" baseline="0" noProof="0" dirty="0">
                <a:ln>
                  <a:noFill/>
                </a:ln>
                <a:solidFill>
                  <a:prstClr val="black"/>
                </a:solidFill>
                <a:effectLst/>
                <a:uLnTx/>
                <a:uFillTx/>
                <a:latin typeface="Calibri"/>
                <a:ea typeface="+mn-ea"/>
                <a:cs typeface="+mn-cs"/>
              </a:rPr>
              <a:t> et al, 1982</a:t>
            </a:r>
          </a:p>
        </p:txBody>
      </p:sp>
    </p:spTree>
    <p:extLst>
      <p:ext uri="{BB962C8B-B14F-4D97-AF65-F5344CB8AC3E}">
        <p14:creationId xmlns:p14="http://schemas.microsoft.com/office/powerpoint/2010/main" val="197255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4984" y="1260644"/>
            <a:ext cx="7913631" cy="3671643"/>
            <a:chOff x="891384" y="1818042"/>
            <a:chExt cx="7913631" cy="3671643"/>
          </a:xfrm>
        </p:grpSpPr>
        <p:pic>
          <p:nvPicPr>
            <p:cNvPr id="5" name="Picture 4"/>
            <p:cNvPicPr>
              <a:picLocks noChangeAspect="1"/>
            </p:cNvPicPr>
            <p:nvPr/>
          </p:nvPicPr>
          <p:blipFill>
            <a:blip r:embed="rId2"/>
            <a:stretch>
              <a:fillRect/>
            </a:stretch>
          </p:blipFill>
          <p:spPr>
            <a:xfrm>
              <a:off x="891384" y="1960953"/>
              <a:ext cx="3634410" cy="3528732"/>
            </a:xfrm>
            <a:prstGeom prst="rect">
              <a:avLst/>
            </a:prstGeom>
          </p:spPr>
        </p:pic>
        <p:pic>
          <p:nvPicPr>
            <p:cNvPr id="6" name="Picture 5"/>
            <p:cNvPicPr>
              <a:picLocks noChangeAspect="1"/>
            </p:cNvPicPr>
            <p:nvPr/>
          </p:nvPicPr>
          <p:blipFill>
            <a:blip r:embed="rId3"/>
            <a:stretch>
              <a:fillRect/>
            </a:stretch>
          </p:blipFill>
          <p:spPr>
            <a:xfrm>
              <a:off x="4275180" y="1943792"/>
              <a:ext cx="3516678" cy="3478033"/>
            </a:xfrm>
            <a:prstGeom prst="rect">
              <a:avLst/>
            </a:prstGeom>
          </p:spPr>
        </p:pic>
        <p:sp>
          <p:nvSpPr>
            <p:cNvPr id="7" name="TextBox 6"/>
            <p:cNvSpPr txBox="1"/>
            <p:nvPr/>
          </p:nvSpPr>
          <p:spPr>
            <a:xfrm>
              <a:off x="7791858" y="2778233"/>
              <a:ext cx="10131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PNA+</a:t>
              </a:r>
            </a:p>
          </p:txBody>
        </p:sp>
        <p:sp>
          <p:nvSpPr>
            <p:cNvPr id="8" name="TextBox 7"/>
            <p:cNvSpPr txBox="1"/>
            <p:nvPr/>
          </p:nvSpPr>
          <p:spPr>
            <a:xfrm>
              <a:off x="7791858" y="4303520"/>
              <a:ext cx="10131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PNA-</a:t>
              </a:r>
            </a:p>
          </p:txBody>
        </p:sp>
        <p:sp>
          <p:nvSpPr>
            <p:cNvPr id="9" name="TextBox 8"/>
            <p:cNvSpPr txBox="1"/>
            <p:nvPr/>
          </p:nvSpPr>
          <p:spPr>
            <a:xfrm>
              <a:off x="2935005" y="1840826"/>
              <a:ext cx="841025"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DAY 4 </a:t>
              </a:r>
            </a:p>
          </p:txBody>
        </p:sp>
        <p:sp>
          <p:nvSpPr>
            <p:cNvPr id="10" name="TextBox 9"/>
            <p:cNvSpPr txBox="1"/>
            <p:nvPr/>
          </p:nvSpPr>
          <p:spPr>
            <a:xfrm>
              <a:off x="1639139" y="1840826"/>
              <a:ext cx="841025"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DAY 2 </a:t>
              </a:r>
            </a:p>
          </p:txBody>
        </p:sp>
        <p:sp>
          <p:nvSpPr>
            <p:cNvPr id="11" name="TextBox 10"/>
            <p:cNvSpPr txBox="1"/>
            <p:nvPr/>
          </p:nvSpPr>
          <p:spPr>
            <a:xfrm>
              <a:off x="4891675" y="1840826"/>
              <a:ext cx="841025"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DAY 9 </a:t>
              </a:r>
            </a:p>
          </p:txBody>
        </p:sp>
        <p:sp>
          <p:nvSpPr>
            <p:cNvPr id="12" name="TextBox 11"/>
            <p:cNvSpPr txBox="1"/>
            <p:nvPr/>
          </p:nvSpPr>
          <p:spPr>
            <a:xfrm>
              <a:off x="6256187" y="1818042"/>
              <a:ext cx="1192890"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DAY 30 </a:t>
              </a:r>
            </a:p>
          </p:txBody>
        </p:sp>
      </p:grpSp>
      <p:sp>
        <p:nvSpPr>
          <p:cNvPr id="2" name="TextBox 1"/>
          <p:cNvSpPr txBox="1"/>
          <p:nvPr/>
        </p:nvSpPr>
        <p:spPr>
          <a:xfrm>
            <a:off x="714984" y="186753"/>
            <a:ext cx="760972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Integrations with a </a:t>
            </a:r>
            <a:r>
              <a:rPr kumimoji="0" lang="en-US" sz="2400" b="0" i="0" u="none" strike="noStrike" kern="1200" cap="none" spc="0" normalizeH="0" baseline="0" noProof="0" dirty="0" err="1">
                <a:ln>
                  <a:noFill/>
                </a:ln>
                <a:solidFill>
                  <a:srgbClr val="FF0000"/>
                </a:solidFill>
                <a:effectLst/>
                <a:uLnTx/>
                <a:uFillTx/>
                <a:latin typeface="Calibri"/>
                <a:ea typeface="+mn-ea"/>
                <a:cs typeface="+mn-cs"/>
              </a:rPr>
              <a:t>Barotropic</a:t>
            </a:r>
            <a:r>
              <a:rPr kumimoji="0" lang="en-US" sz="2400" b="0" i="0" u="none" strike="noStrike" kern="1200" cap="none" spc="0" normalizeH="0" baseline="0" noProof="0" dirty="0">
                <a:ln>
                  <a:noFill/>
                </a:ln>
                <a:solidFill>
                  <a:srgbClr val="FF0000"/>
                </a:solidFill>
                <a:effectLst/>
                <a:uLnTx/>
                <a:uFillTx/>
                <a:latin typeface="Calibri"/>
                <a:ea typeface="+mn-ea"/>
                <a:cs typeface="+mn-cs"/>
              </a:rPr>
              <a:t> </a:t>
            </a:r>
            <a:r>
              <a:rPr kumimoji="0" lang="en-US" sz="2400" b="0" i="0" u="none" strike="noStrike" kern="1200" cap="none" spc="0" normalizeH="0" baseline="0" noProof="0" dirty="0" err="1">
                <a:ln>
                  <a:noFill/>
                </a:ln>
                <a:solidFill>
                  <a:srgbClr val="FF0000"/>
                </a:solidFill>
                <a:effectLst/>
                <a:uLnTx/>
                <a:uFillTx/>
                <a:latin typeface="Calibri"/>
                <a:ea typeface="+mn-ea"/>
                <a:cs typeface="+mn-cs"/>
              </a:rPr>
              <a:t>Vorticity</a:t>
            </a:r>
            <a:r>
              <a:rPr kumimoji="0" lang="en-US" sz="2400" b="0" i="0" u="none" strike="noStrike" kern="1200" cap="none" spc="0" normalizeH="0" baseline="0" noProof="0" dirty="0">
                <a:ln>
                  <a:noFill/>
                </a:ln>
                <a:solidFill>
                  <a:srgbClr val="FF0000"/>
                </a:solidFill>
                <a:effectLst/>
                <a:uLnTx/>
                <a:uFillTx/>
                <a:latin typeface="Calibri"/>
                <a:ea typeface="+mn-ea"/>
                <a:cs typeface="+mn-cs"/>
              </a:rPr>
              <a:t> Equation Model</a:t>
            </a:r>
          </a:p>
        </p:txBody>
      </p:sp>
      <p:sp>
        <p:nvSpPr>
          <p:cNvPr id="4" name="TextBox 3">
            <a:extLst>
              <a:ext uri="{FF2B5EF4-FFF2-40B4-BE49-F238E27FC236}">
                <a16:creationId xmlns:a16="http://schemas.microsoft.com/office/drawing/2014/main" id="{FAE2633A-C240-4D48-83A0-E1CEF03B78CB}"/>
              </a:ext>
            </a:extLst>
          </p:cNvPr>
          <p:cNvSpPr txBox="1"/>
          <p:nvPr/>
        </p:nvSpPr>
        <p:spPr>
          <a:xfrm>
            <a:off x="1912569" y="5502758"/>
            <a:ext cx="4873650" cy="369332"/>
          </a:xfrm>
          <a:prstGeom prst="rect">
            <a:avLst/>
          </a:prstGeom>
          <a:noFill/>
        </p:spPr>
        <p:txBody>
          <a:bodyPr wrap="square" rtlCol="0">
            <a:spAutoFit/>
          </a:bodyPr>
          <a:lstStyle/>
          <a:p>
            <a:r>
              <a:rPr lang="en-US" dirty="0">
                <a:solidFill>
                  <a:srgbClr val="FF0000"/>
                </a:solidFill>
              </a:rPr>
              <a:t>Not explainable by normal-mode instability</a:t>
            </a:r>
          </a:p>
        </p:txBody>
      </p:sp>
    </p:spTree>
    <p:extLst>
      <p:ext uri="{BB962C8B-B14F-4D97-AF65-F5344CB8AC3E}">
        <p14:creationId xmlns:p14="http://schemas.microsoft.com/office/powerpoint/2010/main" val="2417802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3738</TotalTime>
  <Words>303</Words>
  <Application>Microsoft Macintosh PowerPoint</Application>
  <PresentationFormat>On-screen Show (4:3)</PresentationFormat>
  <Paragraphs>47</Paragraphs>
  <Slides>17</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6" baseType="lpstr">
      <vt:lpstr>ＭＳ Ｐゴシック</vt:lpstr>
      <vt:lpstr>Arial</vt:lpstr>
      <vt:lpstr>Calibri</vt:lpstr>
      <vt:lpstr>Calibri Light</vt:lpstr>
      <vt:lpstr>Times New Roman</vt:lpstr>
      <vt:lpstr>Office Theme</vt:lpstr>
      <vt:lpstr>1_Office Theme</vt:lpstr>
      <vt:lpstr>2_Office Theme</vt:lpstr>
      <vt:lpstr>Equation</vt:lpstr>
      <vt:lpstr>Ensemble Prediction: A Personal Perspective. </vt:lpstr>
      <vt:lpstr>PowerPoint Presentation</vt:lpstr>
      <vt:lpstr>PowerPoint Presentation</vt:lpstr>
      <vt:lpstr>End of the 1980s</vt:lpstr>
      <vt:lpstr>“Well, you chaps were a fat lot of good last night….if you can’t forecast the worst storms for several centuries three hours before they happen, what are you doing?!” Ian Buerk, Main BBC Anchor Man to On-Duty TV Weather Forecaster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cp:revision>
  <dcterms:created xsi:type="dcterms:W3CDTF">2018-11-16T16:43:22Z</dcterms:created>
  <dcterms:modified xsi:type="dcterms:W3CDTF">2018-11-22T09:00:33Z</dcterms:modified>
</cp:coreProperties>
</file>