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10" r:id="rId2"/>
    <p:sldId id="813" r:id="rId3"/>
    <p:sldId id="842" r:id="rId4"/>
    <p:sldId id="824" r:id="rId5"/>
    <p:sldId id="826" r:id="rId6"/>
    <p:sldId id="832" r:id="rId7"/>
    <p:sldId id="827" r:id="rId8"/>
    <p:sldId id="825" r:id="rId9"/>
    <p:sldId id="829" r:id="rId10"/>
    <p:sldId id="828" r:id="rId11"/>
    <p:sldId id="811" r:id="rId12"/>
    <p:sldId id="820" r:id="rId13"/>
    <p:sldId id="831" r:id="rId14"/>
    <p:sldId id="830" r:id="rId15"/>
    <p:sldId id="821" r:id="rId16"/>
    <p:sldId id="849" r:id="rId17"/>
    <p:sldId id="815" r:id="rId18"/>
    <p:sldId id="848" r:id="rId19"/>
    <p:sldId id="844" r:id="rId20"/>
    <p:sldId id="845" r:id="rId21"/>
    <p:sldId id="846" r:id="rId22"/>
    <p:sldId id="839" r:id="rId23"/>
    <p:sldId id="847" r:id="rId24"/>
    <p:sldId id="852" r:id="rId25"/>
  </p:sldIdLst>
  <p:sldSz cx="12188825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 userDrawn="1">
          <p15:clr>
            <a:srgbClr val="A4A3A4"/>
          </p15:clr>
        </p15:guide>
        <p15:guide id="2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FF0000"/>
    <a:srgbClr val="0000FF"/>
    <a:srgbClr val="FFFF66"/>
    <a:srgbClr val="92D050"/>
    <a:srgbClr val="B9CDE5"/>
    <a:srgbClr val="1F497D"/>
    <a:srgbClr val="7F7F7F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1" autoAdjust="0"/>
    <p:restoredTop sz="90845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1168" y="-96"/>
      </p:cViewPr>
      <p:guideLst>
        <p:guide orient="horz" pos="958"/>
        <p:guide pos="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DCFFA-DD32-4928-B14B-073CF4C44A8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5B68FA-5593-4E27-A9B2-CDE415D78E9D}">
      <dgm:prSet phldrT="[Text]"/>
      <dgm:spPr/>
      <dgm:t>
        <a:bodyPr/>
        <a:lstStyle/>
        <a:p>
          <a:r>
            <a:rPr lang="en-GB" dirty="0"/>
            <a:t>4DV</a:t>
          </a:r>
          <a:r>
            <a:rPr lang="en-GB" baseline="-25000" dirty="0"/>
            <a:t>00</a:t>
          </a:r>
        </a:p>
      </dgm:t>
    </dgm:pt>
    <dgm:pt modelId="{0CDC950D-078C-43A9-A525-9262F86257C8}" type="parTrans" cxnId="{65308AE4-D3A1-46C6-BA52-DAD86FD5E2B5}">
      <dgm:prSet/>
      <dgm:spPr/>
      <dgm:t>
        <a:bodyPr/>
        <a:lstStyle/>
        <a:p>
          <a:endParaRPr lang="en-GB"/>
        </a:p>
      </dgm:t>
    </dgm:pt>
    <dgm:pt modelId="{5D445863-EE47-4B56-B3D6-C67A2B4B3DC2}" type="sibTrans" cxnId="{65308AE4-D3A1-46C6-BA52-DAD86FD5E2B5}">
      <dgm:prSet/>
      <dgm:spPr/>
      <dgm:t>
        <a:bodyPr/>
        <a:lstStyle/>
        <a:p>
          <a:endParaRPr lang="en-GB"/>
        </a:p>
      </dgm:t>
    </dgm:pt>
    <dgm:pt modelId="{BBE99D71-D007-455D-8367-8FBA1081C1F8}">
      <dgm:prSet phldrT="[Text]"/>
      <dgm:spPr/>
      <dgm:t>
        <a:bodyPr/>
        <a:lstStyle/>
        <a:p>
          <a:r>
            <a:rPr lang="en-GB" dirty="0"/>
            <a:t>Un-pert obs</a:t>
          </a:r>
        </a:p>
      </dgm:t>
    </dgm:pt>
    <dgm:pt modelId="{9D5875EC-A4DC-48D5-87F6-59ABF6375886}" type="parTrans" cxnId="{3241AEA8-D7A2-44FB-BB76-740EFF008871}">
      <dgm:prSet/>
      <dgm:spPr/>
      <dgm:t>
        <a:bodyPr/>
        <a:lstStyle/>
        <a:p>
          <a:endParaRPr lang="en-GB"/>
        </a:p>
      </dgm:t>
    </dgm:pt>
    <dgm:pt modelId="{A41A1F1C-BAF6-4D1D-9C6F-50855FA0C516}" type="sibTrans" cxnId="{3241AEA8-D7A2-44FB-BB76-740EFF008871}">
      <dgm:prSet/>
      <dgm:spPr/>
      <dgm:t>
        <a:bodyPr/>
        <a:lstStyle/>
        <a:p>
          <a:endParaRPr lang="en-GB"/>
        </a:p>
      </dgm:t>
    </dgm:pt>
    <dgm:pt modelId="{F86327BB-8FD0-4045-9AA3-CD6910E5ECA9}">
      <dgm:prSet phldrT="[Text]"/>
      <dgm:spPr/>
      <dgm:t>
        <a:bodyPr/>
        <a:lstStyle/>
        <a:p>
          <a:r>
            <a:rPr lang="en-GB" dirty="0"/>
            <a:t>EDA(-12h) var/covar</a:t>
          </a:r>
        </a:p>
      </dgm:t>
    </dgm:pt>
    <dgm:pt modelId="{9856A93C-B185-4D04-821D-5047FEFDA08F}" type="parTrans" cxnId="{A197C2A7-7DC9-490F-B422-4CBCBE1B2FBD}">
      <dgm:prSet/>
      <dgm:spPr/>
      <dgm:t>
        <a:bodyPr/>
        <a:lstStyle/>
        <a:p>
          <a:endParaRPr lang="en-GB"/>
        </a:p>
      </dgm:t>
    </dgm:pt>
    <dgm:pt modelId="{4E4B9687-76B7-42FA-8477-121D0F5934DA}" type="sibTrans" cxnId="{A197C2A7-7DC9-490F-B422-4CBCBE1B2FBD}">
      <dgm:prSet/>
      <dgm:spPr/>
      <dgm:t>
        <a:bodyPr/>
        <a:lstStyle/>
        <a:p>
          <a:endParaRPr lang="en-GB"/>
        </a:p>
      </dgm:t>
    </dgm:pt>
    <dgm:pt modelId="{36EA4989-63CC-4147-BA0A-D6EE703634BA}">
      <dgm:prSet phldrT="[Text]"/>
      <dgm:spPr/>
      <dgm:t>
        <a:bodyPr/>
        <a:lstStyle/>
        <a:p>
          <a:r>
            <a:rPr lang="en-GB" dirty="0"/>
            <a:t>EDA</a:t>
          </a:r>
          <a:r>
            <a:rPr lang="en-GB" baseline="-25000" dirty="0"/>
            <a:t>00</a:t>
          </a:r>
        </a:p>
      </dgm:t>
    </dgm:pt>
    <dgm:pt modelId="{9BAF3CB8-8E3E-4117-BFC7-CCF5AA8ABD1B}" type="parTrans" cxnId="{A1D7A084-AE0D-494E-B14B-3AACC390EAC4}">
      <dgm:prSet/>
      <dgm:spPr/>
      <dgm:t>
        <a:bodyPr/>
        <a:lstStyle/>
        <a:p>
          <a:endParaRPr lang="en-GB"/>
        </a:p>
      </dgm:t>
    </dgm:pt>
    <dgm:pt modelId="{22CFC430-DE56-4C3E-8825-94641A479858}" type="sibTrans" cxnId="{A1D7A084-AE0D-494E-B14B-3AACC390EAC4}">
      <dgm:prSet/>
      <dgm:spPr/>
      <dgm:t>
        <a:bodyPr/>
        <a:lstStyle/>
        <a:p>
          <a:endParaRPr lang="en-GB"/>
        </a:p>
      </dgm:t>
    </dgm:pt>
    <dgm:pt modelId="{68274680-A48B-459E-98B6-0FECC003C654}">
      <dgm:prSet phldrT="[Text]"/>
      <dgm:spPr/>
      <dgm:t>
        <a:bodyPr/>
        <a:lstStyle/>
        <a:p>
          <a:r>
            <a:rPr lang="en-GB" dirty="0"/>
            <a:t>Perturbed obs</a:t>
          </a:r>
        </a:p>
      </dgm:t>
    </dgm:pt>
    <dgm:pt modelId="{4983405B-AC18-4AB4-AC0D-5EAA6871B562}" type="parTrans" cxnId="{A6705A23-D7D2-4E43-AFB6-AEE527B4D4EE}">
      <dgm:prSet/>
      <dgm:spPr/>
      <dgm:t>
        <a:bodyPr/>
        <a:lstStyle/>
        <a:p>
          <a:endParaRPr lang="en-GB"/>
        </a:p>
      </dgm:t>
    </dgm:pt>
    <dgm:pt modelId="{855A985A-BCD8-4983-86B8-5C7622B35D14}" type="sibTrans" cxnId="{A6705A23-D7D2-4E43-AFB6-AEE527B4D4EE}">
      <dgm:prSet/>
      <dgm:spPr/>
      <dgm:t>
        <a:bodyPr/>
        <a:lstStyle/>
        <a:p>
          <a:endParaRPr lang="en-GB"/>
        </a:p>
      </dgm:t>
    </dgm:pt>
    <dgm:pt modelId="{737AB6CE-6038-403B-856C-4FAEA0BFCED2}">
      <dgm:prSet phldrT="[Text]"/>
      <dgm:spPr/>
      <dgm:t>
        <a:bodyPr/>
        <a:lstStyle/>
        <a:p>
          <a:r>
            <a:rPr lang="en-GB" dirty="0"/>
            <a:t>Model err</a:t>
          </a:r>
        </a:p>
      </dgm:t>
    </dgm:pt>
    <dgm:pt modelId="{3453600F-8BA5-433F-A3FF-192BEB2D7F52}" type="parTrans" cxnId="{6DA628B6-F8B8-40A8-8556-E28FAC37E024}">
      <dgm:prSet/>
      <dgm:spPr/>
      <dgm:t>
        <a:bodyPr/>
        <a:lstStyle/>
        <a:p>
          <a:endParaRPr lang="en-GB"/>
        </a:p>
      </dgm:t>
    </dgm:pt>
    <dgm:pt modelId="{1056EBF7-18E9-4E45-9DA6-26E970E27E5D}" type="sibTrans" cxnId="{6DA628B6-F8B8-40A8-8556-E28FAC37E024}">
      <dgm:prSet/>
      <dgm:spPr/>
      <dgm:t>
        <a:bodyPr/>
        <a:lstStyle/>
        <a:p>
          <a:endParaRPr lang="en-GB"/>
        </a:p>
      </dgm:t>
    </dgm:pt>
    <dgm:pt modelId="{B6061989-8059-4B17-BA5A-84578BB94F69}">
      <dgm:prSet phldrT="[Text]"/>
      <dgm:spPr/>
      <dgm:t>
        <a:bodyPr/>
        <a:lstStyle/>
        <a:p>
          <a:r>
            <a:rPr lang="en-GB" dirty="0"/>
            <a:t>4DV</a:t>
          </a:r>
          <a:r>
            <a:rPr lang="en-GB" baseline="-25000" dirty="0"/>
            <a:t>12</a:t>
          </a:r>
        </a:p>
      </dgm:t>
    </dgm:pt>
    <dgm:pt modelId="{6ACF874C-5E6D-4C04-87C2-B53EE3A531C8}" type="parTrans" cxnId="{B1476CC8-E8FB-4013-9863-47FAF3ED0995}">
      <dgm:prSet/>
      <dgm:spPr/>
      <dgm:t>
        <a:bodyPr/>
        <a:lstStyle/>
        <a:p>
          <a:endParaRPr lang="en-GB"/>
        </a:p>
      </dgm:t>
    </dgm:pt>
    <dgm:pt modelId="{722CA724-8B4E-4615-B201-9A33F23A10B8}" type="sibTrans" cxnId="{B1476CC8-E8FB-4013-9863-47FAF3ED0995}">
      <dgm:prSet/>
      <dgm:spPr/>
      <dgm:t>
        <a:bodyPr/>
        <a:lstStyle/>
        <a:p>
          <a:endParaRPr lang="en-GB"/>
        </a:p>
      </dgm:t>
    </dgm:pt>
    <dgm:pt modelId="{4D467255-CBBE-4033-98FE-268D471CE819}">
      <dgm:prSet phldrT="[Text]"/>
      <dgm:spPr/>
      <dgm:t>
        <a:bodyPr/>
        <a:lstStyle/>
        <a:p>
          <a:r>
            <a:rPr lang="en-GB" dirty="0"/>
            <a:t>Un-pert obs</a:t>
          </a:r>
        </a:p>
      </dgm:t>
    </dgm:pt>
    <dgm:pt modelId="{2245B549-801E-4A11-A786-5E38D09A1FB8}" type="parTrans" cxnId="{61D73DA9-BCAC-458C-8F2B-DB67977A2368}">
      <dgm:prSet/>
      <dgm:spPr/>
      <dgm:t>
        <a:bodyPr/>
        <a:lstStyle/>
        <a:p>
          <a:endParaRPr lang="en-GB"/>
        </a:p>
      </dgm:t>
    </dgm:pt>
    <dgm:pt modelId="{BF300163-C1D4-48EA-B9C7-ED2198943404}" type="sibTrans" cxnId="{61D73DA9-BCAC-458C-8F2B-DB67977A2368}">
      <dgm:prSet/>
      <dgm:spPr/>
      <dgm:t>
        <a:bodyPr/>
        <a:lstStyle/>
        <a:p>
          <a:endParaRPr lang="en-GB"/>
        </a:p>
      </dgm:t>
    </dgm:pt>
    <dgm:pt modelId="{2E4A7552-E855-443A-BB07-3073A8B50508}">
      <dgm:prSet phldrT="[Text]"/>
      <dgm:spPr/>
      <dgm:t>
        <a:bodyPr/>
        <a:lstStyle/>
        <a:p>
          <a:r>
            <a:rPr lang="en-GB" dirty="0"/>
            <a:t>EDA(-12h) var/co-var</a:t>
          </a:r>
        </a:p>
      </dgm:t>
    </dgm:pt>
    <dgm:pt modelId="{4D8520CE-AF70-40F5-83FC-ADB190C3E291}" type="parTrans" cxnId="{C688B3F3-A656-4563-9026-DEF799637F5C}">
      <dgm:prSet/>
      <dgm:spPr/>
      <dgm:t>
        <a:bodyPr/>
        <a:lstStyle/>
        <a:p>
          <a:endParaRPr lang="en-GB"/>
        </a:p>
      </dgm:t>
    </dgm:pt>
    <dgm:pt modelId="{CDD83A8A-8B59-4341-BEB5-CBC8815FD4A8}" type="sibTrans" cxnId="{C688B3F3-A656-4563-9026-DEF799637F5C}">
      <dgm:prSet/>
      <dgm:spPr/>
      <dgm:t>
        <a:bodyPr/>
        <a:lstStyle/>
        <a:p>
          <a:endParaRPr lang="en-GB"/>
        </a:p>
      </dgm:t>
    </dgm:pt>
    <dgm:pt modelId="{3C4A3554-D00B-4ECA-8E4D-2F5D41626C5B}">
      <dgm:prSet phldrT="[Text]"/>
      <dgm:spPr/>
      <dgm:t>
        <a:bodyPr/>
        <a:lstStyle/>
        <a:p>
          <a:r>
            <a:rPr lang="en-GB" dirty="0"/>
            <a:t>EDA(-12h) var/covar</a:t>
          </a:r>
        </a:p>
      </dgm:t>
    </dgm:pt>
    <dgm:pt modelId="{E5A88F98-1ED0-4AE3-B52C-134A18FEA38C}" type="parTrans" cxnId="{51A869C1-CFDA-4501-ABB3-51A1BB069BFB}">
      <dgm:prSet/>
      <dgm:spPr/>
      <dgm:t>
        <a:bodyPr/>
        <a:lstStyle/>
        <a:p>
          <a:endParaRPr lang="en-GB"/>
        </a:p>
      </dgm:t>
    </dgm:pt>
    <dgm:pt modelId="{E98E7BFD-43BE-4F69-B011-8BD24F3F1B34}" type="sibTrans" cxnId="{51A869C1-CFDA-4501-ABB3-51A1BB069BFB}">
      <dgm:prSet/>
      <dgm:spPr/>
      <dgm:t>
        <a:bodyPr/>
        <a:lstStyle/>
        <a:p>
          <a:endParaRPr lang="en-GB"/>
        </a:p>
      </dgm:t>
    </dgm:pt>
    <dgm:pt modelId="{4F2096E9-CBD8-441D-B712-C176425638B3}" type="pres">
      <dgm:prSet presAssocID="{BF0DCFFA-DD32-4928-B14B-073CF4C44A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27597-6435-4D6B-8CCE-32A3A312C1B1}" type="pres">
      <dgm:prSet presAssocID="{BF0DCFFA-DD32-4928-B14B-073CF4C44A8B}" presName="tSp" presStyleCnt="0"/>
      <dgm:spPr/>
    </dgm:pt>
    <dgm:pt modelId="{1A6A71DE-CCBB-421D-93BC-DF55C8CBCA99}" type="pres">
      <dgm:prSet presAssocID="{BF0DCFFA-DD32-4928-B14B-073CF4C44A8B}" presName="bSp" presStyleCnt="0"/>
      <dgm:spPr/>
    </dgm:pt>
    <dgm:pt modelId="{C220B814-9F75-4AF5-93B2-6CFA9F1668E1}" type="pres">
      <dgm:prSet presAssocID="{BF0DCFFA-DD32-4928-B14B-073CF4C44A8B}" presName="process" presStyleCnt="0"/>
      <dgm:spPr/>
    </dgm:pt>
    <dgm:pt modelId="{1E4DAA68-085D-4FD9-8921-1A572FE3A8FC}" type="pres">
      <dgm:prSet presAssocID="{1E5B68FA-5593-4E27-A9B2-CDE415D78E9D}" presName="composite1" presStyleCnt="0"/>
      <dgm:spPr/>
    </dgm:pt>
    <dgm:pt modelId="{C2D8A76D-4664-4C69-9B3C-3CE61FAB91BC}" type="pres">
      <dgm:prSet presAssocID="{1E5B68FA-5593-4E27-A9B2-CDE415D78E9D}" presName="dummyNode1" presStyleLbl="node1" presStyleIdx="0" presStyleCnt="3"/>
      <dgm:spPr/>
    </dgm:pt>
    <dgm:pt modelId="{7FDB90D5-5532-4651-9E9F-F340F0D7B581}" type="pres">
      <dgm:prSet presAssocID="{1E5B68FA-5593-4E27-A9B2-CDE415D78E9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EFD7D-AEBB-474D-83A3-33761A30E20E}" type="pres">
      <dgm:prSet presAssocID="{1E5B68FA-5593-4E27-A9B2-CDE415D78E9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82004-54B1-425B-884F-61EEEF8BE91E}" type="pres">
      <dgm:prSet presAssocID="{1E5B68FA-5593-4E27-A9B2-CDE415D78E9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A25D1-C607-4458-B948-70E511150DB0}" type="pres">
      <dgm:prSet presAssocID="{1E5B68FA-5593-4E27-A9B2-CDE415D78E9D}" presName="connSite1" presStyleCnt="0"/>
      <dgm:spPr/>
    </dgm:pt>
    <dgm:pt modelId="{63CB6CA6-F544-4A86-ABF5-8CD15693A2C3}" type="pres">
      <dgm:prSet presAssocID="{5D445863-EE47-4B56-B3D6-C67A2B4B3DC2}" presName="Name9" presStyleLbl="sibTrans2D1" presStyleIdx="0" presStyleCnt="2"/>
      <dgm:spPr/>
      <dgm:t>
        <a:bodyPr/>
        <a:lstStyle/>
        <a:p>
          <a:endParaRPr lang="en-US"/>
        </a:p>
      </dgm:t>
    </dgm:pt>
    <dgm:pt modelId="{E1DCA7D2-679F-4EB6-82FB-E21CA0B68AE6}" type="pres">
      <dgm:prSet presAssocID="{36EA4989-63CC-4147-BA0A-D6EE703634BA}" presName="composite2" presStyleCnt="0"/>
      <dgm:spPr/>
    </dgm:pt>
    <dgm:pt modelId="{4B19BED0-6581-4C8A-9BFE-6F03155CB063}" type="pres">
      <dgm:prSet presAssocID="{36EA4989-63CC-4147-BA0A-D6EE703634BA}" presName="dummyNode2" presStyleLbl="node1" presStyleIdx="0" presStyleCnt="3"/>
      <dgm:spPr/>
    </dgm:pt>
    <dgm:pt modelId="{092DD1D1-B805-44FE-AFE6-95BF2C228D9C}" type="pres">
      <dgm:prSet presAssocID="{36EA4989-63CC-4147-BA0A-D6EE703634B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BA001-1AF4-4EFA-96C0-3945E610ED96}" type="pres">
      <dgm:prSet presAssocID="{36EA4989-63CC-4147-BA0A-D6EE703634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186D6-25C1-4812-9865-08CF34B0EF46}" type="pres">
      <dgm:prSet presAssocID="{36EA4989-63CC-4147-BA0A-D6EE703634B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D0B7C-9C28-4BCB-A968-A72466379E7A}" type="pres">
      <dgm:prSet presAssocID="{36EA4989-63CC-4147-BA0A-D6EE703634BA}" presName="connSite2" presStyleCnt="0"/>
      <dgm:spPr/>
    </dgm:pt>
    <dgm:pt modelId="{3D452BA9-053E-48F2-A3A9-54BA28A524D3}" type="pres">
      <dgm:prSet presAssocID="{22CFC430-DE56-4C3E-8825-94641A479858}" presName="Name18" presStyleLbl="sibTrans2D1" presStyleIdx="1" presStyleCnt="2"/>
      <dgm:spPr/>
      <dgm:t>
        <a:bodyPr/>
        <a:lstStyle/>
        <a:p>
          <a:endParaRPr lang="en-US"/>
        </a:p>
      </dgm:t>
    </dgm:pt>
    <dgm:pt modelId="{71FF1BA9-6892-47FA-851C-266ABFCC0CE5}" type="pres">
      <dgm:prSet presAssocID="{B6061989-8059-4B17-BA5A-84578BB94F69}" presName="composite1" presStyleCnt="0"/>
      <dgm:spPr/>
    </dgm:pt>
    <dgm:pt modelId="{BA5E138D-8AD6-4DF2-91D0-0ADA78F44E9E}" type="pres">
      <dgm:prSet presAssocID="{B6061989-8059-4B17-BA5A-84578BB94F69}" presName="dummyNode1" presStyleLbl="node1" presStyleIdx="1" presStyleCnt="3"/>
      <dgm:spPr/>
    </dgm:pt>
    <dgm:pt modelId="{C1DC0BE1-9044-4534-8A91-891BBEA9CECA}" type="pres">
      <dgm:prSet presAssocID="{B6061989-8059-4B17-BA5A-84578BB94F6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0B96-6F60-41FE-A786-CEC070804593}" type="pres">
      <dgm:prSet presAssocID="{B6061989-8059-4B17-BA5A-84578BB94F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4C111-4606-46D3-880F-EF23DCB066BD}" type="pres">
      <dgm:prSet presAssocID="{B6061989-8059-4B17-BA5A-84578BB94F6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118D-79AC-4B25-A2FF-230A94266681}" type="pres">
      <dgm:prSet presAssocID="{B6061989-8059-4B17-BA5A-84578BB94F69}" presName="connSite1" presStyleCnt="0"/>
      <dgm:spPr/>
    </dgm:pt>
  </dgm:ptLst>
  <dgm:cxnLst>
    <dgm:cxn modelId="{BF1AC52C-7924-4359-9917-35704DA1B867}" type="presOf" srcId="{68274680-A48B-459E-98B6-0FECC003C654}" destId="{092DD1D1-B805-44FE-AFE6-95BF2C228D9C}" srcOrd="0" destOrd="0" presId="urn:microsoft.com/office/officeart/2005/8/layout/hProcess4"/>
    <dgm:cxn modelId="{826C7835-3D93-4034-9CBC-D799E0F1B590}" type="presOf" srcId="{36EA4989-63CC-4147-BA0A-D6EE703634BA}" destId="{0F7186D6-25C1-4812-9865-08CF34B0EF46}" srcOrd="0" destOrd="0" presId="urn:microsoft.com/office/officeart/2005/8/layout/hProcess4"/>
    <dgm:cxn modelId="{5A9848BC-059B-461B-BC02-15B9B19095BB}" type="presOf" srcId="{1E5B68FA-5593-4E27-A9B2-CDE415D78E9D}" destId="{ED382004-54B1-425B-884F-61EEEF8BE91E}" srcOrd="0" destOrd="0" presId="urn:microsoft.com/office/officeart/2005/8/layout/hProcess4"/>
    <dgm:cxn modelId="{7A6DBDB0-88F5-471E-A7A2-489C1A5B40D0}" type="presOf" srcId="{4D467255-CBBE-4033-98FE-268D471CE819}" destId="{FD740B96-6F60-41FE-A786-CEC070804593}" srcOrd="1" destOrd="0" presId="urn:microsoft.com/office/officeart/2005/8/layout/hProcess4"/>
    <dgm:cxn modelId="{6BF5EAC4-5180-4748-BB6F-182084A43E78}" type="presOf" srcId="{5D445863-EE47-4B56-B3D6-C67A2B4B3DC2}" destId="{63CB6CA6-F544-4A86-ABF5-8CD15693A2C3}" srcOrd="0" destOrd="0" presId="urn:microsoft.com/office/officeart/2005/8/layout/hProcess4"/>
    <dgm:cxn modelId="{15CC0E8E-AF69-4F7C-81D7-1BFA29AC19B7}" type="presOf" srcId="{22CFC430-DE56-4C3E-8825-94641A479858}" destId="{3D452BA9-053E-48F2-A3A9-54BA28A524D3}" srcOrd="0" destOrd="0" presId="urn:microsoft.com/office/officeart/2005/8/layout/hProcess4"/>
    <dgm:cxn modelId="{2AD4105E-DE40-4BDE-861E-33A855F698D1}" type="presOf" srcId="{BF0DCFFA-DD32-4928-B14B-073CF4C44A8B}" destId="{4F2096E9-CBD8-441D-B712-C176425638B3}" srcOrd="0" destOrd="0" presId="urn:microsoft.com/office/officeart/2005/8/layout/hProcess4"/>
    <dgm:cxn modelId="{7EA3F00A-F71D-41FD-8949-0B556E84BE33}" type="presOf" srcId="{F86327BB-8FD0-4045-9AA3-CD6910E5ECA9}" destId="{7FDB90D5-5532-4651-9E9F-F340F0D7B581}" srcOrd="0" destOrd="1" presId="urn:microsoft.com/office/officeart/2005/8/layout/hProcess4"/>
    <dgm:cxn modelId="{C688B3F3-A656-4563-9026-DEF799637F5C}" srcId="{B6061989-8059-4B17-BA5A-84578BB94F69}" destId="{2E4A7552-E855-443A-BB07-3073A8B50508}" srcOrd="1" destOrd="0" parTransId="{4D8520CE-AF70-40F5-83FC-ADB190C3E291}" sibTransId="{CDD83A8A-8B59-4341-BEB5-CBC8815FD4A8}"/>
    <dgm:cxn modelId="{65308AE4-D3A1-46C6-BA52-DAD86FD5E2B5}" srcId="{BF0DCFFA-DD32-4928-B14B-073CF4C44A8B}" destId="{1E5B68FA-5593-4E27-A9B2-CDE415D78E9D}" srcOrd="0" destOrd="0" parTransId="{0CDC950D-078C-43A9-A525-9262F86257C8}" sibTransId="{5D445863-EE47-4B56-B3D6-C67A2B4B3DC2}"/>
    <dgm:cxn modelId="{A6705A23-D7D2-4E43-AFB6-AEE527B4D4EE}" srcId="{36EA4989-63CC-4147-BA0A-D6EE703634BA}" destId="{68274680-A48B-459E-98B6-0FECC003C654}" srcOrd="0" destOrd="0" parTransId="{4983405B-AC18-4AB4-AC0D-5EAA6871B562}" sibTransId="{855A985A-BCD8-4983-86B8-5C7622B35D14}"/>
    <dgm:cxn modelId="{3241AEA8-D7A2-44FB-BB76-740EFF008871}" srcId="{1E5B68FA-5593-4E27-A9B2-CDE415D78E9D}" destId="{BBE99D71-D007-455D-8367-8FBA1081C1F8}" srcOrd="0" destOrd="0" parTransId="{9D5875EC-A4DC-48D5-87F6-59ABF6375886}" sibTransId="{A41A1F1C-BAF6-4D1D-9C6F-50855FA0C516}"/>
    <dgm:cxn modelId="{3ACA25D6-A257-418A-B073-481F8D7F65C1}" type="presOf" srcId="{68274680-A48B-459E-98B6-0FECC003C654}" destId="{08ABA001-1AF4-4EFA-96C0-3945E610ED96}" srcOrd="1" destOrd="0" presId="urn:microsoft.com/office/officeart/2005/8/layout/hProcess4"/>
    <dgm:cxn modelId="{3282B5F1-01EF-4B8D-AD47-138DC92B004B}" type="presOf" srcId="{BBE99D71-D007-455D-8367-8FBA1081C1F8}" destId="{DE5EFD7D-AEBB-474D-83A3-33761A30E20E}" srcOrd="1" destOrd="0" presId="urn:microsoft.com/office/officeart/2005/8/layout/hProcess4"/>
    <dgm:cxn modelId="{A1D7A084-AE0D-494E-B14B-3AACC390EAC4}" srcId="{BF0DCFFA-DD32-4928-B14B-073CF4C44A8B}" destId="{36EA4989-63CC-4147-BA0A-D6EE703634BA}" srcOrd="1" destOrd="0" parTransId="{9BAF3CB8-8E3E-4117-BFC7-CCF5AA8ABD1B}" sibTransId="{22CFC430-DE56-4C3E-8825-94641A479858}"/>
    <dgm:cxn modelId="{22B22886-BA93-416B-A746-956BDCFB7F25}" type="presOf" srcId="{3C4A3554-D00B-4ECA-8E4D-2F5D41626C5B}" destId="{092DD1D1-B805-44FE-AFE6-95BF2C228D9C}" srcOrd="0" destOrd="2" presId="urn:microsoft.com/office/officeart/2005/8/layout/hProcess4"/>
    <dgm:cxn modelId="{7D8C1B50-D3C9-45B2-A69B-6CD055EF6490}" type="presOf" srcId="{737AB6CE-6038-403B-856C-4FAEA0BFCED2}" destId="{08ABA001-1AF4-4EFA-96C0-3945E610ED96}" srcOrd="1" destOrd="1" presId="urn:microsoft.com/office/officeart/2005/8/layout/hProcess4"/>
    <dgm:cxn modelId="{71390E60-88B3-4B68-8E5C-8C4A5F225458}" type="presOf" srcId="{3C4A3554-D00B-4ECA-8E4D-2F5D41626C5B}" destId="{08ABA001-1AF4-4EFA-96C0-3945E610ED96}" srcOrd="1" destOrd="2" presId="urn:microsoft.com/office/officeart/2005/8/layout/hProcess4"/>
    <dgm:cxn modelId="{51A869C1-CFDA-4501-ABB3-51A1BB069BFB}" srcId="{36EA4989-63CC-4147-BA0A-D6EE703634BA}" destId="{3C4A3554-D00B-4ECA-8E4D-2F5D41626C5B}" srcOrd="2" destOrd="0" parTransId="{E5A88F98-1ED0-4AE3-B52C-134A18FEA38C}" sibTransId="{E98E7BFD-43BE-4F69-B011-8BD24F3F1B34}"/>
    <dgm:cxn modelId="{61D73DA9-BCAC-458C-8F2B-DB67977A2368}" srcId="{B6061989-8059-4B17-BA5A-84578BB94F69}" destId="{4D467255-CBBE-4033-98FE-268D471CE819}" srcOrd="0" destOrd="0" parTransId="{2245B549-801E-4A11-A786-5E38D09A1FB8}" sibTransId="{BF300163-C1D4-48EA-B9C7-ED2198943404}"/>
    <dgm:cxn modelId="{59CC25D2-82EA-419B-8B4C-6FCF1BD0D8E5}" type="presOf" srcId="{4D467255-CBBE-4033-98FE-268D471CE819}" destId="{C1DC0BE1-9044-4534-8A91-891BBEA9CECA}" srcOrd="0" destOrd="0" presId="urn:microsoft.com/office/officeart/2005/8/layout/hProcess4"/>
    <dgm:cxn modelId="{B21A0202-D603-483E-BCD1-AADF50F892AC}" type="presOf" srcId="{737AB6CE-6038-403B-856C-4FAEA0BFCED2}" destId="{092DD1D1-B805-44FE-AFE6-95BF2C228D9C}" srcOrd="0" destOrd="1" presId="urn:microsoft.com/office/officeart/2005/8/layout/hProcess4"/>
    <dgm:cxn modelId="{A197C2A7-7DC9-490F-B422-4CBCBE1B2FBD}" srcId="{1E5B68FA-5593-4E27-A9B2-CDE415D78E9D}" destId="{F86327BB-8FD0-4045-9AA3-CD6910E5ECA9}" srcOrd="1" destOrd="0" parTransId="{9856A93C-B185-4D04-821D-5047FEFDA08F}" sibTransId="{4E4B9687-76B7-42FA-8477-121D0F5934DA}"/>
    <dgm:cxn modelId="{B1476CC8-E8FB-4013-9863-47FAF3ED0995}" srcId="{BF0DCFFA-DD32-4928-B14B-073CF4C44A8B}" destId="{B6061989-8059-4B17-BA5A-84578BB94F69}" srcOrd="2" destOrd="0" parTransId="{6ACF874C-5E6D-4C04-87C2-B53EE3A531C8}" sibTransId="{722CA724-8B4E-4615-B201-9A33F23A10B8}"/>
    <dgm:cxn modelId="{66E1CB4C-8C17-4660-8F11-B829A8D60D09}" type="presOf" srcId="{2E4A7552-E855-443A-BB07-3073A8B50508}" destId="{C1DC0BE1-9044-4534-8A91-891BBEA9CECA}" srcOrd="0" destOrd="1" presId="urn:microsoft.com/office/officeart/2005/8/layout/hProcess4"/>
    <dgm:cxn modelId="{84D1401E-4CC8-4C37-A948-B4FD49A5C637}" type="presOf" srcId="{2E4A7552-E855-443A-BB07-3073A8B50508}" destId="{FD740B96-6F60-41FE-A786-CEC070804593}" srcOrd="1" destOrd="1" presId="urn:microsoft.com/office/officeart/2005/8/layout/hProcess4"/>
    <dgm:cxn modelId="{6DA628B6-F8B8-40A8-8556-E28FAC37E024}" srcId="{36EA4989-63CC-4147-BA0A-D6EE703634BA}" destId="{737AB6CE-6038-403B-856C-4FAEA0BFCED2}" srcOrd="1" destOrd="0" parTransId="{3453600F-8BA5-433F-A3FF-192BEB2D7F52}" sibTransId="{1056EBF7-18E9-4E45-9DA6-26E970E27E5D}"/>
    <dgm:cxn modelId="{A5A4BB88-B1CC-4ED7-8321-7015AD5D50F0}" type="presOf" srcId="{F86327BB-8FD0-4045-9AA3-CD6910E5ECA9}" destId="{DE5EFD7D-AEBB-474D-83A3-33761A30E20E}" srcOrd="1" destOrd="1" presId="urn:microsoft.com/office/officeart/2005/8/layout/hProcess4"/>
    <dgm:cxn modelId="{EABFD223-2118-4A76-8D21-EF81BF0CC892}" type="presOf" srcId="{B6061989-8059-4B17-BA5A-84578BB94F69}" destId="{B174C111-4606-46D3-880F-EF23DCB066BD}" srcOrd="0" destOrd="0" presId="urn:microsoft.com/office/officeart/2005/8/layout/hProcess4"/>
    <dgm:cxn modelId="{188AC1BC-D4B0-489F-9377-4022C92FC16E}" type="presOf" srcId="{BBE99D71-D007-455D-8367-8FBA1081C1F8}" destId="{7FDB90D5-5532-4651-9E9F-F340F0D7B581}" srcOrd="0" destOrd="0" presId="urn:microsoft.com/office/officeart/2005/8/layout/hProcess4"/>
    <dgm:cxn modelId="{198A1D05-2464-4CB7-B43C-EC42F964C53F}" type="presParOf" srcId="{4F2096E9-CBD8-441D-B712-C176425638B3}" destId="{C9D27597-6435-4D6B-8CCE-32A3A312C1B1}" srcOrd="0" destOrd="0" presId="urn:microsoft.com/office/officeart/2005/8/layout/hProcess4"/>
    <dgm:cxn modelId="{D653FD96-0474-48F4-86E5-276C4949A6EC}" type="presParOf" srcId="{4F2096E9-CBD8-441D-B712-C176425638B3}" destId="{1A6A71DE-CCBB-421D-93BC-DF55C8CBCA99}" srcOrd="1" destOrd="0" presId="urn:microsoft.com/office/officeart/2005/8/layout/hProcess4"/>
    <dgm:cxn modelId="{54D5B918-3F76-4D2C-8594-50417C3199E5}" type="presParOf" srcId="{4F2096E9-CBD8-441D-B712-C176425638B3}" destId="{C220B814-9F75-4AF5-93B2-6CFA9F1668E1}" srcOrd="2" destOrd="0" presId="urn:microsoft.com/office/officeart/2005/8/layout/hProcess4"/>
    <dgm:cxn modelId="{AF0706F4-925D-4261-BA68-4C1C48691CD4}" type="presParOf" srcId="{C220B814-9F75-4AF5-93B2-6CFA9F1668E1}" destId="{1E4DAA68-085D-4FD9-8921-1A572FE3A8FC}" srcOrd="0" destOrd="0" presId="urn:microsoft.com/office/officeart/2005/8/layout/hProcess4"/>
    <dgm:cxn modelId="{53F7C495-E0E9-46A9-A21A-61474C622E9F}" type="presParOf" srcId="{1E4DAA68-085D-4FD9-8921-1A572FE3A8FC}" destId="{C2D8A76D-4664-4C69-9B3C-3CE61FAB91BC}" srcOrd="0" destOrd="0" presId="urn:microsoft.com/office/officeart/2005/8/layout/hProcess4"/>
    <dgm:cxn modelId="{AF338024-CA51-476A-9DD3-91C9D950306A}" type="presParOf" srcId="{1E4DAA68-085D-4FD9-8921-1A572FE3A8FC}" destId="{7FDB90D5-5532-4651-9E9F-F340F0D7B581}" srcOrd="1" destOrd="0" presId="urn:microsoft.com/office/officeart/2005/8/layout/hProcess4"/>
    <dgm:cxn modelId="{55386458-3143-41FC-BA32-2F7CC4900CE3}" type="presParOf" srcId="{1E4DAA68-085D-4FD9-8921-1A572FE3A8FC}" destId="{DE5EFD7D-AEBB-474D-83A3-33761A30E20E}" srcOrd="2" destOrd="0" presId="urn:microsoft.com/office/officeart/2005/8/layout/hProcess4"/>
    <dgm:cxn modelId="{A701EF71-B2CA-490D-A91B-677436AB31EE}" type="presParOf" srcId="{1E4DAA68-085D-4FD9-8921-1A572FE3A8FC}" destId="{ED382004-54B1-425B-884F-61EEEF8BE91E}" srcOrd="3" destOrd="0" presId="urn:microsoft.com/office/officeart/2005/8/layout/hProcess4"/>
    <dgm:cxn modelId="{3165975D-4675-4D7F-96E2-863BB946FEC5}" type="presParOf" srcId="{1E4DAA68-085D-4FD9-8921-1A572FE3A8FC}" destId="{4A2A25D1-C607-4458-B948-70E511150DB0}" srcOrd="4" destOrd="0" presId="urn:microsoft.com/office/officeart/2005/8/layout/hProcess4"/>
    <dgm:cxn modelId="{9F7C06A7-2556-4497-9E20-50AEF6CE237F}" type="presParOf" srcId="{C220B814-9F75-4AF5-93B2-6CFA9F1668E1}" destId="{63CB6CA6-F544-4A86-ABF5-8CD15693A2C3}" srcOrd="1" destOrd="0" presId="urn:microsoft.com/office/officeart/2005/8/layout/hProcess4"/>
    <dgm:cxn modelId="{329721BB-DD5F-42C9-AF48-85205D456CAF}" type="presParOf" srcId="{C220B814-9F75-4AF5-93B2-6CFA9F1668E1}" destId="{E1DCA7D2-679F-4EB6-82FB-E21CA0B68AE6}" srcOrd="2" destOrd="0" presId="urn:microsoft.com/office/officeart/2005/8/layout/hProcess4"/>
    <dgm:cxn modelId="{81ECDAA8-E8CE-431D-BACE-0CDCBBB5E21F}" type="presParOf" srcId="{E1DCA7D2-679F-4EB6-82FB-E21CA0B68AE6}" destId="{4B19BED0-6581-4C8A-9BFE-6F03155CB063}" srcOrd="0" destOrd="0" presId="urn:microsoft.com/office/officeart/2005/8/layout/hProcess4"/>
    <dgm:cxn modelId="{D78EA1C9-CBAC-4A3D-BCE9-D487103FE1E7}" type="presParOf" srcId="{E1DCA7D2-679F-4EB6-82FB-E21CA0B68AE6}" destId="{092DD1D1-B805-44FE-AFE6-95BF2C228D9C}" srcOrd="1" destOrd="0" presId="urn:microsoft.com/office/officeart/2005/8/layout/hProcess4"/>
    <dgm:cxn modelId="{038DF4DD-FF37-475F-A600-4633CE1630A4}" type="presParOf" srcId="{E1DCA7D2-679F-4EB6-82FB-E21CA0B68AE6}" destId="{08ABA001-1AF4-4EFA-96C0-3945E610ED96}" srcOrd="2" destOrd="0" presId="urn:microsoft.com/office/officeart/2005/8/layout/hProcess4"/>
    <dgm:cxn modelId="{4858AA91-924E-40FA-AD5A-03B42AAF32B8}" type="presParOf" srcId="{E1DCA7D2-679F-4EB6-82FB-E21CA0B68AE6}" destId="{0F7186D6-25C1-4812-9865-08CF34B0EF46}" srcOrd="3" destOrd="0" presId="urn:microsoft.com/office/officeart/2005/8/layout/hProcess4"/>
    <dgm:cxn modelId="{8CE2F0C5-FD68-4A4C-8455-363C768DC4D9}" type="presParOf" srcId="{E1DCA7D2-679F-4EB6-82FB-E21CA0B68AE6}" destId="{3ECD0B7C-9C28-4BCB-A968-A72466379E7A}" srcOrd="4" destOrd="0" presId="urn:microsoft.com/office/officeart/2005/8/layout/hProcess4"/>
    <dgm:cxn modelId="{122281BD-336B-4968-9331-C0E1C5FB592A}" type="presParOf" srcId="{C220B814-9F75-4AF5-93B2-6CFA9F1668E1}" destId="{3D452BA9-053E-48F2-A3A9-54BA28A524D3}" srcOrd="3" destOrd="0" presId="urn:microsoft.com/office/officeart/2005/8/layout/hProcess4"/>
    <dgm:cxn modelId="{E4A63929-B393-438F-B505-99AEB7BB3D3A}" type="presParOf" srcId="{C220B814-9F75-4AF5-93B2-6CFA9F1668E1}" destId="{71FF1BA9-6892-47FA-851C-266ABFCC0CE5}" srcOrd="4" destOrd="0" presId="urn:microsoft.com/office/officeart/2005/8/layout/hProcess4"/>
    <dgm:cxn modelId="{B66EBEEC-F84C-403F-9F73-4065E89836D4}" type="presParOf" srcId="{71FF1BA9-6892-47FA-851C-266ABFCC0CE5}" destId="{BA5E138D-8AD6-4DF2-91D0-0ADA78F44E9E}" srcOrd="0" destOrd="0" presId="urn:microsoft.com/office/officeart/2005/8/layout/hProcess4"/>
    <dgm:cxn modelId="{ADACD066-F16F-476C-88ED-5D482177DD42}" type="presParOf" srcId="{71FF1BA9-6892-47FA-851C-266ABFCC0CE5}" destId="{C1DC0BE1-9044-4534-8A91-891BBEA9CECA}" srcOrd="1" destOrd="0" presId="urn:microsoft.com/office/officeart/2005/8/layout/hProcess4"/>
    <dgm:cxn modelId="{EA65D1E6-3501-4918-A1E8-E32255ACFFDD}" type="presParOf" srcId="{71FF1BA9-6892-47FA-851C-266ABFCC0CE5}" destId="{FD740B96-6F60-41FE-A786-CEC070804593}" srcOrd="2" destOrd="0" presId="urn:microsoft.com/office/officeart/2005/8/layout/hProcess4"/>
    <dgm:cxn modelId="{50678831-23B4-49E8-983B-67DBF787526B}" type="presParOf" srcId="{71FF1BA9-6892-47FA-851C-266ABFCC0CE5}" destId="{B174C111-4606-46D3-880F-EF23DCB066BD}" srcOrd="3" destOrd="0" presId="urn:microsoft.com/office/officeart/2005/8/layout/hProcess4"/>
    <dgm:cxn modelId="{3E8C6E40-FE9C-40CF-8C89-9CB7DFBC442D}" type="presParOf" srcId="{71FF1BA9-6892-47FA-851C-266ABFCC0CE5}" destId="{8DE1118D-79AC-4B25-A2FF-230A942666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90D5-5532-4651-9E9F-F340F0D7B581}">
      <dsp:nvSpPr>
        <dsp:cNvPr id="0" name=""/>
        <dsp:cNvSpPr/>
      </dsp:nvSpPr>
      <dsp:spPr>
        <a:xfrm>
          <a:off x="336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Un-pert obs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EDA(-12h) var/covar</a:t>
          </a:r>
        </a:p>
      </dsp:txBody>
      <dsp:txXfrm>
        <a:off x="25102" y="622531"/>
        <a:ext cx="1255257" cy="796036"/>
      </dsp:txXfrm>
    </dsp:sp>
    <dsp:sp modelId="{63CB6CA6-F544-4A86-ABF5-8CD15693A2C3}">
      <dsp:nvSpPr>
        <dsp:cNvPr id="0" name=""/>
        <dsp:cNvSpPr/>
      </dsp:nvSpPr>
      <dsp:spPr>
        <a:xfrm>
          <a:off x="728559" y="835996"/>
          <a:ext cx="1465651" cy="1465651"/>
        </a:xfrm>
        <a:prstGeom prst="leftCircularArrow">
          <a:avLst>
            <a:gd name="adj1" fmla="val 3335"/>
            <a:gd name="adj2" fmla="val 412218"/>
            <a:gd name="adj3" fmla="val 2187729"/>
            <a:gd name="adj4" fmla="val 9024489"/>
            <a:gd name="adj5" fmla="val 38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2004-54B1-425B-884F-61EEEF8BE91E}">
      <dsp:nvSpPr>
        <dsp:cNvPr id="0" name=""/>
        <dsp:cNvSpPr/>
      </dsp:nvSpPr>
      <dsp:spPr>
        <a:xfrm>
          <a:off x="290289" y="1443334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4DV</a:t>
          </a:r>
          <a:r>
            <a:rPr lang="en-GB" sz="2600" kern="1200" baseline="-25000" dirty="0"/>
            <a:t>00</a:t>
          </a:r>
        </a:p>
      </dsp:txBody>
      <dsp:txXfrm>
        <a:off x="303798" y="1456843"/>
        <a:ext cx="1132794" cy="434201"/>
      </dsp:txXfrm>
    </dsp:sp>
    <dsp:sp modelId="{092DD1D1-B805-44FE-AFE6-95BF2C228D9C}">
      <dsp:nvSpPr>
        <dsp:cNvPr id="0" name=""/>
        <dsp:cNvSpPr/>
      </dsp:nvSpPr>
      <dsp:spPr>
        <a:xfrm>
          <a:off x="1682884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Perturbed obs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Model err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EDA(-12h) var/covar</a:t>
          </a:r>
        </a:p>
      </dsp:txBody>
      <dsp:txXfrm>
        <a:off x="1707650" y="853141"/>
        <a:ext cx="1255257" cy="796036"/>
      </dsp:txXfrm>
    </dsp:sp>
    <dsp:sp modelId="{3D452BA9-053E-48F2-A3A9-54BA28A524D3}">
      <dsp:nvSpPr>
        <dsp:cNvPr id="0" name=""/>
        <dsp:cNvSpPr/>
      </dsp:nvSpPr>
      <dsp:spPr>
        <a:xfrm>
          <a:off x="2400234" y="-72134"/>
          <a:ext cx="1632374" cy="1632374"/>
        </a:xfrm>
        <a:prstGeom prst="circularArrow">
          <a:avLst>
            <a:gd name="adj1" fmla="val 2995"/>
            <a:gd name="adj2" fmla="val 367150"/>
            <a:gd name="adj3" fmla="val 19457340"/>
            <a:gd name="adj4" fmla="val 12575511"/>
            <a:gd name="adj5" fmla="val 34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86D6-25C1-4812-9865-08CF34B0EF46}">
      <dsp:nvSpPr>
        <dsp:cNvPr id="0" name=""/>
        <dsp:cNvSpPr/>
      </dsp:nvSpPr>
      <dsp:spPr>
        <a:xfrm>
          <a:off x="1972837" y="367156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EDA</a:t>
          </a:r>
          <a:r>
            <a:rPr lang="en-GB" sz="2600" kern="1200" baseline="-25000" dirty="0"/>
            <a:t>00</a:t>
          </a:r>
        </a:p>
      </dsp:txBody>
      <dsp:txXfrm>
        <a:off x="1986346" y="380665"/>
        <a:ext cx="1132794" cy="434201"/>
      </dsp:txXfrm>
    </dsp:sp>
    <dsp:sp modelId="{C1DC0BE1-9044-4534-8A91-891BBEA9CECA}">
      <dsp:nvSpPr>
        <dsp:cNvPr id="0" name=""/>
        <dsp:cNvSpPr/>
      </dsp:nvSpPr>
      <dsp:spPr>
        <a:xfrm>
          <a:off x="3365432" y="597765"/>
          <a:ext cx="1304789" cy="107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Un-pert obs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EDA(-12h) var/co-var</a:t>
          </a:r>
        </a:p>
      </dsp:txBody>
      <dsp:txXfrm>
        <a:off x="3390198" y="622531"/>
        <a:ext cx="1255257" cy="796036"/>
      </dsp:txXfrm>
    </dsp:sp>
    <dsp:sp modelId="{B174C111-4606-46D3-880F-EF23DCB066BD}">
      <dsp:nvSpPr>
        <dsp:cNvPr id="0" name=""/>
        <dsp:cNvSpPr/>
      </dsp:nvSpPr>
      <dsp:spPr>
        <a:xfrm>
          <a:off x="3655385" y="1443334"/>
          <a:ext cx="1159812" cy="46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4DV</a:t>
          </a:r>
          <a:r>
            <a:rPr lang="en-GB" sz="2600" kern="1200" baseline="-25000" dirty="0"/>
            <a:t>12</a:t>
          </a:r>
        </a:p>
      </dsp:txBody>
      <dsp:txXfrm>
        <a:off x="3668894" y="1456843"/>
        <a:ext cx="1132794" cy="43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15/11/18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2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15/11/18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09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3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6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43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4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15, 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256224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416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4" y="6423588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409847" y="6308255"/>
            <a:ext cx="5369906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i="1" cap="none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Annual Seminar 2017 on ‘Ensemble Prediction’ – Roberto Buizza: The Forecast Skill Horizon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87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382495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114481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104696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0"/>
          <p:cNvSpPr txBox="1">
            <a:spLocks/>
          </p:cNvSpPr>
          <p:nvPr userDrawn="1"/>
        </p:nvSpPr>
        <p:spPr>
          <a:xfrm>
            <a:off x="8564420" y="6308257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r>
              <a:rPr lang="en-US" sz="900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115146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65" r:id="rId6"/>
    <p:sldLayoutId id="2147483667" r:id="rId7"/>
    <p:sldLayoutId id="2147483671" r:id="rId8"/>
    <p:sldLayoutId id="2147483672" r:id="rId9"/>
    <p:sldLayoutId id="2147483673" r:id="rId10"/>
    <p:sldLayoutId id="2147483677" r:id="rId11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5175" y="1113351"/>
            <a:ext cx="11134057" cy="51793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000" dirty="0"/>
              <a:t>The ECMWF Ensembles </a:t>
            </a:r>
          </a:p>
          <a:p>
            <a:pPr algn="r"/>
            <a:r>
              <a:rPr lang="en-GB" sz="4000" dirty="0"/>
              <a:t>of Analyses and Forecasts</a:t>
            </a:r>
            <a:endParaRPr lang="en-US" sz="40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65175" y="2416911"/>
            <a:ext cx="11134057" cy="51793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i="1" dirty="0"/>
              <a:t>Roberto Buizza</a:t>
            </a:r>
            <a:r>
              <a:rPr lang="en-GB" sz="2800" i="1" baseline="30000" dirty="0"/>
              <a:t>1,2</a:t>
            </a:r>
            <a:endParaRPr lang="en-US" sz="28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89457" y="3347503"/>
            <a:ext cx="5567348" cy="2847802"/>
            <a:chOff x="690233" y="1448780"/>
            <a:chExt cx="8006215" cy="4517925"/>
          </a:xfrm>
        </p:grpSpPr>
        <p:grpSp>
          <p:nvGrpSpPr>
            <p:cNvPr id="8" name="Group 7"/>
            <p:cNvGrpSpPr/>
            <p:nvPr/>
          </p:nvGrpSpPr>
          <p:grpSpPr>
            <a:xfrm>
              <a:off x="690233" y="1448780"/>
              <a:ext cx="8006215" cy="4277180"/>
              <a:chOff x="4050370" y="1763815"/>
              <a:chExt cx="5421930" cy="3812416"/>
            </a:xfrm>
          </p:grpSpPr>
          <p:sp>
            <p:nvSpPr>
              <p:cNvPr id="13" name="Oval 5"/>
              <p:cNvSpPr/>
              <p:nvPr/>
            </p:nvSpPr>
            <p:spPr>
              <a:xfrm>
                <a:off x="4412940" y="5077219"/>
                <a:ext cx="4410490" cy="467015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  <a:gd name="connsiteX0" fmla="*/ 1502548 w 4579483"/>
                  <a:gd name="connsiteY0" fmla="*/ 1162205 h 1653654"/>
                  <a:gd name="connsiteX1" fmla="*/ 2275548 w 4579483"/>
                  <a:gd name="connsiteY1" fmla="*/ 409 h 1653654"/>
                  <a:gd name="connsiteX2" fmla="*/ 2924237 w 4579483"/>
                  <a:gd name="connsiteY2" fmla="*/ 1297426 h 1653654"/>
                  <a:gd name="connsiteX3" fmla="*/ 4483315 w 4579483"/>
                  <a:gd name="connsiteY3" fmla="*/ 1621874 h 1653654"/>
                  <a:gd name="connsiteX4" fmla="*/ 97834 w 4579483"/>
                  <a:gd name="connsiteY4" fmla="*/ 1619077 h 1653654"/>
                  <a:gd name="connsiteX5" fmla="*/ 1502548 w 4579483"/>
                  <a:gd name="connsiteY5" fmla="*/ 1162205 h 1653654"/>
                  <a:gd name="connsiteX0" fmla="*/ 1502548 w 4608468"/>
                  <a:gd name="connsiteY0" fmla="*/ 1161957 h 1653406"/>
                  <a:gd name="connsiteX1" fmla="*/ 2275548 w 4608468"/>
                  <a:gd name="connsiteY1" fmla="*/ 161 h 1653406"/>
                  <a:gd name="connsiteX2" fmla="*/ 3404289 w 4608468"/>
                  <a:gd name="connsiteY2" fmla="*/ 1246203 h 1653406"/>
                  <a:gd name="connsiteX3" fmla="*/ 4483315 w 4608468"/>
                  <a:gd name="connsiteY3" fmla="*/ 1621626 h 1653406"/>
                  <a:gd name="connsiteX4" fmla="*/ 97834 w 4608468"/>
                  <a:gd name="connsiteY4" fmla="*/ 1618829 h 1653406"/>
                  <a:gd name="connsiteX5" fmla="*/ 1502548 w 4608468"/>
                  <a:gd name="connsiteY5" fmla="*/ 1161957 h 1653406"/>
                  <a:gd name="connsiteX0" fmla="*/ 1502548 w 4592113"/>
                  <a:gd name="connsiteY0" fmla="*/ 1161910 h 1653359"/>
                  <a:gd name="connsiteX1" fmla="*/ 2275548 w 4592113"/>
                  <a:gd name="connsiteY1" fmla="*/ 114 h 1653359"/>
                  <a:gd name="connsiteX2" fmla="*/ 3164263 w 4592113"/>
                  <a:gd name="connsiteY2" fmla="*/ 1093231 h 1653359"/>
                  <a:gd name="connsiteX3" fmla="*/ 4483315 w 4592113"/>
                  <a:gd name="connsiteY3" fmla="*/ 1621579 h 1653359"/>
                  <a:gd name="connsiteX4" fmla="*/ 97834 w 4592113"/>
                  <a:gd name="connsiteY4" fmla="*/ 1618782 h 1653359"/>
                  <a:gd name="connsiteX5" fmla="*/ 1502548 w 4592113"/>
                  <a:gd name="connsiteY5" fmla="*/ 1161910 h 1653359"/>
                  <a:gd name="connsiteX0" fmla="*/ 1434767 w 4600131"/>
                  <a:gd name="connsiteY0" fmla="*/ 1187496 h 1651567"/>
                  <a:gd name="connsiteX1" fmla="*/ 2283565 w 4600131"/>
                  <a:gd name="connsiteY1" fmla="*/ 211 h 1651567"/>
                  <a:gd name="connsiteX2" fmla="*/ 3172280 w 4600131"/>
                  <a:gd name="connsiteY2" fmla="*/ 1093328 h 1651567"/>
                  <a:gd name="connsiteX3" fmla="*/ 4491332 w 4600131"/>
                  <a:gd name="connsiteY3" fmla="*/ 1621676 h 1651567"/>
                  <a:gd name="connsiteX4" fmla="*/ 105851 w 4600131"/>
                  <a:gd name="connsiteY4" fmla="*/ 1618879 h 1651567"/>
                  <a:gd name="connsiteX5" fmla="*/ 1434767 w 4600131"/>
                  <a:gd name="connsiteY5" fmla="*/ 1187496 h 1651567"/>
                  <a:gd name="connsiteX0" fmla="*/ 1258511 w 4624395"/>
                  <a:gd name="connsiteY0" fmla="*/ 1213112 h 1649809"/>
                  <a:gd name="connsiteX1" fmla="*/ 2307829 w 4624395"/>
                  <a:gd name="connsiteY1" fmla="*/ 340 h 1649809"/>
                  <a:gd name="connsiteX2" fmla="*/ 3196544 w 4624395"/>
                  <a:gd name="connsiteY2" fmla="*/ 1093457 h 1649809"/>
                  <a:gd name="connsiteX3" fmla="*/ 4515596 w 4624395"/>
                  <a:gd name="connsiteY3" fmla="*/ 1621805 h 1649809"/>
                  <a:gd name="connsiteX4" fmla="*/ 130115 w 4624395"/>
                  <a:gd name="connsiteY4" fmla="*/ 1619008 h 1649809"/>
                  <a:gd name="connsiteX5" fmla="*/ 1258511 w 4624395"/>
                  <a:gd name="connsiteY5" fmla="*/ 1213112 h 1649809"/>
                  <a:gd name="connsiteX0" fmla="*/ 1258511 w 4642288"/>
                  <a:gd name="connsiteY0" fmla="*/ 1212813 h 1649510"/>
                  <a:gd name="connsiteX1" fmla="*/ 2307829 w 4642288"/>
                  <a:gd name="connsiteY1" fmla="*/ 41 h 1649510"/>
                  <a:gd name="connsiteX2" fmla="*/ 3456041 w 4642288"/>
                  <a:gd name="connsiteY2" fmla="*/ 1169620 h 1649510"/>
                  <a:gd name="connsiteX3" fmla="*/ 4515596 w 4642288"/>
                  <a:gd name="connsiteY3" fmla="*/ 1621506 h 1649510"/>
                  <a:gd name="connsiteX4" fmla="*/ 130115 w 4642288"/>
                  <a:gd name="connsiteY4" fmla="*/ 1618709 h 1649510"/>
                  <a:gd name="connsiteX5" fmla="*/ 1258511 w 4642288"/>
                  <a:gd name="connsiteY5" fmla="*/ 1212813 h 164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2288" h="1649510">
                    <a:moveTo>
                      <a:pt x="1258511" y="1212813"/>
                    </a:moveTo>
                    <a:cubicBezTo>
                      <a:pt x="1621463" y="943035"/>
                      <a:pt x="1941574" y="7240"/>
                      <a:pt x="2307829" y="41"/>
                    </a:cubicBezTo>
                    <a:cubicBezTo>
                      <a:pt x="2674084" y="-7158"/>
                      <a:pt x="3060006" y="919429"/>
                      <a:pt x="3456041" y="1169620"/>
                    </a:cubicBezTo>
                    <a:cubicBezTo>
                      <a:pt x="3852076" y="1419811"/>
                      <a:pt x="5026770" y="1620473"/>
                      <a:pt x="4515596" y="1621506"/>
                    </a:cubicBezTo>
                    <a:cubicBezTo>
                      <a:pt x="3053769" y="1620574"/>
                      <a:pt x="672962" y="1686824"/>
                      <a:pt x="130115" y="1618709"/>
                    </a:cubicBezTo>
                    <a:cubicBezTo>
                      <a:pt x="-412732" y="1550594"/>
                      <a:pt x="895559" y="1482591"/>
                      <a:pt x="1258511" y="12128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cap="flat">
                <a:solidFill>
                  <a:schemeClr val="accent3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5"/>
              <p:cNvSpPr/>
              <p:nvPr/>
            </p:nvSpPr>
            <p:spPr>
              <a:xfrm>
                <a:off x="4841694" y="4796589"/>
                <a:ext cx="4381153" cy="779642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  <a:gd name="connsiteX0" fmla="*/ 1502548 w 4579483"/>
                  <a:gd name="connsiteY0" fmla="*/ 1162205 h 1653654"/>
                  <a:gd name="connsiteX1" fmla="*/ 2275548 w 4579483"/>
                  <a:gd name="connsiteY1" fmla="*/ 409 h 1653654"/>
                  <a:gd name="connsiteX2" fmla="*/ 2924237 w 4579483"/>
                  <a:gd name="connsiteY2" fmla="*/ 1297426 h 1653654"/>
                  <a:gd name="connsiteX3" fmla="*/ 4483315 w 4579483"/>
                  <a:gd name="connsiteY3" fmla="*/ 1621874 h 1653654"/>
                  <a:gd name="connsiteX4" fmla="*/ 97834 w 4579483"/>
                  <a:gd name="connsiteY4" fmla="*/ 1619077 h 1653654"/>
                  <a:gd name="connsiteX5" fmla="*/ 1502548 w 4579483"/>
                  <a:gd name="connsiteY5" fmla="*/ 1162205 h 1653654"/>
                  <a:gd name="connsiteX0" fmla="*/ 1502548 w 4608468"/>
                  <a:gd name="connsiteY0" fmla="*/ 1161957 h 1653406"/>
                  <a:gd name="connsiteX1" fmla="*/ 2275548 w 4608468"/>
                  <a:gd name="connsiteY1" fmla="*/ 161 h 1653406"/>
                  <a:gd name="connsiteX2" fmla="*/ 3404289 w 4608468"/>
                  <a:gd name="connsiteY2" fmla="*/ 1246203 h 1653406"/>
                  <a:gd name="connsiteX3" fmla="*/ 4483315 w 4608468"/>
                  <a:gd name="connsiteY3" fmla="*/ 1621626 h 1653406"/>
                  <a:gd name="connsiteX4" fmla="*/ 97834 w 4608468"/>
                  <a:gd name="connsiteY4" fmla="*/ 1618829 h 1653406"/>
                  <a:gd name="connsiteX5" fmla="*/ 1502548 w 4608468"/>
                  <a:gd name="connsiteY5" fmla="*/ 1161957 h 1653406"/>
                  <a:gd name="connsiteX0" fmla="*/ 1502548 w 4592113"/>
                  <a:gd name="connsiteY0" fmla="*/ 1161910 h 1653359"/>
                  <a:gd name="connsiteX1" fmla="*/ 2275548 w 4592113"/>
                  <a:gd name="connsiteY1" fmla="*/ 114 h 1653359"/>
                  <a:gd name="connsiteX2" fmla="*/ 3164263 w 4592113"/>
                  <a:gd name="connsiteY2" fmla="*/ 1093231 h 1653359"/>
                  <a:gd name="connsiteX3" fmla="*/ 4483315 w 4592113"/>
                  <a:gd name="connsiteY3" fmla="*/ 1621579 h 1653359"/>
                  <a:gd name="connsiteX4" fmla="*/ 97834 w 4592113"/>
                  <a:gd name="connsiteY4" fmla="*/ 1618782 h 1653359"/>
                  <a:gd name="connsiteX5" fmla="*/ 1502548 w 4592113"/>
                  <a:gd name="connsiteY5" fmla="*/ 1161910 h 1653359"/>
                  <a:gd name="connsiteX0" fmla="*/ 1434767 w 4600131"/>
                  <a:gd name="connsiteY0" fmla="*/ 1187496 h 1651567"/>
                  <a:gd name="connsiteX1" fmla="*/ 2283565 w 4600131"/>
                  <a:gd name="connsiteY1" fmla="*/ 211 h 1651567"/>
                  <a:gd name="connsiteX2" fmla="*/ 3172280 w 4600131"/>
                  <a:gd name="connsiteY2" fmla="*/ 1093328 h 1651567"/>
                  <a:gd name="connsiteX3" fmla="*/ 4491332 w 4600131"/>
                  <a:gd name="connsiteY3" fmla="*/ 1621676 h 1651567"/>
                  <a:gd name="connsiteX4" fmla="*/ 105851 w 4600131"/>
                  <a:gd name="connsiteY4" fmla="*/ 1618879 h 1651567"/>
                  <a:gd name="connsiteX5" fmla="*/ 1434767 w 4600131"/>
                  <a:gd name="connsiteY5" fmla="*/ 1187496 h 165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00131" h="1651567">
                    <a:moveTo>
                      <a:pt x="1434767" y="1187496"/>
                    </a:moveTo>
                    <a:cubicBezTo>
                      <a:pt x="1797719" y="917718"/>
                      <a:pt x="1993979" y="15906"/>
                      <a:pt x="2283565" y="211"/>
                    </a:cubicBezTo>
                    <a:cubicBezTo>
                      <a:pt x="2573151" y="-15484"/>
                      <a:pt x="2776245" y="843137"/>
                      <a:pt x="3172280" y="1093328"/>
                    </a:cubicBezTo>
                    <a:cubicBezTo>
                      <a:pt x="3568315" y="1343519"/>
                      <a:pt x="5002506" y="1620643"/>
                      <a:pt x="4491332" y="1621676"/>
                    </a:cubicBezTo>
                    <a:cubicBezTo>
                      <a:pt x="3029505" y="1620744"/>
                      <a:pt x="615278" y="1691242"/>
                      <a:pt x="105851" y="1618879"/>
                    </a:cubicBezTo>
                    <a:cubicBezTo>
                      <a:pt x="-403576" y="1546516"/>
                      <a:pt x="1071815" y="1457274"/>
                      <a:pt x="1434767" y="1187496"/>
                    </a:cubicBezTo>
                    <a:close/>
                  </a:path>
                </a:pathLst>
              </a:custGeom>
              <a:solidFill>
                <a:srgbClr val="99FF33">
                  <a:alpha val="50196"/>
                </a:srgbClr>
              </a:solidFill>
              <a:ln cap="flat">
                <a:solidFill>
                  <a:srgbClr val="4F6228">
                    <a:alpha val="50196"/>
                  </a:srgb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5"/>
              <p:cNvSpPr/>
              <p:nvPr/>
            </p:nvSpPr>
            <p:spPr>
              <a:xfrm>
                <a:off x="5530176" y="4366333"/>
                <a:ext cx="3671300" cy="1187263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5139" h="1621472">
                    <a:moveTo>
                      <a:pt x="1677699" y="1314729"/>
                    </a:moveTo>
                    <a:cubicBezTo>
                      <a:pt x="2040651" y="1044951"/>
                      <a:pt x="2055838" y="2958"/>
                      <a:pt x="2261204" y="7"/>
                    </a:cubicBezTo>
                    <a:cubicBezTo>
                      <a:pt x="2466570" y="-2944"/>
                      <a:pt x="2513858" y="1046833"/>
                      <a:pt x="2909893" y="1297024"/>
                    </a:cubicBezTo>
                    <a:cubicBezTo>
                      <a:pt x="3305928" y="1547215"/>
                      <a:pt x="4980145" y="1620439"/>
                      <a:pt x="4468971" y="1621472"/>
                    </a:cubicBezTo>
                    <a:lnTo>
                      <a:pt x="83490" y="1618675"/>
                    </a:lnTo>
                    <a:cubicBezTo>
                      <a:pt x="-393754" y="1619035"/>
                      <a:pt x="1314747" y="1584507"/>
                      <a:pt x="1677699" y="1314729"/>
                    </a:cubicBezTo>
                    <a:close/>
                  </a:path>
                </a:pathLst>
              </a:custGeom>
              <a:solidFill>
                <a:srgbClr val="95B3D7">
                  <a:alpha val="50196"/>
                </a:srgbClr>
              </a:solidFill>
              <a:ln cap="flat">
                <a:solidFill>
                  <a:schemeClr val="accent5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5"/>
              <p:cNvSpPr/>
              <p:nvPr/>
            </p:nvSpPr>
            <p:spPr>
              <a:xfrm>
                <a:off x="6353783" y="3874369"/>
                <a:ext cx="2874692" cy="1701721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5139" h="1621472">
                    <a:moveTo>
                      <a:pt x="1677699" y="1314729"/>
                    </a:moveTo>
                    <a:cubicBezTo>
                      <a:pt x="2040651" y="1044951"/>
                      <a:pt x="2055838" y="2958"/>
                      <a:pt x="2261204" y="7"/>
                    </a:cubicBezTo>
                    <a:cubicBezTo>
                      <a:pt x="2466570" y="-2944"/>
                      <a:pt x="2513858" y="1046833"/>
                      <a:pt x="2909893" y="1297024"/>
                    </a:cubicBezTo>
                    <a:cubicBezTo>
                      <a:pt x="3305928" y="1547215"/>
                      <a:pt x="4980145" y="1620439"/>
                      <a:pt x="4468971" y="1621472"/>
                    </a:cubicBezTo>
                    <a:lnTo>
                      <a:pt x="83490" y="1618675"/>
                    </a:lnTo>
                    <a:cubicBezTo>
                      <a:pt x="-393754" y="1619035"/>
                      <a:pt x="1314747" y="1584507"/>
                      <a:pt x="1677699" y="131472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0196"/>
                </a:schemeClr>
              </a:solidFill>
              <a:ln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5"/>
              <p:cNvSpPr/>
              <p:nvPr/>
            </p:nvSpPr>
            <p:spPr>
              <a:xfrm>
                <a:off x="6663190" y="3252460"/>
                <a:ext cx="1856877" cy="2323630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5139" h="1621472">
                    <a:moveTo>
                      <a:pt x="1677699" y="1314729"/>
                    </a:moveTo>
                    <a:cubicBezTo>
                      <a:pt x="2040651" y="1044951"/>
                      <a:pt x="2055838" y="2958"/>
                      <a:pt x="2261204" y="7"/>
                    </a:cubicBezTo>
                    <a:cubicBezTo>
                      <a:pt x="2466570" y="-2944"/>
                      <a:pt x="2513858" y="1046833"/>
                      <a:pt x="2909893" y="1297024"/>
                    </a:cubicBezTo>
                    <a:cubicBezTo>
                      <a:pt x="3305928" y="1547215"/>
                      <a:pt x="4980145" y="1620439"/>
                      <a:pt x="4468971" y="1621472"/>
                    </a:cubicBezTo>
                    <a:lnTo>
                      <a:pt x="83490" y="1618675"/>
                    </a:lnTo>
                    <a:cubicBezTo>
                      <a:pt x="-393754" y="1619035"/>
                      <a:pt x="1314747" y="1584507"/>
                      <a:pt x="1677699" y="1314729"/>
                    </a:cubicBezTo>
                    <a:close/>
                  </a:path>
                </a:pathLst>
              </a:custGeom>
              <a:solidFill>
                <a:srgbClr val="FF0000">
                  <a:alpha val="50196"/>
                </a:srgbClr>
              </a:solidFill>
              <a:ln cap="flat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5"/>
              <p:cNvSpPr/>
              <p:nvPr/>
            </p:nvSpPr>
            <p:spPr>
              <a:xfrm>
                <a:off x="7182239" y="1763815"/>
                <a:ext cx="929774" cy="3812275"/>
              </a:xfrm>
              <a:custGeom>
                <a:avLst/>
                <a:gdLst>
                  <a:gd name="connsiteX0" fmla="*/ 0 w 1215135"/>
                  <a:gd name="connsiteY0" fmla="*/ 719097 h 1438193"/>
                  <a:gd name="connsiteX1" fmla="*/ 607568 w 1215135"/>
                  <a:gd name="connsiteY1" fmla="*/ 0 h 1438193"/>
                  <a:gd name="connsiteX2" fmla="*/ 1215136 w 1215135"/>
                  <a:gd name="connsiteY2" fmla="*/ 719097 h 1438193"/>
                  <a:gd name="connsiteX3" fmla="*/ 607568 w 1215135"/>
                  <a:gd name="connsiteY3" fmla="*/ 1438194 h 1438193"/>
                  <a:gd name="connsiteX4" fmla="*/ 0 w 1215135"/>
                  <a:gd name="connsiteY4" fmla="*/ 719097 h 1438193"/>
                  <a:gd name="connsiteX0" fmla="*/ 43 w 1215179"/>
                  <a:gd name="connsiteY0" fmla="*/ 719097 h 894883"/>
                  <a:gd name="connsiteX1" fmla="*/ 607611 w 1215179"/>
                  <a:gd name="connsiteY1" fmla="*/ 0 h 894883"/>
                  <a:gd name="connsiteX2" fmla="*/ 1215179 w 1215179"/>
                  <a:gd name="connsiteY2" fmla="*/ 719097 h 894883"/>
                  <a:gd name="connsiteX3" fmla="*/ 631674 w 1215179"/>
                  <a:gd name="connsiteY3" fmla="*/ 716299 h 894883"/>
                  <a:gd name="connsiteX4" fmla="*/ 43 w 1215179"/>
                  <a:gd name="connsiteY4" fmla="*/ 719097 h 894883"/>
                  <a:gd name="connsiteX0" fmla="*/ 1103733 w 2318869"/>
                  <a:gd name="connsiteY0" fmla="*/ 719097 h 1594604"/>
                  <a:gd name="connsiteX1" fmla="*/ 1711301 w 2318869"/>
                  <a:gd name="connsiteY1" fmla="*/ 0 h 1594604"/>
                  <a:gd name="connsiteX2" fmla="*/ 2318869 w 2318869"/>
                  <a:gd name="connsiteY2" fmla="*/ 719097 h 1594604"/>
                  <a:gd name="connsiteX3" fmla="*/ 62975 w 2318869"/>
                  <a:gd name="connsiteY3" fmla="*/ 1594604 h 1594604"/>
                  <a:gd name="connsiteX4" fmla="*/ 1103733 w 2318869"/>
                  <a:gd name="connsiteY4" fmla="*/ 719097 h 1594604"/>
                  <a:gd name="connsiteX0" fmla="*/ 1023418 w 2286681"/>
                  <a:gd name="connsiteY0" fmla="*/ 1073928 h 1607456"/>
                  <a:gd name="connsiteX1" fmla="*/ 1679113 w 2286681"/>
                  <a:gd name="connsiteY1" fmla="*/ 5916 h 1607456"/>
                  <a:gd name="connsiteX2" fmla="*/ 2286681 w 2286681"/>
                  <a:gd name="connsiteY2" fmla="*/ 725013 h 1607456"/>
                  <a:gd name="connsiteX3" fmla="*/ 30787 w 2286681"/>
                  <a:gd name="connsiteY3" fmla="*/ 1600520 h 1607456"/>
                  <a:gd name="connsiteX4" fmla="*/ 1023418 w 2286681"/>
                  <a:gd name="connsiteY4" fmla="*/ 1073928 h 1607456"/>
                  <a:gd name="connsiteX0" fmla="*/ 1113645 w 4145550"/>
                  <a:gd name="connsiteY0" fmla="*/ 1072232 h 1731637"/>
                  <a:gd name="connsiteX1" fmla="*/ 1769340 w 4145550"/>
                  <a:gd name="connsiteY1" fmla="*/ 4220 h 1731637"/>
                  <a:gd name="connsiteX2" fmla="*/ 4145550 w 4145550"/>
                  <a:gd name="connsiteY2" fmla="*/ 1505369 h 1731637"/>
                  <a:gd name="connsiteX3" fmla="*/ 121014 w 4145550"/>
                  <a:gd name="connsiteY3" fmla="*/ 1598824 h 1731637"/>
                  <a:gd name="connsiteX4" fmla="*/ 1113645 w 4145550"/>
                  <a:gd name="connsiteY4" fmla="*/ 1072232 h 1731637"/>
                  <a:gd name="connsiteX0" fmla="*/ 1113645 w 4304873"/>
                  <a:gd name="connsiteY0" fmla="*/ 1072364 h 1639472"/>
                  <a:gd name="connsiteX1" fmla="*/ 1769340 w 4304873"/>
                  <a:gd name="connsiteY1" fmla="*/ 4352 h 1639472"/>
                  <a:gd name="connsiteX2" fmla="*/ 3332429 w 4304873"/>
                  <a:gd name="connsiteY2" fmla="*/ 726490 h 1639472"/>
                  <a:gd name="connsiteX3" fmla="*/ 4145550 w 4304873"/>
                  <a:gd name="connsiteY3" fmla="*/ 1505501 h 1639472"/>
                  <a:gd name="connsiteX4" fmla="*/ 121014 w 4304873"/>
                  <a:gd name="connsiteY4" fmla="*/ 1598956 h 1639472"/>
                  <a:gd name="connsiteX5" fmla="*/ 1113645 w 4304873"/>
                  <a:gd name="connsiteY5" fmla="*/ 1072364 h 1639472"/>
                  <a:gd name="connsiteX0" fmla="*/ 1113645 w 4242269"/>
                  <a:gd name="connsiteY0" fmla="*/ 1068322 h 1635430"/>
                  <a:gd name="connsiteX1" fmla="*/ 1769340 w 4242269"/>
                  <a:gd name="connsiteY1" fmla="*/ 310 h 1635430"/>
                  <a:gd name="connsiteX2" fmla="*/ 2442092 w 4242269"/>
                  <a:gd name="connsiteY2" fmla="*/ 1179648 h 1635430"/>
                  <a:gd name="connsiteX3" fmla="*/ 4145550 w 4242269"/>
                  <a:gd name="connsiteY3" fmla="*/ 1501459 h 1635430"/>
                  <a:gd name="connsiteX4" fmla="*/ 121014 w 4242269"/>
                  <a:gd name="connsiteY4" fmla="*/ 1594914 h 1635430"/>
                  <a:gd name="connsiteX5" fmla="*/ 1113645 w 4242269"/>
                  <a:gd name="connsiteY5" fmla="*/ 1068322 h 1635430"/>
                  <a:gd name="connsiteX0" fmla="*/ 1282917 w 4219035"/>
                  <a:gd name="connsiteY0" fmla="*/ 1116234 h 1631679"/>
                  <a:gd name="connsiteX1" fmla="*/ 1746106 w 4219035"/>
                  <a:gd name="connsiteY1" fmla="*/ 96 h 1631679"/>
                  <a:gd name="connsiteX2" fmla="*/ 2418858 w 4219035"/>
                  <a:gd name="connsiteY2" fmla="*/ 1179434 h 1631679"/>
                  <a:gd name="connsiteX3" fmla="*/ 4122316 w 4219035"/>
                  <a:gd name="connsiteY3" fmla="*/ 1501245 h 1631679"/>
                  <a:gd name="connsiteX4" fmla="*/ 97780 w 4219035"/>
                  <a:gd name="connsiteY4" fmla="*/ 1594700 h 1631679"/>
                  <a:gd name="connsiteX5" fmla="*/ 1282917 w 4219035"/>
                  <a:gd name="connsiteY5" fmla="*/ 1116234 h 1631679"/>
                  <a:gd name="connsiteX0" fmla="*/ 1285463 w 4267678"/>
                  <a:gd name="connsiteY0" fmla="*/ 1116234 h 1627312"/>
                  <a:gd name="connsiteX1" fmla="*/ 1748652 w 4267678"/>
                  <a:gd name="connsiteY1" fmla="*/ 96 h 1627312"/>
                  <a:gd name="connsiteX2" fmla="*/ 2421404 w 4267678"/>
                  <a:gd name="connsiteY2" fmla="*/ 1179434 h 1627312"/>
                  <a:gd name="connsiteX3" fmla="*/ 4172988 w 4267678"/>
                  <a:gd name="connsiteY3" fmla="*/ 1489214 h 1627312"/>
                  <a:gd name="connsiteX4" fmla="*/ 100326 w 4267678"/>
                  <a:gd name="connsiteY4" fmla="*/ 1594700 h 1627312"/>
                  <a:gd name="connsiteX5" fmla="*/ 1285463 w 4267678"/>
                  <a:gd name="connsiteY5" fmla="*/ 1116234 h 1627312"/>
                  <a:gd name="connsiteX0" fmla="*/ 1285463 w 4271098"/>
                  <a:gd name="connsiteY0" fmla="*/ 1116234 h 1627312"/>
                  <a:gd name="connsiteX1" fmla="*/ 1748652 w 4271098"/>
                  <a:gd name="connsiteY1" fmla="*/ 96 h 1627312"/>
                  <a:gd name="connsiteX2" fmla="*/ 2421404 w 4271098"/>
                  <a:gd name="connsiteY2" fmla="*/ 1179434 h 1627312"/>
                  <a:gd name="connsiteX3" fmla="*/ 4172988 w 4271098"/>
                  <a:gd name="connsiteY3" fmla="*/ 1489214 h 1627312"/>
                  <a:gd name="connsiteX4" fmla="*/ 100326 w 4271098"/>
                  <a:gd name="connsiteY4" fmla="*/ 1594700 h 1627312"/>
                  <a:gd name="connsiteX5" fmla="*/ 1285463 w 4271098"/>
                  <a:gd name="connsiteY5" fmla="*/ 1116234 h 1627312"/>
                  <a:gd name="connsiteX0" fmla="*/ 1288025 w 4319787"/>
                  <a:gd name="connsiteY0" fmla="*/ 1116234 h 1653768"/>
                  <a:gd name="connsiteX1" fmla="*/ 1751214 w 4319787"/>
                  <a:gd name="connsiteY1" fmla="*/ 96 h 1653768"/>
                  <a:gd name="connsiteX2" fmla="*/ 2423966 w 4319787"/>
                  <a:gd name="connsiteY2" fmla="*/ 1179434 h 1653768"/>
                  <a:gd name="connsiteX3" fmla="*/ 4223676 w 4319787"/>
                  <a:gd name="connsiteY3" fmla="*/ 1549372 h 1653768"/>
                  <a:gd name="connsiteX4" fmla="*/ 102888 w 4319787"/>
                  <a:gd name="connsiteY4" fmla="*/ 1594700 h 1653768"/>
                  <a:gd name="connsiteX5" fmla="*/ 1288025 w 4319787"/>
                  <a:gd name="connsiteY5" fmla="*/ 1116234 h 1653768"/>
                  <a:gd name="connsiteX0" fmla="*/ 1288025 w 4319787"/>
                  <a:gd name="connsiteY0" fmla="*/ 1116234 h 1637953"/>
                  <a:gd name="connsiteX1" fmla="*/ 1751214 w 4319787"/>
                  <a:gd name="connsiteY1" fmla="*/ 96 h 1637953"/>
                  <a:gd name="connsiteX2" fmla="*/ 2423966 w 4319787"/>
                  <a:gd name="connsiteY2" fmla="*/ 1179434 h 1637953"/>
                  <a:gd name="connsiteX3" fmla="*/ 4223676 w 4319787"/>
                  <a:gd name="connsiteY3" fmla="*/ 1549372 h 1637953"/>
                  <a:gd name="connsiteX4" fmla="*/ 102888 w 4319787"/>
                  <a:gd name="connsiteY4" fmla="*/ 1594700 h 1637953"/>
                  <a:gd name="connsiteX5" fmla="*/ 1288025 w 4319787"/>
                  <a:gd name="connsiteY5" fmla="*/ 1116234 h 1637953"/>
                  <a:gd name="connsiteX0" fmla="*/ 1288025 w 4319787"/>
                  <a:gd name="connsiteY0" fmla="*/ 1116234 h 1643392"/>
                  <a:gd name="connsiteX1" fmla="*/ 1751214 w 4319787"/>
                  <a:gd name="connsiteY1" fmla="*/ 96 h 1643392"/>
                  <a:gd name="connsiteX2" fmla="*/ 2423966 w 4319787"/>
                  <a:gd name="connsiteY2" fmla="*/ 1179434 h 1643392"/>
                  <a:gd name="connsiteX3" fmla="*/ 4223676 w 4319787"/>
                  <a:gd name="connsiteY3" fmla="*/ 1561404 h 1643392"/>
                  <a:gd name="connsiteX4" fmla="*/ 102888 w 4319787"/>
                  <a:gd name="connsiteY4" fmla="*/ 1594700 h 1643392"/>
                  <a:gd name="connsiteX5" fmla="*/ 1288025 w 4319787"/>
                  <a:gd name="connsiteY5" fmla="*/ 1116234 h 1643392"/>
                  <a:gd name="connsiteX0" fmla="*/ 1288025 w 4316419"/>
                  <a:gd name="connsiteY0" fmla="*/ 1116234 h 1643392"/>
                  <a:gd name="connsiteX1" fmla="*/ 1751214 w 4316419"/>
                  <a:gd name="connsiteY1" fmla="*/ 96 h 1643392"/>
                  <a:gd name="connsiteX2" fmla="*/ 2423966 w 4316419"/>
                  <a:gd name="connsiteY2" fmla="*/ 1179434 h 1643392"/>
                  <a:gd name="connsiteX3" fmla="*/ 4223676 w 4316419"/>
                  <a:gd name="connsiteY3" fmla="*/ 1561404 h 1643392"/>
                  <a:gd name="connsiteX4" fmla="*/ 102888 w 4316419"/>
                  <a:gd name="connsiteY4" fmla="*/ 1594700 h 1643392"/>
                  <a:gd name="connsiteX5" fmla="*/ 1288025 w 4316419"/>
                  <a:gd name="connsiteY5" fmla="*/ 1116234 h 1643392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620964"/>
                  <a:gd name="connsiteX1" fmla="*/ 1751214 w 4316419"/>
                  <a:gd name="connsiteY1" fmla="*/ 96 h 1620964"/>
                  <a:gd name="connsiteX2" fmla="*/ 2423966 w 4316419"/>
                  <a:gd name="connsiteY2" fmla="*/ 1179434 h 1620964"/>
                  <a:gd name="connsiteX3" fmla="*/ 4223676 w 4316419"/>
                  <a:gd name="connsiteY3" fmla="*/ 1561404 h 1620964"/>
                  <a:gd name="connsiteX4" fmla="*/ 102888 w 4316419"/>
                  <a:gd name="connsiteY4" fmla="*/ 1594700 h 1620964"/>
                  <a:gd name="connsiteX5" fmla="*/ 1288025 w 4316419"/>
                  <a:gd name="connsiteY5" fmla="*/ 1116234 h 1620964"/>
                  <a:gd name="connsiteX0" fmla="*/ 1288025 w 4316419"/>
                  <a:gd name="connsiteY0" fmla="*/ 1116234 h 1595025"/>
                  <a:gd name="connsiteX1" fmla="*/ 1751214 w 4316419"/>
                  <a:gd name="connsiteY1" fmla="*/ 96 h 1595025"/>
                  <a:gd name="connsiteX2" fmla="*/ 2423966 w 4316419"/>
                  <a:gd name="connsiteY2" fmla="*/ 1179434 h 1595025"/>
                  <a:gd name="connsiteX3" fmla="*/ 4223676 w 4316419"/>
                  <a:gd name="connsiteY3" fmla="*/ 1561404 h 1595025"/>
                  <a:gd name="connsiteX4" fmla="*/ 102888 w 4316419"/>
                  <a:gd name="connsiteY4" fmla="*/ 1594700 h 1595025"/>
                  <a:gd name="connsiteX5" fmla="*/ 1288025 w 4316419"/>
                  <a:gd name="connsiteY5" fmla="*/ 1116234 h 1595025"/>
                  <a:gd name="connsiteX0" fmla="*/ 1267986 w 3929583"/>
                  <a:gd name="connsiteY0" fmla="*/ 1116234 h 1630875"/>
                  <a:gd name="connsiteX1" fmla="*/ 1731175 w 3929583"/>
                  <a:gd name="connsiteY1" fmla="*/ 96 h 1630875"/>
                  <a:gd name="connsiteX2" fmla="*/ 2403927 w 3929583"/>
                  <a:gd name="connsiteY2" fmla="*/ 1179434 h 1630875"/>
                  <a:gd name="connsiteX3" fmla="*/ 3818626 w 3929583"/>
                  <a:gd name="connsiteY3" fmla="*/ 1597498 h 1630875"/>
                  <a:gd name="connsiteX4" fmla="*/ 82849 w 3929583"/>
                  <a:gd name="connsiteY4" fmla="*/ 1594700 h 1630875"/>
                  <a:gd name="connsiteX5" fmla="*/ 1267986 w 3929583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7986 w 3922020"/>
                  <a:gd name="connsiteY0" fmla="*/ 1116234 h 1630875"/>
                  <a:gd name="connsiteX1" fmla="*/ 1731175 w 3922020"/>
                  <a:gd name="connsiteY1" fmla="*/ 96 h 1630875"/>
                  <a:gd name="connsiteX2" fmla="*/ 2403927 w 3922020"/>
                  <a:gd name="connsiteY2" fmla="*/ 1179434 h 1630875"/>
                  <a:gd name="connsiteX3" fmla="*/ 3818626 w 3922020"/>
                  <a:gd name="connsiteY3" fmla="*/ 1597498 h 1630875"/>
                  <a:gd name="connsiteX4" fmla="*/ 82849 w 3922020"/>
                  <a:gd name="connsiteY4" fmla="*/ 1594700 h 1630875"/>
                  <a:gd name="connsiteX5" fmla="*/ 1267986 w 3922020"/>
                  <a:gd name="connsiteY5" fmla="*/ 1116234 h 1630875"/>
                  <a:gd name="connsiteX0" fmla="*/ 1260764 w 3914798"/>
                  <a:gd name="connsiteY0" fmla="*/ 1116234 h 1597498"/>
                  <a:gd name="connsiteX1" fmla="*/ 1723953 w 3914798"/>
                  <a:gd name="connsiteY1" fmla="*/ 96 h 1597498"/>
                  <a:gd name="connsiteX2" fmla="*/ 2396705 w 3914798"/>
                  <a:gd name="connsiteY2" fmla="*/ 1179434 h 1597498"/>
                  <a:gd name="connsiteX3" fmla="*/ 3811404 w 3914798"/>
                  <a:gd name="connsiteY3" fmla="*/ 1597498 h 1597498"/>
                  <a:gd name="connsiteX4" fmla="*/ 75627 w 3914798"/>
                  <a:gd name="connsiteY4" fmla="*/ 1594700 h 1597498"/>
                  <a:gd name="connsiteX5" fmla="*/ 1260764 w 3914798"/>
                  <a:gd name="connsiteY5" fmla="*/ 1116234 h 1597498"/>
                  <a:gd name="connsiteX0" fmla="*/ 1569440 w 4223474"/>
                  <a:gd name="connsiteY0" fmla="*/ 1116234 h 1597498"/>
                  <a:gd name="connsiteX1" fmla="*/ 2032629 w 4223474"/>
                  <a:gd name="connsiteY1" fmla="*/ 96 h 1597498"/>
                  <a:gd name="connsiteX2" fmla="*/ 2705381 w 4223474"/>
                  <a:gd name="connsiteY2" fmla="*/ 1179434 h 1597498"/>
                  <a:gd name="connsiteX3" fmla="*/ 4120080 w 4223474"/>
                  <a:gd name="connsiteY3" fmla="*/ 1597498 h 1597498"/>
                  <a:gd name="connsiteX4" fmla="*/ 384303 w 4223474"/>
                  <a:gd name="connsiteY4" fmla="*/ 1594700 h 1597498"/>
                  <a:gd name="connsiteX5" fmla="*/ 1569440 w 4223474"/>
                  <a:gd name="connsiteY5" fmla="*/ 1116234 h 1597498"/>
                  <a:gd name="connsiteX0" fmla="*/ 1862716 w 4516750"/>
                  <a:gd name="connsiteY0" fmla="*/ 1116234 h 1607111"/>
                  <a:gd name="connsiteX1" fmla="*/ 2325905 w 4516750"/>
                  <a:gd name="connsiteY1" fmla="*/ 96 h 1607111"/>
                  <a:gd name="connsiteX2" fmla="*/ 2998657 w 4516750"/>
                  <a:gd name="connsiteY2" fmla="*/ 1179434 h 1607111"/>
                  <a:gd name="connsiteX3" fmla="*/ 4413356 w 4516750"/>
                  <a:gd name="connsiteY3" fmla="*/ 1597498 h 1607111"/>
                  <a:gd name="connsiteX4" fmla="*/ 352727 w 4516750"/>
                  <a:gd name="connsiteY4" fmla="*/ 1606732 h 1607111"/>
                  <a:gd name="connsiteX5" fmla="*/ 1862716 w 4516750"/>
                  <a:gd name="connsiteY5" fmla="*/ 1116234 h 1607111"/>
                  <a:gd name="connsiteX0" fmla="*/ 2049905 w 4703939"/>
                  <a:gd name="connsiteY0" fmla="*/ 1116234 h 1619128"/>
                  <a:gd name="connsiteX1" fmla="*/ 2513094 w 4703939"/>
                  <a:gd name="connsiteY1" fmla="*/ 96 h 1619128"/>
                  <a:gd name="connsiteX2" fmla="*/ 3185846 w 4703939"/>
                  <a:gd name="connsiteY2" fmla="*/ 1179434 h 1619128"/>
                  <a:gd name="connsiteX3" fmla="*/ 4600545 w 4703939"/>
                  <a:gd name="connsiteY3" fmla="*/ 1597498 h 1619128"/>
                  <a:gd name="connsiteX4" fmla="*/ 335380 w 4703939"/>
                  <a:gd name="connsiteY4" fmla="*/ 1618764 h 1619128"/>
                  <a:gd name="connsiteX5" fmla="*/ 2049905 w 4703939"/>
                  <a:gd name="connsiteY5" fmla="*/ 1116234 h 1619128"/>
                  <a:gd name="connsiteX0" fmla="*/ 1784945 w 4553204"/>
                  <a:gd name="connsiteY0" fmla="*/ 1116234 h 1656721"/>
                  <a:gd name="connsiteX1" fmla="*/ 2248134 w 4553204"/>
                  <a:gd name="connsiteY1" fmla="*/ 96 h 1656721"/>
                  <a:gd name="connsiteX2" fmla="*/ 2920886 w 4553204"/>
                  <a:gd name="connsiteY2" fmla="*/ 1179434 h 1656721"/>
                  <a:gd name="connsiteX3" fmla="*/ 4455901 w 4553204"/>
                  <a:gd name="connsiteY3" fmla="*/ 1621561 h 1656721"/>
                  <a:gd name="connsiteX4" fmla="*/ 70420 w 4553204"/>
                  <a:gd name="connsiteY4" fmla="*/ 1618764 h 1656721"/>
                  <a:gd name="connsiteX5" fmla="*/ 1784945 w 4553204"/>
                  <a:gd name="connsiteY5" fmla="*/ 1116234 h 1656721"/>
                  <a:gd name="connsiteX0" fmla="*/ 1801069 w 4569328"/>
                  <a:gd name="connsiteY0" fmla="*/ 1116234 h 1621561"/>
                  <a:gd name="connsiteX1" fmla="*/ 2264258 w 4569328"/>
                  <a:gd name="connsiteY1" fmla="*/ 96 h 1621561"/>
                  <a:gd name="connsiteX2" fmla="*/ 2937010 w 4569328"/>
                  <a:gd name="connsiteY2" fmla="*/ 1179434 h 1621561"/>
                  <a:gd name="connsiteX3" fmla="*/ 4472025 w 4569328"/>
                  <a:gd name="connsiteY3" fmla="*/ 1621561 h 1621561"/>
                  <a:gd name="connsiteX4" fmla="*/ 86544 w 4569328"/>
                  <a:gd name="connsiteY4" fmla="*/ 1618764 h 1621561"/>
                  <a:gd name="connsiteX5" fmla="*/ 1801069 w 4569328"/>
                  <a:gd name="connsiteY5" fmla="*/ 1116234 h 1621561"/>
                  <a:gd name="connsiteX0" fmla="*/ 1674345 w 4562920"/>
                  <a:gd name="connsiteY0" fmla="*/ 1315116 h 1642314"/>
                  <a:gd name="connsiteX1" fmla="*/ 2257850 w 4562920"/>
                  <a:gd name="connsiteY1" fmla="*/ 394 h 1642314"/>
                  <a:gd name="connsiteX2" fmla="*/ 2930602 w 4562920"/>
                  <a:gd name="connsiteY2" fmla="*/ 1179732 h 1642314"/>
                  <a:gd name="connsiteX3" fmla="*/ 4465617 w 4562920"/>
                  <a:gd name="connsiteY3" fmla="*/ 1621859 h 1642314"/>
                  <a:gd name="connsiteX4" fmla="*/ 80136 w 4562920"/>
                  <a:gd name="connsiteY4" fmla="*/ 1619062 h 1642314"/>
                  <a:gd name="connsiteX5" fmla="*/ 1674345 w 4562920"/>
                  <a:gd name="connsiteY5" fmla="*/ 1315116 h 1642314"/>
                  <a:gd name="connsiteX0" fmla="*/ 1674345 w 4561785"/>
                  <a:gd name="connsiteY0" fmla="*/ 1314729 h 1641927"/>
                  <a:gd name="connsiteX1" fmla="*/ 2257850 w 4561785"/>
                  <a:gd name="connsiteY1" fmla="*/ 7 h 1641927"/>
                  <a:gd name="connsiteX2" fmla="*/ 2906539 w 4561785"/>
                  <a:gd name="connsiteY2" fmla="*/ 1297024 h 1641927"/>
                  <a:gd name="connsiteX3" fmla="*/ 4465617 w 4561785"/>
                  <a:gd name="connsiteY3" fmla="*/ 1621472 h 1641927"/>
                  <a:gd name="connsiteX4" fmla="*/ 80136 w 4561785"/>
                  <a:gd name="connsiteY4" fmla="*/ 1618675 h 1641927"/>
                  <a:gd name="connsiteX5" fmla="*/ 1674345 w 4561785"/>
                  <a:gd name="connsiteY5" fmla="*/ 1314729 h 1641927"/>
                  <a:gd name="connsiteX0" fmla="*/ 1677699 w 4565139"/>
                  <a:gd name="connsiteY0" fmla="*/ 1314729 h 1621472"/>
                  <a:gd name="connsiteX1" fmla="*/ 2261204 w 4565139"/>
                  <a:gd name="connsiteY1" fmla="*/ 7 h 1621472"/>
                  <a:gd name="connsiteX2" fmla="*/ 2909893 w 4565139"/>
                  <a:gd name="connsiteY2" fmla="*/ 1297024 h 1621472"/>
                  <a:gd name="connsiteX3" fmla="*/ 4468971 w 4565139"/>
                  <a:gd name="connsiteY3" fmla="*/ 1621472 h 1621472"/>
                  <a:gd name="connsiteX4" fmla="*/ 83490 w 4565139"/>
                  <a:gd name="connsiteY4" fmla="*/ 1618675 h 1621472"/>
                  <a:gd name="connsiteX5" fmla="*/ 1677699 w 4565139"/>
                  <a:gd name="connsiteY5" fmla="*/ 1314729 h 1621472"/>
                  <a:gd name="connsiteX0" fmla="*/ 1865326 w 4545705"/>
                  <a:gd name="connsiteY0" fmla="*/ 1415742 h 1621735"/>
                  <a:gd name="connsiteX1" fmla="*/ 2241770 w 4545705"/>
                  <a:gd name="connsiteY1" fmla="*/ 270 h 1621735"/>
                  <a:gd name="connsiteX2" fmla="*/ 2890459 w 4545705"/>
                  <a:gd name="connsiteY2" fmla="*/ 1297287 h 1621735"/>
                  <a:gd name="connsiteX3" fmla="*/ 4449537 w 4545705"/>
                  <a:gd name="connsiteY3" fmla="*/ 1621735 h 1621735"/>
                  <a:gd name="connsiteX4" fmla="*/ 64056 w 4545705"/>
                  <a:gd name="connsiteY4" fmla="*/ 1618938 h 1621735"/>
                  <a:gd name="connsiteX5" fmla="*/ 1865326 w 4545705"/>
                  <a:gd name="connsiteY5" fmla="*/ 1415742 h 1621735"/>
                  <a:gd name="connsiteX0" fmla="*/ 1865326 w 4535800"/>
                  <a:gd name="connsiteY0" fmla="*/ 1415485 h 1621484"/>
                  <a:gd name="connsiteX1" fmla="*/ 2241770 w 4535800"/>
                  <a:gd name="connsiteY1" fmla="*/ 13 h 1621484"/>
                  <a:gd name="connsiteX2" fmla="*/ 2653820 w 4535800"/>
                  <a:gd name="connsiteY2" fmla="*/ 1389385 h 1621484"/>
                  <a:gd name="connsiteX3" fmla="*/ 4449537 w 4535800"/>
                  <a:gd name="connsiteY3" fmla="*/ 1621478 h 1621484"/>
                  <a:gd name="connsiteX4" fmla="*/ 64056 w 4535800"/>
                  <a:gd name="connsiteY4" fmla="*/ 1618681 h 1621484"/>
                  <a:gd name="connsiteX5" fmla="*/ 1865326 w 4535800"/>
                  <a:gd name="connsiteY5" fmla="*/ 1415485 h 1621484"/>
                  <a:gd name="connsiteX0" fmla="*/ 1865326 w 4535800"/>
                  <a:gd name="connsiteY0" fmla="*/ 1415491 h 1632166"/>
                  <a:gd name="connsiteX1" fmla="*/ 2241770 w 4535800"/>
                  <a:gd name="connsiteY1" fmla="*/ 19 h 1632166"/>
                  <a:gd name="connsiteX2" fmla="*/ 2653820 w 4535800"/>
                  <a:gd name="connsiteY2" fmla="*/ 1448162 h 1632166"/>
                  <a:gd name="connsiteX3" fmla="*/ 4449537 w 4535800"/>
                  <a:gd name="connsiteY3" fmla="*/ 1621484 h 1632166"/>
                  <a:gd name="connsiteX4" fmla="*/ 64056 w 4535800"/>
                  <a:gd name="connsiteY4" fmla="*/ 1618687 h 1632166"/>
                  <a:gd name="connsiteX5" fmla="*/ 1865326 w 4535800"/>
                  <a:gd name="connsiteY5" fmla="*/ 1415491 h 1632166"/>
                  <a:gd name="connsiteX0" fmla="*/ 1837857 w 4537912"/>
                  <a:gd name="connsiteY0" fmla="*/ 1457453 h 1632149"/>
                  <a:gd name="connsiteX1" fmla="*/ 2243882 w 4537912"/>
                  <a:gd name="connsiteY1" fmla="*/ 2 h 1632149"/>
                  <a:gd name="connsiteX2" fmla="*/ 2655932 w 4537912"/>
                  <a:gd name="connsiteY2" fmla="*/ 1448145 h 1632149"/>
                  <a:gd name="connsiteX3" fmla="*/ 4451649 w 4537912"/>
                  <a:gd name="connsiteY3" fmla="*/ 1621467 h 1632149"/>
                  <a:gd name="connsiteX4" fmla="*/ 66168 w 4537912"/>
                  <a:gd name="connsiteY4" fmla="*/ 1618670 h 1632149"/>
                  <a:gd name="connsiteX5" fmla="*/ 1837857 w 4537912"/>
                  <a:gd name="connsiteY5" fmla="*/ 1457453 h 1632149"/>
                  <a:gd name="connsiteX0" fmla="*/ 1837857 w 4536813"/>
                  <a:gd name="connsiteY0" fmla="*/ 1457514 h 1629297"/>
                  <a:gd name="connsiteX1" fmla="*/ 2243882 w 4536813"/>
                  <a:gd name="connsiteY1" fmla="*/ 63 h 1629297"/>
                  <a:gd name="connsiteX2" fmla="*/ 2626351 w 4536813"/>
                  <a:gd name="connsiteY2" fmla="*/ 1397830 h 1629297"/>
                  <a:gd name="connsiteX3" fmla="*/ 4451649 w 4536813"/>
                  <a:gd name="connsiteY3" fmla="*/ 1621528 h 1629297"/>
                  <a:gd name="connsiteX4" fmla="*/ 66168 w 4536813"/>
                  <a:gd name="connsiteY4" fmla="*/ 1618731 h 1629297"/>
                  <a:gd name="connsiteX5" fmla="*/ 1837857 w 4536813"/>
                  <a:gd name="connsiteY5" fmla="*/ 1457514 h 1629297"/>
                  <a:gd name="connsiteX0" fmla="*/ 1920426 w 4530642"/>
                  <a:gd name="connsiteY0" fmla="*/ 1398681 h 1621911"/>
                  <a:gd name="connsiteX1" fmla="*/ 2237711 w 4530642"/>
                  <a:gd name="connsiteY1" fmla="*/ 1 h 1621911"/>
                  <a:gd name="connsiteX2" fmla="*/ 2620180 w 4530642"/>
                  <a:gd name="connsiteY2" fmla="*/ 1397768 h 1621911"/>
                  <a:gd name="connsiteX3" fmla="*/ 4445478 w 4530642"/>
                  <a:gd name="connsiteY3" fmla="*/ 1621466 h 1621911"/>
                  <a:gd name="connsiteX4" fmla="*/ 59997 w 4530642"/>
                  <a:gd name="connsiteY4" fmla="*/ 1618669 h 1621911"/>
                  <a:gd name="connsiteX5" fmla="*/ 1920426 w 4530642"/>
                  <a:gd name="connsiteY5" fmla="*/ 1398681 h 162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0642" h="1621911">
                    <a:moveTo>
                      <a:pt x="1920426" y="1398681"/>
                    </a:moveTo>
                    <a:cubicBezTo>
                      <a:pt x="2283378" y="1128903"/>
                      <a:pt x="2121085" y="153"/>
                      <a:pt x="2237711" y="1"/>
                    </a:cubicBezTo>
                    <a:cubicBezTo>
                      <a:pt x="2354337" y="-151"/>
                      <a:pt x="2224145" y="1147577"/>
                      <a:pt x="2620180" y="1397768"/>
                    </a:cubicBezTo>
                    <a:cubicBezTo>
                      <a:pt x="3016215" y="1647959"/>
                      <a:pt x="4956652" y="1620433"/>
                      <a:pt x="4445478" y="1621466"/>
                    </a:cubicBezTo>
                    <a:lnTo>
                      <a:pt x="59997" y="1618669"/>
                    </a:lnTo>
                    <a:cubicBezTo>
                      <a:pt x="-360845" y="1581538"/>
                      <a:pt x="1557474" y="1668459"/>
                      <a:pt x="1920426" y="13986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50196"/>
                </a:schemeClr>
              </a:solidFill>
              <a:ln cap="flat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V="1">
                <a:off x="4050370" y="5542029"/>
                <a:ext cx="5421930" cy="7491"/>
              </a:xfrm>
              <a:prstGeom prst="line">
                <a:avLst/>
              </a:prstGeom>
              <a:ln>
                <a:headEnd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077024" y="5687588"/>
              <a:ext cx="0" cy="2537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91302" y="5703878"/>
              <a:ext cx="0" cy="2537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36007" y="5687588"/>
              <a:ext cx="0" cy="2537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43686" y="5712965"/>
              <a:ext cx="0" cy="2537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C41FCAD6-96BB-42DE-A837-40582733F09F}"/>
              </a:ext>
            </a:extLst>
          </p:cNvPr>
          <p:cNvSpPr txBox="1">
            <a:spLocks/>
          </p:cNvSpPr>
          <p:nvPr/>
        </p:nvSpPr>
        <p:spPr>
          <a:xfrm>
            <a:off x="765174" y="3486950"/>
            <a:ext cx="11134057" cy="517931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i="1" dirty="0"/>
              <a:t>(1): Scuola Superiore Sant’Anna (Pisa, Italy)</a:t>
            </a:r>
          </a:p>
          <a:p>
            <a:pPr algn="r"/>
            <a:r>
              <a:rPr lang="en-GB" sz="2000" i="1" dirty="0"/>
              <a:t>(2): ECMWF (Reading, UK)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3130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9999" y="360000"/>
            <a:ext cx="10796183" cy="369332"/>
          </a:xfrm>
        </p:spPr>
        <p:txBody>
          <a:bodyPr/>
          <a:lstStyle/>
          <a:p>
            <a:r>
              <a:rPr lang="en-GB" sz="3600" b="1" dirty="0"/>
              <a:t>Key characteristics of the 4 ECMWF ensembles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92534"/>
              </p:ext>
            </p:extLst>
          </p:nvPr>
        </p:nvGraphicFramePr>
        <p:xfrm>
          <a:off x="696687" y="1091853"/>
          <a:ext cx="11056403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7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6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05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084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8692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Atmosphere</a:t>
                      </a:r>
                    </a:p>
                    <a:p>
                      <a:pPr algn="ctr"/>
                      <a:r>
                        <a:rPr lang="en-GB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Ocean</a:t>
                      </a:r>
                    </a:p>
                    <a:p>
                      <a:pPr algn="ctr"/>
                      <a:r>
                        <a:rPr lang="en-GB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Sea-ice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OBS and IC</a:t>
                      </a:r>
                      <a:r>
                        <a:rPr lang="en-GB" baseline="0" dirty="0"/>
                        <a:t> unc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Model unc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4DVAR</a:t>
                      </a:r>
                    </a:p>
                    <a:p>
                      <a:r>
                        <a:rPr lang="en-GB" b="1" dirty="0"/>
                        <a:t>HRES(d0-10)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Tco1279L137</a:t>
                      </a:r>
                    </a:p>
                    <a:p>
                      <a:pPr algn="ctr"/>
                      <a:r>
                        <a:rPr lang="en-GB" dirty="0"/>
                        <a:t>(9km)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0.25deg-z75</a:t>
                      </a:r>
                    </a:p>
                    <a:p>
                      <a:pPr algn="ctr"/>
                      <a:r>
                        <a:rPr lang="en-GB" dirty="0"/>
                        <a:t>(25km)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4/day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EDA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Tco639L137</a:t>
                      </a:r>
                    </a:p>
                    <a:p>
                      <a:pPr algn="ctr"/>
                      <a:r>
                        <a:rPr lang="en-GB" dirty="0"/>
                        <a:t>(18km)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OBS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SPPT(3L)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2/day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ENS</a:t>
                      </a:r>
                    </a:p>
                    <a:p>
                      <a:r>
                        <a:rPr lang="en-GB" b="1" dirty="0"/>
                        <a:t>(d0-15)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Tco639L91</a:t>
                      </a:r>
                    </a:p>
                    <a:p>
                      <a:pPr algn="ctr"/>
                      <a:r>
                        <a:rPr lang="en-GB" dirty="0"/>
                        <a:t>(18km)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0.25deg-z75</a:t>
                      </a:r>
                    </a:p>
                    <a:p>
                      <a:pPr algn="ctr"/>
                      <a:r>
                        <a:rPr lang="en-GB" dirty="0"/>
                        <a:t>(25km)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SPPT(3L)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2/day</a:t>
                      </a:r>
                    </a:p>
                    <a:p>
                      <a:pPr algn="ctr"/>
                      <a:r>
                        <a:rPr lang="en-GB" dirty="0"/>
                        <a:t>(4/day</a:t>
                      </a:r>
                      <a:r>
                        <a:rPr lang="en-GB" baseline="0" dirty="0"/>
                        <a:t> to d6.5)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ENS</a:t>
                      </a:r>
                    </a:p>
                    <a:p>
                      <a:r>
                        <a:rPr lang="en-GB" b="1" dirty="0"/>
                        <a:t>(d15-46)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Tco319L91</a:t>
                      </a:r>
                    </a:p>
                    <a:p>
                      <a:pPr algn="ctr"/>
                      <a:r>
                        <a:rPr lang="en-GB" dirty="0"/>
                        <a:t>(36km)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0.25deg-z75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(25km)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SPPT(3L)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2/week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SEAS5 </a:t>
                      </a:r>
                    </a:p>
                    <a:p>
                      <a:r>
                        <a:rPr lang="en-GB" b="1" dirty="0"/>
                        <a:t>(m0-7/13)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Tco319L91</a:t>
                      </a:r>
                    </a:p>
                    <a:p>
                      <a:pPr algn="ctr"/>
                      <a:r>
                        <a:rPr lang="en-GB" dirty="0"/>
                        <a:t>(36km)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0.25deg-z75</a:t>
                      </a:r>
                    </a:p>
                    <a:p>
                      <a:pPr algn="ctr"/>
                      <a:r>
                        <a:rPr lang="en-GB" dirty="0"/>
                        <a:t>(25km)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SPPT(3L) &amp; SKEB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1/month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r>
                        <a:rPr lang="en-GB" b="1" dirty="0"/>
                        <a:t>OCEAN5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0.25deg-z75</a:t>
                      </a:r>
                    </a:p>
                    <a:p>
                      <a:pPr algn="ctr"/>
                      <a:r>
                        <a:rPr lang="en-GB" dirty="0"/>
                        <a:t>(25km)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OBS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1/day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4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Initial uncertainties estimated with SVs &amp; 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249940"/>
            <a:ext cx="3369055" cy="458345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Two sets of initial perturbations are used: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EDA-based perturbations to simulate the effect of obs errors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Singular vectors to capture the initial error components that could lead to the fastest error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std_EDA_SVINI_EDASVINI_2006092212_0_T850_Z500_P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98089" y="1079030"/>
            <a:ext cx="7388225" cy="5229225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689" y="810743"/>
            <a:ext cx="68040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 dirty="0"/>
              <a:t>       EDA                    SVs                 EDA+SVs</a:t>
            </a:r>
          </a:p>
        </p:txBody>
      </p:sp>
    </p:spTree>
    <p:extLst>
      <p:ext uri="{BB962C8B-B14F-4D97-AF65-F5344CB8AC3E}">
        <p14:creationId xmlns:p14="http://schemas.microsoft.com/office/powerpoint/2010/main" val="228393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SVs key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9998" y="1249941"/>
            <a:ext cx="4918465" cy="194260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Singular vectors identify the perturbations with the fastest (total energy) growth over a 2-day period.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They are computed solving an eigenvalue problem: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2076769" y="4255434"/>
            <a:ext cx="2063118" cy="1711509"/>
            <a:chOff x="3168" y="912"/>
            <a:chExt cx="2208" cy="1728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3168" y="1872"/>
              <a:ext cx="672" cy="768"/>
              <a:chOff x="3504" y="1152"/>
              <a:chExt cx="672" cy="768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384" cy="384"/>
              </a:xfrm>
              <a:prstGeom prst="ellipse">
                <a:avLst/>
              </a:prstGeom>
              <a:solidFill>
                <a:srgbClr val="F5F01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7" tIns="44450" rIns="90487" bIns="44450" anchor="ctr"/>
              <a:lstStyle/>
              <a:p>
                <a:endParaRPr lang="en-GB" dirty="0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504" y="153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7" tIns="44450" rIns="90487" bIns="44450" anchor="ctr"/>
              <a:lstStyle/>
              <a:p>
                <a:endParaRPr lang="en-GB" dirty="0"/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 rot="1196197">
              <a:off x="4896" y="912"/>
              <a:ext cx="480" cy="1200"/>
              <a:chOff x="4992" y="720"/>
              <a:chExt cx="480" cy="1200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4992" y="720"/>
                <a:ext cx="480" cy="1200"/>
              </a:xfrm>
              <a:prstGeom prst="ellipse">
                <a:avLst/>
              </a:prstGeom>
              <a:solidFill>
                <a:srgbClr val="F5F01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5232" y="720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GB" dirty="0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4992" y="129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GB" dirty="0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5232" y="129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lIns="90487" tIns="44450" rIns="90487" bIns="44450" anchor="ctr"/>
              <a:lstStyle/>
              <a:p>
                <a:endParaRPr lang="en-GB" dirty="0"/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360" y="1008"/>
              <a:ext cx="1536" cy="816"/>
            </a:xfrm>
            <a:custGeom>
              <a:avLst/>
              <a:gdLst>
                <a:gd name="T0" fmla="*/ 0 w 1248"/>
                <a:gd name="T1" fmla="*/ 23797 h 504"/>
                <a:gd name="T2" fmla="*/ 1772 w 1248"/>
                <a:gd name="T3" fmla="*/ 7924 h 504"/>
                <a:gd name="T4" fmla="*/ 4039 w 1248"/>
                <a:gd name="T5" fmla="*/ 1132 h 504"/>
                <a:gd name="T6" fmla="*/ 6570 w 1248"/>
                <a:gd name="T7" fmla="*/ 1132 h 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504"/>
                <a:gd name="T14" fmla="*/ 1248 w 1248"/>
                <a:gd name="T15" fmla="*/ 504 h 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504">
                  <a:moveTo>
                    <a:pt x="0" y="504"/>
                  </a:moveTo>
                  <a:cubicBezTo>
                    <a:pt x="104" y="376"/>
                    <a:pt x="208" y="248"/>
                    <a:pt x="336" y="168"/>
                  </a:cubicBezTo>
                  <a:cubicBezTo>
                    <a:pt x="464" y="88"/>
                    <a:pt x="616" y="48"/>
                    <a:pt x="768" y="24"/>
                  </a:cubicBezTo>
                  <a:cubicBezTo>
                    <a:pt x="920" y="0"/>
                    <a:pt x="1168" y="24"/>
                    <a:pt x="1248" y="2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lIns="90487" tIns="44450" rIns="90487" bIns="44450" anchor="ctr"/>
            <a:lstStyle/>
            <a:p>
              <a:endParaRPr lang="en-GB" dirty="0"/>
            </a:p>
          </p:txBody>
        </p:sp>
      </p:grp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37669"/>
              </p:ext>
            </p:extLst>
          </p:nvPr>
        </p:nvGraphicFramePr>
        <p:xfrm>
          <a:off x="1635528" y="3446956"/>
          <a:ext cx="2895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3" imgW="1434960" imgH="253800" progId="Equation.3">
                  <p:embed/>
                </p:oleObj>
              </mc:Choice>
              <mc:Fallback>
                <p:oleObj name="Equation" r:id="rId3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528" y="3446956"/>
                        <a:ext cx="28956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1028"/>
          <p:cNvGrpSpPr>
            <a:grpSpLocks/>
          </p:cNvGrpSpPr>
          <p:nvPr/>
        </p:nvGrpSpPr>
        <p:grpSpPr bwMode="auto">
          <a:xfrm>
            <a:off x="6492132" y="747620"/>
            <a:ext cx="5478464" cy="5781677"/>
            <a:chOff x="3744" y="672"/>
            <a:chExt cx="3451" cy="3642"/>
          </a:xfrm>
        </p:grpSpPr>
        <p:pic>
          <p:nvPicPr>
            <p:cNvPr id="38" name="Picture 1029" descr="H:\documents.dir\presentat.dir\image_files_for_ppt.dir\sv_example_970118_usa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672"/>
              <a:ext cx="2587" cy="3642"/>
            </a:xfrm>
            <a:prstGeom prst="rect">
              <a:avLst/>
            </a:prstGeom>
          </p:spPr>
        </p:pic>
        <p:sp>
          <p:nvSpPr>
            <p:cNvPr id="39" name="Text Box 1030"/>
            <p:cNvSpPr txBox="1">
              <a:spLocks noChangeArrowheads="1"/>
            </p:cNvSpPr>
            <p:nvPr/>
          </p:nvSpPr>
          <p:spPr bwMode="auto">
            <a:xfrm>
              <a:off x="4192" y="699"/>
              <a:ext cx="4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altLang="en-US" sz="2400" b="1" dirty="0">
                  <a:latin typeface="Calibri" panose="020F0502020204030204" pitchFamily="34" charset="0"/>
                </a:rPr>
                <a:t>T=0</a:t>
              </a:r>
            </a:p>
          </p:txBody>
        </p:sp>
        <p:sp>
          <p:nvSpPr>
            <p:cNvPr id="40" name="Text Box 1031"/>
            <p:cNvSpPr txBox="1">
              <a:spLocks noChangeArrowheads="1"/>
            </p:cNvSpPr>
            <p:nvPr/>
          </p:nvSpPr>
          <p:spPr bwMode="auto">
            <a:xfrm>
              <a:off x="5293" y="699"/>
              <a:ext cx="93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altLang="en-US" sz="2400" b="1" dirty="0">
                  <a:latin typeface="Calibri" panose="020F0502020204030204" pitchFamily="34" charset="0"/>
                </a:rPr>
                <a:t>T=+48h</a:t>
              </a:r>
            </a:p>
          </p:txBody>
        </p:sp>
        <p:sp>
          <p:nvSpPr>
            <p:cNvPr id="41" name="Text Box 1032"/>
            <p:cNvSpPr txBox="1">
              <a:spLocks noChangeArrowheads="1"/>
            </p:cNvSpPr>
            <p:nvPr/>
          </p:nvSpPr>
          <p:spPr bwMode="auto">
            <a:xfrm>
              <a:off x="6330" y="1553"/>
              <a:ext cx="86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altLang="en-US" sz="2400" b="1" dirty="0">
                  <a:latin typeface="Calibri" panose="020F0502020204030204" pitchFamily="34" charset="0"/>
                </a:rPr>
                <a:t>500hPa</a:t>
              </a:r>
            </a:p>
          </p:txBody>
        </p:sp>
        <p:sp>
          <p:nvSpPr>
            <p:cNvPr id="42" name="Text Box 1033"/>
            <p:cNvSpPr txBox="1">
              <a:spLocks noChangeArrowheads="1"/>
            </p:cNvSpPr>
            <p:nvPr/>
          </p:nvSpPr>
          <p:spPr bwMode="auto">
            <a:xfrm>
              <a:off x="6331" y="3382"/>
              <a:ext cx="86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altLang="en-US" sz="2400" b="1" dirty="0">
                  <a:latin typeface="Calibri" panose="020F0502020204030204" pitchFamily="34" charset="0"/>
                </a:rPr>
                <a:t>700hPa</a:t>
              </a:r>
            </a:p>
          </p:txBody>
        </p: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xmlns="" id="{9EBF4A6A-805F-4484-9A13-023175371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SVs key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9998" y="1249941"/>
            <a:ext cx="5259842" cy="4577835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Singular vectors are still computed at rather low resolution (T42L91).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At initial time, they have most of their (potential) energy on the small scales. 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As they grow, potential energy is transformed into kinetic energy. 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Energy flows from the smaller to the larger scales. 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In the vertical, perturbations propagate from the lower to the upper levels.</a:t>
            </a:r>
          </a:p>
        </p:txBody>
      </p:sp>
      <p:grpSp>
        <p:nvGrpSpPr>
          <p:cNvPr id="27" name="Group 1037"/>
          <p:cNvGrpSpPr>
            <a:grpSpLocks/>
          </p:cNvGrpSpPr>
          <p:nvPr/>
        </p:nvGrpSpPr>
        <p:grpSpPr bwMode="auto">
          <a:xfrm>
            <a:off x="6684692" y="951338"/>
            <a:ext cx="4293506" cy="5425259"/>
            <a:chOff x="3580" y="720"/>
            <a:chExt cx="2337" cy="3130"/>
          </a:xfrm>
        </p:grpSpPr>
        <p:pic>
          <p:nvPicPr>
            <p:cNvPr id="28" name="Picture 1031" descr="H:\documents.dir\presentat.dir\image_files_for_ppt.dir\plsv_energy_j_3_970118_av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720"/>
              <a:ext cx="2337" cy="1517"/>
            </a:xfrm>
            <a:prstGeom prst="rect">
              <a:avLst/>
            </a:prstGeom>
          </p:spPr>
        </p:pic>
        <p:pic>
          <p:nvPicPr>
            <p:cNvPr id="29" name="Picture 1033" descr="H:\documents.dir\presentat.dir\image_files_for_ppt.dir\plsv_energy_j_3_970118_ave_sp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" y="2333"/>
              <a:ext cx="2253" cy="1517"/>
            </a:xfrm>
            <a:prstGeom prst="rect">
              <a:avLst/>
            </a:prstGeom>
          </p:spPr>
        </p:pic>
        <p:sp>
          <p:nvSpPr>
            <p:cNvPr id="30" name="Freeform 1034"/>
            <p:cNvSpPr>
              <a:spLocks/>
            </p:cNvSpPr>
            <p:nvPr/>
          </p:nvSpPr>
          <p:spPr bwMode="auto">
            <a:xfrm>
              <a:off x="4512" y="1344"/>
              <a:ext cx="192" cy="288"/>
            </a:xfrm>
            <a:custGeom>
              <a:avLst/>
              <a:gdLst>
                <a:gd name="T0" fmla="*/ 0 w 96"/>
                <a:gd name="T1" fmla="*/ 240 h 240"/>
                <a:gd name="T2" fmla="*/ 96 w 96"/>
                <a:gd name="T3" fmla="*/ 96 h 240"/>
                <a:gd name="T4" fmla="*/ 0 w 96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40">
                  <a:moveTo>
                    <a:pt x="0" y="240"/>
                  </a:moveTo>
                  <a:cubicBezTo>
                    <a:pt x="48" y="188"/>
                    <a:pt x="96" y="136"/>
                    <a:pt x="96" y="96"/>
                  </a:cubicBezTo>
                  <a:cubicBezTo>
                    <a:pt x="96" y="56"/>
                    <a:pt x="16" y="16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GB" dirty="0"/>
            </a:p>
          </p:txBody>
        </p:sp>
        <p:sp>
          <p:nvSpPr>
            <p:cNvPr id="31" name="Freeform 1036"/>
            <p:cNvSpPr>
              <a:spLocks/>
            </p:cNvSpPr>
            <p:nvPr/>
          </p:nvSpPr>
          <p:spPr bwMode="auto">
            <a:xfrm>
              <a:off x="4656" y="3048"/>
              <a:ext cx="528" cy="216"/>
            </a:xfrm>
            <a:custGeom>
              <a:avLst/>
              <a:gdLst>
                <a:gd name="T0" fmla="*/ 528 w 528"/>
                <a:gd name="T1" fmla="*/ 216 h 216"/>
                <a:gd name="T2" fmla="*/ 336 w 528"/>
                <a:gd name="T3" fmla="*/ 24 h 216"/>
                <a:gd name="T4" fmla="*/ 0 w 528"/>
                <a:gd name="T5" fmla="*/ 7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216">
                  <a:moveTo>
                    <a:pt x="528" y="216"/>
                  </a:moveTo>
                  <a:cubicBezTo>
                    <a:pt x="476" y="132"/>
                    <a:pt x="424" y="48"/>
                    <a:pt x="336" y="24"/>
                  </a:cubicBezTo>
                  <a:cubicBezTo>
                    <a:pt x="248" y="0"/>
                    <a:pt x="124" y="36"/>
                    <a:pt x="0" y="72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en-GB" dirty="0"/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6E8967C2-2C6D-441C-9434-E8BE69705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SVs key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249940"/>
            <a:ext cx="3607138" cy="458345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Singular vectors: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are spatially localized;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have a larger component in potential than kinetic energy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show a westward tilt with high, typical of baroclinically unstable structures.</a:t>
            </a:r>
          </a:p>
        </p:txBody>
      </p:sp>
      <p:pic>
        <p:nvPicPr>
          <p:cNvPr id="8" name="Picture 2" descr="CON_MEM5_vXs_2006092212_0_SVINI_T_U_30N_50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0209" y="1307664"/>
            <a:ext cx="6635750" cy="4695825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40964" y="933301"/>
            <a:ext cx="68040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 dirty="0"/>
              <a:t>                 SV(Temp)                SV(U-comp)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-5400000">
            <a:off x="4480992" y="2280444"/>
            <a:ext cx="8739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30</a:t>
            </a:r>
            <a:r>
              <a:rPr lang="en-US" sz="2400" b="1" dirty="0"/>
              <a:t>°</a:t>
            </a:r>
            <a:r>
              <a:rPr lang="en-GB" sz="2400" b="1" dirty="0"/>
              <a:t>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4480992" y="4702969"/>
            <a:ext cx="8739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50</a:t>
            </a:r>
            <a:r>
              <a:rPr lang="en-US" sz="2400" b="1" dirty="0"/>
              <a:t>°</a:t>
            </a:r>
            <a:r>
              <a:rPr lang="en-GB" sz="2400" b="1" dirty="0"/>
              <a:t>N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827923" y="4141391"/>
            <a:ext cx="442510" cy="14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781417" y="4399402"/>
            <a:ext cx="449263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781417" y="2283265"/>
            <a:ext cx="449263" cy="900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6AD4C3FE-939F-4FB3-95FA-014509174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0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726150" cy="369332"/>
          </a:xfrm>
        </p:spPr>
        <p:txBody>
          <a:bodyPr/>
          <a:lstStyle/>
          <a:p>
            <a:r>
              <a:rPr lang="en-GB" sz="3600" b="1" dirty="0"/>
              <a:t>The EDA-based perturbations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249940"/>
            <a:ext cx="3607138" cy="458345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EDA-based perturbations: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include smaller scales;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are less localized in space;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/>
              <a:t>have a similar amplitude in potential and kinetic energy;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40964" y="933301"/>
            <a:ext cx="68040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b="1" dirty="0"/>
              <a:t>                 SV(Temp)                SV(U-comp)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-5400000">
            <a:off x="4480992" y="2280444"/>
            <a:ext cx="8739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30</a:t>
            </a:r>
            <a:r>
              <a:rPr lang="en-US" sz="2400" b="1" dirty="0"/>
              <a:t>°</a:t>
            </a:r>
            <a:r>
              <a:rPr lang="en-GB" sz="2400" b="1" dirty="0"/>
              <a:t>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4480992" y="4702969"/>
            <a:ext cx="8739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50</a:t>
            </a:r>
            <a:r>
              <a:rPr lang="en-US" sz="2400" b="1" dirty="0"/>
              <a:t>°</a:t>
            </a:r>
            <a:r>
              <a:rPr lang="en-GB" sz="2400" b="1" dirty="0"/>
              <a:t>N</a:t>
            </a:r>
          </a:p>
        </p:txBody>
      </p:sp>
      <p:pic>
        <p:nvPicPr>
          <p:cNvPr id="15" name="Picture 2" descr="CON_MEM5_vXs_2006092212_0_EDA_T_U_30N_50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68800" y="1306093"/>
            <a:ext cx="6737350" cy="4768850"/>
          </a:xfrm>
          <a:prstGeom prst="rect">
            <a:avLst/>
          </a:prstGeom>
          <a:noFill/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641DAE6A-064E-4133-97D8-FB2408D35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Stochastic model uncertainties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7466E563-19A4-4F47-B162-3B9C9202C3A9}"/>
              </a:ext>
            </a:extLst>
          </p:cNvPr>
          <p:cNvSpPr txBox="1">
            <a:spLocks noChangeArrowheads="1"/>
          </p:cNvSpPr>
          <p:nvPr/>
        </p:nvSpPr>
        <p:spPr>
          <a:xfrm>
            <a:off x="977220" y="845028"/>
            <a:ext cx="9540875" cy="1008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Each ensemble forecast is given by the time integration of perturbed equations</a:t>
            </a: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xmlns="" id="{8B5A1F2E-E2B3-46DC-812B-0E9D2D965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29923"/>
              </p:ext>
            </p:extLst>
          </p:nvPr>
        </p:nvGraphicFramePr>
        <p:xfrm>
          <a:off x="1010661" y="1586851"/>
          <a:ext cx="7023467" cy="98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3238200" imgH="482400" progId="Equation.3">
                  <p:embed/>
                </p:oleObj>
              </mc:Choice>
              <mc:Fallback>
                <p:oleObj name="Equation" r:id="rId3" imgW="3238200" imgH="48240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661" y="1586851"/>
                        <a:ext cx="7023467" cy="989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xmlns="" id="{1AAC5DC0-8C91-4C84-BBF1-466D8C278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230714"/>
              </p:ext>
            </p:extLst>
          </p:nvPr>
        </p:nvGraphicFramePr>
        <p:xfrm>
          <a:off x="5084412" y="3019138"/>
          <a:ext cx="6422576" cy="51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2831760" imgH="241200" progId="Equation.DSMT4">
                  <p:embed/>
                </p:oleObj>
              </mc:Choice>
              <mc:Fallback>
                <p:oleObj name="Equation" r:id="rId5" imgW="2831760" imgH="241200" progId="Equation.DSMT4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412" y="3019138"/>
                        <a:ext cx="6422576" cy="514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8691F63-622D-4323-A8A7-FDF205E1B760}"/>
              </a:ext>
            </a:extLst>
          </p:cNvPr>
          <p:cNvCxnSpPr>
            <a:cxnSpLocks/>
          </p:cNvCxnSpPr>
          <p:nvPr/>
        </p:nvCxnSpPr>
        <p:spPr>
          <a:xfrm>
            <a:off x="6475610" y="2363195"/>
            <a:ext cx="1072247" cy="168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7">
            <a:extLst>
              <a:ext uri="{FF2B5EF4-FFF2-40B4-BE49-F238E27FC236}">
                <a16:creationId xmlns:a16="http://schemas.microsoft.com/office/drawing/2014/main" xmlns="" id="{5A350521-E173-4211-8DD2-9B49B22077C7}"/>
              </a:ext>
            </a:extLst>
          </p:cNvPr>
          <p:cNvSpPr/>
          <p:nvPr/>
        </p:nvSpPr>
        <p:spPr>
          <a:xfrm>
            <a:off x="6854356" y="2470845"/>
            <a:ext cx="314753" cy="500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30E74C-18C4-4615-9FC7-7B1B0451D8C4}"/>
              </a:ext>
            </a:extLst>
          </p:cNvPr>
          <p:cNvSpPr txBox="1"/>
          <p:nvPr/>
        </p:nvSpPr>
        <p:spPr>
          <a:xfrm>
            <a:off x="909231" y="4095260"/>
            <a:ext cx="83503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0" dirty="0">
                <a:latin typeface="+mn-lt"/>
              </a:rPr>
              <a:t>SPPT: Stochastically Perturbed Parameterized Tendencies</a:t>
            </a:r>
          </a:p>
          <a:p>
            <a:r>
              <a:rPr lang="en-GB" sz="2400" b="0" i="1" dirty="0">
                <a:latin typeface="+mn-lt"/>
              </a:rPr>
              <a:t>(to represent uncertainty associated with parameterisations)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362686-9E32-44E1-B60B-C89E7CA530D3}"/>
              </a:ext>
            </a:extLst>
          </p:cNvPr>
          <p:cNvSpPr txBox="1"/>
          <p:nvPr/>
        </p:nvSpPr>
        <p:spPr>
          <a:xfrm>
            <a:off x="4262492" y="5133497"/>
            <a:ext cx="69301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0" dirty="0">
                <a:latin typeface="+mn-lt"/>
              </a:rPr>
              <a:t>SKEB: Stochastic Kinetic Energy Backscatter</a:t>
            </a:r>
          </a:p>
          <a:p>
            <a:r>
              <a:rPr lang="en-GB" sz="2400" b="0" i="1" dirty="0">
                <a:latin typeface="+mn-lt"/>
              </a:rPr>
              <a:t>(to represent unresolved upscale energy transfer)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E631053-EBE4-4751-A6D5-C60D93522F5E}"/>
              </a:ext>
            </a:extLst>
          </p:cNvPr>
          <p:cNvCxnSpPr>
            <a:cxnSpLocks/>
          </p:cNvCxnSpPr>
          <p:nvPr/>
        </p:nvCxnSpPr>
        <p:spPr>
          <a:xfrm flipH="1" flipV="1">
            <a:off x="8034128" y="3533471"/>
            <a:ext cx="14943" cy="561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056CA09-A315-433C-9E77-D1D434A49A49}"/>
              </a:ext>
            </a:extLst>
          </p:cNvPr>
          <p:cNvCxnSpPr>
            <a:cxnSpLocks/>
          </p:cNvCxnSpPr>
          <p:nvPr/>
        </p:nvCxnSpPr>
        <p:spPr>
          <a:xfrm flipV="1">
            <a:off x="10605112" y="3533471"/>
            <a:ext cx="0" cy="16000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0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Stochastic model uncertainties [SPPT(3L)]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9999" y="935998"/>
            <a:ext cx="3611744" cy="4713687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Model uncertainties are linked to the approximate description of the physical processes, and to the coarse resolution of our models. 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They are simulated by perturbing the tendencies by stochastic perturbations with 3 spatial and temporal characteristic scales.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40088" y="1156667"/>
            <a:ext cx="6955874" cy="4122903"/>
            <a:chOff x="6868016" y="1064107"/>
            <a:chExt cx="6121479" cy="3664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579" b="2035"/>
            <a:stretch/>
          </p:blipFill>
          <p:spPr>
            <a:xfrm>
              <a:off x="7002203" y="1064107"/>
              <a:ext cx="5987292" cy="36644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68016" y="2669565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67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Stochastic model uncertainties [SPPT(3L)]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9998" y="1259417"/>
            <a:ext cx="4699009" cy="433881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The introduction of the simulation of model uncertainties has improved the ENS reliability and accuracy.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June 2018 (cycle 45r1) the same stochastic physics’ scheme SPPT(3L) is used in the EDA and ENS.</a:t>
            </a:r>
          </a:p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SEAS5 includes also the SKEB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AAC5FE-61B3-4899-869F-420D2BC5E46C}"/>
              </a:ext>
            </a:extLst>
          </p:cNvPr>
          <p:cNvGrpSpPr/>
          <p:nvPr/>
        </p:nvGrpSpPr>
        <p:grpSpPr>
          <a:xfrm>
            <a:off x="5656663" y="999802"/>
            <a:ext cx="6424501" cy="4598426"/>
            <a:chOff x="5656663" y="999802"/>
            <a:chExt cx="6424501" cy="45984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626B0D7-AFA7-4886-B322-041086600C18}"/>
                </a:ext>
              </a:extLst>
            </p:cNvPr>
            <p:cNvGrpSpPr/>
            <p:nvPr/>
          </p:nvGrpSpPr>
          <p:grpSpPr>
            <a:xfrm>
              <a:off x="5656663" y="999802"/>
              <a:ext cx="6345694" cy="4598426"/>
              <a:chOff x="4676855" y="2007344"/>
              <a:chExt cx="6345694" cy="459842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F6E7F3B-1D9F-4095-95FD-3C6237ABC8B9}"/>
                  </a:ext>
                </a:extLst>
              </p:cNvPr>
              <p:cNvSpPr txBox="1"/>
              <p:nvPr/>
            </p:nvSpPr>
            <p:spPr>
              <a:xfrm>
                <a:off x="7927845" y="2007344"/>
                <a:ext cx="93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Tropics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6F2333D-DB53-4166-AAB6-FD5BDB93E8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82"/>
              <a:stretch/>
            </p:blipFill>
            <p:spPr>
              <a:xfrm rot="5400000">
                <a:off x="5735152" y="1318373"/>
                <a:ext cx="4229100" cy="6345694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F2F51E4-2770-4DD7-9B78-669A83420501}"/>
                </a:ext>
              </a:extLst>
            </p:cNvPr>
            <p:cNvSpPr/>
            <p:nvPr/>
          </p:nvSpPr>
          <p:spPr>
            <a:xfrm>
              <a:off x="11733438" y="3330793"/>
              <a:ext cx="347726" cy="1511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75A4B1-36E0-44EB-A35E-560E3057D674}"/>
                </a:ext>
              </a:extLst>
            </p:cNvPr>
            <p:cNvGrpSpPr/>
            <p:nvPr/>
          </p:nvGrpSpPr>
          <p:grpSpPr>
            <a:xfrm>
              <a:off x="9373998" y="4193926"/>
              <a:ext cx="2250287" cy="715632"/>
              <a:chOff x="8860536" y="2408568"/>
              <a:chExt cx="2250287" cy="715632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361C3CED-60CA-4CA6-AC97-6DE8CC20E876}"/>
                  </a:ext>
                </a:extLst>
              </p:cNvPr>
              <p:cNvCxnSpPr/>
              <p:nvPr/>
            </p:nvCxnSpPr>
            <p:spPr>
              <a:xfrm>
                <a:off x="8860536" y="2577845"/>
                <a:ext cx="607470" cy="0"/>
              </a:xfrm>
              <a:prstGeom prst="line">
                <a:avLst/>
              </a:prstGeom>
              <a:ln w="31750">
                <a:solidFill>
                  <a:srgbClr val="0000FF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4ACD1EEB-A3B0-4B59-B8B9-F11425F6727B}"/>
                  </a:ext>
                </a:extLst>
              </p:cNvPr>
              <p:cNvCxnSpPr/>
              <p:nvPr/>
            </p:nvCxnSpPr>
            <p:spPr>
              <a:xfrm>
                <a:off x="8860536" y="2971784"/>
                <a:ext cx="60747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7FF0DCB-F171-4746-83CF-A95AFED0B7A7}"/>
                  </a:ext>
                </a:extLst>
              </p:cNvPr>
              <p:cNvSpPr txBox="1"/>
              <p:nvPr/>
            </p:nvSpPr>
            <p:spPr>
              <a:xfrm>
                <a:off x="9546813" y="2408568"/>
                <a:ext cx="787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</a:rPr>
                  <a:t>SPPT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29C73F9-766E-4247-A66E-375675543D66}"/>
                  </a:ext>
                </a:extLst>
              </p:cNvPr>
              <p:cNvSpPr txBox="1"/>
              <p:nvPr/>
            </p:nvSpPr>
            <p:spPr>
              <a:xfrm>
                <a:off x="9546813" y="2785646"/>
                <a:ext cx="15640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libri" panose="020F0502020204030204" pitchFamily="34" charset="0"/>
                  </a:rPr>
                  <a:t>SPPT + SKEB</a:t>
                </a:r>
              </a:p>
            </p:txBody>
          </p:sp>
        </p:grp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D2EC51C-14C3-495B-828B-80D465CFA1EE}"/>
              </a:ext>
            </a:extLst>
          </p:cNvPr>
          <p:cNvSpPr txBox="1">
            <a:spLocks/>
          </p:cNvSpPr>
          <p:nvPr/>
        </p:nvSpPr>
        <p:spPr>
          <a:xfrm>
            <a:off x="7522029" y="5698872"/>
            <a:ext cx="4211409" cy="639796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en-US" sz="1400" i="1" dirty="0">
                <a:latin typeface="Calibri" pitchFamily="36" charset="0"/>
                <a:ea typeface="ＭＳ Ｐゴシック" pitchFamily="36" charset="-128"/>
              </a:rPr>
              <a:t>[Results based on U200; ENS run with TCo255/TCo159, 46 dates (2013-2014), with 20 members]</a:t>
            </a:r>
          </a:p>
        </p:txBody>
      </p:sp>
    </p:spTree>
    <p:extLst>
      <p:ext uri="{BB962C8B-B14F-4D97-AF65-F5344CB8AC3E}">
        <p14:creationId xmlns:p14="http://schemas.microsoft.com/office/powerpoint/2010/main" val="318755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686430" cy="369332"/>
          </a:xfrm>
        </p:spPr>
        <p:txBody>
          <a:bodyPr/>
          <a:lstStyle/>
          <a:p>
            <a:r>
              <a:rPr lang="en-GB" sz="3600" b="1" dirty="0"/>
              <a:t>Stochastically Perturbed Parameterisation [SPP]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DD4B8071-97B7-4FA6-8506-6545545F3F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51171" y="1113502"/>
            <a:ext cx="5327469" cy="299041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b="1" dirty="0">
                <a:ea typeface="ＭＳ Ｐゴシック" pitchFamily="36" charset="-128"/>
                <a:cs typeface="Calibri" pitchFamily="34" charset="0"/>
              </a:rPr>
              <a:t>Stochastically Perturbed Parametrisations (SPP) </a:t>
            </a:r>
            <a:r>
              <a:rPr lang="en-GB" dirty="0">
                <a:ea typeface="ＭＳ Ｐゴシック" pitchFamily="36" charset="-128"/>
                <a:cs typeface="Calibri" pitchFamily="34" charset="0"/>
              </a:rPr>
              <a:t>(Ollinaho et al., 2017, QJRMS):</a:t>
            </a:r>
          </a:p>
          <a:p>
            <a:pPr indent="-250825">
              <a:lnSpc>
                <a:spcPct val="100000"/>
              </a:lnSpc>
            </a:pPr>
            <a:endParaRPr lang="en-GB" dirty="0">
              <a:ea typeface="ＭＳ Ｐゴシック" pitchFamily="36" charset="-128"/>
              <a:cs typeface="Calibri" pitchFamily="34" charset="0"/>
            </a:endParaRPr>
          </a:p>
          <a:p>
            <a:pPr indent="-250825">
              <a:lnSpc>
                <a:spcPct val="100000"/>
              </a:lnSpc>
            </a:pPr>
            <a:endParaRPr lang="en-GB" dirty="0">
              <a:ea typeface="ＭＳ Ｐゴシック" pitchFamily="36" charset="-128"/>
              <a:cs typeface="Calibri" pitchFamily="34" charset="0"/>
            </a:endParaRPr>
          </a:p>
          <a:p>
            <a:pPr indent="-250825">
              <a:lnSpc>
                <a:spcPct val="100000"/>
              </a:lnSpc>
            </a:pPr>
            <a:endParaRPr lang="en-GB" dirty="0">
              <a:ea typeface="ＭＳ Ｐゴシック" pitchFamily="36" charset="-128"/>
              <a:cs typeface="Calibri" pitchFamily="34" charset="0"/>
            </a:endParaRPr>
          </a:p>
          <a:p>
            <a:pPr indent="-250825">
              <a:lnSpc>
                <a:spcPct val="100000"/>
              </a:lnSpc>
            </a:pPr>
            <a:endParaRPr lang="en-GB" dirty="0">
              <a:ea typeface="ＭＳ Ｐゴシック" pitchFamily="36" charset="-128"/>
              <a:cs typeface="Calibri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GB" dirty="0">
                <a:ea typeface="ＭＳ Ｐゴシック" pitchFamily="36" charset="-128"/>
                <a:cs typeface="Calibri" pitchFamily="34" charset="0"/>
              </a:rPr>
              <a:t>e.g. convection scheme parameters are perturbed with numbers drawn from distributions shown.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A4292EB-64F2-4A5F-A0E8-71C25A2CF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9" y="1113501"/>
            <a:ext cx="5875453" cy="44065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11E4526-ACF3-4EAE-9A19-BE8099108420}"/>
              </a:ext>
            </a:extLst>
          </p:cNvPr>
          <p:cNvGrpSpPr/>
          <p:nvPr/>
        </p:nvGrpSpPr>
        <p:grpSpPr>
          <a:xfrm>
            <a:off x="6581961" y="1796191"/>
            <a:ext cx="5184469" cy="1754326"/>
            <a:chOff x="6493207" y="4787935"/>
            <a:chExt cx="4538609" cy="175432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A6AF358-4E5D-4DF6-B802-EDF062CD9BB3}"/>
                </a:ext>
              </a:extLst>
            </p:cNvPr>
            <p:cNvSpPr txBox="1"/>
            <p:nvPr/>
          </p:nvSpPr>
          <p:spPr>
            <a:xfrm>
              <a:off x="6493207" y="4787935"/>
              <a:ext cx="45386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Parameters/variables within parametrisation schemes are multiplied with noise from a 2D random pattern:</a:t>
              </a:r>
            </a:p>
            <a:p>
              <a:endParaRPr lang="en-GB" dirty="0"/>
            </a:p>
            <a:p>
              <a:r>
                <a:rPr lang="en-GB" dirty="0"/>
                <a:t>correlated in space (2000 km) and time (72 h).</a:t>
              </a:r>
            </a:p>
            <a:p>
              <a:endParaRPr lang="en-GB" dirty="0"/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xmlns="" id="{5F4146A0-F2C2-4107-BD5E-1A7B94B64E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424781"/>
                </p:ext>
              </p:extLst>
            </p:nvPr>
          </p:nvGraphicFramePr>
          <p:xfrm>
            <a:off x="8284210" y="5359997"/>
            <a:ext cx="912021" cy="509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4" imgW="431640" imgH="241200" progId="Equation.DSMT4">
                    <p:embed/>
                  </p:oleObj>
                </mc:Choice>
                <mc:Fallback>
                  <p:oleObj name="Equation" r:id="rId4" imgW="431640" imgH="2412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84210" y="5359997"/>
                          <a:ext cx="912021" cy="5096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1F0341-87F7-4C08-ACC0-3E58C8A3152A}"/>
              </a:ext>
            </a:extLst>
          </p:cNvPr>
          <p:cNvSpPr txBox="1"/>
          <p:nvPr/>
        </p:nvSpPr>
        <p:spPr>
          <a:xfrm>
            <a:off x="6581961" y="4122579"/>
            <a:ext cx="5512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ＭＳ Ｐゴシック" pitchFamily="36" charset="-128"/>
                <a:cs typeface="Calibri" pitchFamily="34" charset="0"/>
              </a:rPr>
              <a:t>Under development and testing, with 20 independent perturbations in parametrisations of sub-grid orography and vertical mixing, radiation, cloud and large-scale precipitation and convection.</a:t>
            </a:r>
          </a:p>
          <a:p>
            <a:endParaRPr lang="en-GB" dirty="0">
              <a:ea typeface="ＭＳ Ｐゴシック" pitchFamily="36" charset="-128"/>
              <a:cs typeface="Calibri" pitchFamily="34" charset="0"/>
            </a:endParaRPr>
          </a:p>
          <a:p>
            <a:r>
              <a:rPr lang="en-GB" dirty="0">
                <a:ea typeface="ＭＳ Ｐゴシック" pitchFamily="36" charset="-128"/>
                <a:cs typeface="Calibri" pitchFamily="34" charset="0"/>
              </a:rPr>
              <a:t>So far results indicate SPP not as effective as SPPT.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77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The NWP process: from obs to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9999" y="936000"/>
            <a:ext cx="10783584" cy="52188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FF0000"/>
                </a:solidFill>
              </a:rPr>
              <a:t>The ECMWF ensembles aim to simulate all sources of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1" name="Picture 30" descr="ECMWF-crude-description-of-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32" y="1446738"/>
            <a:ext cx="8511822" cy="498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6323" y="2048256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Model uncertainties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883" y="2862513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Observation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errors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459" y="4278520"/>
            <a:ext cx="27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ICs’ uncertainties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354486" y="2766378"/>
            <a:ext cx="571594" cy="2795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93938" y="4558040"/>
            <a:ext cx="571594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052460" y="2488739"/>
            <a:ext cx="1587002" cy="178058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1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CERA: the ECMWF coupled 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09EEABC-EADB-4FA7-B3C7-A9C0A753C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" b="1708"/>
          <a:stretch>
            <a:fillRect/>
          </a:stretch>
        </p:blipFill>
        <p:spPr>
          <a:xfrm>
            <a:off x="1631885" y="707209"/>
            <a:ext cx="5220053" cy="540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B251527-26FA-48D2-9834-3E91FC55694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321768" y="1261079"/>
            <a:ext cx="1941774" cy="521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9E8862C-9610-4429-BC71-F0DA82BF0BB7}"/>
              </a:ext>
            </a:extLst>
          </p:cNvPr>
          <p:cNvCxnSpPr/>
          <p:nvPr/>
        </p:nvCxnSpPr>
        <p:spPr>
          <a:xfrm flipH="1">
            <a:off x="5366773" y="1765264"/>
            <a:ext cx="1896769" cy="1102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95FD4C1-95E5-4F83-9097-C6F4A325919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051738" y="2338276"/>
            <a:ext cx="2211804" cy="1568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8066A86-7259-4DD1-A1F8-0DDE2ADA0E3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096744" y="3906676"/>
            <a:ext cx="2166798" cy="3109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E77DE3-0EBE-4CD1-8788-4DEED3D7301B}"/>
              </a:ext>
            </a:extLst>
          </p:cNvPr>
          <p:cNvSpPr txBox="1"/>
          <p:nvPr/>
        </p:nvSpPr>
        <p:spPr>
          <a:xfrm>
            <a:off x="7263542" y="1182392"/>
            <a:ext cx="4493029" cy="12003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0" dirty="0">
                <a:cs typeface="Calibri"/>
              </a:rPr>
              <a:t>The coupled model computes observation misfits in each outer iteration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F7DEFA-25AF-43D8-9713-E44AC1A964A7}"/>
              </a:ext>
            </a:extLst>
          </p:cNvPr>
          <p:cNvSpPr txBox="1"/>
          <p:nvPr/>
        </p:nvSpPr>
        <p:spPr>
          <a:xfrm>
            <a:off x="7263542" y="3306511"/>
            <a:ext cx="4765172" cy="12003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0" dirty="0">
                <a:cs typeface="Calibri"/>
              </a:rPr>
              <a:t>The atmospheric and ocean increments are computed in parallel to correct the initial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6B6D1-7C36-4310-8751-A45DD2DF59C0}"/>
              </a:ext>
            </a:extLst>
          </p:cNvPr>
          <p:cNvSpPr txBox="1"/>
          <p:nvPr/>
        </p:nvSpPr>
        <p:spPr>
          <a:xfrm>
            <a:off x="7263542" y="2394029"/>
            <a:ext cx="4493029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0" dirty="0">
                <a:cs typeface="Calibri"/>
              </a:rPr>
              <a:t>The SST computed in NEMO and constrained by relaxation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6B8285-8C49-4DC1-BB17-1AA866CDD40B}"/>
              </a:ext>
            </a:extLst>
          </p:cNvPr>
          <p:cNvSpPr txBox="1"/>
          <p:nvPr/>
        </p:nvSpPr>
        <p:spPr>
          <a:xfrm>
            <a:off x="7263542" y="4732106"/>
            <a:ext cx="4765172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0" dirty="0">
                <a:cs typeface="Calibri"/>
              </a:rPr>
              <a:t>The analysis is dynamically consistent with the coupled model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7971B91-29F7-4340-B364-C913818201CB}"/>
              </a:ext>
            </a:extLst>
          </p:cNvPr>
          <p:cNvCxnSpPr/>
          <p:nvPr/>
        </p:nvCxnSpPr>
        <p:spPr>
          <a:xfrm flipH="1">
            <a:off x="5276763" y="1787329"/>
            <a:ext cx="1980221" cy="288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xmlns="" id="{13ADF5F8-C90D-4E99-A2D4-996044904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5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CD5131-8DB4-4C12-97EE-28ABD9EDB6FE}"/>
              </a:ext>
            </a:extLst>
          </p:cNvPr>
          <p:cNvSpPr txBox="1"/>
          <p:nvPr/>
        </p:nvSpPr>
        <p:spPr>
          <a:xfrm>
            <a:off x="1036455" y="818928"/>
            <a:ext cx="1067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dirty="0">
                <a:latin typeface="+mn-lt"/>
              </a:rPr>
              <a:t>CERA-20C (EU-FP7 ERACLIM2 proj): a 10-member ensemble of coupled reanalyses spanning 110 years (1901-2010). CERA20C gives an estimate of the uncertainty of the past climate (more/better obs lead to smaller spread).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796314" cy="369332"/>
          </a:xfrm>
        </p:spPr>
        <p:txBody>
          <a:bodyPr/>
          <a:lstStyle/>
          <a:p>
            <a:r>
              <a:rPr lang="en-GB" sz="3600" b="1" dirty="0"/>
              <a:t>CERA20C: 110y of ensemble coupled reanalyses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A2BFA51-420F-40BD-A3A7-FA69AB924840}"/>
              </a:ext>
            </a:extLst>
          </p:cNvPr>
          <p:cNvSpPr/>
          <p:nvPr/>
        </p:nvSpPr>
        <p:spPr>
          <a:xfrm rot="16200000">
            <a:off x="684150" y="4093391"/>
            <a:ext cx="351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dirty="0">
                <a:latin typeface="+mn-lt"/>
              </a:rPr>
              <a:t>Mean sea-level pressure (60S-90S)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8668065-FBE6-4291-961D-E7BB8DEC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74" y="2044393"/>
            <a:ext cx="7424738" cy="4405313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xmlns="" id="{C2B95F0D-1A01-45E6-9414-982BBC65F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22</a:t>
            </a:fld>
            <a:endParaRPr lang="en-GB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/>
          <a:lstStyle/>
          <a:p>
            <a:r>
              <a:rPr lang="en-GB" sz="3600" b="1" dirty="0"/>
              <a:t>CERA-SAT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3617" y="800075"/>
            <a:ext cx="1076561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dirty="0">
                <a:ea typeface="ＭＳ Ｐゴシック" pitchFamily="36" charset="-128"/>
              </a:rPr>
              <a:t>The CERA DA system is being used to generate CERA-SAT, a coupled ensemble reanalysis of few years (2008-to-date) of the satellite era: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a typeface="ＭＳ Ｐゴシック" pitchFamily="36" charset="-128"/>
              </a:rPr>
              <a:t>Atmosphere (IFS) from 110km to 65km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a typeface="ＭＳ Ｐゴシック" pitchFamily="36" charset="-128"/>
              </a:rPr>
              <a:t>Ocean (NEMO) from 1 degree (42 levels) to ¼ degree (75 levels)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a typeface="ＭＳ Ｐゴシック" pitchFamily="36" charset="-128"/>
              </a:rPr>
              <a:t>Satellite assimilation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D6B932-00DB-4E91-B6EA-4F9DD8B82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0" y="3312120"/>
            <a:ext cx="4539683" cy="285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D29D18-E16F-4C88-8432-9C9D2F0FC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35" y="3312120"/>
            <a:ext cx="4533333" cy="28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AECEA8-826D-4343-BD40-EBABCCBBADDE}"/>
              </a:ext>
            </a:extLst>
          </p:cNvPr>
          <p:cNvSpPr txBox="1"/>
          <p:nvPr/>
        </p:nvSpPr>
        <p:spPr>
          <a:xfrm>
            <a:off x="6515683" y="3412240"/>
            <a:ext cx="436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1/4 degree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3CA461-9A34-4214-9E6E-1C9852D7CF5C}"/>
              </a:ext>
            </a:extLst>
          </p:cNvPr>
          <p:cNvSpPr txBox="1"/>
          <p:nvPr/>
        </p:nvSpPr>
        <p:spPr>
          <a:xfrm>
            <a:off x="1712320" y="3447939"/>
            <a:ext cx="436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1 degree</a:t>
            </a:r>
          </a:p>
        </p:txBody>
      </p:sp>
    </p:spTree>
    <p:extLst>
      <p:ext uri="{BB962C8B-B14F-4D97-AF65-F5344CB8AC3E}">
        <p14:creationId xmlns:p14="http://schemas.microsoft.com/office/powerpoint/2010/main" val="422859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23</a:t>
            </a:fld>
            <a:endParaRPr lang="en-GB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/>
          <a:lstStyle/>
          <a:p>
            <a:r>
              <a:rPr lang="en-GB" sz="3600" b="1" dirty="0"/>
              <a:t>The future: focus on five key areas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936530" y="1061337"/>
            <a:ext cx="6415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dirty="0">
                <a:ea typeface="ＭＳ Ｐゴシック" pitchFamily="36" charset="-128"/>
              </a:rPr>
              <a:t>As stated in our strategy 2016-2015, by: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>
                <a:ea typeface="ＭＳ Ｐゴシック" pitchFamily="36" charset="-128"/>
              </a:rPr>
              <a:t>Improving our model (processes, uncertainty est) and assimilation system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>
                <a:ea typeface="ＭＳ Ｐゴシック" pitchFamily="36" charset="-128"/>
              </a:rPr>
              <a:t>Assimilating more observations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>
                <a:ea typeface="ＭＳ Ｐゴシック" pitchFamily="36" charset="-128"/>
              </a:rPr>
              <a:t>Building more consistent Earth-system ensembles of analyses and forecasts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>
                <a:ea typeface="ＭＳ Ｐゴシック" pitchFamily="36" charset="-128"/>
              </a:rPr>
              <a:t>Increasing the ensembles’ resolution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>
                <a:ea typeface="ＭＳ Ｐゴシック" pitchFamily="36" charset="-128"/>
              </a:rPr>
              <a:t>Understanding predictability</a:t>
            </a:r>
          </a:p>
        </p:txBody>
      </p:sp>
      <p:pic>
        <p:nvPicPr>
          <p:cNvPr id="12" name="Picture 11" descr="ECMWF_Strategy_2016-2025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t="19212" r="37639" b="5662"/>
          <a:stretch/>
        </p:blipFill>
        <p:spPr>
          <a:xfrm>
            <a:off x="7633383" y="823048"/>
            <a:ext cx="4014621" cy="5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9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t>24</a:t>
            </a:fld>
            <a:endParaRPr lang="en-GB" dirty="0"/>
          </a:p>
        </p:txBody>
      </p:sp>
      <p:pic>
        <p:nvPicPr>
          <p:cNvPr id="7" name="Picture 6" descr="Roberto-Buizza-ensemble-unfinished.indd - Google Chrome">
            <a:extLst>
              <a:ext uri="{FF2B5EF4-FFF2-40B4-BE49-F238E27FC236}">
                <a16:creationId xmlns:a16="http://schemas.microsoft.com/office/drawing/2014/main" xmlns="" id="{E01E3FB2-35F0-4303-A959-7F7831B93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20487" r="38309" b="44228"/>
          <a:stretch/>
        </p:blipFill>
        <p:spPr>
          <a:xfrm>
            <a:off x="3558962" y="1643175"/>
            <a:ext cx="7644610" cy="43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152574-2AFE-4061-A7DC-F32E504D1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47" y="2458400"/>
            <a:ext cx="1716332" cy="17163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F65BA43-7574-4FD8-9311-75D973387749}"/>
              </a:ext>
            </a:extLst>
          </p:cNvPr>
          <p:cNvCxnSpPr>
            <a:cxnSpLocks/>
          </p:cNvCxnSpPr>
          <p:nvPr/>
        </p:nvCxnSpPr>
        <p:spPr>
          <a:xfrm>
            <a:off x="1093133" y="2297151"/>
            <a:ext cx="1948155" cy="199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EF58CA0-EE8E-4649-A8EA-A02E439AF706}"/>
              </a:ext>
            </a:extLst>
          </p:cNvPr>
          <p:cNvCxnSpPr>
            <a:cxnSpLocks/>
          </p:cNvCxnSpPr>
          <p:nvPr/>
        </p:nvCxnSpPr>
        <p:spPr>
          <a:xfrm flipV="1">
            <a:off x="970470" y="2297151"/>
            <a:ext cx="2070818" cy="19979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81272D0-EF62-4629-A41E-854593E962EC}"/>
              </a:ext>
            </a:extLst>
          </p:cNvPr>
          <p:cNvSpPr txBox="1">
            <a:spLocks/>
          </p:cNvSpPr>
          <p:nvPr/>
        </p:nvSpPr>
        <p:spPr>
          <a:xfrm>
            <a:off x="627017" y="352929"/>
            <a:ext cx="10842172" cy="11636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</a:rPr>
              <a:t>Always remember: an ensemble is better than one, even if it is special!!</a:t>
            </a:r>
          </a:p>
        </p:txBody>
      </p:sp>
    </p:spTree>
    <p:extLst>
      <p:ext uri="{BB962C8B-B14F-4D97-AF65-F5344CB8AC3E}">
        <p14:creationId xmlns:p14="http://schemas.microsoft.com/office/powerpoint/2010/main" val="216185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0000" y="360000"/>
            <a:ext cx="10821236" cy="551841"/>
          </a:xfrm>
          <a:prstGeom prst="rect">
            <a:avLst/>
          </a:prstGeom>
        </p:spPr>
        <p:txBody>
          <a:bodyPr lIns="0" tIns="0" rIns="0" bIns="0"/>
          <a:lstStyle>
            <a:lvl1pPr algn="l" defTabSz="457207" rtl="0" eaLnBrk="1" latinLnBrk="0" hangingPunct="1">
              <a:lnSpc>
                <a:spcPts val="2801"/>
              </a:lnSpc>
              <a:spcBef>
                <a:spcPct val="0"/>
              </a:spcBef>
              <a:buNone/>
              <a:defRPr sz="2399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64E83"/>
                </a:solidFill>
              </a:rPr>
              <a:t>Ensembles are key (the ECMWF o-suite in 2018)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AC8678-CB29-441F-9F88-649DA90CB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8"/>
          <a:stretch/>
        </p:blipFill>
        <p:spPr>
          <a:xfrm>
            <a:off x="428218" y="1143000"/>
            <a:ext cx="11558585" cy="5093930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3DFAF7FD-CC33-4CE8-9928-FBDEF62A5670}"/>
              </a:ext>
            </a:extLst>
          </p:cNvPr>
          <p:cNvSpPr/>
          <p:nvPr/>
        </p:nvSpPr>
        <p:spPr>
          <a:xfrm>
            <a:off x="6174852" y="3200400"/>
            <a:ext cx="272143" cy="26125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xmlns="" id="{674D6152-2006-4A02-8173-2501C5CD9535}"/>
              </a:ext>
            </a:extLst>
          </p:cNvPr>
          <p:cNvSpPr/>
          <p:nvPr/>
        </p:nvSpPr>
        <p:spPr>
          <a:xfrm>
            <a:off x="6169408" y="4588036"/>
            <a:ext cx="272143" cy="26125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xmlns="" id="{AD7E8C1A-B95E-4C62-9431-A7C1DE75F1A8}"/>
              </a:ext>
            </a:extLst>
          </p:cNvPr>
          <p:cNvSpPr/>
          <p:nvPr/>
        </p:nvSpPr>
        <p:spPr>
          <a:xfrm>
            <a:off x="3398994" y="3331028"/>
            <a:ext cx="272143" cy="26125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xmlns="" id="{7E7D92CC-BD1F-4D38-8433-0AB8D105CE96}"/>
              </a:ext>
            </a:extLst>
          </p:cNvPr>
          <p:cNvSpPr/>
          <p:nvPr/>
        </p:nvSpPr>
        <p:spPr>
          <a:xfrm>
            <a:off x="3262922" y="4588036"/>
            <a:ext cx="272143" cy="26125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xmlns="" id="{ABE24B48-4CB2-4203-B2D8-9DF7B9F1B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sss"/>
          <p:cNvPicPr>
            <a:picLocks noChangeAspect="1" noChangeArrowheads="1"/>
          </p:cNvPicPr>
          <p:nvPr/>
        </p:nvPicPr>
        <p:blipFill>
          <a:blip r:embed="rId2" cstate="print"/>
          <a:srcRect t="9291"/>
          <a:stretch>
            <a:fillRect/>
          </a:stretch>
        </p:blipFill>
        <p:spPr bwMode="auto">
          <a:xfrm>
            <a:off x="5013009" y="1172501"/>
            <a:ext cx="7108031" cy="43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1041040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6600137" y="2430373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735152" y="2700403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960177" y="2790413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995292" y="2700403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850387" y="2295358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0335552" y="2520383"/>
            <a:ext cx="0" cy="4500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510127" y="2790413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220317" y="2655398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9390447" y="2295358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590247" y="2385368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0560577" y="2295358"/>
            <a:ext cx="0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580357" y="2385368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9840497" y="2025328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140197" y="2537768"/>
            <a:ext cx="0" cy="8550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8940397" y="270040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545242" y="297043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320217" y="2835418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9525462" y="234036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9525462" y="2565388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9705482" y="261039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490347" y="2655398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905282" y="270040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9705482" y="1845308"/>
            <a:ext cx="0" cy="1125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9092797" y="2852803"/>
            <a:ext cx="0" cy="270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750487" y="1665288"/>
            <a:ext cx="0" cy="1125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Freeform 48"/>
          <p:cNvSpPr/>
          <p:nvPr/>
        </p:nvSpPr>
        <p:spPr bwMode="auto">
          <a:xfrm>
            <a:off x="6400993" y="2205348"/>
            <a:ext cx="5194700" cy="830262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725" h="830262">
                <a:moveTo>
                  <a:pt x="0" y="830262"/>
                </a:moveTo>
                <a:cubicBezTo>
                  <a:pt x="422275" y="685799"/>
                  <a:pt x="844550" y="541337"/>
                  <a:pt x="1209675" y="525462"/>
                </a:cubicBezTo>
                <a:cubicBezTo>
                  <a:pt x="1574800" y="509587"/>
                  <a:pt x="1852613" y="719137"/>
                  <a:pt x="2190750" y="735012"/>
                </a:cubicBezTo>
                <a:cubicBezTo>
                  <a:pt x="2528887" y="750887"/>
                  <a:pt x="2930525" y="703262"/>
                  <a:pt x="3238500" y="620712"/>
                </a:cubicBezTo>
                <a:cubicBezTo>
                  <a:pt x="3546475" y="538162"/>
                  <a:pt x="3727450" y="336550"/>
                  <a:pt x="4038600" y="239712"/>
                </a:cubicBezTo>
                <a:cubicBezTo>
                  <a:pt x="4349750" y="142875"/>
                  <a:pt x="4875213" y="79375"/>
                  <a:pt x="5105400" y="39687"/>
                </a:cubicBezTo>
                <a:cubicBezTo>
                  <a:pt x="5335588" y="0"/>
                  <a:pt x="5377656" y="793"/>
                  <a:pt x="5419725" y="1587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400992" y="1664219"/>
            <a:ext cx="5239705" cy="1298766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29469 h 829469"/>
              <a:gd name="connsiteX1" fmla="*/ 1209675 w 5419725"/>
              <a:gd name="connsiteY1" fmla="*/ 524669 h 829469"/>
              <a:gd name="connsiteX2" fmla="*/ 2190750 w 5419725"/>
              <a:gd name="connsiteY2" fmla="*/ 734219 h 829469"/>
              <a:gd name="connsiteX3" fmla="*/ 3238500 w 5419725"/>
              <a:gd name="connsiteY3" fmla="*/ 619919 h 829469"/>
              <a:gd name="connsiteX4" fmla="*/ 4292816 w 5419725"/>
              <a:gd name="connsiteY4" fmla="*/ 233230 h 829469"/>
              <a:gd name="connsiteX5" fmla="*/ 5105400 w 5419725"/>
              <a:gd name="connsiteY5" fmla="*/ 38894 h 829469"/>
              <a:gd name="connsiteX6" fmla="*/ 5419725 w 5419725"/>
              <a:gd name="connsiteY6" fmla="*/ 794 h 829469"/>
              <a:gd name="connsiteX0" fmla="*/ 0 w 5466680"/>
              <a:gd name="connsiteY0" fmla="*/ 964784 h 964784"/>
              <a:gd name="connsiteX1" fmla="*/ 1209675 w 5466680"/>
              <a:gd name="connsiteY1" fmla="*/ 659984 h 964784"/>
              <a:gd name="connsiteX2" fmla="*/ 2190750 w 5466680"/>
              <a:gd name="connsiteY2" fmla="*/ 869534 h 964784"/>
              <a:gd name="connsiteX3" fmla="*/ 3238500 w 5466680"/>
              <a:gd name="connsiteY3" fmla="*/ 755234 h 964784"/>
              <a:gd name="connsiteX4" fmla="*/ 4292816 w 5466680"/>
              <a:gd name="connsiteY4" fmla="*/ 368545 h 964784"/>
              <a:gd name="connsiteX5" fmla="*/ 5105400 w 5466680"/>
              <a:gd name="connsiteY5" fmla="*/ 174209 h 964784"/>
              <a:gd name="connsiteX6" fmla="*/ 5466680 w 5466680"/>
              <a:gd name="connsiteY6" fmla="*/ 794 h 9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6680" h="964784">
                <a:moveTo>
                  <a:pt x="0" y="964784"/>
                </a:moveTo>
                <a:cubicBezTo>
                  <a:pt x="422275" y="820321"/>
                  <a:pt x="844550" y="675859"/>
                  <a:pt x="1209675" y="659984"/>
                </a:cubicBezTo>
                <a:cubicBezTo>
                  <a:pt x="1574800" y="644109"/>
                  <a:pt x="1852613" y="853659"/>
                  <a:pt x="2190750" y="869534"/>
                </a:cubicBezTo>
                <a:cubicBezTo>
                  <a:pt x="2528887" y="885409"/>
                  <a:pt x="2888156" y="838732"/>
                  <a:pt x="3238500" y="755234"/>
                </a:cubicBezTo>
                <a:cubicBezTo>
                  <a:pt x="3588844" y="671736"/>
                  <a:pt x="3981666" y="465383"/>
                  <a:pt x="4292816" y="368545"/>
                </a:cubicBezTo>
                <a:cubicBezTo>
                  <a:pt x="4603966" y="271708"/>
                  <a:pt x="4909756" y="235501"/>
                  <a:pt x="5105400" y="174209"/>
                </a:cubicBezTo>
                <a:cubicBezTo>
                  <a:pt x="5301044" y="112917"/>
                  <a:pt x="5424611" y="0"/>
                  <a:pt x="5466680" y="794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400992" y="2655398"/>
            <a:ext cx="5194700" cy="397597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725" h="830262">
                <a:moveTo>
                  <a:pt x="0" y="830262"/>
                </a:moveTo>
                <a:cubicBezTo>
                  <a:pt x="422275" y="685799"/>
                  <a:pt x="844550" y="541337"/>
                  <a:pt x="1209675" y="525462"/>
                </a:cubicBezTo>
                <a:cubicBezTo>
                  <a:pt x="1574800" y="509587"/>
                  <a:pt x="1852613" y="719137"/>
                  <a:pt x="2190750" y="735012"/>
                </a:cubicBezTo>
                <a:cubicBezTo>
                  <a:pt x="2528887" y="750887"/>
                  <a:pt x="2930525" y="703262"/>
                  <a:pt x="3238500" y="620712"/>
                </a:cubicBezTo>
                <a:cubicBezTo>
                  <a:pt x="3546475" y="538162"/>
                  <a:pt x="3727450" y="336550"/>
                  <a:pt x="4038600" y="239712"/>
                </a:cubicBezTo>
                <a:cubicBezTo>
                  <a:pt x="4349750" y="142875"/>
                  <a:pt x="4875213" y="79375"/>
                  <a:pt x="5105400" y="39687"/>
                </a:cubicBezTo>
                <a:cubicBezTo>
                  <a:pt x="5335588" y="0"/>
                  <a:pt x="5377656" y="793"/>
                  <a:pt x="5419725" y="1587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420117" y="2970433"/>
            <a:ext cx="5130570" cy="277674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76795 h 876795"/>
              <a:gd name="connsiteX1" fmla="*/ 1209675 w 5419725"/>
              <a:gd name="connsiteY1" fmla="*/ 571995 h 876795"/>
              <a:gd name="connsiteX2" fmla="*/ 2190750 w 5419725"/>
              <a:gd name="connsiteY2" fmla="*/ 781545 h 876795"/>
              <a:gd name="connsiteX3" fmla="*/ 3238500 w 5419725"/>
              <a:gd name="connsiteY3" fmla="*/ 667245 h 876795"/>
              <a:gd name="connsiteX4" fmla="*/ 4085045 w 5419725"/>
              <a:gd name="connsiteY4" fmla="*/ 565447 h 876795"/>
              <a:gd name="connsiteX5" fmla="*/ 5105400 w 5419725"/>
              <a:gd name="connsiteY5" fmla="*/ 86220 h 876795"/>
              <a:gd name="connsiteX6" fmla="*/ 5419725 w 5419725"/>
              <a:gd name="connsiteY6" fmla="*/ 48120 h 876795"/>
              <a:gd name="connsiteX0" fmla="*/ 0 w 5419725"/>
              <a:gd name="connsiteY0" fmla="*/ 829468 h 829468"/>
              <a:gd name="connsiteX1" fmla="*/ 1209675 w 5419725"/>
              <a:gd name="connsiteY1" fmla="*/ 524668 h 829468"/>
              <a:gd name="connsiteX2" fmla="*/ 2190750 w 5419725"/>
              <a:gd name="connsiteY2" fmla="*/ 734218 h 829468"/>
              <a:gd name="connsiteX3" fmla="*/ 3238500 w 5419725"/>
              <a:gd name="connsiteY3" fmla="*/ 619918 h 829468"/>
              <a:gd name="connsiteX4" fmla="*/ 4085045 w 5419725"/>
              <a:gd name="connsiteY4" fmla="*/ 518120 h 829468"/>
              <a:gd name="connsiteX5" fmla="*/ 5071090 w 5419725"/>
              <a:gd name="connsiteY5" fmla="*/ 725688 h 829468"/>
              <a:gd name="connsiteX6" fmla="*/ 5419725 w 5419725"/>
              <a:gd name="connsiteY6" fmla="*/ 793 h 829468"/>
              <a:gd name="connsiteX0" fmla="*/ 0 w 5352817"/>
              <a:gd name="connsiteY0" fmla="*/ 328975 h 640323"/>
              <a:gd name="connsiteX1" fmla="*/ 1209675 w 5352817"/>
              <a:gd name="connsiteY1" fmla="*/ 24175 h 640323"/>
              <a:gd name="connsiteX2" fmla="*/ 2190750 w 5352817"/>
              <a:gd name="connsiteY2" fmla="*/ 233725 h 640323"/>
              <a:gd name="connsiteX3" fmla="*/ 3238500 w 5352817"/>
              <a:gd name="connsiteY3" fmla="*/ 119425 h 640323"/>
              <a:gd name="connsiteX4" fmla="*/ 4085045 w 5352817"/>
              <a:gd name="connsiteY4" fmla="*/ 17627 h 640323"/>
              <a:gd name="connsiteX5" fmla="*/ 5071090 w 5352817"/>
              <a:gd name="connsiteY5" fmla="*/ 225195 h 640323"/>
              <a:gd name="connsiteX6" fmla="*/ 5352817 w 5352817"/>
              <a:gd name="connsiteY6" fmla="*/ 640323 h 64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817" h="640323">
                <a:moveTo>
                  <a:pt x="0" y="328975"/>
                </a:moveTo>
                <a:cubicBezTo>
                  <a:pt x="422275" y="184512"/>
                  <a:pt x="844550" y="40050"/>
                  <a:pt x="1209675" y="24175"/>
                </a:cubicBezTo>
                <a:cubicBezTo>
                  <a:pt x="1574800" y="8300"/>
                  <a:pt x="1852613" y="217850"/>
                  <a:pt x="2190750" y="233725"/>
                </a:cubicBezTo>
                <a:cubicBezTo>
                  <a:pt x="2528887" y="249600"/>
                  <a:pt x="2922784" y="155441"/>
                  <a:pt x="3238500" y="119425"/>
                </a:cubicBezTo>
                <a:cubicBezTo>
                  <a:pt x="3554216" y="83409"/>
                  <a:pt x="3779613" y="-1"/>
                  <a:pt x="4085045" y="17627"/>
                </a:cubicBezTo>
                <a:cubicBezTo>
                  <a:pt x="4390477" y="35255"/>
                  <a:pt x="4859795" y="121412"/>
                  <a:pt x="5071090" y="225195"/>
                </a:cubicBezTo>
                <a:cubicBezTo>
                  <a:pt x="5282385" y="328978"/>
                  <a:pt x="5310748" y="639529"/>
                  <a:pt x="5352817" y="640323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420117" y="2970433"/>
            <a:ext cx="5130570" cy="531285"/>
          </a:xfrm>
          <a:custGeom>
            <a:avLst/>
            <a:gdLst>
              <a:gd name="connsiteX0" fmla="*/ 0 w 5419725"/>
              <a:gd name="connsiteY0" fmla="*/ 830262 h 830262"/>
              <a:gd name="connsiteX1" fmla="*/ 1209675 w 5419725"/>
              <a:gd name="connsiteY1" fmla="*/ 525462 h 830262"/>
              <a:gd name="connsiteX2" fmla="*/ 2190750 w 5419725"/>
              <a:gd name="connsiteY2" fmla="*/ 735012 h 830262"/>
              <a:gd name="connsiteX3" fmla="*/ 3238500 w 5419725"/>
              <a:gd name="connsiteY3" fmla="*/ 620712 h 830262"/>
              <a:gd name="connsiteX4" fmla="*/ 4038600 w 5419725"/>
              <a:gd name="connsiteY4" fmla="*/ 239712 h 830262"/>
              <a:gd name="connsiteX5" fmla="*/ 5105400 w 5419725"/>
              <a:gd name="connsiteY5" fmla="*/ 39687 h 830262"/>
              <a:gd name="connsiteX6" fmla="*/ 5419725 w 5419725"/>
              <a:gd name="connsiteY6" fmla="*/ 1587 h 830262"/>
              <a:gd name="connsiteX0" fmla="*/ 0 w 5419725"/>
              <a:gd name="connsiteY0" fmla="*/ 876795 h 876795"/>
              <a:gd name="connsiteX1" fmla="*/ 1209675 w 5419725"/>
              <a:gd name="connsiteY1" fmla="*/ 571995 h 876795"/>
              <a:gd name="connsiteX2" fmla="*/ 2190750 w 5419725"/>
              <a:gd name="connsiteY2" fmla="*/ 781545 h 876795"/>
              <a:gd name="connsiteX3" fmla="*/ 3238500 w 5419725"/>
              <a:gd name="connsiteY3" fmla="*/ 667245 h 876795"/>
              <a:gd name="connsiteX4" fmla="*/ 4085045 w 5419725"/>
              <a:gd name="connsiteY4" fmla="*/ 565447 h 876795"/>
              <a:gd name="connsiteX5" fmla="*/ 5105400 w 5419725"/>
              <a:gd name="connsiteY5" fmla="*/ 86220 h 876795"/>
              <a:gd name="connsiteX6" fmla="*/ 5419725 w 5419725"/>
              <a:gd name="connsiteY6" fmla="*/ 48120 h 876795"/>
              <a:gd name="connsiteX0" fmla="*/ 0 w 5419725"/>
              <a:gd name="connsiteY0" fmla="*/ 829468 h 829468"/>
              <a:gd name="connsiteX1" fmla="*/ 1209675 w 5419725"/>
              <a:gd name="connsiteY1" fmla="*/ 524668 h 829468"/>
              <a:gd name="connsiteX2" fmla="*/ 2190750 w 5419725"/>
              <a:gd name="connsiteY2" fmla="*/ 734218 h 829468"/>
              <a:gd name="connsiteX3" fmla="*/ 3238500 w 5419725"/>
              <a:gd name="connsiteY3" fmla="*/ 619918 h 829468"/>
              <a:gd name="connsiteX4" fmla="*/ 4085045 w 5419725"/>
              <a:gd name="connsiteY4" fmla="*/ 518120 h 829468"/>
              <a:gd name="connsiteX5" fmla="*/ 5071090 w 5419725"/>
              <a:gd name="connsiteY5" fmla="*/ 725688 h 829468"/>
              <a:gd name="connsiteX6" fmla="*/ 5419725 w 5419725"/>
              <a:gd name="connsiteY6" fmla="*/ 793 h 829468"/>
              <a:gd name="connsiteX0" fmla="*/ 0 w 5352817"/>
              <a:gd name="connsiteY0" fmla="*/ 328975 h 640323"/>
              <a:gd name="connsiteX1" fmla="*/ 1209675 w 5352817"/>
              <a:gd name="connsiteY1" fmla="*/ 24175 h 640323"/>
              <a:gd name="connsiteX2" fmla="*/ 2190750 w 5352817"/>
              <a:gd name="connsiteY2" fmla="*/ 233725 h 640323"/>
              <a:gd name="connsiteX3" fmla="*/ 3238500 w 5352817"/>
              <a:gd name="connsiteY3" fmla="*/ 119425 h 640323"/>
              <a:gd name="connsiteX4" fmla="*/ 4085045 w 5352817"/>
              <a:gd name="connsiteY4" fmla="*/ 17627 h 640323"/>
              <a:gd name="connsiteX5" fmla="*/ 5071090 w 5352817"/>
              <a:gd name="connsiteY5" fmla="*/ 225195 h 640323"/>
              <a:gd name="connsiteX6" fmla="*/ 5352817 w 5352817"/>
              <a:gd name="connsiteY6" fmla="*/ 640323 h 640323"/>
              <a:gd name="connsiteX0" fmla="*/ 0 w 5352817"/>
              <a:gd name="connsiteY0" fmla="*/ 320675 h 632023"/>
              <a:gd name="connsiteX1" fmla="*/ 1209675 w 5352817"/>
              <a:gd name="connsiteY1" fmla="*/ 15875 h 632023"/>
              <a:gd name="connsiteX2" fmla="*/ 2190750 w 5352817"/>
              <a:gd name="connsiteY2" fmla="*/ 225425 h 632023"/>
              <a:gd name="connsiteX3" fmla="*/ 3238500 w 5352817"/>
              <a:gd name="connsiteY3" fmla="*/ 111125 h 632023"/>
              <a:gd name="connsiteX4" fmla="*/ 4085045 w 5352817"/>
              <a:gd name="connsiteY4" fmla="*/ 165788 h 632023"/>
              <a:gd name="connsiteX5" fmla="*/ 5071090 w 5352817"/>
              <a:gd name="connsiteY5" fmla="*/ 216895 h 632023"/>
              <a:gd name="connsiteX6" fmla="*/ 5352817 w 5352817"/>
              <a:gd name="connsiteY6" fmla="*/ 632023 h 632023"/>
              <a:gd name="connsiteX0" fmla="*/ 0 w 5352817"/>
              <a:gd name="connsiteY0" fmla="*/ 320675 h 632023"/>
              <a:gd name="connsiteX1" fmla="*/ 1209675 w 5352817"/>
              <a:gd name="connsiteY1" fmla="*/ 15875 h 632023"/>
              <a:gd name="connsiteX2" fmla="*/ 2190750 w 5352817"/>
              <a:gd name="connsiteY2" fmla="*/ 225425 h 632023"/>
              <a:gd name="connsiteX3" fmla="*/ 3239863 w 5352817"/>
              <a:gd name="connsiteY3" fmla="*/ 298999 h 632023"/>
              <a:gd name="connsiteX4" fmla="*/ 4085045 w 5352817"/>
              <a:gd name="connsiteY4" fmla="*/ 165788 h 632023"/>
              <a:gd name="connsiteX5" fmla="*/ 5071090 w 5352817"/>
              <a:gd name="connsiteY5" fmla="*/ 216895 h 632023"/>
              <a:gd name="connsiteX6" fmla="*/ 5352817 w 5352817"/>
              <a:gd name="connsiteY6" fmla="*/ 632023 h 63202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186828 h 653063"/>
              <a:gd name="connsiteX5" fmla="*/ 5071090 w 5352817"/>
              <a:gd name="connsiteY5" fmla="*/ 237935 h 653063"/>
              <a:gd name="connsiteX6" fmla="*/ 5352817 w 5352817"/>
              <a:gd name="connsiteY6" fmla="*/ 653063 h 65306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453249 h 653063"/>
              <a:gd name="connsiteX5" fmla="*/ 5071090 w 5352817"/>
              <a:gd name="connsiteY5" fmla="*/ 237935 h 653063"/>
              <a:gd name="connsiteX6" fmla="*/ 5352817 w 5352817"/>
              <a:gd name="connsiteY6" fmla="*/ 653063 h 653063"/>
              <a:gd name="connsiteX0" fmla="*/ 0 w 5352817"/>
              <a:gd name="connsiteY0" fmla="*/ 341715 h 653063"/>
              <a:gd name="connsiteX1" fmla="*/ 1209675 w 5352817"/>
              <a:gd name="connsiteY1" fmla="*/ 36915 h 653063"/>
              <a:gd name="connsiteX2" fmla="*/ 2206863 w 5352817"/>
              <a:gd name="connsiteY2" fmla="*/ 120223 h 653063"/>
              <a:gd name="connsiteX3" fmla="*/ 3239863 w 5352817"/>
              <a:gd name="connsiteY3" fmla="*/ 320039 h 653063"/>
              <a:gd name="connsiteX4" fmla="*/ 4085045 w 5352817"/>
              <a:gd name="connsiteY4" fmla="*/ 453249 h 653063"/>
              <a:gd name="connsiteX5" fmla="*/ 4836317 w 5352817"/>
              <a:gd name="connsiteY5" fmla="*/ 586459 h 653063"/>
              <a:gd name="connsiteX6" fmla="*/ 5352817 w 5352817"/>
              <a:gd name="connsiteY6" fmla="*/ 653063 h 653063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085045 w 5352817"/>
              <a:gd name="connsiteY4" fmla="*/ 453249 h 786275"/>
              <a:gd name="connsiteX5" fmla="*/ 4836317 w 5352817"/>
              <a:gd name="connsiteY5" fmla="*/ 586459 h 786275"/>
              <a:gd name="connsiteX6" fmla="*/ 5352817 w 5352817"/>
              <a:gd name="connsiteY6" fmla="*/ 786275 h 786275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178954 w 5352817"/>
              <a:gd name="connsiteY4" fmla="*/ 320039 h 786275"/>
              <a:gd name="connsiteX5" fmla="*/ 4836317 w 5352817"/>
              <a:gd name="connsiteY5" fmla="*/ 586459 h 786275"/>
              <a:gd name="connsiteX6" fmla="*/ 5352817 w 5352817"/>
              <a:gd name="connsiteY6" fmla="*/ 786275 h 786275"/>
              <a:gd name="connsiteX0" fmla="*/ 0 w 5352817"/>
              <a:gd name="connsiteY0" fmla="*/ 341715 h 786275"/>
              <a:gd name="connsiteX1" fmla="*/ 1209675 w 5352817"/>
              <a:gd name="connsiteY1" fmla="*/ 36915 h 786275"/>
              <a:gd name="connsiteX2" fmla="*/ 2206863 w 5352817"/>
              <a:gd name="connsiteY2" fmla="*/ 120223 h 786275"/>
              <a:gd name="connsiteX3" fmla="*/ 3239863 w 5352817"/>
              <a:gd name="connsiteY3" fmla="*/ 320039 h 786275"/>
              <a:gd name="connsiteX4" fmla="*/ 4178954 w 5352817"/>
              <a:gd name="connsiteY4" fmla="*/ 320039 h 786275"/>
              <a:gd name="connsiteX5" fmla="*/ 4930226 w 5352817"/>
              <a:gd name="connsiteY5" fmla="*/ 453249 h 786275"/>
              <a:gd name="connsiteX6" fmla="*/ 5352817 w 5352817"/>
              <a:gd name="connsiteY6" fmla="*/ 786275 h 7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817" h="786275">
                <a:moveTo>
                  <a:pt x="0" y="341715"/>
                </a:moveTo>
                <a:cubicBezTo>
                  <a:pt x="422275" y="197252"/>
                  <a:pt x="841865" y="73830"/>
                  <a:pt x="1209675" y="36915"/>
                </a:cubicBezTo>
                <a:cubicBezTo>
                  <a:pt x="1577485" y="0"/>
                  <a:pt x="1868498" y="73036"/>
                  <a:pt x="2206863" y="120223"/>
                </a:cubicBezTo>
                <a:cubicBezTo>
                  <a:pt x="2545228" y="167410"/>
                  <a:pt x="2911181" y="286736"/>
                  <a:pt x="3239863" y="320039"/>
                </a:cubicBezTo>
                <a:cubicBezTo>
                  <a:pt x="3568545" y="353342"/>
                  <a:pt x="3897227" y="297837"/>
                  <a:pt x="4178954" y="320039"/>
                </a:cubicBezTo>
                <a:cubicBezTo>
                  <a:pt x="4460681" y="342241"/>
                  <a:pt x="4734582" y="375543"/>
                  <a:pt x="4930226" y="453249"/>
                </a:cubicBezTo>
                <a:cubicBezTo>
                  <a:pt x="5125870" y="530955"/>
                  <a:pt x="5310748" y="785481"/>
                  <a:pt x="5352817" y="786275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011765"/>
            <a:ext cx="3976741" cy="501446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2008, ECMWF has been running 4 ensembles: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The 25-member Ensemble of Data Assimilation (EDA)</a:t>
            </a:r>
          </a:p>
        </p:txBody>
      </p:sp>
    </p:spTree>
    <p:extLst>
      <p:ext uri="{BB962C8B-B14F-4D97-AF65-F5344CB8AC3E}">
        <p14:creationId xmlns:p14="http://schemas.microsoft.com/office/powerpoint/2010/main" val="309673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829234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pic>
        <p:nvPicPr>
          <p:cNvPr id="5" name="Content Placeholder 6" descr="BLV10_RDmemo_EDASVINI_EPS_fig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64687" y="747309"/>
            <a:ext cx="4006291" cy="566050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011765"/>
            <a:ext cx="3976741" cy="501446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2008, ECMWF has been running 4 ensembles: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The 25-member Ensemble of Data Assimilation (EDA)</a:t>
            </a:r>
          </a:p>
        </p:txBody>
      </p:sp>
    </p:spTree>
    <p:extLst>
      <p:ext uri="{BB962C8B-B14F-4D97-AF65-F5344CB8AC3E}">
        <p14:creationId xmlns:p14="http://schemas.microsoft.com/office/powerpoint/2010/main" val="360592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829234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8492" y="981941"/>
            <a:ext cx="391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>
                <a:latin typeface="+mn-lt"/>
              </a:rPr>
              <a:t>Background error correlation length scale for long(p</a:t>
            </a:r>
            <a:r>
              <a:rPr lang="en-GB" sz="1800" b="0" baseline="-25000" dirty="0">
                <a:latin typeface="+mn-lt"/>
              </a:rPr>
              <a:t>msl</a:t>
            </a:r>
            <a:r>
              <a:rPr lang="en-GB" sz="1800" b="0" dirty="0">
                <a:latin typeface="+mn-lt"/>
              </a:rPr>
              <a:t>) and p</a:t>
            </a:r>
            <a:r>
              <a:rPr lang="en-GB" sz="1800" b="0" baseline="-25000" dirty="0">
                <a:latin typeface="+mn-lt"/>
              </a:rPr>
              <a:t>msl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8452" y="1675360"/>
            <a:ext cx="464058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3043706"/>
              </p:ext>
            </p:extLst>
          </p:nvPr>
        </p:nvGraphicFramePr>
        <p:xfrm>
          <a:off x="1080000" y="3767050"/>
          <a:ext cx="4815535" cy="227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0000" y="1093948"/>
            <a:ext cx="481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dirty="0">
                <a:latin typeface="+mn-lt"/>
              </a:rPr>
              <a:t>The EDA 25 members provide the next cycle’s analyses (the HRES 4d-Var and the EDA) with flow dependent background error statistics. They are also used to simulate initial uncertainties in the forecast ensembles.</a:t>
            </a:r>
          </a:p>
          <a:p>
            <a:pPr algn="l"/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29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9999" y="360000"/>
            <a:ext cx="10796183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13" b="21969"/>
          <a:stretch/>
        </p:blipFill>
        <p:spPr>
          <a:xfrm>
            <a:off x="5530468" y="1011765"/>
            <a:ext cx="6119127" cy="494783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011765"/>
            <a:ext cx="3976741" cy="501446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2008, ECMWF has been running 4 ensembles: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25-member Ensemble of Data Assimilation (EDA)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The 51-member medium-range/monthly ensemble (ENS)</a:t>
            </a:r>
          </a:p>
        </p:txBody>
      </p:sp>
    </p:spTree>
    <p:extLst>
      <p:ext uri="{BB962C8B-B14F-4D97-AF65-F5344CB8AC3E}">
        <p14:creationId xmlns:p14="http://schemas.microsoft.com/office/powerpoint/2010/main" val="384816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9999" y="360000"/>
            <a:ext cx="10796183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011765"/>
            <a:ext cx="3976741" cy="501446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2008, ECMWF has been running 4 ensembles: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25-member Ensemble of Data Assimilation (EDA)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51-member medium-range/monthly ensemble (ENS)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The 51-member seasonal ensemble (SEAS5)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57" y="817027"/>
            <a:ext cx="5915025" cy="498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0627" y="30432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obs</a:t>
            </a:r>
          </a:p>
        </p:txBody>
      </p:sp>
    </p:spTree>
    <p:extLst>
      <p:ext uri="{BB962C8B-B14F-4D97-AF65-F5344CB8AC3E}">
        <p14:creationId xmlns:p14="http://schemas.microsoft.com/office/powerpoint/2010/main" val="280569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9999" y="360000"/>
            <a:ext cx="10796183" cy="369332"/>
          </a:xfrm>
        </p:spPr>
        <p:txBody>
          <a:bodyPr/>
          <a:lstStyle/>
          <a:p>
            <a:r>
              <a:rPr lang="en-GB" sz="3600" b="1" dirty="0"/>
              <a:t>The 4 ECMWF ensembles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011765"/>
            <a:ext cx="3976741" cy="5014462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Since 2008, ECMWF has been running 4 ensembles: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25-member Ensemble of Data Assimilation (EDA)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51-member medium-range/monthly ensemble (ENS)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51-member seasonal ensemble (SEAS5)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The 5-member ocean ensemble (OCEAN5)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7049" r="63364" b="10691"/>
          <a:stretch/>
        </p:blipFill>
        <p:spPr>
          <a:xfrm>
            <a:off x="5768552" y="1206190"/>
            <a:ext cx="5858048" cy="43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1676" y="5536796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(H Zuo, K Mogensen)</a:t>
            </a:r>
          </a:p>
        </p:txBody>
      </p:sp>
    </p:spTree>
    <p:extLst>
      <p:ext uri="{BB962C8B-B14F-4D97-AF65-F5344CB8AC3E}">
        <p14:creationId xmlns:p14="http://schemas.microsoft.com/office/powerpoint/2010/main" val="3880545365"/>
      </p:ext>
    </p:extLst>
  </p:cSld>
  <p:clrMapOvr>
    <a:masterClrMapping/>
  </p:clrMapOvr>
</p:sld>
</file>

<file path=ppt/theme/theme1.xml><?xml version="1.0" encoding="utf-8"?>
<a:theme xmlns:a="http://schemas.openxmlformats.org/drawingml/2006/main" name="ECMWF_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ECMWF_widescreen.potx</Template>
  <TotalTime>12237</TotalTime>
  <Words>1360</Words>
  <Application>Microsoft Macintosh PowerPoint</Application>
  <PresentationFormat>Custom</PresentationFormat>
  <Paragraphs>237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ECMWF_widescreen</vt:lpstr>
      <vt:lpstr>Equation</vt:lpstr>
      <vt:lpstr>PowerPoint Presentation</vt:lpstr>
      <vt:lpstr>The NWP process: from obs to forecasts</vt:lpstr>
      <vt:lpstr>PowerPoint Presentation</vt:lpstr>
      <vt:lpstr>The 4 ECMWF ensembles</vt:lpstr>
      <vt:lpstr>The 4 ECMWF ensembles</vt:lpstr>
      <vt:lpstr>The 4 ECMWF ensembles</vt:lpstr>
      <vt:lpstr>The 4 ECMWF ensembles</vt:lpstr>
      <vt:lpstr>The 4 ECMWF ensembles</vt:lpstr>
      <vt:lpstr>The 4 ECMWF ensembles</vt:lpstr>
      <vt:lpstr>Key characteristics of the 4 ECMWF ensembles</vt:lpstr>
      <vt:lpstr>Initial uncertainties estimated with SVs &amp; EDA</vt:lpstr>
      <vt:lpstr>The SVs key characteristics </vt:lpstr>
      <vt:lpstr>The SVs key characteristics </vt:lpstr>
      <vt:lpstr>The SVs key characteristics </vt:lpstr>
      <vt:lpstr>The EDA-based perturbations</vt:lpstr>
      <vt:lpstr>Stochastic model uncertainties</vt:lpstr>
      <vt:lpstr>Stochastic model uncertainties [SPPT(3L)]</vt:lpstr>
      <vt:lpstr>Stochastic model uncertainties [SPPT(3L)]</vt:lpstr>
      <vt:lpstr>Stochastically Perturbed Parameterisation [SPP]</vt:lpstr>
      <vt:lpstr>CERA: the ECMWF coupled DA</vt:lpstr>
      <vt:lpstr>CERA20C: 110y of ensemble coupled reanalyses</vt:lpstr>
      <vt:lpstr>CERA-SAT</vt:lpstr>
      <vt:lpstr>The future: focus on five key areas</vt:lpstr>
      <vt:lpstr>PowerPoint Presentation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Hine</dc:creator>
  <cp:lastModifiedBy>Roberto Buizza</cp:lastModifiedBy>
  <cp:revision>976</cp:revision>
  <cp:lastPrinted>2017-09-13T20:49:30Z</cp:lastPrinted>
  <dcterms:created xsi:type="dcterms:W3CDTF">2015-03-12T16:04:32Z</dcterms:created>
  <dcterms:modified xsi:type="dcterms:W3CDTF">2018-11-15T21:09:59Z</dcterms:modified>
</cp:coreProperties>
</file>