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</p:sldMasterIdLst>
  <p:notesMasterIdLst>
    <p:notesMasterId r:id="rId47"/>
  </p:notesMasterIdLst>
  <p:sldIdLst>
    <p:sldId id="274" r:id="rId5"/>
    <p:sldId id="295" r:id="rId6"/>
    <p:sldId id="282" r:id="rId7"/>
    <p:sldId id="298" r:id="rId8"/>
    <p:sldId id="292" r:id="rId9"/>
    <p:sldId id="300" r:id="rId10"/>
    <p:sldId id="296" r:id="rId11"/>
    <p:sldId id="283" r:id="rId12"/>
    <p:sldId id="302" r:id="rId13"/>
    <p:sldId id="317" r:id="rId14"/>
    <p:sldId id="290" r:id="rId15"/>
    <p:sldId id="307" r:id="rId16"/>
    <p:sldId id="309" r:id="rId17"/>
    <p:sldId id="328" r:id="rId18"/>
    <p:sldId id="329" r:id="rId19"/>
    <p:sldId id="330" r:id="rId20"/>
    <p:sldId id="310" r:id="rId21"/>
    <p:sldId id="334" r:id="rId22"/>
    <p:sldId id="335" r:id="rId23"/>
    <p:sldId id="336" r:id="rId24"/>
    <p:sldId id="337" r:id="rId25"/>
    <p:sldId id="313" r:id="rId26"/>
    <p:sldId id="344" r:id="rId27"/>
    <p:sldId id="345" r:id="rId28"/>
    <p:sldId id="319" r:id="rId29"/>
    <p:sldId id="321" r:id="rId30"/>
    <p:sldId id="322" r:id="rId31"/>
    <p:sldId id="340" r:id="rId32"/>
    <p:sldId id="341" r:id="rId33"/>
    <p:sldId id="343" r:id="rId34"/>
    <p:sldId id="342" r:id="rId35"/>
    <p:sldId id="338" r:id="rId36"/>
    <p:sldId id="312" r:id="rId37"/>
    <p:sldId id="339" r:id="rId38"/>
    <p:sldId id="314" r:id="rId39"/>
    <p:sldId id="346" r:id="rId40"/>
    <p:sldId id="316" r:id="rId41"/>
    <p:sldId id="350" r:id="rId42"/>
    <p:sldId id="327" r:id="rId43"/>
    <p:sldId id="257" r:id="rId44"/>
    <p:sldId id="348" r:id="rId45"/>
    <p:sldId id="281" r:id="rId4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6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126" y="7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B4C97-B0AB-415A-87C7-A72C5EB9248F}" type="datetimeFigureOut">
              <a:rPr lang="en-GB" smtClean="0"/>
              <a:t>12/11/2018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2B7FA-AB46-4993-BA79-F306F77A2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328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primary part of any ensemble prediction system is to perturb the initial conditions of each member. In MOGREPS this is a set of perturbations</a:t>
            </a:r>
            <a:r>
              <a:rPr lang="en-GB" baseline="0" dirty="0"/>
              <a:t> that are added to the control analysis (which is interpolated from the high resolution deterministic data assimilation system). Currently our 4d-Var and ensemble system is only linked using the 4d-hybrid-Var, but in future the two systems could be a single system 4d-En-Var.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0DB30-E347-F441-AF02-9DE71AB320F0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776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0DB30-E347-F441-AF02-9DE71AB320F0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57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0DB30-E347-F441-AF02-9DE71AB320F0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534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primary part of any ensemble prediction system is to perturb the initial conditions of each member. In MOGREPS this is a set of perturbations</a:t>
            </a:r>
            <a:r>
              <a:rPr lang="en-GB" baseline="0" dirty="0"/>
              <a:t> that are added to the control analysis (which is interpolated from the high resolution deterministic data assimilation system). Currently our 4d-Var and ensemble system is only linked using the 4d-hybrid-Var, but in future the two systems could be a single system 4d-En-Var.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0DB30-E347-F441-AF02-9DE71AB320F0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944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0DB30-E347-F441-AF02-9DE71AB320F0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640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3FB4C-D0AB-4742-826C-069C31F537E6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2825" cy="3427412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91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3FB4C-D0AB-4742-826C-069C31F537E6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2825" cy="3427412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97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BE3F60-C25D-405D-9E5D-9A7C8789A7F6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2825" cy="3427412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2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0DB30-E347-F441-AF02-9DE71AB320F0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611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0DB30-E347-F441-AF02-9DE71AB320F0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135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0DB30-E347-F441-AF02-9DE71AB320F0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940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Stochastic Kinetic Energy Backscatter (SKEB) scheme implemented in MOGREPS in 2010 (Tennant et</a:t>
            </a:r>
            <a:r>
              <a:rPr lang="en-US" baseline="0" dirty="0"/>
              <a:t> al, 2011, MWR:139)</a:t>
            </a:r>
          </a:p>
          <a:p>
            <a:endParaRPr lang="en-US" baseline="0" dirty="0"/>
          </a:p>
          <a:p>
            <a:r>
              <a:rPr lang="en-US" baseline="0" dirty="0"/>
              <a:t>Forcing pattern used as basis for horizontal and vertical structure of perturbations to the wind field at every </a:t>
            </a:r>
            <a:r>
              <a:rPr lang="en-US" baseline="0" dirty="0" err="1"/>
              <a:t>timestep</a:t>
            </a:r>
            <a:r>
              <a:rPr lang="en-US" baseline="0" dirty="0"/>
              <a:t>. This pattern evolves in time following  an AR1 process.</a:t>
            </a:r>
          </a:p>
          <a:p>
            <a:endParaRPr lang="en-US" baseline="0" dirty="0"/>
          </a:p>
          <a:p>
            <a:r>
              <a:rPr lang="en-US" baseline="0" dirty="0"/>
              <a:t>The vertical structure is tilted westward with height such that large scales shift by half a wavelength over the depth of the troposphere.</a:t>
            </a:r>
          </a:p>
          <a:p>
            <a:endParaRPr lang="en-US" baseline="0" dirty="0"/>
          </a:p>
          <a:p>
            <a:r>
              <a:rPr lang="en-US" baseline="0" dirty="0"/>
              <a:t>Figures show the change in the SKEB forcing pattern between the New dynamics (GA3-5) and </a:t>
            </a:r>
            <a:r>
              <a:rPr lang="en-US" baseline="0" dirty="0" err="1"/>
              <a:t>ENDGame</a:t>
            </a:r>
            <a:r>
              <a:rPr lang="en-US" baseline="0" dirty="0"/>
              <a:t> (GA6) dynamical cores.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F6D9D-11B9-44B3-B804-5D6E6039E5BB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508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5377" cy="51509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000" y="698400"/>
            <a:ext cx="5016036" cy="1157696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000" y="2129051"/>
            <a:ext cx="4333648" cy="1814299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l" defTabSz="450850">
              <a:tabLst/>
            </a:pPr>
            <a:r>
              <a:rPr lang="fr-BE" sz="800" dirty="0">
                <a:solidFill>
                  <a:schemeClr val="bg2"/>
                </a:solidFill>
              </a:rPr>
              <a:t>www.metoffice.gov.uk	</a:t>
            </a:r>
            <a:endParaRPr lang="en-GB" sz="800" dirty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 defTabSz="450850">
              <a:tabLst/>
            </a:pPr>
            <a:r>
              <a:rPr lang="fr-BE" sz="800" dirty="0">
                <a:solidFill>
                  <a:schemeClr val="bg2"/>
                </a:solidFill>
              </a:rPr>
              <a:t>© Crown Copyright</a:t>
            </a:r>
            <a:r>
              <a:rPr lang="fr-BE" sz="800" baseline="0" dirty="0">
                <a:solidFill>
                  <a:schemeClr val="bg2"/>
                </a:solidFill>
              </a:rPr>
              <a:t> 2018, Met Office</a:t>
            </a:r>
            <a:endParaRPr lang="en-GB" sz="800" dirty="0">
              <a:solidFill>
                <a:schemeClr val="bg2"/>
              </a:solidFill>
            </a:endParaRPr>
          </a:p>
        </p:txBody>
      </p:sp>
      <p:pic>
        <p:nvPicPr>
          <p:cNvPr id="10" name="MO_MASTER_for_dark_backg_RBG.png"/>
          <p:cNvPicPr>
            <a:picLocks noChangeAspect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83600" y="54000"/>
            <a:ext cx="1803780" cy="5656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634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000" y="1548000"/>
            <a:ext cx="4087988" cy="3060000"/>
          </a:xfrm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400" y="1548000"/>
            <a:ext cx="4089600" cy="3060000"/>
          </a:xfrm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67473" y="1548000"/>
            <a:ext cx="0" cy="30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9FE41-C8F9-47EF-94C3-C489748B47D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1592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s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000" y="1548000"/>
            <a:ext cx="5670000" cy="3060000"/>
          </a:xfrm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2000" y="1548000"/>
            <a:ext cx="2700000" cy="3060000"/>
          </a:xfrm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57352" y="1548000"/>
            <a:ext cx="0" cy="30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9FE41-C8F9-47EF-94C3-C489748B47D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9481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000" y="1548000"/>
            <a:ext cx="2700000" cy="3060000"/>
          </a:xfrm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2000" y="1548000"/>
            <a:ext cx="2700000" cy="3060000"/>
          </a:xfrm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093513" y="1548000"/>
            <a:ext cx="0" cy="30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3"/>
          <p:cNvSpPr>
            <a:spLocks noGrp="1"/>
          </p:cNvSpPr>
          <p:nvPr>
            <p:ph sz="half" idx="10"/>
          </p:nvPr>
        </p:nvSpPr>
        <p:spPr>
          <a:xfrm>
            <a:off x="3222000" y="1548000"/>
            <a:ext cx="2700000" cy="3060000"/>
          </a:xfrm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57352" y="1548000"/>
            <a:ext cx="0" cy="30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F9FE41-C8F9-47EF-94C3-C489748B47D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483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699740"/>
            <a:ext cx="4087988" cy="57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000" y="1548000"/>
            <a:ext cx="4087988" cy="3060000"/>
          </a:xfrm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562272" y="1"/>
            <a:ext cx="4572000" cy="471678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9FE41-C8F9-47EF-94C3-C489748B47D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971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9FE41-C8F9-47EF-94C3-C489748B47D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4347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09468"/>
            <a:ext cx="9144000" cy="402238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52413" y="818866"/>
            <a:ext cx="8639175" cy="378964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F9FE41-C8F9-47EF-94C3-C489748B47D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2173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9FE41-C8F9-47EF-94C3-C489748B47D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4017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- re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735773"/>
            <a:ext cx="9144000" cy="40772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l" defTabSz="450850">
              <a:tabLst/>
            </a:pPr>
            <a:r>
              <a:rPr lang="fr-BE" sz="800" dirty="0">
                <a:solidFill>
                  <a:schemeClr val="tx1"/>
                </a:solidFill>
              </a:rPr>
              <a:t>	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9FE41-C8F9-47EF-94C3-C489748B47D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038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28000"/>
            <a:ext cx="9144000" cy="3415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699739"/>
            <a:ext cx="8640000" cy="9004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2000" y="1975480"/>
            <a:ext cx="8640000" cy="2632520"/>
          </a:xfrm>
        </p:spPr>
        <p:txBody>
          <a:bodyPr/>
          <a:lstStyle>
            <a:lvl1pPr marL="0" indent="0">
              <a:buNone/>
              <a:defRPr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l" defTabSz="450850">
              <a:tabLst/>
            </a:pPr>
            <a:r>
              <a:rPr lang="fr-BE" sz="800" dirty="0">
                <a:solidFill>
                  <a:schemeClr val="tx1"/>
                </a:solidFill>
              </a:rPr>
              <a:t>	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9FE41-C8F9-47EF-94C3-C489748B47D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8874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vider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28000"/>
            <a:ext cx="9144000" cy="34155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699740"/>
            <a:ext cx="8640000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2000" y="1976400"/>
            <a:ext cx="8640000" cy="2631600"/>
          </a:xfrm>
        </p:spPr>
        <p:txBody>
          <a:bodyPr/>
          <a:lstStyle>
            <a:lvl1pPr marL="0" indent="0">
              <a:buNone/>
              <a:defRPr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l" defTabSz="450850">
              <a:tabLst/>
            </a:pPr>
            <a:r>
              <a:rPr lang="fr-BE" sz="800" dirty="0">
                <a:solidFill>
                  <a:schemeClr val="tx1"/>
                </a:solidFill>
              </a:rPr>
              <a:t>	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9FE41-C8F9-47EF-94C3-C489748B47D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375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1294" cy="5153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000" y="698400"/>
            <a:ext cx="5016036" cy="1157696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000" y="2129051"/>
            <a:ext cx="4333648" cy="1814299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l" defTabSz="450850">
              <a:tabLst/>
            </a:pPr>
            <a:r>
              <a:rPr lang="fr-BE" sz="800" dirty="0">
                <a:solidFill>
                  <a:schemeClr val="bg2"/>
                </a:solidFill>
              </a:rPr>
              <a:t>www.metoffice.gov.uk	</a:t>
            </a:r>
            <a:endParaRPr lang="en-GB" sz="800" dirty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 defTabSz="450850">
              <a:tabLst/>
            </a:pPr>
            <a:r>
              <a:rPr lang="fr-BE" sz="800" dirty="0">
                <a:solidFill>
                  <a:schemeClr val="bg2"/>
                </a:solidFill>
              </a:rPr>
              <a:t>© Crown Copyright</a:t>
            </a:r>
            <a:r>
              <a:rPr lang="fr-BE" sz="800" baseline="0" dirty="0">
                <a:solidFill>
                  <a:schemeClr val="bg2"/>
                </a:solidFill>
              </a:rPr>
              <a:t> 2018 Met Office</a:t>
            </a:r>
            <a:endParaRPr lang="en-GB" sz="800" dirty="0">
              <a:solidFill>
                <a:schemeClr val="bg2"/>
              </a:solidFill>
            </a:endParaRPr>
          </a:p>
        </p:txBody>
      </p:sp>
      <p:pic>
        <p:nvPicPr>
          <p:cNvPr id="10" name="MO_MASTER_for_dark_backg_RBG.png"/>
          <p:cNvPicPr>
            <a:picLocks noChangeAspect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83600" y="54000"/>
            <a:ext cx="1803780" cy="5656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4379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28000"/>
            <a:ext cx="9144000" cy="34155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699740"/>
            <a:ext cx="8640000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2000" y="1976400"/>
            <a:ext cx="8640000" cy="26316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2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l" defTabSz="450850">
              <a:tabLst/>
            </a:pPr>
            <a:r>
              <a:rPr lang="fr-BE" sz="800" dirty="0">
                <a:solidFill>
                  <a:schemeClr val="bg2"/>
                </a:solidFill>
              </a:rPr>
              <a:t>	</a:t>
            </a:r>
            <a:endParaRPr lang="en-GB" sz="800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9FE41-C8F9-47EF-94C3-C489748B47D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211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28000"/>
            <a:ext cx="9144000" cy="34155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699740"/>
            <a:ext cx="8640000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2000" y="1976400"/>
            <a:ext cx="8640000" cy="2631600"/>
          </a:xfrm>
        </p:spPr>
        <p:txBody>
          <a:bodyPr/>
          <a:lstStyle>
            <a:lvl1pPr marL="0" indent="0">
              <a:buNone/>
              <a:defRPr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l" defTabSz="450850">
              <a:tabLst/>
            </a:pPr>
            <a:r>
              <a:rPr lang="fr-BE" sz="800" dirty="0">
                <a:solidFill>
                  <a:schemeClr val="tx1"/>
                </a:solidFill>
              </a:rPr>
              <a:t>	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9FE41-C8F9-47EF-94C3-C489748B47D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9154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28000"/>
            <a:ext cx="9144000" cy="34155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699740"/>
            <a:ext cx="8640000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2000" y="1976400"/>
            <a:ext cx="8640000" cy="2631600"/>
          </a:xfrm>
        </p:spPr>
        <p:txBody>
          <a:bodyPr/>
          <a:lstStyle>
            <a:lvl1pPr marL="0" indent="0">
              <a:buNone/>
              <a:defRPr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l" defTabSz="450850">
              <a:tabLst/>
            </a:pPr>
            <a:r>
              <a:rPr lang="fr-BE" sz="800" dirty="0">
                <a:solidFill>
                  <a:schemeClr val="tx1"/>
                </a:solidFill>
              </a:rPr>
              <a:t>	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9FE41-C8F9-47EF-94C3-C489748B47D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1333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822593"/>
            <a:ext cx="9144000" cy="3415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GB" sz="20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2000" y="699739"/>
            <a:ext cx="8640000" cy="9004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827213"/>
            <a:ext cx="9144000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l" defTabSz="450850">
              <a:tabLst/>
            </a:pPr>
            <a:r>
              <a:rPr lang="fr-BE" sz="800" dirty="0">
                <a:solidFill>
                  <a:schemeClr val="tx1"/>
                </a:solidFill>
              </a:rPr>
              <a:t>www.metoffice.gov.uk	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217158" y="4827213"/>
            <a:ext cx="4926842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 defTabSz="450850">
              <a:tabLst/>
            </a:pPr>
            <a:r>
              <a:rPr lang="fr-BE" sz="800" dirty="0">
                <a:solidFill>
                  <a:schemeClr val="tx1"/>
                </a:solidFill>
              </a:rPr>
              <a:t>© Crown Copyright</a:t>
            </a:r>
            <a:r>
              <a:rPr lang="fr-BE" sz="800" baseline="0" dirty="0">
                <a:solidFill>
                  <a:schemeClr val="tx1"/>
                </a:solidFill>
              </a:rPr>
              <a:t> 2018, Met Office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46704" y="2004607"/>
            <a:ext cx="8640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BE" sz="1600" dirty="0"/>
              <a:t>For more information </a:t>
            </a:r>
            <a:r>
              <a:rPr lang="fr-BE" sz="1600" dirty="0" err="1"/>
              <a:t>please</a:t>
            </a:r>
            <a:r>
              <a:rPr lang="fr-BE" sz="1600" dirty="0"/>
              <a:t> contact</a:t>
            </a:r>
            <a:endParaRPr lang="en-GB" sz="160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86704" y="2616442"/>
            <a:ext cx="8100000" cy="36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r-BE" sz="1600" dirty="0"/>
              <a:t>www.metoffice.gov.uk</a:t>
            </a:r>
            <a:endParaRPr lang="en-GB" sz="16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86704" y="3994278"/>
            <a:ext cx="8100000" cy="360000"/>
          </a:xfrm>
        </p:spPr>
        <p:txBody>
          <a:bodyPr anchor="ctr"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 dirty="0"/>
              <a:t>Insert phone number here</a:t>
            </a:r>
            <a:endParaRPr lang="en-GB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86704" y="3308732"/>
            <a:ext cx="8100000" cy="360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Insert e-mail here</a:t>
            </a:r>
            <a:endParaRPr lang="en-GB" dirty="0"/>
          </a:p>
        </p:txBody>
      </p:sp>
      <p:pic>
        <p:nvPicPr>
          <p:cNvPr id="16" name="email-icon.png"/>
          <p:cNvPicPr>
            <a:picLocks noChangeAspect="1"/>
          </p:cNvPicPr>
          <p:nvPr userDrawn="1"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79161" y="3293168"/>
            <a:ext cx="357677" cy="39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hone-icon.png"/>
          <p:cNvPicPr>
            <a:picLocks noChangeAspect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50419" y="3969028"/>
            <a:ext cx="415161" cy="39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web-icon.png"/>
          <p:cNvPicPr>
            <a:picLocks noChangeAspect="1"/>
          </p:cNvPicPr>
          <p:nvPr userDrawn="1"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24000" y="2617307"/>
            <a:ext cx="467999" cy="39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20251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434063"/>
            <a:ext cx="6984776" cy="700992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27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Alternative content slide 1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155887"/>
            <a:ext cx="6984776" cy="37804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5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Subtitle</a:t>
            </a:r>
            <a:endParaRPr lang="en-US" dirty="0"/>
          </a:p>
        </p:txBody>
      </p:sp>
      <p:pic>
        <p:nvPicPr>
          <p:cNvPr id="4" name="Picture 3" descr="MO_RGB_whitebackg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2" y="100316"/>
            <a:ext cx="1595101" cy="109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02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ver-backg-2.jpg"/>
          <p:cNvPicPr>
            <a:picLocks noChangeAspect="1"/>
          </p:cNvPicPr>
          <p:nvPr userDrawn="1"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61294" cy="515322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000" y="698400"/>
            <a:ext cx="8640000" cy="1157696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000" y="2129051"/>
            <a:ext cx="8640000" cy="1814299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l" defTabSz="450850">
              <a:tabLst/>
            </a:pPr>
            <a:r>
              <a:rPr lang="fr-BE" sz="800" dirty="0">
                <a:solidFill>
                  <a:schemeClr val="bg2"/>
                </a:solidFill>
              </a:rPr>
              <a:t>www.metoffice.gov.uk	</a:t>
            </a:r>
            <a:endParaRPr lang="en-GB" sz="800" dirty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 defTabSz="450850">
              <a:tabLst/>
            </a:pPr>
            <a:r>
              <a:rPr lang="fr-BE" sz="800" dirty="0">
                <a:solidFill>
                  <a:schemeClr val="bg2"/>
                </a:solidFill>
              </a:rPr>
              <a:t>© Crown Copyright</a:t>
            </a:r>
            <a:r>
              <a:rPr lang="fr-BE" sz="800" baseline="0" dirty="0">
                <a:solidFill>
                  <a:schemeClr val="bg2"/>
                </a:solidFill>
              </a:rPr>
              <a:t> 2018, Met Office</a:t>
            </a:r>
            <a:endParaRPr lang="en-GB" sz="800" dirty="0">
              <a:solidFill>
                <a:schemeClr val="bg2"/>
              </a:solidFill>
            </a:endParaRPr>
          </a:p>
        </p:txBody>
      </p:sp>
      <p:pic>
        <p:nvPicPr>
          <p:cNvPr id="10" name="MO_MASTER_for_dark_backg_RBG.png"/>
          <p:cNvPicPr>
            <a:picLocks noChangeAspect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83600" y="54000"/>
            <a:ext cx="1803780" cy="5656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5083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ver-backg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" y="0"/>
            <a:ext cx="9155568" cy="515322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000" y="698400"/>
            <a:ext cx="8640000" cy="1157696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000" y="2129051"/>
            <a:ext cx="8640000" cy="1814299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l" defTabSz="450850">
              <a:tabLst/>
            </a:pPr>
            <a:r>
              <a:rPr lang="fr-BE" sz="800" dirty="0">
                <a:solidFill>
                  <a:schemeClr val="tx1"/>
                </a:solidFill>
              </a:rPr>
              <a:t>www.metoffice.gov.uk</a:t>
            </a:r>
            <a:r>
              <a:rPr lang="fr-BE" sz="800" dirty="0">
                <a:solidFill>
                  <a:schemeClr val="bg2"/>
                </a:solidFill>
              </a:rPr>
              <a:t>	</a:t>
            </a:r>
            <a:endParaRPr lang="en-GB" sz="800" dirty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 defTabSz="450850">
              <a:tabLst/>
            </a:pPr>
            <a:r>
              <a:rPr lang="fr-BE" sz="800" dirty="0">
                <a:solidFill>
                  <a:schemeClr val="tx1"/>
                </a:solidFill>
              </a:rPr>
              <a:t>© Crown Copyright</a:t>
            </a:r>
            <a:r>
              <a:rPr lang="fr-BE" sz="800" baseline="0" dirty="0">
                <a:solidFill>
                  <a:schemeClr val="tx1"/>
                </a:solidFill>
              </a:rPr>
              <a:t> 2018, Met Office</a:t>
            </a:r>
            <a:endParaRPr lang="en-GB" sz="800" dirty="0">
              <a:solidFill>
                <a:schemeClr val="tx1"/>
              </a:solidFill>
            </a:endParaRPr>
          </a:p>
        </p:txBody>
      </p:sp>
      <p:pic>
        <p:nvPicPr>
          <p:cNvPr id="11" name="MO_MASTER_black_mono_for_light_backg_RBG.png"/>
          <p:cNvPicPr>
            <a:picLocks noChangeAspect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83946" y="54592"/>
            <a:ext cx="1802343" cy="565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1951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000" y="698400"/>
            <a:ext cx="8640000" cy="1157696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000" y="2129051"/>
            <a:ext cx="8640000" cy="1814299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 defTabSz="450850">
              <a:tabLst/>
            </a:pPr>
            <a:r>
              <a:rPr lang="fr-BE" sz="800" dirty="0">
                <a:solidFill>
                  <a:schemeClr val="tx1"/>
                </a:solidFill>
              </a:rPr>
              <a:t>© Crown Copyright</a:t>
            </a:r>
            <a:r>
              <a:rPr lang="fr-BE" sz="800" baseline="0" dirty="0">
                <a:solidFill>
                  <a:schemeClr val="tx1"/>
                </a:solidFill>
              </a:rPr>
              <a:t> 2018, Met Office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l" defTabSz="450850">
              <a:tabLst/>
            </a:pPr>
            <a:r>
              <a:rPr lang="fr-BE" sz="800" dirty="0">
                <a:solidFill>
                  <a:schemeClr val="tx1"/>
                </a:solidFill>
              </a:rPr>
              <a:t>www.metoffice.gov.uk</a:t>
            </a:r>
            <a:r>
              <a:rPr lang="fr-BE" sz="800" dirty="0">
                <a:solidFill>
                  <a:schemeClr val="bg2"/>
                </a:solidFill>
              </a:rPr>
              <a:t>	</a:t>
            </a:r>
            <a:endParaRPr lang="en-GB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62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000" y="698400"/>
            <a:ext cx="8640000" cy="1157696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000" y="2129051"/>
            <a:ext cx="8640000" cy="1814299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 defTabSz="450850">
              <a:tabLst/>
            </a:pPr>
            <a:r>
              <a:rPr lang="fr-BE" sz="800" dirty="0">
                <a:solidFill>
                  <a:schemeClr val="tx1"/>
                </a:solidFill>
              </a:rPr>
              <a:t>© Crown Copyright</a:t>
            </a:r>
            <a:r>
              <a:rPr lang="fr-BE" sz="800" baseline="0" dirty="0">
                <a:solidFill>
                  <a:schemeClr val="tx1"/>
                </a:solidFill>
              </a:rPr>
              <a:t> 2018, Met Office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l" defTabSz="450850">
              <a:tabLst/>
            </a:pPr>
            <a:r>
              <a:rPr lang="fr-BE" sz="800" dirty="0">
                <a:solidFill>
                  <a:schemeClr val="tx1"/>
                </a:solidFill>
              </a:rPr>
              <a:t>www.metoffice.gov.uk</a:t>
            </a:r>
            <a:r>
              <a:rPr lang="fr-BE" sz="800" dirty="0">
                <a:solidFill>
                  <a:schemeClr val="bg2"/>
                </a:solidFill>
              </a:rPr>
              <a:t>	</a:t>
            </a:r>
            <a:endParaRPr lang="en-GB" sz="800" dirty="0">
              <a:solidFill>
                <a:schemeClr val="bg2"/>
              </a:solidFill>
            </a:endParaRPr>
          </a:p>
        </p:txBody>
      </p:sp>
      <p:sp>
        <p:nvSpPr>
          <p:cNvPr id="7" name="Shape 48"/>
          <p:cNvSpPr/>
          <p:nvPr userDrawn="1"/>
        </p:nvSpPr>
        <p:spPr>
          <a:xfrm>
            <a:off x="-1" y="-6009"/>
            <a:ext cx="9144002" cy="687642"/>
          </a:xfrm>
          <a:prstGeom prst="rect">
            <a:avLst/>
          </a:prstGeom>
          <a:blipFill>
            <a:blip r:embed="rId2" cstate="print"/>
          </a:blip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marL="0" marR="0" lvl="0" indent="0" algn="ctr" defTabSz="219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Helvetica Light"/>
              </a:rPr>
              <a:t>  </a:t>
            </a:r>
          </a:p>
        </p:txBody>
      </p:sp>
      <p:pic>
        <p:nvPicPr>
          <p:cNvPr id="9" name="MO_MASTER_for_dark_backg_RBG.png"/>
          <p:cNvPicPr>
            <a:picLocks noChangeAspect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83600" y="54000"/>
            <a:ext cx="1803780" cy="5656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84869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000" y="698400"/>
            <a:ext cx="8640000" cy="1157696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000" y="2129051"/>
            <a:ext cx="8640000" cy="1814299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hape 64"/>
          <p:cNvSpPr/>
          <p:nvPr userDrawn="1"/>
        </p:nvSpPr>
        <p:spPr>
          <a:xfrm flipV="1">
            <a:off x="2141935" y="135000"/>
            <a:ext cx="0" cy="405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26789" tIns="26789" rIns="26789" bIns="26789" anchor="ctr"/>
          <a:lstStyle/>
          <a:p>
            <a:pPr marL="0" marR="0" lvl="0" indent="0" algn="ctr" defTabSz="219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/>
              <a:sym typeface="Helvetica Light"/>
            </a:endParaRPr>
          </a:p>
        </p:txBody>
      </p:sp>
      <p:sp>
        <p:nvSpPr>
          <p:cNvPr id="5" name="Shape 68"/>
          <p:cNvSpPr/>
          <p:nvPr userDrawn="1"/>
        </p:nvSpPr>
        <p:spPr>
          <a:xfrm>
            <a:off x="7531089" y="204551"/>
            <a:ext cx="1360911" cy="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/>
          <a:lstStyle/>
          <a:p>
            <a:pPr marL="0" marR="0" lvl="0" indent="0" algn="l" defTabSz="342900" rtl="0" eaLnBrk="1" fontAlgn="auto" latinLnBrk="0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Working together </a:t>
            </a:r>
            <a:b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(enter working relationship)</a:t>
            </a:r>
          </a:p>
        </p:txBody>
      </p:sp>
      <p:sp>
        <p:nvSpPr>
          <p:cNvPr id="6" name="Shape 69"/>
          <p:cNvSpPr>
            <a:spLocks noGrp="1"/>
          </p:cNvSpPr>
          <p:nvPr>
            <p:ph type="pic" sz="quarter" idx="13"/>
          </p:nvPr>
        </p:nvSpPr>
        <p:spPr>
          <a:xfrm>
            <a:off x="2227171" y="204551"/>
            <a:ext cx="1176126" cy="270000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anchor="t">
            <a:noAutofit/>
          </a:bodyPr>
          <a:lstStyle>
            <a:lvl1pPr marL="0" indent="0">
              <a:buNone/>
              <a:defRPr sz="8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Shape 70"/>
          <p:cNvSpPr>
            <a:spLocks noGrp="1"/>
          </p:cNvSpPr>
          <p:nvPr>
            <p:ph type="pic" sz="quarter" idx="14"/>
          </p:nvPr>
        </p:nvSpPr>
        <p:spPr>
          <a:xfrm>
            <a:off x="3577935" y="204551"/>
            <a:ext cx="1176127" cy="270000"/>
          </a:xfrm>
          <a:prstGeom prst="rect">
            <a:avLst/>
          </a:prstGeom>
          <a:noFill/>
          <a:ln>
            <a:noFill/>
          </a:ln>
        </p:spPr>
        <p:txBody>
          <a:bodyPr lIns="68579" tIns="34289" rIns="68579" bIns="34289" anchor="t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" name="Shape 71"/>
          <p:cNvSpPr>
            <a:spLocks noGrp="1"/>
          </p:cNvSpPr>
          <p:nvPr>
            <p:ph type="pic" sz="quarter" idx="15"/>
          </p:nvPr>
        </p:nvSpPr>
        <p:spPr>
          <a:xfrm>
            <a:off x="4928103" y="204551"/>
            <a:ext cx="1176127" cy="270000"/>
          </a:xfrm>
          <a:prstGeom prst="rect">
            <a:avLst/>
          </a:prstGeom>
          <a:noFill/>
          <a:ln>
            <a:noFill/>
          </a:ln>
        </p:spPr>
        <p:txBody>
          <a:bodyPr lIns="68579" tIns="34289" rIns="68579" bIns="34289" anchor="t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9" name="Shape 64"/>
          <p:cNvSpPr/>
          <p:nvPr userDrawn="1"/>
        </p:nvSpPr>
        <p:spPr>
          <a:xfrm flipV="1">
            <a:off x="3490913" y="135000"/>
            <a:ext cx="0" cy="405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26789" tIns="26789" rIns="26789" bIns="26789" anchor="ctr"/>
          <a:lstStyle/>
          <a:p>
            <a:pPr marL="0" marR="0" lvl="0" indent="0" algn="ctr" defTabSz="219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/>
              <a:sym typeface="Helvetica Light"/>
            </a:endParaRPr>
          </a:p>
        </p:txBody>
      </p:sp>
      <p:sp>
        <p:nvSpPr>
          <p:cNvPr id="10" name="Shape 64"/>
          <p:cNvSpPr/>
          <p:nvPr userDrawn="1"/>
        </p:nvSpPr>
        <p:spPr>
          <a:xfrm flipV="1">
            <a:off x="4842272" y="135000"/>
            <a:ext cx="0" cy="405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26789" tIns="26789" rIns="26789" bIns="26789" anchor="ctr"/>
          <a:lstStyle/>
          <a:p>
            <a:pPr marL="0" marR="0" lvl="0" indent="0" algn="ctr" defTabSz="219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/>
              <a:sym typeface="Helvetica Light"/>
            </a:endParaRPr>
          </a:p>
        </p:txBody>
      </p:sp>
      <p:sp>
        <p:nvSpPr>
          <p:cNvPr id="11" name="Shape 64"/>
          <p:cNvSpPr/>
          <p:nvPr userDrawn="1"/>
        </p:nvSpPr>
        <p:spPr>
          <a:xfrm flipV="1">
            <a:off x="6192441" y="135000"/>
            <a:ext cx="0" cy="405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26789" tIns="26789" rIns="26789" bIns="26789" anchor="ctr"/>
          <a:lstStyle/>
          <a:p>
            <a:pPr marL="0" marR="0" lvl="0" indent="0" algn="ctr" defTabSz="219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/>
              <a:sym typeface="Helvetica Light"/>
            </a:endParaRPr>
          </a:p>
        </p:txBody>
      </p:sp>
      <p:sp>
        <p:nvSpPr>
          <p:cNvPr id="12" name="Shape 71"/>
          <p:cNvSpPr>
            <a:spLocks noGrp="1"/>
          </p:cNvSpPr>
          <p:nvPr>
            <p:ph type="pic" sz="quarter" idx="17"/>
          </p:nvPr>
        </p:nvSpPr>
        <p:spPr>
          <a:xfrm>
            <a:off x="6273702" y="204551"/>
            <a:ext cx="1176127" cy="270000"/>
          </a:xfrm>
          <a:prstGeom prst="rect">
            <a:avLst/>
          </a:prstGeom>
          <a:noFill/>
          <a:ln>
            <a:noFill/>
          </a:ln>
        </p:spPr>
        <p:txBody>
          <a:bodyPr lIns="68579" tIns="34289" rIns="68579" bIns="34289" anchor="t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l" defTabSz="450850">
              <a:tabLst/>
            </a:pPr>
            <a:r>
              <a:rPr lang="fr-BE" sz="800" dirty="0">
                <a:solidFill>
                  <a:schemeClr val="tx1"/>
                </a:solidFill>
              </a:rPr>
              <a:t>www.metoffice.gov.uk</a:t>
            </a:r>
            <a:r>
              <a:rPr lang="fr-BE" sz="800" dirty="0">
                <a:solidFill>
                  <a:schemeClr val="bg2"/>
                </a:solidFill>
              </a:rPr>
              <a:t>	</a:t>
            </a:r>
            <a:endParaRPr lang="en-GB" sz="800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 defTabSz="450850">
              <a:tabLst/>
            </a:pPr>
            <a:r>
              <a:rPr lang="fr-BE" sz="800" dirty="0">
                <a:solidFill>
                  <a:schemeClr val="tx1"/>
                </a:solidFill>
              </a:rPr>
              <a:t>© Crown Copyright</a:t>
            </a:r>
            <a:r>
              <a:rPr lang="fr-BE" sz="800" baseline="0" dirty="0">
                <a:solidFill>
                  <a:schemeClr val="tx1"/>
                </a:solidFill>
              </a:rPr>
              <a:t> 2018, Met Office</a:t>
            </a:r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979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48"/>
          <p:cNvSpPr/>
          <p:nvPr userDrawn="1"/>
        </p:nvSpPr>
        <p:spPr>
          <a:xfrm>
            <a:off x="-1" y="-6009"/>
            <a:ext cx="9144002" cy="687642"/>
          </a:xfrm>
          <a:prstGeom prst="rect">
            <a:avLst/>
          </a:prstGeom>
          <a:blipFill>
            <a:blip r:embed="rId2" cstate="print"/>
          </a:blip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marL="0" marR="0" lvl="0" indent="0" algn="ctr" defTabSz="219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Helvetica Light"/>
              </a:rPr>
              <a:t>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000" y="698400"/>
            <a:ext cx="8640000" cy="1157696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000" y="2129051"/>
            <a:ext cx="8640000" cy="1814299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hape 64"/>
          <p:cNvSpPr/>
          <p:nvPr userDrawn="1"/>
        </p:nvSpPr>
        <p:spPr>
          <a:xfrm flipV="1">
            <a:off x="2141935" y="135000"/>
            <a:ext cx="0" cy="405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26789" tIns="26789" rIns="26789" bIns="26789" anchor="ctr"/>
          <a:lstStyle/>
          <a:p>
            <a:pPr marL="0" marR="0" lvl="0" indent="0" algn="ctr" defTabSz="219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/>
              <a:sym typeface="Helvetica Light"/>
            </a:endParaRPr>
          </a:p>
        </p:txBody>
      </p:sp>
      <p:sp>
        <p:nvSpPr>
          <p:cNvPr id="6" name="Shape 69"/>
          <p:cNvSpPr>
            <a:spLocks noGrp="1"/>
          </p:cNvSpPr>
          <p:nvPr>
            <p:ph type="pic" sz="quarter" idx="13"/>
          </p:nvPr>
        </p:nvSpPr>
        <p:spPr>
          <a:xfrm>
            <a:off x="2227171" y="204551"/>
            <a:ext cx="1176126" cy="270000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anchor="t">
            <a:noAutofit/>
          </a:bodyPr>
          <a:lstStyle>
            <a:lvl1pPr marL="0" indent="0">
              <a:buNone/>
              <a:defRPr sz="8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Shape 70"/>
          <p:cNvSpPr>
            <a:spLocks noGrp="1"/>
          </p:cNvSpPr>
          <p:nvPr>
            <p:ph type="pic" sz="quarter" idx="14"/>
          </p:nvPr>
        </p:nvSpPr>
        <p:spPr>
          <a:xfrm>
            <a:off x="3577935" y="204551"/>
            <a:ext cx="1176127" cy="270000"/>
          </a:xfrm>
          <a:prstGeom prst="rect">
            <a:avLst/>
          </a:prstGeom>
          <a:noFill/>
          <a:ln>
            <a:noFill/>
          </a:ln>
        </p:spPr>
        <p:txBody>
          <a:bodyPr lIns="68579" tIns="34289" rIns="68579" bIns="34289" anchor="t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" name="Shape 71"/>
          <p:cNvSpPr>
            <a:spLocks noGrp="1"/>
          </p:cNvSpPr>
          <p:nvPr>
            <p:ph type="pic" sz="quarter" idx="15"/>
          </p:nvPr>
        </p:nvSpPr>
        <p:spPr>
          <a:xfrm>
            <a:off x="4928103" y="204551"/>
            <a:ext cx="1176127" cy="270000"/>
          </a:xfrm>
          <a:prstGeom prst="rect">
            <a:avLst/>
          </a:prstGeom>
          <a:noFill/>
          <a:ln>
            <a:noFill/>
          </a:ln>
        </p:spPr>
        <p:txBody>
          <a:bodyPr lIns="68579" tIns="34289" rIns="68579" bIns="34289" anchor="t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9" name="Shape 64"/>
          <p:cNvSpPr/>
          <p:nvPr userDrawn="1"/>
        </p:nvSpPr>
        <p:spPr>
          <a:xfrm flipV="1">
            <a:off x="3490913" y="135000"/>
            <a:ext cx="0" cy="405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26789" tIns="26789" rIns="26789" bIns="26789" anchor="ctr"/>
          <a:lstStyle/>
          <a:p>
            <a:pPr marL="0" marR="0" lvl="0" indent="0" algn="ctr" defTabSz="219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/>
              <a:sym typeface="Helvetica Light"/>
            </a:endParaRPr>
          </a:p>
        </p:txBody>
      </p:sp>
      <p:sp>
        <p:nvSpPr>
          <p:cNvPr id="10" name="Shape 64"/>
          <p:cNvSpPr/>
          <p:nvPr userDrawn="1"/>
        </p:nvSpPr>
        <p:spPr>
          <a:xfrm flipV="1">
            <a:off x="4842272" y="135000"/>
            <a:ext cx="0" cy="405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26789" tIns="26789" rIns="26789" bIns="26789" anchor="ctr"/>
          <a:lstStyle/>
          <a:p>
            <a:pPr marL="0" marR="0" lvl="0" indent="0" algn="ctr" defTabSz="219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/>
              <a:sym typeface="Helvetica Light"/>
            </a:endParaRPr>
          </a:p>
        </p:txBody>
      </p:sp>
      <p:sp>
        <p:nvSpPr>
          <p:cNvPr id="11" name="Shape 64"/>
          <p:cNvSpPr/>
          <p:nvPr userDrawn="1"/>
        </p:nvSpPr>
        <p:spPr>
          <a:xfrm flipV="1">
            <a:off x="6192441" y="135000"/>
            <a:ext cx="0" cy="405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26789" tIns="26789" rIns="26789" bIns="26789" anchor="ctr"/>
          <a:lstStyle/>
          <a:p>
            <a:pPr marL="0" marR="0" lvl="0" indent="0" algn="ctr" defTabSz="219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/>
              <a:sym typeface="Helvetica Light"/>
            </a:endParaRPr>
          </a:p>
        </p:txBody>
      </p:sp>
      <p:sp>
        <p:nvSpPr>
          <p:cNvPr id="12" name="Shape 71"/>
          <p:cNvSpPr>
            <a:spLocks noGrp="1"/>
          </p:cNvSpPr>
          <p:nvPr>
            <p:ph type="pic" sz="quarter" idx="17"/>
          </p:nvPr>
        </p:nvSpPr>
        <p:spPr>
          <a:xfrm>
            <a:off x="6273702" y="204551"/>
            <a:ext cx="1176127" cy="270000"/>
          </a:xfrm>
          <a:prstGeom prst="rect">
            <a:avLst/>
          </a:prstGeom>
          <a:noFill/>
          <a:ln>
            <a:noFill/>
          </a:ln>
        </p:spPr>
        <p:txBody>
          <a:bodyPr lIns="68579" tIns="34289" rIns="68579" bIns="34289" anchor="t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l" defTabSz="450850">
              <a:tabLst/>
            </a:pPr>
            <a:r>
              <a:rPr lang="fr-BE" sz="800" dirty="0">
                <a:solidFill>
                  <a:schemeClr val="tx1"/>
                </a:solidFill>
              </a:rPr>
              <a:t>www.metoffice.gov.uk</a:t>
            </a:r>
            <a:r>
              <a:rPr lang="fr-BE" sz="800" dirty="0">
                <a:solidFill>
                  <a:schemeClr val="bg2"/>
                </a:solidFill>
              </a:rPr>
              <a:t>	</a:t>
            </a:r>
            <a:endParaRPr lang="en-GB" sz="800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 defTabSz="450850">
              <a:tabLst/>
            </a:pPr>
            <a:r>
              <a:rPr lang="fr-BE" sz="800" dirty="0">
                <a:solidFill>
                  <a:schemeClr val="tx1"/>
                </a:solidFill>
              </a:rPr>
              <a:t>© Crown Copyright</a:t>
            </a:r>
            <a:r>
              <a:rPr lang="fr-BE" sz="800" baseline="0" dirty="0">
                <a:solidFill>
                  <a:schemeClr val="tx1"/>
                </a:solidFill>
              </a:rPr>
              <a:t> 2018, Met Office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5" name="Shape 68"/>
          <p:cNvSpPr/>
          <p:nvPr userDrawn="1"/>
        </p:nvSpPr>
        <p:spPr>
          <a:xfrm>
            <a:off x="7531089" y="204551"/>
            <a:ext cx="1360911" cy="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/>
          <a:lstStyle/>
          <a:p>
            <a:pPr marL="0" marR="0" lvl="0" indent="0" algn="l" defTabSz="342900" rtl="0" eaLnBrk="1" fontAlgn="auto" latinLnBrk="0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Working together </a:t>
            </a:r>
            <a:b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(enter working relationship)</a:t>
            </a:r>
          </a:p>
        </p:txBody>
      </p:sp>
      <p:pic>
        <p:nvPicPr>
          <p:cNvPr id="18" name="MO_MASTER_for_dark_backg_RBG.png"/>
          <p:cNvPicPr>
            <a:picLocks noChangeAspect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83600" y="54000"/>
            <a:ext cx="1803780" cy="5656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7208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9FE41-C8F9-47EF-94C3-C489748B47D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262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000" y="699740"/>
            <a:ext cx="8640000" cy="576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548000"/>
            <a:ext cx="8640000" cy="30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MO_MASTER_black_mono_for_light_backg_RBG.png"/>
          <p:cNvPicPr>
            <a:picLocks noChangeAspect="1"/>
          </p:cNvPicPr>
          <p:nvPr userDrawn="1"/>
        </p:nvPicPr>
        <p:blipFill>
          <a:blip r:embed="rId26" cstate="print">
            <a:extLst/>
          </a:blip>
          <a:stretch>
            <a:fillRect/>
          </a:stretch>
        </p:blipFill>
        <p:spPr>
          <a:xfrm>
            <a:off x="183946" y="54592"/>
            <a:ext cx="1802343" cy="5652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8"/>
          <p:cNvSpPr/>
          <p:nvPr userDrawn="1"/>
        </p:nvSpPr>
        <p:spPr>
          <a:xfrm>
            <a:off x="0" y="4735773"/>
            <a:ext cx="9144000" cy="407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l" defTabSz="450850">
              <a:tabLst/>
            </a:pPr>
            <a:r>
              <a:rPr lang="fr-BE" sz="800" dirty="0">
                <a:solidFill>
                  <a:schemeClr val="tx1"/>
                </a:solidFill>
              </a:rPr>
              <a:t>	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51910" y="4802317"/>
            <a:ext cx="143637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E5F9FE41-C8F9-47EF-94C3-C489748B47D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865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59" r:id="rId3"/>
    <p:sldLayoutId id="2147483686" r:id="rId4"/>
    <p:sldLayoutId id="2147483681" r:id="rId5"/>
    <p:sldLayoutId id="2147483684" r:id="rId6"/>
    <p:sldLayoutId id="2147483682" r:id="rId7"/>
    <p:sldLayoutId id="2147483685" r:id="rId8"/>
    <p:sldLayoutId id="2147483660" r:id="rId9"/>
    <p:sldLayoutId id="2147483662" r:id="rId10"/>
    <p:sldLayoutId id="2147483670" r:id="rId11"/>
    <p:sldLayoutId id="2147483669" r:id="rId12"/>
    <p:sldLayoutId id="2147483668" r:id="rId13"/>
    <p:sldLayoutId id="2147483664" r:id="rId14"/>
    <p:sldLayoutId id="2147483671" r:id="rId15"/>
    <p:sldLayoutId id="2147483665" r:id="rId16"/>
    <p:sldLayoutId id="2147483677" r:id="rId17"/>
    <p:sldLayoutId id="2147483672" r:id="rId18"/>
    <p:sldLayoutId id="2147483676" r:id="rId19"/>
    <p:sldLayoutId id="2147483674" r:id="rId20"/>
    <p:sldLayoutId id="2147483675" r:id="rId21"/>
    <p:sldLayoutId id="2147483673" r:id="rId22"/>
    <p:sldLayoutId id="2147483683" r:id="rId23"/>
    <p:sldLayoutId id="2147483687" r:id="rId2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6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metoffice.gov.uk/trac/nwpscience/wiki/" TargetMode="External"/><Relationship Id="rId2" Type="http://schemas.openxmlformats.org/officeDocument/2006/relationships/hyperlink" Target="https://code.metoffice.gov.uk/trac/nwpscience/wiki/ParallelSuites/PS41/Global/PackageTrials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180" y="698400"/>
            <a:ext cx="5016036" cy="1157696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Met Office global ensemble prediction developments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Warren Tennant, Neill Bowler, Helen Titley</a:t>
            </a:r>
          </a:p>
          <a:p>
            <a:r>
              <a:rPr lang="en-GB" sz="1500" dirty="0"/>
              <a:t>Acknowledgements: Rebecca Stretton, Mohamed Jardak, Phil Gill and Anette van der Wal</a:t>
            </a:r>
          </a:p>
          <a:p>
            <a:endParaRPr lang="en-GB" sz="1200" i="1" dirty="0"/>
          </a:p>
          <a:p>
            <a:r>
              <a:rPr lang="en-GB" sz="1200" i="1" dirty="0"/>
              <a:t>Bureau of Meteorology – R&amp;D Workshop 2018</a:t>
            </a:r>
          </a:p>
          <a:p>
            <a:r>
              <a:rPr lang="en-GB" sz="1200" i="1" dirty="0"/>
              <a:t>Melbourne, 26-30 November 2018</a:t>
            </a:r>
          </a:p>
        </p:txBody>
      </p:sp>
    </p:spTree>
    <p:extLst>
      <p:ext uri="{BB962C8B-B14F-4D97-AF65-F5344CB8AC3E}">
        <p14:creationId xmlns:p14="http://schemas.microsoft.com/office/powerpoint/2010/main" val="2738203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504" y="77184"/>
            <a:ext cx="8640000" cy="852744"/>
          </a:xfrm>
        </p:spPr>
        <p:txBody>
          <a:bodyPr>
            <a:normAutofit fontScale="90000"/>
          </a:bodyPr>
          <a:lstStyle/>
          <a:p>
            <a:r>
              <a:rPr lang="en-GB" sz="2700" dirty="0"/>
              <a:t>PS41 Impact on MOGREPS-G performance (vs </a:t>
            </a:r>
            <a:r>
              <a:rPr lang="en-GB" sz="2700" dirty="0" err="1"/>
              <a:t>Obs</a:t>
            </a:r>
            <a:r>
              <a:rPr lang="en-GB" sz="2700" dirty="0"/>
              <a:t>)</a:t>
            </a:r>
            <a:br>
              <a:rPr lang="en-GB" dirty="0"/>
            </a:br>
            <a:r>
              <a:rPr lang="en-GB" sz="1600" dirty="0">
                <a:latin typeface="+mn-lt"/>
              </a:rPr>
              <a:t>	RMSE (left), CRPS (centre), spread (right)</a:t>
            </a:r>
            <a:br>
              <a:rPr lang="en-GB" sz="1600" dirty="0">
                <a:latin typeface="+mn-lt"/>
              </a:rPr>
            </a:br>
            <a:r>
              <a:rPr lang="en-GB" sz="1600" dirty="0">
                <a:latin typeface="+mn-lt"/>
              </a:rPr>
              <a:t>	up triangle indicates increase in skill/spread, shading denotes significance</a:t>
            </a:r>
            <a:endParaRPr lang="en-GB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63508" y="901471"/>
            <a:ext cx="2691375" cy="3818844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90" y="901471"/>
            <a:ext cx="2691375" cy="3818844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72" y="901471"/>
            <a:ext cx="2691375" cy="3818844"/>
          </a:xfrm>
        </p:spPr>
      </p:pic>
    </p:spTree>
    <p:extLst>
      <p:ext uri="{BB962C8B-B14F-4D97-AF65-F5344CB8AC3E}">
        <p14:creationId xmlns:p14="http://schemas.microsoft.com/office/powerpoint/2010/main" val="4095819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Verification 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82880" y="1359408"/>
            <a:ext cx="5455920" cy="3346704"/>
          </a:xfrm>
        </p:spPr>
        <p:txBody>
          <a:bodyPr>
            <a:noAutofit/>
          </a:bodyPr>
          <a:lstStyle/>
          <a:p>
            <a:r>
              <a:rPr lang="en-GB" sz="1400" dirty="0">
                <a:latin typeface="Arial" panose="020B0604020202020204" pitchFamily="34" charset="0"/>
              </a:rPr>
              <a:t>Strong positive scores all round – similar to results from PS40</a:t>
            </a:r>
          </a:p>
          <a:p>
            <a:r>
              <a:rPr lang="en-GB" sz="1400" dirty="0">
                <a:latin typeface="Arial" panose="020B0604020202020204" pitchFamily="34" charset="0"/>
              </a:rPr>
              <a:t>Reduced 2m temperature bias [</a:t>
            </a:r>
            <a:r>
              <a:rPr lang="en-GB" sz="1400" dirty="0" err="1">
                <a:latin typeface="Arial" panose="020B0604020202020204" pitchFamily="34" charset="0"/>
              </a:rPr>
              <a:t>esp</a:t>
            </a:r>
            <a:r>
              <a:rPr lang="en-GB" sz="1400" dirty="0">
                <a:latin typeface="Arial" panose="020B0604020202020204" pitchFamily="34" charset="0"/>
              </a:rPr>
              <a:t> over snow] with improved RMSE errors at short lead-times, but increased at longer lead-times</a:t>
            </a:r>
          </a:p>
          <a:p>
            <a:r>
              <a:rPr lang="en-GB" sz="1400" dirty="0">
                <a:latin typeface="Arial" panose="020B0604020202020204" pitchFamily="34" charset="0"/>
              </a:rPr>
              <a:t>GL8 increases 10m wind-speed generally with improved RMSE scores in the extra-tropics but increased RMSE in the tropics</a:t>
            </a:r>
          </a:p>
          <a:p>
            <a:r>
              <a:rPr lang="en-GB" sz="1400" dirty="0">
                <a:latin typeface="Arial" panose="020B0604020202020204" pitchFamily="34" charset="0"/>
              </a:rPr>
              <a:t>T850 in tropics worse against radiosondes, but improved against EC analysis and own analysis at longer lead-times</a:t>
            </a:r>
          </a:p>
          <a:p>
            <a:r>
              <a:rPr lang="en-GB" sz="1400" dirty="0">
                <a:latin typeface="Arial" panose="020B0604020202020204" pitchFamily="34" charset="0"/>
              </a:rPr>
              <a:t>SPT addresses a long-standing issue of an under-dispersive ensemble in the tropics</a:t>
            </a:r>
          </a:p>
          <a:p>
            <a:r>
              <a:rPr lang="en-GB" sz="1400" dirty="0">
                <a:latin typeface="Arial" panose="020B0604020202020204" pitchFamily="34" charset="0"/>
              </a:rPr>
              <a:t>Improved CRPS scores almost throughout – showing that we have a more reliable ensemble (spread matches error better)</a:t>
            </a:r>
          </a:p>
          <a:p>
            <a:r>
              <a:rPr lang="en-GB" sz="1400" u="sng" dirty="0">
                <a:latin typeface="Arial" panose="020B0604020202020204" pitchFamily="34" charset="0"/>
              </a:rPr>
              <a:t>Good consistency</a:t>
            </a:r>
            <a:r>
              <a:rPr lang="en-GB" sz="1400" dirty="0">
                <a:latin typeface="Arial" panose="020B0604020202020204" pitchFamily="34" charset="0"/>
              </a:rPr>
              <a:t> of scores between seasons and resolutions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82088627"/>
              </p:ext>
            </p:extLst>
          </p:nvPr>
        </p:nvGraphicFramePr>
        <p:xfrm>
          <a:off x="5687568" y="1547812"/>
          <a:ext cx="3282912" cy="26647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33311">
                  <a:extLst>
                    <a:ext uri="{9D8B030D-6E8A-4147-A177-3AD203B41FA5}">
                      <a16:colId xmlns:a16="http://schemas.microsoft.com/office/drawing/2014/main" val="1186563455"/>
                    </a:ext>
                  </a:extLst>
                </a:gridCol>
                <a:gridCol w="541833">
                  <a:extLst>
                    <a:ext uri="{9D8B030D-6E8A-4147-A177-3AD203B41FA5}">
                      <a16:colId xmlns:a16="http://schemas.microsoft.com/office/drawing/2014/main" val="2846314241"/>
                    </a:ext>
                  </a:extLst>
                </a:gridCol>
                <a:gridCol w="541833">
                  <a:extLst>
                    <a:ext uri="{9D8B030D-6E8A-4147-A177-3AD203B41FA5}">
                      <a16:colId xmlns:a16="http://schemas.microsoft.com/office/drawing/2014/main" val="3510194955"/>
                    </a:ext>
                  </a:extLst>
                </a:gridCol>
                <a:gridCol w="513686">
                  <a:extLst>
                    <a:ext uri="{9D8B030D-6E8A-4147-A177-3AD203B41FA5}">
                      <a16:colId xmlns:a16="http://schemas.microsoft.com/office/drawing/2014/main" val="4107162926"/>
                    </a:ext>
                  </a:extLst>
                </a:gridCol>
                <a:gridCol w="534796">
                  <a:extLst>
                    <a:ext uri="{9D8B030D-6E8A-4147-A177-3AD203B41FA5}">
                      <a16:colId xmlns:a16="http://schemas.microsoft.com/office/drawing/2014/main" val="1914777850"/>
                    </a:ext>
                  </a:extLst>
                </a:gridCol>
                <a:gridCol w="517453">
                  <a:extLst>
                    <a:ext uri="{9D8B030D-6E8A-4147-A177-3AD203B41FA5}">
                      <a16:colId xmlns:a16="http://schemas.microsoft.com/office/drawing/2014/main" val="2213445926"/>
                    </a:ext>
                  </a:extLst>
                </a:gridCol>
              </a:tblGrid>
              <a:tr h="469183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Index </a:t>
                      </a:r>
                      <a:r>
                        <a:rPr lang="en-GB" sz="1000" dirty="0" err="1"/>
                        <a:t>Obs</a:t>
                      </a:r>
                      <a:endParaRPr lang="en-GB" sz="1000" dirty="0"/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Index </a:t>
                      </a:r>
                      <a:r>
                        <a:rPr lang="en-GB" sz="1000" dirty="0" err="1"/>
                        <a:t>Anl</a:t>
                      </a:r>
                      <a:endParaRPr lang="en-GB" sz="1000" dirty="0"/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Index EC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CRPS </a:t>
                      </a:r>
                      <a:r>
                        <a:rPr lang="en-GB" sz="1000" dirty="0" err="1"/>
                        <a:t>Obs</a:t>
                      </a:r>
                      <a:endParaRPr lang="en-GB" sz="1000" dirty="0"/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CRPS </a:t>
                      </a:r>
                      <a:r>
                        <a:rPr lang="en-GB" sz="1000" dirty="0" err="1"/>
                        <a:t>Anl</a:t>
                      </a:r>
                      <a:endParaRPr lang="en-GB" sz="1000" dirty="0"/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583567"/>
                  </a:ext>
                </a:extLst>
              </a:tr>
              <a:tr h="439107">
                <a:tc>
                  <a:txBody>
                    <a:bodyPr/>
                    <a:lstStyle/>
                    <a:p>
                      <a:pPr algn="ctr"/>
                      <a:r>
                        <a:rPr lang="en-GB" sz="600" b="1" dirty="0"/>
                        <a:t>High-res winter</a:t>
                      </a:r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+1.0</a:t>
                      </a:r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+2.6</a:t>
                      </a:r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+2.6</a:t>
                      </a:r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+1.1</a:t>
                      </a:r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+2.7</a:t>
                      </a:r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4210106"/>
                  </a:ext>
                </a:extLst>
              </a:tr>
              <a:tr h="439107">
                <a:tc>
                  <a:txBody>
                    <a:bodyPr/>
                    <a:lstStyle/>
                    <a:p>
                      <a:pPr algn="ctr"/>
                      <a:r>
                        <a:rPr lang="en-GB" sz="600" b="1" u="sng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High-res summer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u="sng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u="sng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u="sng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u="sng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u="sng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+2.1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5071676"/>
                  </a:ext>
                </a:extLst>
              </a:tr>
              <a:tr h="439107">
                <a:tc>
                  <a:txBody>
                    <a:bodyPr/>
                    <a:lstStyle/>
                    <a:p>
                      <a:pPr algn="ctr"/>
                      <a:r>
                        <a:rPr lang="en-GB" sz="600" b="1" dirty="0"/>
                        <a:t>Med-res winter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+0.8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+1.2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+1.5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3414120"/>
                  </a:ext>
                </a:extLst>
              </a:tr>
              <a:tr h="439107">
                <a:tc>
                  <a:txBody>
                    <a:bodyPr/>
                    <a:lstStyle/>
                    <a:p>
                      <a:pPr algn="ctr"/>
                      <a:r>
                        <a:rPr lang="en-GB" sz="600" b="1" dirty="0"/>
                        <a:t>Med-res summer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+0.9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+1.4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+1.4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59661"/>
                  </a:ext>
                </a:extLst>
              </a:tr>
              <a:tr h="439107">
                <a:tc>
                  <a:txBody>
                    <a:bodyPr/>
                    <a:lstStyle/>
                    <a:p>
                      <a:pPr algn="ctr"/>
                      <a:r>
                        <a:rPr lang="en-GB" sz="600" b="1" u="sng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PS41</a:t>
                      </a:r>
                    </a:p>
                    <a:p>
                      <a:pPr algn="ctr"/>
                      <a:r>
                        <a:rPr lang="en-GB" sz="600" b="1" u="sng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May-Sep18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u="sng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u="sng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+1.7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u="sng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u="sng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+1.1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u="sng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+2.8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281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5170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Ensemble configuration (shifting uncertainty)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From current operational ETKF configuration PS41</a:t>
            </a:r>
          </a:p>
          <a:p>
            <a:r>
              <a:rPr lang="en-GB" dirty="0"/>
              <a:t>…to…</a:t>
            </a:r>
          </a:p>
          <a:p>
            <a:r>
              <a:rPr lang="en-GB" dirty="0"/>
              <a:t>En-4DEnVar planned for PS43 due for implementation around Sep 2019</a:t>
            </a:r>
          </a:p>
        </p:txBody>
      </p:sp>
    </p:spTree>
    <p:extLst>
      <p:ext uri="{BB962C8B-B14F-4D97-AF65-F5344CB8AC3E}">
        <p14:creationId xmlns:p14="http://schemas.microsoft.com/office/powerpoint/2010/main" val="2138082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Ensemble Transform </a:t>
            </a:r>
            <a:r>
              <a:rPr lang="en-US" sz="2800" dirty="0" err="1"/>
              <a:t>Kalman</a:t>
            </a:r>
            <a:r>
              <a:rPr lang="en-US" sz="2800" dirty="0"/>
              <a:t> Filter (ETKF)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GB" sz="1600" dirty="0"/>
              <a:t>Generates analysis perturbations by transforming the forecast perturbations (rotating and rescaling within the perturbation subspace)</a:t>
            </a:r>
          </a:p>
          <a:p>
            <a:r>
              <a:rPr lang="en-GB" sz="1600" dirty="0"/>
              <a:t>Calculate transform matrix using observations local to a limited set of points, approximately evenly distributed around globe in 92 regions (see fig </a:t>
            </a:r>
            <a:r>
              <a:rPr lang="en-GB" sz="1600" dirty="0">
                <a:sym typeface="Symbol" panose="05050102010706020507" pitchFamily="18" charset="2"/>
              </a:rPr>
              <a:t></a:t>
            </a:r>
            <a:r>
              <a:rPr lang="en-GB" sz="1600" dirty="0"/>
              <a:t> )</a:t>
            </a:r>
          </a:p>
          <a:p>
            <a:r>
              <a:rPr lang="en-GB" sz="1600" dirty="0"/>
              <a:t>Interpolate transform matrix to intermediate grid points</a:t>
            </a:r>
          </a:p>
          <a:p>
            <a:r>
              <a:rPr lang="en-GB" sz="1600" dirty="0"/>
              <a:t>Adaptive level-dependent inflation to maintain spread</a:t>
            </a:r>
          </a:p>
          <a:p>
            <a:endParaRPr lang="en-GB" sz="1600" dirty="0"/>
          </a:p>
        </p:txBody>
      </p:sp>
      <p:pic>
        <p:nvPicPr>
          <p:cNvPr id="8" name="Picture 4" descr="LocalETKFNoAre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2188" y="2025521"/>
            <a:ext cx="4089400" cy="210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8101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3"/>
          <p:cNvSpPr>
            <a:spLocks noGrp="1" noChangeArrowheads="1"/>
          </p:cNvSpPr>
          <p:nvPr>
            <p:ph idx="1"/>
          </p:nvPr>
        </p:nvSpPr>
        <p:spPr>
          <a:xfrm>
            <a:off x="252000" y="2577947"/>
            <a:ext cx="8640000" cy="2456761"/>
          </a:xfrm>
        </p:spPr>
        <p:txBody>
          <a:bodyPr>
            <a:normAutofit/>
          </a:bodyPr>
          <a:lstStyle/>
          <a:p>
            <a:pPr eaLnBrk="1" hangingPunct="1"/>
            <a:r>
              <a:rPr lang="en-GB" sz="1800" dirty="0"/>
              <a:t>Hybrid: Combines information from static and ensemble covariances</a:t>
            </a:r>
          </a:p>
          <a:p>
            <a:pPr eaLnBrk="1" hangingPunct="1"/>
            <a:r>
              <a:rPr lang="en-GB" sz="1800" dirty="0"/>
              <a:t>Linear Perturbation Forecast (PF) model used to propagate information forwards over the DA window (expensive)</a:t>
            </a:r>
          </a:p>
          <a:p>
            <a:pPr eaLnBrk="1" hangingPunct="1"/>
            <a:r>
              <a:rPr lang="en-GB" sz="1800" dirty="0"/>
              <a:t>Ensemble covariances are noisy – need to be localised</a:t>
            </a:r>
          </a:p>
          <a:p>
            <a:pPr eaLnBrk="1" hangingPunct="1"/>
            <a:r>
              <a:rPr lang="en-GB" sz="1800" dirty="0"/>
              <a:t>Only takes ensemble information from start of window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52000" y="699739"/>
            <a:ext cx="3411538" cy="1289378"/>
          </a:xfrm>
        </p:spPr>
        <p:txBody>
          <a:bodyPr>
            <a:normAutofit/>
          </a:bodyPr>
          <a:lstStyle/>
          <a:p>
            <a:r>
              <a:rPr lang="en-GB" altLang="en-US" sz="2400" dirty="0">
                <a:solidFill>
                  <a:srgbClr val="004FC4"/>
                </a:solidFill>
              </a:rPr>
              <a:t>Hybrid-4DVar</a:t>
            </a:r>
            <a:br>
              <a:rPr lang="en-GB" altLang="en-US" sz="2400" dirty="0">
                <a:solidFill>
                  <a:srgbClr val="004FC4"/>
                </a:solidFill>
              </a:rPr>
            </a:br>
            <a:r>
              <a:rPr lang="en-GB" sz="1400" i="1" dirty="0">
                <a:solidFill>
                  <a:srgbClr val="0070C0"/>
                </a:solidFill>
              </a:rPr>
              <a:t>(current Met Office global deterministic data assimilation configuration)</a:t>
            </a:r>
            <a:endParaRPr lang="en-GB" sz="2400" i="1" dirty="0">
              <a:solidFill>
                <a:srgbClr val="0070C0"/>
              </a:solidFill>
            </a:endParaRPr>
          </a:p>
        </p:txBody>
      </p:sp>
      <p:pic>
        <p:nvPicPr>
          <p:cNvPr id="5" name="Picture 13" descr="C:\Users\adam.clayton\Desktop\2014KIAPS_Adam_Clayton\VAR_variants_2.png"/>
          <p:cNvPicPr>
            <a:picLocks noChangeAspect="1" noChangeArrowheads="1"/>
          </p:cNvPicPr>
          <p:nvPr/>
        </p:nvPicPr>
        <p:blipFill>
          <a:blip r:embed="rId3" cstate="print"/>
          <a:srcRect l="873" t="15521" r="873" b="36864"/>
          <a:stretch>
            <a:fillRect/>
          </a:stretch>
        </p:blipFill>
        <p:spPr bwMode="auto">
          <a:xfrm>
            <a:off x="4149895" y="359912"/>
            <a:ext cx="4837293" cy="21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113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 descr="C:\Users\adam.clayton\Desktop\2014KIAPS_Adam_Clayton\VAR_variants_3.png"/>
          <p:cNvPicPr>
            <a:picLocks noChangeArrowheads="1"/>
          </p:cNvPicPr>
          <p:nvPr/>
        </p:nvPicPr>
        <p:blipFill>
          <a:blip r:embed="rId3" cstate="print"/>
          <a:srcRect l="873" t="48506" r="873" b="970"/>
          <a:stretch>
            <a:fillRect/>
          </a:stretch>
        </p:blipFill>
        <p:spPr bwMode="auto">
          <a:xfrm>
            <a:off x="4243752" y="385591"/>
            <a:ext cx="4455521" cy="2108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3"/>
          <p:cNvSpPr>
            <a:spLocks noGrp="1" noChangeArrowheads="1"/>
          </p:cNvSpPr>
          <p:nvPr>
            <p:ph idx="1"/>
          </p:nvPr>
        </p:nvSpPr>
        <p:spPr>
          <a:xfrm>
            <a:off x="252000" y="2577947"/>
            <a:ext cx="8640000" cy="2456761"/>
          </a:xfrm>
        </p:spPr>
        <p:txBody>
          <a:bodyPr/>
          <a:lstStyle/>
          <a:p>
            <a:pPr eaLnBrk="1" hangingPunct="1"/>
            <a:r>
              <a:rPr lang="en-US" sz="1800" dirty="0"/>
              <a:t>No PF model, but much more IO required to read ensemble data.</a:t>
            </a:r>
          </a:p>
          <a:p>
            <a:pPr lvl="1" eaLnBrk="1" hangingPunct="1"/>
            <a:r>
              <a:rPr lang="en-US" dirty="0"/>
              <a:t>Each iteration ~8 times faster with 200 members.</a:t>
            </a:r>
            <a:endParaRPr lang="en-GB" dirty="0"/>
          </a:p>
          <a:p>
            <a:pPr eaLnBrk="1" hangingPunct="1"/>
            <a:r>
              <a:rPr lang="en-GB" sz="1800" dirty="0"/>
              <a:t>Analysis consists of two parts:</a:t>
            </a:r>
          </a:p>
          <a:p>
            <a:pPr lvl="1" eaLnBrk="1" hangingPunct="1"/>
            <a:r>
              <a:rPr lang="en-GB" dirty="0"/>
              <a:t>A </a:t>
            </a:r>
            <a:r>
              <a:rPr lang="en-GB" u="sng" dirty="0"/>
              <a:t>3DVar-like</a:t>
            </a:r>
            <a:r>
              <a:rPr lang="en-GB" dirty="0"/>
              <a:t> analysis based on the </a:t>
            </a:r>
            <a:r>
              <a:rPr lang="en-GB" dirty="0" err="1"/>
              <a:t>climatological</a:t>
            </a:r>
            <a:r>
              <a:rPr lang="en-GB" dirty="0"/>
              <a:t> covariance</a:t>
            </a:r>
            <a:r>
              <a:rPr lang="en-GB" b="1" dirty="0"/>
              <a:t> </a:t>
            </a:r>
            <a:r>
              <a:rPr lang="en-GB" b="1" dirty="0" err="1"/>
              <a:t>B</a:t>
            </a:r>
            <a:r>
              <a:rPr lang="en-GB" i="1" baseline="-25000" dirty="0" err="1"/>
              <a:t>c</a:t>
            </a:r>
            <a:endParaRPr lang="en-GB" dirty="0"/>
          </a:p>
          <a:p>
            <a:pPr lvl="1" eaLnBrk="1" hangingPunct="1"/>
            <a:r>
              <a:rPr lang="en-US" dirty="0"/>
              <a:t>A 4D analysis consisting of a linear combination of the ensemble perturbations.</a:t>
            </a:r>
          </a:p>
          <a:p>
            <a:pPr eaLnBrk="1" hangingPunct="1"/>
            <a:r>
              <a:rPr lang="en-US" sz="1800" dirty="0" err="1"/>
              <a:t>Localisation</a:t>
            </a:r>
            <a:r>
              <a:rPr lang="en-US" sz="1800" dirty="0"/>
              <a:t> is currently in space only: same linear combination of ensemble perturbations at all times.</a:t>
            </a:r>
            <a:endParaRPr lang="en-GB" sz="180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52000" y="743328"/>
            <a:ext cx="8640000" cy="1003316"/>
          </a:xfrm>
        </p:spPr>
        <p:txBody>
          <a:bodyPr>
            <a:normAutofit/>
          </a:bodyPr>
          <a:lstStyle/>
          <a:p>
            <a:r>
              <a:rPr lang="en-GB" altLang="en-US" sz="2400" dirty="0">
                <a:solidFill>
                  <a:srgbClr val="004FC4"/>
                </a:solidFill>
              </a:rPr>
              <a:t>Hybrid-4DEnVar</a:t>
            </a:r>
            <a:br>
              <a:rPr lang="en-GB" altLang="en-US" sz="2400" dirty="0">
                <a:solidFill>
                  <a:srgbClr val="004FC4"/>
                </a:solidFill>
              </a:rPr>
            </a:br>
            <a:r>
              <a:rPr lang="en-GB" altLang="en-US" sz="1800" b="1" dirty="0"/>
              <a:t>Data assimilation</a:t>
            </a:r>
            <a:r>
              <a:rPr lang="en-GB" altLang="en-US" sz="1800" dirty="0"/>
              <a:t>: Hybrid-4DVar </a:t>
            </a:r>
            <a:r>
              <a:rPr lang="en-US" altLang="en-US" sz="1800" dirty="0"/>
              <a:t>→ </a:t>
            </a:r>
            <a:br>
              <a:rPr lang="en-US" altLang="en-US" sz="1800" dirty="0"/>
            </a:br>
            <a:r>
              <a:rPr lang="en-US" altLang="en-US" sz="1800" dirty="0"/>
              <a:t>		          Hybrid-</a:t>
            </a:r>
            <a:r>
              <a:rPr lang="en-GB" altLang="en-US" sz="1800" dirty="0"/>
              <a:t>4DEnVar</a:t>
            </a:r>
            <a:endParaRPr lang="en-GB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89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 descr="C:\Users\adam.clayton\Desktop\2014KIAPS_Adam_Clayton\VAR_variants_3.png"/>
          <p:cNvPicPr>
            <a:picLocks noChangeArrowheads="1"/>
          </p:cNvPicPr>
          <p:nvPr/>
        </p:nvPicPr>
        <p:blipFill>
          <a:blip r:embed="rId3" cstate="print"/>
          <a:srcRect l="873" t="48506" r="873" b="970"/>
          <a:stretch>
            <a:fillRect/>
          </a:stretch>
        </p:blipFill>
        <p:spPr bwMode="auto">
          <a:xfrm>
            <a:off x="2227669" y="951310"/>
            <a:ext cx="4455521" cy="2108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252000" y="3266632"/>
            <a:ext cx="8640000" cy="1878246"/>
          </a:xfrm>
        </p:spPr>
        <p:txBody>
          <a:bodyPr/>
          <a:lstStyle/>
          <a:p>
            <a:pPr eaLnBrk="1" hangingPunct="1"/>
            <a:r>
              <a:rPr lang="en-GB" sz="1800" dirty="0"/>
              <a:t>The 4DEnVar executable can also do an </a:t>
            </a:r>
            <a:r>
              <a:rPr lang="en-GB" sz="1800" dirty="0">
                <a:solidFill>
                  <a:srgbClr val="0070C0"/>
                </a:solidFill>
              </a:rPr>
              <a:t>ensemble of analyses: </a:t>
            </a:r>
            <a:r>
              <a:rPr lang="en-GB" sz="1800" b="1" dirty="0"/>
              <a:t>En-4DEnVar</a:t>
            </a:r>
            <a:r>
              <a:rPr lang="en-GB" sz="1800" dirty="0"/>
              <a:t>:</a:t>
            </a:r>
          </a:p>
          <a:p>
            <a:pPr lvl="1" eaLnBrk="1" hangingPunct="1"/>
            <a:r>
              <a:rPr lang="en-US" dirty="0"/>
              <a:t>(For each member, create increments relative to its own background trajectory.)</a:t>
            </a:r>
            <a:endParaRPr lang="en-GB" dirty="0"/>
          </a:p>
          <a:p>
            <a:pPr eaLnBrk="1" hangingPunct="1"/>
            <a:r>
              <a:rPr lang="en-US" sz="1800" dirty="0"/>
              <a:t>Routines were added to deal with perturbed observations, inflation, etc..</a:t>
            </a:r>
          </a:p>
          <a:p>
            <a:pPr eaLnBrk="1" hangingPunct="1">
              <a:buFontTx/>
              <a:buNone/>
            </a:pPr>
            <a:endParaRPr lang="en-US" sz="18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1800" b="1" dirty="0">
                <a:solidFill>
                  <a:schemeClr val="tx1"/>
                </a:solidFill>
              </a:rPr>
              <a:t>Ensemble update</a:t>
            </a:r>
            <a:r>
              <a:rPr lang="en-US" altLang="en-US" sz="1800" dirty="0">
                <a:solidFill>
                  <a:schemeClr val="tx1"/>
                </a:solidFill>
              </a:rPr>
              <a:t>: ETKF → (Hybrid-)En-4DEnVar</a:t>
            </a:r>
            <a:br>
              <a:rPr lang="en-GB" altLang="en-US" sz="1800" dirty="0">
                <a:solidFill>
                  <a:schemeClr val="tx1"/>
                </a:solidFill>
              </a:rPr>
            </a:br>
            <a:r>
              <a:rPr lang="en-GB" altLang="en-US" sz="800" dirty="0">
                <a:solidFill>
                  <a:schemeClr val="tx1"/>
                </a:solidFill>
              </a:rPr>
              <a:t>  </a:t>
            </a:r>
            <a:br>
              <a:rPr lang="en-GB" altLang="en-US" sz="2400" dirty="0">
                <a:solidFill>
                  <a:schemeClr val="tx1"/>
                </a:solidFill>
              </a:rPr>
            </a:br>
            <a:r>
              <a:rPr lang="en-GB" altLang="en-US" sz="2400" dirty="0">
                <a:solidFill>
                  <a:srgbClr val="004FC4"/>
                </a:solidFill>
              </a:rPr>
              <a:t>En-4DEnVar</a:t>
            </a:r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11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47663" y="1350000"/>
            <a:ext cx="6211490" cy="328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1938" indent="-2619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506"/>
              </a:spcBef>
              <a:spcAft>
                <a:spcPts val="506"/>
              </a:spcAft>
            </a:pPr>
            <a:r>
              <a:rPr lang="en-GB" altLang="ko-KR" sz="1200" b="1" dirty="0">
                <a:solidFill>
                  <a:schemeClr val="bg2"/>
                </a:solidFill>
                <a:ea typeface="Gulim" pitchFamily="34" charset="-127"/>
              </a:rPr>
              <a:t>Ensemble of data assimilations </a:t>
            </a:r>
            <a:r>
              <a:rPr lang="en-GB" altLang="ko-KR" sz="1200" dirty="0">
                <a:solidFill>
                  <a:schemeClr val="bg2"/>
                </a:solidFill>
                <a:ea typeface="Gulim" pitchFamily="34" charset="-127"/>
              </a:rPr>
              <a:t>(i.e. the En-4DEnVar step):</a:t>
            </a:r>
          </a:p>
          <a:p>
            <a:pPr marL="575072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GB" altLang="ko-KR" sz="1200" dirty="0">
                <a:solidFill>
                  <a:schemeClr val="bg2"/>
                </a:solidFill>
                <a:ea typeface="Gulim" pitchFamily="34" charset="-127"/>
              </a:rPr>
              <a:t>Perturbed observations</a:t>
            </a:r>
          </a:p>
          <a:p>
            <a:pPr marL="575072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GB" altLang="ko-KR" sz="1200" dirty="0">
                <a:solidFill>
                  <a:schemeClr val="bg2"/>
                </a:solidFill>
                <a:ea typeface="Gulim" pitchFamily="34" charset="-127"/>
              </a:rPr>
              <a:t>“Mean-pert” method, to reduce computational cost</a:t>
            </a:r>
          </a:p>
          <a:p>
            <a:pPr marL="575072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GB" altLang="ko-KR" sz="1200" dirty="0">
                <a:solidFill>
                  <a:schemeClr val="bg2"/>
                </a:solidFill>
                <a:ea typeface="Gulim" pitchFamily="34" charset="-127"/>
              </a:rPr>
              <a:t>“Simple self-exclusion” method to prevent inbreeding</a:t>
            </a:r>
          </a:p>
          <a:p>
            <a:pPr marL="17859" indent="0">
              <a:lnSpc>
                <a:spcPct val="80000"/>
              </a:lnSpc>
              <a:spcBef>
                <a:spcPts val="506"/>
              </a:spcBef>
              <a:spcAft>
                <a:spcPts val="506"/>
              </a:spcAft>
            </a:pPr>
            <a:r>
              <a:rPr lang="en-GB" altLang="ko-KR" sz="1200" b="1" dirty="0">
                <a:solidFill>
                  <a:schemeClr val="bg2"/>
                </a:solidFill>
                <a:ea typeface="Gulim" pitchFamily="34" charset="-127"/>
              </a:rPr>
              <a:t>Inflation to account for DA deficiencies</a:t>
            </a:r>
            <a:r>
              <a:rPr lang="en-GB" altLang="ko-KR" sz="1200" dirty="0">
                <a:solidFill>
                  <a:schemeClr val="bg2"/>
                </a:solidFill>
                <a:ea typeface="Gulim" pitchFamily="34" charset="-127"/>
              </a:rPr>
              <a:t>:</a:t>
            </a:r>
          </a:p>
          <a:p>
            <a:pPr marL="575072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GB" altLang="ko-KR" sz="1200" dirty="0">
                <a:solidFill>
                  <a:schemeClr val="bg2"/>
                </a:solidFill>
                <a:ea typeface="Gulim" pitchFamily="34" charset="-127"/>
              </a:rPr>
              <a:t>RTPP: Relaxation to Prior Perturbations</a:t>
            </a:r>
          </a:p>
          <a:p>
            <a:pPr marL="575072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GB" altLang="ko-KR" sz="1200" dirty="0">
                <a:solidFill>
                  <a:schemeClr val="bg2"/>
                </a:solidFill>
                <a:ea typeface="Gulim" pitchFamily="34" charset="-127"/>
              </a:rPr>
              <a:t>RTPS: Relaxation to Prior Spread</a:t>
            </a:r>
          </a:p>
          <a:p>
            <a:pPr marL="17859" indent="0">
              <a:lnSpc>
                <a:spcPct val="80000"/>
              </a:lnSpc>
              <a:spcBef>
                <a:spcPts val="506"/>
              </a:spcBef>
              <a:spcAft>
                <a:spcPts val="506"/>
              </a:spcAft>
            </a:pPr>
            <a:r>
              <a:rPr lang="en-GB" altLang="ko-KR" sz="1200" b="1" dirty="0">
                <a:solidFill>
                  <a:schemeClr val="bg2"/>
                </a:solidFill>
                <a:ea typeface="Gulim" pitchFamily="34" charset="-127"/>
              </a:rPr>
              <a:t>To account for model uncertainties</a:t>
            </a:r>
            <a:r>
              <a:rPr lang="en-GB" altLang="ko-KR" sz="1200" dirty="0">
                <a:solidFill>
                  <a:schemeClr val="bg2"/>
                </a:solidFill>
                <a:ea typeface="Gulim" pitchFamily="34" charset="-127"/>
              </a:rPr>
              <a:t>:</a:t>
            </a:r>
          </a:p>
          <a:p>
            <a:pPr marL="575072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GB" altLang="ko-KR" sz="1200" dirty="0">
                <a:solidFill>
                  <a:schemeClr val="bg2"/>
                </a:solidFill>
                <a:ea typeface="Gulim" pitchFamily="34" charset="-127"/>
              </a:rPr>
              <a:t>Stochastic Perturbed Tendencies (SPT)</a:t>
            </a:r>
          </a:p>
          <a:p>
            <a:pPr marL="575072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GB" altLang="ko-KR" sz="1200" dirty="0">
                <a:solidFill>
                  <a:schemeClr val="bg2"/>
                </a:solidFill>
                <a:ea typeface="Gulim" pitchFamily="34" charset="-127"/>
              </a:rPr>
              <a:t>SKEB: Stochastic Kinetic Energy Backscatter</a:t>
            </a:r>
          </a:p>
          <a:p>
            <a:pPr marL="575072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GB" altLang="ko-KR" sz="1200" dirty="0">
                <a:solidFill>
                  <a:schemeClr val="bg2"/>
                </a:solidFill>
                <a:ea typeface="Gulim" pitchFamily="34" charset="-127"/>
              </a:rPr>
              <a:t>Additive inflation based on scaled historical analysis increments, plus bias correction</a:t>
            </a:r>
          </a:p>
          <a:p>
            <a:pPr marL="17859" indent="0">
              <a:lnSpc>
                <a:spcPct val="80000"/>
              </a:lnSpc>
              <a:spcBef>
                <a:spcPts val="506"/>
              </a:spcBef>
              <a:spcAft>
                <a:spcPts val="506"/>
              </a:spcAft>
            </a:pPr>
            <a:r>
              <a:rPr lang="en-GB" altLang="ko-KR" sz="1200" b="1" dirty="0">
                <a:solidFill>
                  <a:schemeClr val="bg2"/>
                </a:solidFill>
                <a:ea typeface="Gulim" pitchFamily="34" charset="-127"/>
              </a:rPr>
              <a:t>To account for other uncertainties</a:t>
            </a:r>
            <a:r>
              <a:rPr lang="en-GB" altLang="ko-KR" sz="1200" dirty="0">
                <a:solidFill>
                  <a:schemeClr val="bg2"/>
                </a:solidFill>
                <a:ea typeface="Gulim" pitchFamily="34" charset="-127"/>
              </a:rPr>
              <a:t>:</a:t>
            </a:r>
          </a:p>
          <a:p>
            <a:pPr marL="575072" lvl="1">
              <a:lnSpc>
                <a:spcPct val="80000"/>
              </a:lnSpc>
              <a:spcBef>
                <a:spcPts val="506"/>
              </a:spcBef>
              <a:spcAft>
                <a:spcPts val="506"/>
              </a:spcAft>
              <a:buFont typeface="Arial" charset="0"/>
              <a:buChar char="•"/>
            </a:pPr>
            <a:r>
              <a:rPr lang="en-GB" altLang="ko-KR" sz="1200" dirty="0">
                <a:solidFill>
                  <a:schemeClr val="bg2"/>
                </a:solidFill>
                <a:ea typeface="Gulim" pitchFamily="34" charset="-127"/>
              </a:rPr>
              <a:t>Random perturbations to SST, soil moisture and soil temperature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2000" y="1478478"/>
            <a:ext cx="8640000" cy="312952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spcBef>
                <a:spcPts val="506"/>
              </a:spcBef>
              <a:spcAft>
                <a:spcPts val="506"/>
              </a:spcAft>
            </a:pPr>
            <a:r>
              <a:rPr lang="en-GB" altLang="ko-KR" sz="1200" b="1" dirty="0">
                <a:ea typeface="Gulim" pitchFamily="34" charset="-127"/>
              </a:rPr>
              <a:t>Ensemble of data assimilations </a:t>
            </a:r>
            <a:r>
              <a:rPr lang="en-GB" altLang="ko-KR" sz="1200" dirty="0">
                <a:ea typeface="Gulim" pitchFamily="34" charset="-127"/>
              </a:rPr>
              <a:t>(i.e. the En-4DEnVar step):</a:t>
            </a:r>
          </a:p>
          <a:p>
            <a:pPr marL="575072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GB" altLang="ko-KR" sz="1200" dirty="0">
                <a:ea typeface="Gulim" pitchFamily="34" charset="-127"/>
              </a:rPr>
              <a:t>“Mean-pert” method, to reduce computational cost</a:t>
            </a:r>
          </a:p>
          <a:p>
            <a:pPr marL="575072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GB" altLang="ko-KR" sz="1200" dirty="0">
                <a:ea typeface="Gulim" pitchFamily="34" charset="-127"/>
              </a:rPr>
              <a:t>“Simple self-exclusion” method to prevent inbreeding</a:t>
            </a:r>
          </a:p>
          <a:p>
            <a:pPr marL="575072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GB" altLang="ko-KR" sz="1200" dirty="0">
                <a:ea typeface="Gulim" pitchFamily="34" charset="-127"/>
              </a:rPr>
              <a:t>Smooth Gaussian localisation (600km standard deviation, ~2222km equivalent cut-off)</a:t>
            </a:r>
          </a:p>
          <a:p>
            <a:pPr marL="575072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altLang="ko-KR" sz="1200" dirty="0">
                <a:ea typeface="Gulim" pitchFamily="34" charset="-127"/>
              </a:rPr>
              <a:t>Hybrid co-variances – 50% </a:t>
            </a:r>
            <a:r>
              <a:rPr lang="en-US" altLang="ko-KR" sz="1200" dirty="0" err="1">
                <a:ea typeface="Gulim" pitchFamily="34" charset="-127"/>
              </a:rPr>
              <a:t>Bc</a:t>
            </a:r>
            <a:r>
              <a:rPr lang="en-US" altLang="ko-KR" sz="1200" dirty="0">
                <a:ea typeface="Gulim" pitchFamily="34" charset="-127"/>
              </a:rPr>
              <a:t> / 50% Be</a:t>
            </a:r>
          </a:p>
          <a:p>
            <a:pPr marL="575072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GB" altLang="ko-KR" sz="1200" dirty="0">
                <a:ea typeface="Gulim" pitchFamily="34" charset="-127"/>
              </a:rPr>
              <a:t>Partial re-centring with deterministic analysis to maintain consistency with deterministic forecasts</a:t>
            </a:r>
          </a:p>
          <a:p>
            <a:pPr marL="17859" indent="0">
              <a:lnSpc>
                <a:spcPct val="80000"/>
              </a:lnSpc>
              <a:spcBef>
                <a:spcPts val="506"/>
              </a:spcBef>
              <a:spcAft>
                <a:spcPts val="506"/>
              </a:spcAft>
            </a:pPr>
            <a:r>
              <a:rPr lang="en-GB" altLang="ko-KR" sz="1200" b="1" dirty="0">
                <a:ea typeface="Gulim" pitchFamily="34" charset="-127"/>
              </a:rPr>
              <a:t>Inflation to account for DA deficiencies</a:t>
            </a:r>
            <a:r>
              <a:rPr lang="en-GB" altLang="ko-KR" sz="1200" dirty="0">
                <a:ea typeface="Gulim" pitchFamily="34" charset="-127"/>
              </a:rPr>
              <a:t>:</a:t>
            </a:r>
          </a:p>
          <a:p>
            <a:pPr marL="575072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GB" altLang="ko-KR" sz="1200" dirty="0">
                <a:ea typeface="Gulim" pitchFamily="34" charset="-127"/>
              </a:rPr>
              <a:t>RTPP: Relaxation to Prior Perturbations (</a:t>
            </a:r>
            <a:r>
              <a:rPr lang="en-US" altLang="ko-KR" sz="1200" dirty="0">
                <a:solidFill>
                  <a:srgbClr val="048607"/>
                </a:solidFill>
                <a:ea typeface="Gulim" pitchFamily="34" charset="-127"/>
              </a:rPr>
              <a:t>maintains good spread</a:t>
            </a:r>
            <a:r>
              <a:rPr lang="en-US" altLang="ko-KR" sz="1200" dirty="0">
                <a:ea typeface="Gulim" pitchFamily="34" charset="-127"/>
              </a:rPr>
              <a:t>, but </a:t>
            </a:r>
            <a:r>
              <a:rPr lang="en-US" altLang="ko-KR" sz="1200" dirty="0">
                <a:solidFill>
                  <a:srgbClr val="FF0000"/>
                </a:solidFill>
                <a:ea typeface="Gulim" pitchFamily="34" charset="-127"/>
              </a:rPr>
              <a:t>perturbations too large-scale and too balanced</a:t>
            </a:r>
            <a:r>
              <a:rPr lang="en-US" altLang="ko-KR" sz="1200" dirty="0">
                <a:ea typeface="Gulim" pitchFamily="34" charset="-127"/>
              </a:rPr>
              <a:t>)</a:t>
            </a:r>
            <a:endParaRPr lang="en-GB" altLang="ko-KR" sz="1200" dirty="0">
              <a:ea typeface="Gulim" pitchFamily="34" charset="-127"/>
            </a:endParaRPr>
          </a:p>
          <a:p>
            <a:pPr marL="575072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GB" altLang="ko-KR" sz="1200" dirty="0">
                <a:ea typeface="Gulim" pitchFamily="34" charset="-127"/>
              </a:rPr>
              <a:t>RTPS: Relaxation to Prior Spread (</a:t>
            </a:r>
            <a:r>
              <a:rPr lang="en-US" altLang="ko-KR" sz="1200" dirty="0">
                <a:solidFill>
                  <a:srgbClr val="048607"/>
                </a:solidFill>
                <a:ea typeface="Gulim" pitchFamily="34" charset="-127"/>
              </a:rPr>
              <a:t>realistic effect on scale and balance of perturbations</a:t>
            </a:r>
            <a:r>
              <a:rPr lang="en-US" altLang="ko-KR" sz="1200" dirty="0">
                <a:ea typeface="Gulim" pitchFamily="34" charset="-127"/>
              </a:rPr>
              <a:t>, but </a:t>
            </a:r>
            <a:r>
              <a:rPr lang="en-US" altLang="ko-KR" sz="1200" dirty="0">
                <a:solidFill>
                  <a:srgbClr val="FF0000"/>
                </a:solidFill>
                <a:ea typeface="Gulim" pitchFamily="34" charset="-127"/>
              </a:rPr>
              <a:t>poor at maintaining spread</a:t>
            </a:r>
            <a:r>
              <a:rPr lang="en-US" altLang="ko-KR" sz="1200" dirty="0">
                <a:ea typeface="Gulim" pitchFamily="34" charset="-127"/>
              </a:rPr>
              <a:t>)</a:t>
            </a:r>
            <a:endParaRPr lang="en-GB" altLang="ko-KR" sz="1200" dirty="0">
              <a:ea typeface="Gulim" pitchFamily="34" charset="-127"/>
            </a:endParaRPr>
          </a:p>
          <a:p>
            <a:pPr marL="17859" indent="0">
              <a:lnSpc>
                <a:spcPct val="80000"/>
              </a:lnSpc>
              <a:spcBef>
                <a:spcPts val="506"/>
              </a:spcBef>
              <a:spcAft>
                <a:spcPts val="506"/>
              </a:spcAft>
            </a:pPr>
            <a:r>
              <a:rPr lang="en-GB" altLang="ko-KR" sz="1200" b="1" dirty="0">
                <a:ea typeface="Gulim" pitchFamily="34" charset="-127"/>
              </a:rPr>
              <a:t>To account for model uncertainties</a:t>
            </a:r>
            <a:r>
              <a:rPr lang="en-GB" altLang="ko-KR" sz="1200" dirty="0">
                <a:ea typeface="Gulim" pitchFamily="34" charset="-127"/>
              </a:rPr>
              <a:t>:</a:t>
            </a:r>
          </a:p>
          <a:p>
            <a:pPr marL="575072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GB" altLang="ko-KR" sz="1200" dirty="0">
                <a:ea typeface="Gulim" pitchFamily="34" charset="-127"/>
              </a:rPr>
              <a:t>Stochastic Perturbed Tendencies (SPT) [aka Stochastic Perturbation of Physics Tendencies SPPT]</a:t>
            </a:r>
          </a:p>
          <a:p>
            <a:pPr marL="575072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GB" altLang="ko-KR" sz="1200" dirty="0">
                <a:ea typeface="Gulim" pitchFamily="34" charset="-127"/>
              </a:rPr>
              <a:t>SKEB: Stochastic Kinetic Energy Backscatter</a:t>
            </a:r>
          </a:p>
          <a:p>
            <a:pPr marL="575072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GB" altLang="ko-KR" sz="1200" dirty="0">
                <a:ea typeface="Gulim" pitchFamily="34" charset="-127"/>
              </a:rPr>
              <a:t>Additive Inflation (AI): scaled historical analysis increments, plus bias-correction (three month historical archive)</a:t>
            </a:r>
          </a:p>
          <a:p>
            <a:pPr marL="17859" indent="0">
              <a:lnSpc>
                <a:spcPct val="80000"/>
              </a:lnSpc>
              <a:spcBef>
                <a:spcPts val="506"/>
              </a:spcBef>
              <a:spcAft>
                <a:spcPts val="506"/>
              </a:spcAft>
            </a:pPr>
            <a:r>
              <a:rPr lang="en-GB" altLang="ko-KR" sz="1200" b="1" dirty="0">
                <a:ea typeface="Gulim" pitchFamily="34" charset="-127"/>
              </a:rPr>
              <a:t>To account for other uncertainties</a:t>
            </a:r>
            <a:r>
              <a:rPr lang="en-GB" altLang="ko-KR" sz="1200" dirty="0">
                <a:ea typeface="Gulim" pitchFamily="34" charset="-127"/>
              </a:rPr>
              <a:t>:</a:t>
            </a:r>
          </a:p>
          <a:p>
            <a:pPr marL="575072" lvl="1">
              <a:lnSpc>
                <a:spcPct val="80000"/>
              </a:lnSpc>
              <a:spcBef>
                <a:spcPts val="506"/>
              </a:spcBef>
              <a:spcAft>
                <a:spcPts val="506"/>
              </a:spcAft>
              <a:buFont typeface="Arial" charset="0"/>
              <a:buChar char="•"/>
            </a:pPr>
            <a:r>
              <a:rPr lang="en-GB" altLang="ko-KR" sz="1200" dirty="0">
                <a:ea typeface="Gulim" pitchFamily="34" charset="-127"/>
              </a:rPr>
              <a:t>Random perturbations to SST, soil moisture and soil temperature (as with ETKF ensemble system)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Ensemble 4d-Ensemble-VAR		</a:t>
            </a:r>
            <a:r>
              <a:rPr lang="en-US" sz="1050" b="1" dirty="0"/>
              <a:t>“…the small print…”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48989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S_WIN~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521828"/>
            <a:ext cx="4468880" cy="314764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Comparing ETKF – En-4DEnVar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7360" y="2301935"/>
            <a:ext cx="477520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ETKF has good spread at initial time, but grows too slowly in the tropics</a:t>
            </a:r>
          </a:p>
          <a:p>
            <a:pPr>
              <a:spcAft>
                <a:spcPts val="600"/>
              </a:spcAft>
            </a:pPr>
            <a:r>
              <a:rPr lang="en-GB" dirty="0"/>
              <a:t>En-4DEnVar has much faster spread growth, and this matches errors better</a:t>
            </a:r>
          </a:p>
          <a:p>
            <a:pPr marL="355600">
              <a:spcAft>
                <a:spcPts val="600"/>
              </a:spcAft>
            </a:pPr>
            <a:r>
              <a:rPr lang="en-GB" dirty="0"/>
              <a:t>Mainly due to additive inflation for model errors</a:t>
            </a:r>
          </a:p>
          <a:p>
            <a:pPr marL="3175">
              <a:spcAft>
                <a:spcPts val="600"/>
              </a:spcAft>
            </a:pPr>
            <a:r>
              <a:rPr lang="en-GB" dirty="0"/>
              <a:t>Similar results seen for other variables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684693" y="2668693"/>
            <a:ext cx="650242" cy="386083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515360" y="2519680"/>
            <a:ext cx="799253" cy="650240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0292" y="4687135"/>
            <a:ext cx="4057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RMSE (solid) and spread (dashed) of wind at 850 </a:t>
            </a:r>
            <a:r>
              <a:rPr lang="en-GB" sz="1200" b="1" dirty="0" err="1"/>
              <a:t>hPa</a:t>
            </a:r>
            <a:r>
              <a:rPr lang="en-GB" sz="1200" b="1" dirty="0"/>
              <a:t> for the tropics, measured against ECMWF analyses</a:t>
            </a:r>
          </a:p>
        </p:txBody>
      </p:sp>
    </p:spTree>
    <p:extLst>
      <p:ext uri="{BB962C8B-B14F-4D97-AF65-F5344CB8AC3E}">
        <p14:creationId xmlns:p14="http://schemas.microsoft.com/office/powerpoint/2010/main" val="3547647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4571933" y="1148766"/>
            <a:ext cx="4320600" cy="250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rmAutofit fontScale="85000" lnSpcReduction="10000"/>
          </a:bodyPr>
          <a:lstStyle/>
          <a:p>
            <a:pPr marL="261938" indent="-261938">
              <a:lnSpc>
                <a:spcPct val="110000"/>
              </a:lnSpc>
              <a:spcBef>
                <a:spcPts val="675"/>
              </a:spcBef>
              <a:spcAft>
                <a:spcPts val="675"/>
              </a:spcAft>
              <a:buClr>
                <a:schemeClr val="bg2"/>
              </a:buClr>
              <a:buFont typeface="Arial" pitchFamily="34" charset="0"/>
              <a:buChar char="•"/>
            </a:pPr>
            <a:r>
              <a:rPr lang="en-US" altLang="ko-KR" sz="2000" dirty="0">
                <a:ea typeface="Gulim" pitchFamily="34" charset="-127"/>
              </a:rPr>
              <a:t>“Ensemble scorecard”, based on CRPS: Continuous Ranked Probability Score.</a:t>
            </a:r>
          </a:p>
          <a:p>
            <a:pPr marL="261938" indent="-261938">
              <a:lnSpc>
                <a:spcPct val="110000"/>
              </a:lnSpc>
              <a:spcBef>
                <a:spcPts val="675"/>
              </a:spcBef>
              <a:spcAft>
                <a:spcPts val="675"/>
              </a:spcAft>
              <a:buClr>
                <a:schemeClr val="bg2"/>
              </a:buClr>
              <a:buFont typeface="Arial" pitchFamily="34" charset="0"/>
              <a:buChar char="•"/>
            </a:pPr>
            <a:endParaRPr lang="en-US" altLang="ko-KR" sz="2000" dirty="0">
              <a:ea typeface="Gulim" pitchFamily="34" charset="-127"/>
            </a:endParaRPr>
          </a:p>
          <a:p>
            <a:pPr marL="261938" indent="-261938">
              <a:lnSpc>
                <a:spcPct val="110000"/>
              </a:lnSpc>
              <a:spcBef>
                <a:spcPts val="675"/>
              </a:spcBef>
              <a:spcAft>
                <a:spcPts val="675"/>
              </a:spcAft>
              <a:buClr>
                <a:schemeClr val="bg2"/>
              </a:buClr>
              <a:buFont typeface="Arial" pitchFamily="34" charset="0"/>
              <a:buChar char="•"/>
            </a:pPr>
            <a:endParaRPr lang="en-US" altLang="ko-KR" sz="2000" dirty="0">
              <a:ea typeface="Gulim" pitchFamily="34" charset="-127"/>
            </a:endParaRPr>
          </a:p>
          <a:p>
            <a:pPr marL="261938" indent="-261938">
              <a:lnSpc>
                <a:spcPct val="110000"/>
              </a:lnSpc>
              <a:spcBef>
                <a:spcPts val="675"/>
              </a:spcBef>
              <a:spcAft>
                <a:spcPts val="675"/>
              </a:spcAft>
              <a:buClr>
                <a:schemeClr val="bg2"/>
              </a:buClr>
              <a:buFont typeface="Arial" pitchFamily="34" charset="0"/>
              <a:buChar char="•"/>
            </a:pPr>
            <a:endParaRPr lang="en-US" altLang="ko-KR" sz="2000" dirty="0">
              <a:ea typeface="Gulim" pitchFamily="34" charset="-127"/>
            </a:endParaRPr>
          </a:p>
          <a:p>
            <a:pPr marL="261938" indent="-261938">
              <a:lnSpc>
                <a:spcPct val="110000"/>
              </a:lnSpc>
              <a:spcBef>
                <a:spcPts val="675"/>
              </a:spcBef>
              <a:spcAft>
                <a:spcPts val="675"/>
              </a:spcAft>
              <a:buClr>
                <a:schemeClr val="bg2"/>
              </a:buClr>
              <a:buFont typeface="Arial" pitchFamily="34" charset="0"/>
              <a:buChar char="•"/>
            </a:pPr>
            <a:r>
              <a:rPr lang="en-US" altLang="ko-KR" sz="2000" b="1" dirty="0">
                <a:ea typeface="Gulim" pitchFamily="34" charset="-127"/>
              </a:rPr>
              <a:t>New ensemble much better</a:t>
            </a:r>
            <a:r>
              <a:rPr lang="en-US" altLang="ko-KR" sz="2000" dirty="0">
                <a:ea typeface="Gulim" pitchFamily="34" charset="-127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33391" y="2286504"/>
            <a:ext cx="2098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1600" dirty="0"/>
              <a:t>: at least 20% better</a:t>
            </a:r>
          </a:p>
        </p:txBody>
      </p:sp>
      <p:sp>
        <p:nvSpPr>
          <p:cNvPr id="22" name="Triangle 21"/>
          <p:cNvSpPr/>
          <p:nvPr/>
        </p:nvSpPr>
        <p:spPr bwMode="auto">
          <a:xfrm>
            <a:off x="5340492" y="2480528"/>
            <a:ext cx="216000" cy="180000"/>
          </a:xfrm>
          <a:prstGeom prst="triangle">
            <a:avLst/>
          </a:prstGeom>
          <a:solidFill>
            <a:srgbClr val="8DB4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92080" y="2095682"/>
            <a:ext cx="2526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Change </a:t>
            </a:r>
            <a:r>
              <a:rPr lang="en-US" sz="1600" b="1" dirty="0"/>
              <a:t>∝ </a:t>
            </a:r>
            <a:r>
              <a:rPr lang="en-US" sz="1600" dirty="0"/>
              <a:t>area of triangle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 bwMode="auto">
          <a:xfrm>
            <a:off x="5350714" y="2802192"/>
            <a:ext cx="221871" cy="168629"/>
          </a:xfrm>
          <a:prstGeom prst="rect">
            <a:avLst/>
          </a:prstGeom>
          <a:solidFill>
            <a:srgbClr val="F0F6D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5" name="Triangle 24"/>
          <p:cNvSpPr/>
          <p:nvPr/>
        </p:nvSpPr>
        <p:spPr bwMode="auto">
          <a:xfrm>
            <a:off x="5383604" y="2830072"/>
            <a:ext cx="144000" cy="108000"/>
          </a:xfrm>
          <a:prstGeom prst="triangle">
            <a:avLst/>
          </a:prstGeom>
          <a:solidFill>
            <a:srgbClr val="8DB40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33391" y="2599290"/>
            <a:ext cx="3073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1600" dirty="0"/>
              <a:t>: statistically significant change</a:t>
            </a:r>
          </a:p>
        </p:txBody>
      </p:sp>
      <p:pic>
        <p:nvPicPr>
          <p:cNvPr id="2050" name="Picture 2" descr="\\desktop\UserDFS$\neill.bowler\MyDocuments\temp\iamas\CRPS_Scorecard-mi-aq520-EG-mi-aq897-EG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5455" y="712640"/>
            <a:ext cx="2971852" cy="421929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95536" y="4785457"/>
            <a:ext cx="3608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% change in CRPS vs. ECMWF analyses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83715" y="415417"/>
            <a:ext cx="8640000" cy="591685"/>
          </a:xfrm>
        </p:spPr>
        <p:txBody>
          <a:bodyPr>
            <a:noAutofit/>
          </a:bodyPr>
          <a:lstStyle/>
          <a:p>
            <a:r>
              <a:rPr lang="en-GB" sz="2800" b="1" kern="0" dirty="0">
                <a:solidFill>
                  <a:srgbClr val="1140CE"/>
                </a:solidFill>
              </a:rPr>
              <a:t>Baseline configuration vs. ETKF-based ensemble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47000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46486"/>
              </p:ext>
            </p:extLst>
          </p:nvPr>
        </p:nvGraphicFramePr>
        <p:xfrm>
          <a:off x="251999" y="1157812"/>
          <a:ext cx="8707894" cy="3272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2606">
                  <a:extLst>
                    <a:ext uri="{9D8B030D-6E8A-4147-A177-3AD203B41FA5}">
                      <a16:colId xmlns:a16="http://schemas.microsoft.com/office/drawing/2014/main" val="2014597507"/>
                    </a:ext>
                  </a:extLst>
                </a:gridCol>
                <a:gridCol w="3538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9943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Technical component</a:t>
                      </a:r>
                      <a:endParaRPr lang="en-GB" sz="1200" dirty="0">
                        <a:solidFill>
                          <a:schemeClr val="bg2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Deterministic</a:t>
                      </a:r>
                    </a:p>
                  </a:txBody>
                  <a:tcPr marL="68580" marR="68580" marT="34290" marB="34290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MOGREPS-G</a:t>
                      </a:r>
                      <a:endParaRPr lang="en-GB" sz="1200" dirty="0">
                        <a:solidFill>
                          <a:schemeClr val="bg2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574">
                <a:tc>
                  <a:txBody>
                    <a:bodyPr/>
                    <a:lstStyle/>
                    <a:p>
                      <a:r>
                        <a:rPr lang="en-GB" sz="1100" b="1" dirty="0"/>
                        <a:t>Resolution (grid point)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/>
                        <a:t>2560x1920</a:t>
                      </a:r>
                      <a:r>
                        <a:rPr lang="en-GB" sz="1100" b="0" baseline="0" dirty="0"/>
                        <a:t> </a:t>
                      </a:r>
                      <a:r>
                        <a:rPr lang="en-GB" sz="1100" b="0" baseline="0" dirty="0" err="1"/>
                        <a:t>reg</a:t>
                      </a:r>
                      <a:r>
                        <a:rPr lang="en-GB" sz="1100" b="0" baseline="0" dirty="0"/>
                        <a:t> </a:t>
                      </a:r>
                      <a:r>
                        <a:rPr lang="en-GB" sz="1100" b="0" baseline="0" dirty="0" err="1"/>
                        <a:t>lat</a:t>
                      </a:r>
                      <a:r>
                        <a:rPr lang="en-GB" sz="1100" b="0" baseline="0" dirty="0"/>
                        <a:t>/</a:t>
                      </a:r>
                      <a:r>
                        <a:rPr lang="en-GB" sz="1100" b="0" baseline="0" dirty="0" err="1"/>
                        <a:t>lon</a:t>
                      </a:r>
                      <a:r>
                        <a:rPr lang="en-GB" sz="1100" b="0" baseline="0" dirty="0"/>
                        <a:t> = 10km (in mid-latitudes)</a:t>
                      </a:r>
                      <a:endParaRPr lang="en-GB" sz="1100" b="0" dirty="0"/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1280x960 </a:t>
                      </a:r>
                      <a:r>
                        <a:rPr lang="en-GB" sz="1100" dirty="0" err="1"/>
                        <a:t>reg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lat</a:t>
                      </a:r>
                      <a:r>
                        <a:rPr lang="en-GB" sz="1100" dirty="0"/>
                        <a:t>/</a:t>
                      </a:r>
                      <a:r>
                        <a:rPr lang="en-GB" sz="1100" dirty="0" err="1"/>
                        <a:t>lon</a:t>
                      </a:r>
                      <a:r>
                        <a:rPr lang="en-GB" sz="1100" dirty="0"/>
                        <a:t> = 20km (in mid-latitudes)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654">
                <a:tc>
                  <a:txBody>
                    <a:bodyPr/>
                    <a:lstStyle/>
                    <a:p>
                      <a:r>
                        <a:rPr lang="en-GB" sz="1100" b="1" dirty="0"/>
                        <a:t>Vertical levels + Time-step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70 levels (model top 80 km) and Time-step = 4min</a:t>
                      </a:r>
                      <a:endParaRPr lang="en-GB" sz="1100" b="1" dirty="0"/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70 levels (model top 80 km) and Time-step = 7.5min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657">
                <a:tc>
                  <a:txBody>
                    <a:bodyPr/>
                    <a:lstStyle/>
                    <a:p>
                      <a:r>
                        <a:rPr lang="en-GB" sz="1100" b="1" dirty="0"/>
                        <a:t>Science configuration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GA6.1 – Walters </a:t>
                      </a:r>
                      <a:r>
                        <a:rPr lang="en-GB" sz="1100" i="1" dirty="0"/>
                        <a:t>et al </a:t>
                      </a:r>
                      <a:r>
                        <a:rPr lang="en-GB" sz="1100" dirty="0"/>
                        <a:t>(2017)</a:t>
                      </a:r>
                    </a:p>
                    <a:p>
                      <a:r>
                        <a:rPr lang="en-GB" sz="1100" u="sng" dirty="0">
                          <a:solidFill>
                            <a:srgbClr val="FF0000"/>
                          </a:solidFill>
                        </a:rPr>
                        <a:t>GL8.1 – Walters </a:t>
                      </a:r>
                      <a:r>
                        <a:rPr lang="en-GB" sz="1100" i="1" u="sng" dirty="0">
                          <a:solidFill>
                            <a:srgbClr val="FF0000"/>
                          </a:solidFill>
                        </a:rPr>
                        <a:t>et al</a:t>
                      </a:r>
                      <a:r>
                        <a:rPr lang="en-GB" sz="1100" u="sng" dirty="0">
                          <a:solidFill>
                            <a:srgbClr val="FF0000"/>
                          </a:solidFill>
                        </a:rPr>
                        <a:t>. (2017) in review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GA6.1 – Walters </a:t>
                      </a:r>
                      <a:r>
                        <a:rPr lang="en-GB" sz="1100" i="1" dirty="0"/>
                        <a:t>et al </a:t>
                      </a:r>
                      <a:r>
                        <a:rPr lang="en-GB" sz="1100" dirty="0"/>
                        <a:t>(2017)</a:t>
                      </a:r>
                    </a:p>
                    <a:p>
                      <a:r>
                        <a:rPr lang="en-GB" sz="1100" u="sng" dirty="0">
                          <a:solidFill>
                            <a:srgbClr val="FF0000"/>
                          </a:solidFill>
                        </a:rPr>
                        <a:t>GL8.1 – Walters </a:t>
                      </a:r>
                      <a:r>
                        <a:rPr lang="en-GB" sz="1100" i="1" u="sng" dirty="0">
                          <a:solidFill>
                            <a:srgbClr val="FF0000"/>
                          </a:solidFill>
                        </a:rPr>
                        <a:t>et al</a:t>
                      </a:r>
                      <a:r>
                        <a:rPr lang="en-GB" sz="1100" u="sng" dirty="0">
                          <a:solidFill>
                            <a:srgbClr val="FF0000"/>
                          </a:solidFill>
                        </a:rPr>
                        <a:t>. (2017) in review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574">
                <a:tc>
                  <a:txBody>
                    <a:bodyPr/>
                    <a:lstStyle/>
                    <a:p>
                      <a:r>
                        <a:rPr lang="en-GB" sz="1100" b="1" dirty="0"/>
                        <a:t>Forecast length &amp; frequency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/>
                        <a:t>7-days</a:t>
                      </a:r>
                      <a:r>
                        <a:rPr lang="en-GB" sz="1100" b="0" baseline="0" dirty="0"/>
                        <a:t> at 00Z and 12Z</a:t>
                      </a:r>
                    </a:p>
                    <a:p>
                      <a:r>
                        <a:rPr lang="en-GB" sz="1100" b="0" baseline="0" dirty="0"/>
                        <a:t>2.5-days at 06Z and 18Z</a:t>
                      </a:r>
                      <a:endParaRPr lang="en-GB" sz="1100" b="0" dirty="0"/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17 pert + 1 control = 18 members to 7-days every 6 hours. Lag</a:t>
                      </a:r>
                      <a:r>
                        <a:rPr lang="en-GB" sz="1100" baseline="0" dirty="0"/>
                        <a:t> two cycles to form 36-mem ensemble</a:t>
                      </a:r>
                      <a:endParaRPr lang="en-GB" sz="1100" dirty="0"/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574">
                <a:tc>
                  <a:txBody>
                    <a:bodyPr/>
                    <a:lstStyle/>
                    <a:p>
                      <a:r>
                        <a:rPr lang="en-GB" sz="1100" b="1" dirty="0"/>
                        <a:t>Initial conditions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/>
                        <a:t>4D-hybrid-VAR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Interpolated from high-resolution deterministic analysis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574">
                <a:tc>
                  <a:txBody>
                    <a:bodyPr/>
                    <a:lstStyle/>
                    <a:p>
                      <a:r>
                        <a:rPr lang="en-GB" sz="1100" b="1" dirty="0"/>
                        <a:t>Initial condition perturbations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/>
                        <a:t>none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Ensemble Transform </a:t>
                      </a:r>
                      <a:r>
                        <a:rPr lang="en-GB" sz="1100" dirty="0" err="1"/>
                        <a:t>Kalman</a:t>
                      </a:r>
                      <a:r>
                        <a:rPr lang="en-GB" sz="1100" dirty="0"/>
                        <a:t> Filter (using 44 members)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3238">
                <a:tc>
                  <a:txBody>
                    <a:bodyPr/>
                    <a:lstStyle/>
                    <a:p>
                      <a:r>
                        <a:rPr lang="en-GB" sz="1100" b="1" dirty="0"/>
                        <a:t>Stochastic physics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/>
                        <a:t>none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SKEB + </a:t>
                      </a:r>
                      <a:r>
                        <a:rPr lang="en-GB" sz="1100" u="sng" dirty="0">
                          <a:solidFill>
                            <a:srgbClr val="FF0000"/>
                          </a:solidFill>
                        </a:rPr>
                        <a:t>Stochastic Perturbation of Tendencies</a:t>
                      </a:r>
                      <a:r>
                        <a:rPr lang="en-GB" sz="1100" u="sng" baseline="0" dirty="0">
                          <a:solidFill>
                            <a:srgbClr val="FF0000"/>
                          </a:solidFill>
                        </a:rPr>
                        <a:t> (SPT) </a:t>
                      </a:r>
                      <a:r>
                        <a:rPr lang="en-GB" sz="1100" baseline="0" dirty="0"/>
                        <a:t>(</a:t>
                      </a:r>
                      <a:r>
                        <a:rPr lang="en-GB" sz="1100" kern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Sanchez</a:t>
                      </a:r>
                      <a:r>
                        <a:rPr lang="en-GB" sz="1100" kern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al,</a:t>
                      </a:r>
                      <a:r>
                        <a:rPr lang="en-GB" sz="1100" kern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2016, doi:10.1002/qj.2640)</a:t>
                      </a:r>
                      <a:endParaRPr lang="en-GB" sz="1100" dirty="0"/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488">
                <a:tc>
                  <a:txBody>
                    <a:bodyPr/>
                    <a:lstStyle/>
                    <a:p>
                      <a:r>
                        <a:rPr lang="en-GB" sz="1100" b="1" dirty="0"/>
                        <a:t>Surface perturbations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/>
                        <a:t>none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Sea-surface</a:t>
                      </a:r>
                      <a:r>
                        <a:rPr lang="en-GB" sz="1100" baseline="0" dirty="0"/>
                        <a:t> temperature, soil-moisture and deep soil-temperature (Tennant and </a:t>
                      </a:r>
                      <a:r>
                        <a:rPr lang="en-GB" sz="1100" baseline="0" dirty="0" err="1"/>
                        <a:t>Beare</a:t>
                      </a:r>
                      <a:r>
                        <a:rPr lang="en-GB" sz="1100" baseline="0" dirty="0"/>
                        <a:t>, 2014)</a:t>
                      </a:r>
                      <a:endParaRPr lang="en-GB" sz="1100" dirty="0"/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000" y="513829"/>
            <a:ext cx="8640000" cy="576000"/>
          </a:xfrm>
        </p:spPr>
        <p:txBody>
          <a:bodyPr>
            <a:normAutofit/>
          </a:bodyPr>
          <a:lstStyle/>
          <a:p>
            <a:r>
              <a:rPr lang="en-GB" sz="2800" dirty="0"/>
              <a:t>Global NWP configuration (PS41)</a:t>
            </a:r>
          </a:p>
        </p:txBody>
      </p:sp>
    </p:spTree>
    <p:extLst>
      <p:ext uri="{BB962C8B-B14F-4D97-AF65-F5344CB8AC3E}">
        <p14:creationId xmlns:p14="http://schemas.microsoft.com/office/powerpoint/2010/main" val="213919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460305" y="3875154"/>
            <a:ext cx="1434561" cy="648936"/>
            <a:chOff x="5460305" y="3875154"/>
            <a:chExt cx="1434561" cy="648936"/>
          </a:xfrm>
        </p:grpSpPr>
        <p:grpSp>
          <p:nvGrpSpPr>
            <p:cNvPr id="3" name="Group 19"/>
            <p:cNvGrpSpPr/>
            <p:nvPr/>
          </p:nvGrpSpPr>
          <p:grpSpPr>
            <a:xfrm>
              <a:off x="5460306" y="3875154"/>
              <a:ext cx="1372681" cy="648936"/>
              <a:chOff x="3002668" y="2989820"/>
              <a:chExt cx="1372681" cy="865248"/>
            </a:xfrm>
          </p:grpSpPr>
          <p:sp>
            <p:nvSpPr>
              <p:cNvPr id="23" name="Freeform 22"/>
              <p:cNvSpPr/>
              <p:nvPr/>
            </p:nvSpPr>
            <p:spPr bwMode="auto">
              <a:xfrm>
                <a:off x="3002668" y="3195051"/>
                <a:ext cx="1366049" cy="220703"/>
              </a:xfrm>
              <a:custGeom>
                <a:avLst/>
                <a:gdLst>
                  <a:gd name="connsiteX0" fmla="*/ 0 w 5966460"/>
                  <a:gd name="connsiteY0" fmla="*/ 182880 h 331832"/>
                  <a:gd name="connsiteX1" fmla="*/ 1234440 w 5966460"/>
                  <a:gd name="connsiteY1" fmla="*/ 68580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182880 h 331832"/>
                  <a:gd name="connsiteX1" fmla="*/ 1234440 w 5966460"/>
                  <a:gd name="connsiteY1" fmla="*/ 139832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257109 h 405936"/>
                  <a:gd name="connsiteX1" fmla="*/ 1234440 w 5966460"/>
                  <a:gd name="connsiteY1" fmla="*/ 214061 h 405936"/>
                  <a:gd name="connsiteX2" fmla="*/ 1977390 w 5966460"/>
                  <a:gd name="connsiteY2" fmla="*/ 337119 h 405936"/>
                  <a:gd name="connsiteX3" fmla="*/ 2877688 w 5966460"/>
                  <a:gd name="connsiteY3" fmla="*/ 305 h 405936"/>
                  <a:gd name="connsiteX4" fmla="*/ 4274820 w 5966460"/>
                  <a:gd name="connsiteY4" fmla="*/ 405699 h 405936"/>
                  <a:gd name="connsiteX5" fmla="*/ 5966460 w 5966460"/>
                  <a:gd name="connsiteY5" fmla="*/ 74229 h 405936"/>
                  <a:gd name="connsiteX0" fmla="*/ 0 w 5966460"/>
                  <a:gd name="connsiteY0" fmla="*/ 256876 h 447437"/>
                  <a:gd name="connsiteX1" fmla="*/ 1234440 w 5966460"/>
                  <a:gd name="connsiteY1" fmla="*/ 213828 h 447437"/>
                  <a:gd name="connsiteX2" fmla="*/ 2022630 w 5966460"/>
                  <a:gd name="connsiteY2" fmla="*/ 443763 h 447437"/>
                  <a:gd name="connsiteX3" fmla="*/ 2877688 w 5966460"/>
                  <a:gd name="connsiteY3" fmla="*/ 72 h 447437"/>
                  <a:gd name="connsiteX4" fmla="*/ 4274820 w 5966460"/>
                  <a:gd name="connsiteY4" fmla="*/ 405466 h 447437"/>
                  <a:gd name="connsiteX5" fmla="*/ 5966460 w 5966460"/>
                  <a:gd name="connsiteY5" fmla="*/ 73996 h 447437"/>
                  <a:gd name="connsiteX0" fmla="*/ 0 w 5966460"/>
                  <a:gd name="connsiteY0" fmla="*/ 182880 h 369988"/>
                  <a:gd name="connsiteX1" fmla="*/ 1234440 w 5966460"/>
                  <a:gd name="connsiteY1" fmla="*/ 139832 h 369988"/>
                  <a:gd name="connsiteX2" fmla="*/ 2022630 w 5966460"/>
                  <a:gd name="connsiteY2" fmla="*/ 369767 h 369988"/>
                  <a:gd name="connsiteX3" fmla="*/ 2911619 w 5966460"/>
                  <a:gd name="connsiteY3" fmla="*/ 92331 h 369988"/>
                  <a:gd name="connsiteX4" fmla="*/ 4274820 w 5966460"/>
                  <a:gd name="connsiteY4" fmla="*/ 331470 h 369988"/>
                  <a:gd name="connsiteX5" fmla="*/ 5966460 w 5966460"/>
                  <a:gd name="connsiteY5" fmla="*/ 0 h 369988"/>
                  <a:gd name="connsiteX0" fmla="*/ 0 w 5966460"/>
                  <a:gd name="connsiteY0" fmla="*/ 182880 h 369988"/>
                  <a:gd name="connsiteX1" fmla="*/ 1234440 w 5966460"/>
                  <a:gd name="connsiteY1" fmla="*/ 139832 h 369988"/>
                  <a:gd name="connsiteX2" fmla="*/ 2022630 w 5966460"/>
                  <a:gd name="connsiteY2" fmla="*/ 369767 h 369988"/>
                  <a:gd name="connsiteX3" fmla="*/ 2911619 w 5966460"/>
                  <a:gd name="connsiteY3" fmla="*/ 92331 h 369988"/>
                  <a:gd name="connsiteX4" fmla="*/ 4399231 w 5966460"/>
                  <a:gd name="connsiteY4" fmla="*/ 117715 h 369988"/>
                  <a:gd name="connsiteX5" fmla="*/ 5966460 w 5966460"/>
                  <a:gd name="connsiteY5" fmla="*/ 0 h 369988"/>
                  <a:gd name="connsiteX0" fmla="*/ 0 w 5921219"/>
                  <a:gd name="connsiteY0" fmla="*/ 384761 h 571869"/>
                  <a:gd name="connsiteX1" fmla="*/ 1234440 w 5921219"/>
                  <a:gd name="connsiteY1" fmla="*/ 341713 h 571869"/>
                  <a:gd name="connsiteX2" fmla="*/ 2022630 w 5921219"/>
                  <a:gd name="connsiteY2" fmla="*/ 571648 h 571869"/>
                  <a:gd name="connsiteX3" fmla="*/ 2911619 w 5921219"/>
                  <a:gd name="connsiteY3" fmla="*/ 294212 h 571869"/>
                  <a:gd name="connsiteX4" fmla="*/ 4399231 w 5921219"/>
                  <a:gd name="connsiteY4" fmla="*/ 319596 h 571869"/>
                  <a:gd name="connsiteX5" fmla="*/ 5921219 w 5921219"/>
                  <a:gd name="connsiteY5" fmla="*/ 0 h 571869"/>
                  <a:gd name="connsiteX0" fmla="*/ 0 w 6000389"/>
                  <a:gd name="connsiteY0" fmla="*/ 420387 h 607495"/>
                  <a:gd name="connsiteX1" fmla="*/ 1234440 w 6000389"/>
                  <a:gd name="connsiteY1" fmla="*/ 377339 h 607495"/>
                  <a:gd name="connsiteX2" fmla="*/ 2022630 w 6000389"/>
                  <a:gd name="connsiteY2" fmla="*/ 607274 h 607495"/>
                  <a:gd name="connsiteX3" fmla="*/ 2911619 w 6000389"/>
                  <a:gd name="connsiteY3" fmla="*/ 329838 h 607495"/>
                  <a:gd name="connsiteX4" fmla="*/ 4399231 w 6000389"/>
                  <a:gd name="connsiteY4" fmla="*/ 355222 h 607495"/>
                  <a:gd name="connsiteX5" fmla="*/ 6000389 w 6000389"/>
                  <a:gd name="connsiteY5" fmla="*/ 0 h 607495"/>
                  <a:gd name="connsiteX0" fmla="*/ 0 w 5909909"/>
                  <a:gd name="connsiteY0" fmla="*/ 408511 h 595619"/>
                  <a:gd name="connsiteX1" fmla="*/ 1234440 w 5909909"/>
                  <a:gd name="connsiteY1" fmla="*/ 365463 h 595619"/>
                  <a:gd name="connsiteX2" fmla="*/ 2022630 w 5909909"/>
                  <a:gd name="connsiteY2" fmla="*/ 595398 h 595619"/>
                  <a:gd name="connsiteX3" fmla="*/ 2911619 w 5909909"/>
                  <a:gd name="connsiteY3" fmla="*/ 317962 h 595619"/>
                  <a:gd name="connsiteX4" fmla="*/ 4399231 w 5909909"/>
                  <a:gd name="connsiteY4" fmla="*/ 343346 h 595619"/>
                  <a:gd name="connsiteX5" fmla="*/ 5909909 w 5909909"/>
                  <a:gd name="connsiteY5" fmla="*/ 0 h 595619"/>
                  <a:gd name="connsiteX0" fmla="*/ 0 w 5977769"/>
                  <a:gd name="connsiteY0" fmla="*/ 420386 h 607494"/>
                  <a:gd name="connsiteX1" fmla="*/ 1234440 w 5977769"/>
                  <a:gd name="connsiteY1" fmla="*/ 377338 h 607494"/>
                  <a:gd name="connsiteX2" fmla="*/ 2022630 w 5977769"/>
                  <a:gd name="connsiteY2" fmla="*/ 607273 h 607494"/>
                  <a:gd name="connsiteX3" fmla="*/ 2911619 w 5977769"/>
                  <a:gd name="connsiteY3" fmla="*/ 329837 h 607494"/>
                  <a:gd name="connsiteX4" fmla="*/ 4399231 w 5977769"/>
                  <a:gd name="connsiteY4" fmla="*/ 355221 h 607494"/>
                  <a:gd name="connsiteX5" fmla="*/ 5977769 w 5977769"/>
                  <a:gd name="connsiteY5" fmla="*/ 0 h 607494"/>
                  <a:gd name="connsiteX0" fmla="*/ 0 w 5977769"/>
                  <a:gd name="connsiteY0" fmla="*/ 420386 h 607485"/>
                  <a:gd name="connsiteX1" fmla="*/ 1234440 w 5977769"/>
                  <a:gd name="connsiteY1" fmla="*/ 279366 h 607485"/>
                  <a:gd name="connsiteX2" fmla="*/ 2022630 w 5977769"/>
                  <a:gd name="connsiteY2" fmla="*/ 607273 h 607485"/>
                  <a:gd name="connsiteX3" fmla="*/ 2911619 w 5977769"/>
                  <a:gd name="connsiteY3" fmla="*/ 329837 h 607485"/>
                  <a:gd name="connsiteX4" fmla="*/ 4399231 w 5977769"/>
                  <a:gd name="connsiteY4" fmla="*/ 355221 h 607485"/>
                  <a:gd name="connsiteX5" fmla="*/ 5977769 w 5977769"/>
                  <a:gd name="connsiteY5" fmla="*/ 0 h 607485"/>
                  <a:gd name="connsiteX0" fmla="*/ 0 w 5967423"/>
                  <a:gd name="connsiteY0" fmla="*/ 311529 h 498628"/>
                  <a:gd name="connsiteX1" fmla="*/ 1234440 w 5967423"/>
                  <a:gd name="connsiteY1" fmla="*/ 170509 h 498628"/>
                  <a:gd name="connsiteX2" fmla="*/ 2022630 w 5967423"/>
                  <a:gd name="connsiteY2" fmla="*/ 498416 h 498628"/>
                  <a:gd name="connsiteX3" fmla="*/ 2911619 w 5967423"/>
                  <a:gd name="connsiteY3" fmla="*/ 220980 h 498628"/>
                  <a:gd name="connsiteX4" fmla="*/ 4399231 w 5967423"/>
                  <a:gd name="connsiteY4" fmla="*/ 246364 h 498628"/>
                  <a:gd name="connsiteX5" fmla="*/ 5967423 w 5967423"/>
                  <a:gd name="connsiteY5" fmla="*/ 0 h 498628"/>
                  <a:gd name="connsiteX0" fmla="*/ 0 w 4732983"/>
                  <a:gd name="connsiteY0" fmla="*/ 170509 h 498628"/>
                  <a:gd name="connsiteX1" fmla="*/ 788190 w 4732983"/>
                  <a:gd name="connsiteY1" fmla="*/ 498416 h 498628"/>
                  <a:gd name="connsiteX2" fmla="*/ 1677179 w 4732983"/>
                  <a:gd name="connsiteY2" fmla="*/ 220980 h 498628"/>
                  <a:gd name="connsiteX3" fmla="*/ 3164791 w 4732983"/>
                  <a:gd name="connsiteY3" fmla="*/ 246364 h 498628"/>
                  <a:gd name="connsiteX4" fmla="*/ 4732983 w 4732983"/>
                  <a:gd name="connsiteY4" fmla="*/ 0 h 498628"/>
                  <a:gd name="connsiteX0" fmla="*/ 0 w 3944793"/>
                  <a:gd name="connsiteY0" fmla="*/ 498416 h 498628"/>
                  <a:gd name="connsiteX1" fmla="*/ 888989 w 3944793"/>
                  <a:gd name="connsiteY1" fmla="*/ 220980 h 498628"/>
                  <a:gd name="connsiteX2" fmla="*/ 2376601 w 3944793"/>
                  <a:gd name="connsiteY2" fmla="*/ 246364 h 498628"/>
                  <a:gd name="connsiteX3" fmla="*/ 3944793 w 3944793"/>
                  <a:gd name="connsiteY3" fmla="*/ 0 h 498628"/>
                  <a:gd name="connsiteX0" fmla="*/ 0 w 3055804"/>
                  <a:gd name="connsiteY0" fmla="*/ 220980 h 247510"/>
                  <a:gd name="connsiteX1" fmla="*/ 1487612 w 3055804"/>
                  <a:gd name="connsiteY1" fmla="*/ 246364 h 247510"/>
                  <a:gd name="connsiteX2" fmla="*/ 3055804 w 3055804"/>
                  <a:gd name="connsiteY2" fmla="*/ 0 h 247510"/>
                  <a:gd name="connsiteX0" fmla="*/ 0 w 3146914"/>
                  <a:gd name="connsiteY0" fmla="*/ 220980 h 247510"/>
                  <a:gd name="connsiteX1" fmla="*/ 1578722 w 3146914"/>
                  <a:gd name="connsiteY1" fmla="*/ 246364 h 247510"/>
                  <a:gd name="connsiteX2" fmla="*/ 3146914 w 3146914"/>
                  <a:gd name="connsiteY2" fmla="*/ 0 h 247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46914" h="247510">
                    <a:moveTo>
                      <a:pt x="0" y="220980"/>
                    </a:moveTo>
                    <a:cubicBezTo>
                      <a:pt x="396100" y="178971"/>
                      <a:pt x="1075802" y="257794"/>
                      <a:pt x="1578722" y="246364"/>
                    </a:cubicBezTo>
                    <a:cubicBezTo>
                      <a:pt x="2081642" y="234934"/>
                      <a:pt x="3146914" y="0"/>
                      <a:pt x="3146914" y="0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 bwMode="auto">
              <a:xfrm>
                <a:off x="3002972" y="2989820"/>
                <a:ext cx="1365745" cy="355519"/>
              </a:xfrm>
              <a:custGeom>
                <a:avLst/>
                <a:gdLst>
                  <a:gd name="connsiteX0" fmla="*/ 0 w 5966460"/>
                  <a:gd name="connsiteY0" fmla="*/ 182880 h 331832"/>
                  <a:gd name="connsiteX1" fmla="*/ 1234440 w 5966460"/>
                  <a:gd name="connsiteY1" fmla="*/ 68580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182880 h 331832"/>
                  <a:gd name="connsiteX1" fmla="*/ 1234440 w 5966460"/>
                  <a:gd name="connsiteY1" fmla="*/ 139832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257109 h 405936"/>
                  <a:gd name="connsiteX1" fmla="*/ 1234440 w 5966460"/>
                  <a:gd name="connsiteY1" fmla="*/ 214061 h 405936"/>
                  <a:gd name="connsiteX2" fmla="*/ 1977390 w 5966460"/>
                  <a:gd name="connsiteY2" fmla="*/ 337119 h 405936"/>
                  <a:gd name="connsiteX3" fmla="*/ 2877688 w 5966460"/>
                  <a:gd name="connsiteY3" fmla="*/ 305 h 405936"/>
                  <a:gd name="connsiteX4" fmla="*/ 4274820 w 5966460"/>
                  <a:gd name="connsiteY4" fmla="*/ 405699 h 405936"/>
                  <a:gd name="connsiteX5" fmla="*/ 5966460 w 5966460"/>
                  <a:gd name="connsiteY5" fmla="*/ 74229 h 405936"/>
                  <a:gd name="connsiteX0" fmla="*/ -1 w 4732019"/>
                  <a:gd name="connsiteY0" fmla="*/ 214061 h 405936"/>
                  <a:gd name="connsiteX1" fmla="*/ 742949 w 4732019"/>
                  <a:gd name="connsiteY1" fmla="*/ 337119 h 405936"/>
                  <a:gd name="connsiteX2" fmla="*/ 1643247 w 4732019"/>
                  <a:gd name="connsiteY2" fmla="*/ 305 h 405936"/>
                  <a:gd name="connsiteX3" fmla="*/ 3040379 w 4732019"/>
                  <a:gd name="connsiteY3" fmla="*/ 405699 h 405936"/>
                  <a:gd name="connsiteX4" fmla="*/ 4732019 w 4732019"/>
                  <a:gd name="connsiteY4" fmla="*/ 74229 h 405936"/>
                  <a:gd name="connsiteX0" fmla="*/ 0 w 3989070"/>
                  <a:gd name="connsiteY0" fmla="*/ 337119 h 405936"/>
                  <a:gd name="connsiteX1" fmla="*/ 900298 w 3989070"/>
                  <a:gd name="connsiteY1" fmla="*/ 305 h 405936"/>
                  <a:gd name="connsiteX2" fmla="*/ 2297430 w 3989070"/>
                  <a:gd name="connsiteY2" fmla="*/ 405699 h 405936"/>
                  <a:gd name="connsiteX3" fmla="*/ 3989070 w 3989070"/>
                  <a:gd name="connsiteY3" fmla="*/ 74229 h 405936"/>
                  <a:gd name="connsiteX0" fmla="*/ 1 w 3088773"/>
                  <a:gd name="connsiteY0" fmla="*/ 0 h 405631"/>
                  <a:gd name="connsiteX1" fmla="*/ 1397133 w 3088773"/>
                  <a:gd name="connsiteY1" fmla="*/ 405394 h 405631"/>
                  <a:gd name="connsiteX2" fmla="*/ 3088773 w 3088773"/>
                  <a:gd name="connsiteY2" fmla="*/ 73924 h 405631"/>
                  <a:gd name="connsiteX0" fmla="*/ 0 w 3145706"/>
                  <a:gd name="connsiteY0" fmla="*/ 0 h 405631"/>
                  <a:gd name="connsiteX1" fmla="*/ 1454066 w 3145706"/>
                  <a:gd name="connsiteY1" fmla="*/ 405394 h 405631"/>
                  <a:gd name="connsiteX2" fmla="*/ 3145706 w 3145706"/>
                  <a:gd name="connsiteY2" fmla="*/ 73924 h 4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45706" h="405631">
                    <a:moveTo>
                      <a:pt x="0" y="0"/>
                    </a:moveTo>
                    <a:cubicBezTo>
                      <a:pt x="382905" y="11430"/>
                      <a:pt x="951146" y="416824"/>
                      <a:pt x="1454066" y="405394"/>
                    </a:cubicBezTo>
                    <a:cubicBezTo>
                      <a:pt x="1956986" y="393964"/>
                      <a:pt x="3145706" y="73924"/>
                      <a:pt x="3145706" y="73924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 bwMode="auto">
              <a:xfrm>
                <a:off x="3006831" y="3211765"/>
                <a:ext cx="1368518" cy="303525"/>
              </a:xfrm>
              <a:custGeom>
                <a:avLst/>
                <a:gdLst>
                  <a:gd name="connsiteX0" fmla="*/ 0 w 5966460"/>
                  <a:gd name="connsiteY0" fmla="*/ 182880 h 331832"/>
                  <a:gd name="connsiteX1" fmla="*/ 1234440 w 5966460"/>
                  <a:gd name="connsiteY1" fmla="*/ 68580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182880 h 331832"/>
                  <a:gd name="connsiteX1" fmla="*/ 1234440 w 5966460"/>
                  <a:gd name="connsiteY1" fmla="*/ 139832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257109 h 405936"/>
                  <a:gd name="connsiteX1" fmla="*/ 1234440 w 5966460"/>
                  <a:gd name="connsiteY1" fmla="*/ 214061 h 405936"/>
                  <a:gd name="connsiteX2" fmla="*/ 1977390 w 5966460"/>
                  <a:gd name="connsiteY2" fmla="*/ 337119 h 405936"/>
                  <a:gd name="connsiteX3" fmla="*/ 2877688 w 5966460"/>
                  <a:gd name="connsiteY3" fmla="*/ 305 h 405936"/>
                  <a:gd name="connsiteX4" fmla="*/ 4274820 w 5966460"/>
                  <a:gd name="connsiteY4" fmla="*/ 405699 h 405936"/>
                  <a:gd name="connsiteX5" fmla="*/ 5966460 w 5966460"/>
                  <a:gd name="connsiteY5" fmla="*/ 74229 h 405936"/>
                  <a:gd name="connsiteX0" fmla="*/ 0 w 5966460"/>
                  <a:gd name="connsiteY0" fmla="*/ 257101 h 405928"/>
                  <a:gd name="connsiteX1" fmla="*/ 1290990 w 5966460"/>
                  <a:gd name="connsiteY1" fmla="*/ 154676 h 405928"/>
                  <a:gd name="connsiteX2" fmla="*/ 1977390 w 5966460"/>
                  <a:gd name="connsiteY2" fmla="*/ 337111 h 405928"/>
                  <a:gd name="connsiteX3" fmla="*/ 2877688 w 5966460"/>
                  <a:gd name="connsiteY3" fmla="*/ 297 h 405928"/>
                  <a:gd name="connsiteX4" fmla="*/ 4274820 w 5966460"/>
                  <a:gd name="connsiteY4" fmla="*/ 405691 h 405928"/>
                  <a:gd name="connsiteX5" fmla="*/ 5966460 w 5966460"/>
                  <a:gd name="connsiteY5" fmla="*/ 74221 h 405928"/>
                  <a:gd name="connsiteX0" fmla="*/ 0 w 5966460"/>
                  <a:gd name="connsiteY0" fmla="*/ 291620 h 440483"/>
                  <a:gd name="connsiteX1" fmla="*/ 1290990 w 5966460"/>
                  <a:gd name="connsiteY1" fmla="*/ 189195 h 440483"/>
                  <a:gd name="connsiteX2" fmla="*/ 2079180 w 5966460"/>
                  <a:gd name="connsiteY2" fmla="*/ 39121 h 440483"/>
                  <a:gd name="connsiteX3" fmla="*/ 2877688 w 5966460"/>
                  <a:gd name="connsiteY3" fmla="*/ 34816 h 440483"/>
                  <a:gd name="connsiteX4" fmla="*/ 4274820 w 5966460"/>
                  <a:gd name="connsiteY4" fmla="*/ 440210 h 440483"/>
                  <a:gd name="connsiteX5" fmla="*/ 5966460 w 5966460"/>
                  <a:gd name="connsiteY5" fmla="*/ 108740 h 440483"/>
                  <a:gd name="connsiteX0" fmla="*/ 0 w 5966460"/>
                  <a:gd name="connsiteY0" fmla="*/ 275514 h 275514"/>
                  <a:gd name="connsiteX1" fmla="*/ 1290990 w 5966460"/>
                  <a:gd name="connsiteY1" fmla="*/ 173089 h 275514"/>
                  <a:gd name="connsiteX2" fmla="*/ 2079180 w 5966460"/>
                  <a:gd name="connsiteY2" fmla="*/ 23015 h 275514"/>
                  <a:gd name="connsiteX3" fmla="*/ 2877688 w 5966460"/>
                  <a:gd name="connsiteY3" fmla="*/ 18710 h 275514"/>
                  <a:gd name="connsiteX4" fmla="*/ 4342680 w 5966460"/>
                  <a:gd name="connsiteY4" fmla="*/ 198473 h 275514"/>
                  <a:gd name="connsiteX5" fmla="*/ 5966460 w 5966460"/>
                  <a:gd name="connsiteY5" fmla="*/ 92634 h 275514"/>
                  <a:gd name="connsiteX0" fmla="*/ 0 w 5966460"/>
                  <a:gd name="connsiteY0" fmla="*/ 426883 h 426883"/>
                  <a:gd name="connsiteX1" fmla="*/ 1290990 w 5966460"/>
                  <a:gd name="connsiteY1" fmla="*/ 324458 h 426883"/>
                  <a:gd name="connsiteX2" fmla="*/ 2079180 w 5966460"/>
                  <a:gd name="connsiteY2" fmla="*/ 174384 h 426883"/>
                  <a:gd name="connsiteX3" fmla="*/ 2979479 w 5966460"/>
                  <a:gd name="connsiteY3" fmla="*/ 3824 h 426883"/>
                  <a:gd name="connsiteX4" fmla="*/ 4342680 w 5966460"/>
                  <a:gd name="connsiteY4" fmla="*/ 349842 h 426883"/>
                  <a:gd name="connsiteX5" fmla="*/ 5966460 w 5966460"/>
                  <a:gd name="connsiteY5" fmla="*/ 244003 h 426883"/>
                  <a:gd name="connsiteX0" fmla="*/ 0 w 4675470"/>
                  <a:gd name="connsiteY0" fmla="*/ 324458 h 350133"/>
                  <a:gd name="connsiteX1" fmla="*/ 788190 w 4675470"/>
                  <a:gd name="connsiteY1" fmla="*/ 174384 h 350133"/>
                  <a:gd name="connsiteX2" fmla="*/ 1688489 w 4675470"/>
                  <a:gd name="connsiteY2" fmla="*/ 3824 h 350133"/>
                  <a:gd name="connsiteX3" fmla="*/ 3051690 w 4675470"/>
                  <a:gd name="connsiteY3" fmla="*/ 349842 h 350133"/>
                  <a:gd name="connsiteX4" fmla="*/ 4675470 w 4675470"/>
                  <a:gd name="connsiteY4" fmla="*/ 244003 h 350133"/>
                  <a:gd name="connsiteX0" fmla="*/ 0 w 3887280"/>
                  <a:gd name="connsiteY0" fmla="*/ 174384 h 350133"/>
                  <a:gd name="connsiteX1" fmla="*/ 900299 w 3887280"/>
                  <a:gd name="connsiteY1" fmla="*/ 3824 h 350133"/>
                  <a:gd name="connsiteX2" fmla="*/ 2263500 w 3887280"/>
                  <a:gd name="connsiteY2" fmla="*/ 349842 h 350133"/>
                  <a:gd name="connsiteX3" fmla="*/ 3887280 w 3887280"/>
                  <a:gd name="connsiteY3" fmla="*/ 244003 h 350133"/>
                  <a:gd name="connsiteX0" fmla="*/ 0 w 2986981"/>
                  <a:gd name="connsiteY0" fmla="*/ 0 h 346309"/>
                  <a:gd name="connsiteX1" fmla="*/ 1363201 w 2986981"/>
                  <a:gd name="connsiteY1" fmla="*/ 346018 h 346309"/>
                  <a:gd name="connsiteX2" fmla="*/ 2986981 w 2986981"/>
                  <a:gd name="connsiteY2" fmla="*/ 240179 h 346309"/>
                  <a:gd name="connsiteX0" fmla="*/ 0 w 3152092"/>
                  <a:gd name="connsiteY0" fmla="*/ 0 h 346309"/>
                  <a:gd name="connsiteX1" fmla="*/ 1528312 w 3152092"/>
                  <a:gd name="connsiteY1" fmla="*/ 346018 h 346309"/>
                  <a:gd name="connsiteX2" fmla="*/ 3152092 w 3152092"/>
                  <a:gd name="connsiteY2" fmla="*/ 240179 h 346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2092" h="346309">
                    <a:moveTo>
                      <a:pt x="0" y="0"/>
                    </a:moveTo>
                    <a:cubicBezTo>
                      <a:pt x="377250" y="29243"/>
                      <a:pt x="1025392" y="357448"/>
                      <a:pt x="1528312" y="346018"/>
                    </a:cubicBezTo>
                    <a:cubicBezTo>
                      <a:pt x="2031232" y="334588"/>
                      <a:pt x="3152092" y="240179"/>
                      <a:pt x="3152092" y="240179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 bwMode="auto">
              <a:xfrm>
                <a:off x="3004507" y="3341041"/>
                <a:ext cx="1367318" cy="248621"/>
              </a:xfrm>
              <a:custGeom>
                <a:avLst/>
                <a:gdLst>
                  <a:gd name="connsiteX0" fmla="*/ 0 w 5966460"/>
                  <a:gd name="connsiteY0" fmla="*/ 182880 h 331832"/>
                  <a:gd name="connsiteX1" fmla="*/ 1234440 w 5966460"/>
                  <a:gd name="connsiteY1" fmla="*/ 68580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182880 h 331832"/>
                  <a:gd name="connsiteX1" fmla="*/ 1234440 w 5966460"/>
                  <a:gd name="connsiteY1" fmla="*/ 139832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257109 h 405936"/>
                  <a:gd name="connsiteX1" fmla="*/ 1234440 w 5966460"/>
                  <a:gd name="connsiteY1" fmla="*/ 214061 h 405936"/>
                  <a:gd name="connsiteX2" fmla="*/ 1977390 w 5966460"/>
                  <a:gd name="connsiteY2" fmla="*/ 337119 h 405936"/>
                  <a:gd name="connsiteX3" fmla="*/ 2877688 w 5966460"/>
                  <a:gd name="connsiteY3" fmla="*/ 305 h 405936"/>
                  <a:gd name="connsiteX4" fmla="*/ 4274820 w 5966460"/>
                  <a:gd name="connsiteY4" fmla="*/ 405699 h 405936"/>
                  <a:gd name="connsiteX5" fmla="*/ 5966460 w 5966460"/>
                  <a:gd name="connsiteY5" fmla="*/ 74229 h 405936"/>
                  <a:gd name="connsiteX0" fmla="*/ 0 w 5966460"/>
                  <a:gd name="connsiteY0" fmla="*/ 264338 h 413184"/>
                  <a:gd name="connsiteX1" fmla="*/ 1234440 w 5966460"/>
                  <a:gd name="connsiteY1" fmla="*/ 221290 h 413184"/>
                  <a:gd name="connsiteX2" fmla="*/ 1977390 w 5966460"/>
                  <a:gd name="connsiteY2" fmla="*/ 154343 h 413184"/>
                  <a:gd name="connsiteX3" fmla="*/ 2877688 w 5966460"/>
                  <a:gd name="connsiteY3" fmla="*/ 7534 h 413184"/>
                  <a:gd name="connsiteX4" fmla="*/ 4274820 w 5966460"/>
                  <a:gd name="connsiteY4" fmla="*/ 412928 h 413184"/>
                  <a:gd name="connsiteX5" fmla="*/ 5966460 w 5966460"/>
                  <a:gd name="connsiteY5" fmla="*/ 81458 h 413184"/>
                  <a:gd name="connsiteX0" fmla="*/ 0 w 5966460"/>
                  <a:gd name="connsiteY0" fmla="*/ 257554 h 257554"/>
                  <a:gd name="connsiteX1" fmla="*/ 1234440 w 5966460"/>
                  <a:gd name="connsiteY1" fmla="*/ 214506 h 257554"/>
                  <a:gd name="connsiteX2" fmla="*/ 1977390 w 5966460"/>
                  <a:gd name="connsiteY2" fmla="*/ 147559 h 257554"/>
                  <a:gd name="connsiteX3" fmla="*/ 2877688 w 5966460"/>
                  <a:gd name="connsiteY3" fmla="*/ 750 h 257554"/>
                  <a:gd name="connsiteX4" fmla="*/ 4580190 w 5966460"/>
                  <a:gd name="connsiteY4" fmla="*/ 216139 h 257554"/>
                  <a:gd name="connsiteX5" fmla="*/ 5966460 w 5966460"/>
                  <a:gd name="connsiteY5" fmla="*/ 74674 h 257554"/>
                  <a:gd name="connsiteX0" fmla="*/ 0 w 5932530"/>
                  <a:gd name="connsiteY0" fmla="*/ 257554 h 288430"/>
                  <a:gd name="connsiteX1" fmla="*/ 1234440 w 5932530"/>
                  <a:gd name="connsiteY1" fmla="*/ 214506 h 288430"/>
                  <a:gd name="connsiteX2" fmla="*/ 1977390 w 5932530"/>
                  <a:gd name="connsiteY2" fmla="*/ 147559 h 288430"/>
                  <a:gd name="connsiteX3" fmla="*/ 2877688 w 5932530"/>
                  <a:gd name="connsiteY3" fmla="*/ 750 h 288430"/>
                  <a:gd name="connsiteX4" fmla="*/ 4580190 w 5932530"/>
                  <a:gd name="connsiteY4" fmla="*/ 216139 h 288430"/>
                  <a:gd name="connsiteX5" fmla="*/ 5932530 w 5932530"/>
                  <a:gd name="connsiteY5" fmla="*/ 288430 h 288430"/>
                  <a:gd name="connsiteX0" fmla="*/ 0 w 5932530"/>
                  <a:gd name="connsiteY0" fmla="*/ 375983 h 406859"/>
                  <a:gd name="connsiteX1" fmla="*/ 1234440 w 5932530"/>
                  <a:gd name="connsiteY1" fmla="*/ 332935 h 406859"/>
                  <a:gd name="connsiteX2" fmla="*/ 1977390 w 5932530"/>
                  <a:gd name="connsiteY2" fmla="*/ 265988 h 406859"/>
                  <a:gd name="connsiteX3" fmla="*/ 2877689 w 5932530"/>
                  <a:gd name="connsiteY3" fmla="*/ 426 h 406859"/>
                  <a:gd name="connsiteX4" fmla="*/ 4580190 w 5932530"/>
                  <a:gd name="connsiteY4" fmla="*/ 334568 h 406859"/>
                  <a:gd name="connsiteX5" fmla="*/ 5932530 w 5932530"/>
                  <a:gd name="connsiteY5" fmla="*/ 406859 h 406859"/>
                  <a:gd name="connsiteX0" fmla="*/ 0 w 5932530"/>
                  <a:gd name="connsiteY0" fmla="*/ 375577 h 406453"/>
                  <a:gd name="connsiteX1" fmla="*/ 1234440 w 5932530"/>
                  <a:gd name="connsiteY1" fmla="*/ 332529 h 406453"/>
                  <a:gd name="connsiteX2" fmla="*/ 1977390 w 5932530"/>
                  <a:gd name="connsiteY2" fmla="*/ 265582 h 406453"/>
                  <a:gd name="connsiteX3" fmla="*/ 2877689 w 5932530"/>
                  <a:gd name="connsiteY3" fmla="*/ 20 h 406453"/>
                  <a:gd name="connsiteX4" fmla="*/ 4570127 w 5932530"/>
                  <a:gd name="connsiteY4" fmla="*/ 279734 h 406453"/>
                  <a:gd name="connsiteX5" fmla="*/ 5932530 w 5932530"/>
                  <a:gd name="connsiteY5" fmla="*/ 406453 h 406453"/>
                  <a:gd name="connsiteX0" fmla="*/ 0 w 5892274"/>
                  <a:gd name="connsiteY0" fmla="*/ 375577 h 375577"/>
                  <a:gd name="connsiteX1" fmla="*/ 1234440 w 5892274"/>
                  <a:gd name="connsiteY1" fmla="*/ 332529 h 375577"/>
                  <a:gd name="connsiteX2" fmla="*/ 1977390 w 5892274"/>
                  <a:gd name="connsiteY2" fmla="*/ 265582 h 375577"/>
                  <a:gd name="connsiteX3" fmla="*/ 2877689 w 5892274"/>
                  <a:gd name="connsiteY3" fmla="*/ 20 h 375577"/>
                  <a:gd name="connsiteX4" fmla="*/ 4570127 w 5892274"/>
                  <a:gd name="connsiteY4" fmla="*/ 279734 h 375577"/>
                  <a:gd name="connsiteX5" fmla="*/ 5892274 w 5892274"/>
                  <a:gd name="connsiteY5" fmla="*/ 254053 h 375577"/>
                  <a:gd name="connsiteX0" fmla="*/ 0 w 4657834"/>
                  <a:gd name="connsiteY0" fmla="*/ 332529 h 332529"/>
                  <a:gd name="connsiteX1" fmla="*/ 742950 w 4657834"/>
                  <a:gd name="connsiteY1" fmla="*/ 265582 h 332529"/>
                  <a:gd name="connsiteX2" fmla="*/ 1643249 w 4657834"/>
                  <a:gd name="connsiteY2" fmla="*/ 20 h 332529"/>
                  <a:gd name="connsiteX3" fmla="*/ 3335687 w 4657834"/>
                  <a:gd name="connsiteY3" fmla="*/ 279734 h 332529"/>
                  <a:gd name="connsiteX4" fmla="*/ 4657834 w 4657834"/>
                  <a:gd name="connsiteY4" fmla="*/ 254053 h 332529"/>
                  <a:gd name="connsiteX0" fmla="*/ -1 w 3914883"/>
                  <a:gd name="connsiteY0" fmla="*/ 265582 h 280064"/>
                  <a:gd name="connsiteX1" fmla="*/ 900298 w 3914883"/>
                  <a:gd name="connsiteY1" fmla="*/ 20 h 280064"/>
                  <a:gd name="connsiteX2" fmla="*/ 2592736 w 3914883"/>
                  <a:gd name="connsiteY2" fmla="*/ 279734 h 280064"/>
                  <a:gd name="connsiteX3" fmla="*/ 3914883 w 3914883"/>
                  <a:gd name="connsiteY3" fmla="*/ 254053 h 280064"/>
                  <a:gd name="connsiteX0" fmla="*/ 0 w 3914885"/>
                  <a:gd name="connsiteY0" fmla="*/ 290118 h 290118"/>
                  <a:gd name="connsiteX1" fmla="*/ 900300 w 3914885"/>
                  <a:gd name="connsiteY1" fmla="*/ 7 h 290118"/>
                  <a:gd name="connsiteX2" fmla="*/ 2592738 w 3914885"/>
                  <a:gd name="connsiteY2" fmla="*/ 279721 h 290118"/>
                  <a:gd name="connsiteX3" fmla="*/ 3914885 w 3914885"/>
                  <a:gd name="connsiteY3" fmla="*/ 254040 h 290118"/>
                  <a:gd name="connsiteX0" fmla="*/ -1 w 3014584"/>
                  <a:gd name="connsiteY0" fmla="*/ 7 h 280047"/>
                  <a:gd name="connsiteX1" fmla="*/ 1692437 w 3014584"/>
                  <a:gd name="connsiteY1" fmla="*/ 279721 h 280047"/>
                  <a:gd name="connsiteX2" fmla="*/ 3014584 w 3014584"/>
                  <a:gd name="connsiteY2" fmla="*/ 254040 h 280047"/>
                  <a:gd name="connsiteX0" fmla="*/ 0 w 3110171"/>
                  <a:gd name="connsiteY0" fmla="*/ 7 h 283665"/>
                  <a:gd name="connsiteX1" fmla="*/ 1788024 w 3110171"/>
                  <a:gd name="connsiteY1" fmla="*/ 283344 h 283665"/>
                  <a:gd name="connsiteX2" fmla="*/ 3110171 w 3110171"/>
                  <a:gd name="connsiteY2" fmla="*/ 257663 h 28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10171" h="283665">
                    <a:moveTo>
                      <a:pt x="0" y="7"/>
                    </a:moveTo>
                    <a:cubicBezTo>
                      <a:pt x="432123" y="-1726"/>
                      <a:pt x="1285104" y="294774"/>
                      <a:pt x="1788024" y="283344"/>
                    </a:cubicBezTo>
                    <a:lnTo>
                      <a:pt x="3110171" y="257663"/>
                    </a:lnTo>
                  </a:path>
                </a:pathLst>
              </a:custGeom>
              <a:noFill/>
              <a:ln w="1905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3006979" y="3145053"/>
                <a:ext cx="1364846" cy="199153"/>
              </a:xfrm>
              <a:custGeom>
                <a:avLst/>
                <a:gdLst>
                  <a:gd name="connsiteX0" fmla="*/ 0 w 5966460"/>
                  <a:gd name="connsiteY0" fmla="*/ 182880 h 331832"/>
                  <a:gd name="connsiteX1" fmla="*/ 1234440 w 5966460"/>
                  <a:gd name="connsiteY1" fmla="*/ 68580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182880 h 331832"/>
                  <a:gd name="connsiteX1" fmla="*/ 1234440 w 5966460"/>
                  <a:gd name="connsiteY1" fmla="*/ 139832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257109 h 405936"/>
                  <a:gd name="connsiteX1" fmla="*/ 1234440 w 5966460"/>
                  <a:gd name="connsiteY1" fmla="*/ 214061 h 405936"/>
                  <a:gd name="connsiteX2" fmla="*/ 1977390 w 5966460"/>
                  <a:gd name="connsiteY2" fmla="*/ 337119 h 405936"/>
                  <a:gd name="connsiteX3" fmla="*/ 2877688 w 5966460"/>
                  <a:gd name="connsiteY3" fmla="*/ 305 h 405936"/>
                  <a:gd name="connsiteX4" fmla="*/ 4274820 w 5966460"/>
                  <a:gd name="connsiteY4" fmla="*/ 405699 h 405936"/>
                  <a:gd name="connsiteX5" fmla="*/ 5966460 w 5966460"/>
                  <a:gd name="connsiteY5" fmla="*/ 74229 h 405936"/>
                  <a:gd name="connsiteX0" fmla="*/ 0 w 5966460"/>
                  <a:gd name="connsiteY0" fmla="*/ 264338 h 413184"/>
                  <a:gd name="connsiteX1" fmla="*/ 1234440 w 5966460"/>
                  <a:gd name="connsiteY1" fmla="*/ 221290 h 413184"/>
                  <a:gd name="connsiteX2" fmla="*/ 1977390 w 5966460"/>
                  <a:gd name="connsiteY2" fmla="*/ 154343 h 413184"/>
                  <a:gd name="connsiteX3" fmla="*/ 2877688 w 5966460"/>
                  <a:gd name="connsiteY3" fmla="*/ 7534 h 413184"/>
                  <a:gd name="connsiteX4" fmla="*/ 4274820 w 5966460"/>
                  <a:gd name="connsiteY4" fmla="*/ 412928 h 413184"/>
                  <a:gd name="connsiteX5" fmla="*/ 5966460 w 5966460"/>
                  <a:gd name="connsiteY5" fmla="*/ 81458 h 413184"/>
                  <a:gd name="connsiteX0" fmla="*/ 0 w 5966460"/>
                  <a:gd name="connsiteY0" fmla="*/ 257554 h 257554"/>
                  <a:gd name="connsiteX1" fmla="*/ 1234440 w 5966460"/>
                  <a:gd name="connsiteY1" fmla="*/ 214506 h 257554"/>
                  <a:gd name="connsiteX2" fmla="*/ 1977390 w 5966460"/>
                  <a:gd name="connsiteY2" fmla="*/ 147559 h 257554"/>
                  <a:gd name="connsiteX3" fmla="*/ 2877688 w 5966460"/>
                  <a:gd name="connsiteY3" fmla="*/ 750 h 257554"/>
                  <a:gd name="connsiteX4" fmla="*/ 4580190 w 5966460"/>
                  <a:gd name="connsiteY4" fmla="*/ 216139 h 257554"/>
                  <a:gd name="connsiteX5" fmla="*/ 5966460 w 5966460"/>
                  <a:gd name="connsiteY5" fmla="*/ 74674 h 257554"/>
                  <a:gd name="connsiteX0" fmla="*/ 0 w 5932530"/>
                  <a:gd name="connsiteY0" fmla="*/ 257554 h 288430"/>
                  <a:gd name="connsiteX1" fmla="*/ 1234440 w 5932530"/>
                  <a:gd name="connsiteY1" fmla="*/ 214506 h 288430"/>
                  <a:gd name="connsiteX2" fmla="*/ 1977390 w 5932530"/>
                  <a:gd name="connsiteY2" fmla="*/ 147559 h 288430"/>
                  <a:gd name="connsiteX3" fmla="*/ 2877688 w 5932530"/>
                  <a:gd name="connsiteY3" fmla="*/ 750 h 288430"/>
                  <a:gd name="connsiteX4" fmla="*/ 4580190 w 5932530"/>
                  <a:gd name="connsiteY4" fmla="*/ 216139 h 288430"/>
                  <a:gd name="connsiteX5" fmla="*/ 5932530 w 5932530"/>
                  <a:gd name="connsiteY5" fmla="*/ 288430 h 288430"/>
                  <a:gd name="connsiteX0" fmla="*/ 0 w 5932530"/>
                  <a:gd name="connsiteY0" fmla="*/ 375983 h 406859"/>
                  <a:gd name="connsiteX1" fmla="*/ 1234440 w 5932530"/>
                  <a:gd name="connsiteY1" fmla="*/ 332935 h 406859"/>
                  <a:gd name="connsiteX2" fmla="*/ 1977390 w 5932530"/>
                  <a:gd name="connsiteY2" fmla="*/ 265988 h 406859"/>
                  <a:gd name="connsiteX3" fmla="*/ 2877689 w 5932530"/>
                  <a:gd name="connsiteY3" fmla="*/ 426 h 406859"/>
                  <a:gd name="connsiteX4" fmla="*/ 4580190 w 5932530"/>
                  <a:gd name="connsiteY4" fmla="*/ 334568 h 406859"/>
                  <a:gd name="connsiteX5" fmla="*/ 5932530 w 5932530"/>
                  <a:gd name="connsiteY5" fmla="*/ 406859 h 406859"/>
                  <a:gd name="connsiteX0" fmla="*/ 0 w 5932530"/>
                  <a:gd name="connsiteY0" fmla="*/ 375577 h 406453"/>
                  <a:gd name="connsiteX1" fmla="*/ 1234440 w 5932530"/>
                  <a:gd name="connsiteY1" fmla="*/ 332529 h 406453"/>
                  <a:gd name="connsiteX2" fmla="*/ 1977390 w 5932530"/>
                  <a:gd name="connsiteY2" fmla="*/ 265582 h 406453"/>
                  <a:gd name="connsiteX3" fmla="*/ 2877689 w 5932530"/>
                  <a:gd name="connsiteY3" fmla="*/ 20 h 406453"/>
                  <a:gd name="connsiteX4" fmla="*/ 4570127 w 5932530"/>
                  <a:gd name="connsiteY4" fmla="*/ 279734 h 406453"/>
                  <a:gd name="connsiteX5" fmla="*/ 5932530 w 5932530"/>
                  <a:gd name="connsiteY5" fmla="*/ 406453 h 406453"/>
                  <a:gd name="connsiteX0" fmla="*/ 0 w 5892274"/>
                  <a:gd name="connsiteY0" fmla="*/ 375577 h 375577"/>
                  <a:gd name="connsiteX1" fmla="*/ 1234440 w 5892274"/>
                  <a:gd name="connsiteY1" fmla="*/ 332529 h 375577"/>
                  <a:gd name="connsiteX2" fmla="*/ 1977390 w 5892274"/>
                  <a:gd name="connsiteY2" fmla="*/ 265582 h 375577"/>
                  <a:gd name="connsiteX3" fmla="*/ 2877689 w 5892274"/>
                  <a:gd name="connsiteY3" fmla="*/ 20 h 375577"/>
                  <a:gd name="connsiteX4" fmla="*/ 4570127 w 5892274"/>
                  <a:gd name="connsiteY4" fmla="*/ 279734 h 375577"/>
                  <a:gd name="connsiteX5" fmla="*/ 5892274 w 5892274"/>
                  <a:gd name="connsiteY5" fmla="*/ 254053 h 375577"/>
                  <a:gd name="connsiteX0" fmla="*/ 0 w 5892274"/>
                  <a:gd name="connsiteY0" fmla="*/ 376236 h 376236"/>
                  <a:gd name="connsiteX1" fmla="*/ 1234440 w 5892274"/>
                  <a:gd name="connsiteY1" fmla="*/ 333188 h 376236"/>
                  <a:gd name="connsiteX2" fmla="*/ 1977390 w 5892274"/>
                  <a:gd name="connsiteY2" fmla="*/ 266241 h 376236"/>
                  <a:gd name="connsiteX3" fmla="*/ 2877689 w 5892274"/>
                  <a:gd name="connsiteY3" fmla="*/ 679 h 376236"/>
                  <a:gd name="connsiteX4" fmla="*/ 4570127 w 5892274"/>
                  <a:gd name="connsiteY4" fmla="*/ 182202 h 376236"/>
                  <a:gd name="connsiteX5" fmla="*/ 5892274 w 5892274"/>
                  <a:gd name="connsiteY5" fmla="*/ 254712 h 376236"/>
                  <a:gd name="connsiteX0" fmla="*/ 0 w 4657834"/>
                  <a:gd name="connsiteY0" fmla="*/ 333189 h 333189"/>
                  <a:gd name="connsiteX1" fmla="*/ 742950 w 4657834"/>
                  <a:gd name="connsiteY1" fmla="*/ 266242 h 333189"/>
                  <a:gd name="connsiteX2" fmla="*/ 1643249 w 4657834"/>
                  <a:gd name="connsiteY2" fmla="*/ 680 h 333189"/>
                  <a:gd name="connsiteX3" fmla="*/ 3335687 w 4657834"/>
                  <a:gd name="connsiteY3" fmla="*/ 182203 h 333189"/>
                  <a:gd name="connsiteX4" fmla="*/ 4657834 w 4657834"/>
                  <a:gd name="connsiteY4" fmla="*/ 254713 h 333189"/>
                  <a:gd name="connsiteX0" fmla="*/ -1 w 3914883"/>
                  <a:gd name="connsiteY0" fmla="*/ 266242 h 266242"/>
                  <a:gd name="connsiteX1" fmla="*/ 900298 w 3914883"/>
                  <a:gd name="connsiteY1" fmla="*/ 680 h 266242"/>
                  <a:gd name="connsiteX2" fmla="*/ 2592736 w 3914883"/>
                  <a:gd name="connsiteY2" fmla="*/ 182203 h 266242"/>
                  <a:gd name="connsiteX3" fmla="*/ 3914883 w 3914883"/>
                  <a:gd name="connsiteY3" fmla="*/ 254713 h 266242"/>
                  <a:gd name="connsiteX0" fmla="*/ 1 w 3014586"/>
                  <a:gd name="connsiteY0" fmla="*/ 680 h 255290"/>
                  <a:gd name="connsiteX1" fmla="*/ 1692439 w 3014586"/>
                  <a:gd name="connsiteY1" fmla="*/ 182203 h 255290"/>
                  <a:gd name="connsiteX2" fmla="*/ 3014586 w 3014586"/>
                  <a:gd name="connsiteY2" fmla="*/ 254713 h 255290"/>
                  <a:gd name="connsiteX0" fmla="*/ 0 w 3014584"/>
                  <a:gd name="connsiteY0" fmla="*/ 768 h 230830"/>
                  <a:gd name="connsiteX1" fmla="*/ 1692437 w 3014584"/>
                  <a:gd name="connsiteY1" fmla="*/ 157743 h 230830"/>
                  <a:gd name="connsiteX2" fmla="*/ 3014584 w 3014584"/>
                  <a:gd name="connsiteY2" fmla="*/ 230253 h 230830"/>
                  <a:gd name="connsiteX0" fmla="*/ 0 w 3104547"/>
                  <a:gd name="connsiteY0" fmla="*/ 783 h 227223"/>
                  <a:gd name="connsiteX1" fmla="*/ 1782400 w 3104547"/>
                  <a:gd name="connsiteY1" fmla="*/ 154136 h 227223"/>
                  <a:gd name="connsiteX2" fmla="*/ 3104547 w 3104547"/>
                  <a:gd name="connsiteY2" fmla="*/ 226646 h 22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04547" h="227223">
                    <a:moveTo>
                      <a:pt x="0" y="783"/>
                    </a:moveTo>
                    <a:cubicBezTo>
                      <a:pt x="432123" y="-13224"/>
                      <a:pt x="1279480" y="165566"/>
                      <a:pt x="1782400" y="154136"/>
                    </a:cubicBezTo>
                    <a:cubicBezTo>
                      <a:pt x="2223116" y="145576"/>
                      <a:pt x="2663831" y="235206"/>
                      <a:pt x="3104547" y="226646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 bwMode="auto">
              <a:xfrm>
                <a:off x="3009604" y="3591522"/>
                <a:ext cx="1365745" cy="174751"/>
              </a:xfrm>
              <a:custGeom>
                <a:avLst/>
                <a:gdLst>
                  <a:gd name="connsiteX0" fmla="*/ 0 w 5966460"/>
                  <a:gd name="connsiteY0" fmla="*/ 182880 h 331832"/>
                  <a:gd name="connsiteX1" fmla="*/ 1234440 w 5966460"/>
                  <a:gd name="connsiteY1" fmla="*/ 68580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182880 h 331832"/>
                  <a:gd name="connsiteX1" fmla="*/ 1234440 w 5966460"/>
                  <a:gd name="connsiteY1" fmla="*/ 139832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257109 h 405936"/>
                  <a:gd name="connsiteX1" fmla="*/ 1234440 w 5966460"/>
                  <a:gd name="connsiteY1" fmla="*/ 214061 h 405936"/>
                  <a:gd name="connsiteX2" fmla="*/ 1977390 w 5966460"/>
                  <a:gd name="connsiteY2" fmla="*/ 337119 h 405936"/>
                  <a:gd name="connsiteX3" fmla="*/ 2877688 w 5966460"/>
                  <a:gd name="connsiteY3" fmla="*/ 305 h 405936"/>
                  <a:gd name="connsiteX4" fmla="*/ 4274820 w 5966460"/>
                  <a:gd name="connsiteY4" fmla="*/ 405699 h 405936"/>
                  <a:gd name="connsiteX5" fmla="*/ 5966460 w 5966460"/>
                  <a:gd name="connsiteY5" fmla="*/ 74229 h 405936"/>
                  <a:gd name="connsiteX0" fmla="*/ -1 w 4732019"/>
                  <a:gd name="connsiteY0" fmla="*/ 214061 h 405936"/>
                  <a:gd name="connsiteX1" fmla="*/ 742949 w 4732019"/>
                  <a:gd name="connsiteY1" fmla="*/ 337119 h 405936"/>
                  <a:gd name="connsiteX2" fmla="*/ 1643247 w 4732019"/>
                  <a:gd name="connsiteY2" fmla="*/ 305 h 405936"/>
                  <a:gd name="connsiteX3" fmla="*/ 3040379 w 4732019"/>
                  <a:gd name="connsiteY3" fmla="*/ 405699 h 405936"/>
                  <a:gd name="connsiteX4" fmla="*/ 4732019 w 4732019"/>
                  <a:gd name="connsiteY4" fmla="*/ 74229 h 405936"/>
                  <a:gd name="connsiteX0" fmla="*/ 0 w 3989070"/>
                  <a:gd name="connsiteY0" fmla="*/ 337119 h 405936"/>
                  <a:gd name="connsiteX1" fmla="*/ 900298 w 3989070"/>
                  <a:gd name="connsiteY1" fmla="*/ 305 h 405936"/>
                  <a:gd name="connsiteX2" fmla="*/ 2297430 w 3989070"/>
                  <a:gd name="connsiteY2" fmla="*/ 405699 h 405936"/>
                  <a:gd name="connsiteX3" fmla="*/ 3989070 w 3989070"/>
                  <a:gd name="connsiteY3" fmla="*/ 74229 h 405936"/>
                  <a:gd name="connsiteX0" fmla="*/ 1 w 3088773"/>
                  <a:gd name="connsiteY0" fmla="*/ 0 h 405631"/>
                  <a:gd name="connsiteX1" fmla="*/ 1397133 w 3088773"/>
                  <a:gd name="connsiteY1" fmla="*/ 405394 h 405631"/>
                  <a:gd name="connsiteX2" fmla="*/ 3088773 w 3088773"/>
                  <a:gd name="connsiteY2" fmla="*/ 73924 h 405631"/>
                  <a:gd name="connsiteX0" fmla="*/ 0 w 3145706"/>
                  <a:gd name="connsiteY0" fmla="*/ 0 h 405631"/>
                  <a:gd name="connsiteX1" fmla="*/ 1454066 w 3145706"/>
                  <a:gd name="connsiteY1" fmla="*/ 405394 h 405631"/>
                  <a:gd name="connsiteX2" fmla="*/ 3145706 w 3145706"/>
                  <a:gd name="connsiteY2" fmla="*/ 73924 h 405631"/>
                  <a:gd name="connsiteX0" fmla="*/ 0 w 3145706"/>
                  <a:gd name="connsiteY0" fmla="*/ 0 h 199383"/>
                  <a:gd name="connsiteX1" fmla="*/ 1848966 w 3145706"/>
                  <a:gd name="connsiteY1" fmla="*/ 198909 h 199383"/>
                  <a:gd name="connsiteX2" fmla="*/ 3145706 w 3145706"/>
                  <a:gd name="connsiteY2" fmla="*/ 73924 h 1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45706" h="199383">
                    <a:moveTo>
                      <a:pt x="0" y="0"/>
                    </a:moveTo>
                    <a:cubicBezTo>
                      <a:pt x="382905" y="11430"/>
                      <a:pt x="1346046" y="210339"/>
                      <a:pt x="1848966" y="198909"/>
                    </a:cubicBezTo>
                    <a:cubicBezTo>
                      <a:pt x="2351886" y="187479"/>
                      <a:pt x="3145706" y="73924"/>
                      <a:pt x="3145706" y="73924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 bwMode="auto">
              <a:xfrm>
                <a:off x="3009604" y="3419417"/>
                <a:ext cx="1365745" cy="196931"/>
              </a:xfrm>
              <a:custGeom>
                <a:avLst/>
                <a:gdLst>
                  <a:gd name="connsiteX0" fmla="*/ 0 w 5966460"/>
                  <a:gd name="connsiteY0" fmla="*/ 182880 h 331832"/>
                  <a:gd name="connsiteX1" fmla="*/ 1234440 w 5966460"/>
                  <a:gd name="connsiteY1" fmla="*/ 68580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182880 h 331832"/>
                  <a:gd name="connsiteX1" fmla="*/ 1234440 w 5966460"/>
                  <a:gd name="connsiteY1" fmla="*/ 139832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257109 h 405936"/>
                  <a:gd name="connsiteX1" fmla="*/ 1234440 w 5966460"/>
                  <a:gd name="connsiteY1" fmla="*/ 214061 h 405936"/>
                  <a:gd name="connsiteX2" fmla="*/ 1977390 w 5966460"/>
                  <a:gd name="connsiteY2" fmla="*/ 337119 h 405936"/>
                  <a:gd name="connsiteX3" fmla="*/ 2877688 w 5966460"/>
                  <a:gd name="connsiteY3" fmla="*/ 305 h 405936"/>
                  <a:gd name="connsiteX4" fmla="*/ 4274820 w 5966460"/>
                  <a:gd name="connsiteY4" fmla="*/ 405699 h 405936"/>
                  <a:gd name="connsiteX5" fmla="*/ 5966460 w 5966460"/>
                  <a:gd name="connsiteY5" fmla="*/ 74229 h 405936"/>
                  <a:gd name="connsiteX0" fmla="*/ -1 w 4732019"/>
                  <a:gd name="connsiteY0" fmla="*/ 214061 h 405936"/>
                  <a:gd name="connsiteX1" fmla="*/ 742949 w 4732019"/>
                  <a:gd name="connsiteY1" fmla="*/ 337119 h 405936"/>
                  <a:gd name="connsiteX2" fmla="*/ 1643247 w 4732019"/>
                  <a:gd name="connsiteY2" fmla="*/ 305 h 405936"/>
                  <a:gd name="connsiteX3" fmla="*/ 3040379 w 4732019"/>
                  <a:gd name="connsiteY3" fmla="*/ 405699 h 405936"/>
                  <a:gd name="connsiteX4" fmla="*/ 4732019 w 4732019"/>
                  <a:gd name="connsiteY4" fmla="*/ 74229 h 405936"/>
                  <a:gd name="connsiteX0" fmla="*/ 0 w 3989070"/>
                  <a:gd name="connsiteY0" fmla="*/ 337119 h 405936"/>
                  <a:gd name="connsiteX1" fmla="*/ 900298 w 3989070"/>
                  <a:gd name="connsiteY1" fmla="*/ 305 h 405936"/>
                  <a:gd name="connsiteX2" fmla="*/ 2297430 w 3989070"/>
                  <a:gd name="connsiteY2" fmla="*/ 405699 h 405936"/>
                  <a:gd name="connsiteX3" fmla="*/ 3989070 w 3989070"/>
                  <a:gd name="connsiteY3" fmla="*/ 74229 h 405936"/>
                  <a:gd name="connsiteX0" fmla="*/ 1 w 3088773"/>
                  <a:gd name="connsiteY0" fmla="*/ 0 h 405631"/>
                  <a:gd name="connsiteX1" fmla="*/ 1397133 w 3088773"/>
                  <a:gd name="connsiteY1" fmla="*/ 405394 h 405631"/>
                  <a:gd name="connsiteX2" fmla="*/ 3088773 w 3088773"/>
                  <a:gd name="connsiteY2" fmla="*/ 73924 h 405631"/>
                  <a:gd name="connsiteX0" fmla="*/ 0 w 3145706"/>
                  <a:gd name="connsiteY0" fmla="*/ 0 h 405631"/>
                  <a:gd name="connsiteX1" fmla="*/ 1454066 w 3145706"/>
                  <a:gd name="connsiteY1" fmla="*/ 405394 h 405631"/>
                  <a:gd name="connsiteX2" fmla="*/ 3145706 w 3145706"/>
                  <a:gd name="connsiteY2" fmla="*/ 73924 h 405631"/>
                  <a:gd name="connsiteX0" fmla="*/ 0 w 3145706"/>
                  <a:gd name="connsiteY0" fmla="*/ 0 h 224689"/>
                  <a:gd name="connsiteX1" fmla="*/ 1402876 w 3145706"/>
                  <a:gd name="connsiteY1" fmla="*/ 224267 h 224689"/>
                  <a:gd name="connsiteX2" fmla="*/ 3145706 w 3145706"/>
                  <a:gd name="connsiteY2" fmla="*/ 73924 h 224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45706" h="224689">
                    <a:moveTo>
                      <a:pt x="0" y="0"/>
                    </a:moveTo>
                    <a:cubicBezTo>
                      <a:pt x="382905" y="11430"/>
                      <a:pt x="899956" y="235697"/>
                      <a:pt x="1402876" y="224267"/>
                    </a:cubicBezTo>
                    <a:cubicBezTo>
                      <a:pt x="1905796" y="212837"/>
                      <a:pt x="3145706" y="73924"/>
                      <a:pt x="3145706" y="73924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31" name="Freeform 30"/>
              <p:cNvSpPr/>
              <p:nvPr/>
            </p:nvSpPr>
            <p:spPr bwMode="auto">
              <a:xfrm>
                <a:off x="3002972" y="3658137"/>
                <a:ext cx="1365745" cy="196931"/>
              </a:xfrm>
              <a:custGeom>
                <a:avLst/>
                <a:gdLst>
                  <a:gd name="connsiteX0" fmla="*/ 0 w 5966460"/>
                  <a:gd name="connsiteY0" fmla="*/ 182880 h 331832"/>
                  <a:gd name="connsiteX1" fmla="*/ 1234440 w 5966460"/>
                  <a:gd name="connsiteY1" fmla="*/ 68580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182880 h 331832"/>
                  <a:gd name="connsiteX1" fmla="*/ 1234440 w 5966460"/>
                  <a:gd name="connsiteY1" fmla="*/ 139832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257109 h 405936"/>
                  <a:gd name="connsiteX1" fmla="*/ 1234440 w 5966460"/>
                  <a:gd name="connsiteY1" fmla="*/ 214061 h 405936"/>
                  <a:gd name="connsiteX2" fmla="*/ 1977390 w 5966460"/>
                  <a:gd name="connsiteY2" fmla="*/ 337119 h 405936"/>
                  <a:gd name="connsiteX3" fmla="*/ 2877688 w 5966460"/>
                  <a:gd name="connsiteY3" fmla="*/ 305 h 405936"/>
                  <a:gd name="connsiteX4" fmla="*/ 4274820 w 5966460"/>
                  <a:gd name="connsiteY4" fmla="*/ 405699 h 405936"/>
                  <a:gd name="connsiteX5" fmla="*/ 5966460 w 5966460"/>
                  <a:gd name="connsiteY5" fmla="*/ 74229 h 405936"/>
                  <a:gd name="connsiteX0" fmla="*/ -1 w 4732019"/>
                  <a:gd name="connsiteY0" fmla="*/ 214061 h 405936"/>
                  <a:gd name="connsiteX1" fmla="*/ 742949 w 4732019"/>
                  <a:gd name="connsiteY1" fmla="*/ 337119 h 405936"/>
                  <a:gd name="connsiteX2" fmla="*/ 1643247 w 4732019"/>
                  <a:gd name="connsiteY2" fmla="*/ 305 h 405936"/>
                  <a:gd name="connsiteX3" fmla="*/ 3040379 w 4732019"/>
                  <a:gd name="connsiteY3" fmla="*/ 405699 h 405936"/>
                  <a:gd name="connsiteX4" fmla="*/ 4732019 w 4732019"/>
                  <a:gd name="connsiteY4" fmla="*/ 74229 h 405936"/>
                  <a:gd name="connsiteX0" fmla="*/ 0 w 3989070"/>
                  <a:gd name="connsiteY0" fmla="*/ 337119 h 405936"/>
                  <a:gd name="connsiteX1" fmla="*/ 900298 w 3989070"/>
                  <a:gd name="connsiteY1" fmla="*/ 305 h 405936"/>
                  <a:gd name="connsiteX2" fmla="*/ 2297430 w 3989070"/>
                  <a:gd name="connsiteY2" fmla="*/ 405699 h 405936"/>
                  <a:gd name="connsiteX3" fmla="*/ 3989070 w 3989070"/>
                  <a:gd name="connsiteY3" fmla="*/ 74229 h 405936"/>
                  <a:gd name="connsiteX0" fmla="*/ 1 w 3088773"/>
                  <a:gd name="connsiteY0" fmla="*/ 0 h 405631"/>
                  <a:gd name="connsiteX1" fmla="*/ 1397133 w 3088773"/>
                  <a:gd name="connsiteY1" fmla="*/ 405394 h 405631"/>
                  <a:gd name="connsiteX2" fmla="*/ 3088773 w 3088773"/>
                  <a:gd name="connsiteY2" fmla="*/ 73924 h 405631"/>
                  <a:gd name="connsiteX0" fmla="*/ 0 w 3145706"/>
                  <a:gd name="connsiteY0" fmla="*/ 0 h 405631"/>
                  <a:gd name="connsiteX1" fmla="*/ 1454066 w 3145706"/>
                  <a:gd name="connsiteY1" fmla="*/ 405394 h 405631"/>
                  <a:gd name="connsiteX2" fmla="*/ 3145706 w 3145706"/>
                  <a:gd name="connsiteY2" fmla="*/ 73924 h 405631"/>
                  <a:gd name="connsiteX0" fmla="*/ 0 w 3145706"/>
                  <a:gd name="connsiteY0" fmla="*/ 0 h 224689"/>
                  <a:gd name="connsiteX1" fmla="*/ 1402876 w 3145706"/>
                  <a:gd name="connsiteY1" fmla="*/ 224267 h 224689"/>
                  <a:gd name="connsiteX2" fmla="*/ 3145706 w 3145706"/>
                  <a:gd name="connsiteY2" fmla="*/ 73924 h 224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45706" h="224689">
                    <a:moveTo>
                      <a:pt x="0" y="0"/>
                    </a:moveTo>
                    <a:cubicBezTo>
                      <a:pt x="382905" y="11430"/>
                      <a:pt x="899956" y="235697"/>
                      <a:pt x="1402876" y="224267"/>
                    </a:cubicBezTo>
                    <a:cubicBezTo>
                      <a:pt x="1905796" y="212837"/>
                      <a:pt x="3145706" y="73924"/>
                      <a:pt x="3145706" y="73924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 bwMode="auto">
            <a:xfrm>
              <a:off x="6822858" y="3978699"/>
              <a:ext cx="0" cy="175500"/>
            </a:xfrm>
            <a:prstGeom prst="straightConnector1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" name="Straight Arrow Connector 21"/>
            <p:cNvCxnSpPr>
              <a:endCxn id="23" idx="0"/>
            </p:cNvCxnSpPr>
            <p:nvPr/>
          </p:nvCxnSpPr>
          <p:spPr bwMode="auto">
            <a:xfrm flipH="1">
              <a:off x="5460305" y="3978508"/>
              <a:ext cx="0" cy="175500"/>
            </a:xfrm>
            <a:prstGeom prst="straightConnector1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2" name="Oval 101"/>
            <p:cNvSpPr/>
            <p:nvPr/>
          </p:nvSpPr>
          <p:spPr bwMode="auto">
            <a:xfrm>
              <a:off x="6750850" y="4170917"/>
              <a:ext cx="144016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 dirty="0">
                <a:ln>
                  <a:noFill/>
                </a:ln>
                <a:effectLst/>
                <a:latin typeface="Arial" charset="0"/>
              </a:endParaRPr>
            </a:p>
          </p:txBody>
        </p:sp>
      </p:grp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4572000" y="1175669"/>
            <a:ext cx="4320600" cy="2346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261938" indent="-261938">
              <a:lnSpc>
                <a:spcPct val="110000"/>
              </a:lnSpc>
              <a:spcBef>
                <a:spcPts val="675"/>
              </a:spcBef>
              <a:spcAft>
                <a:spcPts val="675"/>
              </a:spcAft>
              <a:buClr>
                <a:schemeClr val="bg2"/>
              </a:buClr>
              <a:buFont typeface="Arial" pitchFamily="34" charset="0"/>
              <a:buChar char="•"/>
            </a:pPr>
            <a:r>
              <a:rPr lang="en-US" altLang="ko-KR" sz="1600" dirty="0">
                <a:ea typeface="Gulim" pitchFamily="34" charset="-127"/>
              </a:rPr>
              <a:t>Baseline fully </a:t>
            </a:r>
            <a:r>
              <a:rPr lang="en-US" altLang="ko-KR" sz="1600" dirty="0" err="1">
                <a:ea typeface="Gulim" pitchFamily="34" charset="-127"/>
              </a:rPr>
              <a:t>recentres</a:t>
            </a:r>
            <a:r>
              <a:rPr lang="en-US" altLang="ko-KR" sz="1600" dirty="0">
                <a:ea typeface="Gulim" pitchFamily="34" charset="-127"/>
              </a:rPr>
              <a:t> around the deterministic analysis:</a:t>
            </a:r>
          </a:p>
          <a:p>
            <a:pPr marL="261938" indent="-261938">
              <a:lnSpc>
                <a:spcPct val="110000"/>
              </a:lnSpc>
              <a:spcBef>
                <a:spcPts val="675"/>
              </a:spcBef>
              <a:spcAft>
                <a:spcPts val="675"/>
              </a:spcAft>
              <a:buClr>
                <a:schemeClr val="bg2"/>
              </a:buClr>
              <a:buFont typeface="Arial" pitchFamily="34" charset="0"/>
              <a:buChar char="•"/>
            </a:pPr>
            <a:endParaRPr lang="en-US" altLang="ko-KR" sz="1600" dirty="0">
              <a:ea typeface="Gulim" pitchFamily="34" charset="-127"/>
            </a:endParaRPr>
          </a:p>
          <a:p>
            <a:pPr marL="261938" indent="-261938">
              <a:lnSpc>
                <a:spcPct val="110000"/>
              </a:lnSpc>
              <a:spcBef>
                <a:spcPts val="675"/>
              </a:spcBef>
              <a:spcAft>
                <a:spcPts val="675"/>
              </a:spcAft>
              <a:buClr>
                <a:schemeClr val="bg2"/>
              </a:buClr>
              <a:buFont typeface="Arial" pitchFamily="34" charset="0"/>
              <a:buChar char="•"/>
            </a:pPr>
            <a:endParaRPr lang="en-US" altLang="ko-KR" sz="1600" dirty="0">
              <a:ea typeface="Gulim" pitchFamily="34" charset="-127"/>
            </a:endParaRPr>
          </a:p>
          <a:p>
            <a:pPr marL="261938" indent="-261938">
              <a:lnSpc>
                <a:spcPct val="110000"/>
              </a:lnSpc>
              <a:spcBef>
                <a:spcPts val="675"/>
              </a:spcBef>
              <a:spcAft>
                <a:spcPts val="675"/>
              </a:spcAft>
              <a:buClr>
                <a:schemeClr val="bg2"/>
              </a:buClr>
              <a:buFont typeface="Arial" pitchFamily="34" charset="0"/>
              <a:buChar char="•"/>
            </a:pPr>
            <a:endParaRPr lang="en-US" altLang="ko-KR" sz="800" dirty="0">
              <a:ea typeface="Gulim" pitchFamily="34" charset="-127"/>
            </a:endParaRPr>
          </a:p>
          <a:p>
            <a:pPr marL="261938" indent="-261938">
              <a:lnSpc>
                <a:spcPct val="110000"/>
              </a:lnSpc>
              <a:spcBef>
                <a:spcPts val="675"/>
              </a:spcBef>
              <a:spcAft>
                <a:spcPts val="675"/>
              </a:spcAft>
              <a:buClr>
                <a:schemeClr val="bg2"/>
              </a:buClr>
              <a:buFont typeface="Arial" pitchFamily="34" charset="0"/>
              <a:buChar char="•"/>
            </a:pPr>
            <a:r>
              <a:rPr lang="en-US" altLang="ko-KR" sz="1600" dirty="0">
                <a:ea typeface="Gulim" pitchFamily="34" charset="-127"/>
              </a:rPr>
              <a:t>Partial recentring gives benefit:</a:t>
            </a:r>
          </a:p>
        </p:txBody>
      </p:sp>
      <p:grpSp>
        <p:nvGrpSpPr>
          <p:cNvPr id="4" name="Group 31"/>
          <p:cNvGrpSpPr/>
          <p:nvPr/>
        </p:nvGrpSpPr>
        <p:grpSpPr>
          <a:xfrm>
            <a:off x="5460306" y="3555423"/>
            <a:ext cx="1372681" cy="648936"/>
            <a:chOff x="3002668" y="2989820"/>
            <a:chExt cx="1372681" cy="865248"/>
          </a:xfrm>
        </p:grpSpPr>
        <p:sp>
          <p:nvSpPr>
            <p:cNvPr id="33" name="Freeform 32"/>
            <p:cNvSpPr/>
            <p:nvPr/>
          </p:nvSpPr>
          <p:spPr bwMode="auto">
            <a:xfrm>
              <a:off x="3002668" y="3195051"/>
              <a:ext cx="1366049" cy="220703"/>
            </a:xfrm>
            <a:custGeom>
              <a:avLst/>
              <a:gdLst>
                <a:gd name="connsiteX0" fmla="*/ 0 w 5966460"/>
                <a:gd name="connsiteY0" fmla="*/ 182880 h 331832"/>
                <a:gd name="connsiteX1" fmla="*/ 1234440 w 5966460"/>
                <a:gd name="connsiteY1" fmla="*/ 68580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182880 h 331832"/>
                <a:gd name="connsiteX1" fmla="*/ 1234440 w 5966460"/>
                <a:gd name="connsiteY1" fmla="*/ 139832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257109 h 405936"/>
                <a:gd name="connsiteX1" fmla="*/ 1234440 w 5966460"/>
                <a:gd name="connsiteY1" fmla="*/ 214061 h 405936"/>
                <a:gd name="connsiteX2" fmla="*/ 1977390 w 5966460"/>
                <a:gd name="connsiteY2" fmla="*/ 337119 h 405936"/>
                <a:gd name="connsiteX3" fmla="*/ 2877688 w 5966460"/>
                <a:gd name="connsiteY3" fmla="*/ 305 h 405936"/>
                <a:gd name="connsiteX4" fmla="*/ 4274820 w 5966460"/>
                <a:gd name="connsiteY4" fmla="*/ 405699 h 405936"/>
                <a:gd name="connsiteX5" fmla="*/ 5966460 w 5966460"/>
                <a:gd name="connsiteY5" fmla="*/ 74229 h 405936"/>
                <a:gd name="connsiteX0" fmla="*/ 0 w 5966460"/>
                <a:gd name="connsiteY0" fmla="*/ 256876 h 447437"/>
                <a:gd name="connsiteX1" fmla="*/ 1234440 w 5966460"/>
                <a:gd name="connsiteY1" fmla="*/ 213828 h 447437"/>
                <a:gd name="connsiteX2" fmla="*/ 2022630 w 5966460"/>
                <a:gd name="connsiteY2" fmla="*/ 443763 h 447437"/>
                <a:gd name="connsiteX3" fmla="*/ 2877688 w 5966460"/>
                <a:gd name="connsiteY3" fmla="*/ 72 h 447437"/>
                <a:gd name="connsiteX4" fmla="*/ 4274820 w 5966460"/>
                <a:gd name="connsiteY4" fmla="*/ 405466 h 447437"/>
                <a:gd name="connsiteX5" fmla="*/ 5966460 w 5966460"/>
                <a:gd name="connsiteY5" fmla="*/ 73996 h 447437"/>
                <a:gd name="connsiteX0" fmla="*/ 0 w 5966460"/>
                <a:gd name="connsiteY0" fmla="*/ 182880 h 369988"/>
                <a:gd name="connsiteX1" fmla="*/ 1234440 w 5966460"/>
                <a:gd name="connsiteY1" fmla="*/ 139832 h 369988"/>
                <a:gd name="connsiteX2" fmla="*/ 2022630 w 5966460"/>
                <a:gd name="connsiteY2" fmla="*/ 369767 h 369988"/>
                <a:gd name="connsiteX3" fmla="*/ 2911619 w 5966460"/>
                <a:gd name="connsiteY3" fmla="*/ 92331 h 369988"/>
                <a:gd name="connsiteX4" fmla="*/ 4274820 w 5966460"/>
                <a:gd name="connsiteY4" fmla="*/ 331470 h 369988"/>
                <a:gd name="connsiteX5" fmla="*/ 5966460 w 5966460"/>
                <a:gd name="connsiteY5" fmla="*/ 0 h 369988"/>
                <a:gd name="connsiteX0" fmla="*/ 0 w 5966460"/>
                <a:gd name="connsiteY0" fmla="*/ 182880 h 369988"/>
                <a:gd name="connsiteX1" fmla="*/ 1234440 w 5966460"/>
                <a:gd name="connsiteY1" fmla="*/ 139832 h 369988"/>
                <a:gd name="connsiteX2" fmla="*/ 2022630 w 5966460"/>
                <a:gd name="connsiteY2" fmla="*/ 369767 h 369988"/>
                <a:gd name="connsiteX3" fmla="*/ 2911619 w 5966460"/>
                <a:gd name="connsiteY3" fmla="*/ 92331 h 369988"/>
                <a:gd name="connsiteX4" fmla="*/ 4399231 w 5966460"/>
                <a:gd name="connsiteY4" fmla="*/ 117715 h 369988"/>
                <a:gd name="connsiteX5" fmla="*/ 5966460 w 5966460"/>
                <a:gd name="connsiteY5" fmla="*/ 0 h 369988"/>
                <a:gd name="connsiteX0" fmla="*/ 0 w 5921219"/>
                <a:gd name="connsiteY0" fmla="*/ 384761 h 571869"/>
                <a:gd name="connsiteX1" fmla="*/ 1234440 w 5921219"/>
                <a:gd name="connsiteY1" fmla="*/ 341713 h 571869"/>
                <a:gd name="connsiteX2" fmla="*/ 2022630 w 5921219"/>
                <a:gd name="connsiteY2" fmla="*/ 571648 h 571869"/>
                <a:gd name="connsiteX3" fmla="*/ 2911619 w 5921219"/>
                <a:gd name="connsiteY3" fmla="*/ 294212 h 571869"/>
                <a:gd name="connsiteX4" fmla="*/ 4399231 w 5921219"/>
                <a:gd name="connsiteY4" fmla="*/ 319596 h 571869"/>
                <a:gd name="connsiteX5" fmla="*/ 5921219 w 5921219"/>
                <a:gd name="connsiteY5" fmla="*/ 0 h 571869"/>
                <a:gd name="connsiteX0" fmla="*/ 0 w 6000389"/>
                <a:gd name="connsiteY0" fmla="*/ 420387 h 607495"/>
                <a:gd name="connsiteX1" fmla="*/ 1234440 w 6000389"/>
                <a:gd name="connsiteY1" fmla="*/ 377339 h 607495"/>
                <a:gd name="connsiteX2" fmla="*/ 2022630 w 6000389"/>
                <a:gd name="connsiteY2" fmla="*/ 607274 h 607495"/>
                <a:gd name="connsiteX3" fmla="*/ 2911619 w 6000389"/>
                <a:gd name="connsiteY3" fmla="*/ 329838 h 607495"/>
                <a:gd name="connsiteX4" fmla="*/ 4399231 w 6000389"/>
                <a:gd name="connsiteY4" fmla="*/ 355222 h 607495"/>
                <a:gd name="connsiteX5" fmla="*/ 6000389 w 6000389"/>
                <a:gd name="connsiteY5" fmla="*/ 0 h 607495"/>
                <a:gd name="connsiteX0" fmla="*/ 0 w 5909909"/>
                <a:gd name="connsiteY0" fmla="*/ 408511 h 595619"/>
                <a:gd name="connsiteX1" fmla="*/ 1234440 w 5909909"/>
                <a:gd name="connsiteY1" fmla="*/ 365463 h 595619"/>
                <a:gd name="connsiteX2" fmla="*/ 2022630 w 5909909"/>
                <a:gd name="connsiteY2" fmla="*/ 595398 h 595619"/>
                <a:gd name="connsiteX3" fmla="*/ 2911619 w 5909909"/>
                <a:gd name="connsiteY3" fmla="*/ 317962 h 595619"/>
                <a:gd name="connsiteX4" fmla="*/ 4399231 w 5909909"/>
                <a:gd name="connsiteY4" fmla="*/ 343346 h 595619"/>
                <a:gd name="connsiteX5" fmla="*/ 5909909 w 5909909"/>
                <a:gd name="connsiteY5" fmla="*/ 0 h 595619"/>
                <a:gd name="connsiteX0" fmla="*/ 0 w 5977769"/>
                <a:gd name="connsiteY0" fmla="*/ 420386 h 607494"/>
                <a:gd name="connsiteX1" fmla="*/ 1234440 w 5977769"/>
                <a:gd name="connsiteY1" fmla="*/ 377338 h 607494"/>
                <a:gd name="connsiteX2" fmla="*/ 2022630 w 5977769"/>
                <a:gd name="connsiteY2" fmla="*/ 607273 h 607494"/>
                <a:gd name="connsiteX3" fmla="*/ 2911619 w 5977769"/>
                <a:gd name="connsiteY3" fmla="*/ 329837 h 607494"/>
                <a:gd name="connsiteX4" fmla="*/ 4399231 w 5977769"/>
                <a:gd name="connsiteY4" fmla="*/ 355221 h 607494"/>
                <a:gd name="connsiteX5" fmla="*/ 5977769 w 5977769"/>
                <a:gd name="connsiteY5" fmla="*/ 0 h 607494"/>
                <a:gd name="connsiteX0" fmla="*/ 0 w 5977769"/>
                <a:gd name="connsiteY0" fmla="*/ 420386 h 607485"/>
                <a:gd name="connsiteX1" fmla="*/ 1234440 w 5977769"/>
                <a:gd name="connsiteY1" fmla="*/ 279366 h 607485"/>
                <a:gd name="connsiteX2" fmla="*/ 2022630 w 5977769"/>
                <a:gd name="connsiteY2" fmla="*/ 607273 h 607485"/>
                <a:gd name="connsiteX3" fmla="*/ 2911619 w 5977769"/>
                <a:gd name="connsiteY3" fmla="*/ 329837 h 607485"/>
                <a:gd name="connsiteX4" fmla="*/ 4399231 w 5977769"/>
                <a:gd name="connsiteY4" fmla="*/ 355221 h 607485"/>
                <a:gd name="connsiteX5" fmla="*/ 5977769 w 5977769"/>
                <a:gd name="connsiteY5" fmla="*/ 0 h 607485"/>
                <a:gd name="connsiteX0" fmla="*/ 0 w 5967423"/>
                <a:gd name="connsiteY0" fmla="*/ 311529 h 498628"/>
                <a:gd name="connsiteX1" fmla="*/ 1234440 w 5967423"/>
                <a:gd name="connsiteY1" fmla="*/ 170509 h 498628"/>
                <a:gd name="connsiteX2" fmla="*/ 2022630 w 5967423"/>
                <a:gd name="connsiteY2" fmla="*/ 498416 h 498628"/>
                <a:gd name="connsiteX3" fmla="*/ 2911619 w 5967423"/>
                <a:gd name="connsiteY3" fmla="*/ 220980 h 498628"/>
                <a:gd name="connsiteX4" fmla="*/ 4399231 w 5967423"/>
                <a:gd name="connsiteY4" fmla="*/ 246364 h 498628"/>
                <a:gd name="connsiteX5" fmla="*/ 5967423 w 5967423"/>
                <a:gd name="connsiteY5" fmla="*/ 0 h 498628"/>
                <a:gd name="connsiteX0" fmla="*/ 0 w 4732983"/>
                <a:gd name="connsiteY0" fmla="*/ 170509 h 498628"/>
                <a:gd name="connsiteX1" fmla="*/ 788190 w 4732983"/>
                <a:gd name="connsiteY1" fmla="*/ 498416 h 498628"/>
                <a:gd name="connsiteX2" fmla="*/ 1677179 w 4732983"/>
                <a:gd name="connsiteY2" fmla="*/ 220980 h 498628"/>
                <a:gd name="connsiteX3" fmla="*/ 3164791 w 4732983"/>
                <a:gd name="connsiteY3" fmla="*/ 246364 h 498628"/>
                <a:gd name="connsiteX4" fmla="*/ 4732983 w 4732983"/>
                <a:gd name="connsiteY4" fmla="*/ 0 h 498628"/>
                <a:gd name="connsiteX0" fmla="*/ 0 w 3944793"/>
                <a:gd name="connsiteY0" fmla="*/ 498416 h 498628"/>
                <a:gd name="connsiteX1" fmla="*/ 888989 w 3944793"/>
                <a:gd name="connsiteY1" fmla="*/ 220980 h 498628"/>
                <a:gd name="connsiteX2" fmla="*/ 2376601 w 3944793"/>
                <a:gd name="connsiteY2" fmla="*/ 246364 h 498628"/>
                <a:gd name="connsiteX3" fmla="*/ 3944793 w 3944793"/>
                <a:gd name="connsiteY3" fmla="*/ 0 h 498628"/>
                <a:gd name="connsiteX0" fmla="*/ 0 w 3055804"/>
                <a:gd name="connsiteY0" fmla="*/ 220980 h 247510"/>
                <a:gd name="connsiteX1" fmla="*/ 1487612 w 3055804"/>
                <a:gd name="connsiteY1" fmla="*/ 246364 h 247510"/>
                <a:gd name="connsiteX2" fmla="*/ 3055804 w 3055804"/>
                <a:gd name="connsiteY2" fmla="*/ 0 h 247510"/>
                <a:gd name="connsiteX0" fmla="*/ 0 w 3146914"/>
                <a:gd name="connsiteY0" fmla="*/ 220980 h 247510"/>
                <a:gd name="connsiteX1" fmla="*/ 1578722 w 3146914"/>
                <a:gd name="connsiteY1" fmla="*/ 246364 h 247510"/>
                <a:gd name="connsiteX2" fmla="*/ 3146914 w 3146914"/>
                <a:gd name="connsiteY2" fmla="*/ 0 h 247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46914" h="247510">
                  <a:moveTo>
                    <a:pt x="0" y="220980"/>
                  </a:moveTo>
                  <a:cubicBezTo>
                    <a:pt x="396100" y="178971"/>
                    <a:pt x="1075802" y="257794"/>
                    <a:pt x="1578722" y="246364"/>
                  </a:cubicBezTo>
                  <a:cubicBezTo>
                    <a:pt x="2081642" y="234934"/>
                    <a:pt x="3146914" y="0"/>
                    <a:pt x="3146914" y="0"/>
                  </a:cubicBezTo>
                </a:path>
              </a:pathLst>
            </a:custGeom>
            <a:noFill/>
            <a:ln w="19050" cap="flat" cmpd="sng" algn="ctr">
              <a:solidFill>
                <a:schemeClr val="tx1">
                  <a:lumMod val="65000"/>
                  <a:alpha val="4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3002972" y="2989820"/>
              <a:ext cx="1365745" cy="355519"/>
            </a:xfrm>
            <a:custGeom>
              <a:avLst/>
              <a:gdLst>
                <a:gd name="connsiteX0" fmla="*/ 0 w 5966460"/>
                <a:gd name="connsiteY0" fmla="*/ 182880 h 331832"/>
                <a:gd name="connsiteX1" fmla="*/ 1234440 w 5966460"/>
                <a:gd name="connsiteY1" fmla="*/ 68580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182880 h 331832"/>
                <a:gd name="connsiteX1" fmla="*/ 1234440 w 5966460"/>
                <a:gd name="connsiteY1" fmla="*/ 139832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257109 h 405936"/>
                <a:gd name="connsiteX1" fmla="*/ 1234440 w 5966460"/>
                <a:gd name="connsiteY1" fmla="*/ 214061 h 405936"/>
                <a:gd name="connsiteX2" fmla="*/ 1977390 w 5966460"/>
                <a:gd name="connsiteY2" fmla="*/ 337119 h 405936"/>
                <a:gd name="connsiteX3" fmla="*/ 2877688 w 5966460"/>
                <a:gd name="connsiteY3" fmla="*/ 305 h 405936"/>
                <a:gd name="connsiteX4" fmla="*/ 4274820 w 5966460"/>
                <a:gd name="connsiteY4" fmla="*/ 405699 h 405936"/>
                <a:gd name="connsiteX5" fmla="*/ 5966460 w 5966460"/>
                <a:gd name="connsiteY5" fmla="*/ 74229 h 405936"/>
                <a:gd name="connsiteX0" fmla="*/ -1 w 4732019"/>
                <a:gd name="connsiteY0" fmla="*/ 214061 h 405936"/>
                <a:gd name="connsiteX1" fmla="*/ 742949 w 4732019"/>
                <a:gd name="connsiteY1" fmla="*/ 337119 h 405936"/>
                <a:gd name="connsiteX2" fmla="*/ 1643247 w 4732019"/>
                <a:gd name="connsiteY2" fmla="*/ 305 h 405936"/>
                <a:gd name="connsiteX3" fmla="*/ 3040379 w 4732019"/>
                <a:gd name="connsiteY3" fmla="*/ 405699 h 405936"/>
                <a:gd name="connsiteX4" fmla="*/ 4732019 w 4732019"/>
                <a:gd name="connsiteY4" fmla="*/ 74229 h 405936"/>
                <a:gd name="connsiteX0" fmla="*/ 0 w 3989070"/>
                <a:gd name="connsiteY0" fmla="*/ 337119 h 405936"/>
                <a:gd name="connsiteX1" fmla="*/ 900298 w 3989070"/>
                <a:gd name="connsiteY1" fmla="*/ 305 h 405936"/>
                <a:gd name="connsiteX2" fmla="*/ 2297430 w 3989070"/>
                <a:gd name="connsiteY2" fmla="*/ 405699 h 405936"/>
                <a:gd name="connsiteX3" fmla="*/ 3989070 w 3989070"/>
                <a:gd name="connsiteY3" fmla="*/ 74229 h 405936"/>
                <a:gd name="connsiteX0" fmla="*/ 1 w 3088773"/>
                <a:gd name="connsiteY0" fmla="*/ 0 h 405631"/>
                <a:gd name="connsiteX1" fmla="*/ 1397133 w 3088773"/>
                <a:gd name="connsiteY1" fmla="*/ 405394 h 405631"/>
                <a:gd name="connsiteX2" fmla="*/ 3088773 w 3088773"/>
                <a:gd name="connsiteY2" fmla="*/ 73924 h 405631"/>
                <a:gd name="connsiteX0" fmla="*/ 0 w 3145706"/>
                <a:gd name="connsiteY0" fmla="*/ 0 h 405631"/>
                <a:gd name="connsiteX1" fmla="*/ 1454066 w 3145706"/>
                <a:gd name="connsiteY1" fmla="*/ 405394 h 405631"/>
                <a:gd name="connsiteX2" fmla="*/ 3145706 w 3145706"/>
                <a:gd name="connsiteY2" fmla="*/ 73924 h 4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45706" h="405631">
                  <a:moveTo>
                    <a:pt x="0" y="0"/>
                  </a:moveTo>
                  <a:cubicBezTo>
                    <a:pt x="382905" y="11430"/>
                    <a:pt x="951146" y="416824"/>
                    <a:pt x="1454066" y="405394"/>
                  </a:cubicBezTo>
                  <a:cubicBezTo>
                    <a:pt x="1956986" y="393964"/>
                    <a:pt x="3145706" y="73924"/>
                    <a:pt x="3145706" y="73924"/>
                  </a:cubicBezTo>
                </a:path>
              </a:pathLst>
            </a:custGeom>
            <a:noFill/>
            <a:ln w="19050" cap="flat" cmpd="sng" algn="ctr">
              <a:solidFill>
                <a:schemeClr val="tx1">
                  <a:lumMod val="65000"/>
                  <a:alpha val="4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3006831" y="3211765"/>
              <a:ext cx="1368518" cy="303525"/>
            </a:xfrm>
            <a:custGeom>
              <a:avLst/>
              <a:gdLst>
                <a:gd name="connsiteX0" fmla="*/ 0 w 5966460"/>
                <a:gd name="connsiteY0" fmla="*/ 182880 h 331832"/>
                <a:gd name="connsiteX1" fmla="*/ 1234440 w 5966460"/>
                <a:gd name="connsiteY1" fmla="*/ 68580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182880 h 331832"/>
                <a:gd name="connsiteX1" fmla="*/ 1234440 w 5966460"/>
                <a:gd name="connsiteY1" fmla="*/ 139832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257109 h 405936"/>
                <a:gd name="connsiteX1" fmla="*/ 1234440 w 5966460"/>
                <a:gd name="connsiteY1" fmla="*/ 214061 h 405936"/>
                <a:gd name="connsiteX2" fmla="*/ 1977390 w 5966460"/>
                <a:gd name="connsiteY2" fmla="*/ 337119 h 405936"/>
                <a:gd name="connsiteX3" fmla="*/ 2877688 w 5966460"/>
                <a:gd name="connsiteY3" fmla="*/ 305 h 405936"/>
                <a:gd name="connsiteX4" fmla="*/ 4274820 w 5966460"/>
                <a:gd name="connsiteY4" fmla="*/ 405699 h 405936"/>
                <a:gd name="connsiteX5" fmla="*/ 5966460 w 5966460"/>
                <a:gd name="connsiteY5" fmla="*/ 74229 h 405936"/>
                <a:gd name="connsiteX0" fmla="*/ 0 w 5966460"/>
                <a:gd name="connsiteY0" fmla="*/ 257101 h 405928"/>
                <a:gd name="connsiteX1" fmla="*/ 1290990 w 5966460"/>
                <a:gd name="connsiteY1" fmla="*/ 154676 h 405928"/>
                <a:gd name="connsiteX2" fmla="*/ 1977390 w 5966460"/>
                <a:gd name="connsiteY2" fmla="*/ 337111 h 405928"/>
                <a:gd name="connsiteX3" fmla="*/ 2877688 w 5966460"/>
                <a:gd name="connsiteY3" fmla="*/ 297 h 405928"/>
                <a:gd name="connsiteX4" fmla="*/ 4274820 w 5966460"/>
                <a:gd name="connsiteY4" fmla="*/ 405691 h 405928"/>
                <a:gd name="connsiteX5" fmla="*/ 5966460 w 5966460"/>
                <a:gd name="connsiteY5" fmla="*/ 74221 h 405928"/>
                <a:gd name="connsiteX0" fmla="*/ 0 w 5966460"/>
                <a:gd name="connsiteY0" fmla="*/ 291620 h 440483"/>
                <a:gd name="connsiteX1" fmla="*/ 1290990 w 5966460"/>
                <a:gd name="connsiteY1" fmla="*/ 189195 h 440483"/>
                <a:gd name="connsiteX2" fmla="*/ 2079180 w 5966460"/>
                <a:gd name="connsiteY2" fmla="*/ 39121 h 440483"/>
                <a:gd name="connsiteX3" fmla="*/ 2877688 w 5966460"/>
                <a:gd name="connsiteY3" fmla="*/ 34816 h 440483"/>
                <a:gd name="connsiteX4" fmla="*/ 4274820 w 5966460"/>
                <a:gd name="connsiteY4" fmla="*/ 440210 h 440483"/>
                <a:gd name="connsiteX5" fmla="*/ 5966460 w 5966460"/>
                <a:gd name="connsiteY5" fmla="*/ 108740 h 440483"/>
                <a:gd name="connsiteX0" fmla="*/ 0 w 5966460"/>
                <a:gd name="connsiteY0" fmla="*/ 275514 h 275514"/>
                <a:gd name="connsiteX1" fmla="*/ 1290990 w 5966460"/>
                <a:gd name="connsiteY1" fmla="*/ 173089 h 275514"/>
                <a:gd name="connsiteX2" fmla="*/ 2079180 w 5966460"/>
                <a:gd name="connsiteY2" fmla="*/ 23015 h 275514"/>
                <a:gd name="connsiteX3" fmla="*/ 2877688 w 5966460"/>
                <a:gd name="connsiteY3" fmla="*/ 18710 h 275514"/>
                <a:gd name="connsiteX4" fmla="*/ 4342680 w 5966460"/>
                <a:gd name="connsiteY4" fmla="*/ 198473 h 275514"/>
                <a:gd name="connsiteX5" fmla="*/ 5966460 w 5966460"/>
                <a:gd name="connsiteY5" fmla="*/ 92634 h 275514"/>
                <a:gd name="connsiteX0" fmla="*/ 0 w 5966460"/>
                <a:gd name="connsiteY0" fmla="*/ 426883 h 426883"/>
                <a:gd name="connsiteX1" fmla="*/ 1290990 w 5966460"/>
                <a:gd name="connsiteY1" fmla="*/ 324458 h 426883"/>
                <a:gd name="connsiteX2" fmla="*/ 2079180 w 5966460"/>
                <a:gd name="connsiteY2" fmla="*/ 174384 h 426883"/>
                <a:gd name="connsiteX3" fmla="*/ 2979479 w 5966460"/>
                <a:gd name="connsiteY3" fmla="*/ 3824 h 426883"/>
                <a:gd name="connsiteX4" fmla="*/ 4342680 w 5966460"/>
                <a:gd name="connsiteY4" fmla="*/ 349842 h 426883"/>
                <a:gd name="connsiteX5" fmla="*/ 5966460 w 5966460"/>
                <a:gd name="connsiteY5" fmla="*/ 244003 h 426883"/>
                <a:gd name="connsiteX0" fmla="*/ 0 w 4675470"/>
                <a:gd name="connsiteY0" fmla="*/ 324458 h 350133"/>
                <a:gd name="connsiteX1" fmla="*/ 788190 w 4675470"/>
                <a:gd name="connsiteY1" fmla="*/ 174384 h 350133"/>
                <a:gd name="connsiteX2" fmla="*/ 1688489 w 4675470"/>
                <a:gd name="connsiteY2" fmla="*/ 3824 h 350133"/>
                <a:gd name="connsiteX3" fmla="*/ 3051690 w 4675470"/>
                <a:gd name="connsiteY3" fmla="*/ 349842 h 350133"/>
                <a:gd name="connsiteX4" fmla="*/ 4675470 w 4675470"/>
                <a:gd name="connsiteY4" fmla="*/ 244003 h 350133"/>
                <a:gd name="connsiteX0" fmla="*/ 0 w 3887280"/>
                <a:gd name="connsiteY0" fmla="*/ 174384 h 350133"/>
                <a:gd name="connsiteX1" fmla="*/ 900299 w 3887280"/>
                <a:gd name="connsiteY1" fmla="*/ 3824 h 350133"/>
                <a:gd name="connsiteX2" fmla="*/ 2263500 w 3887280"/>
                <a:gd name="connsiteY2" fmla="*/ 349842 h 350133"/>
                <a:gd name="connsiteX3" fmla="*/ 3887280 w 3887280"/>
                <a:gd name="connsiteY3" fmla="*/ 244003 h 350133"/>
                <a:gd name="connsiteX0" fmla="*/ 0 w 2986981"/>
                <a:gd name="connsiteY0" fmla="*/ 0 h 346309"/>
                <a:gd name="connsiteX1" fmla="*/ 1363201 w 2986981"/>
                <a:gd name="connsiteY1" fmla="*/ 346018 h 346309"/>
                <a:gd name="connsiteX2" fmla="*/ 2986981 w 2986981"/>
                <a:gd name="connsiteY2" fmla="*/ 240179 h 346309"/>
                <a:gd name="connsiteX0" fmla="*/ 0 w 3152092"/>
                <a:gd name="connsiteY0" fmla="*/ 0 h 346309"/>
                <a:gd name="connsiteX1" fmla="*/ 1528312 w 3152092"/>
                <a:gd name="connsiteY1" fmla="*/ 346018 h 346309"/>
                <a:gd name="connsiteX2" fmla="*/ 3152092 w 3152092"/>
                <a:gd name="connsiteY2" fmla="*/ 240179 h 34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2092" h="346309">
                  <a:moveTo>
                    <a:pt x="0" y="0"/>
                  </a:moveTo>
                  <a:cubicBezTo>
                    <a:pt x="377250" y="29243"/>
                    <a:pt x="1025392" y="357448"/>
                    <a:pt x="1528312" y="346018"/>
                  </a:cubicBezTo>
                  <a:cubicBezTo>
                    <a:pt x="2031232" y="334588"/>
                    <a:pt x="3152092" y="240179"/>
                    <a:pt x="3152092" y="240179"/>
                  </a:cubicBezTo>
                </a:path>
              </a:pathLst>
            </a:custGeom>
            <a:noFill/>
            <a:ln w="19050" cap="flat" cmpd="sng" algn="ctr">
              <a:solidFill>
                <a:schemeClr val="tx1">
                  <a:lumMod val="65000"/>
                  <a:alpha val="4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3004507" y="3341041"/>
              <a:ext cx="1367318" cy="248621"/>
            </a:xfrm>
            <a:custGeom>
              <a:avLst/>
              <a:gdLst>
                <a:gd name="connsiteX0" fmla="*/ 0 w 5966460"/>
                <a:gd name="connsiteY0" fmla="*/ 182880 h 331832"/>
                <a:gd name="connsiteX1" fmla="*/ 1234440 w 5966460"/>
                <a:gd name="connsiteY1" fmla="*/ 68580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182880 h 331832"/>
                <a:gd name="connsiteX1" fmla="*/ 1234440 w 5966460"/>
                <a:gd name="connsiteY1" fmla="*/ 139832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257109 h 405936"/>
                <a:gd name="connsiteX1" fmla="*/ 1234440 w 5966460"/>
                <a:gd name="connsiteY1" fmla="*/ 214061 h 405936"/>
                <a:gd name="connsiteX2" fmla="*/ 1977390 w 5966460"/>
                <a:gd name="connsiteY2" fmla="*/ 337119 h 405936"/>
                <a:gd name="connsiteX3" fmla="*/ 2877688 w 5966460"/>
                <a:gd name="connsiteY3" fmla="*/ 305 h 405936"/>
                <a:gd name="connsiteX4" fmla="*/ 4274820 w 5966460"/>
                <a:gd name="connsiteY4" fmla="*/ 405699 h 405936"/>
                <a:gd name="connsiteX5" fmla="*/ 5966460 w 5966460"/>
                <a:gd name="connsiteY5" fmla="*/ 74229 h 405936"/>
                <a:gd name="connsiteX0" fmla="*/ 0 w 5966460"/>
                <a:gd name="connsiteY0" fmla="*/ 264338 h 413184"/>
                <a:gd name="connsiteX1" fmla="*/ 1234440 w 5966460"/>
                <a:gd name="connsiteY1" fmla="*/ 221290 h 413184"/>
                <a:gd name="connsiteX2" fmla="*/ 1977390 w 5966460"/>
                <a:gd name="connsiteY2" fmla="*/ 154343 h 413184"/>
                <a:gd name="connsiteX3" fmla="*/ 2877688 w 5966460"/>
                <a:gd name="connsiteY3" fmla="*/ 7534 h 413184"/>
                <a:gd name="connsiteX4" fmla="*/ 4274820 w 5966460"/>
                <a:gd name="connsiteY4" fmla="*/ 412928 h 413184"/>
                <a:gd name="connsiteX5" fmla="*/ 5966460 w 5966460"/>
                <a:gd name="connsiteY5" fmla="*/ 81458 h 413184"/>
                <a:gd name="connsiteX0" fmla="*/ 0 w 5966460"/>
                <a:gd name="connsiteY0" fmla="*/ 257554 h 257554"/>
                <a:gd name="connsiteX1" fmla="*/ 1234440 w 5966460"/>
                <a:gd name="connsiteY1" fmla="*/ 214506 h 257554"/>
                <a:gd name="connsiteX2" fmla="*/ 1977390 w 5966460"/>
                <a:gd name="connsiteY2" fmla="*/ 147559 h 257554"/>
                <a:gd name="connsiteX3" fmla="*/ 2877688 w 5966460"/>
                <a:gd name="connsiteY3" fmla="*/ 750 h 257554"/>
                <a:gd name="connsiteX4" fmla="*/ 4580190 w 5966460"/>
                <a:gd name="connsiteY4" fmla="*/ 216139 h 257554"/>
                <a:gd name="connsiteX5" fmla="*/ 5966460 w 5966460"/>
                <a:gd name="connsiteY5" fmla="*/ 74674 h 257554"/>
                <a:gd name="connsiteX0" fmla="*/ 0 w 5932530"/>
                <a:gd name="connsiteY0" fmla="*/ 257554 h 288430"/>
                <a:gd name="connsiteX1" fmla="*/ 1234440 w 5932530"/>
                <a:gd name="connsiteY1" fmla="*/ 214506 h 288430"/>
                <a:gd name="connsiteX2" fmla="*/ 1977390 w 5932530"/>
                <a:gd name="connsiteY2" fmla="*/ 147559 h 288430"/>
                <a:gd name="connsiteX3" fmla="*/ 2877688 w 5932530"/>
                <a:gd name="connsiteY3" fmla="*/ 750 h 288430"/>
                <a:gd name="connsiteX4" fmla="*/ 4580190 w 5932530"/>
                <a:gd name="connsiteY4" fmla="*/ 216139 h 288430"/>
                <a:gd name="connsiteX5" fmla="*/ 5932530 w 5932530"/>
                <a:gd name="connsiteY5" fmla="*/ 288430 h 288430"/>
                <a:gd name="connsiteX0" fmla="*/ 0 w 5932530"/>
                <a:gd name="connsiteY0" fmla="*/ 375983 h 406859"/>
                <a:gd name="connsiteX1" fmla="*/ 1234440 w 5932530"/>
                <a:gd name="connsiteY1" fmla="*/ 332935 h 406859"/>
                <a:gd name="connsiteX2" fmla="*/ 1977390 w 5932530"/>
                <a:gd name="connsiteY2" fmla="*/ 265988 h 406859"/>
                <a:gd name="connsiteX3" fmla="*/ 2877689 w 5932530"/>
                <a:gd name="connsiteY3" fmla="*/ 426 h 406859"/>
                <a:gd name="connsiteX4" fmla="*/ 4580190 w 5932530"/>
                <a:gd name="connsiteY4" fmla="*/ 334568 h 406859"/>
                <a:gd name="connsiteX5" fmla="*/ 5932530 w 5932530"/>
                <a:gd name="connsiteY5" fmla="*/ 406859 h 406859"/>
                <a:gd name="connsiteX0" fmla="*/ 0 w 5932530"/>
                <a:gd name="connsiteY0" fmla="*/ 375577 h 406453"/>
                <a:gd name="connsiteX1" fmla="*/ 1234440 w 5932530"/>
                <a:gd name="connsiteY1" fmla="*/ 332529 h 406453"/>
                <a:gd name="connsiteX2" fmla="*/ 1977390 w 5932530"/>
                <a:gd name="connsiteY2" fmla="*/ 265582 h 406453"/>
                <a:gd name="connsiteX3" fmla="*/ 2877689 w 5932530"/>
                <a:gd name="connsiteY3" fmla="*/ 20 h 406453"/>
                <a:gd name="connsiteX4" fmla="*/ 4570127 w 5932530"/>
                <a:gd name="connsiteY4" fmla="*/ 279734 h 406453"/>
                <a:gd name="connsiteX5" fmla="*/ 5932530 w 5932530"/>
                <a:gd name="connsiteY5" fmla="*/ 406453 h 406453"/>
                <a:gd name="connsiteX0" fmla="*/ 0 w 5892274"/>
                <a:gd name="connsiteY0" fmla="*/ 375577 h 375577"/>
                <a:gd name="connsiteX1" fmla="*/ 1234440 w 5892274"/>
                <a:gd name="connsiteY1" fmla="*/ 332529 h 375577"/>
                <a:gd name="connsiteX2" fmla="*/ 1977390 w 5892274"/>
                <a:gd name="connsiteY2" fmla="*/ 265582 h 375577"/>
                <a:gd name="connsiteX3" fmla="*/ 2877689 w 5892274"/>
                <a:gd name="connsiteY3" fmla="*/ 20 h 375577"/>
                <a:gd name="connsiteX4" fmla="*/ 4570127 w 5892274"/>
                <a:gd name="connsiteY4" fmla="*/ 279734 h 375577"/>
                <a:gd name="connsiteX5" fmla="*/ 5892274 w 5892274"/>
                <a:gd name="connsiteY5" fmla="*/ 254053 h 375577"/>
                <a:gd name="connsiteX0" fmla="*/ 0 w 4657834"/>
                <a:gd name="connsiteY0" fmla="*/ 332529 h 332529"/>
                <a:gd name="connsiteX1" fmla="*/ 742950 w 4657834"/>
                <a:gd name="connsiteY1" fmla="*/ 265582 h 332529"/>
                <a:gd name="connsiteX2" fmla="*/ 1643249 w 4657834"/>
                <a:gd name="connsiteY2" fmla="*/ 20 h 332529"/>
                <a:gd name="connsiteX3" fmla="*/ 3335687 w 4657834"/>
                <a:gd name="connsiteY3" fmla="*/ 279734 h 332529"/>
                <a:gd name="connsiteX4" fmla="*/ 4657834 w 4657834"/>
                <a:gd name="connsiteY4" fmla="*/ 254053 h 332529"/>
                <a:gd name="connsiteX0" fmla="*/ -1 w 3914883"/>
                <a:gd name="connsiteY0" fmla="*/ 265582 h 280064"/>
                <a:gd name="connsiteX1" fmla="*/ 900298 w 3914883"/>
                <a:gd name="connsiteY1" fmla="*/ 20 h 280064"/>
                <a:gd name="connsiteX2" fmla="*/ 2592736 w 3914883"/>
                <a:gd name="connsiteY2" fmla="*/ 279734 h 280064"/>
                <a:gd name="connsiteX3" fmla="*/ 3914883 w 3914883"/>
                <a:gd name="connsiteY3" fmla="*/ 254053 h 280064"/>
                <a:gd name="connsiteX0" fmla="*/ 0 w 3914885"/>
                <a:gd name="connsiteY0" fmla="*/ 290118 h 290118"/>
                <a:gd name="connsiteX1" fmla="*/ 900300 w 3914885"/>
                <a:gd name="connsiteY1" fmla="*/ 7 h 290118"/>
                <a:gd name="connsiteX2" fmla="*/ 2592738 w 3914885"/>
                <a:gd name="connsiteY2" fmla="*/ 279721 h 290118"/>
                <a:gd name="connsiteX3" fmla="*/ 3914885 w 3914885"/>
                <a:gd name="connsiteY3" fmla="*/ 254040 h 290118"/>
                <a:gd name="connsiteX0" fmla="*/ -1 w 3014584"/>
                <a:gd name="connsiteY0" fmla="*/ 7 h 280047"/>
                <a:gd name="connsiteX1" fmla="*/ 1692437 w 3014584"/>
                <a:gd name="connsiteY1" fmla="*/ 279721 h 280047"/>
                <a:gd name="connsiteX2" fmla="*/ 3014584 w 3014584"/>
                <a:gd name="connsiteY2" fmla="*/ 254040 h 280047"/>
                <a:gd name="connsiteX0" fmla="*/ 0 w 3110171"/>
                <a:gd name="connsiteY0" fmla="*/ 7 h 283665"/>
                <a:gd name="connsiteX1" fmla="*/ 1788024 w 3110171"/>
                <a:gd name="connsiteY1" fmla="*/ 283344 h 283665"/>
                <a:gd name="connsiteX2" fmla="*/ 3110171 w 3110171"/>
                <a:gd name="connsiteY2" fmla="*/ 257663 h 28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10171" h="283665">
                  <a:moveTo>
                    <a:pt x="0" y="7"/>
                  </a:moveTo>
                  <a:cubicBezTo>
                    <a:pt x="432123" y="-1726"/>
                    <a:pt x="1285104" y="294774"/>
                    <a:pt x="1788024" y="283344"/>
                  </a:cubicBezTo>
                  <a:lnTo>
                    <a:pt x="3110171" y="257663"/>
                  </a:lnTo>
                </a:path>
              </a:pathLst>
            </a:custGeom>
            <a:noFill/>
            <a:ln w="19050" cap="flat" cmpd="sng" algn="ctr">
              <a:solidFill>
                <a:schemeClr val="tx1">
                  <a:lumMod val="65000"/>
                  <a:alpha val="4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3006979" y="3145053"/>
              <a:ext cx="1364846" cy="199153"/>
            </a:xfrm>
            <a:custGeom>
              <a:avLst/>
              <a:gdLst>
                <a:gd name="connsiteX0" fmla="*/ 0 w 5966460"/>
                <a:gd name="connsiteY0" fmla="*/ 182880 h 331832"/>
                <a:gd name="connsiteX1" fmla="*/ 1234440 w 5966460"/>
                <a:gd name="connsiteY1" fmla="*/ 68580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182880 h 331832"/>
                <a:gd name="connsiteX1" fmla="*/ 1234440 w 5966460"/>
                <a:gd name="connsiteY1" fmla="*/ 139832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257109 h 405936"/>
                <a:gd name="connsiteX1" fmla="*/ 1234440 w 5966460"/>
                <a:gd name="connsiteY1" fmla="*/ 214061 h 405936"/>
                <a:gd name="connsiteX2" fmla="*/ 1977390 w 5966460"/>
                <a:gd name="connsiteY2" fmla="*/ 337119 h 405936"/>
                <a:gd name="connsiteX3" fmla="*/ 2877688 w 5966460"/>
                <a:gd name="connsiteY3" fmla="*/ 305 h 405936"/>
                <a:gd name="connsiteX4" fmla="*/ 4274820 w 5966460"/>
                <a:gd name="connsiteY4" fmla="*/ 405699 h 405936"/>
                <a:gd name="connsiteX5" fmla="*/ 5966460 w 5966460"/>
                <a:gd name="connsiteY5" fmla="*/ 74229 h 405936"/>
                <a:gd name="connsiteX0" fmla="*/ 0 w 5966460"/>
                <a:gd name="connsiteY0" fmla="*/ 264338 h 413184"/>
                <a:gd name="connsiteX1" fmla="*/ 1234440 w 5966460"/>
                <a:gd name="connsiteY1" fmla="*/ 221290 h 413184"/>
                <a:gd name="connsiteX2" fmla="*/ 1977390 w 5966460"/>
                <a:gd name="connsiteY2" fmla="*/ 154343 h 413184"/>
                <a:gd name="connsiteX3" fmla="*/ 2877688 w 5966460"/>
                <a:gd name="connsiteY3" fmla="*/ 7534 h 413184"/>
                <a:gd name="connsiteX4" fmla="*/ 4274820 w 5966460"/>
                <a:gd name="connsiteY4" fmla="*/ 412928 h 413184"/>
                <a:gd name="connsiteX5" fmla="*/ 5966460 w 5966460"/>
                <a:gd name="connsiteY5" fmla="*/ 81458 h 413184"/>
                <a:gd name="connsiteX0" fmla="*/ 0 w 5966460"/>
                <a:gd name="connsiteY0" fmla="*/ 257554 h 257554"/>
                <a:gd name="connsiteX1" fmla="*/ 1234440 w 5966460"/>
                <a:gd name="connsiteY1" fmla="*/ 214506 h 257554"/>
                <a:gd name="connsiteX2" fmla="*/ 1977390 w 5966460"/>
                <a:gd name="connsiteY2" fmla="*/ 147559 h 257554"/>
                <a:gd name="connsiteX3" fmla="*/ 2877688 w 5966460"/>
                <a:gd name="connsiteY3" fmla="*/ 750 h 257554"/>
                <a:gd name="connsiteX4" fmla="*/ 4580190 w 5966460"/>
                <a:gd name="connsiteY4" fmla="*/ 216139 h 257554"/>
                <a:gd name="connsiteX5" fmla="*/ 5966460 w 5966460"/>
                <a:gd name="connsiteY5" fmla="*/ 74674 h 257554"/>
                <a:gd name="connsiteX0" fmla="*/ 0 w 5932530"/>
                <a:gd name="connsiteY0" fmla="*/ 257554 h 288430"/>
                <a:gd name="connsiteX1" fmla="*/ 1234440 w 5932530"/>
                <a:gd name="connsiteY1" fmla="*/ 214506 h 288430"/>
                <a:gd name="connsiteX2" fmla="*/ 1977390 w 5932530"/>
                <a:gd name="connsiteY2" fmla="*/ 147559 h 288430"/>
                <a:gd name="connsiteX3" fmla="*/ 2877688 w 5932530"/>
                <a:gd name="connsiteY3" fmla="*/ 750 h 288430"/>
                <a:gd name="connsiteX4" fmla="*/ 4580190 w 5932530"/>
                <a:gd name="connsiteY4" fmla="*/ 216139 h 288430"/>
                <a:gd name="connsiteX5" fmla="*/ 5932530 w 5932530"/>
                <a:gd name="connsiteY5" fmla="*/ 288430 h 288430"/>
                <a:gd name="connsiteX0" fmla="*/ 0 w 5932530"/>
                <a:gd name="connsiteY0" fmla="*/ 375983 h 406859"/>
                <a:gd name="connsiteX1" fmla="*/ 1234440 w 5932530"/>
                <a:gd name="connsiteY1" fmla="*/ 332935 h 406859"/>
                <a:gd name="connsiteX2" fmla="*/ 1977390 w 5932530"/>
                <a:gd name="connsiteY2" fmla="*/ 265988 h 406859"/>
                <a:gd name="connsiteX3" fmla="*/ 2877689 w 5932530"/>
                <a:gd name="connsiteY3" fmla="*/ 426 h 406859"/>
                <a:gd name="connsiteX4" fmla="*/ 4580190 w 5932530"/>
                <a:gd name="connsiteY4" fmla="*/ 334568 h 406859"/>
                <a:gd name="connsiteX5" fmla="*/ 5932530 w 5932530"/>
                <a:gd name="connsiteY5" fmla="*/ 406859 h 406859"/>
                <a:gd name="connsiteX0" fmla="*/ 0 w 5932530"/>
                <a:gd name="connsiteY0" fmla="*/ 375577 h 406453"/>
                <a:gd name="connsiteX1" fmla="*/ 1234440 w 5932530"/>
                <a:gd name="connsiteY1" fmla="*/ 332529 h 406453"/>
                <a:gd name="connsiteX2" fmla="*/ 1977390 w 5932530"/>
                <a:gd name="connsiteY2" fmla="*/ 265582 h 406453"/>
                <a:gd name="connsiteX3" fmla="*/ 2877689 w 5932530"/>
                <a:gd name="connsiteY3" fmla="*/ 20 h 406453"/>
                <a:gd name="connsiteX4" fmla="*/ 4570127 w 5932530"/>
                <a:gd name="connsiteY4" fmla="*/ 279734 h 406453"/>
                <a:gd name="connsiteX5" fmla="*/ 5932530 w 5932530"/>
                <a:gd name="connsiteY5" fmla="*/ 406453 h 406453"/>
                <a:gd name="connsiteX0" fmla="*/ 0 w 5892274"/>
                <a:gd name="connsiteY0" fmla="*/ 375577 h 375577"/>
                <a:gd name="connsiteX1" fmla="*/ 1234440 w 5892274"/>
                <a:gd name="connsiteY1" fmla="*/ 332529 h 375577"/>
                <a:gd name="connsiteX2" fmla="*/ 1977390 w 5892274"/>
                <a:gd name="connsiteY2" fmla="*/ 265582 h 375577"/>
                <a:gd name="connsiteX3" fmla="*/ 2877689 w 5892274"/>
                <a:gd name="connsiteY3" fmla="*/ 20 h 375577"/>
                <a:gd name="connsiteX4" fmla="*/ 4570127 w 5892274"/>
                <a:gd name="connsiteY4" fmla="*/ 279734 h 375577"/>
                <a:gd name="connsiteX5" fmla="*/ 5892274 w 5892274"/>
                <a:gd name="connsiteY5" fmla="*/ 254053 h 375577"/>
                <a:gd name="connsiteX0" fmla="*/ 0 w 5892274"/>
                <a:gd name="connsiteY0" fmla="*/ 376236 h 376236"/>
                <a:gd name="connsiteX1" fmla="*/ 1234440 w 5892274"/>
                <a:gd name="connsiteY1" fmla="*/ 333188 h 376236"/>
                <a:gd name="connsiteX2" fmla="*/ 1977390 w 5892274"/>
                <a:gd name="connsiteY2" fmla="*/ 266241 h 376236"/>
                <a:gd name="connsiteX3" fmla="*/ 2877689 w 5892274"/>
                <a:gd name="connsiteY3" fmla="*/ 679 h 376236"/>
                <a:gd name="connsiteX4" fmla="*/ 4570127 w 5892274"/>
                <a:gd name="connsiteY4" fmla="*/ 182202 h 376236"/>
                <a:gd name="connsiteX5" fmla="*/ 5892274 w 5892274"/>
                <a:gd name="connsiteY5" fmla="*/ 254712 h 376236"/>
                <a:gd name="connsiteX0" fmla="*/ 0 w 4657834"/>
                <a:gd name="connsiteY0" fmla="*/ 333189 h 333189"/>
                <a:gd name="connsiteX1" fmla="*/ 742950 w 4657834"/>
                <a:gd name="connsiteY1" fmla="*/ 266242 h 333189"/>
                <a:gd name="connsiteX2" fmla="*/ 1643249 w 4657834"/>
                <a:gd name="connsiteY2" fmla="*/ 680 h 333189"/>
                <a:gd name="connsiteX3" fmla="*/ 3335687 w 4657834"/>
                <a:gd name="connsiteY3" fmla="*/ 182203 h 333189"/>
                <a:gd name="connsiteX4" fmla="*/ 4657834 w 4657834"/>
                <a:gd name="connsiteY4" fmla="*/ 254713 h 333189"/>
                <a:gd name="connsiteX0" fmla="*/ -1 w 3914883"/>
                <a:gd name="connsiteY0" fmla="*/ 266242 h 266242"/>
                <a:gd name="connsiteX1" fmla="*/ 900298 w 3914883"/>
                <a:gd name="connsiteY1" fmla="*/ 680 h 266242"/>
                <a:gd name="connsiteX2" fmla="*/ 2592736 w 3914883"/>
                <a:gd name="connsiteY2" fmla="*/ 182203 h 266242"/>
                <a:gd name="connsiteX3" fmla="*/ 3914883 w 3914883"/>
                <a:gd name="connsiteY3" fmla="*/ 254713 h 266242"/>
                <a:gd name="connsiteX0" fmla="*/ 1 w 3014586"/>
                <a:gd name="connsiteY0" fmla="*/ 680 h 255290"/>
                <a:gd name="connsiteX1" fmla="*/ 1692439 w 3014586"/>
                <a:gd name="connsiteY1" fmla="*/ 182203 h 255290"/>
                <a:gd name="connsiteX2" fmla="*/ 3014586 w 3014586"/>
                <a:gd name="connsiteY2" fmla="*/ 254713 h 255290"/>
                <a:gd name="connsiteX0" fmla="*/ 0 w 3014584"/>
                <a:gd name="connsiteY0" fmla="*/ 768 h 230830"/>
                <a:gd name="connsiteX1" fmla="*/ 1692437 w 3014584"/>
                <a:gd name="connsiteY1" fmla="*/ 157743 h 230830"/>
                <a:gd name="connsiteX2" fmla="*/ 3014584 w 3014584"/>
                <a:gd name="connsiteY2" fmla="*/ 230253 h 230830"/>
                <a:gd name="connsiteX0" fmla="*/ 0 w 3104547"/>
                <a:gd name="connsiteY0" fmla="*/ 783 h 227223"/>
                <a:gd name="connsiteX1" fmla="*/ 1782400 w 3104547"/>
                <a:gd name="connsiteY1" fmla="*/ 154136 h 227223"/>
                <a:gd name="connsiteX2" fmla="*/ 3104547 w 3104547"/>
                <a:gd name="connsiteY2" fmla="*/ 226646 h 22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4547" h="227223">
                  <a:moveTo>
                    <a:pt x="0" y="783"/>
                  </a:moveTo>
                  <a:cubicBezTo>
                    <a:pt x="432123" y="-13224"/>
                    <a:pt x="1279480" y="165566"/>
                    <a:pt x="1782400" y="154136"/>
                  </a:cubicBezTo>
                  <a:cubicBezTo>
                    <a:pt x="2223116" y="145576"/>
                    <a:pt x="2663831" y="235206"/>
                    <a:pt x="3104547" y="226646"/>
                  </a:cubicBezTo>
                </a:path>
              </a:pathLst>
            </a:custGeom>
            <a:noFill/>
            <a:ln w="19050" cap="flat" cmpd="sng" algn="ctr">
              <a:solidFill>
                <a:schemeClr val="tx1">
                  <a:lumMod val="65000"/>
                  <a:alpha val="4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3009604" y="3591522"/>
              <a:ext cx="1365745" cy="174751"/>
            </a:xfrm>
            <a:custGeom>
              <a:avLst/>
              <a:gdLst>
                <a:gd name="connsiteX0" fmla="*/ 0 w 5966460"/>
                <a:gd name="connsiteY0" fmla="*/ 182880 h 331832"/>
                <a:gd name="connsiteX1" fmla="*/ 1234440 w 5966460"/>
                <a:gd name="connsiteY1" fmla="*/ 68580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182880 h 331832"/>
                <a:gd name="connsiteX1" fmla="*/ 1234440 w 5966460"/>
                <a:gd name="connsiteY1" fmla="*/ 139832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257109 h 405936"/>
                <a:gd name="connsiteX1" fmla="*/ 1234440 w 5966460"/>
                <a:gd name="connsiteY1" fmla="*/ 214061 h 405936"/>
                <a:gd name="connsiteX2" fmla="*/ 1977390 w 5966460"/>
                <a:gd name="connsiteY2" fmla="*/ 337119 h 405936"/>
                <a:gd name="connsiteX3" fmla="*/ 2877688 w 5966460"/>
                <a:gd name="connsiteY3" fmla="*/ 305 h 405936"/>
                <a:gd name="connsiteX4" fmla="*/ 4274820 w 5966460"/>
                <a:gd name="connsiteY4" fmla="*/ 405699 h 405936"/>
                <a:gd name="connsiteX5" fmla="*/ 5966460 w 5966460"/>
                <a:gd name="connsiteY5" fmla="*/ 74229 h 405936"/>
                <a:gd name="connsiteX0" fmla="*/ -1 w 4732019"/>
                <a:gd name="connsiteY0" fmla="*/ 214061 h 405936"/>
                <a:gd name="connsiteX1" fmla="*/ 742949 w 4732019"/>
                <a:gd name="connsiteY1" fmla="*/ 337119 h 405936"/>
                <a:gd name="connsiteX2" fmla="*/ 1643247 w 4732019"/>
                <a:gd name="connsiteY2" fmla="*/ 305 h 405936"/>
                <a:gd name="connsiteX3" fmla="*/ 3040379 w 4732019"/>
                <a:gd name="connsiteY3" fmla="*/ 405699 h 405936"/>
                <a:gd name="connsiteX4" fmla="*/ 4732019 w 4732019"/>
                <a:gd name="connsiteY4" fmla="*/ 74229 h 405936"/>
                <a:gd name="connsiteX0" fmla="*/ 0 w 3989070"/>
                <a:gd name="connsiteY0" fmla="*/ 337119 h 405936"/>
                <a:gd name="connsiteX1" fmla="*/ 900298 w 3989070"/>
                <a:gd name="connsiteY1" fmla="*/ 305 h 405936"/>
                <a:gd name="connsiteX2" fmla="*/ 2297430 w 3989070"/>
                <a:gd name="connsiteY2" fmla="*/ 405699 h 405936"/>
                <a:gd name="connsiteX3" fmla="*/ 3989070 w 3989070"/>
                <a:gd name="connsiteY3" fmla="*/ 74229 h 405936"/>
                <a:gd name="connsiteX0" fmla="*/ 1 w 3088773"/>
                <a:gd name="connsiteY0" fmla="*/ 0 h 405631"/>
                <a:gd name="connsiteX1" fmla="*/ 1397133 w 3088773"/>
                <a:gd name="connsiteY1" fmla="*/ 405394 h 405631"/>
                <a:gd name="connsiteX2" fmla="*/ 3088773 w 3088773"/>
                <a:gd name="connsiteY2" fmla="*/ 73924 h 405631"/>
                <a:gd name="connsiteX0" fmla="*/ 0 w 3145706"/>
                <a:gd name="connsiteY0" fmla="*/ 0 h 405631"/>
                <a:gd name="connsiteX1" fmla="*/ 1454066 w 3145706"/>
                <a:gd name="connsiteY1" fmla="*/ 405394 h 405631"/>
                <a:gd name="connsiteX2" fmla="*/ 3145706 w 3145706"/>
                <a:gd name="connsiteY2" fmla="*/ 73924 h 405631"/>
                <a:gd name="connsiteX0" fmla="*/ 0 w 3145706"/>
                <a:gd name="connsiteY0" fmla="*/ 0 h 199383"/>
                <a:gd name="connsiteX1" fmla="*/ 1848966 w 3145706"/>
                <a:gd name="connsiteY1" fmla="*/ 198909 h 199383"/>
                <a:gd name="connsiteX2" fmla="*/ 3145706 w 3145706"/>
                <a:gd name="connsiteY2" fmla="*/ 73924 h 19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45706" h="199383">
                  <a:moveTo>
                    <a:pt x="0" y="0"/>
                  </a:moveTo>
                  <a:cubicBezTo>
                    <a:pt x="382905" y="11430"/>
                    <a:pt x="1346046" y="210339"/>
                    <a:pt x="1848966" y="198909"/>
                  </a:cubicBezTo>
                  <a:cubicBezTo>
                    <a:pt x="2351886" y="187479"/>
                    <a:pt x="3145706" y="73924"/>
                    <a:pt x="3145706" y="73924"/>
                  </a:cubicBezTo>
                </a:path>
              </a:pathLst>
            </a:custGeom>
            <a:noFill/>
            <a:ln w="19050" cap="flat" cmpd="sng" algn="ctr">
              <a:solidFill>
                <a:schemeClr val="tx1">
                  <a:lumMod val="65000"/>
                  <a:alpha val="4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3009604" y="3419417"/>
              <a:ext cx="1365745" cy="196931"/>
            </a:xfrm>
            <a:custGeom>
              <a:avLst/>
              <a:gdLst>
                <a:gd name="connsiteX0" fmla="*/ 0 w 5966460"/>
                <a:gd name="connsiteY0" fmla="*/ 182880 h 331832"/>
                <a:gd name="connsiteX1" fmla="*/ 1234440 w 5966460"/>
                <a:gd name="connsiteY1" fmla="*/ 68580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182880 h 331832"/>
                <a:gd name="connsiteX1" fmla="*/ 1234440 w 5966460"/>
                <a:gd name="connsiteY1" fmla="*/ 139832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257109 h 405936"/>
                <a:gd name="connsiteX1" fmla="*/ 1234440 w 5966460"/>
                <a:gd name="connsiteY1" fmla="*/ 214061 h 405936"/>
                <a:gd name="connsiteX2" fmla="*/ 1977390 w 5966460"/>
                <a:gd name="connsiteY2" fmla="*/ 337119 h 405936"/>
                <a:gd name="connsiteX3" fmla="*/ 2877688 w 5966460"/>
                <a:gd name="connsiteY3" fmla="*/ 305 h 405936"/>
                <a:gd name="connsiteX4" fmla="*/ 4274820 w 5966460"/>
                <a:gd name="connsiteY4" fmla="*/ 405699 h 405936"/>
                <a:gd name="connsiteX5" fmla="*/ 5966460 w 5966460"/>
                <a:gd name="connsiteY5" fmla="*/ 74229 h 405936"/>
                <a:gd name="connsiteX0" fmla="*/ -1 w 4732019"/>
                <a:gd name="connsiteY0" fmla="*/ 214061 h 405936"/>
                <a:gd name="connsiteX1" fmla="*/ 742949 w 4732019"/>
                <a:gd name="connsiteY1" fmla="*/ 337119 h 405936"/>
                <a:gd name="connsiteX2" fmla="*/ 1643247 w 4732019"/>
                <a:gd name="connsiteY2" fmla="*/ 305 h 405936"/>
                <a:gd name="connsiteX3" fmla="*/ 3040379 w 4732019"/>
                <a:gd name="connsiteY3" fmla="*/ 405699 h 405936"/>
                <a:gd name="connsiteX4" fmla="*/ 4732019 w 4732019"/>
                <a:gd name="connsiteY4" fmla="*/ 74229 h 405936"/>
                <a:gd name="connsiteX0" fmla="*/ 0 w 3989070"/>
                <a:gd name="connsiteY0" fmla="*/ 337119 h 405936"/>
                <a:gd name="connsiteX1" fmla="*/ 900298 w 3989070"/>
                <a:gd name="connsiteY1" fmla="*/ 305 h 405936"/>
                <a:gd name="connsiteX2" fmla="*/ 2297430 w 3989070"/>
                <a:gd name="connsiteY2" fmla="*/ 405699 h 405936"/>
                <a:gd name="connsiteX3" fmla="*/ 3989070 w 3989070"/>
                <a:gd name="connsiteY3" fmla="*/ 74229 h 405936"/>
                <a:gd name="connsiteX0" fmla="*/ 1 w 3088773"/>
                <a:gd name="connsiteY0" fmla="*/ 0 h 405631"/>
                <a:gd name="connsiteX1" fmla="*/ 1397133 w 3088773"/>
                <a:gd name="connsiteY1" fmla="*/ 405394 h 405631"/>
                <a:gd name="connsiteX2" fmla="*/ 3088773 w 3088773"/>
                <a:gd name="connsiteY2" fmla="*/ 73924 h 405631"/>
                <a:gd name="connsiteX0" fmla="*/ 0 w 3145706"/>
                <a:gd name="connsiteY0" fmla="*/ 0 h 405631"/>
                <a:gd name="connsiteX1" fmla="*/ 1454066 w 3145706"/>
                <a:gd name="connsiteY1" fmla="*/ 405394 h 405631"/>
                <a:gd name="connsiteX2" fmla="*/ 3145706 w 3145706"/>
                <a:gd name="connsiteY2" fmla="*/ 73924 h 405631"/>
                <a:gd name="connsiteX0" fmla="*/ 0 w 3145706"/>
                <a:gd name="connsiteY0" fmla="*/ 0 h 224689"/>
                <a:gd name="connsiteX1" fmla="*/ 1402876 w 3145706"/>
                <a:gd name="connsiteY1" fmla="*/ 224267 h 224689"/>
                <a:gd name="connsiteX2" fmla="*/ 3145706 w 3145706"/>
                <a:gd name="connsiteY2" fmla="*/ 73924 h 22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45706" h="224689">
                  <a:moveTo>
                    <a:pt x="0" y="0"/>
                  </a:moveTo>
                  <a:cubicBezTo>
                    <a:pt x="382905" y="11430"/>
                    <a:pt x="899956" y="235697"/>
                    <a:pt x="1402876" y="224267"/>
                  </a:cubicBezTo>
                  <a:cubicBezTo>
                    <a:pt x="1905796" y="212837"/>
                    <a:pt x="3145706" y="73924"/>
                    <a:pt x="3145706" y="73924"/>
                  </a:cubicBezTo>
                </a:path>
              </a:pathLst>
            </a:custGeom>
            <a:noFill/>
            <a:ln w="19050" cap="flat" cmpd="sng" algn="ctr">
              <a:solidFill>
                <a:schemeClr val="tx1">
                  <a:lumMod val="65000"/>
                  <a:alpha val="4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3002972" y="3658137"/>
              <a:ext cx="1365745" cy="196931"/>
            </a:xfrm>
            <a:custGeom>
              <a:avLst/>
              <a:gdLst>
                <a:gd name="connsiteX0" fmla="*/ 0 w 5966460"/>
                <a:gd name="connsiteY0" fmla="*/ 182880 h 331832"/>
                <a:gd name="connsiteX1" fmla="*/ 1234440 w 5966460"/>
                <a:gd name="connsiteY1" fmla="*/ 68580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182880 h 331832"/>
                <a:gd name="connsiteX1" fmla="*/ 1234440 w 5966460"/>
                <a:gd name="connsiteY1" fmla="*/ 139832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257109 h 405936"/>
                <a:gd name="connsiteX1" fmla="*/ 1234440 w 5966460"/>
                <a:gd name="connsiteY1" fmla="*/ 214061 h 405936"/>
                <a:gd name="connsiteX2" fmla="*/ 1977390 w 5966460"/>
                <a:gd name="connsiteY2" fmla="*/ 337119 h 405936"/>
                <a:gd name="connsiteX3" fmla="*/ 2877688 w 5966460"/>
                <a:gd name="connsiteY3" fmla="*/ 305 h 405936"/>
                <a:gd name="connsiteX4" fmla="*/ 4274820 w 5966460"/>
                <a:gd name="connsiteY4" fmla="*/ 405699 h 405936"/>
                <a:gd name="connsiteX5" fmla="*/ 5966460 w 5966460"/>
                <a:gd name="connsiteY5" fmla="*/ 74229 h 405936"/>
                <a:gd name="connsiteX0" fmla="*/ -1 w 4732019"/>
                <a:gd name="connsiteY0" fmla="*/ 214061 h 405936"/>
                <a:gd name="connsiteX1" fmla="*/ 742949 w 4732019"/>
                <a:gd name="connsiteY1" fmla="*/ 337119 h 405936"/>
                <a:gd name="connsiteX2" fmla="*/ 1643247 w 4732019"/>
                <a:gd name="connsiteY2" fmla="*/ 305 h 405936"/>
                <a:gd name="connsiteX3" fmla="*/ 3040379 w 4732019"/>
                <a:gd name="connsiteY3" fmla="*/ 405699 h 405936"/>
                <a:gd name="connsiteX4" fmla="*/ 4732019 w 4732019"/>
                <a:gd name="connsiteY4" fmla="*/ 74229 h 405936"/>
                <a:gd name="connsiteX0" fmla="*/ 0 w 3989070"/>
                <a:gd name="connsiteY0" fmla="*/ 337119 h 405936"/>
                <a:gd name="connsiteX1" fmla="*/ 900298 w 3989070"/>
                <a:gd name="connsiteY1" fmla="*/ 305 h 405936"/>
                <a:gd name="connsiteX2" fmla="*/ 2297430 w 3989070"/>
                <a:gd name="connsiteY2" fmla="*/ 405699 h 405936"/>
                <a:gd name="connsiteX3" fmla="*/ 3989070 w 3989070"/>
                <a:gd name="connsiteY3" fmla="*/ 74229 h 405936"/>
                <a:gd name="connsiteX0" fmla="*/ 1 w 3088773"/>
                <a:gd name="connsiteY0" fmla="*/ 0 h 405631"/>
                <a:gd name="connsiteX1" fmla="*/ 1397133 w 3088773"/>
                <a:gd name="connsiteY1" fmla="*/ 405394 h 405631"/>
                <a:gd name="connsiteX2" fmla="*/ 3088773 w 3088773"/>
                <a:gd name="connsiteY2" fmla="*/ 73924 h 405631"/>
                <a:gd name="connsiteX0" fmla="*/ 0 w 3145706"/>
                <a:gd name="connsiteY0" fmla="*/ 0 h 405631"/>
                <a:gd name="connsiteX1" fmla="*/ 1454066 w 3145706"/>
                <a:gd name="connsiteY1" fmla="*/ 405394 h 405631"/>
                <a:gd name="connsiteX2" fmla="*/ 3145706 w 3145706"/>
                <a:gd name="connsiteY2" fmla="*/ 73924 h 405631"/>
                <a:gd name="connsiteX0" fmla="*/ 0 w 3145706"/>
                <a:gd name="connsiteY0" fmla="*/ 0 h 224689"/>
                <a:gd name="connsiteX1" fmla="*/ 1402876 w 3145706"/>
                <a:gd name="connsiteY1" fmla="*/ 224267 h 224689"/>
                <a:gd name="connsiteX2" fmla="*/ 3145706 w 3145706"/>
                <a:gd name="connsiteY2" fmla="*/ 73924 h 22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45706" h="224689">
                  <a:moveTo>
                    <a:pt x="0" y="0"/>
                  </a:moveTo>
                  <a:cubicBezTo>
                    <a:pt x="382905" y="11430"/>
                    <a:pt x="899956" y="235697"/>
                    <a:pt x="1402876" y="224267"/>
                  </a:cubicBezTo>
                  <a:cubicBezTo>
                    <a:pt x="1905796" y="212837"/>
                    <a:pt x="3145706" y="73924"/>
                    <a:pt x="3145706" y="73924"/>
                  </a:cubicBezTo>
                </a:path>
              </a:pathLst>
            </a:custGeom>
            <a:noFill/>
            <a:ln w="19050" cap="flat" cmpd="sng" algn="ctr">
              <a:solidFill>
                <a:schemeClr val="tx1">
                  <a:lumMod val="65000"/>
                  <a:alpha val="4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</p:grpSp>
      <p:sp>
        <p:nvSpPr>
          <p:cNvPr id="41" name="Oval 40"/>
          <p:cNvSpPr/>
          <p:nvPr/>
        </p:nvSpPr>
        <p:spPr bwMode="auto">
          <a:xfrm>
            <a:off x="6754346" y="3853044"/>
            <a:ext cx="144016" cy="108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6754346" y="4502247"/>
            <a:ext cx="144016" cy="1080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63343" y="3752027"/>
            <a:ext cx="1665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Ensemble mean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63342" y="4402938"/>
            <a:ext cx="135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Det. analysis</a:t>
            </a:r>
          </a:p>
        </p:txBody>
      </p:sp>
      <p:grpSp>
        <p:nvGrpSpPr>
          <p:cNvPr id="8" name="Group 81"/>
          <p:cNvGrpSpPr/>
          <p:nvPr/>
        </p:nvGrpSpPr>
        <p:grpSpPr>
          <a:xfrm>
            <a:off x="5456839" y="1696214"/>
            <a:ext cx="1372681" cy="648936"/>
            <a:chOff x="3002668" y="2989820"/>
            <a:chExt cx="1372681" cy="865248"/>
          </a:xfrm>
        </p:grpSpPr>
        <p:sp>
          <p:nvSpPr>
            <p:cNvPr id="83" name="Freeform 82"/>
            <p:cNvSpPr/>
            <p:nvPr/>
          </p:nvSpPr>
          <p:spPr bwMode="auto">
            <a:xfrm>
              <a:off x="3002668" y="3195051"/>
              <a:ext cx="1366049" cy="220703"/>
            </a:xfrm>
            <a:custGeom>
              <a:avLst/>
              <a:gdLst>
                <a:gd name="connsiteX0" fmla="*/ 0 w 5966460"/>
                <a:gd name="connsiteY0" fmla="*/ 182880 h 331832"/>
                <a:gd name="connsiteX1" fmla="*/ 1234440 w 5966460"/>
                <a:gd name="connsiteY1" fmla="*/ 68580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182880 h 331832"/>
                <a:gd name="connsiteX1" fmla="*/ 1234440 w 5966460"/>
                <a:gd name="connsiteY1" fmla="*/ 139832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257109 h 405936"/>
                <a:gd name="connsiteX1" fmla="*/ 1234440 w 5966460"/>
                <a:gd name="connsiteY1" fmla="*/ 214061 h 405936"/>
                <a:gd name="connsiteX2" fmla="*/ 1977390 w 5966460"/>
                <a:gd name="connsiteY2" fmla="*/ 337119 h 405936"/>
                <a:gd name="connsiteX3" fmla="*/ 2877688 w 5966460"/>
                <a:gd name="connsiteY3" fmla="*/ 305 h 405936"/>
                <a:gd name="connsiteX4" fmla="*/ 4274820 w 5966460"/>
                <a:gd name="connsiteY4" fmla="*/ 405699 h 405936"/>
                <a:gd name="connsiteX5" fmla="*/ 5966460 w 5966460"/>
                <a:gd name="connsiteY5" fmla="*/ 74229 h 405936"/>
                <a:gd name="connsiteX0" fmla="*/ 0 w 5966460"/>
                <a:gd name="connsiteY0" fmla="*/ 256876 h 447437"/>
                <a:gd name="connsiteX1" fmla="*/ 1234440 w 5966460"/>
                <a:gd name="connsiteY1" fmla="*/ 213828 h 447437"/>
                <a:gd name="connsiteX2" fmla="*/ 2022630 w 5966460"/>
                <a:gd name="connsiteY2" fmla="*/ 443763 h 447437"/>
                <a:gd name="connsiteX3" fmla="*/ 2877688 w 5966460"/>
                <a:gd name="connsiteY3" fmla="*/ 72 h 447437"/>
                <a:gd name="connsiteX4" fmla="*/ 4274820 w 5966460"/>
                <a:gd name="connsiteY4" fmla="*/ 405466 h 447437"/>
                <a:gd name="connsiteX5" fmla="*/ 5966460 w 5966460"/>
                <a:gd name="connsiteY5" fmla="*/ 73996 h 447437"/>
                <a:gd name="connsiteX0" fmla="*/ 0 w 5966460"/>
                <a:gd name="connsiteY0" fmla="*/ 182880 h 369988"/>
                <a:gd name="connsiteX1" fmla="*/ 1234440 w 5966460"/>
                <a:gd name="connsiteY1" fmla="*/ 139832 h 369988"/>
                <a:gd name="connsiteX2" fmla="*/ 2022630 w 5966460"/>
                <a:gd name="connsiteY2" fmla="*/ 369767 h 369988"/>
                <a:gd name="connsiteX3" fmla="*/ 2911619 w 5966460"/>
                <a:gd name="connsiteY3" fmla="*/ 92331 h 369988"/>
                <a:gd name="connsiteX4" fmla="*/ 4274820 w 5966460"/>
                <a:gd name="connsiteY4" fmla="*/ 331470 h 369988"/>
                <a:gd name="connsiteX5" fmla="*/ 5966460 w 5966460"/>
                <a:gd name="connsiteY5" fmla="*/ 0 h 369988"/>
                <a:gd name="connsiteX0" fmla="*/ 0 w 5966460"/>
                <a:gd name="connsiteY0" fmla="*/ 182880 h 369988"/>
                <a:gd name="connsiteX1" fmla="*/ 1234440 w 5966460"/>
                <a:gd name="connsiteY1" fmla="*/ 139832 h 369988"/>
                <a:gd name="connsiteX2" fmla="*/ 2022630 w 5966460"/>
                <a:gd name="connsiteY2" fmla="*/ 369767 h 369988"/>
                <a:gd name="connsiteX3" fmla="*/ 2911619 w 5966460"/>
                <a:gd name="connsiteY3" fmla="*/ 92331 h 369988"/>
                <a:gd name="connsiteX4" fmla="*/ 4399231 w 5966460"/>
                <a:gd name="connsiteY4" fmla="*/ 117715 h 369988"/>
                <a:gd name="connsiteX5" fmla="*/ 5966460 w 5966460"/>
                <a:gd name="connsiteY5" fmla="*/ 0 h 369988"/>
                <a:gd name="connsiteX0" fmla="*/ 0 w 5921219"/>
                <a:gd name="connsiteY0" fmla="*/ 384761 h 571869"/>
                <a:gd name="connsiteX1" fmla="*/ 1234440 w 5921219"/>
                <a:gd name="connsiteY1" fmla="*/ 341713 h 571869"/>
                <a:gd name="connsiteX2" fmla="*/ 2022630 w 5921219"/>
                <a:gd name="connsiteY2" fmla="*/ 571648 h 571869"/>
                <a:gd name="connsiteX3" fmla="*/ 2911619 w 5921219"/>
                <a:gd name="connsiteY3" fmla="*/ 294212 h 571869"/>
                <a:gd name="connsiteX4" fmla="*/ 4399231 w 5921219"/>
                <a:gd name="connsiteY4" fmla="*/ 319596 h 571869"/>
                <a:gd name="connsiteX5" fmla="*/ 5921219 w 5921219"/>
                <a:gd name="connsiteY5" fmla="*/ 0 h 571869"/>
                <a:gd name="connsiteX0" fmla="*/ 0 w 6000389"/>
                <a:gd name="connsiteY0" fmla="*/ 420387 h 607495"/>
                <a:gd name="connsiteX1" fmla="*/ 1234440 w 6000389"/>
                <a:gd name="connsiteY1" fmla="*/ 377339 h 607495"/>
                <a:gd name="connsiteX2" fmla="*/ 2022630 w 6000389"/>
                <a:gd name="connsiteY2" fmla="*/ 607274 h 607495"/>
                <a:gd name="connsiteX3" fmla="*/ 2911619 w 6000389"/>
                <a:gd name="connsiteY3" fmla="*/ 329838 h 607495"/>
                <a:gd name="connsiteX4" fmla="*/ 4399231 w 6000389"/>
                <a:gd name="connsiteY4" fmla="*/ 355222 h 607495"/>
                <a:gd name="connsiteX5" fmla="*/ 6000389 w 6000389"/>
                <a:gd name="connsiteY5" fmla="*/ 0 h 607495"/>
                <a:gd name="connsiteX0" fmla="*/ 0 w 5909909"/>
                <a:gd name="connsiteY0" fmla="*/ 408511 h 595619"/>
                <a:gd name="connsiteX1" fmla="*/ 1234440 w 5909909"/>
                <a:gd name="connsiteY1" fmla="*/ 365463 h 595619"/>
                <a:gd name="connsiteX2" fmla="*/ 2022630 w 5909909"/>
                <a:gd name="connsiteY2" fmla="*/ 595398 h 595619"/>
                <a:gd name="connsiteX3" fmla="*/ 2911619 w 5909909"/>
                <a:gd name="connsiteY3" fmla="*/ 317962 h 595619"/>
                <a:gd name="connsiteX4" fmla="*/ 4399231 w 5909909"/>
                <a:gd name="connsiteY4" fmla="*/ 343346 h 595619"/>
                <a:gd name="connsiteX5" fmla="*/ 5909909 w 5909909"/>
                <a:gd name="connsiteY5" fmla="*/ 0 h 595619"/>
                <a:gd name="connsiteX0" fmla="*/ 0 w 5977769"/>
                <a:gd name="connsiteY0" fmla="*/ 420386 h 607494"/>
                <a:gd name="connsiteX1" fmla="*/ 1234440 w 5977769"/>
                <a:gd name="connsiteY1" fmla="*/ 377338 h 607494"/>
                <a:gd name="connsiteX2" fmla="*/ 2022630 w 5977769"/>
                <a:gd name="connsiteY2" fmla="*/ 607273 h 607494"/>
                <a:gd name="connsiteX3" fmla="*/ 2911619 w 5977769"/>
                <a:gd name="connsiteY3" fmla="*/ 329837 h 607494"/>
                <a:gd name="connsiteX4" fmla="*/ 4399231 w 5977769"/>
                <a:gd name="connsiteY4" fmla="*/ 355221 h 607494"/>
                <a:gd name="connsiteX5" fmla="*/ 5977769 w 5977769"/>
                <a:gd name="connsiteY5" fmla="*/ 0 h 607494"/>
                <a:gd name="connsiteX0" fmla="*/ 0 w 5977769"/>
                <a:gd name="connsiteY0" fmla="*/ 420386 h 607485"/>
                <a:gd name="connsiteX1" fmla="*/ 1234440 w 5977769"/>
                <a:gd name="connsiteY1" fmla="*/ 279366 h 607485"/>
                <a:gd name="connsiteX2" fmla="*/ 2022630 w 5977769"/>
                <a:gd name="connsiteY2" fmla="*/ 607273 h 607485"/>
                <a:gd name="connsiteX3" fmla="*/ 2911619 w 5977769"/>
                <a:gd name="connsiteY3" fmla="*/ 329837 h 607485"/>
                <a:gd name="connsiteX4" fmla="*/ 4399231 w 5977769"/>
                <a:gd name="connsiteY4" fmla="*/ 355221 h 607485"/>
                <a:gd name="connsiteX5" fmla="*/ 5977769 w 5977769"/>
                <a:gd name="connsiteY5" fmla="*/ 0 h 607485"/>
                <a:gd name="connsiteX0" fmla="*/ 0 w 5967423"/>
                <a:gd name="connsiteY0" fmla="*/ 311529 h 498628"/>
                <a:gd name="connsiteX1" fmla="*/ 1234440 w 5967423"/>
                <a:gd name="connsiteY1" fmla="*/ 170509 h 498628"/>
                <a:gd name="connsiteX2" fmla="*/ 2022630 w 5967423"/>
                <a:gd name="connsiteY2" fmla="*/ 498416 h 498628"/>
                <a:gd name="connsiteX3" fmla="*/ 2911619 w 5967423"/>
                <a:gd name="connsiteY3" fmla="*/ 220980 h 498628"/>
                <a:gd name="connsiteX4" fmla="*/ 4399231 w 5967423"/>
                <a:gd name="connsiteY4" fmla="*/ 246364 h 498628"/>
                <a:gd name="connsiteX5" fmla="*/ 5967423 w 5967423"/>
                <a:gd name="connsiteY5" fmla="*/ 0 h 498628"/>
                <a:gd name="connsiteX0" fmla="*/ 0 w 4732983"/>
                <a:gd name="connsiteY0" fmla="*/ 170509 h 498628"/>
                <a:gd name="connsiteX1" fmla="*/ 788190 w 4732983"/>
                <a:gd name="connsiteY1" fmla="*/ 498416 h 498628"/>
                <a:gd name="connsiteX2" fmla="*/ 1677179 w 4732983"/>
                <a:gd name="connsiteY2" fmla="*/ 220980 h 498628"/>
                <a:gd name="connsiteX3" fmla="*/ 3164791 w 4732983"/>
                <a:gd name="connsiteY3" fmla="*/ 246364 h 498628"/>
                <a:gd name="connsiteX4" fmla="*/ 4732983 w 4732983"/>
                <a:gd name="connsiteY4" fmla="*/ 0 h 498628"/>
                <a:gd name="connsiteX0" fmla="*/ 0 w 3944793"/>
                <a:gd name="connsiteY0" fmla="*/ 498416 h 498628"/>
                <a:gd name="connsiteX1" fmla="*/ 888989 w 3944793"/>
                <a:gd name="connsiteY1" fmla="*/ 220980 h 498628"/>
                <a:gd name="connsiteX2" fmla="*/ 2376601 w 3944793"/>
                <a:gd name="connsiteY2" fmla="*/ 246364 h 498628"/>
                <a:gd name="connsiteX3" fmla="*/ 3944793 w 3944793"/>
                <a:gd name="connsiteY3" fmla="*/ 0 h 498628"/>
                <a:gd name="connsiteX0" fmla="*/ 0 w 3055804"/>
                <a:gd name="connsiteY0" fmla="*/ 220980 h 247510"/>
                <a:gd name="connsiteX1" fmla="*/ 1487612 w 3055804"/>
                <a:gd name="connsiteY1" fmla="*/ 246364 h 247510"/>
                <a:gd name="connsiteX2" fmla="*/ 3055804 w 3055804"/>
                <a:gd name="connsiteY2" fmla="*/ 0 h 247510"/>
                <a:gd name="connsiteX0" fmla="*/ 0 w 3146914"/>
                <a:gd name="connsiteY0" fmla="*/ 220980 h 247510"/>
                <a:gd name="connsiteX1" fmla="*/ 1578722 w 3146914"/>
                <a:gd name="connsiteY1" fmla="*/ 246364 h 247510"/>
                <a:gd name="connsiteX2" fmla="*/ 3146914 w 3146914"/>
                <a:gd name="connsiteY2" fmla="*/ 0 h 247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46914" h="247510">
                  <a:moveTo>
                    <a:pt x="0" y="220980"/>
                  </a:moveTo>
                  <a:cubicBezTo>
                    <a:pt x="396100" y="178971"/>
                    <a:pt x="1075802" y="257794"/>
                    <a:pt x="1578722" y="246364"/>
                  </a:cubicBezTo>
                  <a:cubicBezTo>
                    <a:pt x="2081642" y="234934"/>
                    <a:pt x="3146914" y="0"/>
                    <a:pt x="3146914" y="0"/>
                  </a:cubicBezTo>
                </a:path>
              </a:pathLst>
            </a:custGeom>
            <a:noFill/>
            <a:ln w="19050" cap="flat" cmpd="sng" algn="ctr">
              <a:solidFill>
                <a:schemeClr val="tx1">
                  <a:lumMod val="65000"/>
                  <a:alpha val="4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84" name="Freeform 83"/>
            <p:cNvSpPr/>
            <p:nvPr/>
          </p:nvSpPr>
          <p:spPr bwMode="auto">
            <a:xfrm>
              <a:off x="3002972" y="2989820"/>
              <a:ext cx="1365745" cy="355519"/>
            </a:xfrm>
            <a:custGeom>
              <a:avLst/>
              <a:gdLst>
                <a:gd name="connsiteX0" fmla="*/ 0 w 5966460"/>
                <a:gd name="connsiteY0" fmla="*/ 182880 h 331832"/>
                <a:gd name="connsiteX1" fmla="*/ 1234440 w 5966460"/>
                <a:gd name="connsiteY1" fmla="*/ 68580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182880 h 331832"/>
                <a:gd name="connsiteX1" fmla="*/ 1234440 w 5966460"/>
                <a:gd name="connsiteY1" fmla="*/ 139832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257109 h 405936"/>
                <a:gd name="connsiteX1" fmla="*/ 1234440 w 5966460"/>
                <a:gd name="connsiteY1" fmla="*/ 214061 h 405936"/>
                <a:gd name="connsiteX2" fmla="*/ 1977390 w 5966460"/>
                <a:gd name="connsiteY2" fmla="*/ 337119 h 405936"/>
                <a:gd name="connsiteX3" fmla="*/ 2877688 w 5966460"/>
                <a:gd name="connsiteY3" fmla="*/ 305 h 405936"/>
                <a:gd name="connsiteX4" fmla="*/ 4274820 w 5966460"/>
                <a:gd name="connsiteY4" fmla="*/ 405699 h 405936"/>
                <a:gd name="connsiteX5" fmla="*/ 5966460 w 5966460"/>
                <a:gd name="connsiteY5" fmla="*/ 74229 h 405936"/>
                <a:gd name="connsiteX0" fmla="*/ -1 w 4732019"/>
                <a:gd name="connsiteY0" fmla="*/ 214061 h 405936"/>
                <a:gd name="connsiteX1" fmla="*/ 742949 w 4732019"/>
                <a:gd name="connsiteY1" fmla="*/ 337119 h 405936"/>
                <a:gd name="connsiteX2" fmla="*/ 1643247 w 4732019"/>
                <a:gd name="connsiteY2" fmla="*/ 305 h 405936"/>
                <a:gd name="connsiteX3" fmla="*/ 3040379 w 4732019"/>
                <a:gd name="connsiteY3" fmla="*/ 405699 h 405936"/>
                <a:gd name="connsiteX4" fmla="*/ 4732019 w 4732019"/>
                <a:gd name="connsiteY4" fmla="*/ 74229 h 405936"/>
                <a:gd name="connsiteX0" fmla="*/ 0 w 3989070"/>
                <a:gd name="connsiteY0" fmla="*/ 337119 h 405936"/>
                <a:gd name="connsiteX1" fmla="*/ 900298 w 3989070"/>
                <a:gd name="connsiteY1" fmla="*/ 305 h 405936"/>
                <a:gd name="connsiteX2" fmla="*/ 2297430 w 3989070"/>
                <a:gd name="connsiteY2" fmla="*/ 405699 h 405936"/>
                <a:gd name="connsiteX3" fmla="*/ 3989070 w 3989070"/>
                <a:gd name="connsiteY3" fmla="*/ 74229 h 405936"/>
                <a:gd name="connsiteX0" fmla="*/ 1 w 3088773"/>
                <a:gd name="connsiteY0" fmla="*/ 0 h 405631"/>
                <a:gd name="connsiteX1" fmla="*/ 1397133 w 3088773"/>
                <a:gd name="connsiteY1" fmla="*/ 405394 h 405631"/>
                <a:gd name="connsiteX2" fmla="*/ 3088773 w 3088773"/>
                <a:gd name="connsiteY2" fmla="*/ 73924 h 405631"/>
                <a:gd name="connsiteX0" fmla="*/ 0 w 3145706"/>
                <a:gd name="connsiteY0" fmla="*/ 0 h 405631"/>
                <a:gd name="connsiteX1" fmla="*/ 1454066 w 3145706"/>
                <a:gd name="connsiteY1" fmla="*/ 405394 h 405631"/>
                <a:gd name="connsiteX2" fmla="*/ 3145706 w 3145706"/>
                <a:gd name="connsiteY2" fmla="*/ 73924 h 4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45706" h="405631">
                  <a:moveTo>
                    <a:pt x="0" y="0"/>
                  </a:moveTo>
                  <a:cubicBezTo>
                    <a:pt x="382905" y="11430"/>
                    <a:pt x="951146" y="416824"/>
                    <a:pt x="1454066" y="405394"/>
                  </a:cubicBezTo>
                  <a:cubicBezTo>
                    <a:pt x="1956986" y="393964"/>
                    <a:pt x="3145706" y="73924"/>
                    <a:pt x="3145706" y="73924"/>
                  </a:cubicBezTo>
                </a:path>
              </a:pathLst>
            </a:custGeom>
            <a:noFill/>
            <a:ln w="19050" cap="flat" cmpd="sng" algn="ctr">
              <a:solidFill>
                <a:schemeClr val="tx1">
                  <a:lumMod val="65000"/>
                  <a:alpha val="4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85" name="Freeform 84"/>
            <p:cNvSpPr/>
            <p:nvPr/>
          </p:nvSpPr>
          <p:spPr bwMode="auto">
            <a:xfrm>
              <a:off x="3006831" y="3211765"/>
              <a:ext cx="1368518" cy="303525"/>
            </a:xfrm>
            <a:custGeom>
              <a:avLst/>
              <a:gdLst>
                <a:gd name="connsiteX0" fmla="*/ 0 w 5966460"/>
                <a:gd name="connsiteY0" fmla="*/ 182880 h 331832"/>
                <a:gd name="connsiteX1" fmla="*/ 1234440 w 5966460"/>
                <a:gd name="connsiteY1" fmla="*/ 68580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182880 h 331832"/>
                <a:gd name="connsiteX1" fmla="*/ 1234440 w 5966460"/>
                <a:gd name="connsiteY1" fmla="*/ 139832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257109 h 405936"/>
                <a:gd name="connsiteX1" fmla="*/ 1234440 w 5966460"/>
                <a:gd name="connsiteY1" fmla="*/ 214061 h 405936"/>
                <a:gd name="connsiteX2" fmla="*/ 1977390 w 5966460"/>
                <a:gd name="connsiteY2" fmla="*/ 337119 h 405936"/>
                <a:gd name="connsiteX3" fmla="*/ 2877688 w 5966460"/>
                <a:gd name="connsiteY3" fmla="*/ 305 h 405936"/>
                <a:gd name="connsiteX4" fmla="*/ 4274820 w 5966460"/>
                <a:gd name="connsiteY4" fmla="*/ 405699 h 405936"/>
                <a:gd name="connsiteX5" fmla="*/ 5966460 w 5966460"/>
                <a:gd name="connsiteY5" fmla="*/ 74229 h 405936"/>
                <a:gd name="connsiteX0" fmla="*/ 0 w 5966460"/>
                <a:gd name="connsiteY0" fmla="*/ 257101 h 405928"/>
                <a:gd name="connsiteX1" fmla="*/ 1290990 w 5966460"/>
                <a:gd name="connsiteY1" fmla="*/ 154676 h 405928"/>
                <a:gd name="connsiteX2" fmla="*/ 1977390 w 5966460"/>
                <a:gd name="connsiteY2" fmla="*/ 337111 h 405928"/>
                <a:gd name="connsiteX3" fmla="*/ 2877688 w 5966460"/>
                <a:gd name="connsiteY3" fmla="*/ 297 h 405928"/>
                <a:gd name="connsiteX4" fmla="*/ 4274820 w 5966460"/>
                <a:gd name="connsiteY4" fmla="*/ 405691 h 405928"/>
                <a:gd name="connsiteX5" fmla="*/ 5966460 w 5966460"/>
                <a:gd name="connsiteY5" fmla="*/ 74221 h 405928"/>
                <a:gd name="connsiteX0" fmla="*/ 0 w 5966460"/>
                <a:gd name="connsiteY0" fmla="*/ 291620 h 440483"/>
                <a:gd name="connsiteX1" fmla="*/ 1290990 w 5966460"/>
                <a:gd name="connsiteY1" fmla="*/ 189195 h 440483"/>
                <a:gd name="connsiteX2" fmla="*/ 2079180 w 5966460"/>
                <a:gd name="connsiteY2" fmla="*/ 39121 h 440483"/>
                <a:gd name="connsiteX3" fmla="*/ 2877688 w 5966460"/>
                <a:gd name="connsiteY3" fmla="*/ 34816 h 440483"/>
                <a:gd name="connsiteX4" fmla="*/ 4274820 w 5966460"/>
                <a:gd name="connsiteY4" fmla="*/ 440210 h 440483"/>
                <a:gd name="connsiteX5" fmla="*/ 5966460 w 5966460"/>
                <a:gd name="connsiteY5" fmla="*/ 108740 h 440483"/>
                <a:gd name="connsiteX0" fmla="*/ 0 w 5966460"/>
                <a:gd name="connsiteY0" fmla="*/ 275514 h 275514"/>
                <a:gd name="connsiteX1" fmla="*/ 1290990 w 5966460"/>
                <a:gd name="connsiteY1" fmla="*/ 173089 h 275514"/>
                <a:gd name="connsiteX2" fmla="*/ 2079180 w 5966460"/>
                <a:gd name="connsiteY2" fmla="*/ 23015 h 275514"/>
                <a:gd name="connsiteX3" fmla="*/ 2877688 w 5966460"/>
                <a:gd name="connsiteY3" fmla="*/ 18710 h 275514"/>
                <a:gd name="connsiteX4" fmla="*/ 4342680 w 5966460"/>
                <a:gd name="connsiteY4" fmla="*/ 198473 h 275514"/>
                <a:gd name="connsiteX5" fmla="*/ 5966460 w 5966460"/>
                <a:gd name="connsiteY5" fmla="*/ 92634 h 275514"/>
                <a:gd name="connsiteX0" fmla="*/ 0 w 5966460"/>
                <a:gd name="connsiteY0" fmla="*/ 426883 h 426883"/>
                <a:gd name="connsiteX1" fmla="*/ 1290990 w 5966460"/>
                <a:gd name="connsiteY1" fmla="*/ 324458 h 426883"/>
                <a:gd name="connsiteX2" fmla="*/ 2079180 w 5966460"/>
                <a:gd name="connsiteY2" fmla="*/ 174384 h 426883"/>
                <a:gd name="connsiteX3" fmla="*/ 2979479 w 5966460"/>
                <a:gd name="connsiteY3" fmla="*/ 3824 h 426883"/>
                <a:gd name="connsiteX4" fmla="*/ 4342680 w 5966460"/>
                <a:gd name="connsiteY4" fmla="*/ 349842 h 426883"/>
                <a:gd name="connsiteX5" fmla="*/ 5966460 w 5966460"/>
                <a:gd name="connsiteY5" fmla="*/ 244003 h 426883"/>
                <a:gd name="connsiteX0" fmla="*/ 0 w 4675470"/>
                <a:gd name="connsiteY0" fmla="*/ 324458 h 350133"/>
                <a:gd name="connsiteX1" fmla="*/ 788190 w 4675470"/>
                <a:gd name="connsiteY1" fmla="*/ 174384 h 350133"/>
                <a:gd name="connsiteX2" fmla="*/ 1688489 w 4675470"/>
                <a:gd name="connsiteY2" fmla="*/ 3824 h 350133"/>
                <a:gd name="connsiteX3" fmla="*/ 3051690 w 4675470"/>
                <a:gd name="connsiteY3" fmla="*/ 349842 h 350133"/>
                <a:gd name="connsiteX4" fmla="*/ 4675470 w 4675470"/>
                <a:gd name="connsiteY4" fmla="*/ 244003 h 350133"/>
                <a:gd name="connsiteX0" fmla="*/ 0 w 3887280"/>
                <a:gd name="connsiteY0" fmla="*/ 174384 h 350133"/>
                <a:gd name="connsiteX1" fmla="*/ 900299 w 3887280"/>
                <a:gd name="connsiteY1" fmla="*/ 3824 h 350133"/>
                <a:gd name="connsiteX2" fmla="*/ 2263500 w 3887280"/>
                <a:gd name="connsiteY2" fmla="*/ 349842 h 350133"/>
                <a:gd name="connsiteX3" fmla="*/ 3887280 w 3887280"/>
                <a:gd name="connsiteY3" fmla="*/ 244003 h 350133"/>
                <a:gd name="connsiteX0" fmla="*/ 0 w 2986981"/>
                <a:gd name="connsiteY0" fmla="*/ 0 h 346309"/>
                <a:gd name="connsiteX1" fmla="*/ 1363201 w 2986981"/>
                <a:gd name="connsiteY1" fmla="*/ 346018 h 346309"/>
                <a:gd name="connsiteX2" fmla="*/ 2986981 w 2986981"/>
                <a:gd name="connsiteY2" fmla="*/ 240179 h 346309"/>
                <a:gd name="connsiteX0" fmla="*/ 0 w 3152092"/>
                <a:gd name="connsiteY0" fmla="*/ 0 h 346309"/>
                <a:gd name="connsiteX1" fmla="*/ 1528312 w 3152092"/>
                <a:gd name="connsiteY1" fmla="*/ 346018 h 346309"/>
                <a:gd name="connsiteX2" fmla="*/ 3152092 w 3152092"/>
                <a:gd name="connsiteY2" fmla="*/ 240179 h 34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2092" h="346309">
                  <a:moveTo>
                    <a:pt x="0" y="0"/>
                  </a:moveTo>
                  <a:cubicBezTo>
                    <a:pt x="377250" y="29243"/>
                    <a:pt x="1025392" y="357448"/>
                    <a:pt x="1528312" y="346018"/>
                  </a:cubicBezTo>
                  <a:cubicBezTo>
                    <a:pt x="2031232" y="334588"/>
                    <a:pt x="3152092" y="240179"/>
                    <a:pt x="3152092" y="240179"/>
                  </a:cubicBezTo>
                </a:path>
              </a:pathLst>
            </a:custGeom>
            <a:noFill/>
            <a:ln w="19050" cap="flat" cmpd="sng" algn="ctr">
              <a:solidFill>
                <a:schemeClr val="tx1">
                  <a:lumMod val="65000"/>
                  <a:alpha val="4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86" name="Freeform 85"/>
            <p:cNvSpPr/>
            <p:nvPr/>
          </p:nvSpPr>
          <p:spPr bwMode="auto">
            <a:xfrm>
              <a:off x="3004507" y="3341041"/>
              <a:ext cx="1367318" cy="248621"/>
            </a:xfrm>
            <a:custGeom>
              <a:avLst/>
              <a:gdLst>
                <a:gd name="connsiteX0" fmla="*/ 0 w 5966460"/>
                <a:gd name="connsiteY0" fmla="*/ 182880 h 331832"/>
                <a:gd name="connsiteX1" fmla="*/ 1234440 w 5966460"/>
                <a:gd name="connsiteY1" fmla="*/ 68580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182880 h 331832"/>
                <a:gd name="connsiteX1" fmla="*/ 1234440 w 5966460"/>
                <a:gd name="connsiteY1" fmla="*/ 139832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257109 h 405936"/>
                <a:gd name="connsiteX1" fmla="*/ 1234440 w 5966460"/>
                <a:gd name="connsiteY1" fmla="*/ 214061 h 405936"/>
                <a:gd name="connsiteX2" fmla="*/ 1977390 w 5966460"/>
                <a:gd name="connsiteY2" fmla="*/ 337119 h 405936"/>
                <a:gd name="connsiteX3" fmla="*/ 2877688 w 5966460"/>
                <a:gd name="connsiteY3" fmla="*/ 305 h 405936"/>
                <a:gd name="connsiteX4" fmla="*/ 4274820 w 5966460"/>
                <a:gd name="connsiteY4" fmla="*/ 405699 h 405936"/>
                <a:gd name="connsiteX5" fmla="*/ 5966460 w 5966460"/>
                <a:gd name="connsiteY5" fmla="*/ 74229 h 405936"/>
                <a:gd name="connsiteX0" fmla="*/ 0 w 5966460"/>
                <a:gd name="connsiteY0" fmla="*/ 264338 h 413184"/>
                <a:gd name="connsiteX1" fmla="*/ 1234440 w 5966460"/>
                <a:gd name="connsiteY1" fmla="*/ 221290 h 413184"/>
                <a:gd name="connsiteX2" fmla="*/ 1977390 w 5966460"/>
                <a:gd name="connsiteY2" fmla="*/ 154343 h 413184"/>
                <a:gd name="connsiteX3" fmla="*/ 2877688 w 5966460"/>
                <a:gd name="connsiteY3" fmla="*/ 7534 h 413184"/>
                <a:gd name="connsiteX4" fmla="*/ 4274820 w 5966460"/>
                <a:gd name="connsiteY4" fmla="*/ 412928 h 413184"/>
                <a:gd name="connsiteX5" fmla="*/ 5966460 w 5966460"/>
                <a:gd name="connsiteY5" fmla="*/ 81458 h 413184"/>
                <a:gd name="connsiteX0" fmla="*/ 0 w 5966460"/>
                <a:gd name="connsiteY0" fmla="*/ 257554 h 257554"/>
                <a:gd name="connsiteX1" fmla="*/ 1234440 w 5966460"/>
                <a:gd name="connsiteY1" fmla="*/ 214506 h 257554"/>
                <a:gd name="connsiteX2" fmla="*/ 1977390 w 5966460"/>
                <a:gd name="connsiteY2" fmla="*/ 147559 h 257554"/>
                <a:gd name="connsiteX3" fmla="*/ 2877688 w 5966460"/>
                <a:gd name="connsiteY3" fmla="*/ 750 h 257554"/>
                <a:gd name="connsiteX4" fmla="*/ 4580190 w 5966460"/>
                <a:gd name="connsiteY4" fmla="*/ 216139 h 257554"/>
                <a:gd name="connsiteX5" fmla="*/ 5966460 w 5966460"/>
                <a:gd name="connsiteY5" fmla="*/ 74674 h 257554"/>
                <a:gd name="connsiteX0" fmla="*/ 0 w 5932530"/>
                <a:gd name="connsiteY0" fmla="*/ 257554 h 288430"/>
                <a:gd name="connsiteX1" fmla="*/ 1234440 w 5932530"/>
                <a:gd name="connsiteY1" fmla="*/ 214506 h 288430"/>
                <a:gd name="connsiteX2" fmla="*/ 1977390 w 5932530"/>
                <a:gd name="connsiteY2" fmla="*/ 147559 h 288430"/>
                <a:gd name="connsiteX3" fmla="*/ 2877688 w 5932530"/>
                <a:gd name="connsiteY3" fmla="*/ 750 h 288430"/>
                <a:gd name="connsiteX4" fmla="*/ 4580190 w 5932530"/>
                <a:gd name="connsiteY4" fmla="*/ 216139 h 288430"/>
                <a:gd name="connsiteX5" fmla="*/ 5932530 w 5932530"/>
                <a:gd name="connsiteY5" fmla="*/ 288430 h 288430"/>
                <a:gd name="connsiteX0" fmla="*/ 0 w 5932530"/>
                <a:gd name="connsiteY0" fmla="*/ 375983 h 406859"/>
                <a:gd name="connsiteX1" fmla="*/ 1234440 w 5932530"/>
                <a:gd name="connsiteY1" fmla="*/ 332935 h 406859"/>
                <a:gd name="connsiteX2" fmla="*/ 1977390 w 5932530"/>
                <a:gd name="connsiteY2" fmla="*/ 265988 h 406859"/>
                <a:gd name="connsiteX3" fmla="*/ 2877689 w 5932530"/>
                <a:gd name="connsiteY3" fmla="*/ 426 h 406859"/>
                <a:gd name="connsiteX4" fmla="*/ 4580190 w 5932530"/>
                <a:gd name="connsiteY4" fmla="*/ 334568 h 406859"/>
                <a:gd name="connsiteX5" fmla="*/ 5932530 w 5932530"/>
                <a:gd name="connsiteY5" fmla="*/ 406859 h 406859"/>
                <a:gd name="connsiteX0" fmla="*/ 0 w 5932530"/>
                <a:gd name="connsiteY0" fmla="*/ 375577 h 406453"/>
                <a:gd name="connsiteX1" fmla="*/ 1234440 w 5932530"/>
                <a:gd name="connsiteY1" fmla="*/ 332529 h 406453"/>
                <a:gd name="connsiteX2" fmla="*/ 1977390 w 5932530"/>
                <a:gd name="connsiteY2" fmla="*/ 265582 h 406453"/>
                <a:gd name="connsiteX3" fmla="*/ 2877689 w 5932530"/>
                <a:gd name="connsiteY3" fmla="*/ 20 h 406453"/>
                <a:gd name="connsiteX4" fmla="*/ 4570127 w 5932530"/>
                <a:gd name="connsiteY4" fmla="*/ 279734 h 406453"/>
                <a:gd name="connsiteX5" fmla="*/ 5932530 w 5932530"/>
                <a:gd name="connsiteY5" fmla="*/ 406453 h 406453"/>
                <a:gd name="connsiteX0" fmla="*/ 0 w 5892274"/>
                <a:gd name="connsiteY0" fmla="*/ 375577 h 375577"/>
                <a:gd name="connsiteX1" fmla="*/ 1234440 w 5892274"/>
                <a:gd name="connsiteY1" fmla="*/ 332529 h 375577"/>
                <a:gd name="connsiteX2" fmla="*/ 1977390 w 5892274"/>
                <a:gd name="connsiteY2" fmla="*/ 265582 h 375577"/>
                <a:gd name="connsiteX3" fmla="*/ 2877689 w 5892274"/>
                <a:gd name="connsiteY3" fmla="*/ 20 h 375577"/>
                <a:gd name="connsiteX4" fmla="*/ 4570127 w 5892274"/>
                <a:gd name="connsiteY4" fmla="*/ 279734 h 375577"/>
                <a:gd name="connsiteX5" fmla="*/ 5892274 w 5892274"/>
                <a:gd name="connsiteY5" fmla="*/ 254053 h 375577"/>
                <a:gd name="connsiteX0" fmla="*/ 0 w 4657834"/>
                <a:gd name="connsiteY0" fmla="*/ 332529 h 332529"/>
                <a:gd name="connsiteX1" fmla="*/ 742950 w 4657834"/>
                <a:gd name="connsiteY1" fmla="*/ 265582 h 332529"/>
                <a:gd name="connsiteX2" fmla="*/ 1643249 w 4657834"/>
                <a:gd name="connsiteY2" fmla="*/ 20 h 332529"/>
                <a:gd name="connsiteX3" fmla="*/ 3335687 w 4657834"/>
                <a:gd name="connsiteY3" fmla="*/ 279734 h 332529"/>
                <a:gd name="connsiteX4" fmla="*/ 4657834 w 4657834"/>
                <a:gd name="connsiteY4" fmla="*/ 254053 h 332529"/>
                <a:gd name="connsiteX0" fmla="*/ -1 w 3914883"/>
                <a:gd name="connsiteY0" fmla="*/ 265582 h 280064"/>
                <a:gd name="connsiteX1" fmla="*/ 900298 w 3914883"/>
                <a:gd name="connsiteY1" fmla="*/ 20 h 280064"/>
                <a:gd name="connsiteX2" fmla="*/ 2592736 w 3914883"/>
                <a:gd name="connsiteY2" fmla="*/ 279734 h 280064"/>
                <a:gd name="connsiteX3" fmla="*/ 3914883 w 3914883"/>
                <a:gd name="connsiteY3" fmla="*/ 254053 h 280064"/>
                <a:gd name="connsiteX0" fmla="*/ 0 w 3914885"/>
                <a:gd name="connsiteY0" fmla="*/ 290118 h 290118"/>
                <a:gd name="connsiteX1" fmla="*/ 900300 w 3914885"/>
                <a:gd name="connsiteY1" fmla="*/ 7 h 290118"/>
                <a:gd name="connsiteX2" fmla="*/ 2592738 w 3914885"/>
                <a:gd name="connsiteY2" fmla="*/ 279721 h 290118"/>
                <a:gd name="connsiteX3" fmla="*/ 3914885 w 3914885"/>
                <a:gd name="connsiteY3" fmla="*/ 254040 h 290118"/>
                <a:gd name="connsiteX0" fmla="*/ -1 w 3014584"/>
                <a:gd name="connsiteY0" fmla="*/ 7 h 280047"/>
                <a:gd name="connsiteX1" fmla="*/ 1692437 w 3014584"/>
                <a:gd name="connsiteY1" fmla="*/ 279721 h 280047"/>
                <a:gd name="connsiteX2" fmla="*/ 3014584 w 3014584"/>
                <a:gd name="connsiteY2" fmla="*/ 254040 h 280047"/>
                <a:gd name="connsiteX0" fmla="*/ 0 w 3110171"/>
                <a:gd name="connsiteY0" fmla="*/ 7 h 283665"/>
                <a:gd name="connsiteX1" fmla="*/ 1788024 w 3110171"/>
                <a:gd name="connsiteY1" fmla="*/ 283344 h 283665"/>
                <a:gd name="connsiteX2" fmla="*/ 3110171 w 3110171"/>
                <a:gd name="connsiteY2" fmla="*/ 257663 h 28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10171" h="283665">
                  <a:moveTo>
                    <a:pt x="0" y="7"/>
                  </a:moveTo>
                  <a:cubicBezTo>
                    <a:pt x="432123" y="-1726"/>
                    <a:pt x="1285104" y="294774"/>
                    <a:pt x="1788024" y="283344"/>
                  </a:cubicBezTo>
                  <a:lnTo>
                    <a:pt x="3110171" y="257663"/>
                  </a:lnTo>
                </a:path>
              </a:pathLst>
            </a:custGeom>
            <a:noFill/>
            <a:ln w="19050" cap="flat" cmpd="sng" algn="ctr">
              <a:solidFill>
                <a:schemeClr val="tx1">
                  <a:lumMod val="65000"/>
                  <a:alpha val="4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87" name="Freeform 86"/>
            <p:cNvSpPr/>
            <p:nvPr/>
          </p:nvSpPr>
          <p:spPr bwMode="auto">
            <a:xfrm>
              <a:off x="3006979" y="3145053"/>
              <a:ext cx="1364846" cy="199153"/>
            </a:xfrm>
            <a:custGeom>
              <a:avLst/>
              <a:gdLst>
                <a:gd name="connsiteX0" fmla="*/ 0 w 5966460"/>
                <a:gd name="connsiteY0" fmla="*/ 182880 h 331832"/>
                <a:gd name="connsiteX1" fmla="*/ 1234440 w 5966460"/>
                <a:gd name="connsiteY1" fmla="*/ 68580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182880 h 331832"/>
                <a:gd name="connsiteX1" fmla="*/ 1234440 w 5966460"/>
                <a:gd name="connsiteY1" fmla="*/ 139832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257109 h 405936"/>
                <a:gd name="connsiteX1" fmla="*/ 1234440 w 5966460"/>
                <a:gd name="connsiteY1" fmla="*/ 214061 h 405936"/>
                <a:gd name="connsiteX2" fmla="*/ 1977390 w 5966460"/>
                <a:gd name="connsiteY2" fmla="*/ 337119 h 405936"/>
                <a:gd name="connsiteX3" fmla="*/ 2877688 w 5966460"/>
                <a:gd name="connsiteY3" fmla="*/ 305 h 405936"/>
                <a:gd name="connsiteX4" fmla="*/ 4274820 w 5966460"/>
                <a:gd name="connsiteY4" fmla="*/ 405699 h 405936"/>
                <a:gd name="connsiteX5" fmla="*/ 5966460 w 5966460"/>
                <a:gd name="connsiteY5" fmla="*/ 74229 h 405936"/>
                <a:gd name="connsiteX0" fmla="*/ 0 w 5966460"/>
                <a:gd name="connsiteY0" fmla="*/ 264338 h 413184"/>
                <a:gd name="connsiteX1" fmla="*/ 1234440 w 5966460"/>
                <a:gd name="connsiteY1" fmla="*/ 221290 h 413184"/>
                <a:gd name="connsiteX2" fmla="*/ 1977390 w 5966460"/>
                <a:gd name="connsiteY2" fmla="*/ 154343 h 413184"/>
                <a:gd name="connsiteX3" fmla="*/ 2877688 w 5966460"/>
                <a:gd name="connsiteY3" fmla="*/ 7534 h 413184"/>
                <a:gd name="connsiteX4" fmla="*/ 4274820 w 5966460"/>
                <a:gd name="connsiteY4" fmla="*/ 412928 h 413184"/>
                <a:gd name="connsiteX5" fmla="*/ 5966460 w 5966460"/>
                <a:gd name="connsiteY5" fmla="*/ 81458 h 413184"/>
                <a:gd name="connsiteX0" fmla="*/ 0 w 5966460"/>
                <a:gd name="connsiteY0" fmla="*/ 257554 h 257554"/>
                <a:gd name="connsiteX1" fmla="*/ 1234440 w 5966460"/>
                <a:gd name="connsiteY1" fmla="*/ 214506 h 257554"/>
                <a:gd name="connsiteX2" fmla="*/ 1977390 w 5966460"/>
                <a:gd name="connsiteY2" fmla="*/ 147559 h 257554"/>
                <a:gd name="connsiteX3" fmla="*/ 2877688 w 5966460"/>
                <a:gd name="connsiteY3" fmla="*/ 750 h 257554"/>
                <a:gd name="connsiteX4" fmla="*/ 4580190 w 5966460"/>
                <a:gd name="connsiteY4" fmla="*/ 216139 h 257554"/>
                <a:gd name="connsiteX5" fmla="*/ 5966460 w 5966460"/>
                <a:gd name="connsiteY5" fmla="*/ 74674 h 257554"/>
                <a:gd name="connsiteX0" fmla="*/ 0 w 5932530"/>
                <a:gd name="connsiteY0" fmla="*/ 257554 h 288430"/>
                <a:gd name="connsiteX1" fmla="*/ 1234440 w 5932530"/>
                <a:gd name="connsiteY1" fmla="*/ 214506 h 288430"/>
                <a:gd name="connsiteX2" fmla="*/ 1977390 w 5932530"/>
                <a:gd name="connsiteY2" fmla="*/ 147559 h 288430"/>
                <a:gd name="connsiteX3" fmla="*/ 2877688 w 5932530"/>
                <a:gd name="connsiteY3" fmla="*/ 750 h 288430"/>
                <a:gd name="connsiteX4" fmla="*/ 4580190 w 5932530"/>
                <a:gd name="connsiteY4" fmla="*/ 216139 h 288430"/>
                <a:gd name="connsiteX5" fmla="*/ 5932530 w 5932530"/>
                <a:gd name="connsiteY5" fmla="*/ 288430 h 288430"/>
                <a:gd name="connsiteX0" fmla="*/ 0 w 5932530"/>
                <a:gd name="connsiteY0" fmla="*/ 375983 h 406859"/>
                <a:gd name="connsiteX1" fmla="*/ 1234440 w 5932530"/>
                <a:gd name="connsiteY1" fmla="*/ 332935 h 406859"/>
                <a:gd name="connsiteX2" fmla="*/ 1977390 w 5932530"/>
                <a:gd name="connsiteY2" fmla="*/ 265988 h 406859"/>
                <a:gd name="connsiteX3" fmla="*/ 2877689 w 5932530"/>
                <a:gd name="connsiteY3" fmla="*/ 426 h 406859"/>
                <a:gd name="connsiteX4" fmla="*/ 4580190 w 5932530"/>
                <a:gd name="connsiteY4" fmla="*/ 334568 h 406859"/>
                <a:gd name="connsiteX5" fmla="*/ 5932530 w 5932530"/>
                <a:gd name="connsiteY5" fmla="*/ 406859 h 406859"/>
                <a:gd name="connsiteX0" fmla="*/ 0 w 5932530"/>
                <a:gd name="connsiteY0" fmla="*/ 375577 h 406453"/>
                <a:gd name="connsiteX1" fmla="*/ 1234440 w 5932530"/>
                <a:gd name="connsiteY1" fmla="*/ 332529 h 406453"/>
                <a:gd name="connsiteX2" fmla="*/ 1977390 w 5932530"/>
                <a:gd name="connsiteY2" fmla="*/ 265582 h 406453"/>
                <a:gd name="connsiteX3" fmla="*/ 2877689 w 5932530"/>
                <a:gd name="connsiteY3" fmla="*/ 20 h 406453"/>
                <a:gd name="connsiteX4" fmla="*/ 4570127 w 5932530"/>
                <a:gd name="connsiteY4" fmla="*/ 279734 h 406453"/>
                <a:gd name="connsiteX5" fmla="*/ 5932530 w 5932530"/>
                <a:gd name="connsiteY5" fmla="*/ 406453 h 406453"/>
                <a:gd name="connsiteX0" fmla="*/ 0 w 5892274"/>
                <a:gd name="connsiteY0" fmla="*/ 375577 h 375577"/>
                <a:gd name="connsiteX1" fmla="*/ 1234440 w 5892274"/>
                <a:gd name="connsiteY1" fmla="*/ 332529 h 375577"/>
                <a:gd name="connsiteX2" fmla="*/ 1977390 w 5892274"/>
                <a:gd name="connsiteY2" fmla="*/ 265582 h 375577"/>
                <a:gd name="connsiteX3" fmla="*/ 2877689 w 5892274"/>
                <a:gd name="connsiteY3" fmla="*/ 20 h 375577"/>
                <a:gd name="connsiteX4" fmla="*/ 4570127 w 5892274"/>
                <a:gd name="connsiteY4" fmla="*/ 279734 h 375577"/>
                <a:gd name="connsiteX5" fmla="*/ 5892274 w 5892274"/>
                <a:gd name="connsiteY5" fmla="*/ 254053 h 375577"/>
                <a:gd name="connsiteX0" fmla="*/ 0 w 5892274"/>
                <a:gd name="connsiteY0" fmla="*/ 376236 h 376236"/>
                <a:gd name="connsiteX1" fmla="*/ 1234440 w 5892274"/>
                <a:gd name="connsiteY1" fmla="*/ 333188 h 376236"/>
                <a:gd name="connsiteX2" fmla="*/ 1977390 w 5892274"/>
                <a:gd name="connsiteY2" fmla="*/ 266241 h 376236"/>
                <a:gd name="connsiteX3" fmla="*/ 2877689 w 5892274"/>
                <a:gd name="connsiteY3" fmla="*/ 679 h 376236"/>
                <a:gd name="connsiteX4" fmla="*/ 4570127 w 5892274"/>
                <a:gd name="connsiteY4" fmla="*/ 182202 h 376236"/>
                <a:gd name="connsiteX5" fmla="*/ 5892274 w 5892274"/>
                <a:gd name="connsiteY5" fmla="*/ 254712 h 376236"/>
                <a:gd name="connsiteX0" fmla="*/ 0 w 4657834"/>
                <a:gd name="connsiteY0" fmla="*/ 333189 h 333189"/>
                <a:gd name="connsiteX1" fmla="*/ 742950 w 4657834"/>
                <a:gd name="connsiteY1" fmla="*/ 266242 h 333189"/>
                <a:gd name="connsiteX2" fmla="*/ 1643249 w 4657834"/>
                <a:gd name="connsiteY2" fmla="*/ 680 h 333189"/>
                <a:gd name="connsiteX3" fmla="*/ 3335687 w 4657834"/>
                <a:gd name="connsiteY3" fmla="*/ 182203 h 333189"/>
                <a:gd name="connsiteX4" fmla="*/ 4657834 w 4657834"/>
                <a:gd name="connsiteY4" fmla="*/ 254713 h 333189"/>
                <a:gd name="connsiteX0" fmla="*/ -1 w 3914883"/>
                <a:gd name="connsiteY0" fmla="*/ 266242 h 266242"/>
                <a:gd name="connsiteX1" fmla="*/ 900298 w 3914883"/>
                <a:gd name="connsiteY1" fmla="*/ 680 h 266242"/>
                <a:gd name="connsiteX2" fmla="*/ 2592736 w 3914883"/>
                <a:gd name="connsiteY2" fmla="*/ 182203 h 266242"/>
                <a:gd name="connsiteX3" fmla="*/ 3914883 w 3914883"/>
                <a:gd name="connsiteY3" fmla="*/ 254713 h 266242"/>
                <a:gd name="connsiteX0" fmla="*/ 1 w 3014586"/>
                <a:gd name="connsiteY0" fmla="*/ 680 h 255290"/>
                <a:gd name="connsiteX1" fmla="*/ 1692439 w 3014586"/>
                <a:gd name="connsiteY1" fmla="*/ 182203 h 255290"/>
                <a:gd name="connsiteX2" fmla="*/ 3014586 w 3014586"/>
                <a:gd name="connsiteY2" fmla="*/ 254713 h 255290"/>
                <a:gd name="connsiteX0" fmla="*/ 0 w 3014584"/>
                <a:gd name="connsiteY0" fmla="*/ 768 h 230830"/>
                <a:gd name="connsiteX1" fmla="*/ 1692437 w 3014584"/>
                <a:gd name="connsiteY1" fmla="*/ 157743 h 230830"/>
                <a:gd name="connsiteX2" fmla="*/ 3014584 w 3014584"/>
                <a:gd name="connsiteY2" fmla="*/ 230253 h 230830"/>
                <a:gd name="connsiteX0" fmla="*/ 0 w 3104547"/>
                <a:gd name="connsiteY0" fmla="*/ 783 h 227223"/>
                <a:gd name="connsiteX1" fmla="*/ 1782400 w 3104547"/>
                <a:gd name="connsiteY1" fmla="*/ 154136 h 227223"/>
                <a:gd name="connsiteX2" fmla="*/ 3104547 w 3104547"/>
                <a:gd name="connsiteY2" fmla="*/ 226646 h 22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4547" h="227223">
                  <a:moveTo>
                    <a:pt x="0" y="783"/>
                  </a:moveTo>
                  <a:cubicBezTo>
                    <a:pt x="432123" y="-13224"/>
                    <a:pt x="1279480" y="165566"/>
                    <a:pt x="1782400" y="154136"/>
                  </a:cubicBezTo>
                  <a:cubicBezTo>
                    <a:pt x="2223116" y="145576"/>
                    <a:pt x="2663831" y="235206"/>
                    <a:pt x="3104547" y="226646"/>
                  </a:cubicBezTo>
                </a:path>
              </a:pathLst>
            </a:custGeom>
            <a:noFill/>
            <a:ln w="19050" cap="flat" cmpd="sng" algn="ctr">
              <a:solidFill>
                <a:schemeClr val="tx1">
                  <a:lumMod val="65000"/>
                  <a:alpha val="4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88" name="Freeform 87"/>
            <p:cNvSpPr/>
            <p:nvPr/>
          </p:nvSpPr>
          <p:spPr bwMode="auto">
            <a:xfrm>
              <a:off x="3009604" y="3591522"/>
              <a:ext cx="1365745" cy="174751"/>
            </a:xfrm>
            <a:custGeom>
              <a:avLst/>
              <a:gdLst>
                <a:gd name="connsiteX0" fmla="*/ 0 w 5966460"/>
                <a:gd name="connsiteY0" fmla="*/ 182880 h 331832"/>
                <a:gd name="connsiteX1" fmla="*/ 1234440 w 5966460"/>
                <a:gd name="connsiteY1" fmla="*/ 68580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182880 h 331832"/>
                <a:gd name="connsiteX1" fmla="*/ 1234440 w 5966460"/>
                <a:gd name="connsiteY1" fmla="*/ 139832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257109 h 405936"/>
                <a:gd name="connsiteX1" fmla="*/ 1234440 w 5966460"/>
                <a:gd name="connsiteY1" fmla="*/ 214061 h 405936"/>
                <a:gd name="connsiteX2" fmla="*/ 1977390 w 5966460"/>
                <a:gd name="connsiteY2" fmla="*/ 337119 h 405936"/>
                <a:gd name="connsiteX3" fmla="*/ 2877688 w 5966460"/>
                <a:gd name="connsiteY3" fmla="*/ 305 h 405936"/>
                <a:gd name="connsiteX4" fmla="*/ 4274820 w 5966460"/>
                <a:gd name="connsiteY4" fmla="*/ 405699 h 405936"/>
                <a:gd name="connsiteX5" fmla="*/ 5966460 w 5966460"/>
                <a:gd name="connsiteY5" fmla="*/ 74229 h 405936"/>
                <a:gd name="connsiteX0" fmla="*/ -1 w 4732019"/>
                <a:gd name="connsiteY0" fmla="*/ 214061 h 405936"/>
                <a:gd name="connsiteX1" fmla="*/ 742949 w 4732019"/>
                <a:gd name="connsiteY1" fmla="*/ 337119 h 405936"/>
                <a:gd name="connsiteX2" fmla="*/ 1643247 w 4732019"/>
                <a:gd name="connsiteY2" fmla="*/ 305 h 405936"/>
                <a:gd name="connsiteX3" fmla="*/ 3040379 w 4732019"/>
                <a:gd name="connsiteY3" fmla="*/ 405699 h 405936"/>
                <a:gd name="connsiteX4" fmla="*/ 4732019 w 4732019"/>
                <a:gd name="connsiteY4" fmla="*/ 74229 h 405936"/>
                <a:gd name="connsiteX0" fmla="*/ 0 w 3989070"/>
                <a:gd name="connsiteY0" fmla="*/ 337119 h 405936"/>
                <a:gd name="connsiteX1" fmla="*/ 900298 w 3989070"/>
                <a:gd name="connsiteY1" fmla="*/ 305 h 405936"/>
                <a:gd name="connsiteX2" fmla="*/ 2297430 w 3989070"/>
                <a:gd name="connsiteY2" fmla="*/ 405699 h 405936"/>
                <a:gd name="connsiteX3" fmla="*/ 3989070 w 3989070"/>
                <a:gd name="connsiteY3" fmla="*/ 74229 h 405936"/>
                <a:gd name="connsiteX0" fmla="*/ 1 w 3088773"/>
                <a:gd name="connsiteY0" fmla="*/ 0 h 405631"/>
                <a:gd name="connsiteX1" fmla="*/ 1397133 w 3088773"/>
                <a:gd name="connsiteY1" fmla="*/ 405394 h 405631"/>
                <a:gd name="connsiteX2" fmla="*/ 3088773 w 3088773"/>
                <a:gd name="connsiteY2" fmla="*/ 73924 h 405631"/>
                <a:gd name="connsiteX0" fmla="*/ 0 w 3145706"/>
                <a:gd name="connsiteY0" fmla="*/ 0 h 405631"/>
                <a:gd name="connsiteX1" fmla="*/ 1454066 w 3145706"/>
                <a:gd name="connsiteY1" fmla="*/ 405394 h 405631"/>
                <a:gd name="connsiteX2" fmla="*/ 3145706 w 3145706"/>
                <a:gd name="connsiteY2" fmla="*/ 73924 h 405631"/>
                <a:gd name="connsiteX0" fmla="*/ 0 w 3145706"/>
                <a:gd name="connsiteY0" fmla="*/ 0 h 199383"/>
                <a:gd name="connsiteX1" fmla="*/ 1848966 w 3145706"/>
                <a:gd name="connsiteY1" fmla="*/ 198909 h 199383"/>
                <a:gd name="connsiteX2" fmla="*/ 3145706 w 3145706"/>
                <a:gd name="connsiteY2" fmla="*/ 73924 h 19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45706" h="199383">
                  <a:moveTo>
                    <a:pt x="0" y="0"/>
                  </a:moveTo>
                  <a:cubicBezTo>
                    <a:pt x="382905" y="11430"/>
                    <a:pt x="1346046" y="210339"/>
                    <a:pt x="1848966" y="198909"/>
                  </a:cubicBezTo>
                  <a:cubicBezTo>
                    <a:pt x="2351886" y="187479"/>
                    <a:pt x="3145706" y="73924"/>
                    <a:pt x="3145706" y="73924"/>
                  </a:cubicBezTo>
                </a:path>
              </a:pathLst>
            </a:custGeom>
            <a:noFill/>
            <a:ln w="19050" cap="flat" cmpd="sng" algn="ctr">
              <a:solidFill>
                <a:schemeClr val="tx1">
                  <a:lumMod val="65000"/>
                  <a:alpha val="4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3009604" y="3419417"/>
              <a:ext cx="1365745" cy="196931"/>
            </a:xfrm>
            <a:custGeom>
              <a:avLst/>
              <a:gdLst>
                <a:gd name="connsiteX0" fmla="*/ 0 w 5966460"/>
                <a:gd name="connsiteY0" fmla="*/ 182880 h 331832"/>
                <a:gd name="connsiteX1" fmla="*/ 1234440 w 5966460"/>
                <a:gd name="connsiteY1" fmla="*/ 68580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182880 h 331832"/>
                <a:gd name="connsiteX1" fmla="*/ 1234440 w 5966460"/>
                <a:gd name="connsiteY1" fmla="*/ 139832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257109 h 405936"/>
                <a:gd name="connsiteX1" fmla="*/ 1234440 w 5966460"/>
                <a:gd name="connsiteY1" fmla="*/ 214061 h 405936"/>
                <a:gd name="connsiteX2" fmla="*/ 1977390 w 5966460"/>
                <a:gd name="connsiteY2" fmla="*/ 337119 h 405936"/>
                <a:gd name="connsiteX3" fmla="*/ 2877688 w 5966460"/>
                <a:gd name="connsiteY3" fmla="*/ 305 h 405936"/>
                <a:gd name="connsiteX4" fmla="*/ 4274820 w 5966460"/>
                <a:gd name="connsiteY4" fmla="*/ 405699 h 405936"/>
                <a:gd name="connsiteX5" fmla="*/ 5966460 w 5966460"/>
                <a:gd name="connsiteY5" fmla="*/ 74229 h 405936"/>
                <a:gd name="connsiteX0" fmla="*/ -1 w 4732019"/>
                <a:gd name="connsiteY0" fmla="*/ 214061 h 405936"/>
                <a:gd name="connsiteX1" fmla="*/ 742949 w 4732019"/>
                <a:gd name="connsiteY1" fmla="*/ 337119 h 405936"/>
                <a:gd name="connsiteX2" fmla="*/ 1643247 w 4732019"/>
                <a:gd name="connsiteY2" fmla="*/ 305 h 405936"/>
                <a:gd name="connsiteX3" fmla="*/ 3040379 w 4732019"/>
                <a:gd name="connsiteY3" fmla="*/ 405699 h 405936"/>
                <a:gd name="connsiteX4" fmla="*/ 4732019 w 4732019"/>
                <a:gd name="connsiteY4" fmla="*/ 74229 h 405936"/>
                <a:gd name="connsiteX0" fmla="*/ 0 w 3989070"/>
                <a:gd name="connsiteY0" fmla="*/ 337119 h 405936"/>
                <a:gd name="connsiteX1" fmla="*/ 900298 w 3989070"/>
                <a:gd name="connsiteY1" fmla="*/ 305 h 405936"/>
                <a:gd name="connsiteX2" fmla="*/ 2297430 w 3989070"/>
                <a:gd name="connsiteY2" fmla="*/ 405699 h 405936"/>
                <a:gd name="connsiteX3" fmla="*/ 3989070 w 3989070"/>
                <a:gd name="connsiteY3" fmla="*/ 74229 h 405936"/>
                <a:gd name="connsiteX0" fmla="*/ 1 w 3088773"/>
                <a:gd name="connsiteY0" fmla="*/ 0 h 405631"/>
                <a:gd name="connsiteX1" fmla="*/ 1397133 w 3088773"/>
                <a:gd name="connsiteY1" fmla="*/ 405394 h 405631"/>
                <a:gd name="connsiteX2" fmla="*/ 3088773 w 3088773"/>
                <a:gd name="connsiteY2" fmla="*/ 73924 h 405631"/>
                <a:gd name="connsiteX0" fmla="*/ 0 w 3145706"/>
                <a:gd name="connsiteY0" fmla="*/ 0 h 405631"/>
                <a:gd name="connsiteX1" fmla="*/ 1454066 w 3145706"/>
                <a:gd name="connsiteY1" fmla="*/ 405394 h 405631"/>
                <a:gd name="connsiteX2" fmla="*/ 3145706 w 3145706"/>
                <a:gd name="connsiteY2" fmla="*/ 73924 h 405631"/>
                <a:gd name="connsiteX0" fmla="*/ 0 w 3145706"/>
                <a:gd name="connsiteY0" fmla="*/ 0 h 224689"/>
                <a:gd name="connsiteX1" fmla="*/ 1402876 w 3145706"/>
                <a:gd name="connsiteY1" fmla="*/ 224267 h 224689"/>
                <a:gd name="connsiteX2" fmla="*/ 3145706 w 3145706"/>
                <a:gd name="connsiteY2" fmla="*/ 73924 h 22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45706" h="224689">
                  <a:moveTo>
                    <a:pt x="0" y="0"/>
                  </a:moveTo>
                  <a:cubicBezTo>
                    <a:pt x="382905" y="11430"/>
                    <a:pt x="899956" y="235697"/>
                    <a:pt x="1402876" y="224267"/>
                  </a:cubicBezTo>
                  <a:cubicBezTo>
                    <a:pt x="1905796" y="212837"/>
                    <a:pt x="3145706" y="73924"/>
                    <a:pt x="3145706" y="73924"/>
                  </a:cubicBezTo>
                </a:path>
              </a:pathLst>
            </a:custGeom>
            <a:noFill/>
            <a:ln w="19050" cap="flat" cmpd="sng" algn="ctr">
              <a:solidFill>
                <a:schemeClr val="tx1">
                  <a:lumMod val="65000"/>
                  <a:alpha val="4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3002972" y="3658137"/>
              <a:ext cx="1365745" cy="196931"/>
            </a:xfrm>
            <a:custGeom>
              <a:avLst/>
              <a:gdLst>
                <a:gd name="connsiteX0" fmla="*/ 0 w 5966460"/>
                <a:gd name="connsiteY0" fmla="*/ 182880 h 331832"/>
                <a:gd name="connsiteX1" fmla="*/ 1234440 w 5966460"/>
                <a:gd name="connsiteY1" fmla="*/ 68580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182880 h 331832"/>
                <a:gd name="connsiteX1" fmla="*/ 1234440 w 5966460"/>
                <a:gd name="connsiteY1" fmla="*/ 139832 h 331832"/>
                <a:gd name="connsiteX2" fmla="*/ 1977390 w 5966460"/>
                <a:gd name="connsiteY2" fmla="*/ 262890 h 331832"/>
                <a:gd name="connsiteX3" fmla="*/ 2948940 w 5966460"/>
                <a:gd name="connsiteY3" fmla="*/ 68580 h 331832"/>
                <a:gd name="connsiteX4" fmla="*/ 4274820 w 5966460"/>
                <a:gd name="connsiteY4" fmla="*/ 331470 h 331832"/>
                <a:gd name="connsiteX5" fmla="*/ 5966460 w 5966460"/>
                <a:gd name="connsiteY5" fmla="*/ 0 h 331832"/>
                <a:gd name="connsiteX0" fmla="*/ 0 w 5966460"/>
                <a:gd name="connsiteY0" fmla="*/ 257109 h 405936"/>
                <a:gd name="connsiteX1" fmla="*/ 1234440 w 5966460"/>
                <a:gd name="connsiteY1" fmla="*/ 214061 h 405936"/>
                <a:gd name="connsiteX2" fmla="*/ 1977390 w 5966460"/>
                <a:gd name="connsiteY2" fmla="*/ 337119 h 405936"/>
                <a:gd name="connsiteX3" fmla="*/ 2877688 w 5966460"/>
                <a:gd name="connsiteY3" fmla="*/ 305 h 405936"/>
                <a:gd name="connsiteX4" fmla="*/ 4274820 w 5966460"/>
                <a:gd name="connsiteY4" fmla="*/ 405699 h 405936"/>
                <a:gd name="connsiteX5" fmla="*/ 5966460 w 5966460"/>
                <a:gd name="connsiteY5" fmla="*/ 74229 h 405936"/>
                <a:gd name="connsiteX0" fmla="*/ -1 w 4732019"/>
                <a:gd name="connsiteY0" fmla="*/ 214061 h 405936"/>
                <a:gd name="connsiteX1" fmla="*/ 742949 w 4732019"/>
                <a:gd name="connsiteY1" fmla="*/ 337119 h 405936"/>
                <a:gd name="connsiteX2" fmla="*/ 1643247 w 4732019"/>
                <a:gd name="connsiteY2" fmla="*/ 305 h 405936"/>
                <a:gd name="connsiteX3" fmla="*/ 3040379 w 4732019"/>
                <a:gd name="connsiteY3" fmla="*/ 405699 h 405936"/>
                <a:gd name="connsiteX4" fmla="*/ 4732019 w 4732019"/>
                <a:gd name="connsiteY4" fmla="*/ 74229 h 405936"/>
                <a:gd name="connsiteX0" fmla="*/ 0 w 3989070"/>
                <a:gd name="connsiteY0" fmla="*/ 337119 h 405936"/>
                <a:gd name="connsiteX1" fmla="*/ 900298 w 3989070"/>
                <a:gd name="connsiteY1" fmla="*/ 305 h 405936"/>
                <a:gd name="connsiteX2" fmla="*/ 2297430 w 3989070"/>
                <a:gd name="connsiteY2" fmla="*/ 405699 h 405936"/>
                <a:gd name="connsiteX3" fmla="*/ 3989070 w 3989070"/>
                <a:gd name="connsiteY3" fmla="*/ 74229 h 405936"/>
                <a:gd name="connsiteX0" fmla="*/ 1 w 3088773"/>
                <a:gd name="connsiteY0" fmla="*/ 0 h 405631"/>
                <a:gd name="connsiteX1" fmla="*/ 1397133 w 3088773"/>
                <a:gd name="connsiteY1" fmla="*/ 405394 h 405631"/>
                <a:gd name="connsiteX2" fmla="*/ 3088773 w 3088773"/>
                <a:gd name="connsiteY2" fmla="*/ 73924 h 405631"/>
                <a:gd name="connsiteX0" fmla="*/ 0 w 3145706"/>
                <a:gd name="connsiteY0" fmla="*/ 0 h 405631"/>
                <a:gd name="connsiteX1" fmla="*/ 1454066 w 3145706"/>
                <a:gd name="connsiteY1" fmla="*/ 405394 h 405631"/>
                <a:gd name="connsiteX2" fmla="*/ 3145706 w 3145706"/>
                <a:gd name="connsiteY2" fmla="*/ 73924 h 405631"/>
                <a:gd name="connsiteX0" fmla="*/ 0 w 3145706"/>
                <a:gd name="connsiteY0" fmla="*/ 0 h 224689"/>
                <a:gd name="connsiteX1" fmla="*/ 1402876 w 3145706"/>
                <a:gd name="connsiteY1" fmla="*/ 224267 h 224689"/>
                <a:gd name="connsiteX2" fmla="*/ 3145706 w 3145706"/>
                <a:gd name="connsiteY2" fmla="*/ 73924 h 22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45706" h="224689">
                  <a:moveTo>
                    <a:pt x="0" y="0"/>
                  </a:moveTo>
                  <a:cubicBezTo>
                    <a:pt x="382905" y="11430"/>
                    <a:pt x="899956" y="235697"/>
                    <a:pt x="1402876" y="224267"/>
                  </a:cubicBezTo>
                  <a:cubicBezTo>
                    <a:pt x="1905796" y="212837"/>
                    <a:pt x="3145706" y="73924"/>
                    <a:pt x="3145706" y="73924"/>
                  </a:cubicBezTo>
                </a:path>
              </a:pathLst>
            </a:custGeom>
            <a:noFill/>
            <a:ln w="19050" cap="flat" cmpd="sng" algn="ctr">
              <a:solidFill>
                <a:schemeClr val="tx1">
                  <a:lumMod val="65000"/>
                  <a:alpha val="4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</p:grpSp>
      <p:sp>
        <p:nvSpPr>
          <p:cNvPr id="91" name="Oval 90"/>
          <p:cNvSpPr/>
          <p:nvPr/>
        </p:nvSpPr>
        <p:spPr bwMode="auto">
          <a:xfrm>
            <a:off x="6750879" y="1993835"/>
            <a:ext cx="144016" cy="108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2" name="Oval 91"/>
          <p:cNvSpPr/>
          <p:nvPr/>
        </p:nvSpPr>
        <p:spPr bwMode="auto">
          <a:xfrm>
            <a:off x="6750879" y="2643038"/>
            <a:ext cx="144016" cy="1080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859875" y="1892818"/>
            <a:ext cx="1665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Ensemble mean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859875" y="2543729"/>
            <a:ext cx="135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Det. analysis</a:t>
            </a:r>
          </a:p>
        </p:txBody>
      </p:sp>
      <p:pic>
        <p:nvPicPr>
          <p:cNvPr id="1026" name="Picture 2" descr="\\desktop\UserDFS$\neill.bowler\MyDocuments\temp\file_upload\CRPS_Scorecard-mi-aq897-EG-mi-aq903-EG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6400" y="936000"/>
            <a:ext cx="2814529" cy="3995936"/>
          </a:xfrm>
          <a:prstGeom prst="rect">
            <a:avLst/>
          </a:prstGeom>
          <a:noFill/>
        </p:spPr>
      </p:pic>
      <p:sp>
        <p:nvSpPr>
          <p:cNvPr id="57" name="Title 5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900" b="1" kern="0" dirty="0">
                <a:solidFill>
                  <a:srgbClr val="1140CE"/>
                </a:solidFill>
              </a:rPr>
              <a:t>Further improvement: Partial recentring</a:t>
            </a:r>
            <a:endParaRPr lang="en-GB" sz="2900" dirty="0">
              <a:solidFill>
                <a:srgbClr val="1140C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95536" y="4785457"/>
            <a:ext cx="3608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% change in CRPS vs. ECMWF analyses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5463775" y="2127582"/>
            <a:ext cx="1372681" cy="866504"/>
            <a:chOff x="5463775" y="2127582"/>
            <a:chExt cx="1372681" cy="866504"/>
          </a:xfrm>
        </p:grpSpPr>
        <p:grpSp>
          <p:nvGrpSpPr>
            <p:cNvPr id="60" name="Group 70"/>
            <p:cNvGrpSpPr/>
            <p:nvPr/>
          </p:nvGrpSpPr>
          <p:grpSpPr>
            <a:xfrm>
              <a:off x="5463775" y="2345150"/>
              <a:ext cx="1372681" cy="648936"/>
              <a:chOff x="3002668" y="2989820"/>
              <a:chExt cx="1372681" cy="865248"/>
            </a:xfrm>
          </p:grpSpPr>
          <p:sp>
            <p:nvSpPr>
              <p:cNvPr id="63" name="Freeform 62"/>
              <p:cNvSpPr/>
              <p:nvPr/>
            </p:nvSpPr>
            <p:spPr bwMode="auto">
              <a:xfrm>
                <a:off x="3002668" y="3195051"/>
                <a:ext cx="1366049" cy="220703"/>
              </a:xfrm>
              <a:custGeom>
                <a:avLst/>
                <a:gdLst>
                  <a:gd name="connsiteX0" fmla="*/ 0 w 5966460"/>
                  <a:gd name="connsiteY0" fmla="*/ 182880 h 331832"/>
                  <a:gd name="connsiteX1" fmla="*/ 1234440 w 5966460"/>
                  <a:gd name="connsiteY1" fmla="*/ 68580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182880 h 331832"/>
                  <a:gd name="connsiteX1" fmla="*/ 1234440 w 5966460"/>
                  <a:gd name="connsiteY1" fmla="*/ 139832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257109 h 405936"/>
                  <a:gd name="connsiteX1" fmla="*/ 1234440 w 5966460"/>
                  <a:gd name="connsiteY1" fmla="*/ 214061 h 405936"/>
                  <a:gd name="connsiteX2" fmla="*/ 1977390 w 5966460"/>
                  <a:gd name="connsiteY2" fmla="*/ 337119 h 405936"/>
                  <a:gd name="connsiteX3" fmla="*/ 2877688 w 5966460"/>
                  <a:gd name="connsiteY3" fmla="*/ 305 h 405936"/>
                  <a:gd name="connsiteX4" fmla="*/ 4274820 w 5966460"/>
                  <a:gd name="connsiteY4" fmla="*/ 405699 h 405936"/>
                  <a:gd name="connsiteX5" fmla="*/ 5966460 w 5966460"/>
                  <a:gd name="connsiteY5" fmla="*/ 74229 h 405936"/>
                  <a:gd name="connsiteX0" fmla="*/ 0 w 5966460"/>
                  <a:gd name="connsiteY0" fmla="*/ 256876 h 447437"/>
                  <a:gd name="connsiteX1" fmla="*/ 1234440 w 5966460"/>
                  <a:gd name="connsiteY1" fmla="*/ 213828 h 447437"/>
                  <a:gd name="connsiteX2" fmla="*/ 2022630 w 5966460"/>
                  <a:gd name="connsiteY2" fmla="*/ 443763 h 447437"/>
                  <a:gd name="connsiteX3" fmla="*/ 2877688 w 5966460"/>
                  <a:gd name="connsiteY3" fmla="*/ 72 h 447437"/>
                  <a:gd name="connsiteX4" fmla="*/ 4274820 w 5966460"/>
                  <a:gd name="connsiteY4" fmla="*/ 405466 h 447437"/>
                  <a:gd name="connsiteX5" fmla="*/ 5966460 w 5966460"/>
                  <a:gd name="connsiteY5" fmla="*/ 73996 h 447437"/>
                  <a:gd name="connsiteX0" fmla="*/ 0 w 5966460"/>
                  <a:gd name="connsiteY0" fmla="*/ 182880 h 369988"/>
                  <a:gd name="connsiteX1" fmla="*/ 1234440 w 5966460"/>
                  <a:gd name="connsiteY1" fmla="*/ 139832 h 369988"/>
                  <a:gd name="connsiteX2" fmla="*/ 2022630 w 5966460"/>
                  <a:gd name="connsiteY2" fmla="*/ 369767 h 369988"/>
                  <a:gd name="connsiteX3" fmla="*/ 2911619 w 5966460"/>
                  <a:gd name="connsiteY3" fmla="*/ 92331 h 369988"/>
                  <a:gd name="connsiteX4" fmla="*/ 4274820 w 5966460"/>
                  <a:gd name="connsiteY4" fmla="*/ 331470 h 369988"/>
                  <a:gd name="connsiteX5" fmla="*/ 5966460 w 5966460"/>
                  <a:gd name="connsiteY5" fmla="*/ 0 h 369988"/>
                  <a:gd name="connsiteX0" fmla="*/ 0 w 5966460"/>
                  <a:gd name="connsiteY0" fmla="*/ 182880 h 369988"/>
                  <a:gd name="connsiteX1" fmla="*/ 1234440 w 5966460"/>
                  <a:gd name="connsiteY1" fmla="*/ 139832 h 369988"/>
                  <a:gd name="connsiteX2" fmla="*/ 2022630 w 5966460"/>
                  <a:gd name="connsiteY2" fmla="*/ 369767 h 369988"/>
                  <a:gd name="connsiteX3" fmla="*/ 2911619 w 5966460"/>
                  <a:gd name="connsiteY3" fmla="*/ 92331 h 369988"/>
                  <a:gd name="connsiteX4" fmla="*/ 4399231 w 5966460"/>
                  <a:gd name="connsiteY4" fmla="*/ 117715 h 369988"/>
                  <a:gd name="connsiteX5" fmla="*/ 5966460 w 5966460"/>
                  <a:gd name="connsiteY5" fmla="*/ 0 h 369988"/>
                  <a:gd name="connsiteX0" fmla="*/ 0 w 5921219"/>
                  <a:gd name="connsiteY0" fmla="*/ 384761 h 571869"/>
                  <a:gd name="connsiteX1" fmla="*/ 1234440 w 5921219"/>
                  <a:gd name="connsiteY1" fmla="*/ 341713 h 571869"/>
                  <a:gd name="connsiteX2" fmla="*/ 2022630 w 5921219"/>
                  <a:gd name="connsiteY2" fmla="*/ 571648 h 571869"/>
                  <a:gd name="connsiteX3" fmla="*/ 2911619 w 5921219"/>
                  <a:gd name="connsiteY3" fmla="*/ 294212 h 571869"/>
                  <a:gd name="connsiteX4" fmla="*/ 4399231 w 5921219"/>
                  <a:gd name="connsiteY4" fmla="*/ 319596 h 571869"/>
                  <a:gd name="connsiteX5" fmla="*/ 5921219 w 5921219"/>
                  <a:gd name="connsiteY5" fmla="*/ 0 h 571869"/>
                  <a:gd name="connsiteX0" fmla="*/ 0 w 6000389"/>
                  <a:gd name="connsiteY0" fmla="*/ 420387 h 607495"/>
                  <a:gd name="connsiteX1" fmla="*/ 1234440 w 6000389"/>
                  <a:gd name="connsiteY1" fmla="*/ 377339 h 607495"/>
                  <a:gd name="connsiteX2" fmla="*/ 2022630 w 6000389"/>
                  <a:gd name="connsiteY2" fmla="*/ 607274 h 607495"/>
                  <a:gd name="connsiteX3" fmla="*/ 2911619 w 6000389"/>
                  <a:gd name="connsiteY3" fmla="*/ 329838 h 607495"/>
                  <a:gd name="connsiteX4" fmla="*/ 4399231 w 6000389"/>
                  <a:gd name="connsiteY4" fmla="*/ 355222 h 607495"/>
                  <a:gd name="connsiteX5" fmla="*/ 6000389 w 6000389"/>
                  <a:gd name="connsiteY5" fmla="*/ 0 h 607495"/>
                  <a:gd name="connsiteX0" fmla="*/ 0 w 5909909"/>
                  <a:gd name="connsiteY0" fmla="*/ 408511 h 595619"/>
                  <a:gd name="connsiteX1" fmla="*/ 1234440 w 5909909"/>
                  <a:gd name="connsiteY1" fmla="*/ 365463 h 595619"/>
                  <a:gd name="connsiteX2" fmla="*/ 2022630 w 5909909"/>
                  <a:gd name="connsiteY2" fmla="*/ 595398 h 595619"/>
                  <a:gd name="connsiteX3" fmla="*/ 2911619 w 5909909"/>
                  <a:gd name="connsiteY3" fmla="*/ 317962 h 595619"/>
                  <a:gd name="connsiteX4" fmla="*/ 4399231 w 5909909"/>
                  <a:gd name="connsiteY4" fmla="*/ 343346 h 595619"/>
                  <a:gd name="connsiteX5" fmla="*/ 5909909 w 5909909"/>
                  <a:gd name="connsiteY5" fmla="*/ 0 h 595619"/>
                  <a:gd name="connsiteX0" fmla="*/ 0 w 5977769"/>
                  <a:gd name="connsiteY0" fmla="*/ 420386 h 607494"/>
                  <a:gd name="connsiteX1" fmla="*/ 1234440 w 5977769"/>
                  <a:gd name="connsiteY1" fmla="*/ 377338 h 607494"/>
                  <a:gd name="connsiteX2" fmla="*/ 2022630 w 5977769"/>
                  <a:gd name="connsiteY2" fmla="*/ 607273 h 607494"/>
                  <a:gd name="connsiteX3" fmla="*/ 2911619 w 5977769"/>
                  <a:gd name="connsiteY3" fmla="*/ 329837 h 607494"/>
                  <a:gd name="connsiteX4" fmla="*/ 4399231 w 5977769"/>
                  <a:gd name="connsiteY4" fmla="*/ 355221 h 607494"/>
                  <a:gd name="connsiteX5" fmla="*/ 5977769 w 5977769"/>
                  <a:gd name="connsiteY5" fmla="*/ 0 h 607494"/>
                  <a:gd name="connsiteX0" fmla="*/ 0 w 5977769"/>
                  <a:gd name="connsiteY0" fmla="*/ 420386 h 607485"/>
                  <a:gd name="connsiteX1" fmla="*/ 1234440 w 5977769"/>
                  <a:gd name="connsiteY1" fmla="*/ 279366 h 607485"/>
                  <a:gd name="connsiteX2" fmla="*/ 2022630 w 5977769"/>
                  <a:gd name="connsiteY2" fmla="*/ 607273 h 607485"/>
                  <a:gd name="connsiteX3" fmla="*/ 2911619 w 5977769"/>
                  <a:gd name="connsiteY3" fmla="*/ 329837 h 607485"/>
                  <a:gd name="connsiteX4" fmla="*/ 4399231 w 5977769"/>
                  <a:gd name="connsiteY4" fmla="*/ 355221 h 607485"/>
                  <a:gd name="connsiteX5" fmla="*/ 5977769 w 5977769"/>
                  <a:gd name="connsiteY5" fmla="*/ 0 h 607485"/>
                  <a:gd name="connsiteX0" fmla="*/ 0 w 5967423"/>
                  <a:gd name="connsiteY0" fmla="*/ 311529 h 498628"/>
                  <a:gd name="connsiteX1" fmla="*/ 1234440 w 5967423"/>
                  <a:gd name="connsiteY1" fmla="*/ 170509 h 498628"/>
                  <a:gd name="connsiteX2" fmla="*/ 2022630 w 5967423"/>
                  <a:gd name="connsiteY2" fmla="*/ 498416 h 498628"/>
                  <a:gd name="connsiteX3" fmla="*/ 2911619 w 5967423"/>
                  <a:gd name="connsiteY3" fmla="*/ 220980 h 498628"/>
                  <a:gd name="connsiteX4" fmla="*/ 4399231 w 5967423"/>
                  <a:gd name="connsiteY4" fmla="*/ 246364 h 498628"/>
                  <a:gd name="connsiteX5" fmla="*/ 5967423 w 5967423"/>
                  <a:gd name="connsiteY5" fmla="*/ 0 h 498628"/>
                  <a:gd name="connsiteX0" fmla="*/ 0 w 4732983"/>
                  <a:gd name="connsiteY0" fmla="*/ 170509 h 498628"/>
                  <a:gd name="connsiteX1" fmla="*/ 788190 w 4732983"/>
                  <a:gd name="connsiteY1" fmla="*/ 498416 h 498628"/>
                  <a:gd name="connsiteX2" fmla="*/ 1677179 w 4732983"/>
                  <a:gd name="connsiteY2" fmla="*/ 220980 h 498628"/>
                  <a:gd name="connsiteX3" fmla="*/ 3164791 w 4732983"/>
                  <a:gd name="connsiteY3" fmla="*/ 246364 h 498628"/>
                  <a:gd name="connsiteX4" fmla="*/ 4732983 w 4732983"/>
                  <a:gd name="connsiteY4" fmla="*/ 0 h 498628"/>
                  <a:gd name="connsiteX0" fmla="*/ 0 w 3944793"/>
                  <a:gd name="connsiteY0" fmla="*/ 498416 h 498628"/>
                  <a:gd name="connsiteX1" fmla="*/ 888989 w 3944793"/>
                  <a:gd name="connsiteY1" fmla="*/ 220980 h 498628"/>
                  <a:gd name="connsiteX2" fmla="*/ 2376601 w 3944793"/>
                  <a:gd name="connsiteY2" fmla="*/ 246364 h 498628"/>
                  <a:gd name="connsiteX3" fmla="*/ 3944793 w 3944793"/>
                  <a:gd name="connsiteY3" fmla="*/ 0 h 498628"/>
                  <a:gd name="connsiteX0" fmla="*/ 0 w 3055804"/>
                  <a:gd name="connsiteY0" fmla="*/ 220980 h 247510"/>
                  <a:gd name="connsiteX1" fmla="*/ 1487612 w 3055804"/>
                  <a:gd name="connsiteY1" fmla="*/ 246364 h 247510"/>
                  <a:gd name="connsiteX2" fmla="*/ 3055804 w 3055804"/>
                  <a:gd name="connsiteY2" fmla="*/ 0 h 247510"/>
                  <a:gd name="connsiteX0" fmla="*/ 0 w 3146914"/>
                  <a:gd name="connsiteY0" fmla="*/ 220980 h 247510"/>
                  <a:gd name="connsiteX1" fmla="*/ 1578722 w 3146914"/>
                  <a:gd name="connsiteY1" fmla="*/ 246364 h 247510"/>
                  <a:gd name="connsiteX2" fmla="*/ 3146914 w 3146914"/>
                  <a:gd name="connsiteY2" fmla="*/ 0 h 247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46914" h="247510">
                    <a:moveTo>
                      <a:pt x="0" y="220980"/>
                    </a:moveTo>
                    <a:cubicBezTo>
                      <a:pt x="396100" y="178971"/>
                      <a:pt x="1075802" y="257794"/>
                      <a:pt x="1578722" y="246364"/>
                    </a:cubicBezTo>
                    <a:cubicBezTo>
                      <a:pt x="2081642" y="234934"/>
                      <a:pt x="3146914" y="0"/>
                      <a:pt x="3146914" y="0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64" name="Freeform 63"/>
              <p:cNvSpPr/>
              <p:nvPr/>
            </p:nvSpPr>
            <p:spPr bwMode="auto">
              <a:xfrm>
                <a:off x="3002972" y="2989820"/>
                <a:ext cx="1365745" cy="355519"/>
              </a:xfrm>
              <a:custGeom>
                <a:avLst/>
                <a:gdLst>
                  <a:gd name="connsiteX0" fmla="*/ 0 w 5966460"/>
                  <a:gd name="connsiteY0" fmla="*/ 182880 h 331832"/>
                  <a:gd name="connsiteX1" fmla="*/ 1234440 w 5966460"/>
                  <a:gd name="connsiteY1" fmla="*/ 68580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182880 h 331832"/>
                  <a:gd name="connsiteX1" fmla="*/ 1234440 w 5966460"/>
                  <a:gd name="connsiteY1" fmla="*/ 139832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257109 h 405936"/>
                  <a:gd name="connsiteX1" fmla="*/ 1234440 w 5966460"/>
                  <a:gd name="connsiteY1" fmla="*/ 214061 h 405936"/>
                  <a:gd name="connsiteX2" fmla="*/ 1977390 w 5966460"/>
                  <a:gd name="connsiteY2" fmla="*/ 337119 h 405936"/>
                  <a:gd name="connsiteX3" fmla="*/ 2877688 w 5966460"/>
                  <a:gd name="connsiteY3" fmla="*/ 305 h 405936"/>
                  <a:gd name="connsiteX4" fmla="*/ 4274820 w 5966460"/>
                  <a:gd name="connsiteY4" fmla="*/ 405699 h 405936"/>
                  <a:gd name="connsiteX5" fmla="*/ 5966460 w 5966460"/>
                  <a:gd name="connsiteY5" fmla="*/ 74229 h 405936"/>
                  <a:gd name="connsiteX0" fmla="*/ -1 w 4732019"/>
                  <a:gd name="connsiteY0" fmla="*/ 214061 h 405936"/>
                  <a:gd name="connsiteX1" fmla="*/ 742949 w 4732019"/>
                  <a:gd name="connsiteY1" fmla="*/ 337119 h 405936"/>
                  <a:gd name="connsiteX2" fmla="*/ 1643247 w 4732019"/>
                  <a:gd name="connsiteY2" fmla="*/ 305 h 405936"/>
                  <a:gd name="connsiteX3" fmla="*/ 3040379 w 4732019"/>
                  <a:gd name="connsiteY3" fmla="*/ 405699 h 405936"/>
                  <a:gd name="connsiteX4" fmla="*/ 4732019 w 4732019"/>
                  <a:gd name="connsiteY4" fmla="*/ 74229 h 405936"/>
                  <a:gd name="connsiteX0" fmla="*/ 0 w 3989070"/>
                  <a:gd name="connsiteY0" fmla="*/ 337119 h 405936"/>
                  <a:gd name="connsiteX1" fmla="*/ 900298 w 3989070"/>
                  <a:gd name="connsiteY1" fmla="*/ 305 h 405936"/>
                  <a:gd name="connsiteX2" fmla="*/ 2297430 w 3989070"/>
                  <a:gd name="connsiteY2" fmla="*/ 405699 h 405936"/>
                  <a:gd name="connsiteX3" fmla="*/ 3989070 w 3989070"/>
                  <a:gd name="connsiteY3" fmla="*/ 74229 h 405936"/>
                  <a:gd name="connsiteX0" fmla="*/ 1 w 3088773"/>
                  <a:gd name="connsiteY0" fmla="*/ 0 h 405631"/>
                  <a:gd name="connsiteX1" fmla="*/ 1397133 w 3088773"/>
                  <a:gd name="connsiteY1" fmla="*/ 405394 h 405631"/>
                  <a:gd name="connsiteX2" fmla="*/ 3088773 w 3088773"/>
                  <a:gd name="connsiteY2" fmla="*/ 73924 h 405631"/>
                  <a:gd name="connsiteX0" fmla="*/ 0 w 3145706"/>
                  <a:gd name="connsiteY0" fmla="*/ 0 h 405631"/>
                  <a:gd name="connsiteX1" fmla="*/ 1454066 w 3145706"/>
                  <a:gd name="connsiteY1" fmla="*/ 405394 h 405631"/>
                  <a:gd name="connsiteX2" fmla="*/ 3145706 w 3145706"/>
                  <a:gd name="connsiteY2" fmla="*/ 73924 h 4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45706" h="405631">
                    <a:moveTo>
                      <a:pt x="0" y="0"/>
                    </a:moveTo>
                    <a:cubicBezTo>
                      <a:pt x="382905" y="11430"/>
                      <a:pt x="951146" y="416824"/>
                      <a:pt x="1454066" y="405394"/>
                    </a:cubicBezTo>
                    <a:cubicBezTo>
                      <a:pt x="1956986" y="393964"/>
                      <a:pt x="3145706" y="73924"/>
                      <a:pt x="3145706" y="73924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 bwMode="auto">
              <a:xfrm>
                <a:off x="3006831" y="3211765"/>
                <a:ext cx="1368518" cy="303525"/>
              </a:xfrm>
              <a:custGeom>
                <a:avLst/>
                <a:gdLst>
                  <a:gd name="connsiteX0" fmla="*/ 0 w 5966460"/>
                  <a:gd name="connsiteY0" fmla="*/ 182880 h 331832"/>
                  <a:gd name="connsiteX1" fmla="*/ 1234440 w 5966460"/>
                  <a:gd name="connsiteY1" fmla="*/ 68580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182880 h 331832"/>
                  <a:gd name="connsiteX1" fmla="*/ 1234440 w 5966460"/>
                  <a:gd name="connsiteY1" fmla="*/ 139832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257109 h 405936"/>
                  <a:gd name="connsiteX1" fmla="*/ 1234440 w 5966460"/>
                  <a:gd name="connsiteY1" fmla="*/ 214061 h 405936"/>
                  <a:gd name="connsiteX2" fmla="*/ 1977390 w 5966460"/>
                  <a:gd name="connsiteY2" fmla="*/ 337119 h 405936"/>
                  <a:gd name="connsiteX3" fmla="*/ 2877688 w 5966460"/>
                  <a:gd name="connsiteY3" fmla="*/ 305 h 405936"/>
                  <a:gd name="connsiteX4" fmla="*/ 4274820 w 5966460"/>
                  <a:gd name="connsiteY4" fmla="*/ 405699 h 405936"/>
                  <a:gd name="connsiteX5" fmla="*/ 5966460 w 5966460"/>
                  <a:gd name="connsiteY5" fmla="*/ 74229 h 405936"/>
                  <a:gd name="connsiteX0" fmla="*/ 0 w 5966460"/>
                  <a:gd name="connsiteY0" fmla="*/ 257101 h 405928"/>
                  <a:gd name="connsiteX1" fmla="*/ 1290990 w 5966460"/>
                  <a:gd name="connsiteY1" fmla="*/ 154676 h 405928"/>
                  <a:gd name="connsiteX2" fmla="*/ 1977390 w 5966460"/>
                  <a:gd name="connsiteY2" fmla="*/ 337111 h 405928"/>
                  <a:gd name="connsiteX3" fmla="*/ 2877688 w 5966460"/>
                  <a:gd name="connsiteY3" fmla="*/ 297 h 405928"/>
                  <a:gd name="connsiteX4" fmla="*/ 4274820 w 5966460"/>
                  <a:gd name="connsiteY4" fmla="*/ 405691 h 405928"/>
                  <a:gd name="connsiteX5" fmla="*/ 5966460 w 5966460"/>
                  <a:gd name="connsiteY5" fmla="*/ 74221 h 405928"/>
                  <a:gd name="connsiteX0" fmla="*/ 0 w 5966460"/>
                  <a:gd name="connsiteY0" fmla="*/ 291620 h 440483"/>
                  <a:gd name="connsiteX1" fmla="*/ 1290990 w 5966460"/>
                  <a:gd name="connsiteY1" fmla="*/ 189195 h 440483"/>
                  <a:gd name="connsiteX2" fmla="*/ 2079180 w 5966460"/>
                  <a:gd name="connsiteY2" fmla="*/ 39121 h 440483"/>
                  <a:gd name="connsiteX3" fmla="*/ 2877688 w 5966460"/>
                  <a:gd name="connsiteY3" fmla="*/ 34816 h 440483"/>
                  <a:gd name="connsiteX4" fmla="*/ 4274820 w 5966460"/>
                  <a:gd name="connsiteY4" fmla="*/ 440210 h 440483"/>
                  <a:gd name="connsiteX5" fmla="*/ 5966460 w 5966460"/>
                  <a:gd name="connsiteY5" fmla="*/ 108740 h 440483"/>
                  <a:gd name="connsiteX0" fmla="*/ 0 w 5966460"/>
                  <a:gd name="connsiteY0" fmla="*/ 275514 h 275514"/>
                  <a:gd name="connsiteX1" fmla="*/ 1290990 w 5966460"/>
                  <a:gd name="connsiteY1" fmla="*/ 173089 h 275514"/>
                  <a:gd name="connsiteX2" fmla="*/ 2079180 w 5966460"/>
                  <a:gd name="connsiteY2" fmla="*/ 23015 h 275514"/>
                  <a:gd name="connsiteX3" fmla="*/ 2877688 w 5966460"/>
                  <a:gd name="connsiteY3" fmla="*/ 18710 h 275514"/>
                  <a:gd name="connsiteX4" fmla="*/ 4342680 w 5966460"/>
                  <a:gd name="connsiteY4" fmla="*/ 198473 h 275514"/>
                  <a:gd name="connsiteX5" fmla="*/ 5966460 w 5966460"/>
                  <a:gd name="connsiteY5" fmla="*/ 92634 h 275514"/>
                  <a:gd name="connsiteX0" fmla="*/ 0 w 5966460"/>
                  <a:gd name="connsiteY0" fmla="*/ 426883 h 426883"/>
                  <a:gd name="connsiteX1" fmla="*/ 1290990 w 5966460"/>
                  <a:gd name="connsiteY1" fmla="*/ 324458 h 426883"/>
                  <a:gd name="connsiteX2" fmla="*/ 2079180 w 5966460"/>
                  <a:gd name="connsiteY2" fmla="*/ 174384 h 426883"/>
                  <a:gd name="connsiteX3" fmla="*/ 2979479 w 5966460"/>
                  <a:gd name="connsiteY3" fmla="*/ 3824 h 426883"/>
                  <a:gd name="connsiteX4" fmla="*/ 4342680 w 5966460"/>
                  <a:gd name="connsiteY4" fmla="*/ 349842 h 426883"/>
                  <a:gd name="connsiteX5" fmla="*/ 5966460 w 5966460"/>
                  <a:gd name="connsiteY5" fmla="*/ 244003 h 426883"/>
                  <a:gd name="connsiteX0" fmla="*/ 0 w 4675470"/>
                  <a:gd name="connsiteY0" fmla="*/ 324458 h 350133"/>
                  <a:gd name="connsiteX1" fmla="*/ 788190 w 4675470"/>
                  <a:gd name="connsiteY1" fmla="*/ 174384 h 350133"/>
                  <a:gd name="connsiteX2" fmla="*/ 1688489 w 4675470"/>
                  <a:gd name="connsiteY2" fmla="*/ 3824 h 350133"/>
                  <a:gd name="connsiteX3" fmla="*/ 3051690 w 4675470"/>
                  <a:gd name="connsiteY3" fmla="*/ 349842 h 350133"/>
                  <a:gd name="connsiteX4" fmla="*/ 4675470 w 4675470"/>
                  <a:gd name="connsiteY4" fmla="*/ 244003 h 350133"/>
                  <a:gd name="connsiteX0" fmla="*/ 0 w 3887280"/>
                  <a:gd name="connsiteY0" fmla="*/ 174384 h 350133"/>
                  <a:gd name="connsiteX1" fmla="*/ 900299 w 3887280"/>
                  <a:gd name="connsiteY1" fmla="*/ 3824 h 350133"/>
                  <a:gd name="connsiteX2" fmla="*/ 2263500 w 3887280"/>
                  <a:gd name="connsiteY2" fmla="*/ 349842 h 350133"/>
                  <a:gd name="connsiteX3" fmla="*/ 3887280 w 3887280"/>
                  <a:gd name="connsiteY3" fmla="*/ 244003 h 350133"/>
                  <a:gd name="connsiteX0" fmla="*/ 0 w 2986981"/>
                  <a:gd name="connsiteY0" fmla="*/ 0 h 346309"/>
                  <a:gd name="connsiteX1" fmla="*/ 1363201 w 2986981"/>
                  <a:gd name="connsiteY1" fmla="*/ 346018 h 346309"/>
                  <a:gd name="connsiteX2" fmla="*/ 2986981 w 2986981"/>
                  <a:gd name="connsiteY2" fmla="*/ 240179 h 346309"/>
                  <a:gd name="connsiteX0" fmla="*/ 0 w 3152092"/>
                  <a:gd name="connsiteY0" fmla="*/ 0 h 346309"/>
                  <a:gd name="connsiteX1" fmla="*/ 1528312 w 3152092"/>
                  <a:gd name="connsiteY1" fmla="*/ 346018 h 346309"/>
                  <a:gd name="connsiteX2" fmla="*/ 3152092 w 3152092"/>
                  <a:gd name="connsiteY2" fmla="*/ 240179 h 346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2092" h="346309">
                    <a:moveTo>
                      <a:pt x="0" y="0"/>
                    </a:moveTo>
                    <a:cubicBezTo>
                      <a:pt x="377250" y="29243"/>
                      <a:pt x="1025392" y="357448"/>
                      <a:pt x="1528312" y="346018"/>
                    </a:cubicBezTo>
                    <a:cubicBezTo>
                      <a:pt x="2031232" y="334588"/>
                      <a:pt x="3152092" y="240179"/>
                      <a:pt x="3152092" y="240179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66" name="Freeform 65"/>
              <p:cNvSpPr/>
              <p:nvPr/>
            </p:nvSpPr>
            <p:spPr bwMode="auto">
              <a:xfrm>
                <a:off x="3004507" y="3341041"/>
                <a:ext cx="1367318" cy="248621"/>
              </a:xfrm>
              <a:custGeom>
                <a:avLst/>
                <a:gdLst>
                  <a:gd name="connsiteX0" fmla="*/ 0 w 5966460"/>
                  <a:gd name="connsiteY0" fmla="*/ 182880 h 331832"/>
                  <a:gd name="connsiteX1" fmla="*/ 1234440 w 5966460"/>
                  <a:gd name="connsiteY1" fmla="*/ 68580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182880 h 331832"/>
                  <a:gd name="connsiteX1" fmla="*/ 1234440 w 5966460"/>
                  <a:gd name="connsiteY1" fmla="*/ 139832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257109 h 405936"/>
                  <a:gd name="connsiteX1" fmla="*/ 1234440 w 5966460"/>
                  <a:gd name="connsiteY1" fmla="*/ 214061 h 405936"/>
                  <a:gd name="connsiteX2" fmla="*/ 1977390 w 5966460"/>
                  <a:gd name="connsiteY2" fmla="*/ 337119 h 405936"/>
                  <a:gd name="connsiteX3" fmla="*/ 2877688 w 5966460"/>
                  <a:gd name="connsiteY3" fmla="*/ 305 h 405936"/>
                  <a:gd name="connsiteX4" fmla="*/ 4274820 w 5966460"/>
                  <a:gd name="connsiteY4" fmla="*/ 405699 h 405936"/>
                  <a:gd name="connsiteX5" fmla="*/ 5966460 w 5966460"/>
                  <a:gd name="connsiteY5" fmla="*/ 74229 h 405936"/>
                  <a:gd name="connsiteX0" fmla="*/ 0 w 5966460"/>
                  <a:gd name="connsiteY0" fmla="*/ 264338 h 413184"/>
                  <a:gd name="connsiteX1" fmla="*/ 1234440 w 5966460"/>
                  <a:gd name="connsiteY1" fmla="*/ 221290 h 413184"/>
                  <a:gd name="connsiteX2" fmla="*/ 1977390 w 5966460"/>
                  <a:gd name="connsiteY2" fmla="*/ 154343 h 413184"/>
                  <a:gd name="connsiteX3" fmla="*/ 2877688 w 5966460"/>
                  <a:gd name="connsiteY3" fmla="*/ 7534 h 413184"/>
                  <a:gd name="connsiteX4" fmla="*/ 4274820 w 5966460"/>
                  <a:gd name="connsiteY4" fmla="*/ 412928 h 413184"/>
                  <a:gd name="connsiteX5" fmla="*/ 5966460 w 5966460"/>
                  <a:gd name="connsiteY5" fmla="*/ 81458 h 413184"/>
                  <a:gd name="connsiteX0" fmla="*/ 0 w 5966460"/>
                  <a:gd name="connsiteY0" fmla="*/ 257554 h 257554"/>
                  <a:gd name="connsiteX1" fmla="*/ 1234440 w 5966460"/>
                  <a:gd name="connsiteY1" fmla="*/ 214506 h 257554"/>
                  <a:gd name="connsiteX2" fmla="*/ 1977390 w 5966460"/>
                  <a:gd name="connsiteY2" fmla="*/ 147559 h 257554"/>
                  <a:gd name="connsiteX3" fmla="*/ 2877688 w 5966460"/>
                  <a:gd name="connsiteY3" fmla="*/ 750 h 257554"/>
                  <a:gd name="connsiteX4" fmla="*/ 4580190 w 5966460"/>
                  <a:gd name="connsiteY4" fmla="*/ 216139 h 257554"/>
                  <a:gd name="connsiteX5" fmla="*/ 5966460 w 5966460"/>
                  <a:gd name="connsiteY5" fmla="*/ 74674 h 257554"/>
                  <a:gd name="connsiteX0" fmla="*/ 0 w 5932530"/>
                  <a:gd name="connsiteY0" fmla="*/ 257554 h 288430"/>
                  <a:gd name="connsiteX1" fmla="*/ 1234440 w 5932530"/>
                  <a:gd name="connsiteY1" fmla="*/ 214506 h 288430"/>
                  <a:gd name="connsiteX2" fmla="*/ 1977390 w 5932530"/>
                  <a:gd name="connsiteY2" fmla="*/ 147559 h 288430"/>
                  <a:gd name="connsiteX3" fmla="*/ 2877688 w 5932530"/>
                  <a:gd name="connsiteY3" fmla="*/ 750 h 288430"/>
                  <a:gd name="connsiteX4" fmla="*/ 4580190 w 5932530"/>
                  <a:gd name="connsiteY4" fmla="*/ 216139 h 288430"/>
                  <a:gd name="connsiteX5" fmla="*/ 5932530 w 5932530"/>
                  <a:gd name="connsiteY5" fmla="*/ 288430 h 288430"/>
                  <a:gd name="connsiteX0" fmla="*/ 0 w 5932530"/>
                  <a:gd name="connsiteY0" fmla="*/ 375983 h 406859"/>
                  <a:gd name="connsiteX1" fmla="*/ 1234440 w 5932530"/>
                  <a:gd name="connsiteY1" fmla="*/ 332935 h 406859"/>
                  <a:gd name="connsiteX2" fmla="*/ 1977390 w 5932530"/>
                  <a:gd name="connsiteY2" fmla="*/ 265988 h 406859"/>
                  <a:gd name="connsiteX3" fmla="*/ 2877689 w 5932530"/>
                  <a:gd name="connsiteY3" fmla="*/ 426 h 406859"/>
                  <a:gd name="connsiteX4" fmla="*/ 4580190 w 5932530"/>
                  <a:gd name="connsiteY4" fmla="*/ 334568 h 406859"/>
                  <a:gd name="connsiteX5" fmla="*/ 5932530 w 5932530"/>
                  <a:gd name="connsiteY5" fmla="*/ 406859 h 406859"/>
                  <a:gd name="connsiteX0" fmla="*/ 0 w 5932530"/>
                  <a:gd name="connsiteY0" fmla="*/ 375577 h 406453"/>
                  <a:gd name="connsiteX1" fmla="*/ 1234440 w 5932530"/>
                  <a:gd name="connsiteY1" fmla="*/ 332529 h 406453"/>
                  <a:gd name="connsiteX2" fmla="*/ 1977390 w 5932530"/>
                  <a:gd name="connsiteY2" fmla="*/ 265582 h 406453"/>
                  <a:gd name="connsiteX3" fmla="*/ 2877689 w 5932530"/>
                  <a:gd name="connsiteY3" fmla="*/ 20 h 406453"/>
                  <a:gd name="connsiteX4" fmla="*/ 4570127 w 5932530"/>
                  <a:gd name="connsiteY4" fmla="*/ 279734 h 406453"/>
                  <a:gd name="connsiteX5" fmla="*/ 5932530 w 5932530"/>
                  <a:gd name="connsiteY5" fmla="*/ 406453 h 406453"/>
                  <a:gd name="connsiteX0" fmla="*/ 0 w 5892274"/>
                  <a:gd name="connsiteY0" fmla="*/ 375577 h 375577"/>
                  <a:gd name="connsiteX1" fmla="*/ 1234440 w 5892274"/>
                  <a:gd name="connsiteY1" fmla="*/ 332529 h 375577"/>
                  <a:gd name="connsiteX2" fmla="*/ 1977390 w 5892274"/>
                  <a:gd name="connsiteY2" fmla="*/ 265582 h 375577"/>
                  <a:gd name="connsiteX3" fmla="*/ 2877689 w 5892274"/>
                  <a:gd name="connsiteY3" fmla="*/ 20 h 375577"/>
                  <a:gd name="connsiteX4" fmla="*/ 4570127 w 5892274"/>
                  <a:gd name="connsiteY4" fmla="*/ 279734 h 375577"/>
                  <a:gd name="connsiteX5" fmla="*/ 5892274 w 5892274"/>
                  <a:gd name="connsiteY5" fmla="*/ 254053 h 375577"/>
                  <a:gd name="connsiteX0" fmla="*/ 0 w 4657834"/>
                  <a:gd name="connsiteY0" fmla="*/ 332529 h 332529"/>
                  <a:gd name="connsiteX1" fmla="*/ 742950 w 4657834"/>
                  <a:gd name="connsiteY1" fmla="*/ 265582 h 332529"/>
                  <a:gd name="connsiteX2" fmla="*/ 1643249 w 4657834"/>
                  <a:gd name="connsiteY2" fmla="*/ 20 h 332529"/>
                  <a:gd name="connsiteX3" fmla="*/ 3335687 w 4657834"/>
                  <a:gd name="connsiteY3" fmla="*/ 279734 h 332529"/>
                  <a:gd name="connsiteX4" fmla="*/ 4657834 w 4657834"/>
                  <a:gd name="connsiteY4" fmla="*/ 254053 h 332529"/>
                  <a:gd name="connsiteX0" fmla="*/ -1 w 3914883"/>
                  <a:gd name="connsiteY0" fmla="*/ 265582 h 280064"/>
                  <a:gd name="connsiteX1" fmla="*/ 900298 w 3914883"/>
                  <a:gd name="connsiteY1" fmla="*/ 20 h 280064"/>
                  <a:gd name="connsiteX2" fmla="*/ 2592736 w 3914883"/>
                  <a:gd name="connsiteY2" fmla="*/ 279734 h 280064"/>
                  <a:gd name="connsiteX3" fmla="*/ 3914883 w 3914883"/>
                  <a:gd name="connsiteY3" fmla="*/ 254053 h 280064"/>
                  <a:gd name="connsiteX0" fmla="*/ 0 w 3914885"/>
                  <a:gd name="connsiteY0" fmla="*/ 290118 h 290118"/>
                  <a:gd name="connsiteX1" fmla="*/ 900300 w 3914885"/>
                  <a:gd name="connsiteY1" fmla="*/ 7 h 290118"/>
                  <a:gd name="connsiteX2" fmla="*/ 2592738 w 3914885"/>
                  <a:gd name="connsiteY2" fmla="*/ 279721 h 290118"/>
                  <a:gd name="connsiteX3" fmla="*/ 3914885 w 3914885"/>
                  <a:gd name="connsiteY3" fmla="*/ 254040 h 290118"/>
                  <a:gd name="connsiteX0" fmla="*/ -1 w 3014584"/>
                  <a:gd name="connsiteY0" fmla="*/ 7 h 280047"/>
                  <a:gd name="connsiteX1" fmla="*/ 1692437 w 3014584"/>
                  <a:gd name="connsiteY1" fmla="*/ 279721 h 280047"/>
                  <a:gd name="connsiteX2" fmla="*/ 3014584 w 3014584"/>
                  <a:gd name="connsiteY2" fmla="*/ 254040 h 280047"/>
                  <a:gd name="connsiteX0" fmla="*/ 0 w 3110171"/>
                  <a:gd name="connsiteY0" fmla="*/ 7 h 283665"/>
                  <a:gd name="connsiteX1" fmla="*/ 1788024 w 3110171"/>
                  <a:gd name="connsiteY1" fmla="*/ 283344 h 283665"/>
                  <a:gd name="connsiteX2" fmla="*/ 3110171 w 3110171"/>
                  <a:gd name="connsiteY2" fmla="*/ 257663 h 28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10171" h="283665">
                    <a:moveTo>
                      <a:pt x="0" y="7"/>
                    </a:moveTo>
                    <a:cubicBezTo>
                      <a:pt x="432123" y="-1726"/>
                      <a:pt x="1285104" y="294774"/>
                      <a:pt x="1788024" y="283344"/>
                    </a:cubicBezTo>
                    <a:lnTo>
                      <a:pt x="3110171" y="257663"/>
                    </a:lnTo>
                  </a:path>
                </a:pathLst>
              </a:custGeom>
              <a:noFill/>
              <a:ln w="1905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67" name="Freeform 66"/>
              <p:cNvSpPr/>
              <p:nvPr/>
            </p:nvSpPr>
            <p:spPr bwMode="auto">
              <a:xfrm>
                <a:off x="3006979" y="3145053"/>
                <a:ext cx="1364846" cy="199153"/>
              </a:xfrm>
              <a:custGeom>
                <a:avLst/>
                <a:gdLst>
                  <a:gd name="connsiteX0" fmla="*/ 0 w 5966460"/>
                  <a:gd name="connsiteY0" fmla="*/ 182880 h 331832"/>
                  <a:gd name="connsiteX1" fmla="*/ 1234440 w 5966460"/>
                  <a:gd name="connsiteY1" fmla="*/ 68580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182880 h 331832"/>
                  <a:gd name="connsiteX1" fmla="*/ 1234440 w 5966460"/>
                  <a:gd name="connsiteY1" fmla="*/ 139832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257109 h 405936"/>
                  <a:gd name="connsiteX1" fmla="*/ 1234440 w 5966460"/>
                  <a:gd name="connsiteY1" fmla="*/ 214061 h 405936"/>
                  <a:gd name="connsiteX2" fmla="*/ 1977390 w 5966460"/>
                  <a:gd name="connsiteY2" fmla="*/ 337119 h 405936"/>
                  <a:gd name="connsiteX3" fmla="*/ 2877688 w 5966460"/>
                  <a:gd name="connsiteY3" fmla="*/ 305 h 405936"/>
                  <a:gd name="connsiteX4" fmla="*/ 4274820 w 5966460"/>
                  <a:gd name="connsiteY4" fmla="*/ 405699 h 405936"/>
                  <a:gd name="connsiteX5" fmla="*/ 5966460 w 5966460"/>
                  <a:gd name="connsiteY5" fmla="*/ 74229 h 405936"/>
                  <a:gd name="connsiteX0" fmla="*/ 0 w 5966460"/>
                  <a:gd name="connsiteY0" fmla="*/ 264338 h 413184"/>
                  <a:gd name="connsiteX1" fmla="*/ 1234440 w 5966460"/>
                  <a:gd name="connsiteY1" fmla="*/ 221290 h 413184"/>
                  <a:gd name="connsiteX2" fmla="*/ 1977390 w 5966460"/>
                  <a:gd name="connsiteY2" fmla="*/ 154343 h 413184"/>
                  <a:gd name="connsiteX3" fmla="*/ 2877688 w 5966460"/>
                  <a:gd name="connsiteY3" fmla="*/ 7534 h 413184"/>
                  <a:gd name="connsiteX4" fmla="*/ 4274820 w 5966460"/>
                  <a:gd name="connsiteY4" fmla="*/ 412928 h 413184"/>
                  <a:gd name="connsiteX5" fmla="*/ 5966460 w 5966460"/>
                  <a:gd name="connsiteY5" fmla="*/ 81458 h 413184"/>
                  <a:gd name="connsiteX0" fmla="*/ 0 w 5966460"/>
                  <a:gd name="connsiteY0" fmla="*/ 257554 h 257554"/>
                  <a:gd name="connsiteX1" fmla="*/ 1234440 w 5966460"/>
                  <a:gd name="connsiteY1" fmla="*/ 214506 h 257554"/>
                  <a:gd name="connsiteX2" fmla="*/ 1977390 w 5966460"/>
                  <a:gd name="connsiteY2" fmla="*/ 147559 h 257554"/>
                  <a:gd name="connsiteX3" fmla="*/ 2877688 w 5966460"/>
                  <a:gd name="connsiteY3" fmla="*/ 750 h 257554"/>
                  <a:gd name="connsiteX4" fmla="*/ 4580190 w 5966460"/>
                  <a:gd name="connsiteY4" fmla="*/ 216139 h 257554"/>
                  <a:gd name="connsiteX5" fmla="*/ 5966460 w 5966460"/>
                  <a:gd name="connsiteY5" fmla="*/ 74674 h 257554"/>
                  <a:gd name="connsiteX0" fmla="*/ 0 w 5932530"/>
                  <a:gd name="connsiteY0" fmla="*/ 257554 h 288430"/>
                  <a:gd name="connsiteX1" fmla="*/ 1234440 w 5932530"/>
                  <a:gd name="connsiteY1" fmla="*/ 214506 h 288430"/>
                  <a:gd name="connsiteX2" fmla="*/ 1977390 w 5932530"/>
                  <a:gd name="connsiteY2" fmla="*/ 147559 h 288430"/>
                  <a:gd name="connsiteX3" fmla="*/ 2877688 w 5932530"/>
                  <a:gd name="connsiteY3" fmla="*/ 750 h 288430"/>
                  <a:gd name="connsiteX4" fmla="*/ 4580190 w 5932530"/>
                  <a:gd name="connsiteY4" fmla="*/ 216139 h 288430"/>
                  <a:gd name="connsiteX5" fmla="*/ 5932530 w 5932530"/>
                  <a:gd name="connsiteY5" fmla="*/ 288430 h 288430"/>
                  <a:gd name="connsiteX0" fmla="*/ 0 w 5932530"/>
                  <a:gd name="connsiteY0" fmla="*/ 375983 h 406859"/>
                  <a:gd name="connsiteX1" fmla="*/ 1234440 w 5932530"/>
                  <a:gd name="connsiteY1" fmla="*/ 332935 h 406859"/>
                  <a:gd name="connsiteX2" fmla="*/ 1977390 w 5932530"/>
                  <a:gd name="connsiteY2" fmla="*/ 265988 h 406859"/>
                  <a:gd name="connsiteX3" fmla="*/ 2877689 w 5932530"/>
                  <a:gd name="connsiteY3" fmla="*/ 426 h 406859"/>
                  <a:gd name="connsiteX4" fmla="*/ 4580190 w 5932530"/>
                  <a:gd name="connsiteY4" fmla="*/ 334568 h 406859"/>
                  <a:gd name="connsiteX5" fmla="*/ 5932530 w 5932530"/>
                  <a:gd name="connsiteY5" fmla="*/ 406859 h 406859"/>
                  <a:gd name="connsiteX0" fmla="*/ 0 w 5932530"/>
                  <a:gd name="connsiteY0" fmla="*/ 375577 h 406453"/>
                  <a:gd name="connsiteX1" fmla="*/ 1234440 w 5932530"/>
                  <a:gd name="connsiteY1" fmla="*/ 332529 h 406453"/>
                  <a:gd name="connsiteX2" fmla="*/ 1977390 w 5932530"/>
                  <a:gd name="connsiteY2" fmla="*/ 265582 h 406453"/>
                  <a:gd name="connsiteX3" fmla="*/ 2877689 w 5932530"/>
                  <a:gd name="connsiteY3" fmla="*/ 20 h 406453"/>
                  <a:gd name="connsiteX4" fmla="*/ 4570127 w 5932530"/>
                  <a:gd name="connsiteY4" fmla="*/ 279734 h 406453"/>
                  <a:gd name="connsiteX5" fmla="*/ 5932530 w 5932530"/>
                  <a:gd name="connsiteY5" fmla="*/ 406453 h 406453"/>
                  <a:gd name="connsiteX0" fmla="*/ 0 w 5892274"/>
                  <a:gd name="connsiteY0" fmla="*/ 375577 h 375577"/>
                  <a:gd name="connsiteX1" fmla="*/ 1234440 w 5892274"/>
                  <a:gd name="connsiteY1" fmla="*/ 332529 h 375577"/>
                  <a:gd name="connsiteX2" fmla="*/ 1977390 w 5892274"/>
                  <a:gd name="connsiteY2" fmla="*/ 265582 h 375577"/>
                  <a:gd name="connsiteX3" fmla="*/ 2877689 w 5892274"/>
                  <a:gd name="connsiteY3" fmla="*/ 20 h 375577"/>
                  <a:gd name="connsiteX4" fmla="*/ 4570127 w 5892274"/>
                  <a:gd name="connsiteY4" fmla="*/ 279734 h 375577"/>
                  <a:gd name="connsiteX5" fmla="*/ 5892274 w 5892274"/>
                  <a:gd name="connsiteY5" fmla="*/ 254053 h 375577"/>
                  <a:gd name="connsiteX0" fmla="*/ 0 w 5892274"/>
                  <a:gd name="connsiteY0" fmla="*/ 376236 h 376236"/>
                  <a:gd name="connsiteX1" fmla="*/ 1234440 w 5892274"/>
                  <a:gd name="connsiteY1" fmla="*/ 333188 h 376236"/>
                  <a:gd name="connsiteX2" fmla="*/ 1977390 w 5892274"/>
                  <a:gd name="connsiteY2" fmla="*/ 266241 h 376236"/>
                  <a:gd name="connsiteX3" fmla="*/ 2877689 w 5892274"/>
                  <a:gd name="connsiteY3" fmla="*/ 679 h 376236"/>
                  <a:gd name="connsiteX4" fmla="*/ 4570127 w 5892274"/>
                  <a:gd name="connsiteY4" fmla="*/ 182202 h 376236"/>
                  <a:gd name="connsiteX5" fmla="*/ 5892274 w 5892274"/>
                  <a:gd name="connsiteY5" fmla="*/ 254712 h 376236"/>
                  <a:gd name="connsiteX0" fmla="*/ 0 w 4657834"/>
                  <a:gd name="connsiteY0" fmla="*/ 333189 h 333189"/>
                  <a:gd name="connsiteX1" fmla="*/ 742950 w 4657834"/>
                  <a:gd name="connsiteY1" fmla="*/ 266242 h 333189"/>
                  <a:gd name="connsiteX2" fmla="*/ 1643249 w 4657834"/>
                  <a:gd name="connsiteY2" fmla="*/ 680 h 333189"/>
                  <a:gd name="connsiteX3" fmla="*/ 3335687 w 4657834"/>
                  <a:gd name="connsiteY3" fmla="*/ 182203 h 333189"/>
                  <a:gd name="connsiteX4" fmla="*/ 4657834 w 4657834"/>
                  <a:gd name="connsiteY4" fmla="*/ 254713 h 333189"/>
                  <a:gd name="connsiteX0" fmla="*/ -1 w 3914883"/>
                  <a:gd name="connsiteY0" fmla="*/ 266242 h 266242"/>
                  <a:gd name="connsiteX1" fmla="*/ 900298 w 3914883"/>
                  <a:gd name="connsiteY1" fmla="*/ 680 h 266242"/>
                  <a:gd name="connsiteX2" fmla="*/ 2592736 w 3914883"/>
                  <a:gd name="connsiteY2" fmla="*/ 182203 h 266242"/>
                  <a:gd name="connsiteX3" fmla="*/ 3914883 w 3914883"/>
                  <a:gd name="connsiteY3" fmla="*/ 254713 h 266242"/>
                  <a:gd name="connsiteX0" fmla="*/ 1 w 3014586"/>
                  <a:gd name="connsiteY0" fmla="*/ 680 h 255290"/>
                  <a:gd name="connsiteX1" fmla="*/ 1692439 w 3014586"/>
                  <a:gd name="connsiteY1" fmla="*/ 182203 h 255290"/>
                  <a:gd name="connsiteX2" fmla="*/ 3014586 w 3014586"/>
                  <a:gd name="connsiteY2" fmla="*/ 254713 h 255290"/>
                  <a:gd name="connsiteX0" fmla="*/ 0 w 3014584"/>
                  <a:gd name="connsiteY0" fmla="*/ 768 h 230830"/>
                  <a:gd name="connsiteX1" fmla="*/ 1692437 w 3014584"/>
                  <a:gd name="connsiteY1" fmla="*/ 157743 h 230830"/>
                  <a:gd name="connsiteX2" fmla="*/ 3014584 w 3014584"/>
                  <a:gd name="connsiteY2" fmla="*/ 230253 h 230830"/>
                  <a:gd name="connsiteX0" fmla="*/ 0 w 3104547"/>
                  <a:gd name="connsiteY0" fmla="*/ 783 h 227223"/>
                  <a:gd name="connsiteX1" fmla="*/ 1782400 w 3104547"/>
                  <a:gd name="connsiteY1" fmla="*/ 154136 h 227223"/>
                  <a:gd name="connsiteX2" fmla="*/ 3104547 w 3104547"/>
                  <a:gd name="connsiteY2" fmla="*/ 226646 h 22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04547" h="227223">
                    <a:moveTo>
                      <a:pt x="0" y="783"/>
                    </a:moveTo>
                    <a:cubicBezTo>
                      <a:pt x="432123" y="-13224"/>
                      <a:pt x="1279480" y="165566"/>
                      <a:pt x="1782400" y="154136"/>
                    </a:cubicBezTo>
                    <a:cubicBezTo>
                      <a:pt x="2223116" y="145576"/>
                      <a:pt x="2663831" y="235206"/>
                      <a:pt x="3104547" y="226646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68" name="Freeform 67"/>
              <p:cNvSpPr/>
              <p:nvPr/>
            </p:nvSpPr>
            <p:spPr bwMode="auto">
              <a:xfrm>
                <a:off x="3009604" y="3591522"/>
                <a:ext cx="1365745" cy="174751"/>
              </a:xfrm>
              <a:custGeom>
                <a:avLst/>
                <a:gdLst>
                  <a:gd name="connsiteX0" fmla="*/ 0 w 5966460"/>
                  <a:gd name="connsiteY0" fmla="*/ 182880 h 331832"/>
                  <a:gd name="connsiteX1" fmla="*/ 1234440 w 5966460"/>
                  <a:gd name="connsiteY1" fmla="*/ 68580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182880 h 331832"/>
                  <a:gd name="connsiteX1" fmla="*/ 1234440 w 5966460"/>
                  <a:gd name="connsiteY1" fmla="*/ 139832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257109 h 405936"/>
                  <a:gd name="connsiteX1" fmla="*/ 1234440 w 5966460"/>
                  <a:gd name="connsiteY1" fmla="*/ 214061 h 405936"/>
                  <a:gd name="connsiteX2" fmla="*/ 1977390 w 5966460"/>
                  <a:gd name="connsiteY2" fmla="*/ 337119 h 405936"/>
                  <a:gd name="connsiteX3" fmla="*/ 2877688 w 5966460"/>
                  <a:gd name="connsiteY3" fmla="*/ 305 h 405936"/>
                  <a:gd name="connsiteX4" fmla="*/ 4274820 w 5966460"/>
                  <a:gd name="connsiteY4" fmla="*/ 405699 h 405936"/>
                  <a:gd name="connsiteX5" fmla="*/ 5966460 w 5966460"/>
                  <a:gd name="connsiteY5" fmla="*/ 74229 h 405936"/>
                  <a:gd name="connsiteX0" fmla="*/ -1 w 4732019"/>
                  <a:gd name="connsiteY0" fmla="*/ 214061 h 405936"/>
                  <a:gd name="connsiteX1" fmla="*/ 742949 w 4732019"/>
                  <a:gd name="connsiteY1" fmla="*/ 337119 h 405936"/>
                  <a:gd name="connsiteX2" fmla="*/ 1643247 w 4732019"/>
                  <a:gd name="connsiteY2" fmla="*/ 305 h 405936"/>
                  <a:gd name="connsiteX3" fmla="*/ 3040379 w 4732019"/>
                  <a:gd name="connsiteY3" fmla="*/ 405699 h 405936"/>
                  <a:gd name="connsiteX4" fmla="*/ 4732019 w 4732019"/>
                  <a:gd name="connsiteY4" fmla="*/ 74229 h 405936"/>
                  <a:gd name="connsiteX0" fmla="*/ 0 w 3989070"/>
                  <a:gd name="connsiteY0" fmla="*/ 337119 h 405936"/>
                  <a:gd name="connsiteX1" fmla="*/ 900298 w 3989070"/>
                  <a:gd name="connsiteY1" fmla="*/ 305 h 405936"/>
                  <a:gd name="connsiteX2" fmla="*/ 2297430 w 3989070"/>
                  <a:gd name="connsiteY2" fmla="*/ 405699 h 405936"/>
                  <a:gd name="connsiteX3" fmla="*/ 3989070 w 3989070"/>
                  <a:gd name="connsiteY3" fmla="*/ 74229 h 405936"/>
                  <a:gd name="connsiteX0" fmla="*/ 1 w 3088773"/>
                  <a:gd name="connsiteY0" fmla="*/ 0 h 405631"/>
                  <a:gd name="connsiteX1" fmla="*/ 1397133 w 3088773"/>
                  <a:gd name="connsiteY1" fmla="*/ 405394 h 405631"/>
                  <a:gd name="connsiteX2" fmla="*/ 3088773 w 3088773"/>
                  <a:gd name="connsiteY2" fmla="*/ 73924 h 405631"/>
                  <a:gd name="connsiteX0" fmla="*/ 0 w 3145706"/>
                  <a:gd name="connsiteY0" fmla="*/ 0 h 405631"/>
                  <a:gd name="connsiteX1" fmla="*/ 1454066 w 3145706"/>
                  <a:gd name="connsiteY1" fmla="*/ 405394 h 405631"/>
                  <a:gd name="connsiteX2" fmla="*/ 3145706 w 3145706"/>
                  <a:gd name="connsiteY2" fmla="*/ 73924 h 405631"/>
                  <a:gd name="connsiteX0" fmla="*/ 0 w 3145706"/>
                  <a:gd name="connsiteY0" fmla="*/ 0 h 199383"/>
                  <a:gd name="connsiteX1" fmla="*/ 1848966 w 3145706"/>
                  <a:gd name="connsiteY1" fmla="*/ 198909 h 199383"/>
                  <a:gd name="connsiteX2" fmla="*/ 3145706 w 3145706"/>
                  <a:gd name="connsiteY2" fmla="*/ 73924 h 1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45706" h="199383">
                    <a:moveTo>
                      <a:pt x="0" y="0"/>
                    </a:moveTo>
                    <a:cubicBezTo>
                      <a:pt x="382905" y="11430"/>
                      <a:pt x="1346046" y="210339"/>
                      <a:pt x="1848966" y="198909"/>
                    </a:cubicBezTo>
                    <a:cubicBezTo>
                      <a:pt x="2351886" y="187479"/>
                      <a:pt x="3145706" y="73924"/>
                      <a:pt x="3145706" y="73924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69" name="Freeform 68"/>
              <p:cNvSpPr/>
              <p:nvPr/>
            </p:nvSpPr>
            <p:spPr bwMode="auto">
              <a:xfrm>
                <a:off x="3009604" y="3419417"/>
                <a:ext cx="1365745" cy="196931"/>
              </a:xfrm>
              <a:custGeom>
                <a:avLst/>
                <a:gdLst>
                  <a:gd name="connsiteX0" fmla="*/ 0 w 5966460"/>
                  <a:gd name="connsiteY0" fmla="*/ 182880 h 331832"/>
                  <a:gd name="connsiteX1" fmla="*/ 1234440 w 5966460"/>
                  <a:gd name="connsiteY1" fmla="*/ 68580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182880 h 331832"/>
                  <a:gd name="connsiteX1" fmla="*/ 1234440 w 5966460"/>
                  <a:gd name="connsiteY1" fmla="*/ 139832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257109 h 405936"/>
                  <a:gd name="connsiteX1" fmla="*/ 1234440 w 5966460"/>
                  <a:gd name="connsiteY1" fmla="*/ 214061 h 405936"/>
                  <a:gd name="connsiteX2" fmla="*/ 1977390 w 5966460"/>
                  <a:gd name="connsiteY2" fmla="*/ 337119 h 405936"/>
                  <a:gd name="connsiteX3" fmla="*/ 2877688 w 5966460"/>
                  <a:gd name="connsiteY3" fmla="*/ 305 h 405936"/>
                  <a:gd name="connsiteX4" fmla="*/ 4274820 w 5966460"/>
                  <a:gd name="connsiteY4" fmla="*/ 405699 h 405936"/>
                  <a:gd name="connsiteX5" fmla="*/ 5966460 w 5966460"/>
                  <a:gd name="connsiteY5" fmla="*/ 74229 h 405936"/>
                  <a:gd name="connsiteX0" fmla="*/ -1 w 4732019"/>
                  <a:gd name="connsiteY0" fmla="*/ 214061 h 405936"/>
                  <a:gd name="connsiteX1" fmla="*/ 742949 w 4732019"/>
                  <a:gd name="connsiteY1" fmla="*/ 337119 h 405936"/>
                  <a:gd name="connsiteX2" fmla="*/ 1643247 w 4732019"/>
                  <a:gd name="connsiteY2" fmla="*/ 305 h 405936"/>
                  <a:gd name="connsiteX3" fmla="*/ 3040379 w 4732019"/>
                  <a:gd name="connsiteY3" fmla="*/ 405699 h 405936"/>
                  <a:gd name="connsiteX4" fmla="*/ 4732019 w 4732019"/>
                  <a:gd name="connsiteY4" fmla="*/ 74229 h 405936"/>
                  <a:gd name="connsiteX0" fmla="*/ 0 w 3989070"/>
                  <a:gd name="connsiteY0" fmla="*/ 337119 h 405936"/>
                  <a:gd name="connsiteX1" fmla="*/ 900298 w 3989070"/>
                  <a:gd name="connsiteY1" fmla="*/ 305 h 405936"/>
                  <a:gd name="connsiteX2" fmla="*/ 2297430 w 3989070"/>
                  <a:gd name="connsiteY2" fmla="*/ 405699 h 405936"/>
                  <a:gd name="connsiteX3" fmla="*/ 3989070 w 3989070"/>
                  <a:gd name="connsiteY3" fmla="*/ 74229 h 405936"/>
                  <a:gd name="connsiteX0" fmla="*/ 1 w 3088773"/>
                  <a:gd name="connsiteY0" fmla="*/ 0 h 405631"/>
                  <a:gd name="connsiteX1" fmla="*/ 1397133 w 3088773"/>
                  <a:gd name="connsiteY1" fmla="*/ 405394 h 405631"/>
                  <a:gd name="connsiteX2" fmla="*/ 3088773 w 3088773"/>
                  <a:gd name="connsiteY2" fmla="*/ 73924 h 405631"/>
                  <a:gd name="connsiteX0" fmla="*/ 0 w 3145706"/>
                  <a:gd name="connsiteY0" fmla="*/ 0 h 405631"/>
                  <a:gd name="connsiteX1" fmla="*/ 1454066 w 3145706"/>
                  <a:gd name="connsiteY1" fmla="*/ 405394 h 405631"/>
                  <a:gd name="connsiteX2" fmla="*/ 3145706 w 3145706"/>
                  <a:gd name="connsiteY2" fmla="*/ 73924 h 405631"/>
                  <a:gd name="connsiteX0" fmla="*/ 0 w 3145706"/>
                  <a:gd name="connsiteY0" fmla="*/ 0 h 224689"/>
                  <a:gd name="connsiteX1" fmla="*/ 1402876 w 3145706"/>
                  <a:gd name="connsiteY1" fmla="*/ 224267 h 224689"/>
                  <a:gd name="connsiteX2" fmla="*/ 3145706 w 3145706"/>
                  <a:gd name="connsiteY2" fmla="*/ 73924 h 224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45706" h="224689">
                    <a:moveTo>
                      <a:pt x="0" y="0"/>
                    </a:moveTo>
                    <a:cubicBezTo>
                      <a:pt x="382905" y="11430"/>
                      <a:pt x="899956" y="235697"/>
                      <a:pt x="1402876" y="224267"/>
                    </a:cubicBezTo>
                    <a:cubicBezTo>
                      <a:pt x="1905796" y="212837"/>
                      <a:pt x="3145706" y="73924"/>
                      <a:pt x="3145706" y="73924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70" name="Freeform 69"/>
              <p:cNvSpPr/>
              <p:nvPr/>
            </p:nvSpPr>
            <p:spPr bwMode="auto">
              <a:xfrm>
                <a:off x="3002972" y="3658137"/>
                <a:ext cx="1365745" cy="196931"/>
              </a:xfrm>
              <a:custGeom>
                <a:avLst/>
                <a:gdLst>
                  <a:gd name="connsiteX0" fmla="*/ 0 w 5966460"/>
                  <a:gd name="connsiteY0" fmla="*/ 182880 h 331832"/>
                  <a:gd name="connsiteX1" fmla="*/ 1234440 w 5966460"/>
                  <a:gd name="connsiteY1" fmla="*/ 68580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182880 h 331832"/>
                  <a:gd name="connsiteX1" fmla="*/ 1234440 w 5966460"/>
                  <a:gd name="connsiteY1" fmla="*/ 139832 h 331832"/>
                  <a:gd name="connsiteX2" fmla="*/ 1977390 w 5966460"/>
                  <a:gd name="connsiteY2" fmla="*/ 262890 h 331832"/>
                  <a:gd name="connsiteX3" fmla="*/ 2948940 w 5966460"/>
                  <a:gd name="connsiteY3" fmla="*/ 68580 h 331832"/>
                  <a:gd name="connsiteX4" fmla="*/ 4274820 w 5966460"/>
                  <a:gd name="connsiteY4" fmla="*/ 331470 h 331832"/>
                  <a:gd name="connsiteX5" fmla="*/ 5966460 w 5966460"/>
                  <a:gd name="connsiteY5" fmla="*/ 0 h 331832"/>
                  <a:gd name="connsiteX0" fmla="*/ 0 w 5966460"/>
                  <a:gd name="connsiteY0" fmla="*/ 257109 h 405936"/>
                  <a:gd name="connsiteX1" fmla="*/ 1234440 w 5966460"/>
                  <a:gd name="connsiteY1" fmla="*/ 214061 h 405936"/>
                  <a:gd name="connsiteX2" fmla="*/ 1977390 w 5966460"/>
                  <a:gd name="connsiteY2" fmla="*/ 337119 h 405936"/>
                  <a:gd name="connsiteX3" fmla="*/ 2877688 w 5966460"/>
                  <a:gd name="connsiteY3" fmla="*/ 305 h 405936"/>
                  <a:gd name="connsiteX4" fmla="*/ 4274820 w 5966460"/>
                  <a:gd name="connsiteY4" fmla="*/ 405699 h 405936"/>
                  <a:gd name="connsiteX5" fmla="*/ 5966460 w 5966460"/>
                  <a:gd name="connsiteY5" fmla="*/ 74229 h 405936"/>
                  <a:gd name="connsiteX0" fmla="*/ -1 w 4732019"/>
                  <a:gd name="connsiteY0" fmla="*/ 214061 h 405936"/>
                  <a:gd name="connsiteX1" fmla="*/ 742949 w 4732019"/>
                  <a:gd name="connsiteY1" fmla="*/ 337119 h 405936"/>
                  <a:gd name="connsiteX2" fmla="*/ 1643247 w 4732019"/>
                  <a:gd name="connsiteY2" fmla="*/ 305 h 405936"/>
                  <a:gd name="connsiteX3" fmla="*/ 3040379 w 4732019"/>
                  <a:gd name="connsiteY3" fmla="*/ 405699 h 405936"/>
                  <a:gd name="connsiteX4" fmla="*/ 4732019 w 4732019"/>
                  <a:gd name="connsiteY4" fmla="*/ 74229 h 405936"/>
                  <a:gd name="connsiteX0" fmla="*/ 0 w 3989070"/>
                  <a:gd name="connsiteY0" fmla="*/ 337119 h 405936"/>
                  <a:gd name="connsiteX1" fmla="*/ 900298 w 3989070"/>
                  <a:gd name="connsiteY1" fmla="*/ 305 h 405936"/>
                  <a:gd name="connsiteX2" fmla="*/ 2297430 w 3989070"/>
                  <a:gd name="connsiteY2" fmla="*/ 405699 h 405936"/>
                  <a:gd name="connsiteX3" fmla="*/ 3989070 w 3989070"/>
                  <a:gd name="connsiteY3" fmla="*/ 74229 h 405936"/>
                  <a:gd name="connsiteX0" fmla="*/ 1 w 3088773"/>
                  <a:gd name="connsiteY0" fmla="*/ 0 h 405631"/>
                  <a:gd name="connsiteX1" fmla="*/ 1397133 w 3088773"/>
                  <a:gd name="connsiteY1" fmla="*/ 405394 h 405631"/>
                  <a:gd name="connsiteX2" fmla="*/ 3088773 w 3088773"/>
                  <a:gd name="connsiteY2" fmla="*/ 73924 h 405631"/>
                  <a:gd name="connsiteX0" fmla="*/ 0 w 3145706"/>
                  <a:gd name="connsiteY0" fmla="*/ 0 h 405631"/>
                  <a:gd name="connsiteX1" fmla="*/ 1454066 w 3145706"/>
                  <a:gd name="connsiteY1" fmla="*/ 405394 h 405631"/>
                  <a:gd name="connsiteX2" fmla="*/ 3145706 w 3145706"/>
                  <a:gd name="connsiteY2" fmla="*/ 73924 h 405631"/>
                  <a:gd name="connsiteX0" fmla="*/ 0 w 3145706"/>
                  <a:gd name="connsiteY0" fmla="*/ 0 h 224689"/>
                  <a:gd name="connsiteX1" fmla="*/ 1402876 w 3145706"/>
                  <a:gd name="connsiteY1" fmla="*/ 224267 h 224689"/>
                  <a:gd name="connsiteX2" fmla="*/ 3145706 w 3145706"/>
                  <a:gd name="connsiteY2" fmla="*/ 73924 h 224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45706" h="224689">
                    <a:moveTo>
                      <a:pt x="0" y="0"/>
                    </a:moveTo>
                    <a:cubicBezTo>
                      <a:pt x="382905" y="11430"/>
                      <a:pt x="899956" y="235697"/>
                      <a:pt x="1402876" y="224267"/>
                    </a:cubicBezTo>
                    <a:cubicBezTo>
                      <a:pt x="1905796" y="212837"/>
                      <a:pt x="3145706" y="73924"/>
                      <a:pt x="3145706" y="73924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>
                    <a:lumMod val="65000"/>
                  </a:schemeClr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</p:grpSp>
        <p:cxnSp>
          <p:nvCxnSpPr>
            <p:cNvPr id="61" name="Straight Arrow Connector 60"/>
            <p:cNvCxnSpPr/>
            <p:nvPr/>
          </p:nvCxnSpPr>
          <p:spPr bwMode="auto">
            <a:xfrm>
              <a:off x="6829520" y="2127582"/>
              <a:ext cx="0" cy="497848"/>
            </a:xfrm>
            <a:prstGeom prst="straightConnector1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2" name="Straight Arrow Connector 61"/>
            <p:cNvCxnSpPr/>
            <p:nvPr/>
          </p:nvCxnSpPr>
          <p:spPr bwMode="auto">
            <a:xfrm>
              <a:off x="5463775" y="2127582"/>
              <a:ext cx="0" cy="497848"/>
            </a:xfrm>
            <a:prstGeom prst="straightConnector1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030296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desktop\UserDFS$\neill.bowler\MyDocuments\temp\iamas\CRPS_Scorecard-mi-ap814-EG-mi-aq078-E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6400" y="936000"/>
            <a:ext cx="2814529" cy="3995936"/>
          </a:xfrm>
          <a:prstGeom prst="rect">
            <a:avLst/>
          </a:prstGeom>
          <a:noFill/>
        </p:spPr>
      </p:pic>
      <p:pic>
        <p:nvPicPr>
          <p:cNvPr id="1027" name="Picture 3" descr="\\desktop\UserDFS$\neill.bowler\MyDocuments\temp\iamas\CRPS_Scorecard-mi-aq897-EG-mi-ar338-EG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6400" y="936000"/>
            <a:ext cx="2814529" cy="3995936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3745734" y="1355075"/>
            <a:ext cx="5146265" cy="325292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Testing the effect of changes 44m to 100m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When recentring, increasing ensemble size makes little difference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When running without recentring, increasing ensemble size has large benefits</a:t>
            </a:r>
          </a:p>
          <a:p>
            <a:pPr marL="966788" lvl="1" indent="-342900">
              <a:buFont typeface="Arial" panose="020B0604020202020204" pitchFamily="34" charset="0"/>
              <a:buChar char="•"/>
            </a:pPr>
            <a:r>
              <a:rPr lang="en-GB" dirty="0"/>
              <a:t>Ensemble size increases do not affect perturbation structure</a:t>
            </a:r>
          </a:p>
          <a:p>
            <a:pPr lvl="1" indent="0">
              <a:buNone/>
            </a:pPr>
            <a:r>
              <a:rPr lang="en-GB" dirty="0"/>
              <a:t>Or:</a:t>
            </a:r>
          </a:p>
          <a:p>
            <a:pPr marL="966788" lvl="1" indent="-342900">
              <a:buFont typeface="Arial" panose="020B0604020202020204" pitchFamily="34" charset="0"/>
              <a:buChar char="•"/>
            </a:pPr>
            <a:r>
              <a:rPr lang="en-GB" dirty="0"/>
              <a:t>Ensemble scores are insensitive to changes in perturbation structure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900" b="1" dirty="0">
                <a:solidFill>
                  <a:srgbClr val="1140CE"/>
                </a:solidFill>
              </a:rPr>
              <a:t>Effect of ensemble size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4785457"/>
            <a:ext cx="3608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% change in CRPS vs. ECMWF analyses</a:t>
            </a:r>
          </a:p>
        </p:txBody>
      </p:sp>
    </p:spTree>
    <p:extLst>
      <p:ext uri="{BB962C8B-B14F-4D97-AF65-F5344CB8AC3E}">
        <p14:creationId xmlns:p14="http://schemas.microsoft.com/office/powerpoint/2010/main" val="380486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7"/>
          <a:stretch/>
        </p:blipFill>
        <p:spPr>
          <a:xfrm>
            <a:off x="6264876" y="228600"/>
            <a:ext cx="2915486" cy="4379913"/>
          </a:xfrm>
        </p:spPr>
      </p:pic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252000" y="699740"/>
            <a:ext cx="5524784" cy="576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/>
              <a:t>Stochastic physics and other perturbations in MOGREPS-G</a:t>
            </a:r>
            <a:endParaRPr lang="en-GB" sz="1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GB" sz="1400" dirty="0"/>
              <a:t>SKEB – wind increments injecting Kinetic Energy at prescribed scales and locations to account for missing physical processes</a:t>
            </a:r>
          </a:p>
          <a:p>
            <a:r>
              <a:rPr lang="en-GB" sz="1400" dirty="0"/>
              <a:t>SPT – perturbs physics tendencies to account for model uncertainty</a:t>
            </a:r>
          </a:p>
          <a:p>
            <a:r>
              <a:rPr lang="en-GB" sz="1400" dirty="0"/>
              <a:t>SST / soil-moisture / deep-soil temperature perturbations to account for uncertainty in surface state</a:t>
            </a:r>
          </a:p>
          <a:p>
            <a:endParaRPr lang="en-GB" sz="14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25" y="2035771"/>
            <a:ext cx="2698750" cy="2084784"/>
          </a:xfrm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3295501" y="1609106"/>
            <a:ext cx="2410594" cy="5522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/>
              <a:t>SPT forcing pattern</a:t>
            </a:r>
            <a:endParaRPr lang="en-GB" sz="1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26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SKEB wind increments (m.s</a:t>
            </a:r>
            <a:r>
              <a:rPr lang="en-GB" baseline="30000" dirty="0"/>
              <a:t>-1</a:t>
            </a:r>
            <a:r>
              <a:rPr lang="en-GB" dirty="0"/>
              <a:t>)</a:t>
            </a:r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353" y="1929168"/>
            <a:ext cx="2882163" cy="2161622"/>
          </a:xfrm>
        </p:spPr>
      </p:pic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10-day average of ABS{u-wind </a:t>
            </a:r>
            <a:r>
              <a:rPr lang="en-GB" dirty="0" err="1"/>
              <a:t>incr</a:t>
            </a:r>
            <a:r>
              <a:rPr lang="en-GB" dirty="0"/>
              <a:t>}</a:t>
            </a:r>
          </a:p>
          <a:p>
            <a:r>
              <a:rPr lang="en-GB" dirty="0"/>
              <a:t>Focuses on areas of deep convection and extra-tropical synoptic systems (by design)</a:t>
            </a:r>
          </a:p>
          <a:p>
            <a:r>
              <a:rPr lang="en-GB" dirty="0"/>
              <a:t>Also targets boundary-layer turbulence</a:t>
            </a:r>
          </a:p>
        </p:txBody>
      </p:sp>
      <p:pic>
        <p:nvPicPr>
          <p:cNvPr id="11" name="Content Placeholder 5"/>
          <p:cNvPicPr>
            <a:picLocks noGrp="1" noChangeAspect="1"/>
          </p:cNvPicPr>
          <p:nvPr>
            <p:ph sz="half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2" r="21032"/>
          <a:stretch/>
        </p:blipFill>
        <p:spPr>
          <a:xfrm>
            <a:off x="3392354" y="1551080"/>
            <a:ext cx="2366272" cy="3063202"/>
          </a:xfrm>
        </p:spPr>
      </p:pic>
    </p:spTree>
    <p:extLst>
      <p:ext uri="{BB962C8B-B14F-4D97-AF65-F5344CB8AC3E}">
        <p14:creationId xmlns:p14="http://schemas.microsoft.com/office/powerpoint/2010/main" val="804842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SPT temperature increments (K.timestep</a:t>
            </a:r>
            <a:r>
              <a:rPr lang="en-GB" baseline="30000" dirty="0"/>
              <a:t>-1</a:t>
            </a:r>
            <a:r>
              <a:rPr lang="en-GB" dirty="0"/>
              <a:t>)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10-day average of ABS{T-</a:t>
            </a:r>
            <a:r>
              <a:rPr lang="en-GB" dirty="0" err="1"/>
              <a:t>incr</a:t>
            </a:r>
            <a:r>
              <a:rPr lang="en-GB" dirty="0"/>
              <a:t>}</a:t>
            </a:r>
          </a:p>
          <a:p>
            <a:r>
              <a:rPr lang="en-GB" dirty="0"/>
              <a:t>More spatial spread than SKEB</a:t>
            </a:r>
          </a:p>
          <a:p>
            <a:r>
              <a:rPr lang="en-GB" dirty="0"/>
              <a:t>Flow-dependent</a:t>
            </a:r>
          </a:p>
          <a:p>
            <a:r>
              <a:rPr lang="en-GB" dirty="0"/>
              <a:t>Can become too strong where physics produces large tendencies, e.g. convection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8" r="25946"/>
          <a:stretch/>
        </p:blipFill>
        <p:spPr>
          <a:xfrm>
            <a:off x="3448195" y="1545085"/>
            <a:ext cx="2212709" cy="317637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2065536"/>
            <a:ext cx="2700338" cy="2025253"/>
          </a:xfrm>
        </p:spPr>
      </p:pic>
    </p:spTree>
    <p:extLst>
      <p:ext uri="{BB962C8B-B14F-4D97-AF65-F5344CB8AC3E}">
        <p14:creationId xmlns:p14="http://schemas.microsoft.com/office/powerpoint/2010/main" val="4237928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171700" y="293166"/>
            <a:ext cx="6720300" cy="982574"/>
          </a:xfrm>
        </p:spPr>
        <p:txBody>
          <a:bodyPr>
            <a:normAutofit/>
          </a:bodyPr>
          <a:lstStyle/>
          <a:p>
            <a:pPr eaLnBrk="1" hangingPunct="1"/>
            <a:r>
              <a:rPr lang="en-GB" dirty="0"/>
              <a:t>SST Perturbations:</a:t>
            </a:r>
            <a:br>
              <a:rPr lang="en-GB" dirty="0"/>
            </a:br>
            <a:r>
              <a:rPr lang="en-GB" dirty="0"/>
              <a:t>Verification scores</a:t>
            </a:r>
          </a:p>
        </p:txBody>
      </p:sp>
      <p:pic>
        <p:nvPicPr>
          <p:cNvPr id="10245" name="Picture 10" descr="RMSE_NSST_TR_W10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2413" y="1566179"/>
            <a:ext cx="4087812" cy="3023967"/>
          </a:xfrm>
          <a:prstGeom prst="rect">
            <a:avLst/>
          </a:prstGeom>
          <a:noFill/>
        </p:spPr>
      </p:pic>
      <p:pic>
        <p:nvPicPr>
          <p:cNvPr id="10244" name="Picture 9" descr="MFC-C_T2_N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02188" y="1596981"/>
            <a:ext cx="4089400" cy="2962364"/>
          </a:xfrm>
          <a:prstGeom prst="rect">
            <a:avLst/>
          </a:prstGeom>
          <a:noFill/>
        </p:spPr>
      </p:pic>
      <p:sp>
        <p:nvSpPr>
          <p:cNvPr id="10242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4914900"/>
            <a:ext cx="2171700" cy="171450"/>
          </a:xfrm>
          <a:prstGeom prst="rect">
            <a:avLst/>
          </a:prstGeom>
          <a:noFill/>
        </p:spPr>
        <p:txBody>
          <a:bodyPr/>
          <a:lstStyle/>
          <a:p>
            <a:r>
              <a:rPr lang="en-GB" sz="825" dirty="0">
                <a:solidFill>
                  <a:schemeClr val="bg2"/>
                </a:solidFill>
              </a:rPr>
              <a:t>© Crown copyright   Met Office</a:t>
            </a:r>
            <a:endParaRPr lang="en-GB" sz="225" dirty="0">
              <a:solidFill>
                <a:schemeClr val="bg2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9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4"/>
          <p:cNvSpPr>
            <a:spLocks noGrp="1"/>
          </p:cNvSpPr>
          <p:nvPr>
            <p:ph type="title"/>
          </p:nvPr>
        </p:nvSpPr>
        <p:spPr>
          <a:xfrm>
            <a:off x="252001" y="592863"/>
            <a:ext cx="8640000" cy="5760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Soil-moisture perturbations</a:t>
            </a:r>
            <a:br>
              <a:rPr lang="en-GB" dirty="0"/>
            </a:br>
            <a:r>
              <a:rPr lang="en-GB" sz="2400" dirty="0"/>
              <a:t>Change in spread T+12h</a:t>
            </a:r>
            <a:endParaRPr lang="en-GB" dirty="0"/>
          </a:p>
        </p:txBody>
      </p:sp>
      <p:pic>
        <p:nvPicPr>
          <p:cNvPr id="16386" name="Picture 9" descr="M20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2001" y="1146890"/>
            <a:ext cx="5353152" cy="3461623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Good localised impact on spread of heat fluxes</a:t>
            </a:r>
          </a:p>
          <a:p>
            <a:r>
              <a:rPr lang="en-GB" dirty="0"/>
              <a:t>Focus on semi-arid areas prone to higher variability in soil-moisture</a:t>
            </a:r>
          </a:p>
          <a:p>
            <a:r>
              <a:rPr lang="en-GB" dirty="0"/>
              <a:t>Greater impact in summer hemisphere</a:t>
            </a:r>
          </a:p>
        </p:txBody>
      </p:sp>
      <p:sp>
        <p:nvSpPr>
          <p:cNvPr id="16387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4914900"/>
            <a:ext cx="2171700" cy="171450"/>
          </a:xfrm>
          <a:prstGeom prst="rect">
            <a:avLst/>
          </a:prstGeom>
          <a:noFill/>
        </p:spPr>
        <p:txBody>
          <a:bodyPr/>
          <a:lstStyle/>
          <a:p>
            <a:r>
              <a:rPr lang="en-GB" sz="825" dirty="0">
                <a:solidFill>
                  <a:schemeClr val="bg2"/>
                </a:solidFill>
              </a:rPr>
              <a:t>© Crown copyright   Met Office</a:t>
            </a:r>
            <a:endParaRPr lang="en-GB" sz="825" dirty="0">
              <a:solidFill>
                <a:schemeClr val="bg2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907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SST + Soil-moisture perturbations</a:t>
            </a:r>
            <a:br>
              <a:rPr lang="en-US" dirty="0"/>
            </a:br>
            <a:r>
              <a:rPr lang="en-US" sz="2400" dirty="0"/>
              <a:t>Mean change of T2m spread in NH</a:t>
            </a:r>
            <a:endParaRPr lang="en-GB" dirty="0"/>
          </a:p>
        </p:txBody>
      </p:sp>
      <p:pic>
        <p:nvPicPr>
          <p:cNvPr id="18434" name="Picture 6" descr="figure0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/>
          <a:srcRect l="12177" t="17716" r="10487" b="805"/>
          <a:stretch/>
        </p:blipFill>
        <p:spPr>
          <a:xfrm>
            <a:off x="463139" y="1341912"/>
            <a:ext cx="4506684" cy="3380012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SST perturbations  (blue) have biggest single impact on 2m temperature spread</a:t>
            </a:r>
          </a:p>
          <a:p>
            <a:r>
              <a:rPr lang="en-GB" dirty="0"/>
              <a:t>Impact of soil-moisture (green) perturbations complements SSTs</a:t>
            </a:r>
          </a:p>
          <a:p>
            <a:r>
              <a:rPr lang="en-GB" dirty="0"/>
              <a:t>ETKF perturbations are reduced (lower inflation) when surface perturbations included </a:t>
            </a:r>
            <a:r>
              <a:rPr lang="en-GB" i="1" dirty="0"/>
              <a:t>(implied by cyan line)</a:t>
            </a: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4914900"/>
            <a:ext cx="2171700" cy="171450"/>
          </a:xfrm>
          <a:prstGeom prst="rect">
            <a:avLst/>
          </a:prstGeom>
          <a:noFill/>
        </p:spPr>
        <p:txBody>
          <a:bodyPr/>
          <a:lstStyle/>
          <a:p>
            <a:r>
              <a:rPr lang="en-GB" sz="825" dirty="0">
                <a:solidFill>
                  <a:schemeClr val="bg2"/>
                </a:solidFill>
              </a:rPr>
              <a:t>© Crown copyright   Met Office</a:t>
            </a:r>
            <a:endParaRPr lang="en-GB" sz="825" dirty="0">
              <a:solidFill>
                <a:schemeClr val="bg2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076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11450" y="3433295"/>
            <a:ext cx="8283600" cy="104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1938" indent="-2619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19088" indent="-342900">
              <a:lnSpc>
                <a:spcPct val="80000"/>
              </a:lnSpc>
              <a:spcBef>
                <a:spcPts val="675"/>
              </a:spcBef>
              <a:spcAft>
                <a:spcPts val="675"/>
              </a:spcAft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altLang="ko-KR" sz="1600" dirty="0">
                <a:solidFill>
                  <a:srgbClr val="1140CE"/>
                </a:solidFill>
                <a:ea typeface="Gulim" pitchFamily="34" charset="-127"/>
              </a:rPr>
              <a:t> </a:t>
            </a:r>
            <a:r>
              <a:rPr lang="en-US" altLang="ko-KR" sz="1600" b="1" dirty="0" err="1">
                <a:solidFill>
                  <a:srgbClr val="1140CE"/>
                </a:solidFill>
                <a:ea typeface="Gulim" pitchFamily="34" charset="-127"/>
              </a:rPr>
              <a:t>AddInfX</a:t>
            </a:r>
            <a:r>
              <a:rPr lang="en-US" altLang="ko-KR" sz="1600" dirty="0">
                <a:ea typeface="Gulim" pitchFamily="34" charset="-127"/>
              </a:rPr>
              <a:t>: Randomly selected historical analysis increment. (With scaling.)</a:t>
            </a:r>
          </a:p>
          <a:p>
            <a:pPr marL="319088" indent="-342900">
              <a:lnSpc>
                <a:spcPct val="80000"/>
              </a:lnSpc>
              <a:spcBef>
                <a:spcPts val="675"/>
              </a:spcBef>
              <a:spcAft>
                <a:spcPts val="675"/>
              </a:spcAft>
              <a:buFont typeface="+mj-lt"/>
              <a:buAutoNum type="arabicPeriod"/>
              <a:defRPr/>
            </a:pPr>
            <a:r>
              <a:rPr lang="en-US" altLang="ko-KR" sz="1600" dirty="0">
                <a:ea typeface="Gulim" pitchFamily="34" charset="-127"/>
              </a:rPr>
              <a:t>From 3-month archive for the same season, but a different year.</a:t>
            </a:r>
          </a:p>
          <a:p>
            <a:pPr marL="319088" indent="-342900">
              <a:lnSpc>
                <a:spcPct val="80000"/>
              </a:lnSpc>
              <a:spcBef>
                <a:spcPts val="675"/>
              </a:spcBef>
              <a:spcAft>
                <a:spcPts val="675"/>
              </a:spcAft>
              <a:buFont typeface="+mj-lt"/>
              <a:buAutoNum type="arabicPeriod"/>
              <a:defRPr/>
            </a:pPr>
            <a:r>
              <a:rPr lang="en-US" altLang="ko-KR" sz="1600" dirty="0">
                <a:ea typeface="Gulim" pitchFamily="34" charset="-127"/>
              </a:rPr>
              <a:t>Also add in the 3-month mean increment, as a bias correction. (No scaling.)</a:t>
            </a:r>
          </a:p>
        </p:txBody>
      </p:sp>
      <p:grpSp>
        <p:nvGrpSpPr>
          <p:cNvPr id="2" name="Group 61"/>
          <p:cNvGrpSpPr/>
          <p:nvPr/>
        </p:nvGrpSpPr>
        <p:grpSpPr>
          <a:xfrm>
            <a:off x="853034" y="1859041"/>
            <a:ext cx="7437933" cy="1222047"/>
            <a:chOff x="755576" y="2040364"/>
            <a:chExt cx="7437933" cy="1629415"/>
          </a:xfrm>
          <a:solidFill>
            <a:schemeClr val="accent1">
              <a:lumMod val="40000"/>
              <a:lumOff val="60000"/>
            </a:schemeClr>
          </a:solidFill>
        </p:grpSpPr>
        <p:cxnSp>
          <p:nvCxnSpPr>
            <p:cNvPr id="63" name="Straight Arrow Connector 62"/>
            <p:cNvCxnSpPr/>
            <p:nvPr/>
          </p:nvCxnSpPr>
          <p:spPr bwMode="auto">
            <a:xfrm>
              <a:off x="755576" y="3165716"/>
              <a:ext cx="5947618" cy="0"/>
            </a:xfrm>
            <a:prstGeom prst="straightConnector1">
              <a:avLst/>
            </a:prstGeom>
            <a:grp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grpSp>
          <p:nvGrpSpPr>
            <p:cNvPr id="3" name="Group 63"/>
            <p:cNvGrpSpPr/>
            <p:nvPr/>
          </p:nvGrpSpPr>
          <p:grpSpPr>
            <a:xfrm>
              <a:off x="764903" y="2040487"/>
              <a:ext cx="1440000" cy="1007955"/>
              <a:chOff x="2997151" y="3597924"/>
              <a:chExt cx="1440000" cy="1007955"/>
            </a:xfrm>
            <a:grpFill/>
          </p:grpSpPr>
          <p:sp>
            <p:nvSpPr>
              <p:cNvPr id="103" name="TextBox 102"/>
              <p:cNvSpPr txBox="1"/>
              <p:nvPr/>
            </p:nvSpPr>
            <p:spPr>
              <a:xfrm>
                <a:off x="2997151" y="3597924"/>
                <a:ext cx="1440000" cy="615561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1140CE"/>
                    </a:solidFill>
                  </a:rPr>
                  <a:t>AddInf1</a:t>
                </a:r>
              </a:p>
            </p:txBody>
          </p:sp>
          <p:cxnSp>
            <p:nvCxnSpPr>
              <p:cNvPr id="104" name="Straight Arrow Connector 103"/>
              <p:cNvCxnSpPr/>
              <p:nvPr/>
            </p:nvCxnSpPr>
            <p:spPr bwMode="auto">
              <a:xfrm>
                <a:off x="3203848" y="4317846"/>
                <a:ext cx="0" cy="288033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05" name="Straight Arrow Connector 104"/>
              <p:cNvCxnSpPr/>
              <p:nvPr/>
            </p:nvCxnSpPr>
            <p:spPr bwMode="auto">
              <a:xfrm>
                <a:off x="4211960" y="4317846"/>
                <a:ext cx="0" cy="288033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06" name="Straight Arrow Connector 105"/>
              <p:cNvCxnSpPr/>
              <p:nvPr/>
            </p:nvCxnSpPr>
            <p:spPr bwMode="auto">
              <a:xfrm>
                <a:off x="3707904" y="4317846"/>
                <a:ext cx="0" cy="288033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4" name="Group 64"/>
            <p:cNvGrpSpPr/>
            <p:nvPr/>
          </p:nvGrpSpPr>
          <p:grpSpPr>
            <a:xfrm>
              <a:off x="2252237" y="2040487"/>
              <a:ext cx="1440000" cy="1007955"/>
              <a:chOff x="2997151" y="3597924"/>
              <a:chExt cx="1440000" cy="1007955"/>
            </a:xfrm>
            <a:grpFill/>
          </p:grpSpPr>
          <p:sp>
            <p:nvSpPr>
              <p:cNvPr id="98" name="TextBox 97"/>
              <p:cNvSpPr txBox="1"/>
              <p:nvPr/>
            </p:nvSpPr>
            <p:spPr>
              <a:xfrm>
                <a:off x="2997151" y="3597924"/>
                <a:ext cx="1440000" cy="615561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1140CE"/>
                    </a:solidFill>
                  </a:rPr>
                  <a:t>AddInf2</a:t>
                </a:r>
              </a:p>
            </p:txBody>
          </p:sp>
          <p:cxnSp>
            <p:nvCxnSpPr>
              <p:cNvPr id="99" name="Straight Arrow Connector 98"/>
              <p:cNvCxnSpPr/>
              <p:nvPr/>
            </p:nvCxnSpPr>
            <p:spPr bwMode="auto">
              <a:xfrm>
                <a:off x="3203848" y="4317846"/>
                <a:ext cx="0" cy="288033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00" name="Straight Arrow Connector 99"/>
              <p:cNvCxnSpPr/>
              <p:nvPr/>
            </p:nvCxnSpPr>
            <p:spPr bwMode="auto">
              <a:xfrm>
                <a:off x="4211960" y="4317846"/>
                <a:ext cx="0" cy="288033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01" name="Straight Arrow Connector 100"/>
              <p:cNvCxnSpPr/>
              <p:nvPr/>
            </p:nvCxnSpPr>
            <p:spPr bwMode="auto">
              <a:xfrm>
                <a:off x="3707904" y="4317846"/>
                <a:ext cx="0" cy="288033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5" name="Group 65"/>
            <p:cNvGrpSpPr/>
            <p:nvPr/>
          </p:nvGrpSpPr>
          <p:grpSpPr>
            <a:xfrm>
              <a:off x="3730945" y="2040483"/>
              <a:ext cx="1440000" cy="1007959"/>
              <a:chOff x="2997151" y="3597920"/>
              <a:chExt cx="1440000" cy="1007959"/>
            </a:xfrm>
            <a:grpFill/>
          </p:grpSpPr>
          <p:sp>
            <p:nvSpPr>
              <p:cNvPr id="93" name="TextBox 92"/>
              <p:cNvSpPr txBox="1"/>
              <p:nvPr/>
            </p:nvSpPr>
            <p:spPr>
              <a:xfrm>
                <a:off x="2997151" y="3597920"/>
                <a:ext cx="1440000" cy="615561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1140CE"/>
                    </a:solidFill>
                  </a:rPr>
                  <a:t>AddInf3</a:t>
                </a:r>
              </a:p>
            </p:txBody>
          </p:sp>
          <p:cxnSp>
            <p:nvCxnSpPr>
              <p:cNvPr id="94" name="Straight Arrow Connector 93"/>
              <p:cNvCxnSpPr/>
              <p:nvPr/>
            </p:nvCxnSpPr>
            <p:spPr bwMode="auto">
              <a:xfrm>
                <a:off x="3203848" y="4317846"/>
                <a:ext cx="0" cy="288033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5" name="Straight Arrow Connector 94"/>
              <p:cNvCxnSpPr/>
              <p:nvPr/>
            </p:nvCxnSpPr>
            <p:spPr bwMode="auto">
              <a:xfrm>
                <a:off x="4211960" y="4317846"/>
                <a:ext cx="0" cy="288033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6" name="Straight Arrow Connector 95"/>
              <p:cNvCxnSpPr/>
              <p:nvPr/>
            </p:nvCxnSpPr>
            <p:spPr bwMode="auto">
              <a:xfrm>
                <a:off x="3707904" y="4317846"/>
                <a:ext cx="0" cy="288033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7" name="Group 66"/>
            <p:cNvGrpSpPr/>
            <p:nvPr/>
          </p:nvGrpSpPr>
          <p:grpSpPr>
            <a:xfrm>
              <a:off x="5221733" y="2040487"/>
              <a:ext cx="1440000" cy="1007955"/>
              <a:chOff x="2997151" y="3597924"/>
              <a:chExt cx="1440000" cy="1007955"/>
            </a:xfrm>
            <a:grpFill/>
          </p:grpSpPr>
          <p:sp>
            <p:nvSpPr>
              <p:cNvPr id="88" name="TextBox 87"/>
              <p:cNvSpPr txBox="1"/>
              <p:nvPr/>
            </p:nvSpPr>
            <p:spPr>
              <a:xfrm>
                <a:off x="2997151" y="3597924"/>
                <a:ext cx="1440000" cy="615561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1140CE"/>
                    </a:solidFill>
                  </a:rPr>
                  <a:t>AddInf4</a:t>
                </a:r>
              </a:p>
            </p:txBody>
          </p:sp>
          <p:cxnSp>
            <p:nvCxnSpPr>
              <p:cNvPr id="89" name="Straight Arrow Connector 88"/>
              <p:cNvCxnSpPr/>
              <p:nvPr/>
            </p:nvCxnSpPr>
            <p:spPr bwMode="auto">
              <a:xfrm>
                <a:off x="3203848" y="4317846"/>
                <a:ext cx="0" cy="288033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0" name="Straight Arrow Connector 89"/>
              <p:cNvCxnSpPr/>
              <p:nvPr/>
            </p:nvCxnSpPr>
            <p:spPr bwMode="auto">
              <a:xfrm>
                <a:off x="4211960" y="4317846"/>
                <a:ext cx="0" cy="288033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1" name="Straight Arrow Connector 90"/>
              <p:cNvCxnSpPr/>
              <p:nvPr/>
            </p:nvCxnSpPr>
            <p:spPr bwMode="auto">
              <a:xfrm>
                <a:off x="3707904" y="4317846"/>
                <a:ext cx="0" cy="288033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8" name="Group 67"/>
            <p:cNvGrpSpPr/>
            <p:nvPr/>
          </p:nvGrpSpPr>
          <p:grpSpPr>
            <a:xfrm>
              <a:off x="6712521" y="2040364"/>
              <a:ext cx="1440000" cy="1547916"/>
              <a:chOff x="2997151" y="3597925"/>
              <a:chExt cx="1440000" cy="1547916"/>
            </a:xfrm>
            <a:grpFill/>
          </p:grpSpPr>
          <p:sp>
            <p:nvSpPr>
              <p:cNvPr id="83" name="TextBox 82"/>
              <p:cNvSpPr txBox="1"/>
              <p:nvPr/>
            </p:nvSpPr>
            <p:spPr>
              <a:xfrm>
                <a:off x="2997151" y="3597925"/>
                <a:ext cx="1440000" cy="615561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1140CE"/>
                    </a:solidFill>
                  </a:rPr>
                  <a:t>AddInf5</a:t>
                </a:r>
              </a:p>
            </p:txBody>
          </p:sp>
          <p:cxnSp>
            <p:nvCxnSpPr>
              <p:cNvPr id="84" name="Straight Arrow Connector 83"/>
              <p:cNvCxnSpPr/>
              <p:nvPr/>
            </p:nvCxnSpPr>
            <p:spPr bwMode="auto">
              <a:xfrm>
                <a:off x="3203848" y="4317842"/>
                <a:ext cx="0" cy="827999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5" name="Straight Arrow Connector 84"/>
              <p:cNvCxnSpPr/>
              <p:nvPr/>
            </p:nvCxnSpPr>
            <p:spPr bwMode="auto">
              <a:xfrm>
                <a:off x="4211960" y="4317842"/>
                <a:ext cx="0" cy="821447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6" name="Straight Arrow Connector 85"/>
              <p:cNvCxnSpPr/>
              <p:nvPr/>
            </p:nvCxnSpPr>
            <p:spPr bwMode="auto">
              <a:xfrm>
                <a:off x="3707904" y="4317842"/>
                <a:ext cx="0" cy="821443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69" name="Straight Arrow Connector 68"/>
            <p:cNvCxnSpPr/>
            <p:nvPr/>
          </p:nvCxnSpPr>
          <p:spPr bwMode="auto">
            <a:xfrm>
              <a:off x="2245891" y="3669779"/>
              <a:ext cx="5947618" cy="0"/>
            </a:xfrm>
            <a:prstGeom prst="straightConnector1">
              <a:avLst/>
            </a:prstGeom>
            <a:grp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grpSp>
          <p:nvGrpSpPr>
            <p:cNvPr id="10" name="Group 69"/>
            <p:cNvGrpSpPr/>
            <p:nvPr/>
          </p:nvGrpSpPr>
          <p:grpSpPr>
            <a:xfrm>
              <a:off x="2458934" y="3293704"/>
              <a:ext cx="1008112" cy="288033"/>
              <a:chOff x="3314715" y="4763746"/>
              <a:chExt cx="1008112" cy="288033"/>
            </a:xfrm>
            <a:grpFill/>
          </p:grpSpPr>
          <p:cxnSp>
            <p:nvCxnSpPr>
              <p:cNvPr id="79" name="Straight Arrow Connector 78"/>
              <p:cNvCxnSpPr/>
              <p:nvPr/>
            </p:nvCxnSpPr>
            <p:spPr bwMode="auto">
              <a:xfrm>
                <a:off x="3314715" y="4763746"/>
                <a:ext cx="0" cy="288033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0" name="Straight Arrow Connector 79"/>
              <p:cNvCxnSpPr/>
              <p:nvPr/>
            </p:nvCxnSpPr>
            <p:spPr bwMode="auto">
              <a:xfrm>
                <a:off x="4322827" y="4763747"/>
                <a:ext cx="0" cy="288032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1" name="Straight Arrow Connector 80"/>
              <p:cNvCxnSpPr/>
              <p:nvPr/>
            </p:nvCxnSpPr>
            <p:spPr bwMode="auto">
              <a:xfrm>
                <a:off x="3818771" y="4763746"/>
                <a:ext cx="0" cy="288033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11" name="Group 70"/>
            <p:cNvGrpSpPr/>
            <p:nvPr/>
          </p:nvGrpSpPr>
          <p:grpSpPr>
            <a:xfrm>
              <a:off x="3932866" y="3293704"/>
              <a:ext cx="1008112" cy="288033"/>
              <a:chOff x="3314715" y="4763746"/>
              <a:chExt cx="1008112" cy="288033"/>
            </a:xfrm>
            <a:grpFill/>
          </p:grpSpPr>
          <p:cxnSp>
            <p:nvCxnSpPr>
              <p:cNvPr id="76" name="Straight Arrow Connector 75"/>
              <p:cNvCxnSpPr/>
              <p:nvPr/>
            </p:nvCxnSpPr>
            <p:spPr bwMode="auto">
              <a:xfrm>
                <a:off x="3314715" y="4763746"/>
                <a:ext cx="0" cy="288033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7" name="Straight Arrow Connector 76"/>
              <p:cNvCxnSpPr/>
              <p:nvPr/>
            </p:nvCxnSpPr>
            <p:spPr bwMode="auto">
              <a:xfrm>
                <a:off x="4322827" y="4763747"/>
                <a:ext cx="0" cy="288032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8" name="Straight Arrow Connector 77"/>
              <p:cNvCxnSpPr/>
              <p:nvPr/>
            </p:nvCxnSpPr>
            <p:spPr bwMode="auto">
              <a:xfrm>
                <a:off x="3818771" y="4763746"/>
                <a:ext cx="0" cy="288033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12" name="Group 71"/>
            <p:cNvGrpSpPr/>
            <p:nvPr/>
          </p:nvGrpSpPr>
          <p:grpSpPr>
            <a:xfrm>
              <a:off x="5428430" y="3300653"/>
              <a:ext cx="1008112" cy="288033"/>
              <a:chOff x="3314715" y="4763746"/>
              <a:chExt cx="1008112" cy="288033"/>
            </a:xfrm>
            <a:grpFill/>
          </p:grpSpPr>
          <p:cxnSp>
            <p:nvCxnSpPr>
              <p:cNvPr id="73" name="Straight Arrow Connector 72"/>
              <p:cNvCxnSpPr/>
              <p:nvPr/>
            </p:nvCxnSpPr>
            <p:spPr bwMode="auto">
              <a:xfrm>
                <a:off x="3314715" y="4763746"/>
                <a:ext cx="0" cy="288033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4" name="Straight Arrow Connector 73"/>
              <p:cNvCxnSpPr/>
              <p:nvPr/>
            </p:nvCxnSpPr>
            <p:spPr bwMode="auto">
              <a:xfrm>
                <a:off x="4322827" y="4763747"/>
                <a:ext cx="0" cy="288032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5" name="Straight Arrow Connector 74"/>
              <p:cNvCxnSpPr/>
              <p:nvPr/>
            </p:nvCxnSpPr>
            <p:spPr bwMode="auto">
              <a:xfrm>
                <a:off x="3818771" y="4763746"/>
                <a:ext cx="0" cy="288033"/>
              </a:xfrm>
              <a:prstGeom prst="straightConnector1">
                <a:avLst/>
              </a:prstGeom>
              <a:grp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cxnSp>
        <p:nvCxnSpPr>
          <p:cNvPr id="107" name="Straight Arrow Connector 106"/>
          <p:cNvCxnSpPr/>
          <p:nvPr/>
        </p:nvCxnSpPr>
        <p:spPr bwMode="auto">
          <a:xfrm>
            <a:off x="853033" y="1635049"/>
            <a:ext cx="1440160" cy="0"/>
          </a:xfrm>
          <a:prstGeom prst="straightConnector1">
            <a:avLst/>
          </a:prstGeom>
          <a:noFill/>
          <a:ln w="9525" cap="flat" cmpd="sng" algn="ctr">
            <a:solidFill>
              <a:srgbClr val="017434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08" name="TextBox 107"/>
          <p:cNvSpPr txBox="1"/>
          <p:nvPr/>
        </p:nvSpPr>
        <p:spPr>
          <a:xfrm>
            <a:off x="1130146" y="1275606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17434"/>
                </a:solidFill>
              </a:rPr>
              <a:t>6 hours</a:t>
            </a:r>
          </a:p>
        </p:txBody>
      </p:sp>
      <p:sp>
        <p:nvSpPr>
          <p:cNvPr id="51" name="Title 5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kern="0" dirty="0">
                <a:solidFill>
                  <a:srgbClr val="1140CE"/>
                </a:solidFill>
              </a:rPr>
              <a:t>Additive inflation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997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Additive inflation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1221600"/>
            <a:ext cx="81369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Archive of analysis increments                           </a:t>
            </a:r>
            <a:r>
              <a:rPr lang="en-GB" sz="2000" i="1" dirty="0">
                <a:latin typeface="Times New Roman" pitchFamily="18" charset="0"/>
                <a:cs typeface="Times New Roman" pitchFamily="18" charset="0"/>
              </a:rPr>
              <a:t>k=1...N</a:t>
            </a:r>
            <a:r>
              <a:rPr lang="en-GB" sz="2000" i="1" baseline="-25000" dirty="0">
                <a:latin typeface="Times New Roman" pitchFamily="18" charset="0"/>
                <a:cs typeface="Times New Roman" pitchFamily="18" charset="0"/>
              </a:rPr>
              <a:t>a</a:t>
            </a:r>
            <a:endParaRPr lang="en-GB" sz="2000" i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cs typeface="Times New Roman" pitchFamily="18" charset="0"/>
              </a:rPr>
              <a:t>Average analysis increment</a:t>
            </a:r>
          </a:p>
          <a:p>
            <a:pPr>
              <a:lnSpc>
                <a:spcPct val="150000"/>
              </a:lnSpc>
            </a:pPr>
            <a:endParaRPr lang="en-GB" sz="2000" dirty="0"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cs typeface="Times New Roman" pitchFamily="18" charset="0"/>
              </a:rPr>
              <a:t>Random select </a:t>
            </a:r>
            <a:r>
              <a:rPr lang="en-GB" sz="20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sz="2000" i="1" baseline="-250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GB" sz="2000" dirty="0">
                <a:cs typeface="Times New Roman" pitchFamily="18" charset="0"/>
              </a:rPr>
              <a:t> increments from the archive           </a:t>
            </a:r>
            <a:r>
              <a:rPr lang="en-GB" sz="2000" i="1" dirty="0">
                <a:latin typeface="Times New Roman" pitchFamily="18" charset="0"/>
                <a:cs typeface="Times New Roman" pitchFamily="18" charset="0"/>
              </a:rPr>
              <a:t>j=1...N</a:t>
            </a:r>
            <a:r>
              <a:rPr lang="en-GB" sz="2000" i="1" baseline="-25000" dirty="0">
                <a:latin typeface="Times New Roman" pitchFamily="18" charset="0"/>
                <a:cs typeface="Times New Roman" pitchFamily="18" charset="0"/>
              </a:rPr>
              <a:t>e</a:t>
            </a:r>
          </a:p>
          <a:p>
            <a:pPr>
              <a:lnSpc>
                <a:spcPct val="100000"/>
              </a:lnSpc>
            </a:pPr>
            <a:endParaRPr lang="en-GB" sz="2000" dirty="0"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en-GB" sz="2000" dirty="0">
                <a:cs typeface="Times New Roman" pitchFamily="18" charset="0"/>
              </a:rPr>
              <a:t>For each 6h window, add these increments to the ensemble, removing the sample average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350635" y="1301426"/>
          <a:ext cx="579489" cy="434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3" imgW="241195" imgH="241195" progId="Equation.3">
                  <p:embed/>
                </p:oleObj>
              </mc:Choice>
              <mc:Fallback>
                <p:oleObj name="Equation" r:id="rId3" imgW="241195" imgH="241195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0635" y="1301426"/>
                        <a:ext cx="579489" cy="4346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355977" y="1650541"/>
          <a:ext cx="2505075" cy="813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5" imgW="1041400" imgH="457200" progId="Equation.3">
                  <p:embed/>
                </p:oleObj>
              </mc:Choice>
              <mc:Fallback>
                <p:oleObj name="Equation" r:id="rId5" imgW="1041400" imgH="457200" progId="Equation.3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7" y="1650541"/>
                        <a:ext cx="2505075" cy="8131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6858000" y="1599642"/>
            <a:ext cx="228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0000"/>
              </a:lnSpc>
            </a:pPr>
            <a:r>
              <a:rPr lang="en-GB" sz="2400" dirty="0">
                <a:solidFill>
                  <a:srgbClr val="C00000"/>
                </a:solidFill>
                <a:cs typeface="Times New Roman" pitchFamily="18" charset="0"/>
              </a:rPr>
              <a:t>Contains information on the model bias</a:t>
            </a:r>
            <a:endParaRPr lang="en-GB" sz="2400" dirty="0">
              <a:solidFill>
                <a:srgbClr val="C00000"/>
              </a:solidFill>
              <a:latin typeface="Arial"/>
              <a:cs typeface="Times New Roman" pitchFamily="18" charset="0"/>
            </a:endParaRP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>
            <p:extLst/>
          </p:nvPr>
        </p:nvGraphicFramePr>
        <p:xfrm>
          <a:off x="5752399" y="2685385"/>
          <a:ext cx="306612" cy="434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7" imgW="126890" imgH="241091" progId="Equation.3">
                  <p:embed/>
                </p:oleObj>
              </mc:Choice>
              <mc:Fallback>
                <p:oleObj name="Equation" r:id="rId7" imgW="126890" imgH="241091" progId="Equation.3">
                  <p:embed/>
                  <p:pic>
                    <p:nvPicPr>
                      <p:cNvPr id="10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2399" y="2685385"/>
                        <a:ext cx="306612" cy="4343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>
            <p:extLst/>
          </p:nvPr>
        </p:nvGraphicFramePr>
        <p:xfrm>
          <a:off x="2983256" y="3718534"/>
          <a:ext cx="4862512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9" imgW="2019300" imgH="482600" progId="Equation.3">
                  <p:embed/>
                </p:oleObj>
              </mc:Choice>
              <mc:Fallback>
                <p:oleObj name="Equation" r:id="rId9" imgW="2019300" imgH="482600" progId="Equation.3">
                  <p:embed/>
                  <p:pic>
                    <p:nvPicPr>
                      <p:cNvPr id="10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3256" y="3718534"/>
                        <a:ext cx="4862512" cy="86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410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700" i="1" dirty="0"/>
              <a:t>Upgrade Global Land version from GL6 to GL8</a:t>
            </a:r>
            <a:r>
              <a:rPr lang="en-GB" sz="1700" dirty="0"/>
              <a:t>:</a:t>
            </a:r>
          </a:p>
          <a:p>
            <a:pPr lvl="1">
              <a:lnSpc>
                <a:spcPct val="100000"/>
              </a:lnSpc>
            </a:pPr>
            <a:r>
              <a:rPr lang="en-GB" sz="1300" dirty="0"/>
              <a:t>Multi-layer snow scheme which improves winter 2m temperatures due to improved insulation of the ground by snow-cover</a:t>
            </a:r>
          </a:p>
          <a:p>
            <a:pPr lvl="1">
              <a:lnSpc>
                <a:spcPct val="100000"/>
              </a:lnSpc>
            </a:pPr>
            <a:r>
              <a:rPr lang="en-GB" sz="1300" dirty="0"/>
              <a:t>Improved parameterisation of surface roughness (turbulent fluxes) for the ocean and sea-ice </a:t>
            </a:r>
            <a:r>
              <a:rPr lang="en-US" sz="1300" dirty="0"/>
              <a:t>leads to more realistic wind forecasts but also slightly increases the positive near-surface wind-speed bias</a:t>
            </a:r>
            <a:endParaRPr lang="en-GB" sz="1300" dirty="0"/>
          </a:p>
          <a:p>
            <a:pPr lvl="1">
              <a:lnSpc>
                <a:spcPct val="100000"/>
              </a:lnSpc>
            </a:pPr>
            <a:r>
              <a:rPr lang="en-GB" sz="1300" dirty="0"/>
              <a:t>Improved albedo over land and sea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700" i="1" dirty="0"/>
              <a:t>Replace stochastic physics Random Parameter scheme (RP2) with Stochastic Perturbed Tendencies (SPT)</a:t>
            </a:r>
          </a:p>
          <a:p>
            <a:pPr lvl="1">
              <a:lnSpc>
                <a:spcPct val="100000"/>
              </a:lnSpc>
            </a:pPr>
            <a:r>
              <a:rPr lang="en-GB" sz="1300" dirty="0"/>
              <a:t>Improved ensemble spread, especially </a:t>
            </a:r>
            <a:r>
              <a:rPr lang="en-US" sz="1300" dirty="0"/>
              <a:t>2m temperature in extra-tropics and 850hPa temperature in the tropics</a:t>
            </a:r>
            <a:endParaRPr lang="en-GB" sz="1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PS41 : Forecast model changes</a:t>
            </a:r>
          </a:p>
        </p:txBody>
      </p:sp>
    </p:spTree>
    <p:extLst>
      <p:ext uri="{BB962C8B-B14F-4D97-AF65-F5344CB8AC3E}">
        <p14:creationId xmlns:p14="http://schemas.microsoft.com/office/powerpoint/2010/main" val="2016674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006" y="139603"/>
            <a:ext cx="6783994" cy="598665"/>
          </a:xfrm>
        </p:spPr>
        <p:txBody>
          <a:bodyPr>
            <a:normAutofit fontScale="90000"/>
          </a:bodyPr>
          <a:lstStyle/>
          <a:p>
            <a:r>
              <a:rPr lang="en-GB" dirty="0"/>
              <a:t>Spread vs Error -  AI, SPT and SKEB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66" y="830818"/>
            <a:ext cx="5521066" cy="388875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1594" y="1172666"/>
            <a:ext cx="2770406" cy="3435334"/>
          </a:xfrm>
        </p:spPr>
        <p:txBody>
          <a:bodyPr>
            <a:normAutofit/>
          </a:bodyPr>
          <a:lstStyle/>
          <a:p>
            <a:r>
              <a:rPr lang="en-GB" sz="1800" dirty="0"/>
              <a:t>AI is most effective at controlling ensemble spread globally</a:t>
            </a:r>
          </a:p>
          <a:p>
            <a:r>
              <a:rPr lang="en-GB" sz="1800" dirty="0"/>
              <a:t>MOGREPS-G (ETKF):</a:t>
            </a:r>
          </a:p>
          <a:p>
            <a:pPr lvl="1"/>
            <a:r>
              <a:rPr lang="en-GB" sz="1400" dirty="0"/>
              <a:t>SKEB and SPT equivalent in extra-tropics</a:t>
            </a:r>
          </a:p>
          <a:p>
            <a:pPr lvl="1"/>
            <a:r>
              <a:rPr lang="en-GB" sz="1400" dirty="0"/>
              <a:t>SPT better than SKEB in tropics</a:t>
            </a:r>
          </a:p>
          <a:p>
            <a:r>
              <a:rPr lang="en-GB" sz="1800" dirty="0"/>
              <a:t>Spread/error gap at T+6h is combination of observation error and ETKF deficiency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04" y="836240"/>
            <a:ext cx="5521304" cy="3888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04" y="830818"/>
            <a:ext cx="5521304" cy="38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9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idx="1"/>
          </p:nvPr>
        </p:nvSpPr>
        <p:spPr>
          <a:xfrm>
            <a:off x="3448280" y="1548000"/>
            <a:ext cx="5443720" cy="3060000"/>
          </a:xfrm>
        </p:spPr>
        <p:txBody>
          <a:bodyPr/>
          <a:lstStyle/>
          <a:p>
            <a:pPr marL="273050" indent="-247650">
              <a:buFont typeface="Arial" panose="020B0604020202020204" pitchFamily="34" charset="0"/>
              <a:buChar char="•"/>
            </a:pPr>
            <a:r>
              <a:rPr lang="en-GB" dirty="0"/>
              <a:t>Tested a variant of SKEB, which includes temperature perturbations</a:t>
            </a:r>
          </a:p>
          <a:p>
            <a:pPr marL="896938" lvl="1" indent="-247650">
              <a:buFont typeface="Arial" panose="020B0604020202020204" pitchFamily="34" charset="0"/>
              <a:buChar char="•"/>
            </a:pPr>
            <a:r>
              <a:rPr lang="en-GB" dirty="0"/>
              <a:t>Greater level of perturbation overall</a:t>
            </a:r>
          </a:p>
          <a:p>
            <a:pPr marL="896938" lvl="1" indent="-247650">
              <a:buFont typeface="Arial" panose="020B0604020202020204" pitchFamily="34" charset="0"/>
              <a:buChar char="•"/>
            </a:pPr>
            <a:r>
              <a:rPr lang="en-GB" dirty="0"/>
              <a:t>Also uses online bias-correction taken from additive inflation</a:t>
            </a:r>
          </a:p>
          <a:p>
            <a:pPr marL="273050" indent="-247650">
              <a:buFont typeface="Arial" panose="020B0604020202020204" pitchFamily="34" charset="0"/>
              <a:buChar char="•"/>
            </a:pPr>
            <a:r>
              <a:rPr lang="en-GB" dirty="0"/>
              <a:t>Still considerably worse than additive inflation across wide range of variables</a:t>
            </a:r>
          </a:p>
          <a:p>
            <a:pPr marL="273050" indent="-247650">
              <a:buFont typeface="Arial" panose="020B0604020202020204" pitchFamily="34" charset="0"/>
              <a:buChar char="•"/>
            </a:pPr>
            <a:r>
              <a:rPr lang="en-GB" dirty="0"/>
              <a:t>Additive inflation looks to be hard to beat (in our model)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14" y="343739"/>
            <a:ext cx="6956322" cy="521009"/>
          </a:xfrm>
        </p:spPr>
        <p:txBody>
          <a:bodyPr>
            <a:normAutofit fontScale="90000"/>
          </a:bodyPr>
          <a:lstStyle/>
          <a:p>
            <a:r>
              <a:rPr lang="en-GB" dirty="0"/>
              <a:t>Replacing Additive Inflation</a:t>
            </a:r>
          </a:p>
        </p:txBody>
      </p:sp>
      <p:pic>
        <p:nvPicPr>
          <p:cNvPr id="5122" name="Picture 2" descr="\\desktop\UserDFS$\neill.bowler\MyDocuments\temp\iamas\CRPS_Scorecard-mi-aq897-EG-mi-at397-E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604243"/>
            <a:ext cx="3002955" cy="426345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5536" y="4785457"/>
            <a:ext cx="3608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% change in CRPS vs. ECMWF analyses</a:t>
            </a:r>
          </a:p>
        </p:txBody>
      </p:sp>
    </p:spTree>
    <p:extLst>
      <p:ext uri="{BB962C8B-B14F-4D97-AF65-F5344CB8AC3E}">
        <p14:creationId xmlns:p14="http://schemas.microsoft.com/office/powerpoint/2010/main" val="3051296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i-at739_bias_T+024_air_temperature_press850.0_own_analys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37229"/>
            <a:ext cx="4718313" cy="306690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(AI) bias-correction on forecast bias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42688" y="1340465"/>
            <a:ext cx="3084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bias-correction – T+24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3127" y="1340465"/>
            <a:ext cx="285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 bias-correction – T+24</a:t>
            </a:r>
          </a:p>
        </p:txBody>
      </p:sp>
      <p:pic>
        <p:nvPicPr>
          <p:cNvPr id="8" name="Picture 7" descr="mi-as462_bias_T+024_air_temperature_press850.0_own_analys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5687" y="1637229"/>
            <a:ext cx="4718313" cy="30669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1403" y="4762921"/>
            <a:ext cx="4461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Verified against deterministic analyses</a:t>
            </a:r>
          </a:p>
        </p:txBody>
      </p:sp>
    </p:spTree>
    <p:extLst>
      <p:ext uri="{BB962C8B-B14F-4D97-AF65-F5344CB8AC3E}">
        <p14:creationId xmlns:p14="http://schemas.microsoft.com/office/powerpoint/2010/main" val="3835524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b="1" dirty="0"/>
              <a:t>Summary of En-4DEnVar vs ETKF</a:t>
            </a:r>
            <a:endParaRPr lang="en-GB" sz="2100" b="1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GB" sz="1800" dirty="0"/>
              <a:t>ETKF</a:t>
            </a:r>
          </a:p>
          <a:p>
            <a:pPr lvl="1"/>
            <a:r>
              <a:rPr lang="en-GB" sz="1400" dirty="0"/>
              <a:t>basic horizontal localisation and no vertical localisation</a:t>
            </a:r>
          </a:p>
          <a:p>
            <a:pPr lvl="1"/>
            <a:r>
              <a:rPr lang="en-GB" sz="1400" dirty="0"/>
              <a:t>doesn’t use the </a:t>
            </a:r>
            <a:r>
              <a:rPr lang="en-GB" sz="1400" dirty="0" err="1"/>
              <a:t>variational</a:t>
            </a:r>
            <a:r>
              <a:rPr lang="en-GB" sz="1400" dirty="0"/>
              <a:t> framework, so poorer assimilation of satellite data</a:t>
            </a:r>
          </a:p>
          <a:p>
            <a:pPr lvl="1"/>
            <a:r>
              <a:rPr lang="en-GB" sz="1400" dirty="0" err="1"/>
              <a:t>Kalman</a:t>
            </a:r>
            <a:r>
              <a:rPr lang="en-GB" sz="1400" dirty="0"/>
              <a:t> Gain much different from that of hybrid-4DVar</a:t>
            </a:r>
          </a:p>
          <a:p>
            <a:pPr lvl="1"/>
            <a:r>
              <a:rPr lang="en-GB" sz="1400" dirty="0"/>
              <a:t>adaptive inflation scheme gives an unphysical semi-diurnal variation in spread</a:t>
            </a:r>
          </a:p>
          <a:p>
            <a:pPr lvl="1"/>
            <a:r>
              <a:rPr lang="en-GB" sz="1400" dirty="0"/>
              <a:t>software completely separate from the hybrid-4DVar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En-4DEnVar</a:t>
            </a:r>
          </a:p>
          <a:p>
            <a:pPr lvl="1"/>
            <a:r>
              <a:rPr lang="en-GB" sz="1400" dirty="0"/>
              <a:t>uses sophisticated model-based localisation already built into VAR code</a:t>
            </a:r>
          </a:p>
          <a:p>
            <a:pPr lvl="1"/>
            <a:r>
              <a:rPr lang="en-GB" sz="1400" dirty="0" err="1"/>
              <a:t>variational</a:t>
            </a:r>
            <a:r>
              <a:rPr lang="en-GB" sz="1400" dirty="0"/>
              <a:t> scheme similar to deterministic data assimilation</a:t>
            </a:r>
          </a:p>
          <a:p>
            <a:pPr lvl="1"/>
            <a:r>
              <a:rPr lang="en-GB" sz="1400" dirty="0"/>
              <a:t>can use hybrid </a:t>
            </a:r>
            <a:r>
              <a:rPr lang="en-GB" sz="1400" dirty="0" err="1"/>
              <a:t>covariances</a:t>
            </a:r>
            <a:r>
              <a:rPr lang="en-GB" sz="1400" dirty="0"/>
              <a:t> that are similar to those used in hybrid-4DVar</a:t>
            </a:r>
          </a:p>
          <a:p>
            <a:pPr lvl="1"/>
            <a:r>
              <a:rPr lang="en-GB" sz="1400" dirty="0"/>
              <a:t>total overhaul of the inflation methods</a:t>
            </a:r>
          </a:p>
          <a:p>
            <a:pPr lvl="1"/>
            <a:r>
              <a:rPr lang="en-GB" sz="1400" dirty="0"/>
              <a:t>4DEnVar is an option in the VAR code, with additions to support ensemble updates</a:t>
            </a:r>
          </a:p>
        </p:txBody>
      </p:sp>
    </p:spTree>
    <p:extLst>
      <p:ext uri="{BB962C8B-B14F-4D97-AF65-F5344CB8AC3E}">
        <p14:creationId xmlns:p14="http://schemas.microsoft.com/office/powerpoint/2010/main" val="2716513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MOGREPS-G vs other centres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Standard CBS-style verification</a:t>
            </a:r>
          </a:p>
          <a:p>
            <a:r>
              <a:rPr lang="en-GB" dirty="0"/>
              <a:t>Tropical cyclone performance (tracks)</a:t>
            </a:r>
          </a:p>
          <a:p>
            <a:r>
              <a:rPr lang="en-GB" sz="1600" i="1" dirty="0"/>
              <a:t>-With thanks to the verification team for various graphics</a:t>
            </a:r>
          </a:p>
        </p:txBody>
      </p:sp>
    </p:spTree>
    <p:extLst>
      <p:ext uri="{BB962C8B-B14F-4D97-AF65-F5344CB8AC3E}">
        <p14:creationId xmlns:p14="http://schemas.microsoft.com/office/powerpoint/2010/main" val="3618421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TIGGE Museum EPS comparison of 500Z (NH)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2033117"/>
            <a:ext cx="2700337" cy="209009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2041318"/>
            <a:ext cx="2700338" cy="207369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25" y="2025405"/>
            <a:ext cx="2698750" cy="2105516"/>
          </a:xfrm>
        </p:spPr>
      </p:pic>
    </p:spTree>
    <p:extLst>
      <p:ext uri="{BB962C8B-B14F-4D97-AF65-F5344CB8AC3E}">
        <p14:creationId xmlns:p14="http://schemas.microsoft.com/office/powerpoint/2010/main" val="2372352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E6CD3C4-5D0D-4196-98B7-1A401ED41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534987"/>
            <a:ext cx="2633846" cy="740753"/>
          </a:xfrm>
        </p:spPr>
        <p:txBody>
          <a:bodyPr>
            <a:noAutofit/>
          </a:bodyPr>
          <a:lstStyle/>
          <a:p>
            <a:r>
              <a:rPr lang="en-GB" sz="2400" dirty="0"/>
              <a:t>Ensemble inter-comparison</a:t>
            </a:r>
            <a:endParaRPr lang="en-GB" sz="16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F7A1E8E-27E2-43F7-B557-368C2C7CC40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00946" y="1382713"/>
            <a:ext cx="2700338" cy="3225800"/>
          </a:xfrm>
        </p:spPr>
        <p:txBody>
          <a:bodyPr>
            <a:noAutofit/>
          </a:bodyPr>
          <a:lstStyle/>
          <a:p>
            <a:r>
              <a:rPr lang="en-GB" sz="1400" dirty="0"/>
              <a:t>Met Office preparing to share ensemble verification scores with CBS comparison pages hosted at JMA</a:t>
            </a:r>
          </a:p>
          <a:p>
            <a:r>
              <a:rPr lang="en-GB" sz="1400" dirty="0"/>
              <a:t>Our CRPS looks good for some fields, e.g. </a:t>
            </a:r>
            <a:r>
              <a:rPr lang="en-GB" sz="1400" dirty="0" err="1"/>
              <a:t>Pmsl</a:t>
            </a:r>
            <a:r>
              <a:rPr lang="en-GB" sz="1400" dirty="0"/>
              <a:t>, 500Z, but poorer for T850</a:t>
            </a:r>
          </a:p>
          <a:p>
            <a:pPr lvl="1"/>
            <a:r>
              <a:rPr lang="en-GB" sz="1100" dirty="0"/>
              <a:t>UM bias?</a:t>
            </a:r>
          </a:p>
          <a:p>
            <a:pPr lvl="1"/>
            <a:r>
              <a:rPr lang="en-GB" sz="1100" dirty="0"/>
              <a:t>insufficient spread in tropics</a:t>
            </a:r>
          </a:p>
          <a:p>
            <a:r>
              <a:rPr lang="en-GB" sz="1400" dirty="0"/>
              <a:t>For internal monitoring we propose a summary index</a:t>
            </a:r>
          </a:p>
          <a:p>
            <a:r>
              <a:rPr lang="en-GB" sz="1400" dirty="0"/>
              <a:t>Reliability scores categorised by climatology regime can be used to investigate ensemble spread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BF7483B-2F86-444C-B6F9-8EF75FE6563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055030" y="442355"/>
            <a:ext cx="3087687" cy="2011363"/>
          </a:xfrm>
          <a:ln w="15875">
            <a:solidFill>
              <a:schemeClr val="tx1"/>
            </a:solidFill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FC0C7A1-1274-42A4-B2E2-C2AE5BD77EA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2939142" y="442355"/>
            <a:ext cx="3063875" cy="2011363"/>
          </a:xfrm>
          <a:ln w="15875">
            <a:solidFill>
              <a:schemeClr val="tx1"/>
            </a:solidFill>
          </a:ln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8087CC91-D92D-408F-BA43-030ABE3607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9" b="42661"/>
          <a:stretch/>
        </p:blipFill>
        <p:spPr>
          <a:xfrm>
            <a:off x="3289464" y="2495005"/>
            <a:ext cx="5047013" cy="2219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D062B2-C8C9-4058-B6EA-E6C0F7BBC5DF}"/>
              </a:ext>
            </a:extLst>
          </p:cNvPr>
          <p:cNvSpPr txBox="1"/>
          <p:nvPr/>
        </p:nvSpPr>
        <p:spPr>
          <a:xfrm>
            <a:off x="6276717" y="10609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CRPS Index time-series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2537B2-1C6F-4C4B-A718-C64C88322731}"/>
              </a:ext>
            </a:extLst>
          </p:cNvPr>
          <p:cNvSpPr txBox="1"/>
          <p:nvPr/>
        </p:nvSpPr>
        <p:spPr>
          <a:xfrm>
            <a:off x="3566504" y="104697"/>
            <a:ext cx="1809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NH T850 CRPS</a:t>
            </a:r>
          </a:p>
        </p:txBody>
      </p:sp>
    </p:spTree>
    <p:extLst>
      <p:ext uri="{BB962C8B-B14F-4D97-AF65-F5344CB8AC3E}">
        <p14:creationId xmlns:p14="http://schemas.microsoft.com/office/powerpoint/2010/main" val="29695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2000" y="534390"/>
            <a:ext cx="4320000" cy="332509"/>
          </a:xfrm>
        </p:spPr>
        <p:txBody>
          <a:bodyPr>
            <a:noAutofit/>
          </a:bodyPr>
          <a:lstStyle/>
          <a:p>
            <a:r>
              <a:rPr lang="en-GB" sz="2000" dirty="0"/>
              <a:t>Spread vs Error inter-comparison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EAB4094D-B774-4660-9BA6-753B8C14EE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" y="1719297"/>
            <a:ext cx="4464091" cy="2875823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A61EEC4-724A-42E1-90AE-CEE69BF5F3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62870" y="28326"/>
            <a:ext cx="3890780" cy="274046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53AD60-7F9E-4CCE-AE25-FB619842B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870" y="2625236"/>
            <a:ext cx="3890780" cy="2740462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BD91A5EC-8C1F-4FC9-91C0-E3AD8742FB86}"/>
              </a:ext>
            </a:extLst>
          </p:cNvPr>
          <p:cNvSpPr txBox="1">
            <a:spLocks/>
          </p:cNvSpPr>
          <p:nvPr/>
        </p:nvSpPr>
        <p:spPr>
          <a:xfrm>
            <a:off x="263876" y="896584"/>
            <a:ext cx="4320000" cy="7345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MOGREPS-G and NCEP EPS have deficient spread compared to ECMWF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Lagging two cycles reduces the spread deficiency (compare </a:t>
            </a:r>
            <a:r>
              <a:rPr lang="en-GB" sz="1200" dirty="0">
                <a:solidFill>
                  <a:srgbClr val="048607"/>
                </a:solidFill>
              </a:rPr>
              <a:t>PS41Lag</a:t>
            </a:r>
            <a:r>
              <a:rPr lang="en-GB" sz="1200" dirty="0"/>
              <a:t> with </a:t>
            </a:r>
            <a:r>
              <a:rPr lang="en-GB" sz="1200" dirty="0">
                <a:solidFill>
                  <a:srgbClr val="0070C0"/>
                </a:solidFill>
              </a:rPr>
              <a:t>PS41</a:t>
            </a:r>
            <a:r>
              <a:rPr lang="en-GB" sz="1200" dirty="0"/>
              <a:t> - right)</a:t>
            </a:r>
          </a:p>
        </p:txBody>
      </p:sp>
    </p:spTree>
    <p:extLst>
      <p:ext uri="{BB962C8B-B14F-4D97-AF65-F5344CB8AC3E}">
        <p14:creationId xmlns:p14="http://schemas.microsoft.com/office/powerpoint/2010/main" val="25076949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6E463-BA29-4572-94BC-2CA2A3F65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748" y="22665"/>
            <a:ext cx="6693252" cy="481073"/>
          </a:xfrm>
        </p:spPr>
        <p:txBody>
          <a:bodyPr>
            <a:noAutofit/>
          </a:bodyPr>
          <a:lstStyle/>
          <a:p>
            <a:r>
              <a:rPr lang="en-GB" sz="2400" dirty="0"/>
              <a:t>Effect of Lagging on Spread, CRPS, RMSE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ED83DC-3F96-416E-9461-3DE4B0741B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8166" r="9754" b="3804"/>
          <a:stretch/>
        </p:blipFill>
        <p:spPr>
          <a:xfrm>
            <a:off x="252000" y="504297"/>
            <a:ext cx="2533081" cy="4214847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D12887C-E1F1-41D3-B3A1-7946C61135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7919" b="3804"/>
          <a:stretch/>
        </p:blipFill>
        <p:spPr>
          <a:xfrm>
            <a:off x="6275156" y="503738"/>
            <a:ext cx="2841691" cy="4214847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66BC28F-D25A-408D-BA9C-984C707588A3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4"/>
          <a:srcRect l="13770" r="13627" b="3804"/>
          <a:stretch/>
        </p:blipFill>
        <p:spPr>
          <a:xfrm>
            <a:off x="3511017" y="490338"/>
            <a:ext cx="2240630" cy="4214847"/>
          </a:xfrm>
        </p:spPr>
      </p:pic>
    </p:spTree>
    <p:extLst>
      <p:ext uri="{BB962C8B-B14F-4D97-AF65-F5344CB8AC3E}">
        <p14:creationId xmlns:p14="http://schemas.microsoft.com/office/powerpoint/2010/main" val="1233485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4"/>
          <p:cNvSpPr>
            <a:spLocks noGrp="1"/>
          </p:cNvSpPr>
          <p:nvPr>
            <p:ph type="title"/>
          </p:nvPr>
        </p:nvSpPr>
        <p:spPr>
          <a:xfrm>
            <a:off x="252000" y="621234"/>
            <a:ext cx="8640000" cy="654506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Tropical Cyclone 7-day strike probability forecasts</a:t>
            </a:r>
            <a:br>
              <a:rPr lang="en-US" sz="2400" dirty="0"/>
            </a:br>
            <a:r>
              <a:rPr lang="en-US" sz="1800" i="1" dirty="0"/>
              <a:t>88 named storms in Jul 2017 – Jun 2018</a:t>
            </a:r>
            <a:endParaRPr lang="en-GB" sz="2000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56" y="1324098"/>
            <a:ext cx="4788904" cy="337305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No single ensemble system is best in all areas for strike probability</a:t>
            </a:r>
          </a:p>
          <a:p>
            <a:r>
              <a:rPr lang="en-GB" dirty="0"/>
              <a:t>MOGREPS-G in 2</a:t>
            </a:r>
            <a:r>
              <a:rPr lang="en-GB" baseline="30000" dirty="0"/>
              <a:t>nd</a:t>
            </a:r>
            <a:r>
              <a:rPr lang="en-GB" dirty="0"/>
              <a:t> place overall</a:t>
            </a:r>
          </a:p>
          <a:p>
            <a:r>
              <a:rPr lang="en-GB" dirty="0"/>
              <a:t>Multi-model system always best for this metric</a:t>
            </a: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4914900"/>
            <a:ext cx="2171700" cy="171450"/>
          </a:xfrm>
          <a:prstGeom prst="rect">
            <a:avLst/>
          </a:prstGeom>
          <a:noFill/>
        </p:spPr>
        <p:txBody>
          <a:bodyPr/>
          <a:lstStyle/>
          <a:p>
            <a:r>
              <a:rPr lang="en-GB" sz="825" dirty="0">
                <a:solidFill>
                  <a:schemeClr val="bg2"/>
                </a:solidFill>
              </a:rPr>
              <a:t>© Crown copyright   Met Office</a:t>
            </a:r>
            <a:endParaRPr lang="en-GB" sz="825" dirty="0">
              <a:solidFill>
                <a:schemeClr val="bg2"/>
              </a:solidFill>
              <a:latin typeface="Times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1901" y="2093010"/>
            <a:ext cx="2509985" cy="390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dirty="0">
                <a:solidFill>
                  <a:srgbClr val="FF0000"/>
                </a:solidFill>
                <a:sym typeface="Helvetica Light"/>
              </a:rPr>
              <a:t>Brier Skill Score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EE94B6-E94B-4FA3-A5CF-E60C4AD43325}"/>
              </a:ext>
            </a:extLst>
          </p:cNvPr>
          <p:cNvSpPr txBox="1"/>
          <p:nvPr/>
        </p:nvSpPr>
        <p:spPr>
          <a:xfrm>
            <a:off x="1137376" y="4477195"/>
            <a:ext cx="1389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Rebecca Stretton</a:t>
            </a:r>
          </a:p>
        </p:txBody>
      </p:sp>
    </p:spTree>
    <p:extLst>
      <p:ext uri="{BB962C8B-B14F-4D97-AF65-F5344CB8AC3E}">
        <p14:creationId xmlns:p14="http://schemas.microsoft.com/office/powerpoint/2010/main" val="1184334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Multi-layer snow scheme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GL8 snow scheme better represents the insulating effects of a snowpack by using multiple layers with different properties to processes like:</a:t>
            </a:r>
          </a:p>
          <a:p>
            <a:pPr lvl="1"/>
            <a:r>
              <a:rPr lang="en-GB" dirty="0"/>
              <a:t>conduction of heat through the air within the snowpack</a:t>
            </a:r>
          </a:p>
          <a:p>
            <a:pPr lvl="1"/>
            <a:r>
              <a:rPr lang="en-GB" dirty="0" err="1"/>
              <a:t>equi</a:t>
            </a:r>
            <a:r>
              <a:rPr lang="en-GB" dirty="0"/>
              <a:t>-temperature metamorphism (vapour sublimes from protrusions on snowflakes and is deposited in hollows so that </a:t>
            </a:r>
            <a:r>
              <a:rPr lang="en-GB" dirty="0" err="1"/>
              <a:t>snowgrains</a:t>
            </a:r>
            <a:r>
              <a:rPr lang="en-GB" dirty="0"/>
              <a:t> become more rounded over time)</a:t>
            </a:r>
          </a:p>
          <a:p>
            <a:pPr lvl="1"/>
            <a:r>
              <a:rPr lang="en-GB" dirty="0"/>
              <a:t>rainwater and meltwater is allowed to infiltrate into the snowpack which significantly affects its density</a:t>
            </a:r>
          </a:p>
          <a:p>
            <a:pPr lvl="1"/>
            <a:r>
              <a:rPr lang="en-GB" dirty="0"/>
              <a:t>unloading of snow from needle-leaved trees is wind-speed dependent</a:t>
            </a:r>
          </a:p>
          <a:p>
            <a:r>
              <a:rPr lang="en-GB" dirty="0"/>
              <a:t>Warm near-surface air temperature bias over snow is reduced, which also improves </a:t>
            </a:r>
            <a:r>
              <a:rPr lang="en-GB" dirty="0" err="1"/>
              <a:t>Pmsl</a:t>
            </a:r>
            <a:r>
              <a:rPr lang="en-GB" dirty="0"/>
              <a:t> scores</a:t>
            </a:r>
          </a:p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1907313"/>
            <a:ext cx="2700338" cy="2341699"/>
          </a:xfrm>
        </p:spPr>
      </p:pic>
    </p:spTree>
    <p:extLst>
      <p:ext uri="{BB962C8B-B14F-4D97-AF65-F5344CB8AC3E}">
        <p14:creationId xmlns:p14="http://schemas.microsoft.com/office/powerpoint/2010/main" val="29324594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4"/>
          <p:cNvSpPr>
            <a:spLocks noGrp="1"/>
          </p:cNvSpPr>
          <p:nvPr>
            <p:ph type="title"/>
          </p:nvPr>
        </p:nvSpPr>
        <p:spPr>
          <a:xfrm>
            <a:off x="1799109" y="237274"/>
            <a:ext cx="7344891" cy="766026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Verification of 24-hr tropical cyclone activity forecasts</a:t>
            </a:r>
            <a:br>
              <a:rPr lang="en-US" sz="2400" dirty="0"/>
            </a:br>
            <a:r>
              <a:rPr lang="en-US" sz="1800" i="1" dirty="0"/>
              <a:t>82 named storms in Jan 2017 – Dec 2017</a:t>
            </a:r>
            <a:endParaRPr lang="en-GB" sz="2000" i="1" dirty="0"/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4914900"/>
            <a:ext cx="2171700" cy="171450"/>
          </a:xfrm>
          <a:prstGeom prst="rect">
            <a:avLst/>
          </a:prstGeom>
          <a:noFill/>
        </p:spPr>
        <p:txBody>
          <a:bodyPr/>
          <a:lstStyle/>
          <a:p>
            <a:pPr defTabSz="457189"/>
            <a:r>
              <a:rPr lang="en-GB" sz="825" dirty="0">
                <a:solidFill>
                  <a:srgbClr val="FFFFFF"/>
                </a:solidFill>
                <a:latin typeface="Arial"/>
              </a:rPr>
              <a:t>© Crown copyright   Met Office</a:t>
            </a:r>
            <a:endParaRPr lang="en-GB" sz="825" dirty="0">
              <a:solidFill>
                <a:srgbClr val="FFFFFF"/>
              </a:solidFill>
              <a:latin typeface="Times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BBA8EF-8E63-4282-B5C0-CE5DF8980366}"/>
              </a:ext>
            </a:extLst>
          </p:cNvPr>
          <p:cNvGrpSpPr/>
          <p:nvPr/>
        </p:nvGrpSpPr>
        <p:grpSpPr>
          <a:xfrm>
            <a:off x="754086" y="1370131"/>
            <a:ext cx="7380514" cy="3350313"/>
            <a:chOff x="1047279" y="1495121"/>
            <a:chExt cx="7004676" cy="310651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3E13DB7-589A-4B54-AFBD-D45C8ECC799D}"/>
                </a:ext>
              </a:extLst>
            </p:cNvPr>
            <p:cNvGrpSpPr/>
            <p:nvPr/>
          </p:nvGrpSpPr>
          <p:grpSpPr>
            <a:xfrm>
              <a:off x="3276936" y="1495121"/>
              <a:ext cx="2806007" cy="2091213"/>
              <a:chOff x="3276936" y="1495121"/>
              <a:chExt cx="2806007" cy="209121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E31ED9-B41B-4BA1-BDD4-66D5E345EBEE}"/>
                  </a:ext>
                </a:extLst>
              </p:cNvPr>
              <p:cNvSpPr txBox="1"/>
              <p:nvPr/>
            </p:nvSpPr>
            <p:spPr>
              <a:xfrm>
                <a:off x="3276936" y="1495121"/>
                <a:ext cx="2806007" cy="3620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algn="ctr" defTabSz="584186" hangingPunct="0"/>
                <a:r>
                  <a:rPr lang="en-GB" sz="1600" dirty="0">
                    <a:solidFill>
                      <a:srgbClr val="FF0000"/>
                    </a:solidFill>
                    <a:latin typeface="Arial"/>
                    <a:sym typeface="Helvetica Light"/>
                  </a:rPr>
                  <a:t>T+72 Relative Economic Value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C5475B6-F566-4A7E-8EB6-7A312F32F05B}"/>
                  </a:ext>
                </a:extLst>
              </p:cNvPr>
              <p:cNvSpPr/>
              <p:nvPr/>
            </p:nvSpPr>
            <p:spPr>
              <a:xfrm rot="16200000">
                <a:off x="2786505" y="2880488"/>
                <a:ext cx="1207218" cy="2044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189"/>
                <a:r>
                  <a:rPr lang="en-GB" sz="800" dirty="0">
                    <a:solidFill>
                      <a:srgbClr val="2A2A2A"/>
                    </a:solidFill>
                    <a:latin typeface="Arial"/>
                  </a:rPr>
                  <a:t>Relative economic value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F96D1C-B25A-47CC-B466-7592A60BCE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6" t="10358" r="9619" b="85247"/>
            <a:stretch/>
          </p:blipFill>
          <p:spPr>
            <a:xfrm>
              <a:off x="1047279" y="4330413"/>
              <a:ext cx="7004676" cy="271226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9150F48-F60B-49F0-BE7C-4E52906FF923}"/>
              </a:ext>
            </a:extLst>
          </p:cNvPr>
          <p:cNvSpPr txBox="1"/>
          <p:nvPr/>
        </p:nvSpPr>
        <p:spPr>
          <a:xfrm>
            <a:off x="501258" y="1370131"/>
            <a:ext cx="2501614" cy="390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 defTabSz="584186" hangingPunct="0"/>
            <a:r>
              <a:rPr lang="en-GB" sz="1600" dirty="0">
                <a:solidFill>
                  <a:srgbClr val="FF0000"/>
                </a:solidFill>
                <a:latin typeface="Arial"/>
                <a:sym typeface="Helvetica Light"/>
              </a:rPr>
              <a:t>T+72 Reliability diagram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66A212FC-C5FF-47ED-8F35-62A446C454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9"/>
          <a:stretch/>
        </p:blipFill>
        <p:spPr>
          <a:xfrm>
            <a:off x="6084558" y="2183274"/>
            <a:ext cx="3146312" cy="208537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CCE4DFA-6717-4AB3-AA34-4BE44C296809}"/>
              </a:ext>
            </a:extLst>
          </p:cNvPr>
          <p:cNvGrpSpPr/>
          <p:nvPr/>
        </p:nvGrpSpPr>
        <p:grpSpPr>
          <a:xfrm>
            <a:off x="7676722" y="1007296"/>
            <a:ext cx="1314642" cy="1116157"/>
            <a:chOff x="228456" y="2219325"/>
            <a:chExt cx="2697805" cy="2497893"/>
          </a:xfrm>
        </p:grpSpPr>
        <p:pic>
          <p:nvPicPr>
            <p:cNvPr id="24" name="Picture 23" descr="rocexample.png">
              <a:extLst>
                <a:ext uri="{FF2B5EF4-FFF2-40B4-BE49-F238E27FC236}">
                  <a16:creationId xmlns:a16="http://schemas.microsoft.com/office/drawing/2014/main" id="{419CC658-CE1C-4AA9-A575-94CAC1782280}"/>
                </a:ext>
              </a:extLst>
            </p:cNvPr>
            <p:cNvPicPr/>
            <p:nvPr/>
          </p:nvPicPr>
          <p:blipFill rotWithShape="1">
            <a:blip r:embed="rId4" cstate="print"/>
            <a:srcRect l="17761" t="8672" r="19072" b="5296"/>
            <a:stretch/>
          </p:blipFill>
          <p:spPr>
            <a:xfrm>
              <a:off x="228456" y="2219325"/>
              <a:ext cx="2697805" cy="2497893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E347DF0-1E5C-4862-914C-9F06546FA8A7}"/>
                </a:ext>
              </a:extLst>
            </p:cNvPr>
            <p:cNvGrpSpPr/>
            <p:nvPr/>
          </p:nvGrpSpPr>
          <p:grpSpPr>
            <a:xfrm>
              <a:off x="496899" y="2279050"/>
              <a:ext cx="2327192" cy="2368953"/>
              <a:chOff x="496899" y="2279050"/>
              <a:chExt cx="2327192" cy="2368953"/>
            </a:xfrm>
          </p:grpSpPr>
          <p:sp>
            <p:nvSpPr>
              <p:cNvPr id="29" name="Text Box 7">
                <a:extLst>
                  <a:ext uri="{FF2B5EF4-FFF2-40B4-BE49-F238E27FC236}">
                    <a16:creationId xmlns:a16="http://schemas.microsoft.com/office/drawing/2014/main" id="{C0909EF5-40F9-4586-8886-A28E176309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0297" y="2328636"/>
                <a:ext cx="1305328" cy="9298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378" eaLnBrk="0" fontAlgn="base" hangingPunct="0">
                  <a:spcBef>
                    <a:spcPct val="0"/>
                  </a:spcBef>
                  <a:spcAft>
                    <a:spcPts val="800"/>
                  </a:spcAft>
                </a:pPr>
                <a:r>
                  <a:rPr lang="en-GB" altLang="en-US" sz="1050" b="1" dirty="0">
                    <a:solidFill>
                      <a:srgbClr val="007AA9"/>
                    </a:solidFill>
                    <a:latin typeface="Calibri Light" panose="020F0302020204030204" pitchFamily="34" charset="0"/>
                  </a:rPr>
                  <a:t>Perfect Skill</a:t>
                </a:r>
                <a:endParaRPr lang="en-US" altLang="en-US" sz="1100" dirty="0">
                  <a:solidFill>
                    <a:srgbClr val="007AA9"/>
                  </a:solidFill>
                  <a:latin typeface="Arial" panose="020B0604020202020204" pitchFamily="34" charset="0"/>
                </a:endParaRPr>
              </a:p>
            </p:txBody>
          </p:sp>
          <p:cxnSp>
            <p:nvCxnSpPr>
              <p:cNvPr id="26" name="AutoShape 3">
                <a:extLst>
                  <a:ext uri="{FF2B5EF4-FFF2-40B4-BE49-F238E27FC236}">
                    <a16:creationId xmlns:a16="http://schemas.microsoft.com/office/drawing/2014/main" id="{0BEF2409-D093-4205-BEA7-3A5330F53AC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20377" y="2279050"/>
                <a:ext cx="2285200" cy="0"/>
              </a:xfrm>
              <a:prstGeom prst="straightConnector1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7" name="Flowchart: Manual Input 13">
                <a:extLst>
                  <a:ext uri="{FF2B5EF4-FFF2-40B4-BE49-F238E27FC236}">
                    <a16:creationId xmlns:a16="http://schemas.microsoft.com/office/drawing/2014/main" id="{EDC96950-33CE-4E59-977B-CCDDEEF2905A}"/>
                  </a:ext>
                </a:extLst>
              </p:cNvPr>
              <p:cNvSpPr/>
              <p:nvPr/>
            </p:nvSpPr>
            <p:spPr>
              <a:xfrm>
                <a:off x="501434" y="2302330"/>
                <a:ext cx="2285869" cy="2188203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" fmla="*/ 0 w 10143"/>
                  <a:gd name="connsiteY0" fmla="*/ 6111 h 14111"/>
                  <a:gd name="connsiteX1" fmla="*/ 10143 w 10143"/>
                  <a:gd name="connsiteY1" fmla="*/ 0 h 14111"/>
                  <a:gd name="connsiteX2" fmla="*/ 10000 w 10143"/>
                  <a:gd name="connsiteY2" fmla="*/ 14111 h 14111"/>
                  <a:gd name="connsiteX3" fmla="*/ 0 w 10143"/>
                  <a:gd name="connsiteY3" fmla="*/ 14111 h 14111"/>
                  <a:gd name="connsiteX4" fmla="*/ 0 w 10143"/>
                  <a:gd name="connsiteY4" fmla="*/ 6111 h 14111"/>
                  <a:gd name="connsiteX0" fmla="*/ 1245 w 11388"/>
                  <a:gd name="connsiteY0" fmla="*/ 6111 h 14111"/>
                  <a:gd name="connsiteX1" fmla="*/ 11388 w 11388"/>
                  <a:gd name="connsiteY1" fmla="*/ 0 h 14111"/>
                  <a:gd name="connsiteX2" fmla="*/ 11245 w 11388"/>
                  <a:gd name="connsiteY2" fmla="*/ 14111 h 14111"/>
                  <a:gd name="connsiteX3" fmla="*/ 0 w 11388"/>
                  <a:gd name="connsiteY3" fmla="*/ 13926 h 14111"/>
                  <a:gd name="connsiteX4" fmla="*/ 1245 w 11388"/>
                  <a:gd name="connsiteY4" fmla="*/ 6111 h 14111"/>
                  <a:gd name="connsiteX0" fmla="*/ 1465 w 11608"/>
                  <a:gd name="connsiteY0" fmla="*/ 6111 h 14111"/>
                  <a:gd name="connsiteX1" fmla="*/ 11608 w 11608"/>
                  <a:gd name="connsiteY1" fmla="*/ 0 h 14111"/>
                  <a:gd name="connsiteX2" fmla="*/ 11465 w 11608"/>
                  <a:gd name="connsiteY2" fmla="*/ 14111 h 14111"/>
                  <a:gd name="connsiteX3" fmla="*/ 0 w 11608"/>
                  <a:gd name="connsiteY3" fmla="*/ 13926 h 14111"/>
                  <a:gd name="connsiteX4" fmla="*/ 1465 w 11608"/>
                  <a:gd name="connsiteY4" fmla="*/ 6111 h 14111"/>
                  <a:gd name="connsiteX0" fmla="*/ 1319 w 11608"/>
                  <a:gd name="connsiteY0" fmla="*/ 6204 h 14111"/>
                  <a:gd name="connsiteX1" fmla="*/ 11608 w 11608"/>
                  <a:gd name="connsiteY1" fmla="*/ 0 h 14111"/>
                  <a:gd name="connsiteX2" fmla="*/ 11465 w 11608"/>
                  <a:gd name="connsiteY2" fmla="*/ 14111 h 14111"/>
                  <a:gd name="connsiteX3" fmla="*/ 0 w 11608"/>
                  <a:gd name="connsiteY3" fmla="*/ 13926 h 14111"/>
                  <a:gd name="connsiteX4" fmla="*/ 1319 w 11608"/>
                  <a:gd name="connsiteY4" fmla="*/ 6204 h 14111"/>
                  <a:gd name="connsiteX0" fmla="*/ 1612 w 11608"/>
                  <a:gd name="connsiteY0" fmla="*/ 6111 h 14111"/>
                  <a:gd name="connsiteX1" fmla="*/ 11608 w 11608"/>
                  <a:gd name="connsiteY1" fmla="*/ 0 h 14111"/>
                  <a:gd name="connsiteX2" fmla="*/ 11465 w 11608"/>
                  <a:gd name="connsiteY2" fmla="*/ 14111 h 14111"/>
                  <a:gd name="connsiteX3" fmla="*/ 0 w 11608"/>
                  <a:gd name="connsiteY3" fmla="*/ 13926 h 14111"/>
                  <a:gd name="connsiteX4" fmla="*/ 1612 w 11608"/>
                  <a:gd name="connsiteY4" fmla="*/ 6111 h 14111"/>
                  <a:gd name="connsiteX0" fmla="*/ 1612 w 11608"/>
                  <a:gd name="connsiteY0" fmla="*/ 6111 h 14111"/>
                  <a:gd name="connsiteX1" fmla="*/ 11608 w 11608"/>
                  <a:gd name="connsiteY1" fmla="*/ 0 h 14111"/>
                  <a:gd name="connsiteX2" fmla="*/ 11538 w 11608"/>
                  <a:gd name="connsiteY2" fmla="*/ 14111 h 14111"/>
                  <a:gd name="connsiteX3" fmla="*/ 0 w 11608"/>
                  <a:gd name="connsiteY3" fmla="*/ 13926 h 14111"/>
                  <a:gd name="connsiteX4" fmla="*/ 1612 w 11608"/>
                  <a:gd name="connsiteY4" fmla="*/ 6111 h 14111"/>
                  <a:gd name="connsiteX0" fmla="*/ 1612 w 11608"/>
                  <a:gd name="connsiteY0" fmla="*/ 6111 h 14111"/>
                  <a:gd name="connsiteX1" fmla="*/ 11608 w 11608"/>
                  <a:gd name="connsiteY1" fmla="*/ 0 h 14111"/>
                  <a:gd name="connsiteX2" fmla="*/ 11585 w 11608"/>
                  <a:gd name="connsiteY2" fmla="*/ 14111 h 14111"/>
                  <a:gd name="connsiteX3" fmla="*/ 0 w 11608"/>
                  <a:gd name="connsiteY3" fmla="*/ 13926 h 14111"/>
                  <a:gd name="connsiteX4" fmla="*/ 1612 w 11608"/>
                  <a:gd name="connsiteY4" fmla="*/ 6111 h 14111"/>
                  <a:gd name="connsiteX0" fmla="*/ 1117 w 11113"/>
                  <a:gd name="connsiteY0" fmla="*/ 6111 h 14182"/>
                  <a:gd name="connsiteX1" fmla="*/ 11113 w 11113"/>
                  <a:gd name="connsiteY1" fmla="*/ 0 h 14182"/>
                  <a:gd name="connsiteX2" fmla="*/ 11090 w 11113"/>
                  <a:gd name="connsiteY2" fmla="*/ 14111 h 14182"/>
                  <a:gd name="connsiteX3" fmla="*/ 0 w 11113"/>
                  <a:gd name="connsiteY3" fmla="*/ 14182 h 14182"/>
                  <a:gd name="connsiteX4" fmla="*/ 1117 w 11113"/>
                  <a:gd name="connsiteY4" fmla="*/ 6111 h 14182"/>
                  <a:gd name="connsiteX0" fmla="*/ 1340 w 11336"/>
                  <a:gd name="connsiteY0" fmla="*/ 6111 h 14150"/>
                  <a:gd name="connsiteX1" fmla="*/ 11336 w 11336"/>
                  <a:gd name="connsiteY1" fmla="*/ 0 h 14150"/>
                  <a:gd name="connsiteX2" fmla="*/ 11313 w 11336"/>
                  <a:gd name="connsiteY2" fmla="*/ 14111 h 14150"/>
                  <a:gd name="connsiteX3" fmla="*/ 0 w 11336"/>
                  <a:gd name="connsiteY3" fmla="*/ 14150 h 14150"/>
                  <a:gd name="connsiteX4" fmla="*/ 1340 w 11336"/>
                  <a:gd name="connsiteY4" fmla="*/ 6111 h 14150"/>
                  <a:gd name="connsiteX0" fmla="*/ 1340 w 11336"/>
                  <a:gd name="connsiteY0" fmla="*/ 6111 h 14150"/>
                  <a:gd name="connsiteX1" fmla="*/ 11336 w 11336"/>
                  <a:gd name="connsiteY1" fmla="*/ 0 h 14150"/>
                  <a:gd name="connsiteX2" fmla="*/ 11313 w 11336"/>
                  <a:gd name="connsiteY2" fmla="*/ 14111 h 14150"/>
                  <a:gd name="connsiteX3" fmla="*/ 0 w 11336"/>
                  <a:gd name="connsiteY3" fmla="*/ 14150 h 14150"/>
                  <a:gd name="connsiteX4" fmla="*/ 484 w 11336"/>
                  <a:gd name="connsiteY4" fmla="*/ 10095 h 14150"/>
                  <a:gd name="connsiteX5" fmla="*/ 1340 w 11336"/>
                  <a:gd name="connsiteY5" fmla="*/ 6111 h 14150"/>
                  <a:gd name="connsiteX0" fmla="*/ 1439 w 11336"/>
                  <a:gd name="connsiteY0" fmla="*/ 6208 h 14150"/>
                  <a:gd name="connsiteX1" fmla="*/ 11336 w 11336"/>
                  <a:gd name="connsiteY1" fmla="*/ 0 h 14150"/>
                  <a:gd name="connsiteX2" fmla="*/ 11313 w 11336"/>
                  <a:gd name="connsiteY2" fmla="*/ 14111 h 14150"/>
                  <a:gd name="connsiteX3" fmla="*/ 0 w 11336"/>
                  <a:gd name="connsiteY3" fmla="*/ 14150 h 14150"/>
                  <a:gd name="connsiteX4" fmla="*/ 484 w 11336"/>
                  <a:gd name="connsiteY4" fmla="*/ 10095 h 14150"/>
                  <a:gd name="connsiteX5" fmla="*/ 1439 w 11336"/>
                  <a:gd name="connsiteY5" fmla="*/ 6208 h 14150"/>
                  <a:gd name="connsiteX0" fmla="*/ 1389 w 11336"/>
                  <a:gd name="connsiteY0" fmla="*/ 6370 h 14150"/>
                  <a:gd name="connsiteX1" fmla="*/ 11336 w 11336"/>
                  <a:gd name="connsiteY1" fmla="*/ 0 h 14150"/>
                  <a:gd name="connsiteX2" fmla="*/ 11313 w 11336"/>
                  <a:gd name="connsiteY2" fmla="*/ 14111 h 14150"/>
                  <a:gd name="connsiteX3" fmla="*/ 0 w 11336"/>
                  <a:gd name="connsiteY3" fmla="*/ 14150 h 14150"/>
                  <a:gd name="connsiteX4" fmla="*/ 484 w 11336"/>
                  <a:gd name="connsiteY4" fmla="*/ 10095 h 14150"/>
                  <a:gd name="connsiteX5" fmla="*/ 1389 w 11336"/>
                  <a:gd name="connsiteY5" fmla="*/ 6370 h 14150"/>
                  <a:gd name="connsiteX0" fmla="*/ 1389 w 11336"/>
                  <a:gd name="connsiteY0" fmla="*/ 6273 h 14053"/>
                  <a:gd name="connsiteX1" fmla="*/ 11336 w 11336"/>
                  <a:gd name="connsiteY1" fmla="*/ 0 h 14053"/>
                  <a:gd name="connsiteX2" fmla="*/ 11313 w 11336"/>
                  <a:gd name="connsiteY2" fmla="*/ 14014 h 14053"/>
                  <a:gd name="connsiteX3" fmla="*/ 0 w 11336"/>
                  <a:gd name="connsiteY3" fmla="*/ 14053 h 14053"/>
                  <a:gd name="connsiteX4" fmla="*/ 484 w 11336"/>
                  <a:gd name="connsiteY4" fmla="*/ 9998 h 14053"/>
                  <a:gd name="connsiteX5" fmla="*/ 1389 w 11336"/>
                  <a:gd name="connsiteY5" fmla="*/ 6273 h 14053"/>
                  <a:gd name="connsiteX0" fmla="*/ 1389 w 11336"/>
                  <a:gd name="connsiteY0" fmla="*/ 6273 h 14053"/>
                  <a:gd name="connsiteX1" fmla="*/ 11336 w 11336"/>
                  <a:gd name="connsiteY1" fmla="*/ 0 h 14053"/>
                  <a:gd name="connsiteX2" fmla="*/ 11313 w 11336"/>
                  <a:gd name="connsiteY2" fmla="*/ 14014 h 14053"/>
                  <a:gd name="connsiteX3" fmla="*/ 0 w 11336"/>
                  <a:gd name="connsiteY3" fmla="*/ 14053 h 14053"/>
                  <a:gd name="connsiteX4" fmla="*/ 509 w 11336"/>
                  <a:gd name="connsiteY4" fmla="*/ 10386 h 14053"/>
                  <a:gd name="connsiteX5" fmla="*/ 1389 w 11336"/>
                  <a:gd name="connsiteY5" fmla="*/ 6273 h 14053"/>
                  <a:gd name="connsiteX0" fmla="*/ 1315 w 11262"/>
                  <a:gd name="connsiteY0" fmla="*/ 6273 h 14085"/>
                  <a:gd name="connsiteX1" fmla="*/ 11262 w 11262"/>
                  <a:gd name="connsiteY1" fmla="*/ 0 h 14085"/>
                  <a:gd name="connsiteX2" fmla="*/ 11239 w 11262"/>
                  <a:gd name="connsiteY2" fmla="*/ 14014 h 14085"/>
                  <a:gd name="connsiteX3" fmla="*/ 0 w 11262"/>
                  <a:gd name="connsiteY3" fmla="*/ 14085 h 14085"/>
                  <a:gd name="connsiteX4" fmla="*/ 435 w 11262"/>
                  <a:gd name="connsiteY4" fmla="*/ 10386 h 14085"/>
                  <a:gd name="connsiteX5" fmla="*/ 1315 w 11262"/>
                  <a:gd name="connsiteY5" fmla="*/ 6273 h 14085"/>
                  <a:gd name="connsiteX0" fmla="*/ 1315 w 11262"/>
                  <a:gd name="connsiteY0" fmla="*/ 6273 h 14085"/>
                  <a:gd name="connsiteX1" fmla="*/ 11262 w 11262"/>
                  <a:gd name="connsiteY1" fmla="*/ 0 h 14085"/>
                  <a:gd name="connsiteX2" fmla="*/ 11239 w 11262"/>
                  <a:gd name="connsiteY2" fmla="*/ 14014 h 14085"/>
                  <a:gd name="connsiteX3" fmla="*/ 0 w 11262"/>
                  <a:gd name="connsiteY3" fmla="*/ 14085 h 14085"/>
                  <a:gd name="connsiteX4" fmla="*/ 485 w 11262"/>
                  <a:gd name="connsiteY4" fmla="*/ 10160 h 14085"/>
                  <a:gd name="connsiteX5" fmla="*/ 1315 w 11262"/>
                  <a:gd name="connsiteY5" fmla="*/ 6273 h 1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62" h="14085">
                    <a:moveTo>
                      <a:pt x="1315" y="6273"/>
                    </a:moveTo>
                    <a:lnTo>
                      <a:pt x="11262" y="0"/>
                    </a:lnTo>
                    <a:cubicBezTo>
                      <a:pt x="11214" y="4704"/>
                      <a:pt x="11287" y="9310"/>
                      <a:pt x="11239" y="14014"/>
                    </a:cubicBezTo>
                    <a:lnTo>
                      <a:pt x="0" y="14085"/>
                    </a:lnTo>
                    <a:cubicBezTo>
                      <a:pt x="219" y="12755"/>
                      <a:pt x="266" y="11490"/>
                      <a:pt x="485" y="10160"/>
                    </a:cubicBezTo>
                    <a:lnTo>
                      <a:pt x="1315" y="6273"/>
                    </a:ln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189"/>
                <a:endParaRPr lang="en-GB">
                  <a:solidFill>
                    <a:srgbClr val="2A2A2A"/>
                  </a:solidFill>
                  <a:latin typeface="Arial"/>
                </a:endParaRPr>
              </a:p>
            </p:txBody>
          </p:sp>
          <p:sp>
            <p:nvSpPr>
              <p:cNvPr id="28" name="Text Box 5">
                <a:extLst>
                  <a:ext uri="{FF2B5EF4-FFF2-40B4-BE49-F238E27FC236}">
                    <a16:creationId xmlns:a16="http://schemas.microsoft.com/office/drawing/2014/main" id="{4E7D9668-5076-4DFC-B296-2FA8E1AEDF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919583">
                <a:off x="1110085" y="2929722"/>
                <a:ext cx="857557" cy="89542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378" eaLnBrk="0" fontAlgn="base" hangingPunct="0">
                  <a:spcBef>
                    <a:spcPct val="0"/>
                  </a:spcBef>
                  <a:spcAft>
                    <a:spcPts val="800"/>
                  </a:spcAft>
                </a:pPr>
                <a:r>
                  <a:rPr lang="en-GB" altLang="en-US" sz="1000" b="1" dirty="0">
                    <a:solidFill>
                      <a:srgbClr val="E47452"/>
                    </a:solidFill>
                    <a:latin typeface="Calibri Light" panose="020F0302020204030204" pitchFamily="34" charset="0"/>
                  </a:rPr>
                  <a:t>No Skill</a:t>
                </a:r>
                <a:endParaRPr lang="en-US" altLang="en-US" sz="800" dirty="0">
                  <a:solidFill>
                    <a:srgbClr val="E47452"/>
                  </a:solidFill>
                  <a:latin typeface="Arial" panose="020B0604020202020204" pitchFamily="34" charset="0"/>
                </a:endParaRPr>
              </a:p>
            </p:txBody>
          </p:sp>
          <p:cxnSp>
            <p:nvCxnSpPr>
              <p:cNvPr id="30" name="AutoShape 8">
                <a:extLst>
                  <a:ext uri="{FF2B5EF4-FFF2-40B4-BE49-F238E27FC236}">
                    <a16:creationId xmlns:a16="http://schemas.microsoft.com/office/drawing/2014/main" id="{12122FBE-09E4-4EAA-AD30-358EE38ADA3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96899" y="2286556"/>
                <a:ext cx="16260" cy="2180494"/>
              </a:xfrm>
              <a:prstGeom prst="straightConnector1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AutoShape 4">
                <a:extLst>
                  <a:ext uri="{FF2B5EF4-FFF2-40B4-BE49-F238E27FC236}">
                    <a16:creationId xmlns:a16="http://schemas.microsoft.com/office/drawing/2014/main" id="{2D6249DC-8394-4CF0-A770-4E34A2DAECE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38891" y="2284667"/>
                <a:ext cx="2285200" cy="2182383"/>
              </a:xfrm>
              <a:prstGeom prst="straightConnector1">
                <a:avLst/>
              </a:prstGeom>
              <a:noFill/>
              <a:ln w="25400">
                <a:solidFill>
                  <a:schemeClr val="accent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2" name="Text Box 5">
                <a:extLst>
                  <a:ext uri="{FF2B5EF4-FFF2-40B4-BE49-F238E27FC236}">
                    <a16:creationId xmlns:a16="http://schemas.microsoft.com/office/drawing/2014/main" id="{69EF4BEF-5DD6-4FE8-93B9-001593C68A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22950" y="3752581"/>
                <a:ext cx="957852" cy="89542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378" eaLnBrk="0" fontAlgn="base" hangingPunct="0">
                  <a:spcBef>
                    <a:spcPct val="0"/>
                  </a:spcBef>
                  <a:spcAft>
                    <a:spcPts val="800"/>
                  </a:spcAft>
                </a:pPr>
                <a:r>
                  <a:rPr lang="en-GB" altLang="en-US" sz="1000" b="1" dirty="0">
                    <a:solidFill>
                      <a:srgbClr val="B9DC0C"/>
                    </a:solidFill>
                    <a:latin typeface="Calibri Light" panose="020F0302020204030204" pitchFamily="34" charset="0"/>
                  </a:rPr>
                  <a:t>ROC Area</a:t>
                </a:r>
                <a:endParaRPr lang="en-US" altLang="en-US" sz="800" dirty="0">
                  <a:solidFill>
                    <a:srgbClr val="B9DC0C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8933BAB-DB69-475F-BF3D-6F5A61572BC9}"/>
              </a:ext>
            </a:extLst>
          </p:cNvPr>
          <p:cNvSpPr txBox="1"/>
          <p:nvPr/>
        </p:nvSpPr>
        <p:spPr>
          <a:xfrm>
            <a:off x="5813670" y="1380114"/>
            <a:ext cx="2501614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 defTabSz="584186" hangingPunct="0"/>
            <a:r>
              <a:rPr lang="en-GB" sz="1600" dirty="0">
                <a:solidFill>
                  <a:srgbClr val="FF0000"/>
                </a:solidFill>
                <a:latin typeface="Arial"/>
                <a:sym typeface="Helvetica Light"/>
              </a:rPr>
              <a:t>ROC Area</a:t>
            </a:r>
          </a:p>
          <a:p>
            <a:pPr algn="ctr" defTabSz="584186" hangingPunct="0"/>
            <a:r>
              <a:rPr lang="en-GB" sz="800" dirty="0">
                <a:solidFill>
                  <a:srgbClr val="FF0000"/>
                </a:solidFill>
                <a:latin typeface="Arial"/>
                <a:sym typeface="Helvetica Light"/>
              </a:rPr>
              <a:t>0.5 = no skill</a:t>
            </a:r>
          </a:p>
          <a:p>
            <a:pPr algn="ctr" defTabSz="584186" hangingPunct="0"/>
            <a:r>
              <a:rPr lang="en-GB" sz="800" dirty="0">
                <a:solidFill>
                  <a:srgbClr val="FF0000"/>
                </a:solidFill>
                <a:latin typeface="Arial"/>
                <a:sym typeface="Helvetica Light"/>
              </a:rPr>
              <a:t>1 = perfect skill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EC70AD2-0BDD-467E-9E6D-9013BA6C0F37}"/>
              </a:ext>
            </a:extLst>
          </p:cNvPr>
          <p:cNvSpPr/>
          <p:nvPr/>
        </p:nvSpPr>
        <p:spPr>
          <a:xfrm rot="16200000">
            <a:off x="5356911" y="3289089"/>
            <a:ext cx="1871813" cy="20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2" algn="ctr" defTabSz="457189" eaLnBrk="0" hangingPunct="0">
              <a:lnSpc>
                <a:spcPct val="90000"/>
              </a:lnSpc>
              <a:spcBef>
                <a:spcPct val="40000"/>
              </a:spcBef>
              <a:defRPr/>
            </a:pPr>
            <a:r>
              <a:rPr lang="en-GB" sz="800" kern="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Area under the ROC curve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29468D-1AD5-4A70-B752-47130459A2C1}"/>
              </a:ext>
            </a:extLst>
          </p:cNvPr>
          <p:cNvSpPr txBox="1"/>
          <p:nvPr/>
        </p:nvSpPr>
        <p:spPr>
          <a:xfrm>
            <a:off x="5575466" y="4754579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GB" dirty="0">
                <a:solidFill>
                  <a:srgbClr val="2A2A2A"/>
                </a:solidFill>
                <a:latin typeface="Arial"/>
              </a:rPr>
              <a:t>Rebecca Stretton</a:t>
            </a:r>
          </a:p>
        </p:txBody>
      </p:sp>
      <p:pic>
        <p:nvPicPr>
          <p:cNvPr id="37" name="Content Placeholder 36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t="20284" r="24972" b="4512"/>
          <a:stretch/>
        </p:blipFill>
        <p:spPr>
          <a:xfrm>
            <a:off x="252413" y="1760745"/>
            <a:ext cx="2699147" cy="2634043"/>
          </a:xfrm>
          <a:prstGeom prst="rect">
            <a:avLst/>
          </a:prstGeom>
        </p:spPr>
      </p:pic>
      <p:pic>
        <p:nvPicPr>
          <p:cNvPr id="38" name="Content Placeholder 37"/>
          <p:cNvPicPr>
            <a:picLocks noGrp="1" noChangeAspect="1"/>
          </p:cNvPicPr>
          <p:nvPr>
            <p:ph sz="half" idx="10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7" t="19934" r="20381" b="4444"/>
          <a:stretch/>
        </p:blipFill>
        <p:spPr>
          <a:xfrm>
            <a:off x="3306052" y="1742302"/>
            <a:ext cx="2700338" cy="263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0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6755D-D72C-4631-8A67-62EFFB675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2" y="504993"/>
            <a:ext cx="8640000" cy="576000"/>
          </a:xfrm>
        </p:spPr>
        <p:txBody>
          <a:bodyPr/>
          <a:lstStyle/>
          <a:p>
            <a:r>
              <a:rPr lang="en-US" dirty="0"/>
              <a:t>Examples of strike probability forecasts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2BFD4-33E9-4AAA-9C20-3BDF072FA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2000" y="1395351"/>
            <a:ext cx="2700000" cy="3212649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prstClr val="black"/>
                </a:solidFill>
              </a:rPr>
              <a:t>Two examples of storm-based verification that illustrate the benefit of multi-model ensembles: </a:t>
            </a:r>
            <a:r>
              <a:rPr lang="en-GB" sz="1800" dirty="0"/>
              <a:t>Irma (2017) vs Matthew (2016)</a:t>
            </a:r>
            <a:r>
              <a:rPr lang="en-GB" sz="1800" dirty="0">
                <a:solidFill>
                  <a:prstClr val="black"/>
                </a:solidFill>
              </a:rPr>
              <a:t>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sz="800" dirty="0">
              <a:solidFill>
                <a:prstClr val="black"/>
              </a:solidFill>
            </a:endParaRPr>
          </a:p>
          <a:p>
            <a:r>
              <a:rPr lang="en-GB" sz="1800" dirty="0">
                <a:sym typeface="Helvetica Light"/>
              </a:rPr>
              <a:t>In both cases, the multi-model ensemble is of comparative skill to the strongest performing model</a:t>
            </a:r>
            <a:endParaRPr lang="en-GB" sz="1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25B591-8CBE-458B-AADE-2D92F48C4627}"/>
              </a:ext>
            </a:extLst>
          </p:cNvPr>
          <p:cNvGrpSpPr/>
          <p:nvPr/>
        </p:nvGrpSpPr>
        <p:grpSpPr>
          <a:xfrm>
            <a:off x="252001" y="1192612"/>
            <a:ext cx="5442010" cy="3460103"/>
            <a:chOff x="1924715" y="492373"/>
            <a:chExt cx="7257881" cy="42434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AED1D2-1C0C-4209-840F-8CCE1330A5BE}"/>
                </a:ext>
              </a:extLst>
            </p:cNvPr>
            <p:cNvGrpSpPr/>
            <p:nvPr/>
          </p:nvGrpSpPr>
          <p:grpSpPr>
            <a:xfrm>
              <a:off x="6720521" y="2225260"/>
              <a:ext cx="2345566" cy="571095"/>
              <a:chOff x="5256200" y="2497079"/>
              <a:chExt cx="1828800" cy="461412"/>
            </a:xfrm>
          </p:grpSpPr>
          <p:pic>
            <p:nvPicPr>
              <p:cNvPr id="19" name="Picture 18" descr="AS_Tropical_Cyclone_Probability_IRMA_2017__Brier_Skill_Score.png">
                <a:extLst>
                  <a:ext uri="{FF2B5EF4-FFF2-40B4-BE49-F238E27FC236}">
                    <a16:creationId xmlns:a16="http://schemas.microsoft.com/office/drawing/2014/main" id="{2B1F4D7F-8E7E-4CA6-88DE-4DCA21131E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/>
              <a:srcRect l="9233" t="8760" r="52457" b="81308"/>
              <a:stretch/>
            </p:blipFill>
            <p:spPr>
              <a:xfrm>
                <a:off x="5256202" y="2497072"/>
                <a:ext cx="1828800" cy="461411"/>
              </a:xfrm>
              <a:prstGeom prst="rect">
                <a:avLst/>
              </a:prstGeom>
            </p:spPr>
          </p:pic>
          <p:pic>
            <p:nvPicPr>
              <p:cNvPr id="20" name="Picture 19" descr="AS_Tropical_Cyclone_Probability_IRMA_2017__Brier_Skill_Score.png">
                <a:extLst>
                  <a:ext uri="{FF2B5EF4-FFF2-40B4-BE49-F238E27FC236}">
                    <a16:creationId xmlns:a16="http://schemas.microsoft.com/office/drawing/2014/main" id="{E96F1E67-332A-4F3F-8E9A-3817757854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/>
              <a:srcRect l="67123" t="11327" r="10775" b="86619"/>
              <a:stretch/>
            </p:blipFill>
            <p:spPr>
              <a:xfrm>
                <a:off x="6021179" y="2730918"/>
                <a:ext cx="1055077" cy="95410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95B63CD-CB22-4FF4-8193-CD3CE44209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0171" r="35519" b="2434"/>
            <a:stretch/>
          </p:blipFill>
          <p:spPr>
            <a:xfrm>
              <a:off x="1924715" y="2553159"/>
              <a:ext cx="4631557" cy="218268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79CF6EA-860A-4172-A328-9961C97CC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68" r="35508" b="12468"/>
            <a:stretch/>
          </p:blipFill>
          <p:spPr>
            <a:xfrm>
              <a:off x="1924715" y="606538"/>
              <a:ext cx="4621348" cy="193763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0CB3461-E50E-4FE8-9ECD-368D6EC406E8}"/>
                </a:ext>
              </a:extLst>
            </p:cNvPr>
            <p:cNvGrpSpPr/>
            <p:nvPr/>
          </p:nvGrpSpPr>
          <p:grpSpPr>
            <a:xfrm>
              <a:off x="6726915" y="492373"/>
              <a:ext cx="2373083" cy="1841593"/>
              <a:chOff x="5520328" y="703383"/>
              <a:chExt cx="2032238" cy="1759530"/>
            </a:xfrm>
          </p:grpSpPr>
          <p:pic>
            <p:nvPicPr>
              <p:cNvPr id="15" name="Picture 14" descr="AS_Tropical_Cyclone_Probability_IRMA_2017__Brier_Skill_Score.png">
                <a:extLst>
                  <a:ext uri="{FF2B5EF4-FFF2-40B4-BE49-F238E27FC236}">
                    <a16:creationId xmlns:a16="http://schemas.microsoft.com/office/drawing/2014/main" id="{BE2E511E-C244-4019-A127-0DA8E31014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/>
              <a:srcRect l="9233" t="17635" r="53556" b="13900"/>
              <a:stretch/>
            </p:blipFill>
            <p:spPr>
              <a:xfrm>
                <a:off x="5688814" y="703384"/>
                <a:ext cx="1332244" cy="1726489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016BD7C-658F-44C2-BB1F-2801606A90D9}"/>
                  </a:ext>
                </a:extLst>
              </p:cNvPr>
              <p:cNvSpPr/>
              <p:nvPr/>
            </p:nvSpPr>
            <p:spPr>
              <a:xfrm rot="16200000">
                <a:off x="4942413" y="1668016"/>
                <a:ext cx="1372812" cy="2169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61938" lvl="0" algn="ctr" eaLnBrk="0" hangingPunct="0">
                  <a:lnSpc>
                    <a:spcPct val="90000"/>
                  </a:lnSpc>
                  <a:spcBef>
                    <a:spcPct val="40000"/>
                  </a:spcBef>
                  <a:spcAft>
                    <a:spcPts val="0"/>
                  </a:spcAft>
                  <a:defRPr/>
                </a:pPr>
                <a:r>
                  <a:rPr lang="en-GB" sz="900" b="1" kern="0" dirty="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Brier Skill Score </a:t>
                </a:r>
              </a:p>
            </p:txBody>
          </p:sp>
          <p:pic>
            <p:nvPicPr>
              <p:cNvPr id="17" name="Picture 16" descr="AS_Tropical_Cyclone_Probability_IRMA_2017__Brier_Skill_Score.png">
                <a:extLst>
                  <a:ext uri="{FF2B5EF4-FFF2-40B4-BE49-F238E27FC236}">
                    <a16:creationId xmlns:a16="http://schemas.microsoft.com/office/drawing/2014/main" id="{0B10D20B-F63D-4FE3-89AD-94A300DA95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/>
              <a:srcRect l="75586" t="17635" r="9324" b="13900"/>
              <a:stretch/>
            </p:blipFill>
            <p:spPr>
              <a:xfrm>
                <a:off x="7012315" y="703383"/>
                <a:ext cx="540251" cy="1726489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8DA86B-C5EF-4F10-AA23-2BD916DB5CE5}"/>
                  </a:ext>
                </a:extLst>
              </p:cNvPr>
              <p:cNvSpPr/>
              <p:nvPr/>
            </p:nvSpPr>
            <p:spPr>
              <a:xfrm>
                <a:off x="5893002" y="816482"/>
                <a:ext cx="1449599" cy="3967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dirty="0"/>
                  <a:t>Irma (2017)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82597D5-5AE3-4501-810C-BBBBE54B7DFF}"/>
                </a:ext>
              </a:extLst>
            </p:cNvPr>
            <p:cNvGrpSpPr/>
            <p:nvPr/>
          </p:nvGrpSpPr>
          <p:grpSpPr>
            <a:xfrm>
              <a:off x="6726914" y="2691437"/>
              <a:ext cx="2455682" cy="1793454"/>
              <a:chOff x="5457981" y="2902446"/>
              <a:chExt cx="2169711" cy="17718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7A3505F-7EF8-4B06-8718-2BB62178FB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01" t="19125" r="53513" b="13535"/>
              <a:stretch/>
            </p:blipFill>
            <p:spPr>
              <a:xfrm>
                <a:off x="5583306" y="2903060"/>
                <a:ext cx="1418568" cy="1771251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554A208-F60E-4EC6-8D6B-C42E5C65CA7E}"/>
                  </a:ext>
                </a:extLst>
              </p:cNvPr>
              <p:cNvSpPr/>
              <p:nvPr/>
            </p:nvSpPr>
            <p:spPr>
              <a:xfrm rot="16200000">
                <a:off x="4880066" y="3790599"/>
                <a:ext cx="1372812" cy="2169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61938" lvl="0" algn="ctr" eaLnBrk="0" hangingPunct="0">
                  <a:lnSpc>
                    <a:spcPct val="90000"/>
                  </a:lnSpc>
                  <a:spcBef>
                    <a:spcPct val="40000"/>
                  </a:spcBef>
                  <a:spcAft>
                    <a:spcPts val="0"/>
                  </a:spcAft>
                  <a:defRPr/>
                </a:pPr>
                <a:r>
                  <a:rPr lang="en-GB" sz="900" b="1" kern="0" dirty="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Brier Skill Score 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53CF0DC-D614-4255-AAC4-57A908CA69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625" t="19125" r="9135" b="13535"/>
              <a:stretch/>
            </p:blipFill>
            <p:spPr>
              <a:xfrm>
                <a:off x="7001875" y="2902446"/>
                <a:ext cx="569116" cy="1771251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A3ACEE3-6E77-4E2E-931D-C45F7268251D}"/>
                  </a:ext>
                </a:extLst>
              </p:cNvPr>
              <p:cNvSpPr/>
              <p:nvPr/>
            </p:nvSpPr>
            <p:spPr>
              <a:xfrm>
                <a:off x="5695825" y="3035467"/>
                <a:ext cx="1931867" cy="4102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dirty="0"/>
                  <a:t>Matthew (2016)</a:t>
                </a:r>
              </a:p>
            </p:txBody>
          </p:sp>
        </p:grpSp>
      </p:grpSp>
      <p:pic>
        <p:nvPicPr>
          <p:cNvPr id="21" name="Picture 20" descr="NAT_MATTHEW_2016092900.png">
            <a:extLst>
              <a:ext uri="{FF2B5EF4-FFF2-40B4-BE49-F238E27FC236}">
                <a16:creationId xmlns:a16="http://schemas.microsoft.com/office/drawing/2014/main" id="{3DFD2FE9-04F9-4E0D-B9E8-810EE75EE88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64718" t="11765" r="33917" b="15686"/>
          <a:stretch>
            <a:fillRect/>
          </a:stretch>
        </p:blipFill>
        <p:spPr>
          <a:xfrm>
            <a:off x="3738096" y="2027079"/>
            <a:ext cx="96488" cy="167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828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2000" y="662497"/>
            <a:ext cx="8640000" cy="3060000"/>
          </a:xfrm>
          <a:solidFill>
            <a:schemeClr val="accent1">
              <a:lumMod val="40000"/>
              <a:lumOff val="60000"/>
              <a:alpha val="77000"/>
            </a:schemeClr>
          </a:solidFill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sz="2800" b="1" u="sng" dirty="0"/>
              <a:t>Parallel Suite Information</a:t>
            </a:r>
          </a:p>
          <a:p>
            <a:r>
              <a:rPr lang="en-GB" dirty="0"/>
              <a:t>Visit the MOSRS </a:t>
            </a:r>
            <a:r>
              <a:rPr lang="en-GB" dirty="0" err="1"/>
              <a:t>nwpscience</a:t>
            </a:r>
            <a:r>
              <a:rPr lang="en-GB" dirty="0"/>
              <a:t> wiki:</a:t>
            </a:r>
          </a:p>
          <a:p>
            <a:endParaRPr lang="en-GB" dirty="0"/>
          </a:p>
          <a:p>
            <a:r>
              <a:rPr lang="en-GB" dirty="0"/>
              <a:t>Main global trialling/implementation page (for each PS):</a:t>
            </a:r>
          </a:p>
          <a:p>
            <a:pPr marL="342900" lvl="1" indent="0">
              <a:buNone/>
            </a:pPr>
            <a:r>
              <a:rPr lang="en-GB" sz="1400" dirty="0">
                <a:hlinkClick r:id="rId2"/>
              </a:rPr>
              <a:t>https://code.metoffice.gov.uk/trac/nwpscience/wiki/ParallelSuites/PS41/Global/PackageTrials</a:t>
            </a:r>
            <a:endParaRPr lang="en-GB" sz="1400" dirty="0"/>
          </a:p>
          <a:p>
            <a:pPr marL="342900" lvl="1" indent="0">
              <a:buNone/>
            </a:pPr>
            <a:endParaRPr lang="en-GB" sz="1400" dirty="0"/>
          </a:p>
          <a:p>
            <a:r>
              <a:rPr lang="en-GB" sz="1800" dirty="0"/>
              <a:t>Model information pages for current and previous PS:</a:t>
            </a:r>
          </a:p>
          <a:p>
            <a:pPr marL="342900" lvl="1" indent="0">
              <a:buNone/>
            </a:pPr>
            <a:r>
              <a:rPr lang="en-GB" sz="1400" dirty="0">
                <a:hlinkClick r:id="rId3"/>
              </a:rPr>
              <a:t>https://code.metoffice.gov.uk/trac/nwpscience/wiki/ModelInfo</a:t>
            </a:r>
            <a:r>
              <a:rPr lang="en-GB" sz="1400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7590" y="3953609"/>
            <a:ext cx="4138516" cy="576000"/>
          </a:xfrm>
        </p:spPr>
        <p:txBody>
          <a:bodyPr/>
          <a:lstStyle/>
          <a:p>
            <a:r>
              <a:rPr lang="en-GB" dirty="0"/>
              <a:t>Thanks for listening!!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590" y="752261"/>
            <a:ext cx="2796991" cy="75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7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1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1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1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1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1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1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2m Temperature error at 5 days (DJF16/17)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Does increase variability so that the random component of the error is greater (left)</a:t>
            </a:r>
          </a:p>
          <a:p>
            <a:r>
              <a:rPr lang="en-GB" sz="1800" dirty="0"/>
              <a:t>Consistent improvement in bias of 1.5m temperature, especially over snow-covered ground (right)</a:t>
            </a:r>
          </a:p>
        </p:txBody>
      </p:sp>
      <p:pic>
        <p:nvPicPr>
          <p:cNvPr id="22" name="Content Placeholder 1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2178724"/>
            <a:ext cx="2700338" cy="1798877"/>
          </a:xfrm>
        </p:spPr>
      </p:pic>
      <p:pic>
        <p:nvPicPr>
          <p:cNvPr id="25" name="Content Placeholder 24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25" y="2179253"/>
            <a:ext cx="2698750" cy="1797819"/>
          </a:xfrm>
        </p:spPr>
      </p:pic>
    </p:spTree>
    <p:extLst>
      <p:ext uri="{BB962C8B-B14F-4D97-AF65-F5344CB8AC3E}">
        <p14:creationId xmlns:p14="http://schemas.microsoft.com/office/powerpoint/2010/main" val="841540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10m wind-speed error at 5 days (JJA17)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Increase in random component of error near sea-ice edge, but improved in westerlies (left)</a:t>
            </a:r>
          </a:p>
          <a:p>
            <a:r>
              <a:rPr lang="en-GB" sz="1800" dirty="0"/>
              <a:t>Change to systematic component of overall error is small. Some evidence of coherency in the North Atlantic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2166440"/>
            <a:ext cx="2700338" cy="1823445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25" y="2166977"/>
            <a:ext cx="2698750" cy="1822372"/>
          </a:xfrm>
        </p:spPr>
      </p:pic>
    </p:spTree>
    <p:extLst>
      <p:ext uri="{BB962C8B-B14F-4D97-AF65-F5344CB8AC3E}">
        <p14:creationId xmlns:p14="http://schemas.microsoft.com/office/powerpoint/2010/main" val="4136197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GL8 Impact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Overall neutral impact from GL8, but notable improvements to:</a:t>
            </a:r>
          </a:p>
          <a:p>
            <a:pPr lvl="1"/>
            <a:r>
              <a:rPr lang="en-GB" dirty="0" err="1"/>
              <a:t>Pmsl</a:t>
            </a:r>
            <a:r>
              <a:rPr lang="en-GB" dirty="0"/>
              <a:t> in NH</a:t>
            </a:r>
          </a:p>
          <a:p>
            <a:pPr lvl="1"/>
            <a:r>
              <a:rPr lang="en-GB" dirty="0"/>
              <a:t>geopotential heights</a:t>
            </a:r>
          </a:p>
          <a:p>
            <a:pPr lvl="1"/>
            <a:r>
              <a:rPr lang="en-GB" dirty="0"/>
              <a:t>2m temperature over snow covered areas</a:t>
            </a:r>
          </a:p>
          <a:p>
            <a:r>
              <a:rPr lang="en-GB" dirty="0"/>
              <a:t>Similar signal against </a:t>
            </a:r>
            <a:r>
              <a:rPr lang="en-GB" dirty="0" err="1"/>
              <a:t>Obs</a:t>
            </a:r>
            <a:r>
              <a:rPr lang="en-GB" dirty="0"/>
              <a:t>, own </a:t>
            </a:r>
            <a:r>
              <a:rPr lang="en-GB" dirty="0" err="1"/>
              <a:t>Anl</a:t>
            </a:r>
            <a:r>
              <a:rPr lang="en-GB" dirty="0"/>
              <a:t> and EC </a:t>
            </a:r>
            <a:r>
              <a:rPr lang="en-GB" dirty="0" err="1"/>
              <a:t>Anl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299" y="2054"/>
            <a:ext cx="3629025" cy="515232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8"/>
          <a:stretch/>
        </p:blipFill>
        <p:spPr>
          <a:xfrm>
            <a:off x="6359312" y="-6464"/>
            <a:ext cx="3094818" cy="5156428"/>
          </a:xfr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2B97AA4-D3F4-4706-BF67-312202B7C98D}"/>
              </a:ext>
            </a:extLst>
          </p:cNvPr>
          <p:cNvSpPr/>
          <p:nvPr/>
        </p:nvSpPr>
        <p:spPr>
          <a:xfrm>
            <a:off x="6791324" y="1493753"/>
            <a:ext cx="1947827" cy="30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A05A42-72C5-4BC8-80AC-8DCA38E48FA9}"/>
              </a:ext>
            </a:extLst>
          </p:cNvPr>
          <p:cNvSpPr/>
          <p:nvPr/>
        </p:nvSpPr>
        <p:spPr>
          <a:xfrm>
            <a:off x="6791324" y="614253"/>
            <a:ext cx="1847778" cy="1396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AB7656-954F-4700-B86D-C87D4A816471}"/>
              </a:ext>
            </a:extLst>
          </p:cNvPr>
          <p:cNvSpPr/>
          <p:nvPr/>
        </p:nvSpPr>
        <p:spPr>
          <a:xfrm>
            <a:off x="6691275" y="3398058"/>
            <a:ext cx="1947827" cy="3502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08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PS41 : Data Assimilation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1300" dirty="0"/>
              <a:t>New satellite observation data: RTTOV12 upgrade, T &amp; Q from GNSS on FY-3C, surface winds from Indian Scat-Sat, increased aerosol data from NASA</a:t>
            </a:r>
          </a:p>
          <a:p>
            <a:r>
              <a:rPr lang="en-GB" sz="1300" dirty="0"/>
              <a:t>New moisture incrementing operator to improve radiance assimilation in the presence of cloud and precipitation, with assimilation of low-peaking AMSU-A channels (4 &amp; 5) in all-sky conditions – analysis increments now include </a:t>
            </a:r>
            <a:r>
              <a:rPr lang="en-GB" sz="1300" dirty="0" err="1"/>
              <a:t>qCl</a:t>
            </a:r>
            <a:r>
              <a:rPr lang="en-GB" sz="1300" dirty="0"/>
              <a:t>, </a:t>
            </a:r>
            <a:r>
              <a:rPr lang="en-GB" sz="1300" dirty="0" err="1"/>
              <a:t>qCf</a:t>
            </a:r>
            <a:r>
              <a:rPr lang="en-GB" sz="1300" dirty="0"/>
              <a:t> and q</a:t>
            </a:r>
          </a:p>
          <a:p>
            <a:r>
              <a:rPr lang="en-GB" sz="1300" dirty="0"/>
              <a:t>Increased sampling frequency of background forecasts (3 hourly -&gt; hourly) in OPS Processing to exploit non-linear processes better in our hybrid 4dVar data assimilation </a:t>
            </a:r>
          </a:p>
          <a:p>
            <a:r>
              <a:rPr lang="en-GB" sz="1300" dirty="0"/>
              <a:t>New interpolation method for ASCAT Soil Moisture observations to remove diamond-shaped regions of “no-observation” at high resolution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6AE67F6-18EF-4A59-9011-09E172FE54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2268492"/>
            <a:ext cx="2700338" cy="16193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0E8AE-180E-497B-89D5-CAF48656CE5F}"/>
              </a:ext>
            </a:extLst>
          </p:cNvPr>
          <p:cNvSpPr txBox="1"/>
          <p:nvPr/>
        </p:nvSpPr>
        <p:spPr>
          <a:xfrm>
            <a:off x="6425138" y="1763485"/>
            <a:ext cx="22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rgbClr val="048607"/>
                </a:solidFill>
              </a:rPr>
              <a:t>…simple technical changes can have substantial benefit…</a:t>
            </a:r>
          </a:p>
        </p:txBody>
      </p:sp>
    </p:spTree>
    <p:extLst>
      <p:ext uri="{BB962C8B-B14F-4D97-AF65-F5344CB8AC3E}">
        <p14:creationId xmlns:p14="http://schemas.microsoft.com/office/powerpoint/2010/main" val="3193927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66" y="57624"/>
            <a:ext cx="3272712" cy="46437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642174"/>
            <a:ext cx="2972151" cy="1423279"/>
          </a:xfrm>
        </p:spPr>
        <p:txBody>
          <a:bodyPr>
            <a:noAutofit/>
          </a:bodyPr>
          <a:lstStyle/>
          <a:p>
            <a:r>
              <a:rPr lang="en-GB" sz="2400" dirty="0"/>
              <a:t>How does PS41 performance compare to the package trials?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317" y="2250374"/>
            <a:ext cx="3063833" cy="2450964"/>
          </a:xfrm>
        </p:spPr>
        <p:txBody>
          <a:bodyPr>
            <a:normAutofit fontScale="92500" lnSpcReduction="10000"/>
          </a:bodyPr>
          <a:lstStyle/>
          <a:p>
            <a:r>
              <a:rPr lang="en-GB" sz="1400" dirty="0"/>
              <a:t>Package trial results (left) – strong positive signal</a:t>
            </a:r>
          </a:p>
          <a:p>
            <a:r>
              <a:rPr lang="en-GB" sz="1400" dirty="0"/>
              <a:t>Actual PS (right) – different year, but similar period. Very similar!</a:t>
            </a:r>
          </a:p>
          <a:p>
            <a:pPr lvl="1"/>
            <a:r>
              <a:rPr lang="en-GB" sz="1000" dirty="0"/>
              <a:t>This might be a first, because historically something has always gone pear-shaped</a:t>
            </a:r>
          </a:p>
          <a:p>
            <a:r>
              <a:rPr lang="en-GB" sz="1400" dirty="0"/>
              <a:t>We also saw consistent scorecards at different resolutions giving us confidence that lower resolution trialling is robust</a:t>
            </a:r>
          </a:p>
          <a:p>
            <a:r>
              <a:rPr lang="en-GB" sz="1400" dirty="0"/>
              <a:t>Ensemble performance is strongly dependent on the deterministic model (next slide…)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84" y="60864"/>
            <a:ext cx="3272712" cy="4643714"/>
          </a:xfrm>
        </p:spPr>
      </p:pic>
    </p:spTree>
    <p:extLst>
      <p:ext uri="{BB962C8B-B14F-4D97-AF65-F5344CB8AC3E}">
        <p14:creationId xmlns:p14="http://schemas.microsoft.com/office/powerpoint/2010/main" val="204493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et Office">
      <a:dk1>
        <a:srgbClr val="2A2A2A"/>
      </a:dk1>
      <a:lt1>
        <a:srgbClr val="B9DC0C"/>
      </a:lt1>
      <a:dk2>
        <a:srgbClr val="2A2A2A"/>
      </a:dk2>
      <a:lt2>
        <a:srgbClr val="FFFFFF"/>
      </a:lt2>
      <a:accent1>
        <a:srgbClr val="50B9A4"/>
      </a:accent1>
      <a:accent2>
        <a:srgbClr val="007AA9"/>
      </a:accent2>
      <a:accent3>
        <a:srgbClr val="E47452"/>
      </a:accent3>
      <a:accent4>
        <a:srgbClr val="A1A0AA"/>
      </a:accent4>
      <a:accent5>
        <a:srgbClr val="FFFFFF"/>
      </a:accent5>
      <a:accent6>
        <a:srgbClr val="FFFFFF"/>
      </a:accent6>
      <a:hlink>
        <a:srgbClr val="0673F9"/>
      </a:hlink>
      <a:folHlink>
        <a:srgbClr val="6F2735"/>
      </a:folHlink>
    </a:clrScheme>
    <a:fontScheme name="Met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C19B062-023A-40C9-A3F4-13BE4308F963}" vid="{E3889E12-D829-4549-AA70-6F580A5BA2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D6A88B0DEF8E458C902926D40488D6" ma:contentTypeVersion="6" ma:contentTypeDescription="Create a new document." ma:contentTypeScope="" ma:versionID="c902432df2386096700aab65afea4fdc">
  <xsd:schema xmlns:xsd="http://www.w3.org/2001/XMLSchema" xmlns:xs="http://www.w3.org/2001/XMLSchema" xmlns:p="http://schemas.microsoft.com/office/2006/metadata/properties" xmlns:ns2="b5c98e56-91bc-44fd-8832-eb6ea246e758" xmlns:ns3="098f1839-addf-4be2-b057-27835f71e7f4" targetNamespace="http://schemas.microsoft.com/office/2006/metadata/properties" ma:root="true" ma:fieldsID="6dc40f4a1ceefa86ff8d33e2ce0d3a55" ns2:_="" ns3:_="">
    <xsd:import namespace="b5c98e56-91bc-44fd-8832-eb6ea246e758"/>
    <xsd:import namespace="098f1839-addf-4be2-b057-27835f71e7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c98e56-91bc-44fd-8832-eb6ea246e7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8f1839-addf-4be2-b057-27835f71e7f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7EA775-87DB-40B3-8CFC-17EBA581DC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c98e56-91bc-44fd-8832-eb6ea246e758"/>
    <ds:schemaRef ds:uri="098f1839-addf-4be2-b057-27835f71e7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6E60E5-C33F-4F43-B035-459007A929C2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b5c98e56-91bc-44fd-8832-eb6ea246e758"/>
    <ds:schemaRef ds:uri="http://purl.org/dc/elements/1.1/"/>
    <ds:schemaRef ds:uri="http://schemas.microsoft.com/office/2006/metadata/properties"/>
    <ds:schemaRef ds:uri="098f1839-addf-4be2-b057-27835f71e7f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2340E2C-4145-4F12-959B-BA257984F6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18150</TotalTime>
  <Words>2862</Words>
  <Application>Microsoft Office PowerPoint</Application>
  <PresentationFormat>On-screen Show (16:9)</PresentationFormat>
  <Paragraphs>359</Paragraphs>
  <Slides>42</Slides>
  <Notes>12</Notes>
  <HiddenSlides>11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Gulim</vt:lpstr>
      <vt:lpstr>ＭＳ Ｐゴシック</vt:lpstr>
      <vt:lpstr>Arial</vt:lpstr>
      <vt:lpstr>Calibri</vt:lpstr>
      <vt:lpstr>Calibri Light</vt:lpstr>
      <vt:lpstr>Helvetica Light</vt:lpstr>
      <vt:lpstr>Symbol</vt:lpstr>
      <vt:lpstr>Times</vt:lpstr>
      <vt:lpstr>Times New Roman</vt:lpstr>
      <vt:lpstr>Office Theme</vt:lpstr>
      <vt:lpstr>Equation</vt:lpstr>
      <vt:lpstr>Met Office global ensemble prediction developments</vt:lpstr>
      <vt:lpstr>Global NWP configuration (PS41)</vt:lpstr>
      <vt:lpstr>PS41 : Forecast model changes</vt:lpstr>
      <vt:lpstr>Multi-layer snow scheme</vt:lpstr>
      <vt:lpstr>2m Temperature error at 5 days (DJF16/17)</vt:lpstr>
      <vt:lpstr>10m wind-speed error at 5 days (JJA17)</vt:lpstr>
      <vt:lpstr>GL8 Impact</vt:lpstr>
      <vt:lpstr>PS41 : Data Assimilation changes</vt:lpstr>
      <vt:lpstr>How does PS41 performance compare to the package trials?</vt:lpstr>
      <vt:lpstr>PS41 Impact on MOGREPS-G performance (vs Obs)  RMSE (left), CRPS (centre), spread (right)  up triangle indicates increase in skill/spread, shading denotes significance</vt:lpstr>
      <vt:lpstr>Verification summary</vt:lpstr>
      <vt:lpstr>Ensemble configuration (shifting uncertainty)</vt:lpstr>
      <vt:lpstr>Ensemble Transform Kalman Filter (ETKF)</vt:lpstr>
      <vt:lpstr>Hybrid-4DVar (current Met Office global deterministic data assimilation configuration)</vt:lpstr>
      <vt:lpstr>Hybrid-4DEnVar Data assimilation: Hybrid-4DVar →              Hybrid-4DEnVar</vt:lpstr>
      <vt:lpstr>Ensemble update: ETKF → (Hybrid-)En-4DEnVar    En-4DEnVar</vt:lpstr>
      <vt:lpstr>Ensemble 4d-Ensemble-VAR  “…the small print…”</vt:lpstr>
      <vt:lpstr>Comparing ETKF – En-4DEnVar</vt:lpstr>
      <vt:lpstr>Baseline configuration vs. ETKF-based ensemble</vt:lpstr>
      <vt:lpstr>Further improvement: Partial recentring</vt:lpstr>
      <vt:lpstr>Effect of ensemble size</vt:lpstr>
      <vt:lpstr>Stochastic physics and other perturbations in MOGREPS-G</vt:lpstr>
      <vt:lpstr>SKEB wind increments (m.s-1)</vt:lpstr>
      <vt:lpstr>SPT temperature increments (K.timestep-1)</vt:lpstr>
      <vt:lpstr>SST Perturbations: Verification scores</vt:lpstr>
      <vt:lpstr>Soil-moisture perturbations Change in spread T+12h</vt:lpstr>
      <vt:lpstr>SST + Soil-moisture perturbations Mean change of T2m spread in NH</vt:lpstr>
      <vt:lpstr>Additive inflation</vt:lpstr>
      <vt:lpstr>Additive inflation</vt:lpstr>
      <vt:lpstr>Spread vs Error -  AI, SPT and SKEB</vt:lpstr>
      <vt:lpstr>Replacing Additive Inflation</vt:lpstr>
      <vt:lpstr>Effect of (AI) bias-correction on forecast bias</vt:lpstr>
      <vt:lpstr>Summary of En-4DEnVar vs ETKF</vt:lpstr>
      <vt:lpstr>MOGREPS-G vs other centres</vt:lpstr>
      <vt:lpstr>TIGGE Museum EPS comparison of 500Z (NH)</vt:lpstr>
      <vt:lpstr>Ensemble inter-comparison</vt:lpstr>
      <vt:lpstr>Spread vs Error inter-comparison</vt:lpstr>
      <vt:lpstr>Effect of Lagging on Spread, CRPS, RMSE</vt:lpstr>
      <vt:lpstr>Tropical Cyclone 7-day strike probability forecasts 88 named storms in Jul 2017 – Jun 2018</vt:lpstr>
      <vt:lpstr>Verification of 24-hr tropical cyclone activity forecasts 82 named storms in Jan 2017 – Dec 2017</vt:lpstr>
      <vt:lpstr>Examples of strike probability forecasts</vt:lpstr>
      <vt:lpstr>Thanks for listening!!</vt:lpstr>
    </vt:vector>
  </TitlesOfParts>
  <Company>Met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Tones, Ellie</dc:creator>
  <cp:lastModifiedBy>Tennant, Warren</cp:lastModifiedBy>
  <cp:revision>130</cp:revision>
  <dcterms:created xsi:type="dcterms:W3CDTF">2018-01-03T10:05:56Z</dcterms:created>
  <dcterms:modified xsi:type="dcterms:W3CDTF">2018-11-12T11:32:29Z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0x01010022D6A88B0DEF8E458C902926D40488D6</vt:lpwstr>
  </property>
</Properties>
</file>