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9" r:id="rId4"/>
    <p:sldMasterId id="2147483713" r:id="rId5"/>
  </p:sldMasterIdLst>
  <p:notesMasterIdLst>
    <p:notesMasterId r:id="rId22"/>
  </p:notesMasterIdLst>
  <p:sldIdLst>
    <p:sldId id="257" r:id="rId6"/>
    <p:sldId id="284" r:id="rId7"/>
    <p:sldId id="297" r:id="rId8"/>
    <p:sldId id="298" r:id="rId9"/>
    <p:sldId id="303" r:id="rId10"/>
    <p:sldId id="304" r:id="rId11"/>
    <p:sldId id="299" r:id="rId12"/>
    <p:sldId id="305" r:id="rId13"/>
    <p:sldId id="306" r:id="rId14"/>
    <p:sldId id="307" r:id="rId15"/>
    <p:sldId id="311" r:id="rId16"/>
    <p:sldId id="296" r:id="rId17"/>
    <p:sldId id="280" r:id="rId18"/>
    <p:sldId id="281" r:id="rId19"/>
    <p:sldId id="279"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D9F6"/>
    <a:srgbClr val="28A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146" autoAdjust="0"/>
  </p:normalViewPr>
  <p:slideViewPr>
    <p:cSldViewPr>
      <p:cViewPr varScale="1">
        <p:scale>
          <a:sx n="63" d="100"/>
          <a:sy n="63" d="100"/>
        </p:scale>
        <p:origin x="-15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C03A8-9033-4D79-9FC8-04CF84BBB335}" type="datetimeFigureOut">
              <a:rPr lang="en-AU" smtClean="0"/>
              <a:t>22/11/2018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05051-8099-4934-82AD-815BA67AAB3B}" type="slidenum">
              <a:rPr lang="en-AU" smtClean="0"/>
              <a:t>‹#›</a:t>
            </a:fld>
            <a:endParaRPr lang="en-AU"/>
          </a:p>
        </p:txBody>
      </p:sp>
    </p:spTree>
    <p:extLst>
      <p:ext uri="{BB962C8B-B14F-4D97-AF65-F5344CB8AC3E}">
        <p14:creationId xmlns:p14="http://schemas.microsoft.com/office/powerpoint/2010/main" val="458504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mtClean="0"/>
              <a:t>The error in the rainfall forecasts from ACCESS-GE is consistently smallest.</a:t>
            </a:r>
          </a:p>
          <a:p>
            <a:endParaRPr lang="en-AU"/>
          </a:p>
        </p:txBody>
      </p:sp>
      <p:sp>
        <p:nvSpPr>
          <p:cNvPr id="4" name="Slide Number Placeholder 3"/>
          <p:cNvSpPr>
            <a:spLocks noGrp="1"/>
          </p:cNvSpPr>
          <p:nvPr>
            <p:ph type="sldNum" sz="quarter" idx="10"/>
          </p:nvPr>
        </p:nvSpPr>
        <p:spPr/>
        <p:txBody>
          <a:bodyPr/>
          <a:lstStyle/>
          <a:p>
            <a:fld id="{BE805051-8099-4934-82AD-815BA67AAB3B}" type="slidenum">
              <a:rPr lang="en-AU" smtClean="0"/>
              <a:t>15</a:t>
            </a:fld>
            <a:endParaRPr lang="en-AU"/>
          </a:p>
        </p:txBody>
      </p:sp>
    </p:spTree>
    <p:extLst>
      <p:ext uri="{BB962C8B-B14F-4D97-AF65-F5344CB8AC3E}">
        <p14:creationId xmlns:p14="http://schemas.microsoft.com/office/powerpoint/2010/main" val="240723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GE2 (operational) = BLACK, GE3 (low-res</a:t>
            </a:r>
            <a:r>
              <a:rPr lang="en-AU" baseline="0" dirty="0" smtClean="0"/>
              <a:t> N216, PS-38, trial) = GREEN, ECMWF = GOLD</a:t>
            </a:r>
          </a:p>
          <a:p>
            <a:r>
              <a:rPr lang="en-AU" baseline="0" dirty="0" smtClean="0"/>
              <a:t>Metrics against lead-time out to seven days.</a:t>
            </a:r>
          </a:p>
          <a:p>
            <a:r>
              <a:rPr lang="en-AU" baseline="0" dirty="0" smtClean="0"/>
              <a:t>Left: Ensemble-mean Anomaly-correlation against lead-time</a:t>
            </a:r>
          </a:p>
          <a:p>
            <a:r>
              <a:rPr lang="en-AU" baseline="0" dirty="0" smtClean="0"/>
              <a:t>Right: Ensemble-mean RMSE (solid) and Ensemble-spread (dashed) against lead-time.</a:t>
            </a:r>
            <a:endParaRPr lang="en-AU" dirty="0"/>
          </a:p>
        </p:txBody>
      </p:sp>
      <p:sp>
        <p:nvSpPr>
          <p:cNvPr id="4" name="Slide Number Placeholder 3"/>
          <p:cNvSpPr>
            <a:spLocks noGrp="1"/>
          </p:cNvSpPr>
          <p:nvPr>
            <p:ph type="sldNum" sz="quarter" idx="10"/>
          </p:nvPr>
        </p:nvSpPr>
        <p:spPr/>
        <p:txBody>
          <a:bodyPr/>
          <a:lstStyle/>
          <a:p>
            <a:fld id="{BE805051-8099-4934-82AD-815BA67AAB3B}" type="slidenum">
              <a:rPr lang="en-AU" smtClean="0"/>
              <a:t>16</a:t>
            </a:fld>
            <a:endParaRPr lang="en-AU"/>
          </a:p>
        </p:txBody>
      </p:sp>
    </p:spTree>
    <p:extLst>
      <p:ext uri="{BB962C8B-B14F-4D97-AF65-F5344CB8AC3E}">
        <p14:creationId xmlns:p14="http://schemas.microsoft.com/office/powerpoint/2010/main" val="4075334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439"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Placeholder 1"/>
          <p:cNvSpPr>
            <a:spLocks noGrp="1"/>
          </p:cNvSpPr>
          <p:nvPr>
            <p:ph type="ctrTitle"/>
          </p:nvPr>
        </p:nvSpPr>
        <p:spPr>
          <a:xfrm>
            <a:off x="614363" y="1539875"/>
            <a:ext cx="7916862" cy="719138"/>
          </a:xfrm>
        </p:spPr>
        <p:txBody>
          <a:bodyPr/>
          <a:lstStyle>
            <a:lvl1pPr algn="l">
              <a:defRPr smtClean="0">
                <a:latin typeface="Arial" charset="0"/>
              </a:defRPr>
            </a:lvl1pPr>
          </a:lstStyle>
          <a:p>
            <a:pPr lvl="0"/>
            <a:r>
              <a:rPr lang="en-US" altLang="en-US" noProof="0" smtClean="0"/>
              <a:t>Click to edit Master title style</a:t>
            </a:r>
            <a:endParaRPr lang="en-AU" altLang="en-US" noProof="0" smtClean="0"/>
          </a:p>
        </p:txBody>
      </p:sp>
      <p:sp>
        <p:nvSpPr>
          <p:cNvPr id="18435" name="Text Placeholder 2"/>
          <p:cNvSpPr>
            <a:spLocks noGrp="1"/>
          </p:cNvSpPr>
          <p:nvPr>
            <p:ph type="subTitle" idx="1"/>
          </p:nvPr>
        </p:nvSpPr>
        <p:spPr>
          <a:xfrm>
            <a:off x="614363" y="2312988"/>
            <a:ext cx="7916862" cy="719137"/>
          </a:xfrm>
        </p:spPr>
        <p:txBody>
          <a:bodyPr/>
          <a:lstStyle>
            <a:lvl1pPr marL="0" indent="0">
              <a:buFontTx/>
              <a:buNone/>
              <a:defRPr sz="1800" smtClean="0">
                <a:latin typeface="Arial" charset="0"/>
              </a:defRPr>
            </a:lvl1pPr>
          </a:lstStyle>
          <a:p>
            <a:pPr lvl="0"/>
            <a:r>
              <a:rPr lang="en-US" altLang="en-US" noProof="0" smtClean="0"/>
              <a:t>Click to edit Master subtitle style</a:t>
            </a:r>
            <a:endParaRPr lang="en-AU" altLang="en-US" noProof="0" smtClean="0"/>
          </a:p>
        </p:txBody>
      </p:sp>
      <p:pic>
        <p:nvPicPr>
          <p:cNvPr id="18437" name="Picture 7" descr="logo.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965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8791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75668"/>
            <a:ext cx="2057400" cy="41504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75668"/>
            <a:ext cx="6019800" cy="4150495"/>
          </a:xfrm>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6833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1687513" y="6423025"/>
            <a:ext cx="719137" cy="323850"/>
          </a:xfrm>
          <a:prstGeom prst="rect">
            <a:avLst/>
          </a:prstGeom>
        </p:spPr>
        <p:txBody>
          <a:bodyPr/>
          <a:lstStyle/>
          <a:p>
            <a:pPr defTabSz="457200" fontAlgn="base">
              <a:spcBef>
                <a:spcPct val="0"/>
              </a:spcBef>
              <a:spcAft>
                <a:spcPct val="0"/>
              </a:spcAft>
            </a:pPr>
            <a:fld id="{731C0979-79FA-4E70-A467-02BE4118B8DB}" type="datetimeFigureOut">
              <a:rPr lang="en-AU">
                <a:solidFill>
                  <a:srgbClr val="666666"/>
                </a:solidFill>
                <a:ea typeface="ＭＳ Ｐゴシック" charset="-128"/>
              </a:rPr>
              <a:pPr defTabSz="457200" fontAlgn="base">
                <a:spcBef>
                  <a:spcPct val="0"/>
                </a:spcBef>
                <a:spcAft>
                  <a:spcPct val="0"/>
                </a:spcAft>
              </a:pPr>
              <a:t>22/11/2018</a:t>
            </a:fld>
            <a:endParaRPr lang="en-AU">
              <a:solidFill>
                <a:srgbClr val="666666"/>
              </a:solidFill>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AU">
              <a:solidFill>
                <a:srgbClr val="666666"/>
              </a:solidFill>
              <a:ea typeface="ＭＳ Ｐゴシック" charset="-128"/>
            </a:endParaRPr>
          </a:p>
        </p:txBody>
      </p:sp>
      <p:sp>
        <p:nvSpPr>
          <p:cNvPr id="6" name="Slide Number Placeholder 5"/>
          <p:cNvSpPr>
            <a:spLocks noGrp="1"/>
          </p:cNvSpPr>
          <p:nvPr>
            <p:ph type="sldNum" sz="quarter" idx="12"/>
          </p:nvPr>
        </p:nvSpPr>
        <p:spPr>
          <a:xfrm>
            <a:off x="465138" y="6423025"/>
            <a:ext cx="719137" cy="323850"/>
          </a:xfrm>
          <a:prstGeom prst="rect">
            <a:avLst/>
          </a:prstGeom>
        </p:spPr>
        <p:txBody>
          <a:bodyPr/>
          <a:lstStyle/>
          <a:p>
            <a:pPr defTabSz="457200" fontAlgn="base">
              <a:spcBef>
                <a:spcPct val="0"/>
              </a:spcBef>
              <a:spcAft>
                <a:spcPct val="0"/>
              </a:spcAft>
            </a:pPr>
            <a:fld id="{64C51F5C-221A-4E66-9EC9-A5C0BA75266B}" type="slidenum">
              <a:rPr lang="en-AU">
                <a:solidFill>
                  <a:srgbClr val="666666"/>
                </a:solidFill>
                <a:ea typeface="ＭＳ Ｐゴシック" charset="-128"/>
              </a:rPr>
              <a:pPr defTabSz="457200" fontAlgn="base">
                <a:spcBef>
                  <a:spcPct val="0"/>
                </a:spcBef>
                <a:spcAft>
                  <a:spcPct val="0"/>
                </a:spcAft>
              </a:pPr>
              <a:t>‹#›</a:t>
            </a:fld>
            <a:endParaRPr lang="en-AU">
              <a:solidFill>
                <a:srgbClr val="666666"/>
              </a:solidFill>
              <a:ea typeface="ＭＳ Ｐゴシック" charset="-128"/>
            </a:endParaRPr>
          </a:p>
        </p:txBody>
      </p:sp>
    </p:spTree>
    <p:extLst>
      <p:ext uri="{BB962C8B-B14F-4D97-AF65-F5344CB8AC3E}">
        <p14:creationId xmlns:p14="http://schemas.microsoft.com/office/powerpoint/2010/main" val="2063043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2468017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02601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5450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4000" y="1600200"/>
            <a:ext cx="4241800"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243388"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7623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916785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99446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47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8"/>
            <a:ext cx="6530890" cy="114300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None/>
              <a:defRPr/>
            </a:lvl1pPr>
            <a:lvl2pPr>
              <a:buFont typeface="Arial"/>
              <a:buChar char="•"/>
              <a:defRPr/>
            </a:lvl2pPr>
            <a:lvl3pPr>
              <a:buFont typeface="Lucida Grande"/>
              <a:buChar char="−"/>
              <a:defRPr/>
            </a:lvl3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33241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9085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8641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93155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74638"/>
            <a:ext cx="2159000" cy="636428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4000" y="274638"/>
            <a:ext cx="6326188" cy="6364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669683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439"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Placeholder 1"/>
          <p:cNvSpPr>
            <a:spLocks noGrp="1"/>
          </p:cNvSpPr>
          <p:nvPr>
            <p:ph type="ctrTitle"/>
          </p:nvPr>
        </p:nvSpPr>
        <p:spPr>
          <a:xfrm>
            <a:off x="614363" y="1539875"/>
            <a:ext cx="7916862" cy="719138"/>
          </a:xfrm>
        </p:spPr>
        <p:txBody>
          <a:bodyPr/>
          <a:lstStyle>
            <a:lvl1pPr algn="l">
              <a:defRPr smtClean="0">
                <a:latin typeface="Arial" charset="0"/>
              </a:defRPr>
            </a:lvl1pPr>
          </a:lstStyle>
          <a:p>
            <a:pPr lvl="0"/>
            <a:r>
              <a:rPr lang="en-US" altLang="en-US" noProof="0" smtClean="0"/>
              <a:t>Click to edit Master title style</a:t>
            </a:r>
            <a:endParaRPr lang="en-AU" altLang="en-US" noProof="0" smtClean="0"/>
          </a:p>
        </p:txBody>
      </p:sp>
      <p:sp>
        <p:nvSpPr>
          <p:cNvPr id="18435" name="Text Placeholder 2"/>
          <p:cNvSpPr>
            <a:spLocks noGrp="1"/>
          </p:cNvSpPr>
          <p:nvPr>
            <p:ph type="subTitle" idx="1"/>
          </p:nvPr>
        </p:nvSpPr>
        <p:spPr>
          <a:xfrm>
            <a:off x="614363" y="2312988"/>
            <a:ext cx="7916862" cy="719137"/>
          </a:xfrm>
        </p:spPr>
        <p:txBody>
          <a:bodyPr/>
          <a:lstStyle>
            <a:lvl1pPr marL="0" indent="0">
              <a:buFontTx/>
              <a:buNone/>
              <a:defRPr sz="1800" smtClean="0">
                <a:latin typeface="Arial" charset="0"/>
              </a:defRPr>
            </a:lvl1pPr>
          </a:lstStyle>
          <a:p>
            <a:pPr lvl="0"/>
            <a:r>
              <a:rPr lang="en-US" altLang="en-US" noProof="0" smtClean="0"/>
              <a:t>Click to edit Master subtitle style</a:t>
            </a:r>
            <a:endParaRPr lang="en-AU" altLang="en-US" noProof="0" smtClean="0"/>
          </a:p>
        </p:txBody>
      </p:sp>
      <p:pic>
        <p:nvPicPr>
          <p:cNvPr id="18437" name="Picture 7" descr="logo.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2338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8"/>
            <a:ext cx="6530890" cy="114300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None/>
              <a:defRPr/>
            </a:lvl1pPr>
            <a:lvl2pPr>
              <a:buFont typeface="Arial"/>
              <a:buChar char="•"/>
              <a:defRPr/>
            </a:lvl2pPr>
            <a:lvl3pPr>
              <a:buFont typeface="Lucida Grande"/>
              <a:buChar char="−"/>
              <a:defRPr/>
            </a:lvl3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00641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97423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27688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75668"/>
            <a:ext cx="4040188"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15429"/>
            <a:ext cx="4040188"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975668"/>
            <a:ext cx="4041775"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15429"/>
            <a:ext cx="4041775"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59076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20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07612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948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96880"/>
            <a:ext cx="5111750" cy="4229283"/>
          </a:xfrm>
        </p:spPr>
        <p:txBody>
          <a:bodyPr/>
          <a:lstStyle>
            <a:lvl1pPr>
              <a:defRPr sz="2000"/>
            </a:lvl1pPr>
            <a:lvl2pPr>
              <a:defRPr sz="1800"/>
            </a:lvl2pPr>
            <a:lvl3pPr>
              <a:defRPr sz="1600"/>
            </a:lvl3pPr>
            <a:lvl4pPr>
              <a:buNone/>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96880"/>
            <a:ext cx="3008313" cy="4229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280074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67829"/>
            <a:ext cx="5486400" cy="339950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497709"/>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547745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50225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75668"/>
            <a:ext cx="2057400" cy="41504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75668"/>
            <a:ext cx="6019800" cy="4150495"/>
          </a:xfrm>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791012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0175" y="111125"/>
            <a:ext cx="7233544" cy="755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0175" y="1252539"/>
            <a:ext cx="4044690" cy="505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9136" y="1252538"/>
            <a:ext cx="4044690" cy="2451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9136" y="3856038"/>
            <a:ext cx="4044690" cy="2452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xfrm>
            <a:off x="1687867" y="6423025"/>
            <a:ext cx="718950" cy="323850"/>
          </a:xfrm>
          <a:prstGeom prst="rect">
            <a:avLst/>
          </a:prstGeom>
        </p:spPr>
        <p:txBody>
          <a:bodyPr/>
          <a:lstStyle>
            <a:lvl1pPr>
              <a:defRPr>
                <a:latin typeface="Arial" pitchFamily="-1" charset="0"/>
                <a:ea typeface="Arial" pitchFamily="-1" charset="0"/>
                <a:cs typeface="Arial" pitchFamily="-1" charset="0"/>
              </a:defRPr>
            </a:lvl1pPr>
          </a:lstStyle>
          <a:p>
            <a:pPr defTabSz="457200" fontAlgn="base">
              <a:spcBef>
                <a:spcPct val="0"/>
              </a:spcBef>
              <a:spcAft>
                <a:spcPct val="0"/>
              </a:spcAft>
              <a:defRPr/>
            </a:pPr>
            <a:endParaRPr lang="en-US" dirty="0">
              <a:solidFill>
                <a:srgbClr val="666666"/>
              </a:solidFill>
            </a:endParaRPr>
          </a:p>
        </p:txBody>
      </p:sp>
      <p:sp>
        <p:nvSpPr>
          <p:cNvPr id="7" name="Rectangle 8"/>
          <p:cNvSpPr>
            <a:spLocks noGrp="1" noChangeArrowheads="1"/>
          </p:cNvSpPr>
          <p:nvPr>
            <p:ph type="sldNum" sz="quarter" idx="11"/>
          </p:nvPr>
        </p:nvSpPr>
        <p:spPr>
          <a:xfrm>
            <a:off x="465414" y="6423025"/>
            <a:ext cx="718950" cy="323850"/>
          </a:xfrm>
          <a:prstGeom prst="rect">
            <a:avLst/>
          </a:prstGeom>
        </p:spPr>
        <p:txBody>
          <a:bodyPr/>
          <a:lstStyle>
            <a:lvl1pPr>
              <a:defRPr/>
            </a:lvl1pPr>
          </a:lstStyle>
          <a:p>
            <a:pPr defTabSz="457200" fontAlgn="base">
              <a:spcBef>
                <a:spcPct val="0"/>
              </a:spcBef>
              <a:spcAft>
                <a:spcPct val="0"/>
              </a:spcAft>
            </a:pPr>
            <a:fld id="{E6C6B486-426D-4B30-8284-F909A9A7E526}" type="slidenum">
              <a:rPr lang="en-US">
                <a:solidFill>
                  <a:srgbClr val="666666"/>
                </a:solidFill>
                <a:ea typeface="ＭＳ Ｐゴシック" charset="-128"/>
              </a:rPr>
              <a:pPr defTabSz="457200" fontAlgn="base">
                <a:spcBef>
                  <a:spcPct val="0"/>
                </a:spcBef>
                <a:spcAft>
                  <a:spcPct val="0"/>
                </a:spcAft>
              </a:pPr>
              <a:t>‹#›</a:t>
            </a:fld>
            <a:endParaRPr lang="en-US" dirty="0">
              <a:solidFill>
                <a:srgbClr val="666666"/>
              </a:solidFill>
              <a:ea typeface="ＭＳ Ｐゴシック" charset="-128"/>
            </a:endParaRPr>
          </a:p>
        </p:txBody>
      </p:sp>
    </p:spTree>
    <p:extLst>
      <p:ext uri="{BB962C8B-B14F-4D97-AF65-F5344CB8AC3E}">
        <p14:creationId xmlns:p14="http://schemas.microsoft.com/office/powerpoint/2010/main" val="4108184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1687513" y="6423025"/>
            <a:ext cx="719137" cy="323850"/>
          </a:xfrm>
          <a:prstGeom prst="rect">
            <a:avLst/>
          </a:prstGeom>
        </p:spPr>
        <p:txBody>
          <a:bodyPr/>
          <a:lstStyle/>
          <a:p>
            <a:pPr defTabSz="457200" fontAlgn="base">
              <a:spcBef>
                <a:spcPct val="0"/>
              </a:spcBef>
              <a:spcAft>
                <a:spcPct val="0"/>
              </a:spcAft>
            </a:pPr>
            <a:fld id="{731C0979-79FA-4E70-A467-02BE4118B8DB}" type="datetimeFigureOut">
              <a:rPr lang="en-AU">
                <a:solidFill>
                  <a:srgbClr val="666666"/>
                </a:solidFill>
                <a:ea typeface="ＭＳ Ｐゴシック" charset="-128"/>
              </a:rPr>
              <a:pPr defTabSz="457200" fontAlgn="base">
                <a:spcBef>
                  <a:spcPct val="0"/>
                </a:spcBef>
                <a:spcAft>
                  <a:spcPct val="0"/>
                </a:spcAft>
              </a:pPr>
              <a:t>22/11/2018</a:t>
            </a:fld>
            <a:endParaRPr lang="en-AU">
              <a:solidFill>
                <a:srgbClr val="666666"/>
              </a:solidFill>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AU">
              <a:solidFill>
                <a:srgbClr val="666666"/>
              </a:solidFill>
              <a:ea typeface="ＭＳ Ｐゴシック" charset="-128"/>
            </a:endParaRPr>
          </a:p>
        </p:txBody>
      </p:sp>
      <p:sp>
        <p:nvSpPr>
          <p:cNvPr id="6" name="Slide Number Placeholder 5"/>
          <p:cNvSpPr>
            <a:spLocks noGrp="1"/>
          </p:cNvSpPr>
          <p:nvPr>
            <p:ph type="sldNum" sz="quarter" idx="12"/>
          </p:nvPr>
        </p:nvSpPr>
        <p:spPr>
          <a:xfrm>
            <a:off x="465138" y="6423025"/>
            <a:ext cx="719137" cy="323850"/>
          </a:xfrm>
          <a:prstGeom prst="rect">
            <a:avLst/>
          </a:prstGeom>
        </p:spPr>
        <p:txBody>
          <a:bodyPr/>
          <a:lstStyle/>
          <a:p>
            <a:pPr defTabSz="457200" fontAlgn="base">
              <a:spcBef>
                <a:spcPct val="0"/>
              </a:spcBef>
              <a:spcAft>
                <a:spcPct val="0"/>
              </a:spcAft>
            </a:pPr>
            <a:fld id="{64C51F5C-221A-4E66-9EC9-A5C0BA75266B}" type="slidenum">
              <a:rPr lang="en-AU">
                <a:solidFill>
                  <a:srgbClr val="666666"/>
                </a:solidFill>
                <a:ea typeface="ＭＳ Ｐゴシック" charset="-128"/>
              </a:rPr>
              <a:pPr defTabSz="457200" fontAlgn="base">
                <a:spcBef>
                  <a:spcPct val="0"/>
                </a:spcBef>
                <a:spcAft>
                  <a:spcPct val="0"/>
                </a:spcAft>
              </a:pPr>
              <a:t>‹#›</a:t>
            </a:fld>
            <a:endParaRPr lang="en-AU">
              <a:solidFill>
                <a:srgbClr val="666666"/>
              </a:solidFill>
              <a:ea typeface="ＭＳ Ｐゴシック" charset="-128"/>
            </a:endParaRPr>
          </a:p>
        </p:txBody>
      </p:sp>
    </p:spTree>
    <p:extLst>
      <p:ext uri="{BB962C8B-B14F-4D97-AF65-F5344CB8AC3E}">
        <p14:creationId xmlns:p14="http://schemas.microsoft.com/office/powerpoint/2010/main" val="3593227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439"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Placeholder 1"/>
          <p:cNvSpPr>
            <a:spLocks noGrp="1"/>
          </p:cNvSpPr>
          <p:nvPr>
            <p:ph type="ctrTitle"/>
          </p:nvPr>
        </p:nvSpPr>
        <p:spPr>
          <a:xfrm>
            <a:off x="614363" y="1539875"/>
            <a:ext cx="7916862" cy="719138"/>
          </a:xfrm>
        </p:spPr>
        <p:txBody>
          <a:bodyPr/>
          <a:lstStyle>
            <a:lvl1pPr algn="l">
              <a:defRPr smtClean="0">
                <a:latin typeface="Arial" charset="0"/>
              </a:defRPr>
            </a:lvl1pPr>
          </a:lstStyle>
          <a:p>
            <a:pPr lvl="0"/>
            <a:r>
              <a:rPr lang="en-US" altLang="en-US" noProof="0" smtClean="0"/>
              <a:t>Click to edit Master title style</a:t>
            </a:r>
            <a:endParaRPr lang="en-AU" altLang="en-US" noProof="0" smtClean="0"/>
          </a:p>
        </p:txBody>
      </p:sp>
      <p:sp>
        <p:nvSpPr>
          <p:cNvPr id="18435" name="Text Placeholder 2"/>
          <p:cNvSpPr>
            <a:spLocks noGrp="1"/>
          </p:cNvSpPr>
          <p:nvPr>
            <p:ph type="subTitle" idx="1"/>
          </p:nvPr>
        </p:nvSpPr>
        <p:spPr>
          <a:xfrm>
            <a:off x="614363" y="2312988"/>
            <a:ext cx="7916862" cy="719137"/>
          </a:xfrm>
        </p:spPr>
        <p:txBody>
          <a:bodyPr/>
          <a:lstStyle>
            <a:lvl1pPr marL="0" indent="0">
              <a:buFontTx/>
              <a:buNone/>
              <a:defRPr sz="1800" smtClean="0">
                <a:latin typeface="Arial" charset="0"/>
              </a:defRPr>
            </a:lvl1pPr>
          </a:lstStyle>
          <a:p>
            <a:pPr lvl="0"/>
            <a:r>
              <a:rPr lang="en-US" altLang="en-US" noProof="0" smtClean="0"/>
              <a:t>Click to edit Master subtitle style</a:t>
            </a:r>
            <a:endParaRPr lang="en-AU" altLang="en-US" noProof="0" smtClean="0"/>
          </a:p>
        </p:txBody>
      </p:sp>
      <p:pic>
        <p:nvPicPr>
          <p:cNvPr id="18437" name="Picture 7" descr="logo.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353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8"/>
            <a:ext cx="6530890" cy="114300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None/>
              <a:defRPr/>
            </a:lvl1pPr>
            <a:lvl2pPr>
              <a:buFont typeface="Arial"/>
              <a:buChar char="•"/>
              <a:defRPr/>
            </a:lvl2pPr>
            <a:lvl3pPr>
              <a:buFont typeface="Lucida Grande"/>
              <a:buChar char="−"/>
              <a:defRPr/>
            </a:lvl3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79600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8758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487085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766296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75668"/>
            <a:ext cx="4040188"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15429"/>
            <a:ext cx="4040188"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975668"/>
            <a:ext cx="4041775"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15429"/>
            <a:ext cx="4041775"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047097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6861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241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96880"/>
            <a:ext cx="5111750" cy="4229283"/>
          </a:xfrm>
        </p:spPr>
        <p:txBody>
          <a:bodyPr/>
          <a:lstStyle>
            <a:lvl1pPr>
              <a:defRPr sz="2000"/>
            </a:lvl1pPr>
            <a:lvl2pPr>
              <a:defRPr sz="1800"/>
            </a:lvl2pPr>
            <a:lvl3pPr>
              <a:defRPr sz="1600"/>
            </a:lvl3pPr>
            <a:lvl4pPr>
              <a:buNone/>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96880"/>
            <a:ext cx="3008313" cy="4229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026708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67829"/>
            <a:ext cx="5486400" cy="339950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497709"/>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97470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1956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75668"/>
            <a:ext cx="2057400" cy="41504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75668"/>
            <a:ext cx="6019800" cy="4150495"/>
          </a:xfrm>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26607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0175" y="111125"/>
            <a:ext cx="7233544" cy="755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0175" y="1252539"/>
            <a:ext cx="4044690" cy="505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9136" y="1252538"/>
            <a:ext cx="4044690" cy="2451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9136" y="3856038"/>
            <a:ext cx="4044690" cy="2452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xfrm>
            <a:off x="1687867" y="6423025"/>
            <a:ext cx="718950" cy="323850"/>
          </a:xfrm>
          <a:prstGeom prst="rect">
            <a:avLst/>
          </a:prstGeom>
        </p:spPr>
        <p:txBody>
          <a:bodyPr/>
          <a:lstStyle>
            <a:lvl1pPr>
              <a:defRPr>
                <a:latin typeface="Arial" pitchFamily="-1" charset="0"/>
                <a:ea typeface="Arial" pitchFamily="-1" charset="0"/>
                <a:cs typeface="Arial" pitchFamily="-1" charset="0"/>
              </a:defRPr>
            </a:lvl1pPr>
          </a:lstStyle>
          <a:p>
            <a:pPr defTabSz="457200" fontAlgn="base">
              <a:spcBef>
                <a:spcPct val="0"/>
              </a:spcBef>
              <a:spcAft>
                <a:spcPct val="0"/>
              </a:spcAft>
              <a:defRPr/>
            </a:pPr>
            <a:endParaRPr lang="en-US" dirty="0">
              <a:solidFill>
                <a:srgbClr val="666666"/>
              </a:solidFill>
            </a:endParaRPr>
          </a:p>
        </p:txBody>
      </p:sp>
      <p:sp>
        <p:nvSpPr>
          <p:cNvPr id="7" name="Rectangle 8"/>
          <p:cNvSpPr>
            <a:spLocks noGrp="1" noChangeArrowheads="1"/>
          </p:cNvSpPr>
          <p:nvPr>
            <p:ph type="sldNum" sz="quarter" idx="11"/>
          </p:nvPr>
        </p:nvSpPr>
        <p:spPr>
          <a:xfrm>
            <a:off x="465414" y="6423025"/>
            <a:ext cx="718950" cy="323850"/>
          </a:xfrm>
          <a:prstGeom prst="rect">
            <a:avLst/>
          </a:prstGeom>
        </p:spPr>
        <p:txBody>
          <a:bodyPr/>
          <a:lstStyle>
            <a:lvl1pPr>
              <a:defRPr/>
            </a:lvl1pPr>
          </a:lstStyle>
          <a:p>
            <a:pPr defTabSz="457200" fontAlgn="base">
              <a:spcBef>
                <a:spcPct val="0"/>
              </a:spcBef>
              <a:spcAft>
                <a:spcPct val="0"/>
              </a:spcAft>
            </a:pPr>
            <a:fld id="{E6C6B486-426D-4B30-8284-F909A9A7E526}" type="slidenum">
              <a:rPr lang="en-US">
                <a:solidFill>
                  <a:srgbClr val="666666"/>
                </a:solidFill>
                <a:ea typeface="ＭＳ Ｐゴシック" charset="-128"/>
              </a:rPr>
              <a:pPr defTabSz="457200" fontAlgn="base">
                <a:spcBef>
                  <a:spcPct val="0"/>
                </a:spcBef>
                <a:spcAft>
                  <a:spcPct val="0"/>
                </a:spcAft>
              </a:pPr>
              <a:t>‹#›</a:t>
            </a:fld>
            <a:endParaRPr lang="en-US" dirty="0">
              <a:solidFill>
                <a:srgbClr val="666666"/>
              </a:solidFill>
              <a:ea typeface="ＭＳ Ｐゴシック" charset="-128"/>
            </a:endParaRPr>
          </a:p>
        </p:txBody>
      </p:sp>
    </p:spTree>
    <p:extLst>
      <p:ext uri="{BB962C8B-B14F-4D97-AF65-F5344CB8AC3E}">
        <p14:creationId xmlns:p14="http://schemas.microsoft.com/office/powerpoint/2010/main" val="437816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1687513" y="6423025"/>
            <a:ext cx="719137" cy="323850"/>
          </a:xfrm>
          <a:prstGeom prst="rect">
            <a:avLst/>
          </a:prstGeom>
        </p:spPr>
        <p:txBody>
          <a:bodyPr/>
          <a:lstStyle/>
          <a:p>
            <a:pPr defTabSz="457200" fontAlgn="base">
              <a:spcBef>
                <a:spcPct val="0"/>
              </a:spcBef>
              <a:spcAft>
                <a:spcPct val="0"/>
              </a:spcAft>
            </a:pPr>
            <a:fld id="{731C0979-79FA-4E70-A467-02BE4118B8DB}" type="datetimeFigureOut">
              <a:rPr lang="en-AU">
                <a:solidFill>
                  <a:srgbClr val="666666"/>
                </a:solidFill>
                <a:ea typeface="ＭＳ Ｐゴシック" charset="-128"/>
              </a:rPr>
              <a:pPr defTabSz="457200" fontAlgn="base">
                <a:spcBef>
                  <a:spcPct val="0"/>
                </a:spcBef>
                <a:spcAft>
                  <a:spcPct val="0"/>
                </a:spcAft>
              </a:pPr>
              <a:t>22/11/2018</a:t>
            </a:fld>
            <a:endParaRPr lang="en-AU">
              <a:solidFill>
                <a:srgbClr val="666666"/>
              </a:solidFill>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AU">
              <a:solidFill>
                <a:srgbClr val="666666"/>
              </a:solidFill>
              <a:ea typeface="ＭＳ Ｐゴシック" charset="-128"/>
            </a:endParaRPr>
          </a:p>
        </p:txBody>
      </p:sp>
      <p:sp>
        <p:nvSpPr>
          <p:cNvPr id="6" name="Slide Number Placeholder 5"/>
          <p:cNvSpPr>
            <a:spLocks noGrp="1"/>
          </p:cNvSpPr>
          <p:nvPr>
            <p:ph type="sldNum" sz="quarter" idx="12"/>
          </p:nvPr>
        </p:nvSpPr>
        <p:spPr>
          <a:xfrm>
            <a:off x="465138" y="6423025"/>
            <a:ext cx="719137" cy="323850"/>
          </a:xfrm>
          <a:prstGeom prst="rect">
            <a:avLst/>
          </a:prstGeom>
        </p:spPr>
        <p:txBody>
          <a:bodyPr/>
          <a:lstStyle/>
          <a:p>
            <a:pPr defTabSz="457200" fontAlgn="base">
              <a:spcBef>
                <a:spcPct val="0"/>
              </a:spcBef>
              <a:spcAft>
                <a:spcPct val="0"/>
              </a:spcAft>
            </a:pPr>
            <a:fld id="{64C51F5C-221A-4E66-9EC9-A5C0BA75266B}" type="slidenum">
              <a:rPr lang="en-AU">
                <a:solidFill>
                  <a:srgbClr val="666666"/>
                </a:solidFill>
                <a:ea typeface="ＭＳ Ｐゴシック" charset="-128"/>
              </a:rPr>
              <a:pPr defTabSz="457200" fontAlgn="base">
                <a:spcBef>
                  <a:spcPct val="0"/>
                </a:spcBef>
                <a:spcAft>
                  <a:spcPct val="0"/>
                </a:spcAft>
              </a:pPr>
              <a:t>‹#›</a:t>
            </a:fld>
            <a:endParaRPr lang="en-AU">
              <a:solidFill>
                <a:srgbClr val="666666"/>
              </a:solidFill>
              <a:ea typeface="ＭＳ Ｐゴシック" charset="-128"/>
            </a:endParaRPr>
          </a:p>
        </p:txBody>
      </p:sp>
    </p:spTree>
    <p:extLst>
      <p:ext uri="{BB962C8B-B14F-4D97-AF65-F5344CB8AC3E}">
        <p14:creationId xmlns:p14="http://schemas.microsoft.com/office/powerpoint/2010/main" val="282070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75668"/>
            <a:ext cx="4040188"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15429"/>
            <a:ext cx="4040188"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975668"/>
            <a:ext cx="4041775"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15429"/>
            <a:ext cx="4041775"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43530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439"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Placeholder 1"/>
          <p:cNvSpPr>
            <a:spLocks noGrp="1"/>
          </p:cNvSpPr>
          <p:nvPr>
            <p:ph type="ctrTitle"/>
          </p:nvPr>
        </p:nvSpPr>
        <p:spPr>
          <a:xfrm>
            <a:off x="614363" y="1539875"/>
            <a:ext cx="7916862" cy="719138"/>
          </a:xfrm>
        </p:spPr>
        <p:txBody>
          <a:bodyPr/>
          <a:lstStyle>
            <a:lvl1pPr algn="l">
              <a:defRPr smtClean="0">
                <a:latin typeface="Arial" charset="0"/>
              </a:defRPr>
            </a:lvl1pPr>
          </a:lstStyle>
          <a:p>
            <a:pPr lvl="0"/>
            <a:r>
              <a:rPr lang="en-US" altLang="en-US" noProof="0" smtClean="0"/>
              <a:t>Click to edit Master title style</a:t>
            </a:r>
            <a:endParaRPr lang="en-AU" altLang="en-US" noProof="0" smtClean="0"/>
          </a:p>
        </p:txBody>
      </p:sp>
      <p:sp>
        <p:nvSpPr>
          <p:cNvPr id="18435" name="Text Placeholder 2"/>
          <p:cNvSpPr>
            <a:spLocks noGrp="1"/>
          </p:cNvSpPr>
          <p:nvPr>
            <p:ph type="subTitle" idx="1"/>
          </p:nvPr>
        </p:nvSpPr>
        <p:spPr>
          <a:xfrm>
            <a:off x="614363" y="2312988"/>
            <a:ext cx="7916862" cy="719137"/>
          </a:xfrm>
        </p:spPr>
        <p:txBody>
          <a:bodyPr/>
          <a:lstStyle>
            <a:lvl1pPr marL="0" indent="0">
              <a:buFontTx/>
              <a:buNone/>
              <a:defRPr sz="1800" smtClean="0">
                <a:latin typeface="Arial" charset="0"/>
              </a:defRPr>
            </a:lvl1pPr>
          </a:lstStyle>
          <a:p>
            <a:pPr lvl="0"/>
            <a:r>
              <a:rPr lang="en-US" altLang="en-US" noProof="0" smtClean="0"/>
              <a:t>Click to edit Master subtitle style</a:t>
            </a:r>
            <a:endParaRPr lang="en-AU" altLang="en-US" noProof="0" smtClean="0"/>
          </a:p>
        </p:txBody>
      </p:sp>
      <p:pic>
        <p:nvPicPr>
          <p:cNvPr id="18437" name="Picture 7" descr="logo.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25405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8"/>
            <a:ext cx="6530890" cy="114300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None/>
              <a:defRPr/>
            </a:lvl1pPr>
            <a:lvl2pPr>
              <a:buFont typeface="Arial"/>
              <a:buChar char="•"/>
              <a:defRPr/>
            </a:lvl2pPr>
            <a:lvl3pPr>
              <a:buFont typeface="Lucida Grande"/>
              <a:buChar char="−"/>
              <a:defRPr/>
            </a:lvl3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8894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57681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911344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75668"/>
            <a:ext cx="4040188"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15429"/>
            <a:ext cx="4040188"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975668"/>
            <a:ext cx="4041775"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15429"/>
            <a:ext cx="4041775"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39228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1794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228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96880"/>
            <a:ext cx="5111750" cy="4229283"/>
          </a:xfrm>
        </p:spPr>
        <p:txBody>
          <a:bodyPr/>
          <a:lstStyle>
            <a:lvl1pPr>
              <a:defRPr sz="2000"/>
            </a:lvl1pPr>
            <a:lvl2pPr>
              <a:defRPr sz="1800"/>
            </a:lvl2pPr>
            <a:lvl3pPr>
              <a:defRPr sz="1600"/>
            </a:lvl3pPr>
            <a:lvl4pPr>
              <a:buNone/>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96880"/>
            <a:ext cx="3008313" cy="4229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136462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67829"/>
            <a:ext cx="5486400" cy="339950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497709"/>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81301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11693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31484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75668"/>
            <a:ext cx="2057400" cy="41504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75668"/>
            <a:ext cx="6019800" cy="4150495"/>
          </a:xfrm>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636955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0175" y="111125"/>
            <a:ext cx="7233544" cy="755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0175" y="1252539"/>
            <a:ext cx="4044690" cy="505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9136" y="1252538"/>
            <a:ext cx="4044690" cy="2451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9136" y="3856038"/>
            <a:ext cx="4044690" cy="2452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xfrm>
            <a:off x="1687867" y="6423025"/>
            <a:ext cx="718950" cy="323850"/>
          </a:xfrm>
          <a:prstGeom prst="rect">
            <a:avLst/>
          </a:prstGeom>
        </p:spPr>
        <p:txBody>
          <a:bodyPr/>
          <a:lstStyle>
            <a:lvl1pPr>
              <a:defRPr>
                <a:latin typeface="Arial" pitchFamily="-1" charset="0"/>
                <a:ea typeface="Arial" pitchFamily="-1" charset="0"/>
                <a:cs typeface="Arial" pitchFamily="-1" charset="0"/>
              </a:defRPr>
            </a:lvl1pPr>
          </a:lstStyle>
          <a:p>
            <a:pPr defTabSz="457200" fontAlgn="base">
              <a:spcBef>
                <a:spcPct val="0"/>
              </a:spcBef>
              <a:spcAft>
                <a:spcPct val="0"/>
              </a:spcAft>
              <a:defRPr/>
            </a:pPr>
            <a:endParaRPr lang="en-US" dirty="0">
              <a:solidFill>
                <a:srgbClr val="666666"/>
              </a:solidFill>
            </a:endParaRPr>
          </a:p>
        </p:txBody>
      </p:sp>
      <p:sp>
        <p:nvSpPr>
          <p:cNvPr id="7" name="Rectangle 8"/>
          <p:cNvSpPr>
            <a:spLocks noGrp="1" noChangeArrowheads="1"/>
          </p:cNvSpPr>
          <p:nvPr>
            <p:ph type="sldNum" sz="quarter" idx="11"/>
          </p:nvPr>
        </p:nvSpPr>
        <p:spPr>
          <a:xfrm>
            <a:off x="465414" y="6423025"/>
            <a:ext cx="718950" cy="323850"/>
          </a:xfrm>
          <a:prstGeom prst="rect">
            <a:avLst/>
          </a:prstGeom>
        </p:spPr>
        <p:txBody>
          <a:bodyPr/>
          <a:lstStyle>
            <a:lvl1pPr>
              <a:defRPr/>
            </a:lvl1pPr>
          </a:lstStyle>
          <a:p>
            <a:pPr defTabSz="457200" fontAlgn="base">
              <a:spcBef>
                <a:spcPct val="0"/>
              </a:spcBef>
              <a:spcAft>
                <a:spcPct val="0"/>
              </a:spcAft>
            </a:pPr>
            <a:fld id="{E6C6B486-426D-4B30-8284-F909A9A7E526}" type="slidenum">
              <a:rPr lang="en-US">
                <a:solidFill>
                  <a:srgbClr val="666666"/>
                </a:solidFill>
                <a:ea typeface="ＭＳ Ｐゴシック" charset="-128"/>
              </a:rPr>
              <a:pPr defTabSz="457200" fontAlgn="base">
                <a:spcBef>
                  <a:spcPct val="0"/>
                </a:spcBef>
                <a:spcAft>
                  <a:spcPct val="0"/>
                </a:spcAft>
              </a:pPr>
              <a:t>‹#›</a:t>
            </a:fld>
            <a:endParaRPr lang="en-US" dirty="0">
              <a:solidFill>
                <a:srgbClr val="666666"/>
              </a:solidFill>
              <a:ea typeface="ＭＳ Ｐゴシック" charset="-128"/>
            </a:endParaRPr>
          </a:p>
        </p:txBody>
      </p:sp>
    </p:spTree>
    <p:extLst>
      <p:ext uri="{BB962C8B-B14F-4D97-AF65-F5344CB8AC3E}">
        <p14:creationId xmlns:p14="http://schemas.microsoft.com/office/powerpoint/2010/main" val="9506381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1687513" y="6423025"/>
            <a:ext cx="719137" cy="323850"/>
          </a:xfrm>
          <a:prstGeom prst="rect">
            <a:avLst/>
          </a:prstGeom>
        </p:spPr>
        <p:txBody>
          <a:bodyPr/>
          <a:lstStyle/>
          <a:p>
            <a:pPr defTabSz="457200" fontAlgn="base">
              <a:spcBef>
                <a:spcPct val="0"/>
              </a:spcBef>
              <a:spcAft>
                <a:spcPct val="0"/>
              </a:spcAft>
            </a:pPr>
            <a:fld id="{731C0979-79FA-4E70-A467-02BE4118B8DB}" type="datetimeFigureOut">
              <a:rPr lang="en-AU">
                <a:solidFill>
                  <a:srgbClr val="666666"/>
                </a:solidFill>
                <a:ea typeface="ＭＳ Ｐゴシック" charset="-128"/>
              </a:rPr>
              <a:pPr defTabSz="457200" fontAlgn="base">
                <a:spcBef>
                  <a:spcPct val="0"/>
                </a:spcBef>
                <a:spcAft>
                  <a:spcPct val="0"/>
                </a:spcAft>
              </a:pPr>
              <a:t>22/11/2018</a:t>
            </a:fld>
            <a:endParaRPr lang="en-AU">
              <a:solidFill>
                <a:srgbClr val="666666"/>
              </a:solidFill>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AU">
              <a:solidFill>
                <a:srgbClr val="666666"/>
              </a:solidFill>
              <a:ea typeface="ＭＳ Ｐゴシック" charset="-128"/>
            </a:endParaRPr>
          </a:p>
        </p:txBody>
      </p:sp>
      <p:sp>
        <p:nvSpPr>
          <p:cNvPr id="6" name="Slide Number Placeholder 5"/>
          <p:cNvSpPr>
            <a:spLocks noGrp="1"/>
          </p:cNvSpPr>
          <p:nvPr>
            <p:ph type="sldNum" sz="quarter" idx="12"/>
          </p:nvPr>
        </p:nvSpPr>
        <p:spPr>
          <a:xfrm>
            <a:off x="465138" y="6423025"/>
            <a:ext cx="719137" cy="323850"/>
          </a:xfrm>
          <a:prstGeom prst="rect">
            <a:avLst/>
          </a:prstGeom>
        </p:spPr>
        <p:txBody>
          <a:bodyPr/>
          <a:lstStyle/>
          <a:p>
            <a:pPr defTabSz="457200" fontAlgn="base">
              <a:spcBef>
                <a:spcPct val="0"/>
              </a:spcBef>
              <a:spcAft>
                <a:spcPct val="0"/>
              </a:spcAft>
            </a:pPr>
            <a:fld id="{64C51F5C-221A-4E66-9EC9-A5C0BA75266B}" type="slidenum">
              <a:rPr lang="en-AU">
                <a:solidFill>
                  <a:srgbClr val="666666"/>
                </a:solidFill>
                <a:ea typeface="ＭＳ Ｐゴシック" charset="-128"/>
              </a:rPr>
              <a:pPr defTabSz="457200" fontAlgn="base">
                <a:spcBef>
                  <a:spcPct val="0"/>
                </a:spcBef>
                <a:spcAft>
                  <a:spcPct val="0"/>
                </a:spcAft>
              </a:pPr>
              <a:t>‹#›</a:t>
            </a:fld>
            <a:endParaRPr lang="en-AU">
              <a:solidFill>
                <a:srgbClr val="666666"/>
              </a:solidFill>
              <a:ea typeface="ＭＳ Ｐゴシック" charset="-128"/>
            </a:endParaRPr>
          </a:p>
        </p:txBody>
      </p:sp>
    </p:spTree>
    <p:extLst>
      <p:ext uri="{BB962C8B-B14F-4D97-AF65-F5344CB8AC3E}">
        <p14:creationId xmlns:p14="http://schemas.microsoft.com/office/powerpoint/2010/main" val="404878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6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96880"/>
            <a:ext cx="5111750" cy="4229283"/>
          </a:xfrm>
        </p:spPr>
        <p:txBody>
          <a:bodyPr/>
          <a:lstStyle>
            <a:lvl1pPr>
              <a:defRPr sz="2000"/>
            </a:lvl1pPr>
            <a:lvl2pPr>
              <a:defRPr sz="1800"/>
            </a:lvl2pPr>
            <a:lvl3pPr>
              <a:defRPr sz="1600"/>
            </a:lvl3pPr>
            <a:lvl4pPr>
              <a:buNone/>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96880"/>
            <a:ext cx="3008313" cy="4229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23180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67829"/>
            <a:ext cx="5486400" cy="339950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497709"/>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7663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3.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7"/>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0" y="160020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1920875" y="274638"/>
            <a:ext cx="6994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254000" y="1968500"/>
            <a:ext cx="86375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p:txBody>
      </p:sp>
      <p:pic>
        <p:nvPicPr>
          <p:cNvPr id="1029" name="Picture 7" descr="logo.eps"/>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591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457200" rtl="0" eaLnBrk="1" fontAlgn="base" hangingPunct="1">
        <a:spcBef>
          <a:spcPct val="0"/>
        </a:spcBef>
        <a:spcAft>
          <a:spcPct val="0"/>
        </a:spcAft>
        <a:defRPr sz="32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p:titleStyle>
    <p:bodyStyle>
      <a:lvl1pPr marL="342900" indent="-342900" algn="l" rtl="0" eaLnBrk="1" fontAlgn="t" hangingPunct="1">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1" fontAlgn="t" hangingPunct="1">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54000" y="274638"/>
            <a:ext cx="8637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22531" name="Rectangle 3"/>
          <p:cNvSpPr>
            <a:spLocks noGrp="1" noChangeArrowheads="1"/>
          </p:cNvSpPr>
          <p:nvPr>
            <p:ph type="body" idx="1"/>
          </p:nvPr>
        </p:nvSpPr>
        <p:spPr bwMode="auto">
          <a:xfrm>
            <a:off x="254000" y="1600200"/>
            <a:ext cx="8637588"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Tree>
    <p:extLst>
      <p:ext uri="{BB962C8B-B14F-4D97-AF65-F5344CB8AC3E}">
        <p14:creationId xmlns:p14="http://schemas.microsoft.com/office/powerpoint/2010/main" val="4693071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3200">
          <a:solidFill>
            <a:srgbClr val="0E5F7E"/>
          </a:solidFill>
          <a:latin typeface="+mj-lt"/>
          <a:ea typeface="+mj-ea"/>
          <a:cs typeface="+mj-cs"/>
        </a:defRPr>
      </a:lvl1pPr>
      <a:lvl2pPr algn="ctr" rtl="0" fontAlgn="base">
        <a:spcBef>
          <a:spcPct val="0"/>
        </a:spcBef>
        <a:spcAft>
          <a:spcPct val="0"/>
        </a:spcAft>
        <a:defRPr sz="3200">
          <a:solidFill>
            <a:srgbClr val="0E5F7E"/>
          </a:solidFill>
          <a:latin typeface="Arial" charset="0"/>
        </a:defRPr>
      </a:lvl2pPr>
      <a:lvl3pPr algn="ctr" rtl="0" fontAlgn="base">
        <a:spcBef>
          <a:spcPct val="0"/>
        </a:spcBef>
        <a:spcAft>
          <a:spcPct val="0"/>
        </a:spcAft>
        <a:defRPr sz="3200">
          <a:solidFill>
            <a:srgbClr val="0E5F7E"/>
          </a:solidFill>
          <a:latin typeface="Arial" charset="0"/>
        </a:defRPr>
      </a:lvl3pPr>
      <a:lvl4pPr algn="ctr" rtl="0" fontAlgn="base">
        <a:spcBef>
          <a:spcPct val="0"/>
        </a:spcBef>
        <a:spcAft>
          <a:spcPct val="0"/>
        </a:spcAft>
        <a:defRPr sz="3200">
          <a:solidFill>
            <a:srgbClr val="0E5F7E"/>
          </a:solidFill>
          <a:latin typeface="Arial" charset="0"/>
        </a:defRPr>
      </a:lvl4pPr>
      <a:lvl5pPr algn="ctr" rtl="0" fontAlgn="base">
        <a:spcBef>
          <a:spcPct val="0"/>
        </a:spcBef>
        <a:spcAft>
          <a:spcPct val="0"/>
        </a:spcAft>
        <a:defRPr sz="3200">
          <a:solidFill>
            <a:srgbClr val="0E5F7E"/>
          </a:solidFill>
          <a:latin typeface="Arial" charset="0"/>
        </a:defRPr>
      </a:lvl5pPr>
      <a:lvl6pPr marL="457200" algn="ctr" rtl="0" fontAlgn="base">
        <a:spcBef>
          <a:spcPct val="0"/>
        </a:spcBef>
        <a:spcAft>
          <a:spcPct val="0"/>
        </a:spcAft>
        <a:defRPr sz="3200">
          <a:solidFill>
            <a:srgbClr val="0E5F7E"/>
          </a:solidFill>
          <a:latin typeface="Arial" charset="0"/>
        </a:defRPr>
      </a:lvl6pPr>
      <a:lvl7pPr marL="914400" algn="ctr" rtl="0" fontAlgn="base">
        <a:spcBef>
          <a:spcPct val="0"/>
        </a:spcBef>
        <a:spcAft>
          <a:spcPct val="0"/>
        </a:spcAft>
        <a:defRPr sz="3200">
          <a:solidFill>
            <a:srgbClr val="0E5F7E"/>
          </a:solidFill>
          <a:latin typeface="Arial" charset="0"/>
        </a:defRPr>
      </a:lvl7pPr>
      <a:lvl8pPr marL="1371600" algn="ctr" rtl="0" fontAlgn="base">
        <a:spcBef>
          <a:spcPct val="0"/>
        </a:spcBef>
        <a:spcAft>
          <a:spcPct val="0"/>
        </a:spcAft>
        <a:defRPr sz="3200">
          <a:solidFill>
            <a:srgbClr val="0E5F7E"/>
          </a:solidFill>
          <a:latin typeface="Arial" charset="0"/>
        </a:defRPr>
      </a:lvl8pPr>
      <a:lvl9pPr marL="1828800" algn="ctr" rtl="0" fontAlgn="base">
        <a:spcBef>
          <a:spcPct val="0"/>
        </a:spcBef>
        <a:spcAft>
          <a:spcPct val="0"/>
        </a:spcAft>
        <a:defRPr sz="3200">
          <a:solidFill>
            <a:srgbClr val="0E5F7E"/>
          </a:solidFill>
          <a:latin typeface="Arial" charset="0"/>
        </a:defRPr>
      </a:lvl9pPr>
    </p:titleStyle>
    <p:bodyStyle>
      <a:lvl1pPr marL="342900" indent="-342900" algn="l" rtl="0" fontAlgn="base">
        <a:spcBef>
          <a:spcPct val="20000"/>
        </a:spcBef>
        <a:spcAft>
          <a:spcPct val="0"/>
        </a:spcAft>
        <a:defRPr sz="2400">
          <a:solidFill>
            <a:srgbClr val="666666"/>
          </a:solidFill>
          <a:latin typeface="+mn-lt"/>
          <a:ea typeface="+mn-ea"/>
          <a:cs typeface="+mn-cs"/>
        </a:defRPr>
      </a:lvl1pPr>
      <a:lvl2pPr marL="742950" indent="-285750" algn="l" rtl="0" fontAlgn="base">
        <a:spcBef>
          <a:spcPct val="20000"/>
        </a:spcBef>
        <a:spcAft>
          <a:spcPct val="0"/>
        </a:spcAft>
        <a:buFont typeface="Symbol" pitchFamily="18" charset="2"/>
        <a:buChar char="·"/>
        <a:defRPr sz="2400">
          <a:solidFill>
            <a:srgbClr val="666666"/>
          </a:solidFill>
          <a:latin typeface="+mn-lt"/>
        </a:defRPr>
      </a:lvl2pPr>
      <a:lvl3pPr marL="1143000" indent="-228600" algn="l" rtl="0" fontAlgn="base">
        <a:spcBef>
          <a:spcPct val="20000"/>
        </a:spcBef>
        <a:spcAft>
          <a:spcPct val="0"/>
        </a:spcAft>
        <a:buFont typeface="Arial" charset="0"/>
        <a:buChar char="–"/>
        <a:defRPr sz="2400">
          <a:solidFill>
            <a:srgbClr val="666666"/>
          </a:solidFill>
          <a:latin typeface="+mn-lt"/>
        </a:defRPr>
      </a:lvl3pPr>
      <a:lvl4pPr marL="1600200" indent="-228600" algn="l" rtl="0" fontAlgn="base">
        <a:spcBef>
          <a:spcPct val="20000"/>
        </a:spcBef>
        <a:spcAft>
          <a:spcPct val="0"/>
        </a:spcAft>
        <a:buFont typeface="Arial" charset="0"/>
        <a:buChar char="–"/>
        <a:defRPr sz="2400">
          <a:solidFill>
            <a:srgbClr val="666666"/>
          </a:solidFill>
          <a:latin typeface="+mn-lt"/>
        </a:defRPr>
      </a:lvl4pPr>
      <a:lvl5pPr marL="2057400" indent="-228600" algn="l" rtl="0" fontAlgn="base">
        <a:spcBef>
          <a:spcPct val="20000"/>
        </a:spcBef>
        <a:spcAft>
          <a:spcPct val="0"/>
        </a:spcAft>
        <a:buFont typeface="Arial" charset="0"/>
        <a:buChar char="–"/>
        <a:defRPr sz="2400">
          <a:solidFill>
            <a:srgbClr val="666666"/>
          </a:solidFill>
          <a:latin typeface="+mn-lt"/>
        </a:defRPr>
      </a:lvl5pPr>
      <a:lvl6pPr marL="2514600" indent="-228600" algn="l" rtl="0" fontAlgn="base">
        <a:spcBef>
          <a:spcPct val="20000"/>
        </a:spcBef>
        <a:spcAft>
          <a:spcPct val="0"/>
        </a:spcAft>
        <a:buFont typeface="Arial" charset="0"/>
        <a:buChar char="–"/>
        <a:defRPr sz="2400">
          <a:solidFill>
            <a:srgbClr val="666666"/>
          </a:solidFill>
          <a:latin typeface="+mn-lt"/>
        </a:defRPr>
      </a:lvl6pPr>
      <a:lvl7pPr marL="2971800" indent="-228600" algn="l" rtl="0" fontAlgn="base">
        <a:spcBef>
          <a:spcPct val="20000"/>
        </a:spcBef>
        <a:spcAft>
          <a:spcPct val="0"/>
        </a:spcAft>
        <a:buFont typeface="Arial" charset="0"/>
        <a:buChar char="–"/>
        <a:defRPr sz="2400">
          <a:solidFill>
            <a:srgbClr val="666666"/>
          </a:solidFill>
          <a:latin typeface="+mn-lt"/>
        </a:defRPr>
      </a:lvl7pPr>
      <a:lvl8pPr marL="3429000" indent="-228600" algn="l" rtl="0" fontAlgn="base">
        <a:spcBef>
          <a:spcPct val="20000"/>
        </a:spcBef>
        <a:spcAft>
          <a:spcPct val="0"/>
        </a:spcAft>
        <a:buFont typeface="Arial" charset="0"/>
        <a:buChar char="–"/>
        <a:defRPr sz="2400">
          <a:solidFill>
            <a:srgbClr val="666666"/>
          </a:solidFill>
          <a:latin typeface="+mn-lt"/>
        </a:defRPr>
      </a:lvl8pPr>
      <a:lvl9pPr marL="3886200" indent="-228600" algn="l" rtl="0" fontAlgn="base">
        <a:spcBef>
          <a:spcPct val="20000"/>
        </a:spcBef>
        <a:spcAft>
          <a:spcPct val="0"/>
        </a:spcAft>
        <a:buFont typeface="Arial" charset="0"/>
        <a:buChar char="–"/>
        <a:defRPr sz="24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20875" y="274638"/>
            <a:ext cx="6994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254000" y="1968500"/>
            <a:ext cx="86375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p:txBody>
      </p:sp>
      <p:pic>
        <p:nvPicPr>
          <p:cNvPr id="1029" name="Picture 7" descr="logo.eps"/>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9391" y="120867"/>
            <a:ext cx="884583" cy="64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86998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iming>
    <p:tnLst>
      <p:par>
        <p:cTn id="1" dur="indefinite" restart="never" nodeType="tmRoot"/>
      </p:par>
    </p:tnLst>
  </p:timing>
  <p:txStyles>
    <p:titleStyle>
      <a:lvl1pPr algn="ctr" defTabSz="457200" rtl="0" eaLnBrk="1" fontAlgn="base" hangingPunct="1">
        <a:spcBef>
          <a:spcPct val="0"/>
        </a:spcBef>
        <a:spcAft>
          <a:spcPct val="0"/>
        </a:spcAft>
        <a:defRPr sz="32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p:titleStyle>
    <p:bodyStyle>
      <a:lvl1pPr marL="342900" indent="-342900" algn="l" rtl="0" eaLnBrk="1" fontAlgn="t" hangingPunct="1">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1" fontAlgn="t" hangingPunct="1">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20875" y="274638"/>
            <a:ext cx="6994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254000" y="1968500"/>
            <a:ext cx="86375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p:txBody>
      </p:sp>
      <p:pic>
        <p:nvPicPr>
          <p:cNvPr id="1029" name="Picture 7" descr="logo.eps"/>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9391" y="120867"/>
            <a:ext cx="884583" cy="64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2066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txStyles>
    <p:titleStyle>
      <a:lvl1pPr algn="ctr" defTabSz="457200" rtl="0" eaLnBrk="1" fontAlgn="base" hangingPunct="1">
        <a:spcBef>
          <a:spcPct val="0"/>
        </a:spcBef>
        <a:spcAft>
          <a:spcPct val="0"/>
        </a:spcAft>
        <a:defRPr sz="32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p:titleStyle>
    <p:bodyStyle>
      <a:lvl1pPr marL="342900" indent="-342900" algn="l" rtl="0" eaLnBrk="1" fontAlgn="t" hangingPunct="1">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1" fontAlgn="t" hangingPunct="1">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20875" y="274638"/>
            <a:ext cx="6994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254000" y="1968500"/>
            <a:ext cx="86375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p:txBody>
      </p:sp>
      <p:pic>
        <p:nvPicPr>
          <p:cNvPr id="1029" name="Picture 7" descr="logo.eps"/>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9391" y="120867"/>
            <a:ext cx="884583" cy="64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48597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iming>
    <p:tnLst>
      <p:par>
        <p:cTn id="1" dur="indefinite" restart="never" nodeType="tmRoot"/>
      </p:par>
    </p:tnLst>
  </p:timing>
  <p:txStyles>
    <p:titleStyle>
      <a:lvl1pPr algn="ctr" defTabSz="457200" rtl="0" eaLnBrk="1" fontAlgn="base" hangingPunct="1">
        <a:spcBef>
          <a:spcPct val="0"/>
        </a:spcBef>
        <a:spcAft>
          <a:spcPct val="0"/>
        </a:spcAft>
        <a:defRPr sz="32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p:titleStyle>
    <p:bodyStyle>
      <a:lvl1pPr marL="342900" indent="-342900" algn="l" rtl="0" eaLnBrk="1" fontAlgn="t" hangingPunct="1">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1" fontAlgn="t" hangingPunct="1">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ael.naughton@bom.gov.au"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p:cNvSpPr>
          <p:nvPr>
            <p:ph type="ctrTitle"/>
          </p:nvPr>
        </p:nvSpPr>
        <p:spPr>
          <a:xfrm>
            <a:off x="2210465" y="430945"/>
            <a:ext cx="5760640" cy="2376264"/>
          </a:xfrm>
        </p:spPr>
        <p:txBody>
          <a:bodyPr/>
          <a:lstStyle/>
          <a:p>
            <a:pPr algn="ctr"/>
            <a:r>
              <a:rPr lang="en-US" altLang="en-US" sz="2400" dirty="0" smtClean="0"/>
              <a:t>BoM ACCESS-GE global ensemble prediction systems</a:t>
            </a:r>
            <a:br>
              <a:rPr lang="en-US" altLang="en-US" sz="2400" dirty="0" smtClean="0"/>
            </a:br>
            <a:r>
              <a:rPr lang="en-US" altLang="en-US" sz="2400" dirty="0"/>
              <a:t/>
            </a:r>
            <a:br>
              <a:rPr lang="en-US" altLang="en-US" sz="2400" dirty="0"/>
            </a:br>
            <a:endParaRPr lang="en-US" altLang="en-US" sz="2400" dirty="0"/>
          </a:p>
        </p:txBody>
      </p:sp>
      <p:pic>
        <p:nvPicPr>
          <p:cNvPr id="64516" name="Picture 4" descr="Placeholder_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5859"/>
            <a:ext cx="9142413" cy="381952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a:spLocks noGrp="1"/>
          </p:cNvSpPr>
          <p:nvPr>
            <p:ph type="subTitle" idx="1"/>
          </p:nvPr>
        </p:nvSpPr>
        <p:spPr>
          <a:xfrm>
            <a:off x="2195736" y="3501008"/>
            <a:ext cx="5400600" cy="2232248"/>
          </a:xfrm>
        </p:spPr>
        <p:txBody>
          <a:bodyPr>
            <a:normAutofit fontScale="92500" lnSpcReduction="20000"/>
          </a:bodyPr>
          <a:lstStyle/>
          <a:p>
            <a:r>
              <a:rPr lang="en-AU" sz="2400" dirty="0" smtClean="0"/>
              <a:t>Michael Naughton</a:t>
            </a:r>
          </a:p>
          <a:p>
            <a:r>
              <a:rPr lang="en-AU" dirty="0" smtClean="0">
                <a:hlinkClick r:id="rId3"/>
              </a:rPr>
              <a:t>michael.naughton@bom.gov.au</a:t>
            </a:r>
            <a:endParaRPr lang="en-AU" dirty="0" smtClean="0"/>
          </a:p>
          <a:p>
            <a:endParaRPr lang="en-AU" dirty="0"/>
          </a:p>
          <a:p>
            <a:r>
              <a:rPr lang="en-AU" dirty="0" smtClean="0"/>
              <a:t>Bureau R&amp;D Workshop </a:t>
            </a:r>
            <a:endParaRPr lang="en-AU" dirty="0" smtClean="0"/>
          </a:p>
          <a:p>
            <a:r>
              <a:rPr lang="en-AU" dirty="0" smtClean="0"/>
              <a:t>Ensemble Methods: </a:t>
            </a:r>
            <a:r>
              <a:rPr lang="en-AU" dirty="0" err="1" smtClean="0"/>
              <a:t>Nowcasting</a:t>
            </a:r>
            <a:r>
              <a:rPr lang="en-AU" dirty="0" smtClean="0"/>
              <a:t> to Climate Change</a:t>
            </a:r>
          </a:p>
          <a:p>
            <a:r>
              <a:rPr lang="en-AU" dirty="0" smtClean="0"/>
              <a:t>26 </a:t>
            </a:r>
            <a:r>
              <a:rPr lang="en-AU" dirty="0" smtClean="0"/>
              <a:t>November 2018</a:t>
            </a:r>
          </a:p>
        </p:txBody>
      </p:sp>
    </p:spTree>
    <p:extLst>
      <p:ext uri="{BB962C8B-B14F-4D97-AF65-F5344CB8AC3E}">
        <p14:creationId xmlns:p14="http://schemas.microsoft.com/office/powerpoint/2010/main" val="1573063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92500"/>
          </a:bodyPr>
          <a:lstStyle/>
          <a:p>
            <a:r>
              <a:rPr lang="en-US" dirty="0" smtClean="0"/>
              <a:t>There are a number of major differences in the upgrade from APS2 to APS3, which all contribute to the forecast improvement:</a:t>
            </a:r>
            <a:endParaRPr lang="en-AU" dirty="0" smtClean="0"/>
          </a:p>
          <a:p>
            <a:r>
              <a:rPr lang="en-US" dirty="0" smtClean="0"/>
              <a:t> </a:t>
            </a:r>
            <a:endParaRPr lang="en-AU" dirty="0" smtClean="0"/>
          </a:p>
          <a:p>
            <a:pPr lvl="0"/>
            <a:r>
              <a:rPr lang="en-US" dirty="0" smtClean="0"/>
              <a:t>EPS: ​increased number of ensemble members, additional forecast model perturbations;</a:t>
            </a:r>
            <a:endParaRPr lang="en-AU" dirty="0" smtClean="0"/>
          </a:p>
          <a:p>
            <a:pPr lvl="0"/>
            <a:r>
              <a:rPr lang="en-US" dirty="0" smtClean="0"/>
              <a:t>Model: increased resolution, change from new dynamics to </a:t>
            </a:r>
            <a:r>
              <a:rPr lang="en-US" dirty="0" err="1" smtClean="0"/>
              <a:t>ENDGame</a:t>
            </a:r>
            <a:r>
              <a:rPr lang="en-US" dirty="0" smtClean="0"/>
              <a:t> UM dynamical core;</a:t>
            </a:r>
            <a:endParaRPr lang="en-AU" dirty="0" smtClean="0"/>
          </a:p>
          <a:p>
            <a:pPr lvl="0"/>
            <a:r>
              <a:rPr lang="en-US" dirty="0" smtClean="0"/>
              <a:t>Data assimilation: hybrid ensemble 4D-VAR, upgraded background error </a:t>
            </a:r>
            <a:r>
              <a:rPr lang="en-US" dirty="0" err="1" smtClean="0"/>
              <a:t>covariances</a:t>
            </a:r>
            <a:r>
              <a:rPr lang="en-US" dirty="0" smtClean="0"/>
              <a:t> and introduction of new observations sources.</a:t>
            </a:r>
            <a:endParaRPr lang="en-AU" dirty="0" smtClean="0"/>
          </a:p>
          <a:p>
            <a:endParaRPr lang="en-AU" dirty="0"/>
          </a:p>
        </p:txBody>
      </p:sp>
    </p:spTree>
    <p:extLst>
      <p:ext uri="{BB962C8B-B14F-4D97-AF65-F5344CB8AC3E}">
        <p14:creationId xmlns:p14="http://schemas.microsoft.com/office/powerpoint/2010/main" val="3960973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100750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r>
              <a:rPr lang="en-AU" dirty="0" smtClean="0"/>
              <a:t>Extra slides</a:t>
            </a:r>
          </a:p>
        </p:txBody>
      </p:sp>
    </p:spTree>
    <p:extLst>
      <p:ext uri="{BB962C8B-B14F-4D97-AF65-F5344CB8AC3E}">
        <p14:creationId xmlns:p14="http://schemas.microsoft.com/office/powerpoint/2010/main" val="1556758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275" y="436563"/>
            <a:ext cx="5900117" cy="763587"/>
          </a:xfrm>
        </p:spPr>
        <p:txBody>
          <a:bodyPr/>
          <a:lstStyle/>
          <a:p>
            <a:r>
              <a:rPr lang="en-AU" sz="2400" b="1" smtClean="0">
                <a:effectLst>
                  <a:outerShdw blurRad="38100" dist="38100" dir="2700000" algn="tl">
                    <a:srgbClr val="000000">
                      <a:alpha val="43137"/>
                    </a:srgbClr>
                  </a:outerShdw>
                </a:effectLst>
              </a:rPr>
              <a:t>BoM NWP Ensembles – Status / Plans</a:t>
            </a:r>
            <a:endParaRPr lang="en-AU" sz="2400"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254000" y="1968499"/>
            <a:ext cx="8782496" cy="4700861"/>
          </a:xfrm>
        </p:spPr>
        <p:txBody>
          <a:bodyPr/>
          <a:lstStyle/>
          <a:p>
            <a:r>
              <a:rPr lang="en-US" sz="1600" smtClean="0"/>
              <a:t>Bureau is developing </a:t>
            </a:r>
            <a:r>
              <a:rPr lang="en-US" sz="1600" b="1" smtClean="0"/>
              <a:t>global</a:t>
            </a:r>
            <a:r>
              <a:rPr lang="en-US" sz="1600" smtClean="0"/>
              <a:t> and </a:t>
            </a:r>
            <a:r>
              <a:rPr lang="en-US" sz="1600" i="1" smtClean="0"/>
              <a:t>city-scale</a:t>
            </a:r>
            <a:r>
              <a:rPr lang="en-US" sz="1600" smtClean="0"/>
              <a:t> ensembles:  ACCESS -- </a:t>
            </a:r>
            <a:r>
              <a:rPr lang="en-US" sz="1600" b="1" smtClean="0"/>
              <a:t>GE</a:t>
            </a:r>
            <a:r>
              <a:rPr lang="en-US" sz="1600" smtClean="0"/>
              <a:t> and </a:t>
            </a:r>
            <a:r>
              <a:rPr lang="en-US" sz="1600" i="1" smtClean="0"/>
              <a:t>CE</a:t>
            </a:r>
            <a:r>
              <a:rPr lang="en-US" sz="1600" smtClean="0"/>
              <a:t>.</a:t>
            </a:r>
          </a:p>
          <a:p>
            <a:r>
              <a:rPr lang="en-US" sz="1600" smtClean="0"/>
              <a:t>As with nearly all ACCESS NWP systems, based on analogous UKMO systems (MOGREPS, etc)</a:t>
            </a:r>
          </a:p>
          <a:p>
            <a:r>
              <a:rPr lang="en-AU" sz="1600" smtClean="0"/>
              <a:t>Current </a:t>
            </a:r>
            <a:r>
              <a:rPr lang="en-AU" sz="1600" b="1" smtClean="0"/>
              <a:t>operational</a:t>
            </a:r>
            <a:r>
              <a:rPr lang="en-AU" sz="1600" smtClean="0"/>
              <a:t> NWP suite ("APS</a:t>
            </a:r>
            <a:r>
              <a:rPr lang="en-AU" sz="1600" b="1" smtClean="0"/>
              <a:t>2</a:t>
            </a:r>
            <a:r>
              <a:rPr lang="en-AU" sz="1600" smtClean="0"/>
              <a:t>") has no ensemble systems.</a:t>
            </a:r>
          </a:p>
          <a:p>
            <a:pPr lvl="1"/>
            <a:r>
              <a:rPr lang="en-AU" sz="1600" smtClean="0"/>
              <a:t>The APS</a:t>
            </a:r>
            <a:r>
              <a:rPr lang="en-AU" sz="1600" b="1" smtClean="0"/>
              <a:t>2</a:t>
            </a:r>
            <a:r>
              <a:rPr lang="en-AU" sz="1600" smtClean="0"/>
              <a:t>-dev version of GE ("GE</a:t>
            </a:r>
            <a:r>
              <a:rPr lang="en-AU" sz="1600" b="1" smtClean="0"/>
              <a:t>2</a:t>
            </a:r>
            <a:r>
              <a:rPr lang="en-AU" sz="1600" smtClean="0"/>
              <a:t>") continues to be run as a research demonstration real-time trial.</a:t>
            </a:r>
          </a:p>
          <a:p>
            <a:pPr lvl="1"/>
            <a:r>
              <a:rPr lang="en-AU" sz="1600" smtClean="0"/>
              <a:t>Relatively old now: UM 8.2, N216 (60km) resolution</a:t>
            </a:r>
          </a:p>
          <a:p>
            <a:pPr lvl="1"/>
            <a:endParaRPr lang="en-AU" sz="1600" smtClean="0"/>
          </a:p>
          <a:p>
            <a:r>
              <a:rPr lang="en-AU" sz="1600" b="1" smtClean="0"/>
              <a:t>Operational</a:t>
            </a:r>
            <a:r>
              <a:rPr lang="en-AU" sz="1600" smtClean="0"/>
              <a:t> Ensembles will be part of upcoming "APS</a:t>
            </a:r>
            <a:r>
              <a:rPr lang="en-AU" sz="1600" b="1" smtClean="0"/>
              <a:t>3</a:t>
            </a:r>
            <a:r>
              <a:rPr lang="en-AU" sz="1600" smtClean="0"/>
              <a:t>" suite</a:t>
            </a:r>
          </a:p>
          <a:p>
            <a:pPr lvl="1"/>
            <a:r>
              <a:rPr lang="en-AU" sz="1600" smtClean="0"/>
              <a:t>Global:</a:t>
            </a:r>
          </a:p>
          <a:p>
            <a:pPr lvl="2"/>
            <a:r>
              <a:rPr lang="en-AU" sz="1600" smtClean="0"/>
              <a:t>"GE</a:t>
            </a:r>
            <a:r>
              <a:rPr lang="en-AU" sz="1600" b="1" smtClean="0"/>
              <a:t>3</a:t>
            </a:r>
            <a:r>
              <a:rPr lang="en-AU" sz="1600" smtClean="0"/>
              <a:t>" is in development, planned for operations Q1-2019</a:t>
            </a:r>
          </a:p>
          <a:p>
            <a:pPr lvl="3"/>
            <a:r>
              <a:rPr lang="en-AU" sz="1600"/>
              <a:t>i</a:t>
            </a:r>
            <a:r>
              <a:rPr lang="en-AU" sz="1600" smtClean="0"/>
              <a:t>ntegral component of global modelling now, due to hybrid-VAR</a:t>
            </a:r>
          </a:p>
          <a:p>
            <a:pPr lvl="2"/>
            <a:r>
              <a:rPr lang="en-AU" sz="1600" smtClean="0"/>
              <a:t>UM 10.6, N400 (33km) resolution (UKMO PS39 model and DA components)</a:t>
            </a:r>
          </a:p>
          <a:p>
            <a:pPr lvl="2"/>
            <a:r>
              <a:rPr lang="en-AU" sz="1600" smtClean="0"/>
              <a:t>18 members (though subject to compute cost)</a:t>
            </a:r>
            <a:endParaRPr lang="en-AU" sz="1600" dirty="0"/>
          </a:p>
        </p:txBody>
      </p:sp>
    </p:spTree>
    <p:extLst>
      <p:ext uri="{BB962C8B-B14F-4D97-AF65-F5344CB8AC3E}">
        <p14:creationId xmlns:p14="http://schemas.microsoft.com/office/powerpoint/2010/main" val="911984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532" y="1944675"/>
            <a:ext cx="5610087" cy="4896544"/>
          </a:xfrm>
        </p:spPr>
        <p:txBody>
          <a:bodyPr/>
          <a:lstStyle/>
          <a:p>
            <a:r>
              <a:rPr lang="en-AU" sz="1600" smtClean="0"/>
              <a:t>Operational Ensembles will be part of upcoming "APS</a:t>
            </a:r>
            <a:r>
              <a:rPr lang="en-AU" sz="1600" b="1" smtClean="0"/>
              <a:t>3</a:t>
            </a:r>
            <a:r>
              <a:rPr lang="en-AU" sz="1600" smtClean="0"/>
              <a:t>" suite</a:t>
            </a:r>
          </a:p>
          <a:p>
            <a:pPr lvl="1"/>
            <a:r>
              <a:rPr lang="en-AU" sz="1600" smtClean="0"/>
              <a:t>City-scale:</a:t>
            </a:r>
          </a:p>
          <a:p>
            <a:pPr lvl="2"/>
            <a:r>
              <a:rPr lang="en-AU" sz="1600" smtClean="0"/>
              <a:t>"CE</a:t>
            </a:r>
            <a:r>
              <a:rPr lang="en-AU" sz="1600" b="1" smtClean="0"/>
              <a:t>3</a:t>
            </a:r>
            <a:r>
              <a:rPr lang="en-AU" sz="1600" smtClean="0"/>
              <a:t>" is in development, planned for operations Q2-2019</a:t>
            </a:r>
          </a:p>
          <a:p>
            <a:pPr lvl="2"/>
            <a:r>
              <a:rPr lang="en-AU" sz="1600" smtClean="0"/>
              <a:t>Six domains (right) at 2.2km resolution</a:t>
            </a:r>
          </a:p>
          <a:p>
            <a:pPr lvl="2"/>
            <a:r>
              <a:rPr lang="en-AU" sz="1600" smtClean="0"/>
              <a:t>Based on PS39 MOGREPS-UK, but RA1-M and RA1-T physics used on different domains</a:t>
            </a:r>
          </a:p>
          <a:p>
            <a:pPr lvl="2"/>
            <a:r>
              <a:rPr lang="en-AU" sz="1600" smtClean="0"/>
              <a:t>12-18 members (compute permitting), 36-hour FCs, four times a day</a:t>
            </a:r>
          </a:p>
          <a:p>
            <a:pPr lvl="2"/>
            <a:r>
              <a:rPr lang="en-AU" sz="1600" smtClean="0"/>
              <a:t>Planned for operations Q2-2019</a:t>
            </a:r>
          </a:p>
        </p:txBody>
      </p:sp>
      <p:pic>
        <p:nvPicPr>
          <p:cNvPr id="4" name="Picture 3"/>
          <p:cNvPicPr>
            <a:picLocks noChangeAspect="1"/>
          </p:cNvPicPr>
          <p:nvPr/>
        </p:nvPicPr>
        <p:blipFill>
          <a:blip r:embed="rId2"/>
          <a:stretch>
            <a:fillRect/>
          </a:stretch>
        </p:blipFill>
        <p:spPr>
          <a:xfrm>
            <a:off x="5632619" y="1944675"/>
            <a:ext cx="3516085" cy="3456384"/>
          </a:xfrm>
          <a:prstGeom prst="rect">
            <a:avLst/>
          </a:prstGeom>
        </p:spPr>
      </p:pic>
      <p:sp>
        <p:nvSpPr>
          <p:cNvPr id="6" name="Title 1"/>
          <p:cNvSpPr>
            <a:spLocks noGrp="1"/>
          </p:cNvSpPr>
          <p:nvPr>
            <p:ph type="title"/>
          </p:nvPr>
        </p:nvSpPr>
        <p:spPr>
          <a:xfrm>
            <a:off x="1907704" y="504515"/>
            <a:ext cx="5900117" cy="763587"/>
          </a:xfrm>
        </p:spPr>
        <p:txBody>
          <a:bodyPr/>
          <a:lstStyle/>
          <a:p>
            <a:r>
              <a:rPr lang="en-AU" sz="2400" b="1" smtClean="0">
                <a:effectLst>
                  <a:outerShdw blurRad="38100" dist="38100" dir="2700000" algn="tl">
                    <a:srgbClr val="000000">
                      <a:alpha val="43137"/>
                    </a:srgbClr>
                  </a:outerShdw>
                </a:effectLst>
              </a:rPr>
              <a:t>BoM NWP Ensembles – Status / Plans</a:t>
            </a:r>
            <a:endParaRPr lang="en-AU"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4910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504515"/>
            <a:ext cx="5900117" cy="763587"/>
          </a:xfrm>
        </p:spPr>
        <p:txBody>
          <a:bodyPr/>
          <a:lstStyle/>
          <a:p>
            <a:r>
              <a:rPr lang="en-AU" sz="2400" b="1" smtClean="0">
                <a:effectLst>
                  <a:outerShdw blurRad="38100" dist="38100" dir="2700000" algn="tl">
                    <a:srgbClr val="000000">
                      <a:alpha val="43137"/>
                    </a:srgbClr>
                  </a:outerShdw>
                </a:effectLst>
              </a:rPr>
              <a:t>BoM NWP Ensembles – GE2</a:t>
            </a:r>
            <a:endParaRPr lang="en-AU" sz="2400" b="1" dirty="0">
              <a:effectLst>
                <a:outerShdw blurRad="38100" dist="38100" dir="2700000" algn="tl">
                  <a:srgbClr val="000000">
                    <a:alpha val="43137"/>
                  </a:srgbClr>
                </a:outerShdw>
              </a:effectLst>
            </a:endParaRPr>
          </a:p>
        </p:txBody>
      </p:sp>
      <p:sp>
        <p:nvSpPr>
          <p:cNvPr id="4" name="Text Placeholder 2"/>
          <p:cNvSpPr>
            <a:spLocks noGrp="1"/>
          </p:cNvSpPr>
          <p:nvPr>
            <p:ph type="body" idx="1"/>
          </p:nvPr>
        </p:nvSpPr>
        <p:spPr>
          <a:xfrm>
            <a:off x="179512" y="1772816"/>
            <a:ext cx="8782496" cy="740421"/>
          </a:xfrm>
        </p:spPr>
        <p:txBody>
          <a:bodyPr/>
          <a:lstStyle/>
          <a:p>
            <a:r>
              <a:rPr lang="en-US" sz="1600" smtClean="0"/>
              <a:t>Research system, but real-time running and supporting demonstrations including:</a:t>
            </a:r>
          </a:p>
          <a:p>
            <a:pPr lvl="1"/>
            <a:r>
              <a:rPr lang="en-US" sz="1600" smtClean="0"/>
              <a:t>Streamflow forecasts, and volcanic-ash dispersion</a:t>
            </a:r>
          </a:p>
          <a:p>
            <a:pPr marL="0" indent="0">
              <a:buNone/>
            </a:pPr>
            <a:endParaRPr lang="en-AU" sz="1600" dirty="0"/>
          </a:p>
        </p:txBody>
      </p:sp>
      <p:sp>
        <p:nvSpPr>
          <p:cNvPr id="6" name="Text Placeholder 2"/>
          <p:cNvSpPr txBox="1">
            <a:spLocks/>
          </p:cNvSpPr>
          <p:nvPr/>
        </p:nvSpPr>
        <p:spPr bwMode="auto">
          <a:xfrm>
            <a:off x="323527" y="5566294"/>
            <a:ext cx="3856637" cy="131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t" hangingPunct="1">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1" fontAlgn="t" hangingPunct="1">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0"/>
              </a:spcAft>
              <a:buFontTx/>
              <a:buNone/>
            </a:pPr>
            <a:r>
              <a:rPr lang="en-AU" sz="1400" i="1" smtClean="0"/>
              <a:t>(David Robertson, CSIRO)</a:t>
            </a:r>
          </a:p>
          <a:p>
            <a:pPr marL="0" indent="0">
              <a:spcBef>
                <a:spcPts val="0"/>
              </a:spcBef>
              <a:spcAft>
                <a:spcPts val="0"/>
              </a:spcAft>
              <a:buFontTx/>
              <a:buNone/>
            </a:pPr>
            <a:endParaRPr lang="en-AU" sz="1400" smtClean="0"/>
          </a:p>
          <a:p>
            <a:pPr marL="0" indent="0">
              <a:spcBef>
                <a:spcPts val="0"/>
              </a:spcBef>
              <a:spcAft>
                <a:spcPts val="0"/>
              </a:spcAft>
              <a:buNone/>
            </a:pPr>
            <a:r>
              <a:rPr lang="en-AU" sz="1400" smtClean="0"/>
              <a:t>Average (all lead-times) precip CRPS, across all catchments</a:t>
            </a:r>
          </a:p>
          <a:p>
            <a:pPr marL="0" indent="0">
              <a:spcBef>
                <a:spcPts val="0"/>
              </a:spcBef>
              <a:spcAft>
                <a:spcPts val="0"/>
              </a:spcAft>
              <a:buNone/>
            </a:pPr>
            <a:r>
              <a:rPr lang="en-AU" sz="1400" smtClean="0"/>
              <a:t>PME = Poor Man's Ensemble</a:t>
            </a:r>
          </a:p>
          <a:p>
            <a:pPr marL="0" indent="0">
              <a:spcBef>
                <a:spcPts val="0"/>
              </a:spcBef>
              <a:spcAft>
                <a:spcPts val="0"/>
              </a:spcAft>
              <a:buNone/>
            </a:pPr>
            <a:endParaRPr lang="en-AU" sz="1400"/>
          </a:p>
          <a:p>
            <a:pPr marL="0" indent="0">
              <a:buFontTx/>
              <a:buNone/>
            </a:pPr>
            <a:endParaRPr lang="en-AU" sz="1400" dirty="0"/>
          </a:p>
        </p:txBody>
      </p:sp>
      <p:pic>
        <p:nvPicPr>
          <p:cNvPr id="8" name="Picture 7"/>
          <p:cNvPicPr>
            <a:picLocks noChangeAspect="1"/>
          </p:cNvPicPr>
          <p:nvPr/>
        </p:nvPicPr>
        <p:blipFill>
          <a:blip r:embed="rId3"/>
          <a:stretch>
            <a:fillRect/>
          </a:stretch>
        </p:blipFill>
        <p:spPr>
          <a:xfrm>
            <a:off x="107504" y="2513237"/>
            <a:ext cx="4072661" cy="2880320"/>
          </a:xfrm>
          <a:prstGeom prst="rect">
            <a:avLst/>
          </a:prstGeom>
        </p:spPr>
      </p:pic>
      <p:pic>
        <p:nvPicPr>
          <p:cNvPr id="9" name="Picture 8"/>
          <p:cNvPicPr>
            <a:picLocks noChangeAspect="1"/>
          </p:cNvPicPr>
          <p:nvPr/>
        </p:nvPicPr>
        <p:blipFill>
          <a:blip r:embed="rId4"/>
          <a:stretch>
            <a:fillRect/>
          </a:stretch>
        </p:blipFill>
        <p:spPr>
          <a:xfrm>
            <a:off x="5220072" y="2564904"/>
            <a:ext cx="3456384" cy="2541458"/>
          </a:xfrm>
          <a:prstGeom prst="rect">
            <a:avLst/>
          </a:prstGeom>
        </p:spPr>
      </p:pic>
      <p:sp>
        <p:nvSpPr>
          <p:cNvPr id="10" name="Text Placeholder 2"/>
          <p:cNvSpPr txBox="1">
            <a:spLocks/>
          </p:cNvSpPr>
          <p:nvPr/>
        </p:nvSpPr>
        <p:spPr bwMode="auto">
          <a:xfrm>
            <a:off x="5412079" y="5543789"/>
            <a:ext cx="3715101" cy="120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t" hangingPunct="1">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1" fontAlgn="t" hangingPunct="1">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0"/>
              </a:spcAft>
              <a:buFontTx/>
              <a:buNone/>
            </a:pPr>
            <a:r>
              <a:rPr lang="en-AU" sz="1400" i="1" smtClean="0"/>
              <a:t>(Richard Dare)</a:t>
            </a:r>
          </a:p>
          <a:p>
            <a:pPr marL="0" indent="0">
              <a:spcBef>
                <a:spcPts val="0"/>
              </a:spcBef>
              <a:spcAft>
                <a:spcPts val="0"/>
              </a:spcAft>
              <a:buFontTx/>
              <a:buNone/>
            </a:pPr>
            <a:endParaRPr lang="en-AU" sz="1400" smtClean="0"/>
          </a:p>
          <a:p>
            <a:pPr marL="0" indent="0">
              <a:spcBef>
                <a:spcPts val="0"/>
              </a:spcBef>
              <a:spcAft>
                <a:spcPts val="0"/>
              </a:spcAft>
              <a:buNone/>
            </a:pPr>
            <a:r>
              <a:rPr lang="en-AU" sz="1400" smtClean="0"/>
              <a:t>Probability map of ash-concentration amount</a:t>
            </a:r>
          </a:p>
          <a:p>
            <a:pPr marL="0" indent="0">
              <a:spcBef>
                <a:spcPts val="0"/>
              </a:spcBef>
              <a:spcAft>
                <a:spcPts val="0"/>
              </a:spcAft>
              <a:buNone/>
            </a:pPr>
            <a:endParaRPr lang="en-AU" sz="1400" smtClean="0"/>
          </a:p>
          <a:p>
            <a:pPr marL="0" indent="0">
              <a:spcBef>
                <a:spcPts val="0"/>
              </a:spcBef>
              <a:spcAft>
                <a:spcPts val="0"/>
              </a:spcAft>
              <a:buNone/>
            </a:pPr>
            <a:r>
              <a:rPr lang="en-AU" sz="1400" smtClean="0"/>
              <a:t>GE2 driving HYSPLIT dispersion model</a:t>
            </a:r>
            <a:endParaRPr lang="en-AU" sz="1400"/>
          </a:p>
          <a:p>
            <a:pPr marL="0" indent="0">
              <a:buFontTx/>
              <a:buNone/>
            </a:pPr>
            <a:endParaRPr lang="en-AU" sz="1400" dirty="0"/>
          </a:p>
        </p:txBody>
      </p:sp>
    </p:spTree>
    <p:extLst>
      <p:ext uri="{BB962C8B-B14F-4D97-AF65-F5344CB8AC3E}">
        <p14:creationId xmlns:p14="http://schemas.microsoft.com/office/powerpoint/2010/main" val="1278930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504515"/>
            <a:ext cx="5900117" cy="763587"/>
          </a:xfrm>
        </p:spPr>
        <p:txBody>
          <a:bodyPr/>
          <a:lstStyle/>
          <a:p>
            <a:r>
              <a:rPr lang="en-AU" sz="2400" b="1" smtClean="0">
                <a:effectLst>
                  <a:outerShdw blurRad="38100" dist="38100" dir="2700000" algn="tl">
                    <a:srgbClr val="000000">
                      <a:alpha val="43137"/>
                    </a:srgbClr>
                  </a:outerShdw>
                </a:effectLst>
              </a:rPr>
              <a:t>BoM NWP Ensembles – GE3 Trials</a:t>
            </a:r>
            <a:endParaRPr lang="en-AU" sz="2400" b="1" dirty="0">
              <a:effectLst>
                <a:outerShdw blurRad="38100" dist="38100" dir="2700000" algn="tl">
                  <a:srgbClr val="000000">
                    <a:alpha val="43137"/>
                  </a:srgbClr>
                </a:outerShdw>
              </a:effectLst>
            </a:endParaRPr>
          </a:p>
        </p:txBody>
      </p:sp>
      <p:sp>
        <p:nvSpPr>
          <p:cNvPr id="4" name="Text Placeholder 2"/>
          <p:cNvSpPr>
            <a:spLocks noGrp="1"/>
          </p:cNvSpPr>
          <p:nvPr>
            <p:ph type="body" idx="1"/>
          </p:nvPr>
        </p:nvSpPr>
        <p:spPr>
          <a:xfrm>
            <a:off x="179512" y="1772816"/>
            <a:ext cx="8782496" cy="740421"/>
          </a:xfrm>
        </p:spPr>
        <p:txBody>
          <a:bodyPr/>
          <a:lstStyle/>
          <a:p>
            <a:r>
              <a:rPr lang="en-US" sz="1600" smtClean="0"/>
              <a:t>Full-resolution (N400) trials still running, but low-res (N216) PS-38 trials encouraging</a:t>
            </a:r>
          </a:p>
          <a:p>
            <a:pPr marL="0" indent="0">
              <a:buNone/>
            </a:pPr>
            <a:endParaRPr lang="en-AU" sz="1600" dirty="0"/>
          </a:p>
        </p:txBody>
      </p:sp>
      <p:pic>
        <p:nvPicPr>
          <p:cNvPr id="7" name="Picture 6"/>
          <p:cNvPicPr>
            <a:picLocks noChangeAspect="1"/>
          </p:cNvPicPr>
          <p:nvPr/>
        </p:nvPicPr>
        <p:blipFill>
          <a:blip r:embed="rId3"/>
          <a:stretch>
            <a:fillRect/>
          </a:stretch>
        </p:blipFill>
        <p:spPr>
          <a:xfrm>
            <a:off x="4211960" y="3980380"/>
            <a:ext cx="4932041" cy="2722364"/>
          </a:xfrm>
          <a:prstGeom prst="rect">
            <a:avLst/>
          </a:prstGeom>
        </p:spPr>
      </p:pic>
      <p:pic>
        <p:nvPicPr>
          <p:cNvPr id="11" name="Picture 10"/>
          <p:cNvPicPr>
            <a:picLocks noChangeAspect="1"/>
          </p:cNvPicPr>
          <p:nvPr/>
        </p:nvPicPr>
        <p:blipFill>
          <a:blip r:embed="rId4"/>
          <a:stretch>
            <a:fillRect/>
          </a:stretch>
        </p:blipFill>
        <p:spPr>
          <a:xfrm>
            <a:off x="21984" y="2132151"/>
            <a:ext cx="4877177" cy="2677666"/>
          </a:xfrm>
          <a:prstGeom prst="rect">
            <a:avLst/>
          </a:prstGeom>
        </p:spPr>
      </p:pic>
    </p:spTree>
    <p:extLst>
      <p:ext uri="{BB962C8B-B14F-4D97-AF65-F5344CB8AC3E}">
        <p14:creationId xmlns:p14="http://schemas.microsoft.com/office/powerpoint/2010/main" val="3906007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US" dirty="0"/>
              <a:t>BoM has been developing and running ensemble numerical weather prediction systems in research mode since the second half of the 1990's, originally based on the Australian global and regional NWP systems, and then on ACCESS versions of the UK Met Office MOGREPS systems.  Up until now, these EPS systems have been run in research demonstration and operational trial versions.  ACCESS NWP systems are scheduled to become operational in the first half of 2019.</a:t>
            </a:r>
            <a:endParaRPr lang="en-AU" dirty="0"/>
          </a:p>
          <a:p>
            <a:r>
              <a:rPr lang="en-US" dirty="0"/>
              <a:t> </a:t>
            </a:r>
            <a:endParaRPr lang="en-AU" dirty="0"/>
          </a:p>
        </p:txBody>
      </p:sp>
    </p:spTree>
    <p:extLst>
      <p:ext uri="{BB962C8B-B14F-4D97-AF65-F5344CB8AC3E}">
        <p14:creationId xmlns:p14="http://schemas.microsoft.com/office/powerpoint/2010/main" val="117624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US" dirty="0" smtClean="0"/>
              <a:t>The </a:t>
            </a:r>
            <a:r>
              <a:rPr lang="en-US" dirty="0"/>
              <a:t>first Bureau global EPS (GASP-EPS) was developed for the Bureau's GASP global spectral model using the singular vector initial conditions perturbation method developed at ECMWF.  It was run quasi-operationally in the Bureau's operational suite from 2002 to 2009.</a:t>
            </a:r>
            <a:endParaRPr lang="en-AU" dirty="0"/>
          </a:p>
          <a:p>
            <a:r>
              <a:rPr lang="en-US" dirty="0"/>
              <a:t> </a:t>
            </a:r>
            <a:endParaRPr lang="en-AU" dirty="0"/>
          </a:p>
          <a:p>
            <a:r>
              <a:rPr lang="en-US" dirty="0"/>
              <a:t>An Australian region EPS (LAPS-EPS) was developed and run from 2002-2005, based on the Bureau's Australian region LAPS system, which included both perturbed initial conditions and perturbed physics.</a:t>
            </a:r>
            <a:endParaRPr lang="en-AU" dirty="0"/>
          </a:p>
          <a:p>
            <a:r>
              <a:rPr lang="en-US" dirty="0"/>
              <a:t> </a:t>
            </a:r>
            <a:endParaRPr lang="en-AU" dirty="0"/>
          </a:p>
        </p:txBody>
      </p:sp>
    </p:spTree>
    <p:extLst>
      <p:ext uri="{BB962C8B-B14F-4D97-AF65-F5344CB8AC3E}">
        <p14:creationId xmlns:p14="http://schemas.microsoft.com/office/powerpoint/2010/main" val="1480645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US" dirty="0" smtClean="0"/>
              <a:t>From </a:t>
            </a:r>
            <a:r>
              <a:rPr lang="en-US" dirty="0"/>
              <a:t>2006 onwards, BoM, CSIRO and Australian universities started the Australian community climate and earth systems simulator (ACCESS) national partnership. ACCESS NWP systems are predominantly based on the corresponding UK Met Office Unified Model (UM) systems.  The global ACCESS-G system became operational in 2009.</a:t>
            </a:r>
            <a:endParaRPr lang="en-AU" dirty="0"/>
          </a:p>
          <a:p>
            <a:r>
              <a:rPr lang="en-US" dirty="0"/>
              <a:t> </a:t>
            </a:r>
            <a:endParaRPr lang="en-AU" dirty="0"/>
          </a:p>
        </p:txBody>
      </p:sp>
    </p:spTree>
    <p:extLst>
      <p:ext uri="{BB962C8B-B14F-4D97-AF65-F5344CB8AC3E}">
        <p14:creationId xmlns:p14="http://schemas.microsoft.com/office/powerpoint/2010/main" val="3324499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US" dirty="0" smtClean="0"/>
              <a:t>The </a:t>
            </a:r>
            <a:r>
              <a:rPr lang="en-US" dirty="0"/>
              <a:t>ACCESS-GE global EPS system was developed from 2007 onwards, based on the MOGREPS-G system.  ACCESS-GE has been running routinely in near-real-time since around 2010</a:t>
            </a:r>
            <a:r>
              <a:rPr lang="en-US" dirty="0" smtClean="0"/>
              <a:t>.</a:t>
            </a:r>
            <a:endParaRPr lang="en-AU" dirty="0"/>
          </a:p>
        </p:txBody>
      </p:sp>
    </p:spTree>
    <p:extLst>
      <p:ext uri="{BB962C8B-B14F-4D97-AF65-F5344CB8AC3E}">
        <p14:creationId xmlns:p14="http://schemas.microsoft.com/office/powerpoint/2010/main" val="4174297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US" dirty="0" smtClean="0"/>
              <a:t>Skill </a:t>
            </a:r>
            <a:r>
              <a:rPr lang="en-US" dirty="0"/>
              <a:t>performance of both the GASP-EPS and ACCESS-GE EPS systems has been comparable to operational EPS systems in other major world meteorological </a:t>
            </a:r>
            <a:r>
              <a:rPr lang="en-US" dirty="0" err="1"/>
              <a:t>centres</a:t>
            </a:r>
            <a:r>
              <a:rPr lang="en-US" dirty="0" smtClean="0"/>
              <a:t>.</a:t>
            </a:r>
            <a:endParaRPr lang="en-AU" dirty="0"/>
          </a:p>
        </p:txBody>
      </p:sp>
    </p:spTree>
    <p:extLst>
      <p:ext uri="{BB962C8B-B14F-4D97-AF65-F5344CB8AC3E}">
        <p14:creationId xmlns:p14="http://schemas.microsoft.com/office/powerpoint/2010/main" val="3077843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US" dirty="0" smtClean="0"/>
              <a:t>The </a:t>
            </a:r>
            <a:r>
              <a:rPr lang="en-US" dirty="0"/>
              <a:t>current ACCESS-GE2 60 km resolution version has been running routinely since 2014 as a demonstration system.  ACCESS-GE2 has been used by several groups to develop downstream ensemble products.</a:t>
            </a:r>
            <a:endParaRPr lang="en-AU" dirty="0"/>
          </a:p>
          <a:p>
            <a:r>
              <a:rPr lang="en-US" dirty="0"/>
              <a:t> </a:t>
            </a:r>
            <a:endParaRPr lang="en-AU" dirty="0"/>
          </a:p>
        </p:txBody>
      </p:sp>
    </p:spTree>
    <p:extLst>
      <p:ext uri="{BB962C8B-B14F-4D97-AF65-F5344CB8AC3E}">
        <p14:creationId xmlns:p14="http://schemas.microsoft.com/office/powerpoint/2010/main" val="1596074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US" dirty="0" smtClean="0"/>
              <a:t>The</a:t>
            </a:r>
            <a:r>
              <a:rPr lang="en-US" dirty="0"/>
              <a:t> ACCESS-GE3 version currently running in pre-operational trials is planned to become operational in 1Q 2019.  It is based on the 2017 Met Office PS39 system, at 33 km resolution</a:t>
            </a:r>
            <a:r>
              <a:rPr lang="en-US" dirty="0" smtClean="0"/>
              <a:t>.</a:t>
            </a:r>
            <a:endParaRPr lang="en-AU" dirty="0"/>
          </a:p>
        </p:txBody>
      </p:sp>
    </p:spTree>
    <p:extLst>
      <p:ext uri="{BB962C8B-B14F-4D97-AF65-F5344CB8AC3E}">
        <p14:creationId xmlns:p14="http://schemas.microsoft.com/office/powerpoint/2010/main" val="841182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US" dirty="0" smtClean="0"/>
              <a:t>ACCESS-GE3 skill improves upon ACCESS-GE2, in line with forecast skill improvement of ACCESS-G3 relative to ACCESS-G2.</a:t>
            </a:r>
            <a:endParaRPr lang="en-AU" dirty="0" smtClean="0"/>
          </a:p>
        </p:txBody>
      </p:sp>
    </p:spTree>
    <p:extLst>
      <p:ext uri="{BB962C8B-B14F-4D97-AF65-F5344CB8AC3E}">
        <p14:creationId xmlns:p14="http://schemas.microsoft.com/office/powerpoint/2010/main" val="3922634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ureau_Generic_2012_v2">
  <a:themeElements>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reau Blank">
  <a:themeElements>
    <a:clrScheme name="Bureau Blank 13">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Bureau 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reau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eau 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reau 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reau 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reau 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reau 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reau 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reau 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reau 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reau 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reau 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reau 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reau Blank 13">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ureau_Generic_2012_v2">
  <a:themeElements>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ureau_Generic_2012_v2">
  <a:themeElements>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ureau_Generic_2012_v2">
  <a:themeElements>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2543</TotalTime>
  <Words>431</Words>
  <Application>Microsoft Office PowerPoint</Application>
  <PresentationFormat>On-screen Show (4:3)</PresentationFormat>
  <Paragraphs>69</Paragraphs>
  <Slides>16</Slides>
  <Notes>2</Notes>
  <HiddenSlides>0</HiddenSlides>
  <MMClips>0</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Bureau_Generic_2012_v2</vt:lpstr>
      <vt:lpstr>Bureau Blank</vt:lpstr>
      <vt:lpstr>1_Bureau_Generic_2012_v2</vt:lpstr>
      <vt:lpstr>2_Bureau_Generic_2012_v2</vt:lpstr>
      <vt:lpstr>3_Bureau_Generic_2012_v2</vt:lpstr>
      <vt:lpstr>BoM ACCESS-GE global ensemble prediction systems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BoM NWP Ensembles – Status / Plans</vt:lpstr>
      <vt:lpstr>BoM NWP Ensembles – Status / Plans</vt:lpstr>
      <vt:lpstr>BoM NWP Ensembles – GE2</vt:lpstr>
      <vt:lpstr>BoM NWP Ensembles – GE3 Trials</vt:lpstr>
    </vt:vector>
  </TitlesOfParts>
  <Company>Bureau of Meteorology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and Water Summer Institute  (Boot Camp activities) 8 December 2016    "ACCESS numerical weather forecasts"</dc:title>
  <dc:creator>Gary Dietachmayer</dc:creator>
  <cp:lastModifiedBy>Michael Naughton</cp:lastModifiedBy>
  <cp:revision>181</cp:revision>
  <dcterms:created xsi:type="dcterms:W3CDTF">2016-12-04T23:55:22Z</dcterms:created>
  <dcterms:modified xsi:type="dcterms:W3CDTF">2018-11-22T05:34:13Z</dcterms:modified>
</cp:coreProperties>
</file>