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0" r:id="rId2"/>
    <p:sldId id="309" r:id="rId3"/>
    <p:sldId id="396" r:id="rId4"/>
    <p:sldId id="305" r:id="rId5"/>
    <p:sldId id="307" r:id="rId6"/>
    <p:sldId id="356" r:id="rId7"/>
    <p:sldId id="312" r:id="rId8"/>
    <p:sldId id="333" r:id="rId9"/>
    <p:sldId id="334" r:id="rId10"/>
    <p:sldId id="336" r:id="rId11"/>
    <p:sldId id="337" r:id="rId12"/>
    <p:sldId id="342" r:id="rId13"/>
    <p:sldId id="343" r:id="rId14"/>
    <p:sldId id="344" r:id="rId15"/>
    <p:sldId id="345" r:id="rId16"/>
    <p:sldId id="358" r:id="rId17"/>
    <p:sldId id="386" r:id="rId18"/>
    <p:sldId id="352" r:id="rId19"/>
    <p:sldId id="353" r:id="rId20"/>
    <p:sldId id="354" r:id="rId21"/>
    <p:sldId id="397" r:id="rId22"/>
    <p:sldId id="363" r:id="rId23"/>
    <p:sldId id="364" r:id="rId24"/>
    <p:sldId id="365" r:id="rId25"/>
    <p:sldId id="367" r:id="rId26"/>
    <p:sldId id="372" r:id="rId27"/>
    <p:sldId id="373" r:id="rId28"/>
    <p:sldId id="375" r:id="rId29"/>
    <p:sldId id="379" r:id="rId30"/>
    <p:sldId id="380" r:id="rId31"/>
    <p:sldId id="383" r:id="rId32"/>
    <p:sldId id="384" r:id="rId33"/>
    <p:sldId id="331" r:id="rId34"/>
    <p:sldId id="32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0" d="100"/>
          <a:sy n="60" d="100"/>
        </p:scale>
        <p:origin x="-1620" y="-2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3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E2C606-19CC-4C51-A484-E1C2228870DD}" type="datetimeFigureOut">
              <a:rPr lang="en-US" smtClean="0"/>
              <a:pPr/>
              <a:t>11/16/2018</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C4A3F4-4FD2-46F2-9144-990DAFBE7DD4}"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5E4A6-8254-42A8-B006-CFCE5ECB4066}" type="datetimeFigureOut">
              <a:rPr lang="en-US" smtClean="0"/>
              <a:pPr/>
              <a:t>11/16/2018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248B8D2-EA48-49DD-BFB3-BE2F8432BE6B}"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5E4A6-8254-42A8-B006-CFCE5ECB4066}" type="datetimeFigureOut">
              <a:rPr lang="en-US" smtClean="0"/>
              <a:pPr/>
              <a:t>11/16/2018</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48B8D2-EA48-49DD-BFB3-BE2F8432BE6B}"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0.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emf"/><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emf"/></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9.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47.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47.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0.png"/><Relationship Id="rId7" Type="http://schemas.openxmlformats.org/officeDocument/2006/relationships/image" Target="../media/image73.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72" y="0"/>
            <a:ext cx="7772400" cy="3143248"/>
          </a:xfrm>
        </p:spPr>
        <p:txBody>
          <a:bodyPr>
            <a:noAutofit/>
          </a:bodyPr>
          <a:lstStyle/>
          <a:p>
            <a:r>
              <a:rPr lang="en-AU" sz="2800" b="1" dirty="0" smtClean="0"/>
              <a:t>Implementation and preliminary results of high resolution Ensemble Prediction System at NCMRWF</a:t>
            </a:r>
            <a:r>
              <a:rPr lang="en-IN" sz="2800" b="1" dirty="0" smtClean="0"/>
              <a:t/>
            </a:r>
            <a:br>
              <a:rPr lang="en-IN" sz="2800" b="1" dirty="0" smtClean="0"/>
            </a:br>
            <a:r>
              <a:rPr lang="en-IN" sz="2800" dirty="0" smtClean="0"/>
              <a:t/>
            </a:r>
            <a:br>
              <a:rPr lang="en-IN" sz="2800" dirty="0" smtClean="0"/>
            </a:br>
            <a:r>
              <a:rPr lang="en-US" sz="2800" dirty="0" smtClean="0"/>
              <a:t/>
            </a:r>
            <a:br>
              <a:rPr lang="en-US" sz="2800" dirty="0" smtClean="0"/>
            </a:br>
            <a:r>
              <a:rPr lang="en-US" sz="2400" b="1" dirty="0" err="1" smtClean="0"/>
              <a:t>Abhijit</a:t>
            </a:r>
            <a:r>
              <a:rPr lang="en-US" sz="2400" b="1" dirty="0" smtClean="0"/>
              <a:t> </a:t>
            </a:r>
            <a:r>
              <a:rPr lang="en-US" sz="2400" b="1" dirty="0" err="1" smtClean="0"/>
              <a:t>Sarkar</a:t>
            </a:r>
            <a:r>
              <a:rPr lang="en-US" sz="2400" b="1" dirty="0" smtClean="0"/>
              <a:t>, </a:t>
            </a:r>
            <a:r>
              <a:rPr lang="en-US" sz="2400" b="1" dirty="0" err="1" smtClean="0"/>
              <a:t>Ashu</a:t>
            </a:r>
            <a:r>
              <a:rPr lang="en-US" sz="2400" b="1" dirty="0" smtClean="0"/>
              <a:t> </a:t>
            </a:r>
            <a:r>
              <a:rPr lang="en-US" sz="2400" b="1" dirty="0" err="1" smtClean="0"/>
              <a:t>Mamgain</a:t>
            </a:r>
            <a:r>
              <a:rPr lang="en-US" sz="2400" b="1" dirty="0" smtClean="0"/>
              <a:t>, </a:t>
            </a:r>
            <a:r>
              <a:rPr lang="en-US" sz="2400" b="1" dirty="0" err="1" smtClean="0"/>
              <a:t>Paromita</a:t>
            </a:r>
            <a:r>
              <a:rPr lang="en-US" sz="2400" b="1" dirty="0" smtClean="0"/>
              <a:t> </a:t>
            </a:r>
            <a:r>
              <a:rPr lang="en-US" sz="2400" b="1" dirty="0" err="1" smtClean="0"/>
              <a:t>Chakraborty</a:t>
            </a:r>
            <a:r>
              <a:rPr lang="en-US" sz="2400" b="1" dirty="0" smtClean="0"/>
              <a:t>, </a:t>
            </a:r>
            <a:r>
              <a:rPr lang="en-US" sz="2400" b="1" dirty="0" err="1" smtClean="0"/>
              <a:t>Kiran</a:t>
            </a:r>
            <a:r>
              <a:rPr lang="en-US" sz="2400" b="1" dirty="0" smtClean="0"/>
              <a:t> Prasad </a:t>
            </a:r>
            <a:r>
              <a:rPr lang="en-US" sz="2400" b="1" dirty="0" err="1" smtClean="0"/>
              <a:t>Siripurapu</a:t>
            </a:r>
            <a:r>
              <a:rPr lang="en-US" sz="2400" b="1" dirty="0" smtClean="0"/>
              <a:t> and E. N. </a:t>
            </a:r>
            <a:r>
              <a:rPr lang="en-US" sz="2400" b="1" dirty="0" err="1" smtClean="0"/>
              <a:t>Rajagopal</a:t>
            </a:r>
            <a:r>
              <a:rPr lang="en-IN" sz="2800" dirty="0" smtClean="0"/>
              <a:t/>
            </a:r>
            <a:br>
              <a:rPr lang="en-IN" sz="2800" dirty="0" smtClean="0"/>
            </a:br>
            <a:endParaRPr lang="en-US" sz="2800" dirty="0"/>
          </a:p>
        </p:txBody>
      </p:sp>
      <p:sp>
        <p:nvSpPr>
          <p:cNvPr id="7" name="Subtitle 6"/>
          <p:cNvSpPr>
            <a:spLocks noGrp="1"/>
          </p:cNvSpPr>
          <p:nvPr>
            <p:ph type="subTitle" idx="1"/>
          </p:nvPr>
        </p:nvSpPr>
        <p:spPr>
          <a:xfrm>
            <a:off x="1428728" y="2786058"/>
            <a:ext cx="6400800" cy="857256"/>
          </a:xfrm>
        </p:spPr>
        <p:txBody>
          <a:bodyPr>
            <a:normAutofit fontScale="92500" lnSpcReduction="10000"/>
          </a:bodyPr>
          <a:lstStyle/>
          <a:p>
            <a:r>
              <a:rPr lang="en-US" dirty="0" smtClean="0"/>
              <a:t/>
            </a:r>
            <a:br>
              <a:rPr lang="en-US" dirty="0" smtClean="0"/>
            </a:br>
            <a:r>
              <a:rPr lang="en-US" sz="2400" i="1" dirty="0" smtClean="0">
                <a:solidFill>
                  <a:srgbClr val="FF0000"/>
                </a:solidFill>
              </a:rPr>
              <a:t>email: </a:t>
            </a:r>
            <a:r>
              <a:rPr lang="en-US" sz="2400" i="1" u="sng" dirty="0" smtClean="0">
                <a:solidFill>
                  <a:srgbClr val="FF0000"/>
                </a:solidFill>
              </a:rPr>
              <a:t>abhijit@ncmrwf.gov.in</a:t>
            </a:r>
            <a:endParaRPr lang="en-US" sz="2400" dirty="0">
              <a:solidFill>
                <a:srgbClr val="FF0000"/>
              </a:solidFill>
            </a:endParaRPr>
          </a:p>
        </p:txBody>
      </p:sp>
      <p:pic>
        <p:nvPicPr>
          <p:cNvPr id="5" name="Picture 23"/>
          <p:cNvPicPr>
            <a:picLocks noChangeAspect="1" noChangeArrowheads="1"/>
          </p:cNvPicPr>
          <p:nvPr/>
        </p:nvPicPr>
        <p:blipFill>
          <a:blip r:embed="rId2" cstate="print"/>
          <a:srcRect/>
          <a:stretch>
            <a:fillRect/>
          </a:stretch>
        </p:blipFill>
        <p:spPr bwMode="auto">
          <a:xfrm>
            <a:off x="3929058" y="4143380"/>
            <a:ext cx="1295400" cy="1524000"/>
          </a:xfrm>
          <a:prstGeom prst="rect">
            <a:avLst/>
          </a:prstGeom>
          <a:noFill/>
          <a:ln w="9525">
            <a:noFill/>
            <a:miter lim="800000"/>
            <a:headEnd/>
            <a:tailEnd/>
          </a:ln>
        </p:spPr>
      </p:pic>
      <p:sp>
        <p:nvSpPr>
          <p:cNvPr id="6" name="Rectangle 5"/>
          <p:cNvSpPr/>
          <p:nvPr/>
        </p:nvSpPr>
        <p:spPr>
          <a:xfrm>
            <a:off x="1214414" y="5572140"/>
            <a:ext cx="6934200" cy="923330"/>
          </a:xfrm>
          <a:prstGeom prst="rect">
            <a:avLst/>
          </a:prstGeom>
        </p:spPr>
        <p:txBody>
          <a:bodyPr wrap="square">
            <a:spAutoFit/>
          </a:bodyPr>
          <a:lstStyle/>
          <a:p>
            <a:pPr algn="ctr"/>
            <a:r>
              <a:rPr lang="en-US" b="1" i="1" dirty="0"/>
              <a:t>National Centre for Medium Range Weather Forecasting (NCMRWF)</a:t>
            </a:r>
          </a:p>
          <a:p>
            <a:pPr algn="ctr"/>
            <a:r>
              <a:rPr lang="en-US" b="1" dirty="0"/>
              <a:t>Ministry of Earth Sciences,</a:t>
            </a:r>
          </a:p>
          <a:p>
            <a:pPr algn="ctr"/>
            <a:r>
              <a:rPr lang="sv-SE" b="1" i="1" dirty="0"/>
              <a:t>Noida 62, Uttar Pradesh, India</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04" y="2071678"/>
            <a:ext cx="1148071" cy="523220"/>
          </a:xfrm>
          <a:prstGeom prst="rect">
            <a:avLst/>
          </a:prstGeom>
          <a:noFill/>
        </p:spPr>
        <p:txBody>
          <a:bodyPr wrap="none" rtlCol="0">
            <a:spAutoFit/>
          </a:bodyPr>
          <a:lstStyle/>
          <a:p>
            <a:r>
              <a:rPr lang="en-IN" sz="2800" dirty="0" smtClean="0"/>
              <a:t>N1024</a:t>
            </a:r>
            <a:endParaRPr lang="en-IN" sz="2800" dirty="0"/>
          </a:p>
        </p:txBody>
      </p:sp>
      <p:sp>
        <p:nvSpPr>
          <p:cNvPr id="5" name="TextBox 4"/>
          <p:cNvSpPr txBox="1"/>
          <p:nvPr/>
        </p:nvSpPr>
        <p:spPr>
          <a:xfrm>
            <a:off x="6143636" y="2071678"/>
            <a:ext cx="965329" cy="523220"/>
          </a:xfrm>
          <a:prstGeom prst="rect">
            <a:avLst/>
          </a:prstGeom>
          <a:noFill/>
        </p:spPr>
        <p:txBody>
          <a:bodyPr wrap="none" rtlCol="0">
            <a:spAutoFit/>
          </a:bodyPr>
          <a:lstStyle/>
          <a:p>
            <a:r>
              <a:rPr lang="en-IN" sz="2800" dirty="0" smtClean="0"/>
              <a:t>N400</a:t>
            </a:r>
          </a:p>
        </p:txBody>
      </p:sp>
      <p:sp>
        <p:nvSpPr>
          <p:cNvPr id="6" name="TextBox 5"/>
          <p:cNvSpPr txBox="1"/>
          <p:nvPr/>
        </p:nvSpPr>
        <p:spPr>
          <a:xfrm>
            <a:off x="2428860" y="0"/>
            <a:ext cx="4095993" cy="646331"/>
          </a:xfrm>
          <a:prstGeom prst="rect">
            <a:avLst/>
          </a:prstGeom>
          <a:noFill/>
        </p:spPr>
        <p:txBody>
          <a:bodyPr wrap="none" rtlCol="0">
            <a:spAutoFit/>
          </a:bodyPr>
          <a:lstStyle/>
          <a:p>
            <a:r>
              <a:rPr lang="en-IN" sz="3600" b="1" dirty="0" smtClean="0">
                <a:solidFill>
                  <a:srgbClr val="C00000"/>
                </a:solidFill>
                <a:latin typeface="Times New Roman" pitchFamily="18" charset="0"/>
                <a:cs typeface="Times New Roman" pitchFamily="18" charset="0"/>
              </a:rPr>
              <a:t>Reliability Diagram</a:t>
            </a:r>
            <a:endParaRPr lang="en-IN" sz="3600" b="1" dirty="0">
              <a:solidFill>
                <a:srgbClr val="C00000"/>
              </a:solidFill>
              <a:latin typeface="Times New Roman" pitchFamily="18" charset="0"/>
              <a:cs typeface="Times New Roman" pitchFamily="18" charset="0"/>
            </a:endParaRPr>
          </a:p>
        </p:txBody>
      </p:sp>
      <p:sp>
        <p:nvSpPr>
          <p:cNvPr id="7" name="TextBox 6"/>
          <p:cNvSpPr txBox="1"/>
          <p:nvPr/>
        </p:nvSpPr>
        <p:spPr>
          <a:xfrm>
            <a:off x="1857356" y="714356"/>
            <a:ext cx="5360763" cy="584775"/>
          </a:xfrm>
          <a:prstGeom prst="rect">
            <a:avLst/>
          </a:prstGeom>
          <a:noFill/>
        </p:spPr>
        <p:txBody>
          <a:bodyPr wrap="none" rtlCol="0">
            <a:spAutoFit/>
          </a:bodyPr>
          <a:lstStyle/>
          <a:p>
            <a:r>
              <a:rPr lang="en-IN" sz="3200" dirty="0" err="1" smtClean="0">
                <a:latin typeface="Times New Roman" pitchFamily="18" charset="0"/>
                <a:cs typeface="Times New Roman" pitchFamily="18" charset="0"/>
              </a:rPr>
              <a:t>Geopotential</a:t>
            </a:r>
            <a:r>
              <a:rPr lang="en-IN" sz="3200" dirty="0" smtClean="0">
                <a:latin typeface="Times New Roman" pitchFamily="18" charset="0"/>
                <a:cs typeface="Times New Roman" pitchFamily="18" charset="0"/>
              </a:rPr>
              <a:t> Height at 500 </a:t>
            </a:r>
            <a:r>
              <a:rPr lang="en-IN" sz="3200" dirty="0" err="1" smtClean="0">
                <a:latin typeface="Times New Roman" pitchFamily="18" charset="0"/>
                <a:cs typeface="Times New Roman" pitchFamily="18" charset="0"/>
              </a:rPr>
              <a:t>hPa</a:t>
            </a:r>
            <a:endParaRPr lang="en-IN" sz="3200" dirty="0">
              <a:latin typeface="Times New Roman" pitchFamily="18" charset="0"/>
              <a:cs typeface="Times New Roman" pitchFamily="18" charset="0"/>
            </a:endParaRPr>
          </a:p>
        </p:txBody>
      </p:sp>
      <p:sp>
        <p:nvSpPr>
          <p:cNvPr id="8" name="TextBox 7"/>
          <p:cNvSpPr txBox="1"/>
          <p:nvPr/>
        </p:nvSpPr>
        <p:spPr>
          <a:xfrm>
            <a:off x="4000496" y="1857364"/>
            <a:ext cx="1104790" cy="523220"/>
          </a:xfrm>
          <a:prstGeom prst="rect">
            <a:avLst/>
          </a:prstGeom>
          <a:solidFill>
            <a:srgbClr val="FFC000"/>
          </a:solidFill>
        </p:spPr>
        <p:txBody>
          <a:bodyPr wrap="none" rtlCol="0">
            <a:spAutoFit/>
          </a:bodyPr>
          <a:lstStyle/>
          <a:p>
            <a:r>
              <a:rPr lang="en-IN" sz="2800" dirty="0" smtClean="0">
                <a:latin typeface="Times New Roman" pitchFamily="18" charset="0"/>
                <a:cs typeface="Times New Roman" pitchFamily="18" charset="0"/>
              </a:rPr>
              <a:t>Day 3</a:t>
            </a:r>
            <a:r>
              <a:rPr lang="en-IN" dirty="0" smtClean="0"/>
              <a:t> </a:t>
            </a:r>
            <a:endParaRPr lang="en-IN" dirty="0"/>
          </a:p>
        </p:txBody>
      </p:sp>
      <p:sp>
        <p:nvSpPr>
          <p:cNvPr id="9" name="TextBox 8"/>
          <p:cNvSpPr txBox="1"/>
          <p:nvPr/>
        </p:nvSpPr>
        <p:spPr>
          <a:xfrm>
            <a:off x="2786050" y="1357298"/>
            <a:ext cx="3304110" cy="523220"/>
          </a:xfrm>
          <a:prstGeom prst="rect">
            <a:avLst/>
          </a:prstGeom>
          <a:noFill/>
        </p:spPr>
        <p:txBody>
          <a:bodyPr wrap="none" rtlCol="0">
            <a:spAutoFit/>
          </a:bodyPr>
          <a:lstStyle/>
          <a:p>
            <a:r>
              <a:rPr lang="en-IN" sz="2800" dirty="0" smtClean="0">
                <a:latin typeface="Times New Roman" pitchFamily="18" charset="0"/>
                <a:cs typeface="Times New Roman" pitchFamily="18" charset="0"/>
              </a:rPr>
              <a:t>Northern Hemisphere</a:t>
            </a:r>
            <a:endParaRPr lang="en-IN" sz="2800" dirty="0">
              <a:latin typeface="Times New Roman" pitchFamily="18" charset="0"/>
              <a:cs typeface="Times New Roman" pitchFamily="18" charset="0"/>
            </a:endParaRPr>
          </a:p>
        </p:txBody>
      </p:sp>
      <p:sp>
        <p:nvSpPr>
          <p:cNvPr id="10" name="TextBox 9"/>
          <p:cNvSpPr txBox="1"/>
          <p:nvPr/>
        </p:nvSpPr>
        <p:spPr>
          <a:xfrm rot="16200000">
            <a:off x="-1279837" y="4202423"/>
            <a:ext cx="2929007" cy="369332"/>
          </a:xfrm>
          <a:prstGeom prst="rect">
            <a:avLst/>
          </a:prstGeom>
          <a:noFill/>
        </p:spPr>
        <p:txBody>
          <a:bodyPr wrap="none" rtlCol="0">
            <a:spAutoFit/>
          </a:bodyPr>
          <a:lstStyle/>
          <a:p>
            <a:r>
              <a:rPr lang="en-IN" dirty="0" smtClean="0">
                <a:latin typeface="Times New Roman" pitchFamily="18" charset="0"/>
                <a:cs typeface="Times New Roman" pitchFamily="18" charset="0"/>
              </a:rPr>
              <a:t>Observed Relative Frequency</a:t>
            </a:r>
            <a:endParaRPr lang="en-IN" dirty="0">
              <a:latin typeface="Times New Roman" pitchFamily="18" charset="0"/>
              <a:cs typeface="Times New Roman" pitchFamily="18" charset="0"/>
            </a:endParaRPr>
          </a:p>
        </p:txBody>
      </p:sp>
      <p:sp>
        <p:nvSpPr>
          <p:cNvPr id="11" name="TextBox 10"/>
          <p:cNvSpPr txBox="1"/>
          <p:nvPr/>
        </p:nvSpPr>
        <p:spPr>
          <a:xfrm>
            <a:off x="1428728" y="6286520"/>
            <a:ext cx="2036198" cy="369332"/>
          </a:xfrm>
          <a:prstGeom prst="rect">
            <a:avLst/>
          </a:prstGeom>
          <a:noFill/>
        </p:spPr>
        <p:txBody>
          <a:bodyPr wrap="none" rtlCol="0">
            <a:spAutoFit/>
          </a:bodyPr>
          <a:lstStyle/>
          <a:p>
            <a:r>
              <a:rPr lang="en-IN" dirty="0" smtClean="0">
                <a:latin typeface="Times New Roman" pitchFamily="18" charset="0"/>
                <a:cs typeface="Times New Roman" pitchFamily="18" charset="0"/>
              </a:rPr>
              <a:t>Forecast Probability</a:t>
            </a:r>
            <a:endParaRPr lang="en-IN" dirty="0">
              <a:latin typeface="Times New Roman" pitchFamily="18" charset="0"/>
              <a:cs typeface="Times New Roman" pitchFamily="18" charset="0"/>
            </a:endParaRPr>
          </a:p>
        </p:txBody>
      </p:sp>
      <p:sp>
        <p:nvSpPr>
          <p:cNvPr id="12" name="TextBox 11"/>
          <p:cNvSpPr txBox="1"/>
          <p:nvPr/>
        </p:nvSpPr>
        <p:spPr>
          <a:xfrm rot="16200000">
            <a:off x="3149288" y="4280210"/>
            <a:ext cx="2929007" cy="369332"/>
          </a:xfrm>
          <a:prstGeom prst="rect">
            <a:avLst/>
          </a:prstGeom>
          <a:noFill/>
        </p:spPr>
        <p:txBody>
          <a:bodyPr wrap="none" rtlCol="0">
            <a:spAutoFit/>
          </a:bodyPr>
          <a:lstStyle/>
          <a:p>
            <a:r>
              <a:rPr lang="en-IN" dirty="0" smtClean="0">
                <a:latin typeface="Times New Roman" pitchFamily="18" charset="0"/>
                <a:cs typeface="Times New Roman" pitchFamily="18" charset="0"/>
              </a:rPr>
              <a:t>Observed Relative Frequency</a:t>
            </a:r>
            <a:endParaRPr lang="en-IN" dirty="0">
              <a:latin typeface="Times New Roman" pitchFamily="18" charset="0"/>
              <a:cs typeface="Times New Roman" pitchFamily="18" charset="0"/>
            </a:endParaRPr>
          </a:p>
        </p:txBody>
      </p:sp>
      <p:sp>
        <p:nvSpPr>
          <p:cNvPr id="13" name="TextBox 12"/>
          <p:cNvSpPr txBox="1"/>
          <p:nvPr/>
        </p:nvSpPr>
        <p:spPr>
          <a:xfrm>
            <a:off x="5643570" y="6286520"/>
            <a:ext cx="2036198" cy="369332"/>
          </a:xfrm>
          <a:prstGeom prst="rect">
            <a:avLst/>
          </a:prstGeom>
          <a:noFill/>
        </p:spPr>
        <p:txBody>
          <a:bodyPr wrap="none" rtlCol="0">
            <a:spAutoFit/>
          </a:bodyPr>
          <a:lstStyle/>
          <a:p>
            <a:r>
              <a:rPr lang="en-IN" dirty="0" smtClean="0">
                <a:latin typeface="Times New Roman" pitchFamily="18" charset="0"/>
                <a:cs typeface="Times New Roman" pitchFamily="18" charset="0"/>
              </a:rPr>
              <a:t>Forecast Probability</a:t>
            </a:r>
            <a:endParaRPr lang="en-IN" dirty="0">
              <a:latin typeface="Times New Roman" pitchFamily="18" charset="0"/>
              <a:cs typeface="Times New Roman" pitchFamily="18" charset="0"/>
            </a:endParaRPr>
          </a:p>
        </p:txBody>
      </p:sp>
      <p:pic>
        <p:nvPicPr>
          <p:cNvPr id="39938" name="Picture 2"/>
          <p:cNvPicPr>
            <a:picLocks noChangeAspect="1" noChangeArrowheads="1"/>
          </p:cNvPicPr>
          <p:nvPr/>
        </p:nvPicPr>
        <p:blipFill>
          <a:blip r:embed="rId2"/>
          <a:srcRect l="5000" t="10000" b="4999"/>
          <a:stretch>
            <a:fillRect/>
          </a:stretch>
        </p:blipFill>
        <p:spPr bwMode="auto">
          <a:xfrm>
            <a:off x="4857752" y="2571744"/>
            <a:ext cx="4071934" cy="3643338"/>
          </a:xfrm>
          <a:prstGeom prst="rect">
            <a:avLst/>
          </a:prstGeom>
          <a:noFill/>
          <a:ln w="9525">
            <a:noFill/>
            <a:miter lim="800000"/>
            <a:headEnd/>
            <a:tailEnd/>
          </a:ln>
          <a:effectLst/>
        </p:spPr>
      </p:pic>
      <p:pic>
        <p:nvPicPr>
          <p:cNvPr id="39939" name="Picture 3"/>
          <p:cNvPicPr>
            <a:picLocks noChangeAspect="1" noChangeArrowheads="1"/>
          </p:cNvPicPr>
          <p:nvPr/>
        </p:nvPicPr>
        <p:blipFill>
          <a:blip r:embed="rId3"/>
          <a:srcRect l="3350" t="6849" b="4109"/>
          <a:stretch>
            <a:fillRect/>
          </a:stretch>
        </p:blipFill>
        <p:spPr bwMode="auto">
          <a:xfrm>
            <a:off x="357158" y="2500306"/>
            <a:ext cx="4121943" cy="3714776"/>
          </a:xfrm>
          <a:prstGeom prst="rect">
            <a:avLst/>
          </a:prstGeom>
          <a:noFill/>
          <a:ln w="9525">
            <a:noFill/>
            <a:miter lim="800000"/>
            <a:headEnd/>
            <a:tailEnd/>
          </a:ln>
          <a:effectLst/>
        </p:spPr>
      </p:pic>
      <p:pic>
        <p:nvPicPr>
          <p:cNvPr id="14" name="Picture 13"/>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04" y="2071678"/>
            <a:ext cx="1148071" cy="523220"/>
          </a:xfrm>
          <a:prstGeom prst="rect">
            <a:avLst/>
          </a:prstGeom>
          <a:noFill/>
        </p:spPr>
        <p:txBody>
          <a:bodyPr wrap="none" rtlCol="0">
            <a:spAutoFit/>
          </a:bodyPr>
          <a:lstStyle/>
          <a:p>
            <a:r>
              <a:rPr lang="en-IN" sz="2800" dirty="0" smtClean="0"/>
              <a:t>N1024</a:t>
            </a:r>
            <a:endParaRPr lang="en-IN" sz="2800" dirty="0"/>
          </a:p>
        </p:txBody>
      </p:sp>
      <p:sp>
        <p:nvSpPr>
          <p:cNvPr id="5" name="TextBox 4"/>
          <p:cNvSpPr txBox="1"/>
          <p:nvPr/>
        </p:nvSpPr>
        <p:spPr>
          <a:xfrm>
            <a:off x="6143636" y="2071678"/>
            <a:ext cx="965329" cy="523220"/>
          </a:xfrm>
          <a:prstGeom prst="rect">
            <a:avLst/>
          </a:prstGeom>
          <a:noFill/>
        </p:spPr>
        <p:txBody>
          <a:bodyPr wrap="none" rtlCol="0">
            <a:spAutoFit/>
          </a:bodyPr>
          <a:lstStyle/>
          <a:p>
            <a:r>
              <a:rPr lang="en-IN" sz="2800" dirty="0" smtClean="0"/>
              <a:t>N400</a:t>
            </a:r>
          </a:p>
        </p:txBody>
      </p:sp>
      <p:sp>
        <p:nvSpPr>
          <p:cNvPr id="6" name="TextBox 5"/>
          <p:cNvSpPr txBox="1"/>
          <p:nvPr/>
        </p:nvSpPr>
        <p:spPr>
          <a:xfrm>
            <a:off x="2428860" y="0"/>
            <a:ext cx="4095993" cy="646331"/>
          </a:xfrm>
          <a:prstGeom prst="rect">
            <a:avLst/>
          </a:prstGeom>
          <a:noFill/>
        </p:spPr>
        <p:txBody>
          <a:bodyPr wrap="none" rtlCol="0">
            <a:spAutoFit/>
          </a:bodyPr>
          <a:lstStyle/>
          <a:p>
            <a:r>
              <a:rPr lang="en-IN" sz="3600" b="1" dirty="0" smtClean="0">
                <a:solidFill>
                  <a:srgbClr val="C00000"/>
                </a:solidFill>
                <a:latin typeface="Times New Roman" pitchFamily="18" charset="0"/>
                <a:cs typeface="Times New Roman" pitchFamily="18" charset="0"/>
              </a:rPr>
              <a:t>Reliability Diagram</a:t>
            </a:r>
            <a:endParaRPr lang="en-IN" sz="3600" b="1" dirty="0">
              <a:solidFill>
                <a:srgbClr val="C00000"/>
              </a:solidFill>
              <a:latin typeface="Times New Roman" pitchFamily="18" charset="0"/>
              <a:cs typeface="Times New Roman" pitchFamily="18" charset="0"/>
            </a:endParaRPr>
          </a:p>
        </p:txBody>
      </p:sp>
      <p:sp>
        <p:nvSpPr>
          <p:cNvPr id="7" name="TextBox 6"/>
          <p:cNvSpPr txBox="1"/>
          <p:nvPr/>
        </p:nvSpPr>
        <p:spPr>
          <a:xfrm>
            <a:off x="1857356" y="714356"/>
            <a:ext cx="5360763" cy="584775"/>
          </a:xfrm>
          <a:prstGeom prst="rect">
            <a:avLst/>
          </a:prstGeom>
          <a:noFill/>
        </p:spPr>
        <p:txBody>
          <a:bodyPr wrap="none" rtlCol="0">
            <a:spAutoFit/>
          </a:bodyPr>
          <a:lstStyle/>
          <a:p>
            <a:r>
              <a:rPr lang="en-IN" sz="3200" dirty="0" err="1" smtClean="0">
                <a:latin typeface="Times New Roman" pitchFamily="18" charset="0"/>
                <a:cs typeface="Times New Roman" pitchFamily="18" charset="0"/>
              </a:rPr>
              <a:t>Geopotential</a:t>
            </a:r>
            <a:r>
              <a:rPr lang="en-IN" sz="3200" dirty="0" smtClean="0">
                <a:latin typeface="Times New Roman" pitchFamily="18" charset="0"/>
                <a:cs typeface="Times New Roman" pitchFamily="18" charset="0"/>
              </a:rPr>
              <a:t> Height at 500 </a:t>
            </a:r>
            <a:r>
              <a:rPr lang="en-IN" sz="3200" dirty="0" err="1" smtClean="0">
                <a:latin typeface="Times New Roman" pitchFamily="18" charset="0"/>
                <a:cs typeface="Times New Roman" pitchFamily="18" charset="0"/>
              </a:rPr>
              <a:t>hPa</a:t>
            </a:r>
            <a:endParaRPr lang="en-IN" sz="3200" dirty="0">
              <a:latin typeface="Times New Roman" pitchFamily="18" charset="0"/>
              <a:cs typeface="Times New Roman" pitchFamily="18" charset="0"/>
            </a:endParaRPr>
          </a:p>
        </p:txBody>
      </p:sp>
      <p:sp>
        <p:nvSpPr>
          <p:cNvPr id="8" name="TextBox 7"/>
          <p:cNvSpPr txBox="1"/>
          <p:nvPr/>
        </p:nvSpPr>
        <p:spPr>
          <a:xfrm>
            <a:off x="4000496" y="1857364"/>
            <a:ext cx="1104790" cy="523220"/>
          </a:xfrm>
          <a:prstGeom prst="rect">
            <a:avLst/>
          </a:prstGeom>
          <a:solidFill>
            <a:srgbClr val="FFC000"/>
          </a:solidFill>
        </p:spPr>
        <p:txBody>
          <a:bodyPr wrap="none" rtlCol="0">
            <a:spAutoFit/>
          </a:bodyPr>
          <a:lstStyle/>
          <a:p>
            <a:r>
              <a:rPr lang="en-IN" sz="2800" dirty="0" smtClean="0">
                <a:latin typeface="Times New Roman" pitchFamily="18" charset="0"/>
                <a:cs typeface="Times New Roman" pitchFamily="18" charset="0"/>
              </a:rPr>
              <a:t>Day 5</a:t>
            </a:r>
            <a:r>
              <a:rPr lang="en-IN" dirty="0" smtClean="0"/>
              <a:t> </a:t>
            </a:r>
            <a:endParaRPr lang="en-IN" dirty="0"/>
          </a:p>
        </p:txBody>
      </p:sp>
      <p:sp>
        <p:nvSpPr>
          <p:cNvPr id="9" name="TextBox 8"/>
          <p:cNvSpPr txBox="1"/>
          <p:nvPr/>
        </p:nvSpPr>
        <p:spPr>
          <a:xfrm>
            <a:off x="2786050" y="1357298"/>
            <a:ext cx="3304110" cy="523220"/>
          </a:xfrm>
          <a:prstGeom prst="rect">
            <a:avLst/>
          </a:prstGeom>
          <a:noFill/>
        </p:spPr>
        <p:txBody>
          <a:bodyPr wrap="none" rtlCol="0">
            <a:spAutoFit/>
          </a:bodyPr>
          <a:lstStyle/>
          <a:p>
            <a:r>
              <a:rPr lang="en-IN" sz="2800" dirty="0" smtClean="0">
                <a:latin typeface="Times New Roman" pitchFamily="18" charset="0"/>
                <a:cs typeface="Times New Roman" pitchFamily="18" charset="0"/>
              </a:rPr>
              <a:t>Northern Hemisphere</a:t>
            </a:r>
            <a:endParaRPr lang="en-IN" sz="2800" dirty="0">
              <a:latin typeface="Times New Roman" pitchFamily="18" charset="0"/>
              <a:cs typeface="Times New Roman" pitchFamily="18" charset="0"/>
            </a:endParaRPr>
          </a:p>
        </p:txBody>
      </p:sp>
      <p:sp>
        <p:nvSpPr>
          <p:cNvPr id="10" name="TextBox 9"/>
          <p:cNvSpPr txBox="1"/>
          <p:nvPr/>
        </p:nvSpPr>
        <p:spPr>
          <a:xfrm rot="16200000">
            <a:off x="-1279837" y="4202423"/>
            <a:ext cx="2929007" cy="369332"/>
          </a:xfrm>
          <a:prstGeom prst="rect">
            <a:avLst/>
          </a:prstGeom>
          <a:noFill/>
        </p:spPr>
        <p:txBody>
          <a:bodyPr wrap="none" rtlCol="0">
            <a:spAutoFit/>
          </a:bodyPr>
          <a:lstStyle/>
          <a:p>
            <a:r>
              <a:rPr lang="en-IN" dirty="0" smtClean="0">
                <a:latin typeface="Times New Roman" pitchFamily="18" charset="0"/>
                <a:cs typeface="Times New Roman" pitchFamily="18" charset="0"/>
              </a:rPr>
              <a:t>Observed Relative Frequency</a:t>
            </a:r>
            <a:endParaRPr lang="en-IN" dirty="0">
              <a:latin typeface="Times New Roman" pitchFamily="18" charset="0"/>
              <a:cs typeface="Times New Roman" pitchFamily="18" charset="0"/>
            </a:endParaRPr>
          </a:p>
        </p:txBody>
      </p:sp>
      <p:sp>
        <p:nvSpPr>
          <p:cNvPr id="11" name="TextBox 10"/>
          <p:cNvSpPr txBox="1"/>
          <p:nvPr/>
        </p:nvSpPr>
        <p:spPr>
          <a:xfrm>
            <a:off x="1428728" y="6286520"/>
            <a:ext cx="2036198" cy="369332"/>
          </a:xfrm>
          <a:prstGeom prst="rect">
            <a:avLst/>
          </a:prstGeom>
          <a:noFill/>
        </p:spPr>
        <p:txBody>
          <a:bodyPr wrap="none" rtlCol="0">
            <a:spAutoFit/>
          </a:bodyPr>
          <a:lstStyle/>
          <a:p>
            <a:r>
              <a:rPr lang="en-IN" dirty="0" smtClean="0">
                <a:latin typeface="Times New Roman" pitchFamily="18" charset="0"/>
                <a:cs typeface="Times New Roman" pitchFamily="18" charset="0"/>
              </a:rPr>
              <a:t>Forecast Probability</a:t>
            </a:r>
            <a:endParaRPr lang="en-IN" dirty="0">
              <a:latin typeface="Times New Roman" pitchFamily="18" charset="0"/>
              <a:cs typeface="Times New Roman" pitchFamily="18" charset="0"/>
            </a:endParaRPr>
          </a:p>
        </p:txBody>
      </p:sp>
      <p:sp>
        <p:nvSpPr>
          <p:cNvPr id="12" name="TextBox 11"/>
          <p:cNvSpPr txBox="1"/>
          <p:nvPr/>
        </p:nvSpPr>
        <p:spPr>
          <a:xfrm rot="16200000">
            <a:off x="3149288" y="4280210"/>
            <a:ext cx="2929007" cy="369332"/>
          </a:xfrm>
          <a:prstGeom prst="rect">
            <a:avLst/>
          </a:prstGeom>
          <a:noFill/>
        </p:spPr>
        <p:txBody>
          <a:bodyPr wrap="none" rtlCol="0">
            <a:spAutoFit/>
          </a:bodyPr>
          <a:lstStyle/>
          <a:p>
            <a:r>
              <a:rPr lang="en-IN" dirty="0" smtClean="0">
                <a:latin typeface="Times New Roman" pitchFamily="18" charset="0"/>
                <a:cs typeface="Times New Roman" pitchFamily="18" charset="0"/>
              </a:rPr>
              <a:t>Observed Relative Frequency</a:t>
            </a:r>
            <a:endParaRPr lang="en-IN" dirty="0">
              <a:latin typeface="Times New Roman" pitchFamily="18" charset="0"/>
              <a:cs typeface="Times New Roman" pitchFamily="18" charset="0"/>
            </a:endParaRPr>
          </a:p>
        </p:txBody>
      </p:sp>
      <p:sp>
        <p:nvSpPr>
          <p:cNvPr id="13" name="TextBox 12"/>
          <p:cNvSpPr txBox="1"/>
          <p:nvPr/>
        </p:nvSpPr>
        <p:spPr>
          <a:xfrm>
            <a:off x="5643570" y="6286520"/>
            <a:ext cx="2036198" cy="369332"/>
          </a:xfrm>
          <a:prstGeom prst="rect">
            <a:avLst/>
          </a:prstGeom>
          <a:noFill/>
        </p:spPr>
        <p:txBody>
          <a:bodyPr wrap="none" rtlCol="0">
            <a:spAutoFit/>
          </a:bodyPr>
          <a:lstStyle/>
          <a:p>
            <a:r>
              <a:rPr lang="en-IN" dirty="0" smtClean="0">
                <a:latin typeface="Times New Roman" pitchFamily="18" charset="0"/>
                <a:cs typeface="Times New Roman" pitchFamily="18" charset="0"/>
              </a:rPr>
              <a:t>Forecast Probability</a:t>
            </a:r>
            <a:endParaRPr lang="en-IN" dirty="0">
              <a:latin typeface="Times New Roman" pitchFamily="18" charset="0"/>
              <a:cs typeface="Times New Roman" pitchFamily="18" charset="0"/>
            </a:endParaRPr>
          </a:p>
        </p:txBody>
      </p:sp>
      <p:pic>
        <p:nvPicPr>
          <p:cNvPr id="40962" name="Picture 2"/>
          <p:cNvPicPr>
            <a:picLocks noChangeAspect="1" noChangeArrowheads="1"/>
          </p:cNvPicPr>
          <p:nvPr/>
        </p:nvPicPr>
        <p:blipFill>
          <a:blip r:embed="rId2"/>
          <a:srcRect l="2801" t="6632" b="4174"/>
          <a:stretch>
            <a:fillRect/>
          </a:stretch>
        </p:blipFill>
        <p:spPr bwMode="auto">
          <a:xfrm>
            <a:off x="357158" y="2571744"/>
            <a:ext cx="4131488" cy="3714776"/>
          </a:xfrm>
          <a:prstGeom prst="rect">
            <a:avLst/>
          </a:prstGeom>
          <a:noFill/>
          <a:ln w="9525">
            <a:noFill/>
            <a:miter lim="800000"/>
            <a:headEnd/>
            <a:tailEnd/>
          </a:ln>
          <a:effectLst/>
        </p:spPr>
      </p:pic>
      <p:pic>
        <p:nvPicPr>
          <p:cNvPr id="40963" name="Picture 3"/>
          <p:cNvPicPr>
            <a:picLocks noChangeAspect="1" noChangeArrowheads="1"/>
          </p:cNvPicPr>
          <p:nvPr/>
        </p:nvPicPr>
        <p:blipFill>
          <a:blip r:embed="rId3"/>
          <a:srcRect l="3121" t="6735" b="4224"/>
          <a:stretch>
            <a:fillRect/>
          </a:stretch>
        </p:blipFill>
        <p:spPr bwMode="auto">
          <a:xfrm>
            <a:off x="4786314" y="2571744"/>
            <a:ext cx="4138633" cy="3714776"/>
          </a:xfrm>
          <a:prstGeom prst="rect">
            <a:avLst/>
          </a:prstGeom>
          <a:noFill/>
          <a:ln w="9525">
            <a:noFill/>
            <a:miter lim="800000"/>
            <a:headEnd/>
            <a:tailEnd/>
          </a:ln>
          <a:effectLst/>
        </p:spPr>
      </p:pic>
      <p:pic>
        <p:nvPicPr>
          <p:cNvPr id="14" name="Picture 13"/>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04" y="2071678"/>
            <a:ext cx="1148071" cy="523220"/>
          </a:xfrm>
          <a:prstGeom prst="rect">
            <a:avLst/>
          </a:prstGeom>
          <a:noFill/>
        </p:spPr>
        <p:txBody>
          <a:bodyPr wrap="none" rtlCol="0">
            <a:spAutoFit/>
          </a:bodyPr>
          <a:lstStyle/>
          <a:p>
            <a:r>
              <a:rPr lang="en-IN" sz="2800" dirty="0" smtClean="0"/>
              <a:t>N1024</a:t>
            </a:r>
            <a:endParaRPr lang="en-IN" sz="2800" dirty="0"/>
          </a:p>
        </p:txBody>
      </p:sp>
      <p:sp>
        <p:nvSpPr>
          <p:cNvPr id="5" name="TextBox 4"/>
          <p:cNvSpPr txBox="1"/>
          <p:nvPr/>
        </p:nvSpPr>
        <p:spPr>
          <a:xfrm>
            <a:off x="6143636" y="2071678"/>
            <a:ext cx="965329" cy="523220"/>
          </a:xfrm>
          <a:prstGeom prst="rect">
            <a:avLst/>
          </a:prstGeom>
          <a:noFill/>
        </p:spPr>
        <p:txBody>
          <a:bodyPr wrap="none" rtlCol="0">
            <a:spAutoFit/>
          </a:bodyPr>
          <a:lstStyle/>
          <a:p>
            <a:r>
              <a:rPr lang="en-IN" sz="2800" dirty="0" smtClean="0"/>
              <a:t>N400</a:t>
            </a:r>
          </a:p>
        </p:txBody>
      </p:sp>
      <p:sp>
        <p:nvSpPr>
          <p:cNvPr id="6" name="TextBox 5"/>
          <p:cNvSpPr txBox="1"/>
          <p:nvPr/>
        </p:nvSpPr>
        <p:spPr>
          <a:xfrm>
            <a:off x="2928926" y="0"/>
            <a:ext cx="2557110" cy="646331"/>
          </a:xfrm>
          <a:prstGeom prst="rect">
            <a:avLst/>
          </a:prstGeom>
          <a:noFill/>
        </p:spPr>
        <p:txBody>
          <a:bodyPr wrap="none" rtlCol="0">
            <a:spAutoFit/>
          </a:bodyPr>
          <a:lstStyle/>
          <a:p>
            <a:r>
              <a:rPr lang="en-IN" sz="3600" b="1" dirty="0" smtClean="0">
                <a:solidFill>
                  <a:srgbClr val="C00000"/>
                </a:solidFill>
                <a:latin typeface="Times New Roman" pitchFamily="18" charset="0"/>
                <a:cs typeface="Times New Roman" pitchFamily="18" charset="0"/>
              </a:rPr>
              <a:t>ROC Curve</a:t>
            </a:r>
            <a:endParaRPr lang="en-IN" sz="3600" b="1" dirty="0">
              <a:solidFill>
                <a:srgbClr val="C00000"/>
              </a:solidFill>
              <a:latin typeface="Times New Roman" pitchFamily="18" charset="0"/>
              <a:cs typeface="Times New Roman" pitchFamily="18" charset="0"/>
            </a:endParaRPr>
          </a:p>
        </p:txBody>
      </p:sp>
      <p:sp>
        <p:nvSpPr>
          <p:cNvPr id="7" name="TextBox 6"/>
          <p:cNvSpPr txBox="1"/>
          <p:nvPr/>
        </p:nvSpPr>
        <p:spPr>
          <a:xfrm>
            <a:off x="1857356" y="714356"/>
            <a:ext cx="5360763" cy="584775"/>
          </a:xfrm>
          <a:prstGeom prst="rect">
            <a:avLst/>
          </a:prstGeom>
          <a:noFill/>
        </p:spPr>
        <p:txBody>
          <a:bodyPr wrap="none" rtlCol="0">
            <a:spAutoFit/>
          </a:bodyPr>
          <a:lstStyle/>
          <a:p>
            <a:r>
              <a:rPr lang="en-IN" sz="3200" dirty="0" err="1" smtClean="0">
                <a:latin typeface="Times New Roman" pitchFamily="18" charset="0"/>
                <a:cs typeface="Times New Roman" pitchFamily="18" charset="0"/>
              </a:rPr>
              <a:t>Geopotential</a:t>
            </a:r>
            <a:r>
              <a:rPr lang="en-IN" sz="3200" dirty="0" smtClean="0">
                <a:latin typeface="Times New Roman" pitchFamily="18" charset="0"/>
                <a:cs typeface="Times New Roman" pitchFamily="18" charset="0"/>
              </a:rPr>
              <a:t> Height at 500 </a:t>
            </a:r>
            <a:r>
              <a:rPr lang="en-IN" sz="3200" dirty="0" err="1" smtClean="0">
                <a:latin typeface="Times New Roman" pitchFamily="18" charset="0"/>
                <a:cs typeface="Times New Roman" pitchFamily="18" charset="0"/>
              </a:rPr>
              <a:t>hPa</a:t>
            </a:r>
            <a:endParaRPr lang="en-IN" sz="3200" dirty="0">
              <a:latin typeface="Times New Roman" pitchFamily="18" charset="0"/>
              <a:cs typeface="Times New Roman" pitchFamily="18" charset="0"/>
            </a:endParaRPr>
          </a:p>
        </p:txBody>
      </p:sp>
      <p:sp>
        <p:nvSpPr>
          <p:cNvPr id="8" name="TextBox 7"/>
          <p:cNvSpPr txBox="1"/>
          <p:nvPr/>
        </p:nvSpPr>
        <p:spPr>
          <a:xfrm>
            <a:off x="4000496" y="1857364"/>
            <a:ext cx="1104790" cy="523220"/>
          </a:xfrm>
          <a:prstGeom prst="rect">
            <a:avLst/>
          </a:prstGeom>
          <a:solidFill>
            <a:srgbClr val="FFC000"/>
          </a:solidFill>
        </p:spPr>
        <p:txBody>
          <a:bodyPr wrap="none" rtlCol="0">
            <a:spAutoFit/>
          </a:bodyPr>
          <a:lstStyle/>
          <a:p>
            <a:r>
              <a:rPr lang="en-IN" sz="2800" dirty="0" smtClean="0">
                <a:latin typeface="Times New Roman" pitchFamily="18" charset="0"/>
                <a:cs typeface="Times New Roman" pitchFamily="18" charset="0"/>
              </a:rPr>
              <a:t>Day 1</a:t>
            </a:r>
            <a:r>
              <a:rPr lang="en-IN" dirty="0" smtClean="0"/>
              <a:t> </a:t>
            </a:r>
            <a:endParaRPr lang="en-IN" dirty="0"/>
          </a:p>
        </p:txBody>
      </p:sp>
      <p:sp>
        <p:nvSpPr>
          <p:cNvPr id="9" name="TextBox 8"/>
          <p:cNvSpPr txBox="1"/>
          <p:nvPr/>
        </p:nvSpPr>
        <p:spPr>
          <a:xfrm>
            <a:off x="2786050" y="1357298"/>
            <a:ext cx="3304110" cy="523220"/>
          </a:xfrm>
          <a:prstGeom prst="rect">
            <a:avLst/>
          </a:prstGeom>
          <a:noFill/>
        </p:spPr>
        <p:txBody>
          <a:bodyPr wrap="none" rtlCol="0">
            <a:spAutoFit/>
          </a:bodyPr>
          <a:lstStyle/>
          <a:p>
            <a:r>
              <a:rPr lang="en-IN" sz="2800" dirty="0" smtClean="0">
                <a:latin typeface="Times New Roman" pitchFamily="18" charset="0"/>
                <a:cs typeface="Times New Roman" pitchFamily="18" charset="0"/>
              </a:rPr>
              <a:t>Northern Hemisphere</a:t>
            </a:r>
            <a:endParaRPr lang="en-IN" sz="2800" dirty="0">
              <a:latin typeface="Times New Roman" pitchFamily="18" charset="0"/>
              <a:cs typeface="Times New Roman" pitchFamily="18" charset="0"/>
            </a:endParaRPr>
          </a:p>
        </p:txBody>
      </p:sp>
      <p:sp>
        <p:nvSpPr>
          <p:cNvPr id="10" name="TextBox 9"/>
          <p:cNvSpPr txBox="1"/>
          <p:nvPr/>
        </p:nvSpPr>
        <p:spPr>
          <a:xfrm rot="16200000">
            <a:off x="-548523" y="4334681"/>
            <a:ext cx="1894942" cy="369332"/>
          </a:xfrm>
          <a:prstGeom prst="rect">
            <a:avLst/>
          </a:prstGeom>
          <a:noFill/>
        </p:spPr>
        <p:txBody>
          <a:bodyPr wrap="none" rtlCol="0">
            <a:spAutoFit/>
          </a:bodyPr>
          <a:lstStyle/>
          <a:p>
            <a:r>
              <a:rPr lang="en-IN" dirty="0" smtClean="0">
                <a:latin typeface="Times New Roman" pitchFamily="18" charset="0"/>
                <a:cs typeface="Times New Roman" pitchFamily="18" charset="0"/>
              </a:rPr>
              <a:t>True Positive Rate</a:t>
            </a:r>
            <a:endParaRPr lang="en-IN" dirty="0">
              <a:latin typeface="Times New Roman" pitchFamily="18" charset="0"/>
              <a:cs typeface="Times New Roman" pitchFamily="18" charset="0"/>
            </a:endParaRPr>
          </a:p>
        </p:txBody>
      </p:sp>
      <p:sp>
        <p:nvSpPr>
          <p:cNvPr id="11" name="TextBox 10"/>
          <p:cNvSpPr txBox="1"/>
          <p:nvPr/>
        </p:nvSpPr>
        <p:spPr>
          <a:xfrm>
            <a:off x="1714480" y="6215082"/>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pic>
        <p:nvPicPr>
          <p:cNvPr id="45058" name="Picture 2"/>
          <p:cNvPicPr>
            <a:picLocks noChangeAspect="1" noChangeArrowheads="1"/>
          </p:cNvPicPr>
          <p:nvPr/>
        </p:nvPicPr>
        <p:blipFill>
          <a:blip r:embed="rId2"/>
          <a:srcRect l="5263" b="7020"/>
          <a:stretch>
            <a:fillRect/>
          </a:stretch>
        </p:blipFill>
        <p:spPr bwMode="auto">
          <a:xfrm>
            <a:off x="4857752" y="2571744"/>
            <a:ext cx="3857624" cy="3500462"/>
          </a:xfrm>
          <a:prstGeom prst="rect">
            <a:avLst/>
          </a:prstGeom>
          <a:noFill/>
          <a:ln w="9525">
            <a:noFill/>
            <a:miter lim="800000"/>
            <a:headEnd/>
            <a:tailEnd/>
          </a:ln>
          <a:effectLst/>
        </p:spPr>
      </p:pic>
      <p:sp>
        <p:nvSpPr>
          <p:cNvPr id="15" name="TextBox 14"/>
          <p:cNvSpPr txBox="1"/>
          <p:nvPr/>
        </p:nvSpPr>
        <p:spPr>
          <a:xfrm rot="16200000">
            <a:off x="3737757" y="4263243"/>
            <a:ext cx="1894942" cy="369332"/>
          </a:xfrm>
          <a:prstGeom prst="rect">
            <a:avLst/>
          </a:prstGeom>
          <a:noFill/>
        </p:spPr>
        <p:txBody>
          <a:bodyPr wrap="none" rtlCol="0">
            <a:spAutoFit/>
          </a:bodyPr>
          <a:lstStyle/>
          <a:p>
            <a:r>
              <a:rPr lang="en-IN" dirty="0" smtClean="0">
                <a:latin typeface="Times New Roman" pitchFamily="18" charset="0"/>
                <a:cs typeface="Times New Roman" pitchFamily="18" charset="0"/>
              </a:rPr>
              <a:t>True Positive Rate</a:t>
            </a:r>
            <a:endParaRPr lang="en-IN" dirty="0">
              <a:latin typeface="Times New Roman" pitchFamily="18" charset="0"/>
              <a:cs typeface="Times New Roman" pitchFamily="18" charset="0"/>
            </a:endParaRPr>
          </a:p>
        </p:txBody>
      </p:sp>
      <p:sp>
        <p:nvSpPr>
          <p:cNvPr id="16" name="TextBox 15"/>
          <p:cNvSpPr txBox="1"/>
          <p:nvPr/>
        </p:nvSpPr>
        <p:spPr>
          <a:xfrm>
            <a:off x="6072198" y="6143644"/>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pic>
        <p:nvPicPr>
          <p:cNvPr id="45059" name="Picture 3"/>
          <p:cNvPicPr>
            <a:picLocks noChangeAspect="1" noChangeArrowheads="1"/>
          </p:cNvPicPr>
          <p:nvPr/>
        </p:nvPicPr>
        <p:blipFill>
          <a:blip r:embed="rId3"/>
          <a:srcRect/>
          <a:stretch>
            <a:fillRect/>
          </a:stretch>
        </p:blipFill>
        <p:spPr bwMode="auto">
          <a:xfrm>
            <a:off x="642910" y="2571744"/>
            <a:ext cx="3799142" cy="3453765"/>
          </a:xfrm>
          <a:prstGeom prst="rect">
            <a:avLst/>
          </a:prstGeom>
          <a:noFill/>
          <a:ln w="9525">
            <a:noFill/>
            <a:miter lim="800000"/>
            <a:headEnd/>
            <a:tailEnd/>
          </a:ln>
          <a:effectLst/>
        </p:spPr>
      </p:pic>
      <p:sp>
        <p:nvSpPr>
          <p:cNvPr id="14" name="TextBox 13"/>
          <p:cNvSpPr txBox="1"/>
          <p:nvPr/>
        </p:nvSpPr>
        <p:spPr>
          <a:xfrm>
            <a:off x="3000364" y="4000504"/>
            <a:ext cx="1109214" cy="369332"/>
          </a:xfrm>
          <a:prstGeom prst="rect">
            <a:avLst/>
          </a:prstGeom>
          <a:solidFill>
            <a:srgbClr val="FFFF00"/>
          </a:solidFill>
        </p:spPr>
        <p:txBody>
          <a:bodyPr wrap="none" rtlCol="0">
            <a:spAutoFit/>
          </a:bodyPr>
          <a:lstStyle/>
          <a:p>
            <a:r>
              <a:rPr lang="en-IN" dirty="0" smtClean="0"/>
              <a:t>AUC=0.98</a:t>
            </a:r>
            <a:endParaRPr lang="en-IN" dirty="0"/>
          </a:p>
        </p:txBody>
      </p:sp>
      <p:sp>
        <p:nvSpPr>
          <p:cNvPr id="17" name="TextBox 16"/>
          <p:cNvSpPr txBox="1"/>
          <p:nvPr/>
        </p:nvSpPr>
        <p:spPr>
          <a:xfrm>
            <a:off x="7215206" y="4071942"/>
            <a:ext cx="1109214" cy="369332"/>
          </a:xfrm>
          <a:prstGeom prst="rect">
            <a:avLst/>
          </a:prstGeom>
          <a:solidFill>
            <a:srgbClr val="FFFF00"/>
          </a:solidFill>
        </p:spPr>
        <p:txBody>
          <a:bodyPr wrap="none" rtlCol="0">
            <a:spAutoFit/>
          </a:bodyPr>
          <a:lstStyle/>
          <a:p>
            <a:r>
              <a:rPr lang="en-IN" dirty="0" smtClean="0"/>
              <a:t>AUC=0.98</a:t>
            </a:r>
            <a:endParaRPr lang="en-IN" dirty="0"/>
          </a:p>
        </p:txBody>
      </p:sp>
      <p:pic>
        <p:nvPicPr>
          <p:cNvPr id="18" name="Picture 17"/>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04" y="2071678"/>
            <a:ext cx="1148071" cy="523220"/>
          </a:xfrm>
          <a:prstGeom prst="rect">
            <a:avLst/>
          </a:prstGeom>
          <a:noFill/>
        </p:spPr>
        <p:txBody>
          <a:bodyPr wrap="none" rtlCol="0">
            <a:spAutoFit/>
          </a:bodyPr>
          <a:lstStyle/>
          <a:p>
            <a:r>
              <a:rPr lang="en-IN" sz="2800" dirty="0" smtClean="0"/>
              <a:t>N1024</a:t>
            </a:r>
            <a:endParaRPr lang="en-IN" sz="2800" dirty="0"/>
          </a:p>
        </p:txBody>
      </p:sp>
      <p:sp>
        <p:nvSpPr>
          <p:cNvPr id="5" name="TextBox 4"/>
          <p:cNvSpPr txBox="1"/>
          <p:nvPr/>
        </p:nvSpPr>
        <p:spPr>
          <a:xfrm>
            <a:off x="6143636" y="2071678"/>
            <a:ext cx="965329" cy="523220"/>
          </a:xfrm>
          <a:prstGeom prst="rect">
            <a:avLst/>
          </a:prstGeom>
          <a:noFill/>
        </p:spPr>
        <p:txBody>
          <a:bodyPr wrap="none" rtlCol="0">
            <a:spAutoFit/>
          </a:bodyPr>
          <a:lstStyle/>
          <a:p>
            <a:r>
              <a:rPr lang="en-IN" sz="2800" dirty="0" smtClean="0"/>
              <a:t>N400</a:t>
            </a:r>
          </a:p>
        </p:txBody>
      </p:sp>
      <p:sp>
        <p:nvSpPr>
          <p:cNvPr id="6" name="TextBox 5"/>
          <p:cNvSpPr txBox="1"/>
          <p:nvPr/>
        </p:nvSpPr>
        <p:spPr>
          <a:xfrm>
            <a:off x="2928926" y="0"/>
            <a:ext cx="2557110" cy="646331"/>
          </a:xfrm>
          <a:prstGeom prst="rect">
            <a:avLst/>
          </a:prstGeom>
          <a:noFill/>
        </p:spPr>
        <p:txBody>
          <a:bodyPr wrap="none" rtlCol="0">
            <a:spAutoFit/>
          </a:bodyPr>
          <a:lstStyle/>
          <a:p>
            <a:r>
              <a:rPr lang="en-IN" sz="3600" b="1" dirty="0" smtClean="0">
                <a:solidFill>
                  <a:srgbClr val="C00000"/>
                </a:solidFill>
                <a:latin typeface="Times New Roman" pitchFamily="18" charset="0"/>
                <a:cs typeface="Times New Roman" pitchFamily="18" charset="0"/>
              </a:rPr>
              <a:t>ROC Curve</a:t>
            </a:r>
            <a:endParaRPr lang="en-IN" sz="3600" b="1" dirty="0">
              <a:solidFill>
                <a:srgbClr val="C00000"/>
              </a:solidFill>
              <a:latin typeface="Times New Roman" pitchFamily="18" charset="0"/>
              <a:cs typeface="Times New Roman" pitchFamily="18" charset="0"/>
            </a:endParaRPr>
          </a:p>
        </p:txBody>
      </p:sp>
      <p:sp>
        <p:nvSpPr>
          <p:cNvPr id="7" name="TextBox 6"/>
          <p:cNvSpPr txBox="1"/>
          <p:nvPr/>
        </p:nvSpPr>
        <p:spPr>
          <a:xfrm>
            <a:off x="1857356" y="714356"/>
            <a:ext cx="5360763" cy="584775"/>
          </a:xfrm>
          <a:prstGeom prst="rect">
            <a:avLst/>
          </a:prstGeom>
          <a:noFill/>
        </p:spPr>
        <p:txBody>
          <a:bodyPr wrap="none" rtlCol="0">
            <a:spAutoFit/>
          </a:bodyPr>
          <a:lstStyle/>
          <a:p>
            <a:r>
              <a:rPr lang="en-IN" sz="3200" dirty="0" err="1" smtClean="0">
                <a:latin typeface="Times New Roman" pitchFamily="18" charset="0"/>
                <a:cs typeface="Times New Roman" pitchFamily="18" charset="0"/>
              </a:rPr>
              <a:t>Geopotential</a:t>
            </a:r>
            <a:r>
              <a:rPr lang="en-IN" sz="3200" dirty="0" smtClean="0">
                <a:latin typeface="Times New Roman" pitchFamily="18" charset="0"/>
                <a:cs typeface="Times New Roman" pitchFamily="18" charset="0"/>
              </a:rPr>
              <a:t> Height at 500 </a:t>
            </a:r>
            <a:r>
              <a:rPr lang="en-IN" sz="3200" dirty="0" err="1" smtClean="0">
                <a:latin typeface="Times New Roman" pitchFamily="18" charset="0"/>
                <a:cs typeface="Times New Roman" pitchFamily="18" charset="0"/>
              </a:rPr>
              <a:t>hPa</a:t>
            </a:r>
            <a:endParaRPr lang="en-IN" sz="3200" dirty="0">
              <a:latin typeface="Times New Roman" pitchFamily="18" charset="0"/>
              <a:cs typeface="Times New Roman" pitchFamily="18" charset="0"/>
            </a:endParaRPr>
          </a:p>
        </p:txBody>
      </p:sp>
      <p:sp>
        <p:nvSpPr>
          <p:cNvPr id="8" name="TextBox 7"/>
          <p:cNvSpPr txBox="1"/>
          <p:nvPr/>
        </p:nvSpPr>
        <p:spPr>
          <a:xfrm>
            <a:off x="4000496" y="1857364"/>
            <a:ext cx="1051891" cy="523220"/>
          </a:xfrm>
          <a:prstGeom prst="rect">
            <a:avLst/>
          </a:prstGeom>
          <a:solidFill>
            <a:srgbClr val="FFC000"/>
          </a:solidFill>
        </p:spPr>
        <p:txBody>
          <a:bodyPr wrap="none" rtlCol="0">
            <a:spAutoFit/>
          </a:bodyPr>
          <a:lstStyle/>
          <a:p>
            <a:r>
              <a:rPr lang="en-IN" sz="2800" dirty="0" smtClean="0">
                <a:latin typeface="Times New Roman" pitchFamily="18" charset="0"/>
                <a:cs typeface="Times New Roman" pitchFamily="18" charset="0"/>
              </a:rPr>
              <a:t>Day 3</a:t>
            </a:r>
            <a:endParaRPr lang="en-IN" dirty="0"/>
          </a:p>
        </p:txBody>
      </p:sp>
      <p:sp>
        <p:nvSpPr>
          <p:cNvPr id="9" name="TextBox 8"/>
          <p:cNvSpPr txBox="1"/>
          <p:nvPr/>
        </p:nvSpPr>
        <p:spPr>
          <a:xfrm>
            <a:off x="2786050" y="1357298"/>
            <a:ext cx="3304110" cy="523220"/>
          </a:xfrm>
          <a:prstGeom prst="rect">
            <a:avLst/>
          </a:prstGeom>
          <a:noFill/>
        </p:spPr>
        <p:txBody>
          <a:bodyPr wrap="none" rtlCol="0">
            <a:spAutoFit/>
          </a:bodyPr>
          <a:lstStyle/>
          <a:p>
            <a:r>
              <a:rPr lang="en-IN" sz="2800" dirty="0" smtClean="0">
                <a:latin typeface="Times New Roman" pitchFamily="18" charset="0"/>
                <a:cs typeface="Times New Roman" pitchFamily="18" charset="0"/>
              </a:rPr>
              <a:t>Northern Hemisphere</a:t>
            </a:r>
            <a:endParaRPr lang="en-IN" sz="2800" dirty="0">
              <a:latin typeface="Times New Roman" pitchFamily="18" charset="0"/>
              <a:cs typeface="Times New Roman" pitchFamily="18" charset="0"/>
            </a:endParaRPr>
          </a:p>
        </p:txBody>
      </p:sp>
      <p:sp>
        <p:nvSpPr>
          <p:cNvPr id="10" name="TextBox 9"/>
          <p:cNvSpPr txBox="1"/>
          <p:nvPr/>
        </p:nvSpPr>
        <p:spPr>
          <a:xfrm rot="16200000">
            <a:off x="-548523" y="4334681"/>
            <a:ext cx="1894942" cy="369332"/>
          </a:xfrm>
          <a:prstGeom prst="rect">
            <a:avLst/>
          </a:prstGeom>
          <a:noFill/>
        </p:spPr>
        <p:txBody>
          <a:bodyPr wrap="none" rtlCol="0">
            <a:spAutoFit/>
          </a:bodyPr>
          <a:lstStyle/>
          <a:p>
            <a:r>
              <a:rPr lang="en-IN" dirty="0" smtClean="0">
                <a:latin typeface="Times New Roman" pitchFamily="18" charset="0"/>
                <a:cs typeface="Times New Roman" pitchFamily="18" charset="0"/>
              </a:rPr>
              <a:t>True Positive Rate</a:t>
            </a:r>
            <a:endParaRPr lang="en-IN" dirty="0">
              <a:latin typeface="Times New Roman" pitchFamily="18" charset="0"/>
              <a:cs typeface="Times New Roman" pitchFamily="18" charset="0"/>
            </a:endParaRPr>
          </a:p>
        </p:txBody>
      </p:sp>
      <p:sp>
        <p:nvSpPr>
          <p:cNvPr id="11" name="TextBox 10"/>
          <p:cNvSpPr txBox="1"/>
          <p:nvPr/>
        </p:nvSpPr>
        <p:spPr>
          <a:xfrm>
            <a:off x="1714480" y="6215082"/>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sp>
        <p:nvSpPr>
          <p:cNvPr id="15" name="TextBox 14"/>
          <p:cNvSpPr txBox="1"/>
          <p:nvPr/>
        </p:nvSpPr>
        <p:spPr>
          <a:xfrm rot="16200000">
            <a:off x="3737757" y="4263243"/>
            <a:ext cx="1894942" cy="369332"/>
          </a:xfrm>
          <a:prstGeom prst="rect">
            <a:avLst/>
          </a:prstGeom>
          <a:noFill/>
        </p:spPr>
        <p:txBody>
          <a:bodyPr wrap="none" rtlCol="0">
            <a:spAutoFit/>
          </a:bodyPr>
          <a:lstStyle/>
          <a:p>
            <a:r>
              <a:rPr lang="en-IN" dirty="0" smtClean="0">
                <a:latin typeface="Times New Roman" pitchFamily="18" charset="0"/>
                <a:cs typeface="Times New Roman" pitchFamily="18" charset="0"/>
              </a:rPr>
              <a:t>True Positive Rate</a:t>
            </a:r>
            <a:endParaRPr lang="en-IN" dirty="0">
              <a:latin typeface="Times New Roman" pitchFamily="18" charset="0"/>
              <a:cs typeface="Times New Roman" pitchFamily="18" charset="0"/>
            </a:endParaRPr>
          </a:p>
        </p:txBody>
      </p:sp>
      <p:sp>
        <p:nvSpPr>
          <p:cNvPr id="16" name="TextBox 15"/>
          <p:cNvSpPr txBox="1"/>
          <p:nvPr/>
        </p:nvSpPr>
        <p:spPr>
          <a:xfrm>
            <a:off x="6072198" y="6143644"/>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pic>
        <p:nvPicPr>
          <p:cNvPr id="46082" name="Picture 2"/>
          <p:cNvPicPr>
            <a:picLocks noChangeAspect="1" noChangeArrowheads="1"/>
          </p:cNvPicPr>
          <p:nvPr/>
        </p:nvPicPr>
        <p:blipFill>
          <a:blip r:embed="rId2"/>
          <a:srcRect/>
          <a:stretch>
            <a:fillRect/>
          </a:stretch>
        </p:blipFill>
        <p:spPr bwMode="auto">
          <a:xfrm>
            <a:off x="571472" y="2643182"/>
            <a:ext cx="3864769" cy="3507581"/>
          </a:xfrm>
          <a:prstGeom prst="rect">
            <a:avLst/>
          </a:prstGeom>
          <a:noFill/>
          <a:ln w="9525">
            <a:noFill/>
            <a:miter lim="800000"/>
            <a:headEnd/>
            <a:tailEnd/>
          </a:ln>
          <a:effectLst/>
        </p:spPr>
      </p:pic>
      <p:pic>
        <p:nvPicPr>
          <p:cNvPr id="46083" name="Picture 3"/>
          <p:cNvPicPr>
            <a:picLocks noChangeAspect="1" noChangeArrowheads="1"/>
          </p:cNvPicPr>
          <p:nvPr/>
        </p:nvPicPr>
        <p:blipFill>
          <a:blip r:embed="rId3"/>
          <a:srcRect/>
          <a:stretch>
            <a:fillRect/>
          </a:stretch>
        </p:blipFill>
        <p:spPr bwMode="auto">
          <a:xfrm>
            <a:off x="4929190" y="2643182"/>
            <a:ext cx="3850481" cy="3536156"/>
          </a:xfrm>
          <a:prstGeom prst="rect">
            <a:avLst/>
          </a:prstGeom>
          <a:noFill/>
          <a:ln w="9525">
            <a:noFill/>
            <a:miter lim="800000"/>
            <a:headEnd/>
            <a:tailEnd/>
          </a:ln>
          <a:effectLst/>
        </p:spPr>
      </p:pic>
      <p:sp>
        <p:nvSpPr>
          <p:cNvPr id="14" name="TextBox 13"/>
          <p:cNvSpPr txBox="1"/>
          <p:nvPr/>
        </p:nvSpPr>
        <p:spPr>
          <a:xfrm>
            <a:off x="3000364" y="4143380"/>
            <a:ext cx="1109214" cy="369332"/>
          </a:xfrm>
          <a:prstGeom prst="rect">
            <a:avLst/>
          </a:prstGeom>
          <a:solidFill>
            <a:srgbClr val="FFFF00"/>
          </a:solidFill>
        </p:spPr>
        <p:txBody>
          <a:bodyPr wrap="none" rtlCol="0">
            <a:spAutoFit/>
          </a:bodyPr>
          <a:lstStyle/>
          <a:p>
            <a:r>
              <a:rPr lang="en-IN" dirty="0" smtClean="0"/>
              <a:t>AUC=0.94</a:t>
            </a:r>
            <a:endParaRPr lang="en-IN" dirty="0"/>
          </a:p>
        </p:txBody>
      </p:sp>
      <p:sp>
        <p:nvSpPr>
          <p:cNvPr id="17" name="TextBox 16"/>
          <p:cNvSpPr txBox="1"/>
          <p:nvPr/>
        </p:nvSpPr>
        <p:spPr>
          <a:xfrm>
            <a:off x="7429520" y="4143380"/>
            <a:ext cx="1109214" cy="369332"/>
          </a:xfrm>
          <a:prstGeom prst="rect">
            <a:avLst/>
          </a:prstGeom>
          <a:solidFill>
            <a:srgbClr val="FFFF00"/>
          </a:solidFill>
        </p:spPr>
        <p:txBody>
          <a:bodyPr wrap="none" rtlCol="0">
            <a:spAutoFit/>
          </a:bodyPr>
          <a:lstStyle/>
          <a:p>
            <a:r>
              <a:rPr lang="en-IN" dirty="0" smtClean="0"/>
              <a:t>AUC=0.94</a:t>
            </a:r>
            <a:endParaRPr lang="en-IN" dirty="0"/>
          </a:p>
        </p:txBody>
      </p:sp>
      <p:pic>
        <p:nvPicPr>
          <p:cNvPr id="18" name="Picture 17"/>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04" y="2071678"/>
            <a:ext cx="1148071" cy="523220"/>
          </a:xfrm>
          <a:prstGeom prst="rect">
            <a:avLst/>
          </a:prstGeom>
          <a:noFill/>
        </p:spPr>
        <p:txBody>
          <a:bodyPr wrap="none" rtlCol="0">
            <a:spAutoFit/>
          </a:bodyPr>
          <a:lstStyle/>
          <a:p>
            <a:r>
              <a:rPr lang="en-IN" sz="2800" dirty="0" smtClean="0"/>
              <a:t>N1024</a:t>
            </a:r>
            <a:endParaRPr lang="en-IN" sz="2800" dirty="0"/>
          </a:p>
        </p:txBody>
      </p:sp>
      <p:sp>
        <p:nvSpPr>
          <p:cNvPr id="5" name="TextBox 4"/>
          <p:cNvSpPr txBox="1"/>
          <p:nvPr/>
        </p:nvSpPr>
        <p:spPr>
          <a:xfrm>
            <a:off x="6143636" y="2071678"/>
            <a:ext cx="965329" cy="523220"/>
          </a:xfrm>
          <a:prstGeom prst="rect">
            <a:avLst/>
          </a:prstGeom>
          <a:noFill/>
        </p:spPr>
        <p:txBody>
          <a:bodyPr wrap="none" rtlCol="0">
            <a:spAutoFit/>
          </a:bodyPr>
          <a:lstStyle/>
          <a:p>
            <a:r>
              <a:rPr lang="en-IN" sz="2800" dirty="0" smtClean="0"/>
              <a:t>N400</a:t>
            </a:r>
          </a:p>
        </p:txBody>
      </p:sp>
      <p:sp>
        <p:nvSpPr>
          <p:cNvPr id="6" name="TextBox 5"/>
          <p:cNvSpPr txBox="1"/>
          <p:nvPr/>
        </p:nvSpPr>
        <p:spPr>
          <a:xfrm>
            <a:off x="2928926" y="0"/>
            <a:ext cx="2557110" cy="646331"/>
          </a:xfrm>
          <a:prstGeom prst="rect">
            <a:avLst/>
          </a:prstGeom>
          <a:noFill/>
        </p:spPr>
        <p:txBody>
          <a:bodyPr wrap="none" rtlCol="0">
            <a:spAutoFit/>
          </a:bodyPr>
          <a:lstStyle/>
          <a:p>
            <a:r>
              <a:rPr lang="en-IN" sz="3600" b="1" dirty="0" smtClean="0">
                <a:solidFill>
                  <a:srgbClr val="C00000"/>
                </a:solidFill>
                <a:latin typeface="Times New Roman" pitchFamily="18" charset="0"/>
                <a:cs typeface="Times New Roman" pitchFamily="18" charset="0"/>
              </a:rPr>
              <a:t>ROC Curve</a:t>
            </a:r>
            <a:endParaRPr lang="en-IN" sz="3600" b="1" dirty="0">
              <a:solidFill>
                <a:srgbClr val="C00000"/>
              </a:solidFill>
              <a:latin typeface="Times New Roman" pitchFamily="18" charset="0"/>
              <a:cs typeface="Times New Roman" pitchFamily="18" charset="0"/>
            </a:endParaRPr>
          </a:p>
        </p:txBody>
      </p:sp>
      <p:sp>
        <p:nvSpPr>
          <p:cNvPr id="7" name="TextBox 6"/>
          <p:cNvSpPr txBox="1"/>
          <p:nvPr/>
        </p:nvSpPr>
        <p:spPr>
          <a:xfrm>
            <a:off x="1857356" y="714356"/>
            <a:ext cx="5360763" cy="584775"/>
          </a:xfrm>
          <a:prstGeom prst="rect">
            <a:avLst/>
          </a:prstGeom>
          <a:noFill/>
        </p:spPr>
        <p:txBody>
          <a:bodyPr wrap="none" rtlCol="0">
            <a:spAutoFit/>
          </a:bodyPr>
          <a:lstStyle/>
          <a:p>
            <a:r>
              <a:rPr lang="en-IN" sz="3200" dirty="0" err="1" smtClean="0">
                <a:latin typeface="Times New Roman" pitchFamily="18" charset="0"/>
                <a:cs typeface="Times New Roman" pitchFamily="18" charset="0"/>
              </a:rPr>
              <a:t>Geopotential</a:t>
            </a:r>
            <a:r>
              <a:rPr lang="en-IN" sz="3200" dirty="0" smtClean="0">
                <a:latin typeface="Times New Roman" pitchFamily="18" charset="0"/>
                <a:cs typeface="Times New Roman" pitchFamily="18" charset="0"/>
              </a:rPr>
              <a:t> Height at 500 </a:t>
            </a:r>
            <a:r>
              <a:rPr lang="en-IN" sz="3200" dirty="0" err="1" smtClean="0">
                <a:latin typeface="Times New Roman" pitchFamily="18" charset="0"/>
                <a:cs typeface="Times New Roman" pitchFamily="18" charset="0"/>
              </a:rPr>
              <a:t>hPa</a:t>
            </a:r>
            <a:endParaRPr lang="en-IN" sz="3200" dirty="0">
              <a:latin typeface="Times New Roman" pitchFamily="18" charset="0"/>
              <a:cs typeface="Times New Roman" pitchFamily="18" charset="0"/>
            </a:endParaRPr>
          </a:p>
        </p:txBody>
      </p:sp>
      <p:sp>
        <p:nvSpPr>
          <p:cNvPr id="8" name="TextBox 7"/>
          <p:cNvSpPr txBox="1"/>
          <p:nvPr/>
        </p:nvSpPr>
        <p:spPr>
          <a:xfrm>
            <a:off x="4000496" y="1857364"/>
            <a:ext cx="1051891" cy="523220"/>
          </a:xfrm>
          <a:prstGeom prst="rect">
            <a:avLst/>
          </a:prstGeom>
          <a:solidFill>
            <a:srgbClr val="FFC000"/>
          </a:solidFill>
        </p:spPr>
        <p:txBody>
          <a:bodyPr wrap="none" rtlCol="0">
            <a:spAutoFit/>
          </a:bodyPr>
          <a:lstStyle/>
          <a:p>
            <a:r>
              <a:rPr lang="en-IN" sz="2800" dirty="0" smtClean="0">
                <a:latin typeface="Times New Roman" pitchFamily="18" charset="0"/>
                <a:cs typeface="Times New Roman" pitchFamily="18" charset="0"/>
              </a:rPr>
              <a:t>Day 5</a:t>
            </a:r>
            <a:endParaRPr lang="en-IN" dirty="0"/>
          </a:p>
        </p:txBody>
      </p:sp>
      <p:sp>
        <p:nvSpPr>
          <p:cNvPr id="9" name="TextBox 8"/>
          <p:cNvSpPr txBox="1"/>
          <p:nvPr/>
        </p:nvSpPr>
        <p:spPr>
          <a:xfrm>
            <a:off x="2786050" y="1357298"/>
            <a:ext cx="3304110" cy="523220"/>
          </a:xfrm>
          <a:prstGeom prst="rect">
            <a:avLst/>
          </a:prstGeom>
          <a:noFill/>
        </p:spPr>
        <p:txBody>
          <a:bodyPr wrap="none" rtlCol="0">
            <a:spAutoFit/>
          </a:bodyPr>
          <a:lstStyle/>
          <a:p>
            <a:r>
              <a:rPr lang="en-IN" sz="2800" dirty="0" smtClean="0">
                <a:latin typeface="Times New Roman" pitchFamily="18" charset="0"/>
                <a:cs typeface="Times New Roman" pitchFamily="18" charset="0"/>
              </a:rPr>
              <a:t>Northern Hemisphere</a:t>
            </a:r>
            <a:endParaRPr lang="en-IN" sz="2800" dirty="0">
              <a:latin typeface="Times New Roman" pitchFamily="18" charset="0"/>
              <a:cs typeface="Times New Roman" pitchFamily="18" charset="0"/>
            </a:endParaRPr>
          </a:p>
        </p:txBody>
      </p:sp>
      <p:sp>
        <p:nvSpPr>
          <p:cNvPr id="10" name="TextBox 9"/>
          <p:cNvSpPr txBox="1"/>
          <p:nvPr/>
        </p:nvSpPr>
        <p:spPr>
          <a:xfrm rot="16200000">
            <a:off x="-548523" y="4334681"/>
            <a:ext cx="1894942" cy="369332"/>
          </a:xfrm>
          <a:prstGeom prst="rect">
            <a:avLst/>
          </a:prstGeom>
          <a:noFill/>
        </p:spPr>
        <p:txBody>
          <a:bodyPr wrap="none" rtlCol="0">
            <a:spAutoFit/>
          </a:bodyPr>
          <a:lstStyle/>
          <a:p>
            <a:r>
              <a:rPr lang="en-IN" dirty="0" smtClean="0">
                <a:latin typeface="Times New Roman" pitchFamily="18" charset="0"/>
                <a:cs typeface="Times New Roman" pitchFamily="18" charset="0"/>
              </a:rPr>
              <a:t>True Positive Rate</a:t>
            </a:r>
            <a:endParaRPr lang="en-IN" dirty="0">
              <a:latin typeface="Times New Roman" pitchFamily="18" charset="0"/>
              <a:cs typeface="Times New Roman" pitchFamily="18" charset="0"/>
            </a:endParaRPr>
          </a:p>
        </p:txBody>
      </p:sp>
      <p:sp>
        <p:nvSpPr>
          <p:cNvPr id="11" name="TextBox 10"/>
          <p:cNvSpPr txBox="1"/>
          <p:nvPr/>
        </p:nvSpPr>
        <p:spPr>
          <a:xfrm>
            <a:off x="1714480" y="6215082"/>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sp>
        <p:nvSpPr>
          <p:cNvPr id="15" name="TextBox 14"/>
          <p:cNvSpPr txBox="1"/>
          <p:nvPr/>
        </p:nvSpPr>
        <p:spPr>
          <a:xfrm rot="16200000">
            <a:off x="3737757" y="4263243"/>
            <a:ext cx="1894942" cy="369332"/>
          </a:xfrm>
          <a:prstGeom prst="rect">
            <a:avLst/>
          </a:prstGeom>
          <a:noFill/>
        </p:spPr>
        <p:txBody>
          <a:bodyPr wrap="none" rtlCol="0">
            <a:spAutoFit/>
          </a:bodyPr>
          <a:lstStyle/>
          <a:p>
            <a:r>
              <a:rPr lang="en-IN" dirty="0" smtClean="0">
                <a:latin typeface="Times New Roman" pitchFamily="18" charset="0"/>
                <a:cs typeface="Times New Roman" pitchFamily="18" charset="0"/>
              </a:rPr>
              <a:t>True Positive Rate</a:t>
            </a:r>
            <a:endParaRPr lang="en-IN" dirty="0">
              <a:latin typeface="Times New Roman" pitchFamily="18" charset="0"/>
              <a:cs typeface="Times New Roman" pitchFamily="18" charset="0"/>
            </a:endParaRPr>
          </a:p>
        </p:txBody>
      </p:sp>
      <p:sp>
        <p:nvSpPr>
          <p:cNvPr id="16" name="TextBox 15"/>
          <p:cNvSpPr txBox="1"/>
          <p:nvPr/>
        </p:nvSpPr>
        <p:spPr>
          <a:xfrm>
            <a:off x="6072198" y="6143644"/>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pic>
        <p:nvPicPr>
          <p:cNvPr id="47106" name="Picture 2"/>
          <p:cNvPicPr>
            <a:picLocks noChangeAspect="1" noChangeArrowheads="1"/>
          </p:cNvPicPr>
          <p:nvPr/>
        </p:nvPicPr>
        <p:blipFill>
          <a:blip r:embed="rId2"/>
          <a:srcRect/>
          <a:stretch>
            <a:fillRect/>
          </a:stretch>
        </p:blipFill>
        <p:spPr bwMode="auto">
          <a:xfrm>
            <a:off x="4929190" y="2643182"/>
            <a:ext cx="3900488" cy="3521869"/>
          </a:xfrm>
          <a:prstGeom prst="rect">
            <a:avLst/>
          </a:prstGeom>
          <a:noFill/>
          <a:ln w="9525">
            <a:noFill/>
            <a:miter lim="800000"/>
            <a:headEnd/>
            <a:tailEnd/>
          </a:ln>
          <a:effectLst/>
        </p:spPr>
      </p:pic>
      <p:pic>
        <p:nvPicPr>
          <p:cNvPr id="47107" name="Picture 3"/>
          <p:cNvPicPr>
            <a:picLocks noChangeAspect="1" noChangeArrowheads="1"/>
          </p:cNvPicPr>
          <p:nvPr/>
        </p:nvPicPr>
        <p:blipFill>
          <a:blip r:embed="rId3"/>
          <a:srcRect/>
          <a:stretch>
            <a:fillRect/>
          </a:stretch>
        </p:blipFill>
        <p:spPr bwMode="auto">
          <a:xfrm>
            <a:off x="571472" y="2714620"/>
            <a:ext cx="3914775" cy="3479006"/>
          </a:xfrm>
          <a:prstGeom prst="rect">
            <a:avLst/>
          </a:prstGeom>
          <a:noFill/>
          <a:ln w="9525">
            <a:noFill/>
            <a:miter lim="800000"/>
            <a:headEnd/>
            <a:tailEnd/>
          </a:ln>
          <a:effectLst/>
        </p:spPr>
      </p:pic>
      <p:sp>
        <p:nvSpPr>
          <p:cNvPr id="14" name="TextBox 13"/>
          <p:cNvSpPr txBox="1"/>
          <p:nvPr/>
        </p:nvSpPr>
        <p:spPr>
          <a:xfrm>
            <a:off x="3000364" y="4143380"/>
            <a:ext cx="1109214" cy="369332"/>
          </a:xfrm>
          <a:prstGeom prst="rect">
            <a:avLst/>
          </a:prstGeom>
          <a:solidFill>
            <a:srgbClr val="FFFF00"/>
          </a:solidFill>
        </p:spPr>
        <p:txBody>
          <a:bodyPr wrap="none" rtlCol="0">
            <a:spAutoFit/>
          </a:bodyPr>
          <a:lstStyle/>
          <a:p>
            <a:r>
              <a:rPr lang="en-IN" dirty="0" smtClean="0"/>
              <a:t>AUC=0.88</a:t>
            </a:r>
            <a:endParaRPr lang="en-IN" dirty="0"/>
          </a:p>
        </p:txBody>
      </p:sp>
      <p:sp>
        <p:nvSpPr>
          <p:cNvPr id="17" name="TextBox 16"/>
          <p:cNvSpPr txBox="1"/>
          <p:nvPr/>
        </p:nvSpPr>
        <p:spPr>
          <a:xfrm>
            <a:off x="7358082" y="4143380"/>
            <a:ext cx="1109214" cy="369332"/>
          </a:xfrm>
          <a:prstGeom prst="rect">
            <a:avLst/>
          </a:prstGeom>
          <a:solidFill>
            <a:srgbClr val="FFFF00"/>
          </a:solidFill>
        </p:spPr>
        <p:txBody>
          <a:bodyPr wrap="none" rtlCol="0">
            <a:spAutoFit/>
          </a:bodyPr>
          <a:lstStyle/>
          <a:p>
            <a:r>
              <a:rPr lang="en-IN" dirty="0" smtClean="0"/>
              <a:t>AUC=0.88</a:t>
            </a:r>
            <a:endParaRPr lang="en-IN" dirty="0"/>
          </a:p>
        </p:txBody>
      </p:sp>
      <p:pic>
        <p:nvPicPr>
          <p:cNvPr id="18" name="Picture 17"/>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04" y="2071678"/>
            <a:ext cx="1148071" cy="523220"/>
          </a:xfrm>
          <a:prstGeom prst="rect">
            <a:avLst/>
          </a:prstGeom>
          <a:noFill/>
        </p:spPr>
        <p:txBody>
          <a:bodyPr wrap="none" rtlCol="0">
            <a:spAutoFit/>
          </a:bodyPr>
          <a:lstStyle/>
          <a:p>
            <a:r>
              <a:rPr lang="en-IN" sz="2800" dirty="0" smtClean="0"/>
              <a:t>N1024</a:t>
            </a:r>
            <a:endParaRPr lang="en-IN" sz="2800" dirty="0"/>
          </a:p>
        </p:txBody>
      </p:sp>
      <p:sp>
        <p:nvSpPr>
          <p:cNvPr id="5" name="TextBox 4"/>
          <p:cNvSpPr txBox="1"/>
          <p:nvPr/>
        </p:nvSpPr>
        <p:spPr>
          <a:xfrm>
            <a:off x="6143636" y="2071678"/>
            <a:ext cx="965329" cy="523220"/>
          </a:xfrm>
          <a:prstGeom prst="rect">
            <a:avLst/>
          </a:prstGeom>
          <a:noFill/>
        </p:spPr>
        <p:txBody>
          <a:bodyPr wrap="none" rtlCol="0">
            <a:spAutoFit/>
          </a:bodyPr>
          <a:lstStyle/>
          <a:p>
            <a:r>
              <a:rPr lang="en-IN" sz="2800" dirty="0" smtClean="0"/>
              <a:t>N400</a:t>
            </a:r>
          </a:p>
        </p:txBody>
      </p:sp>
      <p:sp>
        <p:nvSpPr>
          <p:cNvPr id="6" name="TextBox 5"/>
          <p:cNvSpPr txBox="1"/>
          <p:nvPr/>
        </p:nvSpPr>
        <p:spPr>
          <a:xfrm>
            <a:off x="2928926" y="0"/>
            <a:ext cx="2557110" cy="646331"/>
          </a:xfrm>
          <a:prstGeom prst="rect">
            <a:avLst/>
          </a:prstGeom>
          <a:noFill/>
        </p:spPr>
        <p:txBody>
          <a:bodyPr wrap="none" rtlCol="0">
            <a:spAutoFit/>
          </a:bodyPr>
          <a:lstStyle/>
          <a:p>
            <a:r>
              <a:rPr lang="en-IN" sz="3600" b="1" dirty="0" smtClean="0">
                <a:solidFill>
                  <a:srgbClr val="C00000"/>
                </a:solidFill>
                <a:latin typeface="Times New Roman" pitchFamily="18" charset="0"/>
                <a:cs typeface="Times New Roman" pitchFamily="18" charset="0"/>
              </a:rPr>
              <a:t>ROC Curve</a:t>
            </a:r>
            <a:endParaRPr lang="en-IN" sz="3600" b="1" dirty="0">
              <a:solidFill>
                <a:srgbClr val="C00000"/>
              </a:solidFill>
              <a:latin typeface="Times New Roman" pitchFamily="18" charset="0"/>
              <a:cs typeface="Times New Roman" pitchFamily="18" charset="0"/>
            </a:endParaRPr>
          </a:p>
        </p:txBody>
      </p:sp>
      <p:sp>
        <p:nvSpPr>
          <p:cNvPr id="7" name="TextBox 6"/>
          <p:cNvSpPr txBox="1"/>
          <p:nvPr/>
        </p:nvSpPr>
        <p:spPr>
          <a:xfrm>
            <a:off x="1857356" y="714356"/>
            <a:ext cx="5360763" cy="584775"/>
          </a:xfrm>
          <a:prstGeom prst="rect">
            <a:avLst/>
          </a:prstGeom>
          <a:noFill/>
        </p:spPr>
        <p:txBody>
          <a:bodyPr wrap="none" rtlCol="0">
            <a:spAutoFit/>
          </a:bodyPr>
          <a:lstStyle/>
          <a:p>
            <a:r>
              <a:rPr lang="en-IN" sz="3200" dirty="0" err="1" smtClean="0">
                <a:latin typeface="Times New Roman" pitchFamily="18" charset="0"/>
                <a:cs typeface="Times New Roman" pitchFamily="18" charset="0"/>
              </a:rPr>
              <a:t>Geopotential</a:t>
            </a:r>
            <a:r>
              <a:rPr lang="en-IN" sz="3200" dirty="0" smtClean="0">
                <a:latin typeface="Times New Roman" pitchFamily="18" charset="0"/>
                <a:cs typeface="Times New Roman" pitchFamily="18" charset="0"/>
              </a:rPr>
              <a:t> Height at 500 </a:t>
            </a:r>
            <a:r>
              <a:rPr lang="en-IN" sz="3200" dirty="0" err="1" smtClean="0">
                <a:latin typeface="Times New Roman" pitchFamily="18" charset="0"/>
                <a:cs typeface="Times New Roman" pitchFamily="18" charset="0"/>
              </a:rPr>
              <a:t>hPa</a:t>
            </a:r>
            <a:endParaRPr lang="en-IN" sz="3200" dirty="0">
              <a:latin typeface="Times New Roman" pitchFamily="18" charset="0"/>
              <a:cs typeface="Times New Roman" pitchFamily="18" charset="0"/>
            </a:endParaRPr>
          </a:p>
        </p:txBody>
      </p:sp>
      <p:sp>
        <p:nvSpPr>
          <p:cNvPr id="8" name="TextBox 7"/>
          <p:cNvSpPr txBox="1"/>
          <p:nvPr/>
        </p:nvSpPr>
        <p:spPr>
          <a:xfrm>
            <a:off x="4000496" y="1857364"/>
            <a:ext cx="1051891" cy="523220"/>
          </a:xfrm>
          <a:prstGeom prst="rect">
            <a:avLst/>
          </a:prstGeom>
          <a:solidFill>
            <a:srgbClr val="FFC000"/>
          </a:solidFill>
        </p:spPr>
        <p:txBody>
          <a:bodyPr wrap="none" rtlCol="0">
            <a:spAutoFit/>
          </a:bodyPr>
          <a:lstStyle/>
          <a:p>
            <a:r>
              <a:rPr lang="en-IN" sz="2800" dirty="0" smtClean="0">
                <a:latin typeface="Times New Roman" pitchFamily="18" charset="0"/>
                <a:cs typeface="Times New Roman" pitchFamily="18" charset="0"/>
              </a:rPr>
              <a:t>Day 1</a:t>
            </a:r>
            <a:endParaRPr lang="en-IN" dirty="0"/>
          </a:p>
        </p:txBody>
      </p:sp>
      <p:sp>
        <p:nvSpPr>
          <p:cNvPr id="9" name="TextBox 8"/>
          <p:cNvSpPr txBox="1"/>
          <p:nvPr/>
        </p:nvSpPr>
        <p:spPr>
          <a:xfrm>
            <a:off x="3357554" y="1285860"/>
            <a:ext cx="2307042" cy="523220"/>
          </a:xfrm>
          <a:prstGeom prst="rect">
            <a:avLst/>
          </a:prstGeom>
          <a:solidFill>
            <a:srgbClr val="FFFF00"/>
          </a:solidFill>
        </p:spPr>
        <p:txBody>
          <a:bodyPr wrap="none" rtlCol="0">
            <a:spAutoFit/>
          </a:bodyPr>
          <a:lstStyle/>
          <a:p>
            <a:r>
              <a:rPr lang="en-IN" sz="2800" dirty="0" smtClean="0">
                <a:latin typeface="Times New Roman" pitchFamily="18" charset="0"/>
                <a:cs typeface="Times New Roman" pitchFamily="18" charset="0"/>
              </a:rPr>
              <a:t>RSMC Region</a:t>
            </a:r>
            <a:endParaRPr lang="en-IN" sz="2800" dirty="0">
              <a:latin typeface="Times New Roman" pitchFamily="18" charset="0"/>
              <a:cs typeface="Times New Roman" pitchFamily="18" charset="0"/>
            </a:endParaRPr>
          </a:p>
        </p:txBody>
      </p:sp>
      <p:sp>
        <p:nvSpPr>
          <p:cNvPr id="10" name="TextBox 9"/>
          <p:cNvSpPr txBox="1"/>
          <p:nvPr/>
        </p:nvSpPr>
        <p:spPr>
          <a:xfrm rot="16200000">
            <a:off x="-548523" y="4334681"/>
            <a:ext cx="1894942" cy="369332"/>
          </a:xfrm>
          <a:prstGeom prst="rect">
            <a:avLst/>
          </a:prstGeom>
          <a:noFill/>
        </p:spPr>
        <p:txBody>
          <a:bodyPr wrap="none" rtlCol="0">
            <a:spAutoFit/>
          </a:bodyPr>
          <a:lstStyle/>
          <a:p>
            <a:r>
              <a:rPr lang="en-IN" dirty="0" smtClean="0">
                <a:latin typeface="Times New Roman" pitchFamily="18" charset="0"/>
                <a:cs typeface="Times New Roman" pitchFamily="18" charset="0"/>
              </a:rPr>
              <a:t>True Positive Rate</a:t>
            </a:r>
            <a:endParaRPr lang="en-IN" dirty="0">
              <a:latin typeface="Times New Roman" pitchFamily="18" charset="0"/>
              <a:cs typeface="Times New Roman" pitchFamily="18" charset="0"/>
            </a:endParaRPr>
          </a:p>
        </p:txBody>
      </p:sp>
      <p:sp>
        <p:nvSpPr>
          <p:cNvPr id="11" name="TextBox 10"/>
          <p:cNvSpPr txBox="1"/>
          <p:nvPr/>
        </p:nvSpPr>
        <p:spPr>
          <a:xfrm>
            <a:off x="1714480" y="6215082"/>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sp>
        <p:nvSpPr>
          <p:cNvPr id="15" name="TextBox 14"/>
          <p:cNvSpPr txBox="1"/>
          <p:nvPr/>
        </p:nvSpPr>
        <p:spPr>
          <a:xfrm rot="16200000">
            <a:off x="3737757" y="4263243"/>
            <a:ext cx="1894942" cy="369332"/>
          </a:xfrm>
          <a:prstGeom prst="rect">
            <a:avLst/>
          </a:prstGeom>
          <a:noFill/>
        </p:spPr>
        <p:txBody>
          <a:bodyPr wrap="none" rtlCol="0">
            <a:spAutoFit/>
          </a:bodyPr>
          <a:lstStyle/>
          <a:p>
            <a:r>
              <a:rPr lang="en-IN" dirty="0" smtClean="0">
                <a:latin typeface="Times New Roman" pitchFamily="18" charset="0"/>
                <a:cs typeface="Times New Roman" pitchFamily="18" charset="0"/>
              </a:rPr>
              <a:t>True Positive Rate</a:t>
            </a:r>
            <a:endParaRPr lang="en-IN" dirty="0">
              <a:latin typeface="Times New Roman" pitchFamily="18" charset="0"/>
              <a:cs typeface="Times New Roman" pitchFamily="18" charset="0"/>
            </a:endParaRPr>
          </a:p>
        </p:txBody>
      </p:sp>
      <p:sp>
        <p:nvSpPr>
          <p:cNvPr id="16" name="TextBox 15"/>
          <p:cNvSpPr txBox="1"/>
          <p:nvPr/>
        </p:nvSpPr>
        <p:spPr>
          <a:xfrm>
            <a:off x="6072198" y="6143644"/>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pic>
        <p:nvPicPr>
          <p:cNvPr id="48130" name="Picture 2"/>
          <p:cNvPicPr>
            <a:picLocks noChangeAspect="1" noChangeArrowheads="1"/>
          </p:cNvPicPr>
          <p:nvPr/>
        </p:nvPicPr>
        <p:blipFill>
          <a:blip r:embed="rId2"/>
          <a:srcRect/>
          <a:stretch>
            <a:fillRect/>
          </a:stretch>
        </p:blipFill>
        <p:spPr bwMode="auto">
          <a:xfrm>
            <a:off x="571472" y="2714620"/>
            <a:ext cx="3921919" cy="348615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3"/>
          <a:srcRect/>
          <a:stretch>
            <a:fillRect/>
          </a:stretch>
        </p:blipFill>
        <p:spPr bwMode="auto">
          <a:xfrm>
            <a:off x="4929190" y="2714620"/>
            <a:ext cx="3900488" cy="3471863"/>
          </a:xfrm>
          <a:prstGeom prst="rect">
            <a:avLst/>
          </a:prstGeom>
          <a:noFill/>
          <a:ln w="9525">
            <a:noFill/>
            <a:miter lim="800000"/>
            <a:headEnd/>
            <a:tailEnd/>
          </a:ln>
          <a:effectLst/>
        </p:spPr>
      </p:pic>
      <p:sp>
        <p:nvSpPr>
          <p:cNvPr id="14" name="TextBox 13"/>
          <p:cNvSpPr txBox="1"/>
          <p:nvPr/>
        </p:nvSpPr>
        <p:spPr>
          <a:xfrm>
            <a:off x="3000364" y="4143380"/>
            <a:ext cx="1109214" cy="369332"/>
          </a:xfrm>
          <a:prstGeom prst="rect">
            <a:avLst/>
          </a:prstGeom>
          <a:solidFill>
            <a:srgbClr val="FFFF00"/>
          </a:solidFill>
        </p:spPr>
        <p:txBody>
          <a:bodyPr wrap="none" rtlCol="0">
            <a:spAutoFit/>
          </a:bodyPr>
          <a:lstStyle/>
          <a:p>
            <a:r>
              <a:rPr lang="en-IN" dirty="0" smtClean="0"/>
              <a:t>AUC=0.98</a:t>
            </a:r>
            <a:endParaRPr lang="en-IN" dirty="0"/>
          </a:p>
        </p:txBody>
      </p:sp>
      <p:sp>
        <p:nvSpPr>
          <p:cNvPr id="17" name="TextBox 16"/>
          <p:cNvSpPr txBox="1"/>
          <p:nvPr/>
        </p:nvSpPr>
        <p:spPr>
          <a:xfrm>
            <a:off x="7358082" y="4143380"/>
            <a:ext cx="1109214" cy="369332"/>
          </a:xfrm>
          <a:prstGeom prst="rect">
            <a:avLst/>
          </a:prstGeom>
          <a:solidFill>
            <a:srgbClr val="FFFF00"/>
          </a:solidFill>
        </p:spPr>
        <p:txBody>
          <a:bodyPr wrap="none" rtlCol="0">
            <a:spAutoFit/>
          </a:bodyPr>
          <a:lstStyle/>
          <a:p>
            <a:r>
              <a:rPr lang="en-IN" dirty="0" smtClean="0"/>
              <a:t>AUC=0.98</a:t>
            </a:r>
            <a:endParaRPr lang="en-IN" dirty="0"/>
          </a:p>
        </p:txBody>
      </p:sp>
      <p:pic>
        <p:nvPicPr>
          <p:cNvPr id="18" name="Picture 17"/>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20" y="1357299"/>
            <a:ext cx="8941166" cy="2954655"/>
          </a:xfrm>
          <a:prstGeom prst="rect">
            <a:avLst/>
          </a:prstGeom>
          <a:noFill/>
        </p:spPr>
        <p:txBody>
          <a:bodyPr wrap="square" rtlCol="0">
            <a:spAutoFit/>
          </a:bodyPr>
          <a:lstStyle/>
          <a:p>
            <a:pPr>
              <a:buFont typeface="Wingdings" pitchFamily="2" charset="2"/>
              <a:buChar char="§"/>
            </a:pPr>
            <a:r>
              <a:rPr lang="en-IN" sz="2400" dirty="0" smtClean="0">
                <a:latin typeface="Times New Roman" pitchFamily="18" charset="0"/>
                <a:cs typeface="Times New Roman" pitchFamily="18" charset="0"/>
              </a:rPr>
              <a:t> Both N400 and N1024 show good capability to discriminate</a:t>
            </a:r>
          </a:p>
          <a:p>
            <a:r>
              <a:rPr lang="en-IN" sz="2400" dirty="0" smtClean="0">
                <a:latin typeface="Times New Roman" pitchFamily="18" charset="0"/>
                <a:cs typeface="Times New Roman" pitchFamily="18" charset="0"/>
              </a:rPr>
              <a:t>   between events and non-events in day1, day3 and day5 forecasts  </a:t>
            </a:r>
          </a:p>
          <a:p>
            <a:r>
              <a:rPr lang="en-IN" sz="2400" dirty="0" smtClean="0">
                <a:latin typeface="Times New Roman" pitchFamily="18" charset="0"/>
                <a:cs typeface="Times New Roman" pitchFamily="18" charset="0"/>
              </a:rPr>
              <a:t>   over NH</a:t>
            </a:r>
          </a:p>
          <a:p>
            <a:pPr>
              <a:buFont typeface="Wingdings" pitchFamily="2" charset="2"/>
              <a:buChar char="§"/>
            </a:pPr>
            <a:r>
              <a:rPr lang="en-IN" sz="2400" dirty="0" smtClean="0">
                <a:latin typeface="Times New Roman" pitchFamily="18" charset="0"/>
                <a:cs typeface="Times New Roman" pitchFamily="18" charset="0"/>
              </a:rPr>
              <a:t> Performance over  RSMC  is as good as over NH in day1 forecast</a:t>
            </a:r>
          </a:p>
          <a:p>
            <a:r>
              <a:rPr lang="en-IN" sz="2400" dirty="0" smtClean="0">
                <a:latin typeface="Times New Roman" pitchFamily="18" charset="0"/>
                <a:cs typeface="Times New Roman" pitchFamily="18" charset="0"/>
              </a:rPr>
              <a:t>   in discriminating events and non events</a:t>
            </a:r>
          </a:p>
          <a:p>
            <a:pPr>
              <a:buFont typeface="Wingdings" pitchFamily="2" charset="2"/>
              <a:buChar char="§"/>
            </a:pPr>
            <a:r>
              <a:rPr lang="en-IN" sz="2400" dirty="0" smtClean="0">
                <a:latin typeface="Times New Roman" pitchFamily="18" charset="0"/>
                <a:cs typeface="Times New Roman" pitchFamily="18" charset="0"/>
              </a:rPr>
              <a:t> Both N400 and N1024 shows good discrimination property </a:t>
            </a:r>
          </a:p>
          <a:p>
            <a:r>
              <a:rPr lang="en-IN" sz="2400" dirty="0" smtClean="0">
                <a:latin typeface="Times New Roman" pitchFamily="18" charset="0"/>
                <a:cs typeface="Times New Roman" pitchFamily="18" charset="0"/>
              </a:rPr>
              <a:t>    in precipitation forecasting</a:t>
            </a:r>
          </a:p>
          <a:p>
            <a:r>
              <a:rPr lang="en-IN" dirty="0" smtClean="0"/>
              <a:t>  </a:t>
            </a:r>
            <a:endParaRPr lang="en-IN" dirty="0"/>
          </a:p>
        </p:txBody>
      </p:sp>
      <p:pic>
        <p:nvPicPr>
          <p:cNvPr id="3" name="Picture 2"/>
          <p:cNvPicPr/>
          <p:nvPr/>
        </p:nvPicPr>
        <p:blipFill>
          <a:blip r:embed="rId2" cstate="print"/>
          <a:srcRect/>
          <a:stretch>
            <a:fillRect/>
          </a:stretch>
        </p:blipFill>
        <p:spPr bwMode="auto">
          <a:xfrm>
            <a:off x="8429652" y="1"/>
            <a:ext cx="714348" cy="928670"/>
          </a:xfrm>
          <a:prstGeom prst="rect">
            <a:avLst/>
          </a:prstGeom>
          <a:noFill/>
          <a:ln w="9525">
            <a:noFill/>
            <a:miter lim="800000"/>
            <a:headEnd/>
            <a:tailEnd/>
          </a:ln>
        </p:spPr>
      </p:pic>
      <p:sp>
        <p:nvSpPr>
          <p:cNvPr id="4" name="TextBox 3"/>
          <p:cNvSpPr txBox="1"/>
          <p:nvPr/>
        </p:nvSpPr>
        <p:spPr>
          <a:xfrm>
            <a:off x="2928926" y="0"/>
            <a:ext cx="2557110" cy="646331"/>
          </a:xfrm>
          <a:prstGeom prst="rect">
            <a:avLst/>
          </a:prstGeom>
          <a:noFill/>
        </p:spPr>
        <p:txBody>
          <a:bodyPr wrap="none" rtlCol="0">
            <a:spAutoFit/>
          </a:bodyPr>
          <a:lstStyle/>
          <a:p>
            <a:r>
              <a:rPr lang="en-IN" sz="3600" b="1" dirty="0" smtClean="0">
                <a:solidFill>
                  <a:srgbClr val="C00000"/>
                </a:solidFill>
                <a:latin typeface="Times New Roman" pitchFamily="18" charset="0"/>
                <a:cs typeface="Times New Roman" pitchFamily="18" charset="0"/>
              </a:rPr>
              <a:t>ROC Curve</a:t>
            </a:r>
            <a:endParaRPr lang="en-IN" sz="3600" b="1" dirty="0">
              <a:solidFill>
                <a:srgbClr val="C00000"/>
              </a:solidFill>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28596" y="2428868"/>
            <a:ext cx="4140518" cy="369474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643438" y="2428868"/>
            <a:ext cx="4157663" cy="3720465"/>
          </a:xfrm>
          <a:prstGeom prst="rect">
            <a:avLst/>
          </a:prstGeom>
          <a:noFill/>
          <a:ln w="9525">
            <a:noFill/>
            <a:miter lim="800000"/>
            <a:headEnd/>
            <a:tailEnd/>
          </a:ln>
          <a:effectLst/>
        </p:spPr>
      </p:pic>
      <p:sp>
        <p:nvSpPr>
          <p:cNvPr id="4" name="TextBox 3"/>
          <p:cNvSpPr txBox="1"/>
          <p:nvPr/>
        </p:nvSpPr>
        <p:spPr>
          <a:xfrm>
            <a:off x="3071802" y="4000504"/>
            <a:ext cx="1109214" cy="369332"/>
          </a:xfrm>
          <a:prstGeom prst="rect">
            <a:avLst/>
          </a:prstGeom>
          <a:solidFill>
            <a:srgbClr val="FFFF00"/>
          </a:solidFill>
        </p:spPr>
        <p:txBody>
          <a:bodyPr wrap="none" rtlCol="0">
            <a:spAutoFit/>
          </a:bodyPr>
          <a:lstStyle/>
          <a:p>
            <a:r>
              <a:rPr lang="en-IN" dirty="0" smtClean="0"/>
              <a:t>AUC=0.66</a:t>
            </a:r>
            <a:endParaRPr lang="en-IN" dirty="0"/>
          </a:p>
        </p:txBody>
      </p:sp>
      <p:sp>
        <p:nvSpPr>
          <p:cNvPr id="5" name="TextBox 4"/>
          <p:cNvSpPr txBox="1"/>
          <p:nvPr/>
        </p:nvSpPr>
        <p:spPr>
          <a:xfrm>
            <a:off x="7286644" y="4000504"/>
            <a:ext cx="1109214" cy="369332"/>
          </a:xfrm>
          <a:prstGeom prst="rect">
            <a:avLst/>
          </a:prstGeom>
          <a:solidFill>
            <a:srgbClr val="FFFF00"/>
          </a:solidFill>
        </p:spPr>
        <p:txBody>
          <a:bodyPr wrap="none" rtlCol="0">
            <a:spAutoFit/>
          </a:bodyPr>
          <a:lstStyle/>
          <a:p>
            <a:r>
              <a:rPr lang="en-IN" dirty="0" smtClean="0"/>
              <a:t>AUC=0.69</a:t>
            </a:r>
            <a:endParaRPr lang="en-IN" dirty="0"/>
          </a:p>
        </p:txBody>
      </p:sp>
      <p:sp>
        <p:nvSpPr>
          <p:cNvPr id="6" name="TextBox 5"/>
          <p:cNvSpPr txBox="1"/>
          <p:nvPr/>
        </p:nvSpPr>
        <p:spPr>
          <a:xfrm>
            <a:off x="1714480" y="6143644"/>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sp>
        <p:nvSpPr>
          <p:cNvPr id="7" name="TextBox 6"/>
          <p:cNvSpPr txBox="1"/>
          <p:nvPr/>
        </p:nvSpPr>
        <p:spPr>
          <a:xfrm rot="16200000">
            <a:off x="-762805" y="4263243"/>
            <a:ext cx="1894942" cy="369332"/>
          </a:xfrm>
          <a:prstGeom prst="rect">
            <a:avLst/>
          </a:prstGeom>
          <a:noFill/>
        </p:spPr>
        <p:txBody>
          <a:bodyPr wrap="none" rtlCol="0">
            <a:spAutoFit/>
          </a:bodyPr>
          <a:lstStyle/>
          <a:p>
            <a:r>
              <a:rPr lang="en-IN" dirty="0" smtClean="0">
                <a:latin typeface="Times New Roman" pitchFamily="18" charset="0"/>
                <a:cs typeface="Times New Roman" pitchFamily="18" charset="0"/>
              </a:rPr>
              <a:t>True Positive Rate</a:t>
            </a:r>
            <a:endParaRPr lang="en-IN" dirty="0">
              <a:latin typeface="Times New Roman" pitchFamily="18" charset="0"/>
              <a:cs typeface="Times New Roman" pitchFamily="18" charset="0"/>
            </a:endParaRPr>
          </a:p>
        </p:txBody>
      </p:sp>
      <p:sp>
        <p:nvSpPr>
          <p:cNvPr id="8" name="TextBox 7"/>
          <p:cNvSpPr txBox="1"/>
          <p:nvPr/>
        </p:nvSpPr>
        <p:spPr>
          <a:xfrm>
            <a:off x="6143636" y="6143644"/>
            <a:ext cx="1954381" cy="369332"/>
          </a:xfrm>
          <a:prstGeom prst="rect">
            <a:avLst/>
          </a:prstGeom>
          <a:noFill/>
        </p:spPr>
        <p:txBody>
          <a:bodyPr wrap="none" rtlCol="0">
            <a:spAutoFit/>
          </a:bodyPr>
          <a:lstStyle/>
          <a:p>
            <a:r>
              <a:rPr lang="en-IN" dirty="0" smtClean="0">
                <a:latin typeface="Times New Roman" pitchFamily="18" charset="0"/>
                <a:cs typeface="Times New Roman" pitchFamily="18" charset="0"/>
              </a:rPr>
              <a:t>False Positive Rate</a:t>
            </a:r>
            <a:endParaRPr lang="en-IN" dirty="0">
              <a:latin typeface="Times New Roman" pitchFamily="18" charset="0"/>
              <a:cs typeface="Times New Roman" pitchFamily="18" charset="0"/>
            </a:endParaRPr>
          </a:p>
        </p:txBody>
      </p:sp>
      <p:sp>
        <p:nvSpPr>
          <p:cNvPr id="9" name="TextBox 8"/>
          <p:cNvSpPr txBox="1"/>
          <p:nvPr/>
        </p:nvSpPr>
        <p:spPr>
          <a:xfrm>
            <a:off x="1928794" y="1785926"/>
            <a:ext cx="1148071" cy="523220"/>
          </a:xfrm>
          <a:prstGeom prst="rect">
            <a:avLst/>
          </a:prstGeom>
          <a:noFill/>
        </p:spPr>
        <p:txBody>
          <a:bodyPr wrap="none" rtlCol="0">
            <a:spAutoFit/>
          </a:bodyPr>
          <a:lstStyle/>
          <a:p>
            <a:r>
              <a:rPr lang="en-IN" sz="2800" dirty="0" smtClean="0"/>
              <a:t>N1024</a:t>
            </a:r>
            <a:endParaRPr lang="en-IN" sz="2800" dirty="0"/>
          </a:p>
        </p:txBody>
      </p:sp>
      <p:sp>
        <p:nvSpPr>
          <p:cNvPr id="10" name="TextBox 9"/>
          <p:cNvSpPr txBox="1"/>
          <p:nvPr/>
        </p:nvSpPr>
        <p:spPr>
          <a:xfrm>
            <a:off x="6500826" y="1785926"/>
            <a:ext cx="965329" cy="523220"/>
          </a:xfrm>
          <a:prstGeom prst="rect">
            <a:avLst/>
          </a:prstGeom>
          <a:noFill/>
        </p:spPr>
        <p:txBody>
          <a:bodyPr wrap="none" rtlCol="0">
            <a:spAutoFit/>
          </a:bodyPr>
          <a:lstStyle/>
          <a:p>
            <a:r>
              <a:rPr lang="en-IN" sz="2800" dirty="0" smtClean="0"/>
              <a:t>N400</a:t>
            </a:r>
          </a:p>
        </p:txBody>
      </p:sp>
      <p:sp>
        <p:nvSpPr>
          <p:cNvPr id="11" name="TextBox 10"/>
          <p:cNvSpPr txBox="1"/>
          <p:nvPr/>
        </p:nvSpPr>
        <p:spPr>
          <a:xfrm>
            <a:off x="3500430" y="1214422"/>
            <a:ext cx="2307042" cy="523220"/>
          </a:xfrm>
          <a:prstGeom prst="rect">
            <a:avLst/>
          </a:prstGeom>
          <a:solidFill>
            <a:srgbClr val="FFFF00"/>
          </a:solidFill>
        </p:spPr>
        <p:txBody>
          <a:bodyPr wrap="none" rtlCol="0">
            <a:spAutoFit/>
          </a:bodyPr>
          <a:lstStyle/>
          <a:p>
            <a:r>
              <a:rPr lang="en-IN" sz="2800" dirty="0" smtClean="0">
                <a:latin typeface="Times New Roman" pitchFamily="18" charset="0"/>
                <a:cs typeface="Times New Roman" pitchFamily="18" charset="0"/>
              </a:rPr>
              <a:t>RSMC Region</a:t>
            </a:r>
            <a:endParaRPr lang="en-IN" sz="2800" dirty="0">
              <a:latin typeface="Times New Roman" pitchFamily="18" charset="0"/>
              <a:cs typeface="Times New Roman" pitchFamily="18" charset="0"/>
            </a:endParaRPr>
          </a:p>
        </p:txBody>
      </p:sp>
      <p:sp>
        <p:nvSpPr>
          <p:cNvPr id="12" name="TextBox 11"/>
          <p:cNvSpPr txBox="1"/>
          <p:nvPr/>
        </p:nvSpPr>
        <p:spPr>
          <a:xfrm>
            <a:off x="4214810" y="1785926"/>
            <a:ext cx="1051891" cy="523220"/>
          </a:xfrm>
          <a:prstGeom prst="rect">
            <a:avLst/>
          </a:prstGeom>
          <a:solidFill>
            <a:srgbClr val="FFC000"/>
          </a:solidFill>
        </p:spPr>
        <p:txBody>
          <a:bodyPr wrap="none" rtlCol="0">
            <a:spAutoFit/>
          </a:bodyPr>
          <a:lstStyle/>
          <a:p>
            <a:r>
              <a:rPr lang="en-IN" sz="2800" dirty="0" smtClean="0">
                <a:latin typeface="Times New Roman" pitchFamily="18" charset="0"/>
                <a:cs typeface="Times New Roman" pitchFamily="18" charset="0"/>
              </a:rPr>
              <a:t>Day3 </a:t>
            </a:r>
            <a:endParaRPr lang="en-IN" dirty="0"/>
          </a:p>
        </p:txBody>
      </p:sp>
      <p:sp>
        <p:nvSpPr>
          <p:cNvPr id="13" name="TextBox 12"/>
          <p:cNvSpPr txBox="1"/>
          <p:nvPr/>
        </p:nvSpPr>
        <p:spPr>
          <a:xfrm>
            <a:off x="2143108" y="642918"/>
            <a:ext cx="4814138" cy="584775"/>
          </a:xfrm>
          <a:prstGeom prst="rect">
            <a:avLst/>
          </a:prstGeom>
          <a:noFill/>
        </p:spPr>
        <p:txBody>
          <a:bodyPr wrap="none" rtlCol="0">
            <a:spAutoFit/>
          </a:bodyPr>
          <a:lstStyle/>
          <a:p>
            <a:r>
              <a:rPr lang="en-IN" sz="3200" dirty="0" smtClean="0">
                <a:latin typeface="Times New Roman" pitchFamily="18" charset="0"/>
                <a:cs typeface="Times New Roman" pitchFamily="18" charset="0"/>
              </a:rPr>
              <a:t>Precipitation (&gt; 6.5 cm/day)</a:t>
            </a:r>
            <a:endParaRPr lang="en-IN" sz="3200" dirty="0">
              <a:latin typeface="Times New Roman" pitchFamily="18" charset="0"/>
              <a:cs typeface="Times New Roman" pitchFamily="18" charset="0"/>
            </a:endParaRPr>
          </a:p>
        </p:txBody>
      </p:sp>
      <p:sp>
        <p:nvSpPr>
          <p:cNvPr id="14" name="TextBox 13"/>
          <p:cNvSpPr txBox="1"/>
          <p:nvPr/>
        </p:nvSpPr>
        <p:spPr>
          <a:xfrm>
            <a:off x="3143240" y="0"/>
            <a:ext cx="2557110" cy="646331"/>
          </a:xfrm>
          <a:prstGeom prst="rect">
            <a:avLst/>
          </a:prstGeom>
          <a:noFill/>
        </p:spPr>
        <p:txBody>
          <a:bodyPr wrap="none" rtlCol="0">
            <a:spAutoFit/>
          </a:bodyPr>
          <a:lstStyle/>
          <a:p>
            <a:r>
              <a:rPr lang="en-IN" sz="3600" b="1" dirty="0" smtClean="0">
                <a:solidFill>
                  <a:srgbClr val="C00000"/>
                </a:solidFill>
                <a:latin typeface="Times New Roman" pitchFamily="18" charset="0"/>
                <a:cs typeface="Times New Roman" pitchFamily="18" charset="0"/>
              </a:rPr>
              <a:t>ROC Curve</a:t>
            </a:r>
            <a:endParaRPr lang="en-IN" sz="3600" b="1" dirty="0">
              <a:solidFill>
                <a:srgbClr val="C00000"/>
              </a:solidFill>
              <a:latin typeface="Times New Roman" pitchFamily="18" charset="0"/>
              <a:cs typeface="Times New Roman" pitchFamily="18" charset="0"/>
            </a:endParaRPr>
          </a:p>
        </p:txBody>
      </p:sp>
      <p:pic>
        <p:nvPicPr>
          <p:cNvPr id="15" name="Picture 14"/>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2"/>
          <a:srcRect l="18750" t="26389" r="17968" b="24305"/>
          <a:stretch>
            <a:fillRect/>
          </a:stretch>
        </p:blipFill>
        <p:spPr bwMode="auto">
          <a:xfrm>
            <a:off x="285720" y="1214422"/>
            <a:ext cx="8572528" cy="3757096"/>
          </a:xfrm>
          <a:prstGeom prst="rect">
            <a:avLst/>
          </a:prstGeom>
          <a:noFill/>
          <a:ln w="9525">
            <a:noFill/>
            <a:miter lim="800000"/>
            <a:headEnd/>
            <a:tailEnd/>
          </a:ln>
          <a:effectLst/>
        </p:spPr>
      </p:pic>
      <p:sp>
        <p:nvSpPr>
          <p:cNvPr id="5" name="Rectangle 4"/>
          <p:cNvSpPr/>
          <p:nvPr/>
        </p:nvSpPr>
        <p:spPr>
          <a:xfrm>
            <a:off x="285720" y="5357826"/>
            <a:ext cx="8429652" cy="923330"/>
          </a:xfrm>
          <a:prstGeom prst="rect">
            <a:avLst/>
          </a:prstGeom>
        </p:spPr>
        <p:txBody>
          <a:bodyPr wrap="square">
            <a:spAutoFit/>
          </a:bodyPr>
          <a:lstStyle/>
          <a:p>
            <a:r>
              <a:rPr lang="en-US" i="1" dirty="0" smtClean="0"/>
              <a:t>IMD-NCMRWF (GPM </a:t>
            </a:r>
            <a:r>
              <a:rPr lang="en-US" i="1" dirty="0" err="1" smtClean="0"/>
              <a:t>SAT+Gauge</a:t>
            </a:r>
            <a:r>
              <a:rPr lang="en-US" i="1" dirty="0" smtClean="0"/>
              <a:t>) Rainfall (cm/day) observations for 10</a:t>
            </a:r>
            <a:r>
              <a:rPr lang="en-US" i="1" baseline="30000" dirty="0" smtClean="0"/>
              <a:t>th</a:t>
            </a:r>
            <a:r>
              <a:rPr lang="en-US" i="1" dirty="0" smtClean="0"/>
              <a:t> June 2018 are shown in (a). Ensemble mean </a:t>
            </a:r>
            <a:r>
              <a:rPr lang="en-US" b="1" i="1" dirty="0" smtClean="0"/>
              <a:t>Day 5 forecast </a:t>
            </a:r>
            <a:r>
              <a:rPr lang="en-US" i="1" dirty="0" smtClean="0"/>
              <a:t>valid for 10</a:t>
            </a:r>
            <a:r>
              <a:rPr lang="en-US" i="1" baseline="30000" dirty="0" smtClean="0"/>
              <a:t>th</a:t>
            </a:r>
            <a:r>
              <a:rPr lang="en-US" i="1" dirty="0" smtClean="0"/>
              <a:t> June from (b) 33-km NEPS and (c) 12-km NEPS </a:t>
            </a:r>
            <a:endParaRPr lang="en-US" dirty="0"/>
          </a:p>
        </p:txBody>
      </p:sp>
      <p:sp>
        <p:nvSpPr>
          <p:cNvPr id="7" name="Rectangle 6"/>
          <p:cNvSpPr/>
          <p:nvPr/>
        </p:nvSpPr>
        <p:spPr>
          <a:xfrm>
            <a:off x="1357290" y="285728"/>
            <a:ext cx="6426759" cy="523220"/>
          </a:xfrm>
          <a:prstGeom prst="rect">
            <a:avLst/>
          </a:prstGeom>
        </p:spPr>
        <p:txBody>
          <a:bodyPr wrap="none">
            <a:spAutoFit/>
          </a:bodyPr>
          <a:lstStyle/>
          <a:p>
            <a:r>
              <a:rPr lang="en-US" sz="2800" b="1" dirty="0" smtClean="0">
                <a:latin typeface="Times New Roman" pitchFamily="18" charset="0"/>
                <a:cs typeface="Times New Roman" pitchFamily="18" charset="0"/>
              </a:rPr>
              <a:t>Ensemble Mean of a heavy rainfall event</a:t>
            </a:r>
            <a:endParaRPr lang="en-US" sz="2800" b="1" dirty="0">
              <a:latin typeface="Times New Roman" pitchFamily="18" charset="0"/>
              <a:cs typeface="Times New Roman" pitchFamily="18" charset="0"/>
            </a:endParaRPr>
          </a:p>
        </p:txBody>
      </p:sp>
      <p:pic>
        <p:nvPicPr>
          <p:cNvPr id="6" name="Picture 5"/>
          <p:cNvPicPr/>
          <p:nvPr/>
        </p:nvPicPr>
        <p:blipFill>
          <a:blip r:embed="rId3"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1071546"/>
            <a:ext cx="9144000" cy="5575610"/>
            <a:chOff x="0" y="457200"/>
            <a:chExt cx="9144000" cy="5575610"/>
          </a:xfrm>
        </p:grpSpPr>
        <p:pic>
          <p:nvPicPr>
            <p:cNvPr id="3074" name="Picture 2" descr="D:\EPS_plots\mumbai_rf\spagh_rf_t3_23_20180607.png"/>
            <p:cNvPicPr>
              <a:picLocks noChangeAspect="1" noChangeArrowheads="1"/>
            </p:cNvPicPr>
            <p:nvPr/>
          </p:nvPicPr>
          <p:blipFill>
            <a:blip r:embed="rId2"/>
            <a:srcRect l="14800" r="18000"/>
            <a:stretch>
              <a:fillRect/>
            </a:stretch>
          </p:blipFill>
          <p:spPr bwMode="auto">
            <a:xfrm>
              <a:off x="0" y="486229"/>
              <a:ext cx="4648200" cy="5533571"/>
            </a:xfrm>
            <a:prstGeom prst="rect">
              <a:avLst/>
            </a:prstGeom>
            <a:noFill/>
          </p:spPr>
        </p:pic>
        <p:pic>
          <p:nvPicPr>
            <p:cNvPr id="3075" name="Picture 3" descr="D:\EPS_plots\mumbai_rf\spagh_n400_rf_t3_45_20180607.png"/>
            <p:cNvPicPr>
              <a:picLocks noChangeAspect="1" noChangeArrowheads="1"/>
            </p:cNvPicPr>
            <p:nvPr/>
          </p:nvPicPr>
          <p:blipFill>
            <a:blip r:embed="rId3"/>
            <a:srcRect l="14800" r="19600"/>
            <a:stretch>
              <a:fillRect/>
            </a:stretch>
          </p:blipFill>
          <p:spPr bwMode="auto">
            <a:xfrm>
              <a:off x="4572000" y="457200"/>
              <a:ext cx="4572000" cy="5575610"/>
            </a:xfrm>
            <a:prstGeom prst="rect">
              <a:avLst/>
            </a:prstGeom>
            <a:noFill/>
          </p:spPr>
        </p:pic>
      </p:grpSp>
      <p:pic>
        <p:nvPicPr>
          <p:cNvPr id="5" name="Picture 4"/>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
        <p:nvSpPr>
          <p:cNvPr id="6" name="TextBox 5"/>
          <p:cNvSpPr txBox="1"/>
          <p:nvPr/>
        </p:nvSpPr>
        <p:spPr>
          <a:xfrm>
            <a:off x="6072198" y="500042"/>
            <a:ext cx="2172390"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33-km NEPS</a:t>
            </a:r>
            <a:endParaRPr lang="en-US" sz="2800" b="1" dirty="0">
              <a:latin typeface="Times New Roman" pitchFamily="18" charset="0"/>
              <a:cs typeface="Times New Roman" pitchFamily="18" charset="0"/>
            </a:endParaRPr>
          </a:p>
        </p:txBody>
      </p:sp>
      <p:sp>
        <p:nvSpPr>
          <p:cNvPr id="7" name="TextBox 6"/>
          <p:cNvSpPr txBox="1"/>
          <p:nvPr/>
        </p:nvSpPr>
        <p:spPr>
          <a:xfrm>
            <a:off x="1428728" y="500042"/>
            <a:ext cx="2172390"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12-km NEPS</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cstate="print"/>
          <a:srcRect/>
          <a:stretch>
            <a:fillRect/>
          </a:stretch>
        </p:blipFill>
        <p:spPr bwMode="auto">
          <a:xfrm>
            <a:off x="8429652" y="1"/>
            <a:ext cx="714348" cy="928670"/>
          </a:xfrm>
          <a:prstGeom prst="rect">
            <a:avLst/>
          </a:prstGeom>
          <a:noFill/>
          <a:ln w="9525">
            <a:noFill/>
            <a:miter lim="800000"/>
            <a:headEnd/>
            <a:tailEnd/>
          </a:ln>
        </p:spPr>
      </p:pic>
      <p:graphicFrame>
        <p:nvGraphicFramePr>
          <p:cNvPr id="7" name="Table 6"/>
          <p:cNvGraphicFramePr>
            <a:graphicFrameLocks noGrp="1"/>
          </p:cNvGraphicFramePr>
          <p:nvPr/>
        </p:nvGraphicFramePr>
        <p:xfrm>
          <a:off x="285720" y="857232"/>
          <a:ext cx="8610600" cy="5857758"/>
        </p:xfrm>
        <a:graphic>
          <a:graphicData uri="http://schemas.openxmlformats.org/drawingml/2006/table">
            <a:tbl>
              <a:tblPr firstRow="1" firstCol="1" bandRow="1">
                <a:tableStyleId>{5C22544A-7EE6-4342-B048-85BDC9FD1C3A}</a:tableStyleId>
              </a:tblPr>
              <a:tblGrid>
                <a:gridCol w="2870200"/>
                <a:gridCol w="2870200"/>
                <a:gridCol w="2870200"/>
              </a:tblGrid>
              <a:tr h="350037">
                <a:tc>
                  <a:txBody>
                    <a:bodyPr/>
                    <a:lstStyle/>
                    <a:p>
                      <a:endParaRPr lang="en-US" sz="2000" b="1" dirty="0"/>
                    </a:p>
                  </a:txBody>
                  <a:tcPr/>
                </a:tc>
                <a:tc>
                  <a:txBody>
                    <a:bodyPr/>
                    <a:lstStyle/>
                    <a:p>
                      <a:r>
                        <a:rPr lang="en-US" sz="2000" dirty="0" smtClean="0"/>
                        <a:t>33km NEPS (N400)</a:t>
                      </a:r>
                      <a:endParaRPr lang="en-US" sz="2000" dirty="0"/>
                    </a:p>
                  </a:txBody>
                  <a:tcPr/>
                </a:tc>
                <a:tc>
                  <a:txBody>
                    <a:bodyPr/>
                    <a:lstStyle/>
                    <a:p>
                      <a:r>
                        <a:rPr lang="en-US" sz="2000" dirty="0" smtClean="0"/>
                        <a:t>12km NEPS (N1024)</a:t>
                      </a:r>
                      <a:endParaRPr lang="en-US" sz="2000" dirty="0"/>
                    </a:p>
                  </a:txBody>
                  <a:tcPr/>
                </a:tc>
              </a:tr>
              <a:tr h="493404">
                <a:tc>
                  <a:txBody>
                    <a:bodyPr/>
                    <a:lstStyle/>
                    <a:p>
                      <a:r>
                        <a:rPr lang="en-US" sz="2000" b="1" dirty="0" smtClean="0"/>
                        <a:t>Grid Points</a:t>
                      </a:r>
                      <a:endParaRPr lang="en-US" sz="2000" b="1" dirty="0"/>
                    </a:p>
                  </a:txBody>
                  <a:tcPr/>
                </a:tc>
                <a:tc>
                  <a:txBody>
                    <a:bodyPr/>
                    <a:lstStyle/>
                    <a:p>
                      <a:r>
                        <a:rPr lang="en-US" dirty="0" smtClean="0"/>
                        <a:t>800 x 600</a:t>
                      </a:r>
                      <a:endParaRPr lang="en-US" dirty="0"/>
                    </a:p>
                  </a:txBody>
                  <a:tcPr/>
                </a:tc>
                <a:tc>
                  <a:txBody>
                    <a:bodyPr/>
                    <a:lstStyle/>
                    <a:p>
                      <a:r>
                        <a:rPr lang="en-US" sz="1800" kern="1200" dirty="0" smtClean="0">
                          <a:solidFill>
                            <a:schemeClr val="dk1"/>
                          </a:solidFill>
                          <a:latin typeface="+mn-lt"/>
                          <a:ea typeface="+mn-ea"/>
                          <a:cs typeface="+mn-cs"/>
                        </a:rPr>
                        <a:t>2048 x1536</a:t>
                      </a:r>
                      <a:endParaRPr lang="en-US" dirty="0"/>
                    </a:p>
                  </a:txBody>
                  <a:tcPr/>
                </a:tc>
              </a:tr>
              <a:tr h="487554">
                <a:tc>
                  <a:txBody>
                    <a:bodyPr/>
                    <a:lstStyle/>
                    <a:p>
                      <a:r>
                        <a:rPr lang="en-US" sz="2000" b="1" dirty="0" smtClean="0"/>
                        <a:t>Members</a:t>
                      </a:r>
                      <a:endParaRPr lang="en-US" sz="2000" b="1" dirty="0"/>
                    </a:p>
                  </a:txBody>
                  <a:tcPr/>
                </a:tc>
                <a:tc>
                  <a:txBody>
                    <a:bodyPr/>
                    <a:lstStyle/>
                    <a:p>
                      <a:r>
                        <a:rPr lang="en-US" dirty="0" smtClean="0"/>
                        <a:t>44 perturbed </a:t>
                      </a:r>
                      <a:r>
                        <a:rPr lang="en-US" baseline="0" dirty="0" smtClean="0"/>
                        <a:t> + 1 </a:t>
                      </a:r>
                      <a:r>
                        <a:rPr lang="en-US" baseline="0" dirty="0" err="1" smtClean="0"/>
                        <a:t>cntl</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22 perturbed +1 </a:t>
                      </a:r>
                      <a:r>
                        <a:rPr lang="en-US" dirty="0" err="1" smtClean="0"/>
                        <a:t>cntl</a:t>
                      </a:r>
                      <a:endParaRPr lang="en-US" dirty="0"/>
                    </a:p>
                  </a:txBody>
                  <a:tcPr/>
                </a:tc>
              </a:tr>
              <a:tr h="604174">
                <a:tc>
                  <a:txBody>
                    <a:bodyPr/>
                    <a:lstStyle/>
                    <a:p>
                      <a:r>
                        <a:rPr lang="en-IN" sz="2000" dirty="0" smtClean="0"/>
                        <a:t>Initial condition perturbations</a:t>
                      </a:r>
                      <a:endParaRPr lang="en-IN" sz="2000" dirty="0"/>
                    </a:p>
                  </a:txBody>
                  <a:tcPr/>
                </a:tc>
                <a:tc>
                  <a:txBody>
                    <a:bodyPr/>
                    <a:lstStyle/>
                    <a:p>
                      <a:r>
                        <a:rPr lang="en-IN" sz="1800" dirty="0" smtClean="0"/>
                        <a:t>Perturbations</a:t>
                      </a:r>
                      <a:r>
                        <a:rPr lang="en-IN" sz="1800" baseline="0" dirty="0" smtClean="0"/>
                        <a:t> in </a:t>
                      </a:r>
                      <a:r>
                        <a:rPr lang="en-IN" sz="1800" dirty="0" smtClean="0"/>
                        <a:t> </a:t>
                      </a:r>
                      <a:r>
                        <a:rPr lang="en-IN" sz="1800" dirty="0" smtClean="0">
                          <a:sym typeface="Symbol"/>
                        </a:rPr>
                        <a:t>, </a:t>
                      </a:r>
                      <a:r>
                        <a:rPr lang="en-IN" sz="1800" dirty="0" smtClean="0"/>
                        <a:t> </a:t>
                      </a:r>
                      <a:r>
                        <a:rPr lang="el-GR" sz="1800" dirty="0" smtClean="0"/>
                        <a:t>π</a:t>
                      </a:r>
                      <a:r>
                        <a:rPr lang="en-IN" sz="1800" dirty="0" smtClean="0"/>
                        <a:t>, q, u,</a:t>
                      </a:r>
                      <a:r>
                        <a:rPr lang="en-IN" sz="1800" baseline="0" dirty="0" smtClean="0"/>
                        <a:t> &amp; v  by ETKF method </a:t>
                      </a:r>
                      <a:endParaRPr lang="en-IN"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Perturbations</a:t>
                      </a:r>
                      <a:r>
                        <a:rPr lang="en-IN" sz="1800" baseline="0" dirty="0" smtClean="0"/>
                        <a:t> in </a:t>
                      </a:r>
                      <a:r>
                        <a:rPr lang="en-IN" sz="1800" dirty="0" smtClean="0"/>
                        <a:t> </a:t>
                      </a:r>
                      <a:r>
                        <a:rPr lang="en-IN" sz="1800" dirty="0" smtClean="0">
                          <a:sym typeface="Symbol"/>
                        </a:rPr>
                        <a:t>, </a:t>
                      </a:r>
                      <a:r>
                        <a:rPr lang="en-IN" sz="1800" dirty="0" smtClean="0"/>
                        <a:t> </a:t>
                      </a:r>
                      <a:r>
                        <a:rPr lang="el-GR" sz="1800" dirty="0" smtClean="0"/>
                        <a:t>π</a:t>
                      </a:r>
                      <a:r>
                        <a:rPr lang="en-IN" sz="1800" dirty="0" smtClean="0"/>
                        <a:t>, q, u,</a:t>
                      </a:r>
                      <a:r>
                        <a:rPr lang="en-IN" sz="1800" baseline="0" dirty="0" smtClean="0"/>
                        <a:t> &amp; v  by ETKF method  and </a:t>
                      </a:r>
                      <a:endParaRPr lang="en-IN" sz="1800" dirty="0" smtClean="0"/>
                    </a:p>
                    <a:p>
                      <a:r>
                        <a:rPr lang="en-IN" sz="1800" b="1" dirty="0" smtClean="0">
                          <a:solidFill>
                            <a:srgbClr val="C00000"/>
                          </a:solidFill>
                        </a:rPr>
                        <a:t>perturbations in SST , SMC &amp; Deep Soil Temp</a:t>
                      </a:r>
                      <a:endParaRPr lang="en-IN" sz="1800" b="1" dirty="0">
                        <a:solidFill>
                          <a:srgbClr val="C00000"/>
                        </a:solidFill>
                      </a:endParaRPr>
                    </a:p>
                  </a:txBody>
                  <a:tcPr/>
                </a:tc>
              </a:tr>
              <a:tr h="604174">
                <a:tc>
                  <a:txBody>
                    <a:bodyPr/>
                    <a:lstStyle/>
                    <a:p>
                      <a:r>
                        <a:rPr lang="en-IN" sz="2000" dirty="0" smtClean="0"/>
                        <a:t>Model Physics Perturbations</a:t>
                      </a:r>
                      <a:endParaRPr lang="en-IN" sz="2000" dirty="0"/>
                    </a:p>
                  </a:txBody>
                  <a:tcPr/>
                </a:tc>
                <a:tc>
                  <a:txBody>
                    <a:bodyPr/>
                    <a:lstStyle/>
                    <a:p>
                      <a:r>
                        <a:rPr lang="en-IN" sz="1800" dirty="0" smtClean="0"/>
                        <a:t>Stochastic Kinetic Energy Backscattering and Random Parameter Schemes</a:t>
                      </a:r>
                      <a:endParaRPr lang="en-IN"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Stochastic Kinetic Energy Backscattering and Random Parameter Schemes</a:t>
                      </a:r>
                      <a:endParaRPr lang="en-IN" sz="1800" b="1" dirty="0">
                        <a:solidFill>
                          <a:srgbClr val="C00000"/>
                        </a:solidFill>
                      </a:endParaRPr>
                    </a:p>
                  </a:txBody>
                  <a:tcPr/>
                </a:tc>
              </a:tr>
              <a:tr h="1433054">
                <a:tc>
                  <a:txBody>
                    <a:bodyPr/>
                    <a:lstStyle/>
                    <a:p>
                      <a:r>
                        <a:rPr lang="en-US" sz="2000" b="1" dirty="0" smtClean="0"/>
                        <a:t>Observations Assimilated in NEPS</a:t>
                      </a:r>
                      <a:endParaRPr lang="en-US" sz="2000" b="1" dirty="0"/>
                    </a:p>
                  </a:txBody>
                  <a:tcPr/>
                </a:tc>
                <a:tc>
                  <a:txBody>
                    <a:bodyPr/>
                    <a:lstStyle/>
                    <a:p>
                      <a:r>
                        <a:rPr lang="en-US" dirty="0" smtClean="0"/>
                        <a:t>AIRS, ATOVS,</a:t>
                      </a:r>
                      <a:r>
                        <a:rPr lang="en-US" baseline="0" dirty="0" smtClean="0"/>
                        <a:t> </a:t>
                      </a:r>
                      <a:r>
                        <a:rPr lang="en-US" dirty="0" smtClean="0"/>
                        <a:t>Aircraft,</a:t>
                      </a:r>
                      <a:r>
                        <a:rPr lang="en-US" baseline="0" dirty="0" smtClean="0"/>
                        <a:t> </a:t>
                      </a:r>
                      <a:r>
                        <a:rPr lang="en-US" dirty="0" err="1" smtClean="0"/>
                        <a:t>GOESClear</a:t>
                      </a:r>
                      <a:r>
                        <a:rPr lang="en-US" dirty="0" smtClean="0"/>
                        <a:t>, GPSRO,</a:t>
                      </a:r>
                    </a:p>
                    <a:p>
                      <a:r>
                        <a:rPr lang="en-US" dirty="0" smtClean="0"/>
                        <a:t>IASI, </a:t>
                      </a:r>
                      <a:r>
                        <a:rPr lang="en-US" dirty="0" err="1" smtClean="0"/>
                        <a:t>Satwind</a:t>
                      </a:r>
                      <a:r>
                        <a:rPr lang="en-US" dirty="0" smtClean="0"/>
                        <a:t>,  </a:t>
                      </a:r>
                      <a:r>
                        <a:rPr lang="en-US" dirty="0" err="1" smtClean="0"/>
                        <a:t>Scatwind</a:t>
                      </a:r>
                      <a:r>
                        <a:rPr lang="en-US" dirty="0" smtClean="0"/>
                        <a:t>  </a:t>
                      </a:r>
                      <a:r>
                        <a:rPr lang="en-US" dirty="0" err="1" smtClean="0"/>
                        <a:t>Sonde</a:t>
                      </a:r>
                      <a:r>
                        <a:rPr lang="en-US" dirty="0" smtClean="0"/>
                        <a:t>,</a:t>
                      </a:r>
                      <a:r>
                        <a:rPr lang="en-US" baseline="0" dirty="0" smtClean="0"/>
                        <a:t> </a:t>
                      </a:r>
                      <a:r>
                        <a:rPr lang="en-US" dirty="0" smtClean="0"/>
                        <a:t>Surface</a:t>
                      </a:r>
                      <a:endParaRPr lang="en-US" dirty="0"/>
                    </a:p>
                  </a:txBody>
                  <a:tcPr/>
                </a:tc>
                <a:tc>
                  <a:txBody>
                    <a:bodyPr/>
                    <a:lstStyle/>
                    <a:p>
                      <a:r>
                        <a:rPr lang="en-US" dirty="0" smtClean="0"/>
                        <a:t>AIRS, ATOVS,</a:t>
                      </a:r>
                      <a:r>
                        <a:rPr lang="en-US" baseline="0" dirty="0" smtClean="0"/>
                        <a:t> </a:t>
                      </a:r>
                      <a:r>
                        <a:rPr lang="en-US" dirty="0" smtClean="0"/>
                        <a:t>Aircraft,</a:t>
                      </a:r>
                      <a:r>
                        <a:rPr lang="en-US" baseline="0" dirty="0" smtClean="0"/>
                        <a:t> </a:t>
                      </a:r>
                      <a:r>
                        <a:rPr lang="en-US" dirty="0" err="1" smtClean="0"/>
                        <a:t>GOESClear</a:t>
                      </a:r>
                      <a:r>
                        <a:rPr lang="en-US" dirty="0" smtClean="0"/>
                        <a:t>, GPSRO,</a:t>
                      </a:r>
                    </a:p>
                    <a:p>
                      <a:r>
                        <a:rPr lang="en-US" dirty="0" smtClean="0"/>
                        <a:t>IASI, </a:t>
                      </a:r>
                      <a:r>
                        <a:rPr lang="en-US" dirty="0" err="1" smtClean="0"/>
                        <a:t>Satwind</a:t>
                      </a:r>
                      <a:r>
                        <a:rPr lang="en-US" dirty="0" smtClean="0"/>
                        <a:t>,  </a:t>
                      </a:r>
                      <a:r>
                        <a:rPr lang="en-US" dirty="0" err="1" smtClean="0"/>
                        <a:t>Scatwind</a:t>
                      </a:r>
                      <a:r>
                        <a:rPr lang="en-US" dirty="0" smtClean="0"/>
                        <a:t>  </a:t>
                      </a:r>
                      <a:r>
                        <a:rPr lang="en-US" dirty="0" err="1" smtClean="0"/>
                        <a:t>Sonde</a:t>
                      </a:r>
                      <a:r>
                        <a:rPr lang="en-US" dirty="0" smtClean="0"/>
                        <a:t>,</a:t>
                      </a:r>
                      <a:r>
                        <a:rPr lang="en-US" baseline="0" dirty="0" smtClean="0"/>
                        <a:t> </a:t>
                      </a:r>
                      <a:r>
                        <a:rPr lang="en-US" dirty="0" smtClean="0"/>
                        <a:t>Surface,</a:t>
                      </a:r>
                    </a:p>
                    <a:p>
                      <a:r>
                        <a:rPr lang="en-US" b="1" dirty="0" err="1" smtClean="0">
                          <a:solidFill>
                            <a:srgbClr val="C00000"/>
                          </a:solidFill>
                        </a:rPr>
                        <a:t>SEVIRIClear</a:t>
                      </a:r>
                      <a:r>
                        <a:rPr lang="en-US" b="1" dirty="0" smtClean="0">
                          <a:solidFill>
                            <a:srgbClr val="C00000"/>
                          </a:solidFill>
                        </a:rPr>
                        <a:t>,</a:t>
                      </a:r>
                      <a:r>
                        <a:rPr lang="en-US" b="1" baseline="0" dirty="0" smtClean="0">
                          <a:solidFill>
                            <a:srgbClr val="C00000"/>
                          </a:solidFill>
                        </a:rPr>
                        <a:t> </a:t>
                      </a:r>
                      <a:r>
                        <a:rPr lang="en-US" b="1" dirty="0" smtClean="0">
                          <a:solidFill>
                            <a:srgbClr val="C00000"/>
                          </a:solidFill>
                        </a:rPr>
                        <a:t>SSMIS</a:t>
                      </a:r>
                      <a:endParaRPr lang="en-US" b="1" dirty="0">
                        <a:solidFill>
                          <a:srgbClr val="C00000"/>
                        </a:solidFill>
                      </a:endParaRPr>
                    </a:p>
                  </a:txBody>
                  <a:tcPr/>
                </a:tc>
              </a:tr>
              <a:tr h="350037">
                <a:tc>
                  <a:txBody>
                    <a:bodyPr/>
                    <a:lstStyle/>
                    <a:p>
                      <a:r>
                        <a:rPr lang="en-US" sz="2000" b="1" dirty="0" smtClean="0"/>
                        <a:t>Long Forecast Start time </a:t>
                      </a:r>
                      <a:endParaRPr lang="en-US" sz="2000" b="1" dirty="0"/>
                    </a:p>
                  </a:txBody>
                  <a:tcPr/>
                </a:tc>
                <a:tc>
                  <a:txBody>
                    <a:bodyPr/>
                    <a:lstStyle/>
                    <a:p>
                      <a:r>
                        <a:rPr lang="en-US" dirty="0" smtClean="0"/>
                        <a:t>44 members  at 00 UTC</a:t>
                      </a:r>
                      <a:endParaRPr lang="en-US" dirty="0"/>
                    </a:p>
                  </a:txBody>
                  <a:tcPr/>
                </a:tc>
                <a:tc>
                  <a:txBody>
                    <a:bodyPr/>
                    <a:lstStyle/>
                    <a:p>
                      <a:r>
                        <a:rPr lang="en-US" dirty="0" smtClean="0"/>
                        <a:t>11members  and </a:t>
                      </a:r>
                      <a:r>
                        <a:rPr lang="en-US" dirty="0" err="1" smtClean="0"/>
                        <a:t>Cntl</a:t>
                      </a:r>
                      <a:r>
                        <a:rPr lang="en-US" baseline="0" dirty="0" smtClean="0"/>
                        <a:t> </a:t>
                      </a:r>
                      <a:r>
                        <a:rPr lang="en-US" dirty="0" smtClean="0"/>
                        <a:t>at</a:t>
                      </a:r>
                      <a:r>
                        <a:rPr lang="en-US" baseline="0" dirty="0" smtClean="0"/>
                        <a:t> 00 UTC and  11 members at 12UTC of previous day</a:t>
                      </a:r>
                      <a:endParaRPr lang="en-US" dirty="0"/>
                    </a:p>
                  </a:txBody>
                  <a:tcPr/>
                </a:tc>
              </a:tr>
            </a:tbl>
          </a:graphicData>
        </a:graphic>
      </p:graphicFrame>
      <p:sp>
        <p:nvSpPr>
          <p:cNvPr id="8" name="TextBox 7"/>
          <p:cNvSpPr txBox="1"/>
          <p:nvPr/>
        </p:nvSpPr>
        <p:spPr>
          <a:xfrm>
            <a:off x="0" y="152401"/>
            <a:ext cx="9144000" cy="523220"/>
          </a:xfrm>
          <a:prstGeom prst="rect">
            <a:avLst/>
          </a:prstGeom>
          <a:noFill/>
        </p:spPr>
        <p:txBody>
          <a:bodyPr wrap="square" rtlCol="0">
            <a:spAutoFit/>
          </a:bodyPr>
          <a:lstStyle/>
          <a:p>
            <a:pPr algn="ctr"/>
            <a:r>
              <a:rPr lang="en-US" sz="2800" b="1" dirty="0" smtClean="0"/>
              <a:t>Main difference between </a:t>
            </a:r>
            <a:r>
              <a:rPr lang="en-US" sz="2800" b="1" dirty="0" smtClean="0">
                <a:solidFill>
                  <a:srgbClr val="FF0000"/>
                </a:solidFill>
              </a:rPr>
              <a:t>33km NEPS </a:t>
            </a:r>
            <a:r>
              <a:rPr lang="en-US" sz="2800" b="1" dirty="0" smtClean="0"/>
              <a:t>and </a:t>
            </a:r>
            <a:r>
              <a:rPr lang="en-US" sz="2800" b="1" dirty="0" smtClean="0">
                <a:solidFill>
                  <a:srgbClr val="FF0000"/>
                </a:solidFill>
              </a:rPr>
              <a:t>12km NEPS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l="25391" t="22917" r="26562" b="20138"/>
          <a:stretch>
            <a:fillRect/>
          </a:stretch>
        </p:blipFill>
        <p:spPr bwMode="auto">
          <a:xfrm>
            <a:off x="0" y="285728"/>
            <a:ext cx="5491760" cy="3143248"/>
          </a:xfrm>
          <a:prstGeom prst="rect">
            <a:avLst/>
          </a:prstGeom>
          <a:noFill/>
          <a:ln w="9525">
            <a:noFill/>
            <a:miter lim="800000"/>
            <a:headEnd/>
            <a:tailEnd/>
          </a:ln>
          <a:effectLst/>
        </p:spPr>
      </p:pic>
      <p:sp>
        <p:nvSpPr>
          <p:cNvPr id="34819" name="Rectangle 3"/>
          <p:cNvSpPr>
            <a:spLocks noChangeArrowheads="1"/>
          </p:cNvSpPr>
          <p:nvPr/>
        </p:nvSpPr>
        <p:spPr bwMode="auto">
          <a:xfrm>
            <a:off x="5643570" y="1785926"/>
            <a:ext cx="3357586"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Day 3 forecast of 33km NEPS</a:t>
            </a:r>
            <a:r>
              <a:rPr kumimoji="0" lang="en-US" sz="24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probability of </a:t>
            </a:r>
            <a:r>
              <a:rPr kumimoji="0" lang="en-US" sz="2400" b="0"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exceedances</a:t>
            </a:r>
            <a:r>
              <a:rPr kumimoji="0" lang="en-US"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based on 00 UTC 26 June 2018 initial conditions have been shown. (a) ensemble mean, probability of getting rainfall greater than (b) 2.5, (c) 15.6, (d) 65.5, (e) 115, (f) 195 mm/day.</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4820" name="Picture 4"/>
          <p:cNvPicPr>
            <a:picLocks noChangeAspect="1" noChangeArrowheads="1"/>
          </p:cNvPicPr>
          <p:nvPr/>
        </p:nvPicPr>
        <p:blipFill>
          <a:blip r:embed="rId3"/>
          <a:srcRect l="25000" t="27778" r="26562" b="16667"/>
          <a:stretch>
            <a:fillRect/>
          </a:stretch>
        </p:blipFill>
        <p:spPr bwMode="auto">
          <a:xfrm>
            <a:off x="0" y="3486875"/>
            <a:ext cx="5500694" cy="3143248"/>
          </a:xfrm>
          <a:prstGeom prst="rect">
            <a:avLst/>
          </a:prstGeom>
          <a:noFill/>
          <a:ln w="9525">
            <a:noFill/>
            <a:miter lim="800000"/>
            <a:headEnd/>
            <a:tailEnd/>
          </a:ln>
          <a:effectLst/>
        </p:spPr>
      </p:pic>
      <p:sp>
        <p:nvSpPr>
          <p:cNvPr id="5" name="Rectangle 4"/>
          <p:cNvSpPr/>
          <p:nvPr/>
        </p:nvSpPr>
        <p:spPr>
          <a:xfrm>
            <a:off x="5572132" y="714356"/>
            <a:ext cx="3143272" cy="830997"/>
          </a:xfrm>
          <a:prstGeom prst="rect">
            <a:avLst/>
          </a:prstGeom>
        </p:spPr>
        <p:txBody>
          <a:bodyPr wrap="square">
            <a:spAutoFit/>
          </a:bodyPr>
          <a:lstStyle/>
          <a:p>
            <a:pPr algn="ctr"/>
            <a:r>
              <a:rPr lang="en-US" sz="2400" b="1" dirty="0" smtClean="0"/>
              <a:t>Probability of rainfall </a:t>
            </a:r>
            <a:r>
              <a:rPr lang="en-US" sz="2400" b="1" dirty="0" err="1" smtClean="0"/>
              <a:t>exceedance</a:t>
            </a:r>
            <a:r>
              <a:rPr lang="en-US" sz="2400" b="1" dirty="0" smtClean="0"/>
              <a:t> </a:t>
            </a:r>
            <a:endParaRPr lang="en-US" sz="2400" b="1" dirty="0"/>
          </a:p>
        </p:txBody>
      </p:sp>
      <p:pic>
        <p:nvPicPr>
          <p:cNvPr id="6" name="Picture 5"/>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0" y="3505200"/>
            <a:ext cx="4320000" cy="3240000"/>
          </a:xfrm>
          <a:prstGeom prst="rect">
            <a:avLst/>
          </a:prstGeom>
        </p:spPr>
      </p:pic>
      <p:grpSp>
        <p:nvGrpSpPr>
          <p:cNvPr id="2" name="Group 2"/>
          <p:cNvGrpSpPr/>
          <p:nvPr/>
        </p:nvGrpSpPr>
        <p:grpSpPr>
          <a:xfrm>
            <a:off x="0" y="857249"/>
            <a:ext cx="4590000" cy="1620000"/>
            <a:chOff x="0" y="0"/>
            <a:chExt cx="4244454" cy="1624083"/>
          </a:xfrm>
        </p:grpSpPr>
        <p:pic>
          <p:nvPicPr>
            <p:cNvPr id="8" name="Picture 7"/>
            <p:cNvPicPr>
              <a:picLocks noChangeAspect="1"/>
            </p:cNvPicPr>
            <p:nvPr/>
          </p:nvPicPr>
          <p:blipFill rotWithShape="1">
            <a:blip r:embed="rId3">
              <a:extLst>
                <a:ext uri="{28A0092B-C50C-407E-A947-70E740481C1C}">
                  <a14:useLocalDpi xmlns="" xmlns:a14="http://schemas.microsoft.com/office/drawing/2010/main"/>
                </a:ext>
              </a:extLst>
            </a:blip>
            <a:srcRect/>
            <a:stretch/>
          </p:blipFill>
          <p:spPr>
            <a:xfrm>
              <a:off x="382138" y="0"/>
              <a:ext cx="2743200" cy="464024"/>
            </a:xfrm>
            <a:prstGeom prst="rect">
              <a:avLst/>
            </a:prstGeom>
          </p:spPr>
        </p:pic>
        <p:pic>
          <p:nvPicPr>
            <p:cNvPr id="4" name="Picture 3"/>
            <p:cNvPicPr>
              <a:picLocks noChangeAspect="1"/>
            </p:cNvPicPr>
            <p:nvPr/>
          </p:nvPicPr>
          <p:blipFill rotWithShape="1">
            <a:blip r:embed="rId4">
              <a:extLst>
                <a:ext uri="{28A0092B-C50C-407E-A947-70E740481C1C}">
                  <a14:useLocalDpi xmlns="" xmlns:a14="http://schemas.microsoft.com/office/drawing/2010/main"/>
                </a:ext>
              </a:extLst>
            </a:blip>
            <a:srcRect/>
            <a:stretch/>
          </p:blipFill>
          <p:spPr>
            <a:xfrm>
              <a:off x="0" y="464024"/>
              <a:ext cx="4244454" cy="1160059"/>
            </a:xfrm>
            <a:prstGeom prst="rect">
              <a:avLst/>
            </a:prstGeom>
          </p:spPr>
        </p:pic>
      </p:grpSp>
      <p:pic>
        <p:nvPicPr>
          <p:cNvPr id="9" name="Picture 8"/>
          <p:cNvPicPr>
            <a:picLocks noChangeAspect="1"/>
          </p:cNvPicPr>
          <p:nvPr/>
        </p:nvPicPr>
        <p:blipFill>
          <a:blip r:embed="rId5" cstate="screen">
            <a:extLst>
              <a:ext uri="{28A0092B-C50C-407E-A947-70E740481C1C}">
                <a14:useLocalDpi xmlns="" xmlns:a14="http://schemas.microsoft.com/office/drawing/2010/main"/>
              </a:ext>
            </a:extLst>
          </a:blip>
          <a:stretch>
            <a:fillRect/>
          </a:stretch>
        </p:blipFill>
        <p:spPr>
          <a:xfrm>
            <a:off x="4590000" y="3505200"/>
            <a:ext cx="4320000" cy="3240000"/>
          </a:xfrm>
          <a:prstGeom prst="rect">
            <a:avLst/>
          </a:prstGeom>
        </p:spPr>
      </p:pic>
      <p:grpSp>
        <p:nvGrpSpPr>
          <p:cNvPr id="3" name="Group 4"/>
          <p:cNvGrpSpPr/>
          <p:nvPr/>
        </p:nvGrpSpPr>
        <p:grpSpPr>
          <a:xfrm>
            <a:off x="4572000" y="867484"/>
            <a:ext cx="4590000" cy="1620000"/>
            <a:chOff x="7961194" y="13646"/>
            <a:chExt cx="4230806" cy="1610437"/>
          </a:xfrm>
        </p:grpSpPr>
        <p:pic>
          <p:nvPicPr>
            <p:cNvPr id="13" name="Picture 12"/>
            <p:cNvPicPr>
              <a:picLocks noChangeAspect="1"/>
            </p:cNvPicPr>
            <p:nvPr/>
          </p:nvPicPr>
          <p:blipFill rotWithShape="1">
            <a:blip r:embed="rId6">
              <a:extLst>
                <a:ext uri="{28A0092B-C50C-407E-A947-70E740481C1C}">
                  <a14:useLocalDpi xmlns="" xmlns:a14="http://schemas.microsoft.com/office/drawing/2010/main"/>
                </a:ext>
              </a:extLst>
            </a:blip>
            <a:srcRect/>
            <a:stretch/>
          </p:blipFill>
          <p:spPr>
            <a:xfrm>
              <a:off x="7961194" y="477670"/>
              <a:ext cx="4230806" cy="1146413"/>
            </a:xfrm>
            <a:prstGeom prst="rect">
              <a:avLst/>
            </a:prstGeom>
          </p:spPr>
        </p:pic>
        <p:pic>
          <p:nvPicPr>
            <p:cNvPr id="6" name="Picture 5"/>
            <p:cNvPicPr>
              <a:picLocks noChangeAspect="1"/>
            </p:cNvPicPr>
            <p:nvPr/>
          </p:nvPicPr>
          <p:blipFill rotWithShape="1">
            <a:blip r:embed="rId7">
              <a:extLst>
                <a:ext uri="{28A0092B-C50C-407E-A947-70E740481C1C}">
                  <a14:useLocalDpi xmlns="" xmlns:a14="http://schemas.microsoft.com/office/drawing/2010/main"/>
                </a:ext>
              </a:extLst>
            </a:blip>
            <a:srcRect/>
            <a:stretch/>
          </p:blipFill>
          <p:spPr>
            <a:xfrm>
              <a:off x="8325136" y="13646"/>
              <a:ext cx="2756848" cy="464024"/>
            </a:xfrm>
            <a:prstGeom prst="rect">
              <a:avLst/>
            </a:prstGeom>
          </p:spPr>
        </p:pic>
      </p:grpSp>
      <p:sp>
        <p:nvSpPr>
          <p:cNvPr id="12" name="TextBox 11"/>
          <p:cNvSpPr txBox="1"/>
          <p:nvPr/>
        </p:nvSpPr>
        <p:spPr>
          <a:xfrm>
            <a:off x="3910084" y="928900"/>
            <a:ext cx="522027" cy="300082"/>
          </a:xfrm>
          <a:prstGeom prst="rect">
            <a:avLst/>
          </a:prstGeom>
          <a:noFill/>
        </p:spPr>
        <p:txBody>
          <a:bodyPr wrap="square" rtlCol="0">
            <a:spAutoFit/>
          </a:bodyPr>
          <a:lstStyle/>
          <a:p>
            <a:pPr algn="ctr"/>
            <a:r>
              <a:rPr lang="en-IN" sz="1350" b="1" dirty="0"/>
              <a:t>(a)</a:t>
            </a:r>
          </a:p>
        </p:txBody>
      </p:sp>
      <p:sp>
        <p:nvSpPr>
          <p:cNvPr id="14" name="TextBox 13"/>
          <p:cNvSpPr txBox="1"/>
          <p:nvPr/>
        </p:nvSpPr>
        <p:spPr>
          <a:xfrm>
            <a:off x="8058071" y="928900"/>
            <a:ext cx="522027" cy="300082"/>
          </a:xfrm>
          <a:prstGeom prst="rect">
            <a:avLst/>
          </a:prstGeom>
          <a:noFill/>
        </p:spPr>
        <p:txBody>
          <a:bodyPr wrap="square" rtlCol="0">
            <a:spAutoFit/>
          </a:bodyPr>
          <a:lstStyle/>
          <a:p>
            <a:pPr algn="ctr"/>
            <a:r>
              <a:rPr lang="en-IN" sz="1350" b="1" dirty="0"/>
              <a:t>(b)</a:t>
            </a:r>
          </a:p>
        </p:txBody>
      </p:sp>
      <p:sp>
        <p:nvSpPr>
          <p:cNvPr id="15" name="TextBox 14"/>
          <p:cNvSpPr txBox="1"/>
          <p:nvPr/>
        </p:nvSpPr>
        <p:spPr>
          <a:xfrm>
            <a:off x="3797973" y="3713999"/>
            <a:ext cx="522027" cy="300082"/>
          </a:xfrm>
          <a:prstGeom prst="rect">
            <a:avLst/>
          </a:prstGeom>
          <a:noFill/>
        </p:spPr>
        <p:txBody>
          <a:bodyPr wrap="square" rtlCol="0">
            <a:spAutoFit/>
          </a:bodyPr>
          <a:lstStyle/>
          <a:p>
            <a:pPr algn="ctr"/>
            <a:r>
              <a:rPr lang="en-IN" sz="1350" b="1" dirty="0"/>
              <a:t>(c)</a:t>
            </a:r>
          </a:p>
        </p:txBody>
      </p:sp>
      <p:sp>
        <p:nvSpPr>
          <p:cNvPr id="16" name="TextBox 15"/>
          <p:cNvSpPr txBox="1"/>
          <p:nvPr/>
        </p:nvSpPr>
        <p:spPr>
          <a:xfrm>
            <a:off x="8387973" y="3864040"/>
            <a:ext cx="522027" cy="300082"/>
          </a:xfrm>
          <a:prstGeom prst="rect">
            <a:avLst/>
          </a:prstGeom>
          <a:noFill/>
        </p:spPr>
        <p:txBody>
          <a:bodyPr wrap="square" rtlCol="0">
            <a:spAutoFit/>
          </a:bodyPr>
          <a:lstStyle/>
          <a:p>
            <a:pPr algn="ctr"/>
            <a:r>
              <a:rPr lang="en-IN" sz="1350" b="1" dirty="0"/>
              <a:t>(d)</a:t>
            </a:r>
          </a:p>
        </p:txBody>
      </p:sp>
      <p:sp>
        <p:nvSpPr>
          <p:cNvPr id="17" name="TextBox 16"/>
          <p:cNvSpPr txBox="1"/>
          <p:nvPr/>
        </p:nvSpPr>
        <p:spPr>
          <a:xfrm>
            <a:off x="1452518" y="129314"/>
            <a:ext cx="6348134" cy="584775"/>
          </a:xfrm>
          <a:prstGeom prst="rect">
            <a:avLst/>
          </a:prstGeom>
          <a:noFill/>
          <a:ln>
            <a:solidFill>
              <a:schemeClr val="accent2"/>
            </a:solidFill>
          </a:ln>
        </p:spPr>
        <p:txBody>
          <a:bodyPr wrap="square" rtlCol="0">
            <a:spAutoFit/>
          </a:bodyPr>
          <a:lstStyle/>
          <a:p>
            <a:pPr algn="just"/>
            <a:r>
              <a:rPr lang="en-IN" sz="1600" b="1" dirty="0" smtClean="0"/>
              <a:t>NEPS </a:t>
            </a:r>
            <a:r>
              <a:rPr lang="en-IN" sz="1600" b="1" dirty="0"/>
              <a:t>rainfall Forecast </a:t>
            </a:r>
            <a:r>
              <a:rPr lang="en-IN" sz="1600" b="1" dirty="0" err="1"/>
              <a:t>EPSgrams</a:t>
            </a:r>
            <a:r>
              <a:rPr lang="en-IN" sz="1600" b="1" dirty="0"/>
              <a:t> for </a:t>
            </a:r>
            <a:r>
              <a:rPr lang="en-IN" sz="1600" b="1" dirty="0" smtClean="0"/>
              <a:t>Idukki </a:t>
            </a:r>
            <a:r>
              <a:rPr lang="en-IN" sz="1600" b="1" dirty="0"/>
              <a:t>based on (a) 5</a:t>
            </a:r>
            <a:r>
              <a:rPr lang="en-IN" sz="1600" b="1" baseline="30000" dirty="0"/>
              <a:t>th</a:t>
            </a:r>
            <a:r>
              <a:rPr lang="en-IN" sz="1600" b="1" dirty="0"/>
              <a:t> Aug 2018 </a:t>
            </a:r>
            <a:r>
              <a:rPr lang="en-IN" sz="1600" b="1" dirty="0" smtClean="0"/>
              <a:t>&amp; (</a:t>
            </a:r>
            <a:r>
              <a:rPr lang="en-IN" sz="1600" b="1" dirty="0"/>
              <a:t>b) 10</a:t>
            </a:r>
            <a:r>
              <a:rPr lang="en-IN" sz="1600" b="1" baseline="30000" dirty="0"/>
              <a:t>th</a:t>
            </a:r>
            <a:r>
              <a:rPr lang="en-IN" sz="1600" b="1" dirty="0"/>
              <a:t> Aug </a:t>
            </a:r>
            <a:r>
              <a:rPr lang="en-IN" sz="1600" b="1" dirty="0" smtClean="0"/>
              <a:t>2018 </a:t>
            </a:r>
            <a:endParaRPr lang="en-IN" sz="1050" b="1" dirty="0"/>
          </a:p>
        </p:txBody>
      </p:sp>
      <p:sp>
        <p:nvSpPr>
          <p:cNvPr id="18" name="TextBox 17"/>
          <p:cNvSpPr txBox="1"/>
          <p:nvPr/>
        </p:nvSpPr>
        <p:spPr>
          <a:xfrm>
            <a:off x="1704169" y="2924026"/>
            <a:ext cx="6379302" cy="500137"/>
          </a:xfrm>
          <a:prstGeom prst="rect">
            <a:avLst/>
          </a:prstGeom>
          <a:noFill/>
          <a:ln>
            <a:solidFill>
              <a:schemeClr val="accent2"/>
            </a:solidFill>
          </a:ln>
        </p:spPr>
        <p:txBody>
          <a:bodyPr wrap="square" rtlCol="0">
            <a:spAutoFit/>
          </a:bodyPr>
          <a:lstStyle/>
          <a:p>
            <a:pPr algn="just"/>
            <a:r>
              <a:rPr lang="en-IN" sz="1600" b="1" dirty="0" smtClean="0"/>
              <a:t>PQPF </a:t>
            </a:r>
            <a:r>
              <a:rPr lang="en-IN" sz="1600" b="1" dirty="0"/>
              <a:t>chart for </a:t>
            </a:r>
            <a:r>
              <a:rPr lang="en-IN" sz="1600" b="1" dirty="0" smtClean="0"/>
              <a:t>Idukki </a:t>
            </a:r>
            <a:r>
              <a:rPr lang="en-IN" sz="1600" b="1" dirty="0"/>
              <a:t>based on (c</a:t>
            </a:r>
            <a:r>
              <a:rPr lang="en-IN" sz="1600" b="1" dirty="0" smtClean="0"/>
              <a:t>) 5</a:t>
            </a:r>
            <a:r>
              <a:rPr lang="en-IN" sz="1600" b="1" baseline="30000" dirty="0" smtClean="0"/>
              <a:t>th</a:t>
            </a:r>
            <a:r>
              <a:rPr lang="en-IN" sz="1600" b="1" dirty="0" smtClean="0"/>
              <a:t> </a:t>
            </a:r>
            <a:r>
              <a:rPr lang="en-IN" sz="1600" b="1" dirty="0"/>
              <a:t>Aug 2018 and (d) 10</a:t>
            </a:r>
            <a:r>
              <a:rPr lang="en-IN" sz="1600" b="1" baseline="30000" dirty="0"/>
              <a:t>th</a:t>
            </a:r>
            <a:r>
              <a:rPr lang="en-IN" sz="1600" b="1" dirty="0"/>
              <a:t> Aug </a:t>
            </a:r>
            <a:r>
              <a:rPr lang="en-IN" sz="1600" b="1" dirty="0" smtClean="0"/>
              <a:t>2018</a:t>
            </a:r>
            <a:endParaRPr lang="en-IN" sz="1600" b="1" dirty="0"/>
          </a:p>
          <a:p>
            <a:pPr algn="just"/>
            <a:endParaRPr lang="en-IN" sz="1050" b="1" dirty="0"/>
          </a:p>
        </p:txBody>
      </p:sp>
      <p:pic>
        <p:nvPicPr>
          <p:cNvPr id="19" name="Picture 18"/>
          <p:cNvPicPr/>
          <p:nvPr/>
        </p:nvPicPr>
        <p:blipFill>
          <a:blip r:embed="rId8" cstate="print"/>
          <a:srcRect/>
          <a:stretch>
            <a:fillRect/>
          </a:stretch>
        </p:blipFill>
        <p:spPr bwMode="auto">
          <a:xfrm>
            <a:off x="8429652" y="1"/>
            <a:ext cx="714348" cy="928670"/>
          </a:xfrm>
          <a:prstGeom prst="rect">
            <a:avLst/>
          </a:prstGeom>
          <a:noFill/>
          <a:ln w="9525">
            <a:noFill/>
            <a:miter lim="800000"/>
            <a:headEnd/>
            <a:tailEnd/>
          </a:ln>
        </p:spPr>
      </p:pic>
    </p:spTree>
    <p:extLst>
      <p:ext uri="{BB962C8B-B14F-4D97-AF65-F5344CB8AC3E}">
        <p14:creationId xmlns="" xmlns:p14="http://schemas.microsoft.com/office/powerpoint/2010/main" val="14771536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 xmlns:p14="http://schemas.microsoft.com/office/powerpoint/2010/main" val="2147986978"/>
              </p:ext>
            </p:extLst>
          </p:nvPr>
        </p:nvGraphicFramePr>
        <p:xfrm>
          <a:off x="755576" y="1332992"/>
          <a:ext cx="7488832" cy="3210560"/>
        </p:xfrm>
        <a:graphic>
          <a:graphicData uri="http://schemas.openxmlformats.org/drawingml/2006/table">
            <a:tbl>
              <a:tblPr firstCol="1">
                <a:tableStyleId>{5C22544A-7EE6-4342-B048-85BDC9FD1C3A}</a:tableStyleId>
              </a:tblPr>
              <a:tblGrid>
                <a:gridCol w="2496278"/>
                <a:gridCol w="4992554"/>
              </a:tblGrid>
              <a:tr h="270933">
                <a:tc>
                  <a:txBody>
                    <a:bodyPr/>
                    <a:lstStyle/>
                    <a:p>
                      <a:pPr marL="0" marR="0">
                        <a:lnSpc>
                          <a:spcPct val="115000"/>
                        </a:lnSpc>
                        <a:spcBef>
                          <a:spcPts val="0"/>
                        </a:spcBef>
                        <a:spcAft>
                          <a:spcPts val="0"/>
                        </a:spcAft>
                      </a:pPr>
                      <a:r>
                        <a:rPr lang="en-US" sz="2000" dirty="0" smtClean="0"/>
                        <a:t>Members</a:t>
                      </a:r>
                      <a:endParaRPr lang="en-US" sz="2000" dirty="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dirty="0"/>
                        <a:t>Control + 11 members </a:t>
                      </a:r>
                      <a:endParaRPr lang="en-US" sz="2000" dirty="0">
                        <a:latin typeface="Calibri"/>
                        <a:ea typeface="Calibri"/>
                        <a:cs typeface="Mangal"/>
                      </a:endParaRPr>
                    </a:p>
                  </a:txBody>
                  <a:tcPr marL="48190" marR="48190" marT="0" marB="0"/>
                </a:tc>
              </a:tr>
              <a:tr h="270933">
                <a:tc>
                  <a:txBody>
                    <a:bodyPr/>
                    <a:lstStyle/>
                    <a:p>
                      <a:pPr marL="0" marR="0">
                        <a:lnSpc>
                          <a:spcPct val="115000"/>
                        </a:lnSpc>
                        <a:spcBef>
                          <a:spcPts val="0"/>
                        </a:spcBef>
                        <a:spcAft>
                          <a:spcPts val="0"/>
                        </a:spcAft>
                      </a:pPr>
                      <a:r>
                        <a:rPr lang="en-US" sz="2000"/>
                        <a:t>Driving model</a:t>
                      </a:r>
                      <a:endParaRPr lang="en-US" sz="200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dirty="0"/>
                        <a:t>Global </a:t>
                      </a:r>
                      <a:r>
                        <a:rPr lang="en-US" sz="2000" dirty="0" smtClean="0"/>
                        <a:t>12km NEPS (N1024)</a:t>
                      </a:r>
                      <a:endParaRPr lang="en-US" sz="2000" dirty="0">
                        <a:latin typeface="Calibri"/>
                        <a:ea typeface="Calibri"/>
                        <a:cs typeface="Mangal"/>
                      </a:endParaRPr>
                    </a:p>
                  </a:txBody>
                  <a:tcPr marL="48190" marR="48190" marT="0" marB="0"/>
                </a:tc>
              </a:tr>
              <a:tr h="270933">
                <a:tc>
                  <a:txBody>
                    <a:bodyPr/>
                    <a:lstStyle/>
                    <a:p>
                      <a:pPr marL="0" marR="0">
                        <a:lnSpc>
                          <a:spcPct val="115000"/>
                        </a:lnSpc>
                        <a:spcBef>
                          <a:spcPts val="0"/>
                        </a:spcBef>
                        <a:spcAft>
                          <a:spcPts val="0"/>
                        </a:spcAft>
                      </a:pPr>
                      <a:r>
                        <a:rPr lang="en-US" sz="2000" dirty="0"/>
                        <a:t>Domain </a:t>
                      </a:r>
                      <a:endParaRPr lang="en-US" sz="2000" dirty="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dirty="0" smtClean="0"/>
                        <a:t>(1200  X</a:t>
                      </a:r>
                      <a:r>
                        <a:rPr lang="en-US" sz="2000" baseline="0" dirty="0" smtClean="0"/>
                        <a:t> 1200)  </a:t>
                      </a:r>
                      <a:r>
                        <a:rPr lang="en-US" sz="2000" dirty="0" smtClean="0"/>
                        <a:t>62</a:t>
                      </a:r>
                      <a:r>
                        <a:rPr lang="en-US" sz="2000" baseline="30000" dirty="0" smtClean="0"/>
                        <a:t>0 </a:t>
                      </a:r>
                      <a:r>
                        <a:rPr lang="en-US" sz="2000" dirty="0"/>
                        <a:t>E</a:t>
                      </a:r>
                      <a:r>
                        <a:rPr lang="en-US" sz="2000" baseline="30000" dirty="0"/>
                        <a:t> </a:t>
                      </a:r>
                      <a:r>
                        <a:rPr lang="en-US" sz="2000" dirty="0"/>
                        <a:t>-106</a:t>
                      </a:r>
                      <a:r>
                        <a:rPr lang="en-US" sz="2000" baseline="30000" dirty="0"/>
                        <a:t>0 </a:t>
                      </a:r>
                      <a:r>
                        <a:rPr lang="en-US" sz="2000" dirty="0"/>
                        <a:t>E </a:t>
                      </a:r>
                      <a:r>
                        <a:rPr lang="en-US" sz="2000" baseline="0" dirty="0" smtClean="0"/>
                        <a:t> and </a:t>
                      </a:r>
                      <a:r>
                        <a:rPr lang="en-US" sz="2000" dirty="0" smtClean="0"/>
                        <a:t>0</a:t>
                      </a:r>
                      <a:r>
                        <a:rPr lang="en-US" sz="2000" baseline="30000" dirty="0" smtClean="0"/>
                        <a:t>0  </a:t>
                      </a:r>
                      <a:r>
                        <a:rPr lang="en-US" sz="2000" dirty="0"/>
                        <a:t>- 40</a:t>
                      </a:r>
                      <a:r>
                        <a:rPr lang="en-US" sz="2000" baseline="30000" dirty="0"/>
                        <a:t>0 </a:t>
                      </a:r>
                      <a:r>
                        <a:rPr lang="en-US" sz="2000" dirty="0"/>
                        <a:t>N</a:t>
                      </a:r>
                      <a:endParaRPr lang="en-US" sz="2000" dirty="0">
                        <a:latin typeface="Calibri"/>
                        <a:ea typeface="Calibri"/>
                        <a:cs typeface="Mangal"/>
                      </a:endParaRPr>
                    </a:p>
                  </a:txBody>
                  <a:tcPr marL="48190" marR="48190" marT="0" marB="0"/>
                </a:tc>
              </a:tr>
              <a:tr h="270933">
                <a:tc>
                  <a:txBody>
                    <a:bodyPr/>
                    <a:lstStyle/>
                    <a:p>
                      <a:pPr marL="0" marR="0">
                        <a:lnSpc>
                          <a:spcPct val="115000"/>
                        </a:lnSpc>
                        <a:spcBef>
                          <a:spcPts val="0"/>
                        </a:spcBef>
                        <a:spcAft>
                          <a:spcPts val="0"/>
                        </a:spcAft>
                      </a:pPr>
                      <a:r>
                        <a:rPr lang="en-US" sz="2000"/>
                        <a:t>Vertical levels</a:t>
                      </a:r>
                      <a:endParaRPr lang="en-US" sz="200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a:t>80 levels up to 38.5 km</a:t>
                      </a:r>
                      <a:endParaRPr lang="en-US" sz="2000">
                        <a:latin typeface="Calibri"/>
                        <a:ea typeface="Calibri"/>
                        <a:cs typeface="Mangal"/>
                      </a:endParaRPr>
                    </a:p>
                  </a:txBody>
                  <a:tcPr marL="48190" marR="48190" marT="0" marB="0"/>
                </a:tc>
              </a:tr>
              <a:tr h="270933">
                <a:tc>
                  <a:txBody>
                    <a:bodyPr/>
                    <a:lstStyle/>
                    <a:p>
                      <a:pPr marL="0" marR="0">
                        <a:lnSpc>
                          <a:spcPct val="115000"/>
                        </a:lnSpc>
                        <a:spcBef>
                          <a:spcPts val="0"/>
                        </a:spcBef>
                        <a:spcAft>
                          <a:spcPts val="0"/>
                        </a:spcAft>
                      </a:pPr>
                      <a:r>
                        <a:rPr lang="en-US" sz="2000"/>
                        <a:t>Science configuration</a:t>
                      </a:r>
                      <a:endParaRPr lang="en-US" sz="2000">
                        <a:latin typeface="Calibri"/>
                        <a:ea typeface="Calibri"/>
                        <a:cs typeface="Mangal"/>
                      </a:endParaRPr>
                    </a:p>
                  </a:txBody>
                  <a:tcPr marL="48190" marR="48190"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2000" dirty="0" smtClean="0"/>
                        <a:t>Singv4p1, Proto-RA1T</a:t>
                      </a:r>
                      <a:endParaRPr lang="en-US" sz="2000" dirty="0">
                        <a:latin typeface="Calibri"/>
                        <a:ea typeface="Calibri"/>
                        <a:cs typeface="Mangal"/>
                      </a:endParaRPr>
                    </a:p>
                  </a:txBody>
                  <a:tcPr marL="48190" marR="48190" marT="0" marB="0"/>
                </a:tc>
              </a:tr>
              <a:tr h="270933">
                <a:tc>
                  <a:txBody>
                    <a:bodyPr/>
                    <a:lstStyle/>
                    <a:p>
                      <a:pPr marL="0" marR="0">
                        <a:lnSpc>
                          <a:spcPct val="115000"/>
                        </a:lnSpc>
                        <a:spcBef>
                          <a:spcPts val="0"/>
                        </a:spcBef>
                        <a:spcAft>
                          <a:spcPts val="0"/>
                        </a:spcAft>
                      </a:pPr>
                      <a:r>
                        <a:rPr lang="en-US" sz="2000"/>
                        <a:t>LBC frequency</a:t>
                      </a:r>
                      <a:endParaRPr lang="en-US" sz="200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dirty="0" smtClean="0"/>
                        <a:t>3 hourly </a:t>
                      </a:r>
                      <a:endParaRPr lang="en-US" sz="2000" dirty="0">
                        <a:latin typeface="Calibri"/>
                        <a:ea typeface="Calibri"/>
                        <a:cs typeface="Mangal"/>
                      </a:endParaRPr>
                    </a:p>
                  </a:txBody>
                  <a:tcPr marL="48190" marR="48190" marT="0" marB="0"/>
                </a:tc>
              </a:tr>
              <a:tr h="406400">
                <a:tc>
                  <a:txBody>
                    <a:bodyPr/>
                    <a:lstStyle/>
                    <a:p>
                      <a:pPr marL="0" marR="0">
                        <a:lnSpc>
                          <a:spcPct val="115000"/>
                        </a:lnSpc>
                        <a:spcBef>
                          <a:spcPts val="0"/>
                        </a:spcBef>
                        <a:spcAft>
                          <a:spcPts val="0"/>
                        </a:spcAft>
                      </a:pPr>
                      <a:r>
                        <a:rPr lang="en-US" sz="2000"/>
                        <a:t>Forecast Length</a:t>
                      </a:r>
                      <a:endParaRPr lang="en-US" sz="200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dirty="0"/>
                        <a:t>75hrs</a:t>
                      </a:r>
                      <a:endParaRPr lang="en-US" sz="2000" dirty="0">
                        <a:latin typeface="Calibri"/>
                        <a:ea typeface="Calibri"/>
                        <a:cs typeface="Mangal"/>
                      </a:endParaRPr>
                    </a:p>
                  </a:txBody>
                  <a:tcPr marL="48190" marR="48190" marT="0" marB="0"/>
                </a:tc>
              </a:tr>
              <a:tr h="270933">
                <a:tc>
                  <a:txBody>
                    <a:bodyPr/>
                    <a:lstStyle/>
                    <a:p>
                      <a:pPr marL="0" marR="0">
                        <a:lnSpc>
                          <a:spcPct val="115000"/>
                        </a:lnSpc>
                        <a:spcBef>
                          <a:spcPts val="0"/>
                        </a:spcBef>
                        <a:spcAft>
                          <a:spcPts val="0"/>
                        </a:spcAft>
                      </a:pPr>
                      <a:r>
                        <a:rPr lang="en-US" sz="2000"/>
                        <a:t>Model time step</a:t>
                      </a:r>
                      <a:endParaRPr lang="en-US" sz="200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a:t>60 seconds</a:t>
                      </a:r>
                      <a:endParaRPr lang="en-US" sz="2000">
                        <a:latin typeface="Calibri"/>
                        <a:ea typeface="Calibri"/>
                        <a:cs typeface="Mangal"/>
                      </a:endParaRPr>
                    </a:p>
                  </a:txBody>
                  <a:tcPr marL="48190" marR="48190" marT="0" marB="0"/>
                </a:tc>
              </a:tr>
              <a:tr h="270933">
                <a:tc>
                  <a:txBody>
                    <a:bodyPr/>
                    <a:lstStyle/>
                    <a:p>
                      <a:pPr marL="0" marR="0">
                        <a:lnSpc>
                          <a:spcPct val="115000"/>
                        </a:lnSpc>
                        <a:spcBef>
                          <a:spcPts val="0"/>
                        </a:spcBef>
                        <a:spcAft>
                          <a:spcPts val="0"/>
                        </a:spcAft>
                      </a:pPr>
                      <a:r>
                        <a:rPr lang="en-US" sz="2000" dirty="0"/>
                        <a:t>Convection</a:t>
                      </a:r>
                      <a:endParaRPr lang="en-US" sz="2000" dirty="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dirty="0" smtClean="0"/>
                        <a:t>Explicit</a:t>
                      </a:r>
                      <a:endParaRPr lang="en-US" sz="2000" dirty="0">
                        <a:latin typeface="Calibri"/>
                        <a:ea typeface="Calibri"/>
                        <a:cs typeface="Mangal"/>
                      </a:endParaRPr>
                    </a:p>
                  </a:txBody>
                  <a:tcPr marL="48190" marR="48190" marT="0" marB="0"/>
                </a:tc>
              </a:tr>
            </a:tbl>
          </a:graphicData>
        </a:graphic>
      </p:graphicFrame>
      <p:graphicFrame>
        <p:nvGraphicFramePr>
          <p:cNvPr id="5" name="Table 4"/>
          <p:cNvGraphicFramePr>
            <a:graphicFrameLocks noGrp="1"/>
          </p:cNvGraphicFramePr>
          <p:nvPr/>
        </p:nvGraphicFramePr>
        <p:xfrm>
          <a:off x="755576" y="4941168"/>
          <a:ext cx="7488832" cy="1457960"/>
        </p:xfrm>
        <a:graphic>
          <a:graphicData uri="http://schemas.openxmlformats.org/drawingml/2006/table">
            <a:tbl>
              <a:tblPr firstRow="1" firstCol="1">
                <a:tableStyleId>{5C22544A-7EE6-4342-B048-85BDC9FD1C3A}</a:tableStyleId>
              </a:tblPr>
              <a:tblGrid>
                <a:gridCol w="2496277"/>
                <a:gridCol w="4992555"/>
              </a:tblGrid>
              <a:tr h="406400">
                <a:tc gridSpan="2">
                  <a:txBody>
                    <a:bodyPr/>
                    <a:lstStyle/>
                    <a:p>
                      <a:pPr marL="0" marR="0" algn="just">
                        <a:lnSpc>
                          <a:spcPct val="115000"/>
                        </a:lnSpc>
                        <a:spcBef>
                          <a:spcPts val="0"/>
                        </a:spcBef>
                        <a:spcAft>
                          <a:spcPts val="0"/>
                        </a:spcAft>
                      </a:pPr>
                      <a:r>
                        <a:rPr lang="en-US" sz="2000" dirty="0"/>
                        <a:t>MIHIR-HPC (CrayXC40) configuration</a:t>
                      </a:r>
                      <a:endParaRPr lang="en-US" sz="2000" dirty="0">
                        <a:latin typeface="Calibri"/>
                        <a:ea typeface="Calibri"/>
                        <a:cs typeface="Mangal"/>
                      </a:endParaRPr>
                    </a:p>
                  </a:txBody>
                  <a:tcPr marL="48190" marR="48190" marT="0" marB="0"/>
                </a:tc>
                <a:tc hMerge="1">
                  <a:txBody>
                    <a:bodyPr/>
                    <a:lstStyle/>
                    <a:p>
                      <a:endParaRPr lang="en-US"/>
                    </a:p>
                  </a:txBody>
                  <a:tcPr/>
                </a:tc>
              </a:tr>
              <a:tr h="135467">
                <a:tc>
                  <a:txBody>
                    <a:bodyPr/>
                    <a:lstStyle/>
                    <a:p>
                      <a:pPr marL="0" marR="0">
                        <a:lnSpc>
                          <a:spcPct val="115000"/>
                        </a:lnSpc>
                        <a:spcBef>
                          <a:spcPts val="0"/>
                        </a:spcBef>
                        <a:spcAft>
                          <a:spcPts val="0"/>
                        </a:spcAft>
                      </a:pPr>
                      <a:r>
                        <a:rPr lang="en-US" sz="2000"/>
                        <a:t>No of nodes</a:t>
                      </a:r>
                      <a:endParaRPr lang="en-US" sz="200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dirty="0"/>
                        <a:t>86</a:t>
                      </a:r>
                      <a:endParaRPr lang="en-US" sz="2000" dirty="0">
                        <a:latin typeface="Calibri"/>
                        <a:ea typeface="Calibri"/>
                        <a:cs typeface="Mangal"/>
                      </a:endParaRPr>
                    </a:p>
                  </a:txBody>
                  <a:tcPr marL="48190" marR="48190" marT="0" marB="0"/>
                </a:tc>
              </a:tr>
              <a:tr h="135467">
                <a:tc>
                  <a:txBody>
                    <a:bodyPr/>
                    <a:lstStyle/>
                    <a:p>
                      <a:pPr marL="0" marR="0">
                        <a:lnSpc>
                          <a:spcPct val="115000"/>
                        </a:lnSpc>
                        <a:spcBef>
                          <a:spcPts val="0"/>
                        </a:spcBef>
                        <a:spcAft>
                          <a:spcPts val="0"/>
                        </a:spcAft>
                      </a:pPr>
                      <a:r>
                        <a:rPr lang="en-US" sz="2000"/>
                        <a:t>No of processors</a:t>
                      </a:r>
                      <a:endParaRPr lang="en-US" sz="200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dirty="0"/>
                        <a:t>1536 (18 </a:t>
                      </a:r>
                      <a:r>
                        <a:rPr lang="en-US" sz="2000" dirty="0" err="1"/>
                        <a:t>procs</a:t>
                      </a:r>
                      <a:r>
                        <a:rPr lang="en-US" sz="2000" dirty="0"/>
                        <a:t> per node)</a:t>
                      </a:r>
                      <a:endParaRPr lang="en-US" sz="2000" dirty="0">
                        <a:latin typeface="Calibri"/>
                        <a:ea typeface="Calibri"/>
                        <a:cs typeface="Mangal"/>
                      </a:endParaRPr>
                    </a:p>
                  </a:txBody>
                  <a:tcPr marL="48190" marR="48190" marT="0" marB="0"/>
                </a:tc>
              </a:tr>
              <a:tr h="135467">
                <a:tc>
                  <a:txBody>
                    <a:bodyPr/>
                    <a:lstStyle/>
                    <a:p>
                      <a:pPr marL="0" marR="0">
                        <a:lnSpc>
                          <a:spcPct val="115000"/>
                        </a:lnSpc>
                        <a:spcBef>
                          <a:spcPts val="0"/>
                        </a:spcBef>
                        <a:spcAft>
                          <a:spcPts val="0"/>
                        </a:spcAft>
                      </a:pPr>
                      <a:r>
                        <a:rPr lang="en-US" sz="2000" dirty="0"/>
                        <a:t>Wall clock time</a:t>
                      </a:r>
                      <a:endParaRPr lang="en-US" sz="2000" dirty="0">
                        <a:latin typeface="Calibri"/>
                        <a:ea typeface="Calibri"/>
                        <a:cs typeface="Mangal"/>
                      </a:endParaRPr>
                    </a:p>
                  </a:txBody>
                  <a:tcPr marL="48190" marR="48190" marT="0" marB="0"/>
                </a:tc>
                <a:tc>
                  <a:txBody>
                    <a:bodyPr/>
                    <a:lstStyle/>
                    <a:p>
                      <a:pPr marL="0" marR="0" algn="just">
                        <a:lnSpc>
                          <a:spcPct val="115000"/>
                        </a:lnSpc>
                        <a:spcBef>
                          <a:spcPts val="0"/>
                        </a:spcBef>
                        <a:spcAft>
                          <a:spcPts val="0"/>
                        </a:spcAft>
                      </a:pPr>
                      <a:r>
                        <a:rPr lang="en-US" sz="2000" dirty="0"/>
                        <a:t>1hr 26 minutes (75 hours forecast) </a:t>
                      </a:r>
                      <a:endParaRPr lang="en-US" sz="2000" dirty="0">
                        <a:latin typeface="Calibri"/>
                        <a:ea typeface="Calibri"/>
                        <a:cs typeface="Mangal"/>
                      </a:endParaRPr>
                    </a:p>
                  </a:txBody>
                  <a:tcPr marL="48190" marR="48190" marT="0" marB="0"/>
                </a:tc>
              </a:tr>
            </a:tbl>
          </a:graphicData>
        </a:graphic>
      </p:graphicFrame>
      <p:pic>
        <p:nvPicPr>
          <p:cNvPr id="6" name="Picture 5"/>
          <p:cNvPicPr/>
          <p:nvPr/>
        </p:nvPicPr>
        <p:blipFill>
          <a:blip r:embed="rId2" cstate="print"/>
          <a:srcRect/>
          <a:stretch>
            <a:fillRect/>
          </a:stretch>
        </p:blipFill>
        <p:spPr bwMode="auto">
          <a:xfrm>
            <a:off x="8429652" y="1"/>
            <a:ext cx="714348" cy="92867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DA100546-10FF-4927-A441-BEB2553F30AC}" type="slidenum">
              <a:rPr lang="en-IN" smtClean="0"/>
              <a:pPr/>
              <a:t>22</a:t>
            </a:fld>
            <a:endParaRPr lang="en-IN"/>
          </a:p>
        </p:txBody>
      </p:sp>
      <p:sp>
        <p:nvSpPr>
          <p:cNvPr id="8" name="Rectangle 7"/>
          <p:cNvSpPr/>
          <p:nvPr/>
        </p:nvSpPr>
        <p:spPr>
          <a:xfrm>
            <a:off x="395536" y="332656"/>
            <a:ext cx="7776864" cy="523220"/>
          </a:xfrm>
          <a:prstGeom prst="rect">
            <a:avLst/>
          </a:prstGeom>
        </p:spPr>
        <p:txBody>
          <a:bodyPr wrap="square">
            <a:spAutoFit/>
          </a:bodyPr>
          <a:lstStyle/>
          <a:p>
            <a:pPr algn="ctr"/>
            <a:r>
              <a:rPr lang="en-US" sz="2800" b="1" dirty="0" smtClean="0"/>
              <a:t>4km NEPS-R Configuration</a:t>
            </a:r>
            <a:endParaRPr 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2123728" y="3973126"/>
            <a:ext cx="6392946" cy="27363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Rounded Rectangle 25"/>
          <p:cNvSpPr/>
          <p:nvPr/>
        </p:nvSpPr>
        <p:spPr>
          <a:xfrm>
            <a:off x="2107962" y="1124744"/>
            <a:ext cx="6408712" cy="27363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 name="Picture 3" descr="C:\Users\Kiran\DOCUME~1\MobaXterm\slash\RemoteFiles\197310_3_0\rf3meanIndia-trim.png"/>
          <p:cNvPicPr>
            <a:picLocks noChangeAspect="1" noChangeArrowheads="1"/>
          </p:cNvPicPr>
          <p:nvPr/>
        </p:nvPicPr>
        <p:blipFill>
          <a:blip r:embed="rId2" cstate="print"/>
          <a:srcRect l="11192" t="8889" r="22207"/>
          <a:stretch>
            <a:fillRect/>
          </a:stretch>
        </p:blipFill>
        <p:spPr bwMode="auto">
          <a:xfrm>
            <a:off x="5786446" y="1428736"/>
            <a:ext cx="2076398" cy="2244080"/>
          </a:xfrm>
          <a:prstGeom prst="rect">
            <a:avLst/>
          </a:prstGeom>
          <a:noFill/>
        </p:spPr>
      </p:pic>
      <p:pic>
        <p:nvPicPr>
          <p:cNvPr id="1026" name="Picture 2" descr="C:\Users\Kiran\DOCUME~1\MobaXterm\slash\RemoteFiles\197330_4_276\obsrain_20180809.png"/>
          <p:cNvPicPr>
            <a:picLocks noChangeAspect="1" noChangeArrowheads="1"/>
          </p:cNvPicPr>
          <p:nvPr/>
        </p:nvPicPr>
        <p:blipFill>
          <a:blip r:embed="rId3" cstate="print"/>
          <a:srcRect t="8429" r="24370"/>
          <a:stretch>
            <a:fillRect/>
          </a:stretch>
        </p:blipFill>
        <p:spPr bwMode="auto">
          <a:xfrm>
            <a:off x="0" y="3071810"/>
            <a:ext cx="2088232" cy="2214578"/>
          </a:xfrm>
          <a:prstGeom prst="rect">
            <a:avLst/>
          </a:prstGeom>
          <a:noFill/>
        </p:spPr>
      </p:pic>
      <p:sp>
        <p:nvSpPr>
          <p:cNvPr id="7" name="TextBox 6"/>
          <p:cNvSpPr txBox="1"/>
          <p:nvPr/>
        </p:nvSpPr>
        <p:spPr>
          <a:xfrm>
            <a:off x="3214678" y="1142984"/>
            <a:ext cx="798808" cy="400110"/>
          </a:xfrm>
          <a:prstGeom prst="rect">
            <a:avLst/>
          </a:prstGeom>
          <a:noFill/>
        </p:spPr>
        <p:txBody>
          <a:bodyPr wrap="none" rtlCol="0">
            <a:spAutoFit/>
          </a:bodyPr>
          <a:lstStyle/>
          <a:p>
            <a:pPr algn="ctr"/>
            <a:r>
              <a:rPr lang="en-US" sz="2000" b="1" dirty="0" smtClean="0"/>
              <a:t>Day-1</a:t>
            </a:r>
            <a:endParaRPr lang="en-US" sz="2000" b="1" dirty="0"/>
          </a:p>
        </p:txBody>
      </p:sp>
      <p:sp>
        <p:nvSpPr>
          <p:cNvPr id="9" name="TextBox 8"/>
          <p:cNvSpPr txBox="1"/>
          <p:nvPr/>
        </p:nvSpPr>
        <p:spPr>
          <a:xfrm>
            <a:off x="202554" y="2740858"/>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
        <p:nvSpPr>
          <p:cNvPr id="10" name="TextBox 9"/>
          <p:cNvSpPr txBox="1"/>
          <p:nvPr/>
        </p:nvSpPr>
        <p:spPr>
          <a:xfrm>
            <a:off x="6357950" y="1071546"/>
            <a:ext cx="798808" cy="400110"/>
          </a:xfrm>
          <a:prstGeom prst="rect">
            <a:avLst/>
          </a:prstGeom>
          <a:noFill/>
        </p:spPr>
        <p:txBody>
          <a:bodyPr wrap="none" rtlCol="0">
            <a:spAutoFit/>
          </a:bodyPr>
          <a:lstStyle/>
          <a:p>
            <a:pPr algn="ctr"/>
            <a:r>
              <a:rPr lang="en-US" sz="2000" b="1" dirty="0" smtClean="0"/>
              <a:t>Day-3</a:t>
            </a:r>
            <a:endParaRPr lang="en-US" sz="2000" b="1" dirty="0"/>
          </a:p>
        </p:txBody>
      </p:sp>
      <p:pic>
        <p:nvPicPr>
          <p:cNvPr id="1028" name="Picture 4" descr="C:\Users\Kiran\DOCUME~1\MobaXterm\slash\RemoteFiles\197310_4_15\rf1meanIndia-trim.png"/>
          <p:cNvPicPr>
            <a:picLocks noChangeAspect="1" noChangeArrowheads="1"/>
          </p:cNvPicPr>
          <p:nvPr/>
        </p:nvPicPr>
        <p:blipFill>
          <a:blip r:embed="rId4" cstate="print"/>
          <a:srcRect l="11766" t="8889" r="21207"/>
          <a:stretch>
            <a:fillRect/>
          </a:stretch>
        </p:blipFill>
        <p:spPr bwMode="auto">
          <a:xfrm>
            <a:off x="2571736" y="1500174"/>
            <a:ext cx="2089724" cy="2244080"/>
          </a:xfrm>
          <a:prstGeom prst="rect">
            <a:avLst/>
          </a:prstGeom>
          <a:noFill/>
        </p:spPr>
      </p:pic>
      <p:pic>
        <p:nvPicPr>
          <p:cNvPr id="14" name="Picture 4"/>
          <p:cNvPicPr>
            <a:picLocks noChangeAspect="1" noChangeArrowheads="1"/>
          </p:cNvPicPr>
          <p:nvPr/>
        </p:nvPicPr>
        <p:blipFill>
          <a:blip r:embed="rId5" cstate="print"/>
          <a:srcRect l="7868" t="7983" r="21316"/>
          <a:stretch>
            <a:fillRect/>
          </a:stretch>
        </p:blipFill>
        <p:spPr bwMode="auto">
          <a:xfrm>
            <a:off x="5786446" y="4286256"/>
            <a:ext cx="2160240" cy="2222520"/>
          </a:xfrm>
          <a:prstGeom prst="rect">
            <a:avLst/>
          </a:prstGeom>
          <a:noFill/>
          <a:ln w="9525">
            <a:noFill/>
            <a:miter lim="800000"/>
            <a:headEnd/>
            <a:tailEnd/>
          </a:ln>
          <a:effectLst/>
        </p:spPr>
      </p:pic>
      <p:pic>
        <p:nvPicPr>
          <p:cNvPr id="17" name="Picture 2"/>
          <p:cNvPicPr>
            <a:picLocks noChangeAspect="1" noChangeArrowheads="1"/>
          </p:cNvPicPr>
          <p:nvPr/>
        </p:nvPicPr>
        <p:blipFill>
          <a:blip r:embed="rId6" cstate="print"/>
          <a:srcRect l="9783" t="7983" r="22080"/>
          <a:stretch>
            <a:fillRect/>
          </a:stretch>
        </p:blipFill>
        <p:spPr bwMode="auto">
          <a:xfrm>
            <a:off x="2571736" y="4357694"/>
            <a:ext cx="2078504" cy="2232248"/>
          </a:xfrm>
          <a:prstGeom prst="rect">
            <a:avLst/>
          </a:prstGeom>
          <a:noFill/>
          <a:ln w="9525">
            <a:noFill/>
            <a:miter lim="800000"/>
            <a:headEnd/>
            <a:tailEnd/>
          </a:ln>
          <a:effectLst/>
        </p:spPr>
      </p:pic>
      <p:sp>
        <p:nvSpPr>
          <p:cNvPr id="18" name="TextBox 17"/>
          <p:cNvSpPr txBox="1"/>
          <p:nvPr/>
        </p:nvSpPr>
        <p:spPr>
          <a:xfrm>
            <a:off x="4515726" y="704599"/>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19" name="TextBox 18"/>
          <p:cNvSpPr txBox="1"/>
          <p:nvPr/>
        </p:nvSpPr>
        <p:spPr>
          <a:xfrm>
            <a:off x="4528807" y="3933056"/>
            <a:ext cx="1627369" cy="400110"/>
          </a:xfrm>
          <a:prstGeom prst="rect">
            <a:avLst/>
          </a:prstGeom>
          <a:noFill/>
        </p:spPr>
        <p:txBody>
          <a:bodyPr wrap="none" rtlCol="0">
            <a:spAutoFit/>
          </a:bodyPr>
          <a:lstStyle/>
          <a:p>
            <a:pPr algn="ctr"/>
            <a:r>
              <a:rPr lang="en-US" sz="2000" b="1" dirty="0" smtClean="0"/>
              <a:t>12km NEPS-G</a:t>
            </a:r>
            <a:endParaRPr lang="en-US" sz="2000" b="1" dirty="0"/>
          </a:p>
        </p:txBody>
      </p:sp>
      <p:pic>
        <p:nvPicPr>
          <p:cNvPr id="3" name="Picture 2"/>
          <p:cNvPicPr>
            <a:picLocks noChangeAspect="1" noChangeArrowheads="1"/>
          </p:cNvPicPr>
          <p:nvPr/>
        </p:nvPicPr>
        <p:blipFill>
          <a:blip r:embed="rId7" cstate="print"/>
          <a:srcRect l="23654"/>
          <a:stretch>
            <a:fillRect/>
          </a:stretch>
        </p:blipFill>
        <p:spPr bwMode="auto">
          <a:xfrm>
            <a:off x="8532440" y="1700808"/>
            <a:ext cx="611560" cy="4152900"/>
          </a:xfrm>
          <a:prstGeom prst="rect">
            <a:avLst/>
          </a:prstGeom>
          <a:noFill/>
          <a:ln w="9525">
            <a:noFill/>
            <a:miter lim="800000"/>
            <a:headEnd/>
            <a:tailEnd/>
          </a:ln>
          <a:effectLst/>
        </p:spPr>
      </p:pic>
      <p:sp>
        <p:nvSpPr>
          <p:cNvPr id="20" name="TextBox 19"/>
          <p:cNvSpPr txBox="1"/>
          <p:nvPr/>
        </p:nvSpPr>
        <p:spPr>
          <a:xfrm>
            <a:off x="142844" y="87015"/>
            <a:ext cx="8286808"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N" sz="2400" b="1" dirty="0" smtClean="0">
                <a:solidFill>
                  <a:srgbClr val="002060"/>
                </a:solidFill>
              </a:rPr>
              <a:t>Ensemble mean Rainfall (cm/day) Forecast valid on 9</a:t>
            </a:r>
            <a:r>
              <a:rPr lang="en-IN" sz="2400" b="1" baseline="30000" dirty="0" smtClean="0">
                <a:solidFill>
                  <a:srgbClr val="002060"/>
                </a:solidFill>
              </a:rPr>
              <a:t>th</a:t>
            </a:r>
            <a:r>
              <a:rPr lang="en-IN" sz="2400" b="1" dirty="0" smtClean="0">
                <a:solidFill>
                  <a:srgbClr val="002060"/>
                </a:solidFill>
              </a:rPr>
              <a:t> Aug 2018</a:t>
            </a:r>
            <a:endParaRPr lang="en-IN" sz="2400" b="1" dirty="0">
              <a:solidFill>
                <a:srgbClr val="002060"/>
              </a:solidFill>
            </a:endParaRPr>
          </a:p>
        </p:txBody>
      </p:sp>
      <p:sp>
        <p:nvSpPr>
          <p:cNvPr id="23" name="Slide Number Placeholder 22"/>
          <p:cNvSpPr>
            <a:spLocks noGrp="1"/>
          </p:cNvSpPr>
          <p:nvPr>
            <p:ph type="sldNum" sz="quarter" idx="12"/>
          </p:nvPr>
        </p:nvSpPr>
        <p:spPr>
          <a:xfrm>
            <a:off x="6553200" y="6252404"/>
            <a:ext cx="2133600" cy="365125"/>
          </a:xfrm>
        </p:spPr>
        <p:txBody>
          <a:bodyPr/>
          <a:lstStyle/>
          <a:p>
            <a:fld id="{DA100546-10FF-4927-A441-BEB2553F30AC}" type="slidenum">
              <a:rPr lang="en-IN" smtClean="0"/>
              <a:pPr/>
              <a:t>23</a:t>
            </a:fld>
            <a:endParaRPr lang="en-IN"/>
          </a:p>
        </p:txBody>
      </p:sp>
      <p:pic>
        <p:nvPicPr>
          <p:cNvPr id="25" name="Picture 24"/>
          <p:cNvPicPr/>
          <p:nvPr/>
        </p:nvPicPr>
        <p:blipFill>
          <a:blip r:embed="rId8"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2071670" y="4143380"/>
            <a:ext cx="6408712" cy="24323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1" name="Rounded Rectangle 20"/>
          <p:cNvSpPr/>
          <p:nvPr/>
        </p:nvSpPr>
        <p:spPr>
          <a:xfrm>
            <a:off x="2045207" y="1608036"/>
            <a:ext cx="6408712" cy="24323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2" name="TextBox 21"/>
          <p:cNvSpPr txBox="1"/>
          <p:nvPr/>
        </p:nvSpPr>
        <p:spPr>
          <a:xfrm>
            <a:off x="4486662" y="1231466"/>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23" name="TextBox 22"/>
          <p:cNvSpPr txBox="1"/>
          <p:nvPr/>
        </p:nvSpPr>
        <p:spPr>
          <a:xfrm>
            <a:off x="4500562" y="4071942"/>
            <a:ext cx="1627369" cy="400110"/>
          </a:xfrm>
          <a:prstGeom prst="rect">
            <a:avLst/>
          </a:prstGeom>
          <a:noFill/>
        </p:spPr>
        <p:txBody>
          <a:bodyPr wrap="none" rtlCol="0">
            <a:spAutoFit/>
          </a:bodyPr>
          <a:lstStyle/>
          <a:p>
            <a:pPr algn="ctr"/>
            <a:r>
              <a:rPr lang="en-US" sz="2000" b="1" dirty="0" smtClean="0"/>
              <a:t>12km NEPS-G</a:t>
            </a:r>
            <a:endParaRPr lang="en-US" sz="2000" b="1" dirty="0"/>
          </a:p>
        </p:txBody>
      </p:sp>
      <p:sp>
        <p:nvSpPr>
          <p:cNvPr id="4" name="Title 1"/>
          <p:cNvSpPr>
            <a:spLocks noGrp="1"/>
          </p:cNvSpPr>
          <p:nvPr>
            <p:ph type="title"/>
          </p:nvPr>
        </p:nvSpPr>
        <p:spPr>
          <a:xfrm>
            <a:off x="2500298" y="0"/>
            <a:ext cx="5357850" cy="762000"/>
          </a:xfrm>
        </p:spPr>
        <p:style>
          <a:lnRef idx="1">
            <a:schemeClr val="dk1"/>
          </a:lnRef>
          <a:fillRef idx="2">
            <a:schemeClr val="dk1"/>
          </a:fillRef>
          <a:effectRef idx="1">
            <a:schemeClr val="dk1"/>
          </a:effectRef>
          <a:fontRef idx="minor">
            <a:schemeClr val="dk1"/>
          </a:fontRef>
        </p:style>
        <p:txBody>
          <a:bodyPr>
            <a:noAutofit/>
          </a:bodyPr>
          <a:lstStyle/>
          <a:p>
            <a:r>
              <a:rPr lang="en-US" sz="2400" dirty="0" smtClean="0"/>
              <a:t>Probabilistic Quantitative Precipitation</a:t>
            </a:r>
            <a:br>
              <a:rPr lang="en-US" sz="2400" dirty="0" smtClean="0"/>
            </a:br>
            <a:r>
              <a:rPr lang="en-US" sz="2400" dirty="0" smtClean="0">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Day-1</a:t>
            </a:r>
            <a:r>
              <a:rPr lang="en-US" sz="2400" dirty="0" smtClean="0">
                <a:effectLst>
                  <a:outerShdw blurRad="38100" dist="38100" dir="2700000" algn="tl">
                    <a:srgbClr val="000000">
                      <a:alpha val="43137"/>
                    </a:srgbClr>
                  </a:outerShdw>
                </a:effectLst>
              </a:rPr>
              <a:t>  </a:t>
            </a:r>
            <a:r>
              <a:rPr lang="en-US" sz="2400" dirty="0" smtClean="0"/>
              <a:t>valid for 03Z</a:t>
            </a:r>
            <a:r>
              <a:rPr lang="en-US" sz="2400" dirty="0" smtClean="0">
                <a:solidFill>
                  <a:srgbClr val="FF0000"/>
                </a:solidFill>
                <a:effectLst>
                  <a:outerShdw blurRad="38100" dist="38100" dir="2700000" algn="tl">
                    <a:srgbClr val="000000">
                      <a:alpha val="43137"/>
                    </a:srgbClr>
                  </a:outerShdw>
                </a:effectLst>
              </a:rPr>
              <a:t>09AUG</a:t>
            </a:r>
            <a:r>
              <a:rPr lang="en-US" sz="2400" dirty="0" smtClean="0"/>
              <a:t>2018</a:t>
            </a:r>
            <a:endParaRPr lang="en-US" sz="2400" dirty="0"/>
          </a:p>
        </p:txBody>
      </p:sp>
      <p:pic>
        <p:nvPicPr>
          <p:cNvPr id="12289" name="Picture 1" descr="C:\Users\Kiran\DOCUME~1\MobaXterm\slash\RemoteFiles\197310_4_14\pqgf-20180808-day1.png"/>
          <p:cNvPicPr preferRelativeResize="0">
            <a:picLocks noChangeArrowheads="1"/>
          </p:cNvPicPr>
          <p:nvPr/>
        </p:nvPicPr>
        <p:blipFill>
          <a:blip r:embed="rId2" cstate="print"/>
          <a:srcRect l="4528" t="52000" r="72831"/>
          <a:stretch>
            <a:fillRect/>
          </a:stretch>
        </p:blipFill>
        <p:spPr bwMode="auto">
          <a:xfrm>
            <a:off x="2637807" y="2057490"/>
            <a:ext cx="1800000" cy="1908000"/>
          </a:xfrm>
          <a:prstGeom prst="rect">
            <a:avLst/>
          </a:prstGeom>
          <a:noFill/>
        </p:spPr>
      </p:pic>
      <p:pic>
        <p:nvPicPr>
          <p:cNvPr id="6" name="Picture 4"/>
          <p:cNvPicPr preferRelativeResize="0">
            <a:picLocks noChangeArrowheads="1"/>
          </p:cNvPicPr>
          <p:nvPr/>
        </p:nvPicPr>
        <p:blipFill>
          <a:blip r:embed="rId3" cstate="print"/>
          <a:srcRect l="2379" r="73076"/>
          <a:stretch>
            <a:fillRect/>
          </a:stretch>
        </p:blipFill>
        <p:spPr bwMode="auto">
          <a:xfrm>
            <a:off x="2643174" y="4592834"/>
            <a:ext cx="1857388" cy="1908000"/>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l="24868" r="12954"/>
          <a:stretch>
            <a:fillRect/>
          </a:stretch>
        </p:blipFill>
        <p:spPr bwMode="auto">
          <a:xfrm>
            <a:off x="1714480" y="2836970"/>
            <a:ext cx="270894" cy="2020790"/>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a:stretch>
            <a:fillRect/>
          </a:stretch>
        </p:blipFill>
        <p:spPr bwMode="auto">
          <a:xfrm>
            <a:off x="8572528" y="2643182"/>
            <a:ext cx="447675" cy="2286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DA100546-10FF-4927-A441-BEB2553F30AC}" type="slidenum">
              <a:rPr lang="en-IN" smtClean="0"/>
              <a:pPr/>
              <a:t>24</a:t>
            </a:fld>
            <a:endParaRPr lang="en-IN"/>
          </a:p>
        </p:txBody>
      </p:sp>
      <p:pic>
        <p:nvPicPr>
          <p:cNvPr id="10" name="Picture 9"/>
          <p:cNvPicPr/>
          <p:nvPr/>
        </p:nvPicPr>
        <p:blipFill>
          <a:blip r:embed="rId6" cstate="print"/>
          <a:srcRect/>
          <a:stretch>
            <a:fillRect/>
          </a:stretch>
        </p:blipFill>
        <p:spPr bwMode="auto">
          <a:xfrm>
            <a:off x="8429652" y="1"/>
            <a:ext cx="714348" cy="928670"/>
          </a:xfrm>
          <a:prstGeom prst="rect">
            <a:avLst/>
          </a:prstGeom>
          <a:noFill/>
          <a:ln w="9525">
            <a:noFill/>
            <a:miter lim="800000"/>
            <a:headEnd/>
            <a:tailEnd/>
          </a:ln>
        </p:spPr>
      </p:pic>
      <p:pic>
        <p:nvPicPr>
          <p:cNvPr id="11" name="Picture 2" descr="C:\Users\Kiran\DOCUME~1\MobaXterm\slash\RemoteFiles\197330_4_276\obsrain_20180809.png"/>
          <p:cNvPicPr>
            <a:picLocks noChangeAspect="1" noChangeArrowheads="1"/>
          </p:cNvPicPr>
          <p:nvPr/>
        </p:nvPicPr>
        <p:blipFill>
          <a:blip r:embed="rId7" cstate="print"/>
          <a:srcRect t="8429" r="24370"/>
          <a:stretch>
            <a:fillRect/>
          </a:stretch>
        </p:blipFill>
        <p:spPr bwMode="auto">
          <a:xfrm>
            <a:off x="0" y="2928934"/>
            <a:ext cx="1714512" cy="1857388"/>
          </a:xfrm>
          <a:prstGeom prst="rect">
            <a:avLst/>
          </a:prstGeom>
          <a:noFill/>
        </p:spPr>
      </p:pic>
      <p:sp>
        <p:nvSpPr>
          <p:cNvPr id="12" name="TextBox 11"/>
          <p:cNvSpPr txBox="1"/>
          <p:nvPr/>
        </p:nvSpPr>
        <p:spPr>
          <a:xfrm>
            <a:off x="2697577" y="1666826"/>
            <a:ext cx="1680460" cy="400110"/>
          </a:xfrm>
          <a:prstGeom prst="rect">
            <a:avLst/>
          </a:prstGeom>
          <a:noFill/>
        </p:spPr>
        <p:txBody>
          <a:bodyPr wrap="none" rtlCol="0">
            <a:spAutoFit/>
          </a:bodyPr>
          <a:lstStyle/>
          <a:p>
            <a:r>
              <a:rPr lang="en-US" sz="2000" b="1" dirty="0" smtClean="0"/>
              <a:t>&gt;65.5mm/day</a:t>
            </a:r>
            <a:endParaRPr lang="en-US" sz="2000" b="1" dirty="0"/>
          </a:p>
        </p:txBody>
      </p:sp>
      <p:sp>
        <p:nvSpPr>
          <p:cNvPr id="13" name="TextBox 12"/>
          <p:cNvSpPr txBox="1"/>
          <p:nvPr/>
        </p:nvSpPr>
        <p:spPr>
          <a:xfrm>
            <a:off x="4574078" y="1622890"/>
            <a:ext cx="1611531" cy="400110"/>
          </a:xfrm>
          <a:prstGeom prst="rect">
            <a:avLst/>
          </a:prstGeom>
          <a:noFill/>
        </p:spPr>
        <p:txBody>
          <a:bodyPr wrap="none" rtlCol="0">
            <a:spAutoFit/>
          </a:bodyPr>
          <a:lstStyle/>
          <a:p>
            <a:r>
              <a:rPr lang="en-US" sz="2000" b="1" dirty="0" smtClean="0"/>
              <a:t>&gt;115mm/day</a:t>
            </a:r>
            <a:endParaRPr lang="en-US" sz="2000" b="1" dirty="0"/>
          </a:p>
        </p:txBody>
      </p:sp>
      <p:sp>
        <p:nvSpPr>
          <p:cNvPr id="14" name="TextBox 13"/>
          <p:cNvSpPr txBox="1"/>
          <p:nvPr/>
        </p:nvSpPr>
        <p:spPr>
          <a:xfrm>
            <a:off x="6469332" y="1630756"/>
            <a:ext cx="1611531" cy="400110"/>
          </a:xfrm>
          <a:prstGeom prst="rect">
            <a:avLst/>
          </a:prstGeom>
          <a:noFill/>
        </p:spPr>
        <p:txBody>
          <a:bodyPr wrap="none" rtlCol="0">
            <a:spAutoFit/>
          </a:bodyPr>
          <a:lstStyle/>
          <a:p>
            <a:r>
              <a:rPr lang="en-US" sz="2000" b="1" dirty="0" smtClean="0"/>
              <a:t>&gt;195mm/day</a:t>
            </a:r>
            <a:endParaRPr lang="en-US" sz="2000" b="1" dirty="0"/>
          </a:p>
        </p:txBody>
      </p:sp>
      <p:sp>
        <p:nvSpPr>
          <p:cNvPr id="15" name="TextBox 14"/>
          <p:cNvSpPr txBox="1"/>
          <p:nvPr/>
        </p:nvSpPr>
        <p:spPr>
          <a:xfrm>
            <a:off x="0" y="928670"/>
            <a:ext cx="2047420" cy="369332"/>
          </a:xfrm>
          <a:prstGeom prst="rect">
            <a:avLst/>
          </a:prstGeom>
          <a:solidFill>
            <a:schemeClr val="bg1">
              <a:lumMod val="85000"/>
            </a:schemeClr>
          </a:solidFill>
        </p:spPr>
        <p:txBody>
          <a:bodyPr wrap="none" rtlCol="0">
            <a:spAutoFit/>
          </a:bodyPr>
          <a:lstStyle/>
          <a:p>
            <a:r>
              <a:rPr lang="en-US" b="1" dirty="0" smtClean="0"/>
              <a:t>IC:20180808-00UTC</a:t>
            </a:r>
            <a:endParaRPr lang="en-US" b="1" dirty="0"/>
          </a:p>
        </p:txBody>
      </p:sp>
      <p:pic>
        <p:nvPicPr>
          <p:cNvPr id="16" name="Picture 1" descr="C:\Users\Kiran\DOCUME~1\MobaXterm\slash\RemoteFiles\197310_4_14\pqgf-20180808-day1.png"/>
          <p:cNvPicPr preferRelativeResize="0">
            <a:picLocks noChangeArrowheads="1"/>
          </p:cNvPicPr>
          <p:nvPr/>
        </p:nvPicPr>
        <p:blipFill>
          <a:blip r:embed="rId2" cstate="print"/>
          <a:srcRect l="37206" t="52000" r="39431"/>
          <a:stretch>
            <a:fillRect/>
          </a:stretch>
        </p:blipFill>
        <p:spPr bwMode="auto">
          <a:xfrm>
            <a:off x="4437807" y="2054594"/>
            <a:ext cx="1857388" cy="1908000"/>
          </a:xfrm>
          <a:prstGeom prst="rect">
            <a:avLst/>
          </a:prstGeom>
          <a:noFill/>
        </p:spPr>
      </p:pic>
      <p:pic>
        <p:nvPicPr>
          <p:cNvPr id="17" name="Picture 1" descr="C:\Users\Kiran\DOCUME~1\MobaXterm\slash\RemoteFiles\197310_4_14\pqgf-20180808-day1.png"/>
          <p:cNvPicPr preferRelativeResize="0">
            <a:picLocks noChangeArrowheads="1"/>
          </p:cNvPicPr>
          <p:nvPr/>
        </p:nvPicPr>
        <p:blipFill>
          <a:blip r:embed="rId2" cstate="print"/>
          <a:srcRect l="71167" t="52000" r="6193"/>
          <a:stretch>
            <a:fillRect/>
          </a:stretch>
        </p:blipFill>
        <p:spPr bwMode="auto">
          <a:xfrm>
            <a:off x="6280863" y="2045629"/>
            <a:ext cx="1800000" cy="1908000"/>
          </a:xfrm>
          <a:prstGeom prst="rect">
            <a:avLst/>
          </a:prstGeom>
          <a:noFill/>
        </p:spPr>
      </p:pic>
      <p:pic>
        <p:nvPicPr>
          <p:cNvPr id="18" name="Picture 4"/>
          <p:cNvPicPr preferRelativeResize="0">
            <a:picLocks noChangeArrowheads="1"/>
          </p:cNvPicPr>
          <p:nvPr/>
        </p:nvPicPr>
        <p:blipFill>
          <a:blip r:embed="rId3" cstate="print"/>
          <a:srcRect l="36712" r="39501"/>
          <a:stretch>
            <a:fillRect/>
          </a:stretch>
        </p:blipFill>
        <p:spPr bwMode="auto">
          <a:xfrm>
            <a:off x="4500562" y="4592552"/>
            <a:ext cx="1800000" cy="1908000"/>
          </a:xfrm>
          <a:prstGeom prst="rect">
            <a:avLst/>
          </a:prstGeom>
          <a:noFill/>
          <a:ln w="9525">
            <a:noFill/>
            <a:miter lim="800000"/>
            <a:headEnd/>
            <a:tailEnd/>
          </a:ln>
          <a:effectLst/>
        </p:spPr>
      </p:pic>
      <p:pic>
        <p:nvPicPr>
          <p:cNvPr id="19" name="Picture 4"/>
          <p:cNvPicPr preferRelativeResize="0">
            <a:picLocks noChangeArrowheads="1"/>
          </p:cNvPicPr>
          <p:nvPr/>
        </p:nvPicPr>
        <p:blipFill>
          <a:blip r:embed="rId3" cstate="print"/>
          <a:srcRect l="69855" r="6358"/>
          <a:stretch>
            <a:fillRect/>
          </a:stretch>
        </p:blipFill>
        <p:spPr bwMode="auto">
          <a:xfrm>
            <a:off x="6303596" y="4583869"/>
            <a:ext cx="1800000" cy="1908000"/>
          </a:xfrm>
          <a:prstGeom prst="rect">
            <a:avLst/>
          </a:prstGeom>
          <a:noFill/>
          <a:ln w="9525">
            <a:noFill/>
            <a:miter lim="800000"/>
            <a:headEnd/>
            <a:tailEnd/>
          </a:ln>
          <a:effectLst/>
        </p:spPr>
      </p:pic>
      <p:sp>
        <p:nvSpPr>
          <p:cNvPr id="25" name="TextBox 24"/>
          <p:cNvSpPr txBox="1"/>
          <p:nvPr/>
        </p:nvSpPr>
        <p:spPr>
          <a:xfrm>
            <a:off x="0" y="2500306"/>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100546-10FF-4927-A441-BEB2553F30AC}" type="slidenum">
              <a:rPr lang="en-IN" smtClean="0"/>
              <a:pPr/>
              <a:t>25</a:t>
            </a:fld>
            <a:endParaRPr lang="en-IN"/>
          </a:p>
        </p:txBody>
      </p:sp>
      <p:sp>
        <p:nvSpPr>
          <p:cNvPr id="5" name="Rounded Rectangle 4"/>
          <p:cNvSpPr/>
          <p:nvPr/>
        </p:nvSpPr>
        <p:spPr>
          <a:xfrm>
            <a:off x="2071670" y="4143380"/>
            <a:ext cx="6408712" cy="24323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045207" y="1608036"/>
            <a:ext cx="6408712" cy="24323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4564633" y="1188176"/>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8" name="TextBox 7"/>
          <p:cNvSpPr txBox="1"/>
          <p:nvPr/>
        </p:nvSpPr>
        <p:spPr>
          <a:xfrm>
            <a:off x="4500562" y="4071942"/>
            <a:ext cx="1627369" cy="400110"/>
          </a:xfrm>
          <a:prstGeom prst="rect">
            <a:avLst/>
          </a:prstGeom>
          <a:noFill/>
        </p:spPr>
        <p:txBody>
          <a:bodyPr wrap="none" rtlCol="0">
            <a:spAutoFit/>
          </a:bodyPr>
          <a:lstStyle/>
          <a:p>
            <a:pPr algn="ctr"/>
            <a:r>
              <a:rPr lang="en-US" sz="2000" b="1" dirty="0" smtClean="0"/>
              <a:t>12km NEPS-G</a:t>
            </a:r>
            <a:endParaRPr lang="en-US" sz="2000" b="1" dirty="0"/>
          </a:p>
        </p:txBody>
      </p:sp>
      <p:sp>
        <p:nvSpPr>
          <p:cNvPr id="9" name="Title 1"/>
          <p:cNvSpPr>
            <a:spLocks noGrp="1"/>
          </p:cNvSpPr>
          <p:nvPr>
            <p:ph type="title"/>
          </p:nvPr>
        </p:nvSpPr>
        <p:spPr>
          <a:xfrm>
            <a:off x="2500298" y="0"/>
            <a:ext cx="5357850" cy="762000"/>
          </a:xfrm>
        </p:spPr>
        <p:style>
          <a:lnRef idx="1">
            <a:schemeClr val="dk1"/>
          </a:lnRef>
          <a:fillRef idx="2">
            <a:schemeClr val="dk1"/>
          </a:fillRef>
          <a:effectRef idx="1">
            <a:schemeClr val="dk1"/>
          </a:effectRef>
          <a:fontRef idx="minor">
            <a:schemeClr val="dk1"/>
          </a:fontRef>
        </p:style>
        <p:txBody>
          <a:bodyPr>
            <a:noAutofit/>
          </a:bodyPr>
          <a:lstStyle/>
          <a:p>
            <a:r>
              <a:rPr lang="en-US" sz="2400" dirty="0" smtClean="0"/>
              <a:t>Probabilistic Quantitative Precipitation</a:t>
            </a:r>
            <a:br>
              <a:rPr lang="en-US" sz="2400" dirty="0" smtClean="0"/>
            </a:br>
            <a:r>
              <a:rPr lang="en-US" sz="2400" dirty="0" smtClean="0">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Day-3</a:t>
            </a:r>
            <a:r>
              <a:rPr lang="en-US" sz="2400" dirty="0" smtClean="0">
                <a:effectLst>
                  <a:outerShdw blurRad="38100" dist="38100" dir="2700000" algn="tl">
                    <a:srgbClr val="000000">
                      <a:alpha val="43137"/>
                    </a:srgbClr>
                  </a:outerShdw>
                </a:effectLst>
              </a:rPr>
              <a:t>  </a:t>
            </a:r>
            <a:r>
              <a:rPr lang="en-US" sz="2400" dirty="0" smtClean="0"/>
              <a:t>valid for 03Z</a:t>
            </a:r>
            <a:r>
              <a:rPr lang="en-US" sz="2400" dirty="0" smtClean="0">
                <a:solidFill>
                  <a:srgbClr val="FF0000"/>
                </a:solidFill>
                <a:effectLst>
                  <a:outerShdw blurRad="38100" dist="38100" dir="2700000" algn="tl">
                    <a:srgbClr val="000000">
                      <a:alpha val="43137"/>
                    </a:srgbClr>
                  </a:outerShdw>
                </a:effectLst>
              </a:rPr>
              <a:t>09AUG</a:t>
            </a:r>
            <a:r>
              <a:rPr lang="en-US" sz="2400" dirty="0" smtClean="0"/>
              <a:t>2018</a:t>
            </a:r>
            <a:endParaRPr lang="en-US" sz="2400" dirty="0"/>
          </a:p>
        </p:txBody>
      </p:sp>
      <p:pic>
        <p:nvPicPr>
          <p:cNvPr id="10" name="Picture 9"/>
          <p:cNvPicPr>
            <a:picLocks noChangeAspect="1" noChangeArrowheads="1"/>
          </p:cNvPicPr>
          <p:nvPr/>
        </p:nvPicPr>
        <p:blipFill>
          <a:blip r:embed="rId2" cstate="print"/>
          <a:srcRect l="24868" r="12954"/>
          <a:stretch>
            <a:fillRect/>
          </a:stretch>
        </p:blipFill>
        <p:spPr bwMode="auto">
          <a:xfrm>
            <a:off x="1714480" y="2836970"/>
            <a:ext cx="270894" cy="2020790"/>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8572528" y="2643182"/>
            <a:ext cx="447675" cy="2286000"/>
          </a:xfrm>
          <a:prstGeom prst="rect">
            <a:avLst/>
          </a:prstGeom>
          <a:noFill/>
          <a:ln w="9525">
            <a:noFill/>
            <a:miter lim="800000"/>
            <a:headEnd/>
            <a:tailEnd/>
          </a:ln>
          <a:effectLst/>
        </p:spPr>
      </p:pic>
      <p:sp>
        <p:nvSpPr>
          <p:cNvPr id="12" name="Slide Number Placeholder 7"/>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A100546-10FF-4927-A441-BEB2553F30AC}" type="slidenum">
              <a:rPr kumimoji="0" lang="en-IN"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I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13" name="Picture 2" descr="C:\Users\Kiran\DOCUME~1\MobaXterm\slash\RemoteFiles\197330_4_276\obsrain_20180809.png"/>
          <p:cNvPicPr>
            <a:picLocks noChangeAspect="1" noChangeArrowheads="1"/>
          </p:cNvPicPr>
          <p:nvPr/>
        </p:nvPicPr>
        <p:blipFill>
          <a:blip r:embed="rId4" cstate="print"/>
          <a:srcRect t="8429" r="24370"/>
          <a:stretch>
            <a:fillRect/>
          </a:stretch>
        </p:blipFill>
        <p:spPr bwMode="auto">
          <a:xfrm>
            <a:off x="0" y="2928934"/>
            <a:ext cx="1714512" cy="1857388"/>
          </a:xfrm>
          <a:prstGeom prst="rect">
            <a:avLst/>
          </a:prstGeom>
          <a:noFill/>
        </p:spPr>
      </p:pic>
      <p:sp>
        <p:nvSpPr>
          <p:cNvPr id="14" name="TextBox 13"/>
          <p:cNvSpPr txBox="1"/>
          <p:nvPr/>
        </p:nvSpPr>
        <p:spPr>
          <a:xfrm>
            <a:off x="2665752" y="1585871"/>
            <a:ext cx="1680460" cy="400110"/>
          </a:xfrm>
          <a:prstGeom prst="rect">
            <a:avLst/>
          </a:prstGeom>
          <a:noFill/>
        </p:spPr>
        <p:txBody>
          <a:bodyPr wrap="none" rtlCol="0">
            <a:spAutoFit/>
          </a:bodyPr>
          <a:lstStyle/>
          <a:p>
            <a:r>
              <a:rPr lang="en-US" sz="2000" b="1" dirty="0" smtClean="0"/>
              <a:t>&gt;65.5mm/day</a:t>
            </a:r>
            <a:endParaRPr lang="en-US" sz="2000" b="1" dirty="0"/>
          </a:p>
        </p:txBody>
      </p:sp>
      <p:sp>
        <p:nvSpPr>
          <p:cNvPr id="15" name="TextBox 14"/>
          <p:cNvSpPr txBox="1"/>
          <p:nvPr/>
        </p:nvSpPr>
        <p:spPr>
          <a:xfrm>
            <a:off x="4564633" y="1584333"/>
            <a:ext cx="1611531" cy="400110"/>
          </a:xfrm>
          <a:prstGeom prst="rect">
            <a:avLst/>
          </a:prstGeom>
          <a:noFill/>
        </p:spPr>
        <p:txBody>
          <a:bodyPr wrap="none" rtlCol="0">
            <a:spAutoFit/>
          </a:bodyPr>
          <a:lstStyle/>
          <a:p>
            <a:r>
              <a:rPr lang="en-US" sz="2000" b="1" dirty="0" smtClean="0"/>
              <a:t>&gt;115mm/day</a:t>
            </a:r>
            <a:endParaRPr lang="en-US" sz="2000" b="1" dirty="0"/>
          </a:p>
        </p:txBody>
      </p:sp>
      <p:sp>
        <p:nvSpPr>
          <p:cNvPr id="16" name="TextBox 15"/>
          <p:cNvSpPr txBox="1"/>
          <p:nvPr/>
        </p:nvSpPr>
        <p:spPr>
          <a:xfrm>
            <a:off x="6358168" y="1594674"/>
            <a:ext cx="1611531" cy="400110"/>
          </a:xfrm>
          <a:prstGeom prst="rect">
            <a:avLst/>
          </a:prstGeom>
          <a:noFill/>
        </p:spPr>
        <p:txBody>
          <a:bodyPr wrap="none" rtlCol="0">
            <a:spAutoFit/>
          </a:bodyPr>
          <a:lstStyle/>
          <a:p>
            <a:r>
              <a:rPr lang="en-US" sz="2000" b="1" dirty="0" smtClean="0"/>
              <a:t>&gt;195mm/day</a:t>
            </a:r>
            <a:endParaRPr lang="en-US" sz="2000" b="1" dirty="0"/>
          </a:p>
        </p:txBody>
      </p:sp>
      <p:sp>
        <p:nvSpPr>
          <p:cNvPr id="17" name="TextBox 16"/>
          <p:cNvSpPr txBox="1"/>
          <p:nvPr/>
        </p:nvSpPr>
        <p:spPr>
          <a:xfrm>
            <a:off x="0" y="2500306"/>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
        <p:nvSpPr>
          <p:cNvPr id="18" name="TextBox 17"/>
          <p:cNvSpPr txBox="1"/>
          <p:nvPr/>
        </p:nvSpPr>
        <p:spPr>
          <a:xfrm>
            <a:off x="0" y="928670"/>
            <a:ext cx="2053511" cy="369332"/>
          </a:xfrm>
          <a:prstGeom prst="rect">
            <a:avLst/>
          </a:prstGeom>
          <a:solidFill>
            <a:schemeClr val="bg1">
              <a:lumMod val="85000"/>
            </a:schemeClr>
          </a:solidFill>
        </p:spPr>
        <p:txBody>
          <a:bodyPr wrap="none" rtlCol="0">
            <a:spAutoFit/>
          </a:bodyPr>
          <a:lstStyle/>
          <a:p>
            <a:r>
              <a:rPr lang="en-US" b="1" dirty="0" smtClean="0"/>
              <a:t>IC:20180806-00UTC</a:t>
            </a:r>
            <a:endParaRPr lang="en-US" b="1" dirty="0"/>
          </a:p>
        </p:txBody>
      </p:sp>
      <p:pic>
        <p:nvPicPr>
          <p:cNvPr id="19" name="Picture 18"/>
          <p:cNvPicPr/>
          <p:nvPr/>
        </p:nvPicPr>
        <p:blipFill>
          <a:blip r:embed="rId5" cstate="print"/>
          <a:srcRect/>
          <a:stretch>
            <a:fillRect/>
          </a:stretch>
        </p:blipFill>
        <p:spPr bwMode="auto">
          <a:xfrm>
            <a:off x="8429652" y="1"/>
            <a:ext cx="714348" cy="928670"/>
          </a:xfrm>
          <a:prstGeom prst="rect">
            <a:avLst/>
          </a:prstGeom>
          <a:noFill/>
          <a:ln w="9525">
            <a:noFill/>
            <a:miter lim="800000"/>
            <a:headEnd/>
            <a:tailEnd/>
          </a:ln>
        </p:spPr>
      </p:pic>
      <p:pic>
        <p:nvPicPr>
          <p:cNvPr id="20" name="Picture 2" descr="C:\Users\Kiran\DOCUME~1\MobaXterm\slash\RemoteFiles\197310_3_6\pqgf-20180806-day3.png"/>
          <p:cNvPicPr preferRelativeResize="0">
            <a:picLocks noChangeArrowheads="1"/>
          </p:cNvPicPr>
          <p:nvPr/>
        </p:nvPicPr>
        <p:blipFill>
          <a:blip r:embed="rId6" cstate="print"/>
          <a:srcRect l="4381" t="52000" r="72621"/>
          <a:stretch>
            <a:fillRect/>
          </a:stretch>
        </p:blipFill>
        <p:spPr bwMode="auto">
          <a:xfrm>
            <a:off x="2643174" y="2000240"/>
            <a:ext cx="1800000" cy="1908000"/>
          </a:xfrm>
          <a:prstGeom prst="rect">
            <a:avLst/>
          </a:prstGeom>
          <a:noFill/>
        </p:spPr>
      </p:pic>
      <p:pic>
        <p:nvPicPr>
          <p:cNvPr id="21" name="Picture 6"/>
          <p:cNvPicPr preferRelativeResize="0">
            <a:picLocks noChangeArrowheads="1"/>
          </p:cNvPicPr>
          <p:nvPr/>
        </p:nvPicPr>
        <p:blipFill>
          <a:blip r:embed="rId7" cstate="print"/>
          <a:srcRect l="3248" r="72935"/>
          <a:stretch>
            <a:fillRect/>
          </a:stretch>
        </p:blipFill>
        <p:spPr bwMode="auto">
          <a:xfrm>
            <a:off x="2665752" y="4572008"/>
            <a:ext cx="1800000" cy="1908000"/>
          </a:xfrm>
          <a:prstGeom prst="rect">
            <a:avLst/>
          </a:prstGeom>
          <a:noFill/>
          <a:ln w="9525">
            <a:noFill/>
            <a:miter lim="800000"/>
            <a:headEnd/>
            <a:tailEnd/>
          </a:ln>
          <a:effectLst/>
        </p:spPr>
      </p:pic>
      <p:pic>
        <p:nvPicPr>
          <p:cNvPr id="22" name="Picture 2" descr="C:\Users\Kiran\DOCUME~1\MobaXterm\slash\RemoteFiles\197310_3_6\pqgf-20180806-day3.png"/>
          <p:cNvPicPr preferRelativeResize="0">
            <a:picLocks noChangeArrowheads="1"/>
          </p:cNvPicPr>
          <p:nvPr/>
        </p:nvPicPr>
        <p:blipFill>
          <a:blip r:embed="rId6" cstate="print"/>
          <a:srcRect l="37090" t="52000" r="39912"/>
          <a:stretch>
            <a:fillRect/>
          </a:stretch>
        </p:blipFill>
        <p:spPr bwMode="auto">
          <a:xfrm>
            <a:off x="4429124" y="2000240"/>
            <a:ext cx="1800000" cy="1908000"/>
          </a:xfrm>
          <a:prstGeom prst="rect">
            <a:avLst/>
          </a:prstGeom>
          <a:noFill/>
        </p:spPr>
      </p:pic>
      <p:pic>
        <p:nvPicPr>
          <p:cNvPr id="23" name="Picture 2" descr="C:\Users\Kiran\DOCUME~1\MobaXterm\slash\RemoteFiles\197310_3_6\pqgf-20180806-day3.png"/>
          <p:cNvPicPr preferRelativeResize="0">
            <a:picLocks noChangeArrowheads="1"/>
          </p:cNvPicPr>
          <p:nvPr/>
        </p:nvPicPr>
        <p:blipFill>
          <a:blip r:embed="rId6" cstate="print"/>
          <a:srcRect l="70893" t="52000" r="6109"/>
          <a:stretch>
            <a:fillRect/>
          </a:stretch>
        </p:blipFill>
        <p:spPr bwMode="auto">
          <a:xfrm>
            <a:off x="6226363" y="2009777"/>
            <a:ext cx="1800000" cy="1908000"/>
          </a:xfrm>
          <a:prstGeom prst="rect">
            <a:avLst/>
          </a:prstGeom>
          <a:noFill/>
        </p:spPr>
      </p:pic>
      <p:pic>
        <p:nvPicPr>
          <p:cNvPr id="24" name="Picture 6"/>
          <p:cNvPicPr preferRelativeResize="0">
            <a:picLocks noChangeArrowheads="1"/>
          </p:cNvPicPr>
          <p:nvPr/>
        </p:nvPicPr>
        <p:blipFill>
          <a:blip r:embed="rId7" cstate="print"/>
          <a:srcRect l="36664" r="39519"/>
          <a:stretch>
            <a:fillRect/>
          </a:stretch>
        </p:blipFill>
        <p:spPr bwMode="auto">
          <a:xfrm>
            <a:off x="4470399" y="4572008"/>
            <a:ext cx="1800000" cy="1908000"/>
          </a:xfrm>
          <a:prstGeom prst="rect">
            <a:avLst/>
          </a:prstGeom>
          <a:noFill/>
          <a:ln w="9525">
            <a:noFill/>
            <a:miter lim="800000"/>
            <a:headEnd/>
            <a:tailEnd/>
          </a:ln>
          <a:effectLst/>
        </p:spPr>
      </p:pic>
      <p:pic>
        <p:nvPicPr>
          <p:cNvPr id="25" name="Picture 6"/>
          <p:cNvPicPr preferRelativeResize="0">
            <a:picLocks noChangeArrowheads="1"/>
          </p:cNvPicPr>
          <p:nvPr/>
        </p:nvPicPr>
        <p:blipFill>
          <a:blip r:embed="rId7" cstate="print"/>
          <a:srcRect l="70080" t="-790" r="6103"/>
          <a:stretch>
            <a:fillRect/>
          </a:stretch>
        </p:blipFill>
        <p:spPr bwMode="auto">
          <a:xfrm>
            <a:off x="6263934" y="4557015"/>
            <a:ext cx="1800000" cy="190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C:\Users\Kiran\DOCUME~1\MobaXterm\slash\RemoteFiles\197330_4_281\obsrain_20180816.png"/>
          <p:cNvPicPr preferRelativeResize="0">
            <a:picLocks noChangeArrowheads="1"/>
          </p:cNvPicPr>
          <p:nvPr/>
        </p:nvPicPr>
        <p:blipFill>
          <a:blip r:embed="rId2" cstate="print"/>
          <a:srcRect t="8763" r="23109"/>
          <a:stretch>
            <a:fillRect/>
          </a:stretch>
        </p:blipFill>
        <p:spPr bwMode="auto">
          <a:xfrm>
            <a:off x="0" y="3071810"/>
            <a:ext cx="2088000" cy="2214000"/>
          </a:xfrm>
          <a:prstGeom prst="rect">
            <a:avLst/>
          </a:prstGeom>
          <a:noFill/>
        </p:spPr>
      </p:pic>
      <p:sp>
        <p:nvSpPr>
          <p:cNvPr id="28" name="Rounded Rectangle 27"/>
          <p:cNvSpPr/>
          <p:nvPr/>
        </p:nvSpPr>
        <p:spPr>
          <a:xfrm>
            <a:off x="2123728" y="3973126"/>
            <a:ext cx="6392946" cy="27363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Rounded Rectangle 25"/>
          <p:cNvSpPr/>
          <p:nvPr/>
        </p:nvSpPr>
        <p:spPr>
          <a:xfrm>
            <a:off x="2107962" y="1124744"/>
            <a:ext cx="6408712" cy="273630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2992627" y="1124744"/>
            <a:ext cx="798808" cy="400110"/>
          </a:xfrm>
          <a:prstGeom prst="rect">
            <a:avLst/>
          </a:prstGeom>
          <a:noFill/>
        </p:spPr>
        <p:txBody>
          <a:bodyPr wrap="none" rtlCol="0">
            <a:spAutoFit/>
          </a:bodyPr>
          <a:lstStyle/>
          <a:p>
            <a:pPr algn="ctr"/>
            <a:r>
              <a:rPr lang="en-US" sz="2000" b="1" dirty="0" smtClean="0"/>
              <a:t>Day-1</a:t>
            </a:r>
            <a:endParaRPr lang="en-US" sz="2000" b="1" dirty="0"/>
          </a:p>
        </p:txBody>
      </p:sp>
      <p:sp>
        <p:nvSpPr>
          <p:cNvPr id="9" name="TextBox 8"/>
          <p:cNvSpPr txBox="1"/>
          <p:nvPr/>
        </p:nvSpPr>
        <p:spPr>
          <a:xfrm>
            <a:off x="202554" y="2740858"/>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
        <p:nvSpPr>
          <p:cNvPr id="10" name="TextBox 9"/>
          <p:cNvSpPr txBox="1"/>
          <p:nvPr/>
        </p:nvSpPr>
        <p:spPr>
          <a:xfrm>
            <a:off x="6861470" y="1124744"/>
            <a:ext cx="798808" cy="400110"/>
          </a:xfrm>
          <a:prstGeom prst="rect">
            <a:avLst/>
          </a:prstGeom>
          <a:noFill/>
        </p:spPr>
        <p:txBody>
          <a:bodyPr wrap="none" rtlCol="0">
            <a:spAutoFit/>
          </a:bodyPr>
          <a:lstStyle/>
          <a:p>
            <a:pPr algn="ctr"/>
            <a:r>
              <a:rPr lang="en-US" sz="2000" b="1" dirty="0" smtClean="0"/>
              <a:t>Day-3</a:t>
            </a:r>
            <a:endParaRPr lang="en-US" sz="2000" b="1" dirty="0"/>
          </a:p>
        </p:txBody>
      </p:sp>
      <p:sp>
        <p:nvSpPr>
          <p:cNvPr id="18" name="TextBox 17"/>
          <p:cNvSpPr txBox="1"/>
          <p:nvPr/>
        </p:nvSpPr>
        <p:spPr>
          <a:xfrm>
            <a:off x="4492992" y="668595"/>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19" name="TextBox 18"/>
          <p:cNvSpPr txBox="1"/>
          <p:nvPr/>
        </p:nvSpPr>
        <p:spPr>
          <a:xfrm>
            <a:off x="4528807" y="3933056"/>
            <a:ext cx="1627369" cy="400110"/>
          </a:xfrm>
          <a:prstGeom prst="rect">
            <a:avLst/>
          </a:prstGeom>
          <a:noFill/>
        </p:spPr>
        <p:txBody>
          <a:bodyPr wrap="none" rtlCol="0">
            <a:spAutoFit/>
          </a:bodyPr>
          <a:lstStyle/>
          <a:p>
            <a:pPr algn="ctr"/>
            <a:r>
              <a:rPr lang="en-US" sz="2000" b="1" dirty="0" smtClean="0"/>
              <a:t>12km NEPS-G</a:t>
            </a:r>
            <a:endParaRPr lang="en-US" sz="2000" b="1" dirty="0"/>
          </a:p>
        </p:txBody>
      </p:sp>
      <p:pic>
        <p:nvPicPr>
          <p:cNvPr id="3" name="Picture 2"/>
          <p:cNvPicPr>
            <a:picLocks noChangeAspect="1" noChangeArrowheads="1"/>
          </p:cNvPicPr>
          <p:nvPr/>
        </p:nvPicPr>
        <p:blipFill>
          <a:blip r:embed="rId3" cstate="print"/>
          <a:srcRect l="23654"/>
          <a:stretch>
            <a:fillRect/>
          </a:stretch>
        </p:blipFill>
        <p:spPr bwMode="auto">
          <a:xfrm>
            <a:off x="8532440" y="1700808"/>
            <a:ext cx="611560" cy="4152900"/>
          </a:xfrm>
          <a:prstGeom prst="rect">
            <a:avLst/>
          </a:prstGeom>
          <a:noFill/>
          <a:ln w="9525">
            <a:noFill/>
            <a:miter lim="800000"/>
            <a:headEnd/>
            <a:tailEnd/>
          </a:ln>
          <a:effectLst/>
        </p:spPr>
      </p:pic>
      <p:sp>
        <p:nvSpPr>
          <p:cNvPr id="20" name="TextBox 19"/>
          <p:cNvSpPr txBox="1"/>
          <p:nvPr/>
        </p:nvSpPr>
        <p:spPr>
          <a:xfrm>
            <a:off x="0" y="87015"/>
            <a:ext cx="850109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N" sz="2400" b="1" dirty="0" smtClean="0">
                <a:solidFill>
                  <a:srgbClr val="002060"/>
                </a:solidFill>
              </a:rPr>
              <a:t>Ensemble mean Rainfall (cm/day) Forecast valid on 16</a:t>
            </a:r>
            <a:r>
              <a:rPr lang="en-IN" sz="2400" b="1" baseline="30000" dirty="0" smtClean="0">
                <a:solidFill>
                  <a:srgbClr val="002060"/>
                </a:solidFill>
              </a:rPr>
              <a:t>th</a:t>
            </a:r>
            <a:r>
              <a:rPr lang="en-IN" sz="2400" b="1" dirty="0" smtClean="0">
                <a:solidFill>
                  <a:srgbClr val="002060"/>
                </a:solidFill>
              </a:rPr>
              <a:t> Aug 2018</a:t>
            </a:r>
            <a:endParaRPr lang="en-IN" sz="2400" b="1" dirty="0">
              <a:solidFill>
                <a:srgbClr val="002060"/>
              </a:solidFill>
            </a:endParaRPr>
          </a:p>
        </p:txBody>
      </p:sp>
      <p:sp>
        <p:nvSpPr>
          <p:cNvPr id="23" name="Slide Number Placeholder 22"/>
          <p:cNvSpPr>
            <a:spLocks noGrp="1"/>
          </p:cNvSpPr>
          <p:nvPr>
            <p:ph type="sldNum" sz="quarter" idx="12"/>
          </p:nvPr>
        </p:nvSpPr>
        <p:spPr>
          <a:xfrm>
            <a:off x="6553200" y="6252404"/>
            <a:ext cx="2133600" cy="365125"/>
          </a:xfrm>
        </p:spPr>
        <p:txBody>
          <a:bodyPr/>
          <a:lstStyle/>
          <a:p>
            <a:fld id="{DA100546-10FF-4927-A441-BEB2553F30AC}" type="slidenum">
              <a:rPr lang="en-IN" smtClean="0"/>
              <a:pPr/>
              <a:t>26</a:t>
            </a:fld>
            <a:endParaRPr lang="en-IN"/>
          </a:p>
        </p:txBody>
      </p:sp>
      <p:pic>
        <p:nvPicPr>
          <p:cNvPr id="25" name="Picture 24"/>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pic>
        <p:nvPicPr>
          <p:cNvPr id="29" name="Picture 3" descr="C:\Users\Kiran\DOCUME~1\MobaXterm\slash\RemoteFiles\197330_10_246\rf3meanIndia-trim.png"/>
          <p:cNvPicPr preferRelativeResize="0">
            <a:picLocks noChangeArrowheads="1"/>
          </p:cNvPicPr>
          <p:nvPr/>
        </p:nvPicPr>
        <p:blipFill>
          <a:blip r:embed="rId5" cstate="print"/>
          <a:srcRect l="8902" t="8889" r="21388"/>
          <a:stretch>
            <a:fillRect/>
          </a:stretch>
        </p:blipFill>
        <p:spPr bwMode="auto">
          <a:xfrm>
            <a:off x="5643570" y="1500174"/>
            <a:ext cx="2091600" cy="2242800"/>
          </a:xfrm>
          <a:prstGeom prst="rect">
            <a:avLst/>
          </a:prstGeom>
          <a:noFill/>
        </p:spPr>
      </p:pic>
      <p:pic>
        <p:nvPicPr>
          <p:cNvPr id="35" name="Picture 2" descr="C:\Users\Kiran\DOCUME~1\MobaXterm\slash\RemoteFiles\197310_4_12\rf1meanIndia-trim.png"/>
          <p:cNvPicPr preferRelativeResize="0">
            <a:picLocks noChangeArrowheads="1"/>
          </p:cNvPicPr>
          <p:nvPr/>
        </p:nvPicPr>
        <p:blipFill>
          <a:blip r:embed="rId6" cstate="print"/>
          <a:srcRect l="11192" t="8889" r="21207"/>
          <a:stretch>
            <a:fillRect/>
          </a:stretch>
        </p:blipFill>
        <p:spPr bwMode="auto">
          <a:xfrm>
            <a:off x="2928926" y="1500174"/>
            <a:ext cx="2091600" cy="2242800"/>
          </a:xfrm>
          <a:prstGeom prst="rect">
            <a:avLst/>
          </a:prstGeom>
          <a:noFill/>
        </p:spPr>
      </p:pic>
      <p:pic>
        <p:nvPicPr>
          <p:cNvPr id="38" name="Picture 4"/>
          <p:cNvPicPr preferRelativeResize="0">
            <a:picLocks noChangeArrowheads="1"/>
          </p:cNvPicPr>
          <p:nvPr/>
        </p:nvPicPr>
        <p:blipFill>
          <a:blip r:embed="rId7" cstate="print"/>
          <a:srcRect t="6402"/>
          <a:stretch>
            <a:fillRect/>
          </a:stretch>
        </p:blipFill>
        <p:spPr bwMode="auto">
          <a:xfrm>
            <a:off x="5715008" y="4286256"/>
            <a:ext cx="2091600" cy="2242800"/>
          </a:xfrm>
          <a:prstGeom prst="rect">
            <a:avLst/>
          </a:prstGeom>
          <a:noFill/>
          <a:ln w="9525">
            <a:noFill/>
            <a:miter lim="800000"/>
            <a:headEnd/>
            <a:tailEnd/>
          </a:ln>
          <a:effectLst/>
        </p:spPr>
      </p:pic>
      <p:pic>
        <p:nvPicPr>
          <p:cNvPr id="41" name="Picture 2"/>
          <p:cNvPicPr preferRelativeResize="0">
            <a:picLocks noChangeArrowheads="1"/>
          </p:cNvPicPr>
          <p:nvPr/>
        </p:nvPicPr>
        <p:blipFill>
          <a:blip r:embed="rId8" cstate="print"/>
          <a:srcRect t="6402"/>
          <a:stretch>
            <a:fillRect/>
          </a:stretch>
        </p:blipFill>
        <p:spPr bwMode="auto">
          <a:xfrm>
            <a:off x="2928926" y="4286256"/>
            <a:ext cx="2091600" cy="2242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100546-10FF-4927-A441-BEB2553F30AC}" type="slidenum">
              <a:rPr lang="en-IN" smtClean="0"/>
              <a:pPr/>
              <a:t>27</a:t>
            </a:fld>
            <a:endParaRPr lang="en-IN"/>
          </a:p>
        </p:txBody>
      </p:sp>
      <p:sp>
        <p:nvSpPr>
          <p:cNvPr id="5" name="Rounded Rectangle 4"/>
          <p:cNvSpPr/>
          <p:nvPr/>
        </p:nvSpPr>
        <p:spPr>
          <a:xfrm>
            <a:off x="2071670" y="4143380"/>
            <a:ext cx="6408712" cy="24323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045207" y="1608036"/>
            <a:ext cx="6408712" cy="24323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4510418" y="1209864"/>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8" name="TextBox 7"/>
          <p:cNvSpPr txBox="1"/>
          <p:nvPr/>
        </p:nvSpPr>
        <p:spPr>
          <a:xfrm>
            <a:off x="4500562" y="4071942"/>
            <a:ext cx="1627369" cy="400110"/>
          </a:xfrm>
          <a:prstGeom prst="rect">
            <a:avLst/>
          </a:prstGeom>
          <a:noFill/>
        </p:spPr>
        <p:txBody>
          <a:bodyPr wrap="none" rtlCol="0">
            <a:spAutoFit/>
          </a:bodyPr>
          <a:lstStyle/>
          <a:p>
            <a:pPr algn="ctr"/>
            <a:r>
              <a:rPr lang="en-US" sz="2000" b="1" dirty="0" smtClean="0"/>
              <a:t>12km NEPS-G</a:t>
            </a:r>
            <a:endParaRPr lang="en-US" sz="2000" b="1" dirty="0"/>
          </a:p>
        </p:txBody>
      </p:sp>
      <p:sp>
        <p:nvSpPr>
          <p:cNvPr id="9" name="Title 1"/>
          <p:cNvSpPr>
            <a:spLocks noGrp="1"/>
          </p:cNvSpPr>
          <p:nvPr>
            <p:ph type="title"/>
          </p:nvPr>
        </p:nvSpPr>
        <p:spPr>
          <a:xfrm>
            <a:off x="2500298" y="0"/>
            <a:ext cx="5357850" cy="762000"/>
          </a:xfrm>
        </p:spPr>
        <p:style>
          <a:lnRef idx="1">
            <a:schemeClr val="dk1"/>
          </a:lnRef>
          <a:fillRef idx="2">
            <a:schemeClr val="dk1"/>
          </a:fillRef>
          <a:effectRef idx="1">
            <a:schemeClr val="dk1"/>
          </a:effectRef>
          <a:fontRef idx="minor">
            <a:schemeClr val="dk1"/>
          </a:fontRef>
        </p:style>
        <p:txBody>
          <a:bodyPr>
            <a:noAutofit/>
          </a:bodyPr>
          <a:lstStyle/>
          <a:p>
            <a:r>
              <a:rPr lang="en-US" sz="2400" dirty="0" smtClean="0"/>
              <a:t>Probabilistic Quantitative Precipitation</a:t>
            </a:r>
            <a:br>
              <a:rPr lang="en-US" sz="2400" dirty="0" smtClean="0"/>
            </a:br>
            <a:r>
              <a:rPr lang="en-US" sz="2400" dirty="0" smtClean="0">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Day-1</a:t>
            </a:r>
            <a:r>
              <a:rPr lang="en-US" sz="2400" dirty="0" smtClean="0">
                <a:effectLst>
                  <a:outerShdw blurRad="38100" dist="38100" dir="2700000" algn="tl">
                    <a:srgbClr val="000000">
                      <a:alpha val="43137"/>
                    </a:srgbClr>
                  </a:outerShdw>
                </a:effectLst>
              </a:rPr>
              <a:t>  </a:t>
            </a:r>
            <a:r>
              <a:rPr lang="en-US" sz="2400" dirty="0" smtClean="0"/>
              <a:t>valid for 03Z</a:t>
            </a:r>
            <a:r>
              <a:rPr lang="en-US" sz="2400" dirty="0" smtClean="0">
                <a:solidFill>
                  <a:srgbClr val="FF0000"/>
                </a:solidFill>
                <a:effectLst>
                  <a:outerShdw blurRad="38100" dist="38100" dir="2700000" algn="tl">
                    <a:srgbClr val="000000">
                      <a:alpha val="43137"/>
                    </a:srgbClr>
                  </a:outerShdw>
                </a:effectLst>
              </a:rPr>
              <a:t>16AUG</a:t>
            </a:r>
            <a:r>
              <a:rPr lang="en-US" sz="2400" dirty="0" smtClean="0"/>
              <a:t>2018</a:t>
            </a:r>
            <a:endParaRPr lang="en-US" sz="2400" dirty="0"/>
          </a:p>
        </p:txBody>
      </p:sp>
      <p:pic>
        <p:nvPicPr>
          <p:cNvPr id="10" name="Picture 9"/>
          <p:cNvPicPr>
            <a:picLocks noChangeAspect="1" noChangeArrowheads="1"/>
          </p:cNvPicPr>
          <p:nvPr/>
        </p:nvPicPr>
        <p:blipFill>
          <a:blip r:embed="rId2" cstate="print"/>
          <a:srcRect l="24868" r="12954"/>
          <a:stretch>
            <a:fillRect/>
          </a:stretch>
        </p:blipFill>
        <p:spPr bwMode="auto">
          <a:xfrm>
            <a:off x="1714480" y="2836970"/>
            <a:ext cx="270894" cy="2020790"/>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8572528" y="2643182"/>
            <a:ext cx="447675" cy="2286000"/>
          </a:xfrm>
          <a:prstGeom prst="rect">
            <a:avLst/>
          </a:prstGeom>
          <a:noFill/>
          <a:ln w="9525">
            <a:noFill/>
            <a:miter lim="800000"/>
            <a:headEnd/>
            <a:tailEnd/>
          </a:ln>
          <a:effectLst/>
        </p:spPr>
      </p:pic>
      <p:sp>
        <p:nvSpPr>
          <p:cNvPr id="12" name="Slide Number Placeholder 7"/>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A100546-10FF-4927-A441-BEB2553F30AC}" type="slidenum">
              <a:rPr kumimoji="0" lang="en-IN"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TextBox 13"/>
          <p:cNvSpPr txBox="1"/>
          <p:nvPr/>
        </p:nvSpPr>
        <p:spPr>
          <a:xfrm>
            <a:off x="2655366" y="1567591"/>
            <a:ext cx="1680460" cy="400110"/>
          </a:xfrm>
          <a:prstGeom prst="rect">
            <a:avLst/>
          </a:prstGeom>
          <a:noFill/>
        </p:spPr>
        <p:txBody>
          <a:bodyPr wrap="none" rtlCol="0">
            <a:spAutoFit/>
          </a:bodyPr>
          <a:lstStyle/>
          <a:p>
            <a:r>
              <a:rPr lang="en-US" sz="2000" b="1" dirty="0" smtClean="0"/>
              <a:t>&gt;65.5mm/day</a:t>
            </a:r>
            <a:endParaRPr lang="en-US" sz="2000" b="1" dirty="0"/>
          </a:p>
        </p:txBody>
      </p:sp>
      <p:sp>
        <p:nvSpPr>
          <p:cNvPr id="15" name="TextBox 14"/>
          <p:cNvSpPr txBox="1"/>
          <p:nvPr/>
        </p:nvSpPr>
        <p:spPr>
          <a:xfrm>
            <a:off x="4541004" y="1600084"/>
            <a:ext cx="1611531" cy="400110"/>
          </a:xfrm>
          <a:prstGeom prst="rect">
            <a:avLst/>
          </a:prstGeom>
          <a:noFill/>
        </p:spPr>
        <p:txBody>
          <a:bodyPr wrap="none" rtlCol="0">
            <a:spAutoFit/>
          </a:bodyPr>
          <a:lstStyle/>
          <a:p>
            <a:r>
              <a:rPr lang="en-US" sz="2000" b="1" dirty="0" smtClean="0"/>
              <a:t>&gt;115mm/day</a:t>
            </a:r>
            <a:endParaRPr lang="en-US" sz="2000" b="1" dirty="0"/>
          </a:p>
        </p:txBody>
      </p:sp>
      <p:sp>
        <p:nvSpPr>
          <p:cNvPr id="16" name="TextBox 15"/>
          <p:cNvSpPr txBox="1"/>
          <p:nvPr/>
        </p:nvSpPr>
        <p:spPr>
          <a:xfrm>
            <a:off x="6297524" y="1603914"/>
            <a:ext cx="1611531" cy="400110"/>
          </a:xfrm>
          <a:prstGeom prst="rect">
            <a:avLst/>
          </a:prstGeom>
          <a:noFill/>
        </p:spPr>
        <p:txBody>
          <a:bodyPr wrap="none" rtlCol="0">
            <a:spAutoFit/>
          </a:bodyPr>
          <a:lstStyle/>
          <a:p>
            <a:r>
              <a:rPr lang="en-US" sz="2000" b="1" dirty="0" smtClean="0"/>
              <a:t>&gt;195mm/day</a:t>
            </a:r>
            <a:endParaRPr lang="en-US" sz="2000" b="1" dirty="0"/>
          </a:p>
        </p:txBody>
      </p:sp>
      <p:sp>
        <p:nvSpPr>
          <p:cNvPr id="17" name="TextBox 16"/>
          <p:cNvSpPr txBox="1"/>
          <p:nvPr/>
        </p:nvSpPr>
        <p:spPr>
          <a:xfrm>
            <a:off x="0" y="2500306"/>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
        <p:nvSpPr>
          <p:cNvPr id="18" name="TextBox 17"/>
          <p:cNvSpPr txBox="1"/>
          <p:nvPr/>
        </p:nvSpPr>
        <p:spPr>
          <a:xfrm>
            <a:off x="0" y="928670"/>
            <a:ext cx="2053511" cy="369332"/>
          </a:xfrm>
          <a:prstGeom prst="rect">
            <a:avLst/>
          </a:prstGeom>
          <a:solidFill>
            <a:schemeClr val="bg1">
              <a:lumMod val="85000"/>
            </a:schemeClr>
          </a:solidFill>
        </p:spPr>
        <p:txBody>
          <a:bodyPr wrap="none" rtlCol="0">
            <a:spAutoFit/>
          </a:bodyPr>
          <a:lstStyle/>
          <a:p>
            <a:r>
              <a:rPr lang="en-US" b="1" dirty="0" smtClean="0"/>
              <a:t>IC:20180815-00UTC</a:t>
            </a:r>
            <a:endParaRPr lang="en-US" b="1" dirty="0"/>
          </a:p>
        </p:txBody>
      </p:sp>
      <p:pic>
        <p:nvPicPr>
          <p:cNvPr id="19" name="Picture 18"/>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pic>
        <p:nvPicPr>
          <p:cNvPr id="20" name="Picture 2" descr="C:\Users\Kiran\DOCUME~1\MobaXterm\slash\RemoteFiles\197310_4_13\pqgf-20180815-day1.png"/>
          <p:cNvPicPr preferRelativeResize="0">
            <a:picLocks noChangeArrowheads="1"/>
          </p:cNvPicPr>
          <p:nvPr/>
        </p:nvPicPr>
        <p:blipFill>
          <a:blip r:embed="rId5" cstate="print"/>
          <a:srcRect l="3587" t="52000" r="72290"/>
          <a:stretch>
            <a:fillRect/>
          </a:stretch>
        </p:blipFill>
        <p:spPr bwMode="auto">
          <a:xfrm>
            <a:off x="2621798" y="2003420"/>
            <a:ext cx="1800000" cy="1908000"/>
          </a:xfrm>
          <a:prstGeom prst="rect">
            <a:avLst/>
          </a:prstGeom>
          <a:noFill/>
        </p:spPr>
      </p:pic>
      <p:pic>
        <p:nvPicPr>
          <p:cNvPr id="21" name="Picture 2" descr="C:\Users\Kiran\DOCUME~1\MobaXterm\slash\RemoteFiles\197330_4_281\obsrain_20180816.png"/>
          <p:cNvPicPr preferRelativeResize="0">
            <a:picLocks noChangeArrowheads="1"/>
          </p:cNvPicPr>
          <p:nvPr/>
        </p:nvPicPr>
        <p:blipFill>
          <a:blip r:embed="rId6" cstate="print"/>
          <a:srcRect t="8924" r="23109"/>
          <a:stretch>
            <a:fillRect/>
          </a:stretch>
        </p:blipFill>
        <p:spPr bwMode="auto">
          <a:xfrm>
            <a:off x="15766" y="2920348"/>
            <a:ext cx="1713600" cy="1857600"/>
          </a:xfrm>
          <a:prstGeom prst="rect">
            <a:avLst/>
          </a:prstGeom>
          <a:noFill/>
        </p:spPr>
      </p:pic>
      <p:pic>
        <p:nvPicPr>
          <p:cNvPr id="22" name="Picture 2"/>
          <p:cNvPicPr preferRelativeResize="0">
            <a:picLocks noChangeArrowheads="1"/>
          </p:cNvPicPr>
          <p:nvPr/>
        </p:nvPicPr>
        <p:blipFill>
          <a:blip r:embed="rId7" cstate="print"/>
          <a:srcRect l="2474" r="73480"/>
          <a:stretch>
            <a:fillRect/>
          </a:stretch>
        </p:blipFill>
        <p:spPr bwMode="auto">
          <a:xfrm>
            <a:off x="2655366" y="4534190"/>
            <a:ext cx="1800000" cy="1908000"/>
          </a:xfrm>
          <a:prstGeom prst="rect">
            <a:avLst/>
          </a:prstGeom>
          <a:noFill/>
          <a:ln w="9525">
            <a:noFill/>
            <a:miter lim="800000"/>
            <a:headEnd/>
            <a:tailEnd/>
          </a:ln>
          <a:effectLst/>
        </p:spPr>
      </p:pic>
      <p:pic>
        <p:nvPicPr>
          <p:cNvPr id="23" name="Picture 2" descr="C:\Users\Kiran\DOCUME~1\MobaXterm\slash\RemoteFiles\197310_4_13\pqgf-20180815-day1.png"/>
          <p:cNvPicPr preferRelativeResize="0">
            <a:picLocks noChangeArrowheads="1"/>
          </p:cNvPicPr>
          <p:nvPr/>
        </p:nvPicPr>
        <p:blipFill>
          <a:blip r:embed="rId5" cstate="print"/>
          <a:srcRect l="37433" t="52000" r="39540"/>
          <a:stretch>
            <a:fillRect/>
          </a:stretch>
        </p:blipFill>
        <p:spPr bwMode="auto">
          <a:xfrm>
            <a:off x="4415074" y="2007618"/>
            <a:ext cx="1800000" cy="1908000"/>
          </a:xfrm>
          <a:prstGeom prst="rect">
            <a:avLst/>
          </a:prstGeom>
          <a:noFill/>
        </p:spPr>
      </p:pic>
      <p:pic>
        <p:nvPicPr>
          <p:cNvPr id="24" name="Picture 2" descr="C:\Users\Kiran\DOCUME~1\MobaXterm\slash\RemoteFiles\197310_4_13\pqgf-20180815-day1.png"/>
          <p:cNvPicPr preferRelativeResize="0">
            <a:picLocks noChangeArrowheads="1"/>
          </p:cNvPicPr>
          <p:nvPr/>
        </p:nvPicPr>
        <p:blipFill>
          <a:blip r:embed="rId5" cstate="print"/>
          <a:srcRect l="70182" t="52000" r="5694"/>
          <a:stretch>
            <a:fillRect/>
          </a:stretch>
        </p:blipFill>
        <p:spPr bwMode="auto">
          <a:xfrm>
            <a:off x="6212548" y="2000240"/>
            <a:ext cx="1800000" cy="1908000"/>
          </a:xfrm>
          <a:prstGeom prst="rect">
            <a:avLst/>
          </a:prstGeom>
          <a:noFill/>
        </p:spPr>
      </p:pic>
      <p:pic>
        <p:nvPicPr>
          <p:cNvPr id="25" name="Picture 2"/>
          <p:cNvPicPr preferRelativeResize="0">
            <a:picLocks noChangeArrowheads="1"/>
          </p:cNvPicPr>
          <p:nvPr/>
        </p:nvPicPr>
        <p:blipFill>
          <a:blip r:embed="rId7" cstate="print"/>
          <a:srcRect l="36211" r="39743"/>
          <a:stretch>
            <a:fillRect/>
          </a:stretch>
        </p:blipFill>
        <p:spPr bwMode="auto">
          <a:xfrm>
            <a:off x="4446770" y="4532318"/>
            <a:ext cx="1800000" cy="1908000"/>
          </a:xfrm>
          <a:prstGeom prst="rect">
            <a:avLst/>
          </a:prstGeom>
          <a:noFill/>
          <a:ln w="9525">
            <a:noFill/>
            <a:miter lim="800000"/>
            <a:headEnd/>
            <a:tailEnd/>
          </a:ln>
          <a:effectLst/>
        </p:spPr>
      </p:pic>
      <p:pic>
        <p:nvPicPr>
          <p:cNvPr id="26" name="Picture 2"/>
          <p:cNvPicPr preferRelativeResize="0">
            <a:picLocks noChangeArrowheads="1"/>
          </p:cNvPicPr>
          <p:nvPr/>
        </p:nvPicPr>
        <p:blipFill>
          <a:blip r:embed="rId7" cstate="print"/>
          <a:srcRect l="68855" r="6006"/>
          <a:stretch>
            <a:fillRect/>
          </a:stretch>
        </p:blipFill>
        <p:spPr bwMode="auto">
          <a:xfrm>
            <a:off x="6239444" y="4525594"/>
            <a:ext cx="1800000" cy="190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100546-10FF-4927-A441-BEB2553F30AC}" type="slidenum">
              <a:rPr lang="en-IN" smtClean="0"/>
              <a:pPr/>
              <a:t>28</a:t>
            </a:fld>
            <a:endParaRPr lang="en-IN"/>
          </a:p>
        </p:txBody>
      </p:sp>
      <p:sp>
        <p:nvSpPr>
          <p:cNvPr id="5" name="Rounded Rectangle 4"/>
          <p:cNvSpPr/>
          <p:nvPr/>
        </p:nvSpPr>
        <p:spPr>
          <a:xfrm>
            <a:off x="2071670" y="4143380"/>
            <a:ext cx="6408712" cy="24323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045207" y="1608036"/>
            <a:ext cx="6408712" cy="24323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4499419" y="1186114"/>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8" name="TextBox 7"/>
          <p:cNvSpPr txBox="1"/>
          <p:nvPr/>
        </p:nvSpPr>
        <p:spPr>
          <a:xfrm>
            <a:off x="4500562" y="4071942"/>
            <a:ext cx="1627369" cy="400110"/>
          </a:xfrm>
          <a:prstGeom prst="rect">
            <a:avLst/>
          </a:prstGeom>
          <a:noFill/>
        </p:spPr>
        <p:txBody>
          <a:bodyPr wrap="none" rtlCol="0">
            <a:spAutoFit/>
          </a:bodyPr>
          <a:lstStyle/>
          <a:p>
            <a:pPr algn="ctr"/>
            <a:r>
              <a:rPr lang="en-US" sz="2000" b="1" dirty="0" smtClean="0"/>
              <a:t>12km NEPS-G</a:t>
            </a:r>
            <a:endParaRPr lang="en-US" sz="2000" b="1" dirty="0"/>
          </a:p>
        </p:txBody>
      </p:sp>
      <p:sp>
        <p:nvSpPr>
          <p:cNvPr id="9" name="Title 1"/>
          <p:cNvSpPr>
            <a:spLocks noGrp="1"/>
          </p:cNvSpPr>
          <p:nvPr>
            <p:ph type="title"/>
          </p:nvPr>
        </p:nvSpPr>
        <p:spPr>
          <a:xfrm>
            <a:off x="2500298" y="0"/>
            <a:ext cx="5357850" cy="762000"/>
          </a:xfrm>
        </p:spPr>
        <p:style>
          <a:lnRef idx="1">
            <a:schemeClr val="dk1"/>
          </a:lnRef>
          <a:fillRef idx="2">
            <a:schemeClr val="dk1"/>
          </a:fillRef>
          <a:effectRef idx="1">
            <a:schemeClr val="dk1"/>
          </a:effectRef>
          <a:fontRef idx="minor">
            <a:schemeClr val="dk1"/>
          </a:fontRef>
        </p:style>
        <p:txBody>
          <a:bodyPr>
            <a:noAutofit/>
          </a:bodyPr>
          <a:lstStyle/>
          <a:p>
            <a:r>
              <a:rPr lang="en-US" sz="2400" dirty="0" smtClean="0"/>
              <a:t>Probabilistic Quantitative Precipitation</a:t>
            </a:r>
            <a:br>
              <a:rPr lang="en-US" sz="2400" dirty="0" smtClean="0"/>
            </a:br>
            <a:r>
              <a:rPr lang="en-US" sz="2400" dirty="0" smtClean="0">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Day-3</a:t>
            </a:r>
            <a:r>
              <a:rPr lang="en-US" sz="2400" dirty="0" smtClean="0">
                <a:effectLst>
                  <a:outerShdw blurRad="38100" dist="38100" dir="2700000" algn="tl">
                    <a:srgbClr val="000000">
                      <a:alpha val="43137"/>
                    </a:srgbClr>
                  </a:outerShdw>
                </a:effectLst>
              </a:rPr>
              <a:t>  </a:t>
            </a:r>
            <a:r>
              <a:rPr lang="en-US" sz="2400" dirty="0" smtClean="0"/>
              <a:t>valid for 03Z</a:t>
            </a:r>
            <a:r>
              <a:rPr lang="en-US" sz="2400" dirty="0" smtClean="0">
                <a:solidFill>
                  <a:srgbClr val="FF0000"/>
                </a:solidFill>
                <a:effectLst>
                  <a:outerShdw blurRad="38100" dist="38100" dir="2700000" algn="tl">
                    <a:srgbClr val="000000">
                      <a:alpha val="43137"/>
                    </a:srgbClr>
                  </a:outerShdw>
                </a:effectLst>
              </a:rPr>
              <a:t>16AUG</a:t>
            </a:r>
            <a:r>
              <a:rPr lang="en-US" sz="2400" dirty="0" smtClean="0"/>
              <a:t>2018</a:t>
            </a:r>
            <a:endParaRPr lang="en-US" sz="2400" dirty="0"/>
          </a:p>
        </p:txBody>
      </p:sp>
      <p:pic>
        <p:nvPicPr>
          <p:cNvPr id="10" name="Picture 9"/>
          <p:cNvPicPr>
            <a:picLocks noChangeAspect="1" noChangeArrowheads="1"/>
          </p:cNvPicPr>
          <p:nvPr/>
        </p:nvPicPr>
        <p:blipFill>
          <a:blip r:embed="rId2" cstate="print"/>
          <a:srcRect l="24868" r="12954"/>
          <a:stretch>
            <a:fillRect/>
          </a:stretch>
        </p:blipFill>
        <p:spPr bwMode="auto">
          <a:xfrm>
            <a:off x="1714480" y="2836970"/>
            <a:ext cx="270894" cy="2020790"/>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8572528" y="2643182"/>
            <a:ext cx="447675" cy="2286000"/>
          </a:xfrm>
          <a:prstGeom prst="rect">
            <a:avLst/>
          </a:prstGeom>
          <a:noFill/>
          <a:ln w="9525">
            <a:noFill/>
            <a:miter lim="800000"/>
            <a:headEnd/>
            <a:tailEnd/>
          </a:ln>
          <a:effectLst/>
        </p:spPr>
      </p:pic>
      <p:sp>
        <p:nvSpPr>
          <p:cNvPr id="12" name="Slide Number Placeholder 7"/>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A100546-10FF-4927-A441-BEB2553F30AC}" type="slidenum">
              <a:rPr kumimoji="0" lang="en-IN"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I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TextBox 13"/>
          <p:cNvSpPr txBox="1"/>
          <p:nvPr/>
        </p:nvSpPr>
        <p:spPr>
          <a:xfrm>
            <a:off x="2659740" y="1593603"/>
            <a:ext cx="1680460" cy="400110"/>
          </a:xfrm>
          <a:prstGeom prst="rect">
            <a:avLst/>
          </a:prstGeom>
          <a:noFill/>
        </p:spPr>
        <p:txBody>
          <a:bodyPr wrap="none" rtlCol="0">
            <a:spAutoFit/>
          </a:bodyPr>
          <a:lstStyle/>
          <a:p>
            <a:r>
              <a:rPr lang="en-US" sz="2000" b="1" dirty="0" smtClean="0"/>
              <a:t>&gt;65.5mm/day</a:t>
            </a:r>
            <a:endParaRPr lang="en-US" sz="2000" b="1" dirty="0"/>
          </a:p>
        </p:txBody>
      </p:sp>
      <p:sp>
        <p:nvSpPr>
          <p:cNvPr id="15" name="TextBox 14"/>
          <p:cNvSpPr txBox="1"/>
          <p:nvPr/>
        </p:nvSpPr>
        <p:spPr>
          <a:xfrm>
            <a:off x="4527682" y="1594128"/>
            <a:ext cx="1611531" cy="400110"/>
          </a:xfrm>
          <a:prstGeom prst="rect">
            <a:avLst/>
          </a:prstGeom>
          <a:noFill/>
        </p:spPr>
        <p:txBody>
          <a:bodyPr wrap="none" rtlCol="0">
            <a:spAutoFit/>
          </a:bodyPr>
          <a:lstStyle/>
          <a:p>
            <a:r>
              <a:rPr lang="en-US" sz="2000" b="1" dirty="0" smtClean="0"/>
              <a:t>&gt;115mm/day</a:t>
            </a:r>
            <a:endParaRPr lang="en-US" sz="2000" b="1" dirty="0"/>
          </a:p>
        </p:txBody>
      </p:sp>
      <p:sp>
        <p:nvSpPr>
          <p:cNvPr id="16" name="TextBox 15"/>
          <p:cNvSpPr txBox="1"/>
          <p:nvPr/>
        </p:nvSpPr>
        <p:spPr>
          <a:xfrm>
            <a:off x="6224407" y="1564411"/>
            <a:ext cx="1611531" cy="400110"/>
          </a:xfrm>
          <a:prstGeom prst="rect">
            <a:avLst/>
          </a:prstGeom>
          <a:noFill/>
        </p:spPr>
        <p:txBody>
          <a:bodyPr wrap="none" rtlCol="0">
            <a:spAutoFit/>
          </a:bodyPr>
          <a:lstStyle/>
          <a:p>
            <a:r>
              <a:rPr lang="en-US" sz="2000" b="1" dirty="0" smtClean="0"/>
              <a:t>&gt;195mm/day</a:t>
            </a:r>
            <a:endParaRPr lang="en-US" sz="2000" b="1" dirty="0"/>
          </a:p>
        </p:txBody>
      </p:sp>
      <p:sp>
        <p:nvSpPr>
          <p:cNvPr id="17" name="TextBox 16"/>
          <p:cNvSpPr txBox="1"/>
          <p:nvPr/>
        </p:nvSpPr>
        <p:spPr>
          <a:xfrm>
            <a:off x="0" y="2500306"/>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
        <p:nvSpPr>
          <p:cNvPr id="18" name="TextBox 17"/>
          <p:cNvSpPr txBox="1"/>
          <p:nvPr/>
        </p:nvSpPr>
        <p:spPr>
          <a:xfrm>
            <a:off x="0" y="928670"/>
            <a:ext cx="2053511" cy="369332"/>
          </a:xfrm>
          <a:prstGeom prst="rect">
            <a:avLst/>
          </a:prstGeom>
          <a:solidFill>
            <a:schemeClr val="bg1">
              <a:lumMod val="85000"/>
            </a:schemeClr>
          </a:solidFill>
        </p:spPr>
        <p:txBody>
          <a:bodyPr wrap="none" rtlCol="0">
            <a:spAutoFit/>
          </a:bodyPr>
          <a:lstStyle/>
          <a:p>
            <a:r>
              <a:rPr lang="en-US" b="1" dirty="0" smtClean="0"/>
              <a:t>IC:20180813-00UTC</a:t>
            </a:r>
            <a:endParaRPr lang="en-US" b="1" dirty="0"/>
          </a:p>
        </p:txBody>
      </p:sp>
      <p:pic>
        <p:nvPicPr>
          <p:cNvPr id="19" name="Picture 18"/>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pic>
        <p:nvPicPr>
          <p:cNvPr id="20" name="Picture 2" descr="C:\Users\Kiran\DOCUME~1\MobaXterm\slash\RemoteFiles\197310_3_11\pqgf-20180813-day3.png"/>
          <p:cNvPicPr preferRelativeResize="0">
            <a:picLocks noChangeArrowheads="1"/>
          </p:cNvPicPr>
          <p:nvPr/>
        </p:nvPicPr>
        <p:blipFill>
          <a:blip r:embed="rId5" cstate="print"/>
          <a:srcRect l="3384" t="52000" r="73113"/>
          <a:stretch>
            <a:fillRect/>
          </a:stretch>
        </p:blipFill>
        <p:spPr bwMode="auto">
          <a:xfrm>
            <a:off x="2571736" y="2000240"/>
            <a:ext cx="1800000" cy="1908000"/>
          </a:xfrm>
          <a:prstGeom prst="rect">
            <a:avLst/>
          </a:prstGeom>
          <a:noFill/>
        </p:spPr>
      </p:pic>
      <p:pic>
        <p:nvPicPr>
          <p:cNvPr id="22" name="Picture 21"/>
          <p:cNvPicPr preferRelativeResize="0">
            <a:picLocks noChangeArrowheads="1"/>
          </p:cNvPicPr>
          <p:nvPr/>
        </p:nvPicPr>
        <p:blipFill>
          <a:blip r:embed="rId6" cstate="print"/>
          <a:srcRect l="2485" r="72440"/>
          <a:stretch>
            <a:fillRect/>
          </a:stretch>
        </p:blipFill>
        <p:spPr bwMode="auto">
          <a:xfrm>
            <a:off x="2620648" y="4454378"/>
            <a:ext cx="1800000" cy="1908000"/>
          </a:xfrm>
          <a:prstGeom prst="rect">
            <a:avLst/>
          </a:prstGeom>
          <a:noFill/>
          <a:ln w="9525">
            <a:noFill/>
            <a:miter lim="800000"/>
            <a:headEnd/>
            <a:tailEnd/>
          </a:ln>
          <a:effectLst/>
        </p:spPr>
      </p:pic>
      <p:pic>
        <p:nvPicPr>
          <p:cNvPr id="23" name="Picture 2" descr="C:\Users\Kiran\DOCUME~1\MobaXterm\slash\RemoteFiles\197310_3_11\pqgf-20180813-day3.png"/>
          <p:cNvPicPr preferRelativeResize="0">
            <a:picLocks noChangeArrowheads="1"/>
          </p:cNvPicPr>
          <p:nvPr/>
        </p:nvPicPr>
        <p:blipFill>
          <a:blip r:embed="rId5" cstate="print"/>
          <a:srcRect l="36969" t="52000" r="39528"/>
          <a:stretch>
            <a:fillRect/>
          </a:stretch>
        </p:blipFill>
        <p:spPr bwMode="auto">
          <a:xfrm>
            <a:off x="4371736" y="2000240"/>
            <a:ext cx="1800000" cy="1908000"/>
          </a:xfrm>
          <a:prstGeom prst="rect">
            <a:avLst/>
          </a:prstGeom>
          <a:noFill/>
        </p:spPr>
      </p:pic>
      <p:pic>
        <p:nvPicPr>
          <p:cNvPr id="24" name="Picture 2" descr="C:\Users\Kiran\DOCUME~1\MobaXterm\slash\RemoteFiles\197310_3_11\pqgf-20180813-day3.png"/>
          <p:cNvPicPr preferRelativeResize="0">
            <a:picLocks noChangeArrowheads="1"/>
          </p:cNvPicPr>
          <p:nvPr/>
        </p:nvPicPr>
        <p:blipFill>
          <a:blip r:embed="rId5" cstate="print"/>
          <a:srcRect l="70554" t="52000" r="5943"/>
          <a:stretch>
            <a:fillRect/>
          </a:stretch>
        </p:blipFill>
        <p:spPr bwMode="auto">
          <a:xfrm>
            <a:off x="6157686" y="2000240"/>
            <a:ext cx="1800000" cy="1908000"/>
          </a:xfrm>
          <a:prstGeom prst="rect">
            <a:avLst/>
          </a:prstGeom>
          <a:noFill/>
        </p:spPr>
      </p:pic>
      <p:pic>
        <p:nvPicPr>
          <p:cNvPr id="25" name="Picture 24"/>
          <p:cNvPicPr preferRelativeResize="0">
            <a:picLocks noChangeArrowheads="1"/>
          </p:cNvPicPr>
          <p:nvPr/>
        </p:nvPicPr>
        <p:blipFill>
          <a:blip r:embed="rId6" cstate="print"/>
          <a:srcRect l="36136" r="39880"/>
          <a:stretch>
            <a:fillRect/>
          </a:stretch>
        </p:blipFill>
        <p:spPr bwMode="auto">
          <a:xfrm>
            <a:off x="4408456" y="4441324"/>
            <a:ext cx="1800000" cy="1908000"/>
          </a:xfrm>
          <a:prstGeom prst="rect">
            <a:avLst/>
          </a:prstGeom>
          <a:noFill/>
          <a:ln w="9525">
            <a:noFill/>
            <a:miter lim="800000"/>
            <a:headEnd/>
            <a:tailEnd/>
          </a:ln>
          <a:effectLst/>
        </p:spPr>
      </p:pic>
      <p:pic>
        <p:nvPicPr>
          <p:cNvPr id="26" name="Picture 25"/>
          <p:cNvPicPr preferRelativeResize="0">
            <a:picLocks noChangeArrowheads="1"/>
          </p:cNvPicPr>
          <p:nvPr/>
        </p:nvPicPr>
        <p:blipFill>
          <a:blip r:embed="rId6" cstate="print"/>
          <a:srcRect l="68697" r="6229"/>
          <a:stretch>
            <a:fillRect/>
          </a:stretch>
        </p:blipFill>
        <p:spPr bwMode="auto">
          <a:xfrm>
            <a:off x="6171880" y="4449958"/>
            <a:ext cx="1800000" cy="1908000"/>
          </a:xfrm>
          <a:prstGeom prst="rect">
            <a:avLst/>
          </a:prstGeom>
          <a:noFill/>
          <a:ln w="9525">
            <a:noFill/>
            <a:miter lim="800000"/>
            <a:headEnd/>
            <a:tailEnd/>
          </a:ln>
          <a:effectLst/>
        </p:spPr>
      </p:pic>
      <p:pic>
        <p:nvPicPr>
          <p:cNvPr id="27" name="Picture 2" descr="C:\Users\Kiran\DOCUME~1\MobaXterm\slash\RemoteFiles\197330_4_281\obsrain_20180816.png"/>
          <p:cNvPicPr preferRelativeResize="0">
            <a:picLocks noChangeArrowheads="1"/>
          </p:cNvPicPr>
          <p:nvPr/>
        </p:nvPicPr>
        <p:blipFill>
          <a:blip r:embed="rId7" cstate="print"/>
          <a:srcRect t="8924" r="23109"/>
          <a:stretch>
            <a:fillRect/>
          </a:stretch>
        </p:blipFill>
        <p:spPr bwMode="auto">
          <a:xfrm>
            <a:off x="15766" y="2920348"/>
            <a:ext cx="1713600" cy="18576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86182" y="1643050"/>
            <a:ext cx="3747244" cy="646331"/>
          </a:xfrm>
          <a:prstGeom prst="rect">
            <a:avLst/>
          </a:prstGeom>
          <a:noFill/>
        </p:spPr>
        <p:txBody>
          <a:bodyPr wrap="none" rtlCol="0">
            <a:spAutoFit/>
          </a:bodyPr>
          <a:lstStyle/>
          <a:p>
            <a:pPr algn="ctr"/>
            <a:r>
              <a:rPr lang="en-US" dirty="0" smtClean="0"/>
              <a:t>ENSEMBLE MEAN RAINFALL(cm)</a:t>
            </a:r>
          </a:p>
          <a:p>
            <a:pPr algn="ctr"/>
            <a:r>
              <a:rPr lang="en-US" dirty="0" smtClean="0"/>
              <a:t>Day 1 forecast valid for 03Z10Oct2018</a:t>
            </a:r>
            <a:endParaRPr lang="en-US" dirty="0"/>
          </a:p>
        </p:txBody>
      </p:sp>
      <p:sp>
        <p:nvSpPr>
          <p:cNvPr id="7" name="TextBox 6"/>
          <p:cNvSpPr txBox="1"/>
          <p:nvPr/>
        </p:nvSpPr>
        <p:spPr>
          <a:xfrm>
            <a:off x="642910" y="1714488"/>
            <a:ext cx="2385525" cy="646331"/>
          </a:xfrm>
          <a:prstGeom prst="rect">
            <a:avLst/>
          </a:prstGeom>
          <a:noFill/>
        </p:spPr>
        <p:txBody>
          <a:bodyPr wrap="square" rtlCol="0">
            <a:spAutoFit/>
          </a:bodyPr>
          <a:lstStyle/>
          <a:p>
            <a:pPr algn="ctr"/>
            <a:r>
              <a:rPr lang="en-US" dirty="0" smtClean="0"/>
              <a:t>Observed Rainfall (cm)</a:t>
            </a:r>
          </a:p>
          <a:p>
            <a:pPr algn="ctr"/>
            <a:r>
              <a:rPr lang="en-US" dirty="0" smtClean="0"/>
              <a:t>Valid for 03Z10Oct2018</a:t>
            </a:r>
            <a:endParaRPr lang="en-US" dirty="0"/>
          </a:p>
        </p:txBody>
      </p:sp>
      <p:pic>
        <p:nvPicPr>
          <p:cNvPr id="4099" name="Picture 3" descr="C:\Users\Kiran\DOCUME~1\MobaXterm\slash\RemoteFiles\197330_10_117\obsrain_20181010.png"/>
          <p:cNvPicPr preferRelativeResize="0">
            <a:picLocks noChangeArrowheads="1"/>
          </p:cNvPicPr>
          <p:nvPr/>
        </p:nvPicPr>
        <p:blipFill>
          <a:blip r:embed="rId2" cstate="print"/>
          <a:srcRect t="7388" r="10000"/>
          <a:stretch>
            <a:fillRect/>
          </a:stretch>
        </p:blipFill>
        <p:spPr bwMode="auto">
          <a:xfrm>
            <a:off x="461933" y="2602776"/>
            <a:ext cx="2681306" cy="2736000"/>
          </a:xfrm>
          <a:prstGeom prst="rect">
            <a:avLst/>
          </a:prstGeom>
          <a:noFill/>
        </p:spPr>
      </p:pic>
      <p:pic>
        <p:nvPicPr>
          <p:cNvPr id="1026" name="Picture 2" descr="C:\Users\Kiran\DOCUME~1\MobaXterm\slash\RemoteFiles\197330_5_215\rf1meanIndia-trim.png"/>
          <p:cNvPicPr preferRelativeResize="0">
            <a:picLocks noChangeArrowheads="1"/>
          </p:cNvPicPr>
          <p:nvPr/>
        </p:nvPicPr>
        <p:blipFill>
          <a:blip r:embed="rId3" cstate="print"/>
          <a:srcRect l="6269" t="6944" r="8751"/>
          <a:stretch>
            <a:fillRect/>
          </a:stretch>
        </p:blipFill>
        <p:spPr bwMode="auto">
          <a:xfrm>
            <a:off x="3124190" y="2571744"/>
            <a:ext cx="2520000" cy="2736000"/>
          </a:xfrm>
          <a:prstGeom prst="rect">
            <a:avLst/>
          </a:prstGeom>
          <a:noFill/>
        </p:spPr>
      </p:pic>
      <p:pic>
        <p:nvPicPr>
          <p:cNvPr id="7170" name="Picture 2"/>
          <p:cNvPicPr preferRelativeResize="0">
            <a:picLocks noChangeArrowheads="1"/>
          </p:cNvPicPr>
          <p:nvPr/>
        </p:nvPicPr>
        <p:blipFill>
          <a:blip r:embed="rId4" cstate="print"/>
          <a:srcRect l="6198" t="7326"/>
          <a:stretch>
            <a:fillRect/>
          </a:stretch>
        </p:blipFill>
        <p:spPr bwMode="auto">
          <a:xfrm>
            <a:off x="5581657" y="2581269"/>
            <a:ext cx="2520000" cy="2736000"/>
          </a:xfrm>
          <a:prstGeom prst="rect">
            <a:avLst/>
          </a:prstGeom>
          <a:noFill/>
          <a:ln w="9525">
            <a:noFill/>
            <a:miter lim="800000"/>
            <a:headEnd/>
            <a:tailEnd/>
          </a:ln>
          <a:effectLst/>
        </p:spPr>
      </p:pic>
      <p:pic>
        <p:nvPicPr>
          <p:cNvPr id="11" name="Picture 10"/>
          <p:cNvPicPr>
            <a:picLocks noChangeAspect="1" noChangeArrowheads="1"/>
          </p:cNvPicPr>
          <p:nvPr/>
        </p:nvPicPr>
        <p:blipFill>
          <a:blip r:embed="rId5" cstate="print"/>
          <a:srcRect/>
          <a:stretch>
            <a:fillRect/>
          </a:stretch>
        </p:blipFill>
        <p:spPr bwMode="auto">
          <a:xfrm>
            <a:off x="8248650" y="1700808"/>
            <a:ext cx="895350" cy="4152900"/>
          </a:xfrm>
          <a:prstGeom prst="rect">
            <a:avLst/>
          </a:prstGeom>
          <a:noFill/>
          <a:ln w="9525">
            <a:noFill/>
            <a:miter lim="800000"/>
            <a:headEnd/>
            <a:tailEnd/>
          </a:ln>
          <a:effectLst/>
        </p:spPr>
      </p:pic>
      <p:sp>
        <p:nvSpPr>
          <p:cNvPr id="14" name="Slide Number Placeholder 13"/>
          <p:cNvSpPr>
            <a:spLocks noGrp="1"/>
          </p:cNvSpPr>
          <p:nvPr>
            <p:ph type="sldNum" sz="quarter" idx="12"/>
          </p:nvPr>
        </p:nvSpPr>
        <p:spPr/>
        <p:txBody>
          <a:bodyPr/>
          <a:lstStyle/>
          <a:p>
            <a:fld id="{DA100546-10FF-4927-A441-BEB2553F30AC}" type="slidenum">
              <a:rPr lang="en-IN" smtClean="0"/>
              <a:pPr/>
              <a:t>29</a:t>
            </a:fld>
            <a:endParaRPr lang="en-IN"/>
          </a:p>
        </p:txBody>
      </p:sp>
      <p:pic>
        <p:nvPicPr>
          <p:cNvPr id="15" name="Picture 14"/>
          <p:cNvPicPr/>
          <p:nvPr/>
        </p:nvPicPr>
        <p:blipFill>
          <a:blip r:embed="rId6" cstate="print"/>
          <a:srcRect/>
          <a:stretch>
            <a:fillRect/>
          </a:stretch>
        </p:blipFill>
        <p:spPr bwMode="auto">
          <a:xfrm>
            <a:off x="8429652" y="1"/>
            <a:ext cx="714348" cy="928670"/>
          </a:xfrm>
          <a:prstGeom prst="rect">
            <a:avLst/>
          </a:prstGeom>
          <a:noFill/>
          <a:ln w="9525">
            <a:noFill/>
            <a:miter lim="800000"/>
            <a:headEnd/>
            <a:tailEnd/>
          </a:ln>
        </p:spPr>
      </p:pic>
      <p:sp>
        <p:nvSpPr>
          <p:cNvPr id="13" name="TextBox 12"/>
          <p:cNvSpPr txBox="1"/>
          <p:nvPr/>
        </p:nvSpPr>
        <p:spPr>
          <a:xfrm>
            <a:off x="1000100" y="5429264"/>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
        <p:nvSpPr>
          <p:cNvPr id="16" name="TextBox 15"/>
          <p:cNvSpPr txBox="1"/>
          <p:nvPr/>
        </p:nvSpPr>
        <p:spPr>
          <a:xfrm>
            <a:off x="3714744" y="5429264"/>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17" name="TextBox 16"/>
          <p:cNvSpPr txBox="1"/>
          <p:nvPr/>
        </p:nvSpPr>
        <p:spPr>
          <a:xfrm>
            <a:off x="5929322" y="5429264"/>
            <a:ext cx="1627369" cy="400110"/>
          </a:xfrm>
          <a:prstGeom prst="rect">
            <a:avLst/>
          </a:prstGeom>
          <a:noFill/>
        </p:spPr>
        <p:txBody>
          <a:bodyPr wrap="none" rtlCol="0">
            <a:spAutoFit/>
          </a:bodyPr>
          <a:lstStyle/>
          <a:p>
            <a:pPr algn="ctr"/>
            <a:r>
              <a:rPr lang="en-US" sz="2000" b="1" dirty="0" smtClean="0"/>
              <a:t>12km NEPS-G</a:t>
            </a:r>
            <a:endParaRPr lang="en-US" sz="2000" b="1" dirty="0"/>
          </a:p>
        </p:txBody>
      </p:sp>
      <p:sp>
        <p:nvSpPr>
          <p:cNvPr id="19" name="TextBox 18"/>
          <p:cNvSpPr txBox="1"/>
          <p:nvPr/>
        </p:nvSpPr>
        <p:spPr>
          <a:xfrm>
            <a:off x="3143240" y="571480"/>
            <a:ext cx="2713756" cy="584775"/>
          </a:xfrm>
          <a:prstGeom prst="rect">
            <a:avLst/>
          </a:prstGeom>
          <a:noFill/>
        </p:spPr>
        <p:txBody>
          <a:bodyPr wrap="none" rtlCol="0">
            <a:spAutoFit/>
          </a:bodyPr>
          <a:lstStyle/>
          <a:p>
            <a:r>
              <a:rPr lang="en-US" sz="3200" b="1" dirty="0" smtClean="0"/>
              <a:t>DAY-1 Forecast</a:t>
            </a:r>
            <a:endParaRPr lang="en-US" sz="3200" b="1" dirty="0"/>
          </a:p>
        </p:txBody>
      </p:sp>
      <p:sp>
        <p:nvSpPr>
          <p:cNvPr id="20" name="TextBox 19"/>
          <p:cNvSpPr txBox="1"/>
          <p:nvPr/>
        </p:nvSpPr>
        <p:spPr>
          <a:xfrm>
            <a:off x="0" y="928670"/>
            <a:ext cx="2053511" cy="369332"/>
          </a:xfrm>
          <a:prstGeom prst="rect">
            <a:avLst/>
          </a:prstGeom>
          <a:solidFill>
            <a:schemeClr val="bg1">
              <a:lumMod val="85000"/>
            </a:schemeClr>
          </a:solidFill>
        </p:spPr>
        <p:txBody>
          <a:bodyPr wrap="none" rtlCol="0">
            <a:spAutoFit/>
          </a:bodyPr>
          <a:lstStyle/>
          <a:p>
            <a:r>
              <a:rPr lang="en-US" b="1" dirty="0" smtClean="0"/>
              <a:t>IC:20181009-00UTC</a:t>
            </a:r>
            <a:endParaRPr 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3CEF9B49-066A-E242-A24B-2EFD0E04DD0D}"/>
              </a:ext>
            </a:extLst>
          </p:cNvPr>
          <p:cNvSpPr txBox="1"/>
          <p:nvPr/>
        </p:nvSpPr>
        <p:spPr>
          <a:xfrm>
            <a:off x="257175" y="0"/>
            <a:ext cx="8886825" cy="646331"/>
          </a:xfrm>
          <a:prstGeom prst="rect">
            <a:avLst/>
          </a:prstGeom>
          <a:noFill/>
        </p:spPr>
        <p:txBody>
          <a:bodyPr wrap="square" rtlCol="0">
            <a:spAutoFit/>
          </a:bodyPr>
          <a:lstStyle/>
          <a:p>
            <a:pPr algn="ctr"/>
            <a:r>
              <a:rPr lang="en-IN" sz="3600" b="1" dirty="0" smtClean="0"/>
              <a:t>12-km NCMRWF-EPS in TIGGE Portal</a:t>
            </a:r>
            <a:endParaRPr lang="en-IN" sz="3600" b="1" dirty="0"/>
          </a:p>
        </p:txBody>
      </p:sp>
      <p:pic>
        <p:nvPicPr>
          <p:cNvPr id="7" name="Picture 4"/>
          <p:cNvPicPr>
            <a:picLocks noChangeAspect="1" noChangeArrowheads="1"/>
          </p:cNvPicPr>
          <p:nvPr/>
        </p:nvPicPr>
        <p:blipFill>
          <a:blip r:embed="rId2" cstate="screen">
            <a:extLst>
              <a:ext uri="{28A0092B-C50C-407E-A947-70E740481C1C}">
                <a14:useLocalDpi xmlns="" xmlns:a14="http://schemas.microsoft.com/office/drawing/2010/main"/>
              </a:ext>
            </a:extLst>
          </a:blip>
          <a:srcRect/>
          <a:stretch>
            <a:fillRect/>
          </a:stretch>
        </p:blipFill>
        <p:spPr bwMode="auto">
          <a:xfrm>
            <a:off x="8482012" y="12700"/>
            <a:ext cx="623888" cy="841773"/>
          </a:xfrm>
          <a:prstGeom prst="rect">
            <a:avLst/>
          </a:prstGeom>
          <a:noFill/>
          <a:ln w="9525">
            <a:noFill/>
            <a:miter lim="800000"/>
            <a:headEnd/>
            <a:tailEnd/>
          </a:ln>
        </p:spPr>
      </p:pic>
      <p:pic>
        <p:nvPicPr>
          <p:cNvPr id="8" name="Picture 5"/>
          <p:cNvPicPr>
            <a:picLocks noChangeAspect="1" noChangeArrowheads="1"/>
          </p:cNvPicPr>
          <p:nvPr/>
        </p:nvPicPr>
        <p:blipFill>
          <a:blip r:embed="rId3" cstate="screen">
            <a:extLst>
              <a:ext uri="{28A0092B-C50C-407E-A947-70E740481C1C}">
                <a14:useLocalDpi xmlns="" xmlns:a14="http://schemas.microsoft.com/office/drawing/2010/main"/>
              </a:ext>
            </a:extLst>
          </a:blip>
          <a:srcRect l="12698" r="11111"/>
          <a:stretch>
            <a:fillRect/>
          </a:stretch>
        </p:blipFill>
        <p:spPr bwMode="auto">
          <a:xfrm>
            <a:off x="12700" y="25400"/>
            <a:ext cx="685800" cy="800100"/>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0" y="1143000"/>
            <a:ext cx="9144000" cy="5230678"/>
          </a:xfrm>
          <a:prstGeom prst="rect">
            <a:avLst/>
          </a:prstGeom>
        </p:spPr>
      </p:pic>
    </p:spTree>
    <p:extLst>
      <p:ext uri="{BB962C8B-B14F-4D97-AF65-F5344CB8AC3E}">
        <p14:creationId xmlns="" xmlns:p14="http://schemas.microsoft.com/office/powerpoint/2010/main" val="91051896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100546-10FF-4927-A441-BEB2553F30AC}" type="slidenum">
              <a:rPr lang="en-IN" smtClean="0"/>
              <a:pPr/>
              <a:t>30</a:t>
            </a:fld>
            <a:endParaRPr lang="en-IN"/>
          </a:p>
        </p:txBody>
      </p:sp>
      <p:sp>
        <p:nvSpPr>
          <p:cNvPr id="5" name="Rounded Rectangle 4"/>
          <p:cNvSpPr/>
          <p:nvPr/>
        </p:nvSpPr>
        <p:spPr>
          <a:xfrm>
            <a:off x="2071670" y="4143380"/>
            <a:ext cx="6408712" cy="24323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045207" y="1608036"/>
            <a:ext cx="6408712" cy="24323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4500562" y="1211879"/>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8" name="TextBox 7"/>
          <p:cNvSpPr txBox="1"/>
          <p:nvPr/>
        </p:nvSpPr>
        <p:spPr>
          <a:xfrm>
            <a:off x="4500562" y="4071942"/>
            <a:ext cx="1627369" cy="400110"/>
          </a:xfrm>
          <a:prstGeom prst="rect">
            <a:avLst/>
          </a:prstGeom>
          <a:noFill/>
        </p:spPr>
        <p:txBody>
          <a:bodyPr wrap="none" rtlCol="0">
            <a:spAutoFit/>
          </a:bodyPr>
          <a:lstStyle/>
          <a:p>
            <a:pPr algn="ctr"/>
            <a:r>
              <a:rPr lang="en-US" sz="2000" b="1" dirty="0" smtClean="0"/>
              <a:t>12km NEPS-G</a:t>
            </a:r>
            <a:endParaRPr lang="en-US" sz="2000" b="1" dirty="0"/>
          </a:p>
        </p:txBody>
      </p:sp>
      <p:sp>
        <p:nvSpPr>
          <p:cNvPr id="9" name="Title 1"/>
          <p:cNvSpPr>
            <a:spLocks noGrp="1"/>
          </p:cNvSpPr>
          <p:nvPr>
            <p:ph type="title"/>
          </p:nvPr>
        </p:nvSpPr>
        <p:spPr>
          <a:xfrm>
            <a:off x="2500298" y="0"/>
            <a:ext cx="5357850" cy="762000"/>
          </a:xfrm>
        </p:spPr>
        <p:style>
          <a:lnRef idx="1">
            <a:schemeClr val="dk1"/>
          </a:lnRef>
          <a:fillRef idx="2">
            <a:schemeClr val="dk1"/>
          </a:fillRef>
          <a:effectRef idx="1">
            <a:schemeClr val="dk1"/>
          </a:effectRef>
          <a:fontRef idx="minor">
            <a:schemeClr val="dk1"/>
          </a:fontRef>
        </p:style>
        <p:txBody>
          <a:bodyPr>
            <a:noAutofit/>
          </a:bodyPr>
          <a:lstStyle/>
          <a:p>
            <a:r>
              <a:rPr lang="en-US" sz="2400" dirty="0" smtClean="0"/>
              <a:t>Probabilistic Quantitative Precipitation</a:t>
            </a:r>
            <a:br>
              <a:rPr lang="en-US" sz="2400" dirty="0" smtClean="0"/>
            </a:br>
            <a:r>
              <a:rPr lang="en-US" sz="2400" dirty="0" smtClean="0">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Day-1</a:t>
            </a:r>
            <a:r>
              <a:rPr lang="en-US" sz="2400" dirty="0" smtClean="0">
                <a:effectLst>
                  <a:outerShdw blurRad="38100" dist="38100" dir="2700000" algn="tl">
                    <a:srgbClr val="000000">
                      <a:alpha val="43137"/>
                    </a:srgbClr>
                  </a:outerShdw>
                </a:effectLst>
              </a:rPr>
              <a:t>  </a:t>
            </a:r>
            <a:r>
              <a:rPr lang="en-US" sz="2400" dirty="0" smtClean="0"/>
              <a:t>valid for 03Z</a:t>
            </a:r>
            <a:r>
              <a:rPr lang="en-US" sz="2400" dirty="0" smtClean="0">
                <a:solidFill>
                  <a:srgbClr val="FF0000"/>
                </a:solidFill>
                <a:effectLst>
                  <a:outerShdw blurRad="38100" dist="38100" dir="2700000" algn="tl">
                    <a:srgbClr val="000000">
                      <a:alpha val="43137"/>
                    </a:srgbClr>
                  </a:outerShdw>
                </a:effectLst>
              </a:rPr>
              <a:t>10OCT</a:t>
            </a:r>
            <a:r>
              <a:rPr lang="en-US" sz="2400" dirty="0" smtClean="0"/>
              <a:t>2018</a:t>
            </a:r>
            <a:endParaRPr lang="en-US" sz="2400" dirty="0"/>
          </a:p>
        </p:txBody>
      </p:sp>
      <p:pic>
        <p:nvPicPr>
          <p:cNvPr id="10" name="Picture 9"/>
          <p:cNvPicPr>
            <a:picLocks noChangeAspect="1" noChangeArrowheads="1"/>
          </p:cNvPicPr>
          <p:nvPr/>
        </p:nvPicPr>
        <p:blipFill>
          <a:blip r:embed="rId2" cstate="print"/>
          <a:srcRect l="24868" r="12954"/>
          <a:stretch>
            <a:fillRect/>
          </a:stretch>
        </p:blipFill>
        <p:spPr bwMode="auto">
          <a:xfrm>
            <a:off x="1714480" y="2836970"/>
            <a:ext cx="270894" cy="2020790"/>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8572528" y="2643182"/>
            <a:ext cx="447675" cy="2286000"/>
          </a:xfrm>
          <a:prstGeom prst="rect">
            <a:avLst/>
          </a:prstGeom>
          <a:noFill/>
          <a:ln w="9525">
            <a:noFill/>
            <a:miter lim="800000"/>
            <a:headEnd/>
            <a:tailEnd/>
          </a:ln>
          <a:effectLst/>
        </p:spPr>
      </p:pic>
      <p:sp>
        <p:nvSpPr>
          <p:cNvPr id="12" name="Slide Number Placeholder 7"/>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A100546-10FF-4927-A441-BEB2553F30AC}" type="slidenum">
              <a:rPr kumimoji="0" lang="en-IN"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TextBox 13"/>
          <p:cNvSpPr txBox="1"/>
          <p:nvPr/>
        </p:nvSpPr>
        <p:spPr>
          <a:xfrm>
            <a:off x="2604775" y="1583956"/>
            <a:ext cx="1680460" cy="400110"/>
          </a:xfrm>
          <a:prstGeom prst="rect">
            <a:avLst/>
          </a:prstGeom>
          <a:noFill/>
        </p:spPr>
        <p:txBody>
          <a:bodyPr wrap="none" rtlCol="0">
            <a:spAutoFit/>
          </a:bodyPr>
          <a:lstStyle/>
          <a:p>
            <a:r>
              <a:rPr lang="en-US" sz="2000" b="1" dirty="0" smtClean="0"/>
              <a:t>&gt;65.5mm/day</a:t>
            </a:r>
            <a:endParaRPr lang="en-US" sz="2000" b="1" dirty="0"/>
          </a:p>
        </p:txBody>
      </p:sp>
      <p:sp>
        <p:nvSpPr>
          <p:cNvPr id="15" name="TextBox 14"/>
          <p:cNvSpPr txBox="1"/>
          <p:nvPr/>
        </p:nvSpPr>
        <p:spPr>
          <a:xfrm>
            <a:off x="4447673" y="1583956"/>
            <a:ext cx="1611531" cy="400110"/>
          </a:xfrm>
          <a:prstGeom prst="rect">
            <a:avLst/>
          </a:prstGeom>
          <a:noFill/>
        </p:spPr>
        <p:txBody>
          <a:bodyPr wrap="none" rtlCol="0">
            <a:spAutoFit/>
          </a:bodyPr>
          <a:lstStyle/>
          <a:p>
            <a:r>
              <a:rPr lang="en-US" sz="2000" b="1" dirty="0" smtClean="0"/>
              <a:t>&gt;115mm/day</a:t>
            </a:r>
            <a:endParaRPr lang="en-US" sz="2000" b="1" dirty="0"/>
          </a:p>
        </p:txBody>
      </p:sp>
      <p:sp>
        <p:nvSpPr>
          <p:cNvPr id="16" name="TextBox 15"/>
          <p:cNvSpPr txBox="1"/>
          <p:nvPr/>
        </p:nvSpPr>
        <p:spPr>
          <a:xfrm>
            <a:off x="6237870" y="1583956"/>
            <a:ext cx="1611531" cy="400110"/>
          </a:xfrm>
          <a:prstGeom prst="rect">
            <a:avLst/>
          </a:prstGeom>
          <a:noFill/>
        </p:spPr>
        <p:txBody>
          <a:bodyPr wrap="none" rtlCol="0">
            <a:spAutoFit/>
          </a:bodyPr>
          <a:lstStyle/>
          <a:p>
            <a:r>
              <a:rPr lang="en-US" sz="2000" b="1" dirty="0" smtClean="0"/>
              <a:t>&gt;195mm/day</a:t>
            </a:r>
            <a:endParaRPr lang="en-US" sz="2000" b="1" dirty="0"/>
          </a:p>
        </p:txBody>
      </p:sp>
      <p:sp>
        <p:nvSpPr>
          <p:cNvPr id="17" name="TextBox 16"/>
          <p:cNvSpPr txBox="1"/>
          <p:nvPr/>
        </p:nvSpPr>
        <p:spPr>
          <a:xfrm>
            <a:off x="0" y="2500306"/>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
        <p:nvSpPr>
          <p:cNvPr id="18" name="TextBox 17"/>
          <p:cNvSpPr txBox="1"/>
          <p:nvPr/>
        </p:nvSpPr>
        <p:spPr>
          <a:xfrm>
            <a:off x="0" y="928670"/>
            <a:ext cx="2053511" cy="369332"/>
          </a:xfrm>
          <a:prstGeom prst="rect">
            <a:avLst/>
          </a:prstGeom>
          <a:solidFill>
            <a:schemeClr val="bg1">
              <a:lumMod val="85000"/>
            </a:schemeClr>
          </a:solidFill>
        </p:spPr>
        <p:txBody>
          <a:bodyPr wrap="none" rtlCol="0">
            <a:spAutoFit/>
          </a:bodyPr>
          <a:lstStyle/>
          <a:p>
            <a:r>
              <a:rPr lang="en-US" b="1" dirty="0" smtClean="0"/>
              <a:t>IC:20181009-00UTC</a:t>
            </a:r>
            <a:endParaRPr lang="en-US" b="1" dirty="0"/>
          </a:p>
        </p:txBody>
      </p:sp>
      <p:pic>
        <p:nvPicPr>
          <p:cNvPr id="19" name="Picture 18"/>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pic>
        <p:nvPicPr>
          <p:cNvPr id="20" name="Picture 2" descr="C:\Users\Kiran\DOCUME~1\MobaXterm\slash\RemoteFiles\197330_5_218\pqgf-20181009-day1.png"/>
          <p:cNvPicPr preferRelativeResize="0">
            <a:picLocks noChangeArrowheads="1"/>
          </p:cNvPicPr>
          <p:nvPr/>
        </p:nvPicPr>
        <p:blipFill>
          <a:blip r:embed="rId5" cstate="print"/>
          <a:srcRect t="51801" r="69927"/>
          <a:stretch>
            <a:fillRect/>
          </a:stretch>
        </p:blipFill>
        <p:spPr bwMode="auto">
          <a:xfrm>
            <a:off x="2545350" y="2000240"/>
            <a:ext cx="1800000" cy="1908000"/>
          </a:xfrm>
          <a:prstGeom prst="rect">
            <a:avLst/>
          </a:prstGeom>
          <a:noFill/>
        </p:spPr>
      </p:pic>
      <p:pic>
        <p:nvPicPr>
          <p:cNvPr id="21" name="Picture 20" descr="C:\Users\Kiran\DOCUME~1\MobaXterm\slash\RemoteFiles\197330_10_117\obsrain_20181010.png"/>
          <p:cNvPicPr preferRelativeResize="0">
            <a:picLocks noChangeArrowheads="1"/>
          </p:cNvPicPr>
          <p:nvPr/>
        </p:nvPicPr>
        <p:blipFill>
          <a:blip r:embed="rId6" cstate="print"/>
          <a:srcRect t="7710" r="10000"/>
          <a:stretch>
            <a:fillRect/>
          </a:stretch>
        </p:blipFill>
        <p:spPr bwMode="auto">
          <a:xfrm>
            <a:off x="21944" y="2928722"/>
            <a:ext cx="1713600" cy="1857600"/>
          </a:xfrm>
          <a:prstGeom prst="rect">
            <a:avLst/>
          </a:prstGeom>
          <a:noFill/>
        </p:spPr>
      </p:pic>
      <p:pic>
        <p:nvPicPr>
          <p:cNvPr id="22" name="Picture 2"/>
          <p:cNvPicPr preferRelativeResize="0">
            <a:picLocks noChangeArrowheads="1"/>
          </p:cNvPicPr>
          <p:nvPr/>
        </p:nvPicPr>
        <p:blipFill>
          <a:blip r:embed="rId7" cstate="print"/>
          <a:srcRect r="70424"/>
          <a:stretch>
            <a:fillRect/>
          </a:stretch>
        </p:blipFill>
        <p:spPr bwMode="auto">
          <a:xfrm>
            <a:off x="2616932" y="4500570"/>
            <a:ext cx="1800000" cy="1908000"/>
          </a:xfrm>
          <a:prstGeom prst="rect">
            <a:avLst/>
          </a:prstGeom>
          <a:noFill/>
          <a:ln w="9525">
            <a:noFill/>
            <a:miter lim="800000"/>
            <a:headEnd/>
            <a:tailEnd/>
          </a:ln>
          <a:effectLst/>
        </p:spPr>
      </p:pic>
      <p:pic>
        <p:nvPicPr>
          <p:cNvPr id="23" name="Picture 2" descr="C:\Users\Kiran\DOCUME~1\MobaXterm\slash\RemoteFiles\197330_5_218\pqgf-20181009-day1.png"/>
          <p:cNvPicPr preferRelativeResize="0">
            <a:picLocks noChangeArrowheads="1"/>
          </p:cNvPicPr>
          <p:nvPr/>
        </p:nvPicPr>
        <p:blipFill>
          <a:blip r:embed="rId5" cstate="print"/>
          <a:srcRect l="33556" t="51801" r="36070"/>
          <a:stretch>
            <a:fillRect/>
          </a:stretch>
        </p:blipFill>
        <p:spPr bwMode="auto">
          <a:xfrm>
            <a:off x="4343636" y="2000240"/>
            <a:ext cx="1800000" cy="1908000"/>
          </a:xfrm>
          <a:prstGeom prst="rect">
            <a:avLst/>
          </a:prstGeom>
          <a:noFill/>
        </p:spPr>
      </p:pic>
      <p:pic>
        <p:nvPicPr>
          <p:cNvPr id="24" name="Picture 2" descr="C:\Users\Kiran\DOCUME~1\MobaXterm\slash\RemoteFiles\197330_5_218\pqgf-20181009-day1.png"/>
          <p:cNvPicPr preferRelativeResize="0">
            <a:picLocks noChangeArrowheads="1"/>
          </p:cNvPicPr>
          <p:nvPr/>
        </p:nvPicPr>
        <p:blipFill>
          <a:blip r:embed="rId5" cstate="print"/>
          <a:srcRect l="67412" t="51801" r="3429"/>
          <a:stretch>
            <a:fillRect/>
          </a:stretch>
        </p:blipFill>
        <p:spPr bwMode="auto">
          <a:xfrm>
            <a:off x="6143636" y="2000240"/>
            <a:ext cx="1800000" cy="1908000"/>
          </a:xfrm>
          <a:prstGeom prst="rect">
            <a:avLst/>
          </a:prstGeom>
          <a:noFill/>
        </p:spPr>
      </p:pic>
      <p:pic>
        <p:nvPicPr>
          <p:cNvPr id="25" name="Picture 2"/>
          <p:cNvPicPr preferRelativeResize="0">
            <a:picLocks noChangeArrowheads="1"/>
          </p:cNvPicPr>
          <p:nvPr/>
        </p:nvPicPr>
        <p:blipFill>
          <a:blip r:embed="rId7" cstate="print"/>
          <a:srcRect l="32716" r="36612"/>
          <a:stretch>
            <a:fillRect/>
          </a:stretch>
        </p:blipFill>
        <p:spPr bwMode="auto">
          <a:xfrm>
            <a:off x="4416932" y="4500570"/>
            <a:ext cx="1800000" cy="1908000"/>
          </a:xfrm>
          <a:prstGeom prst="rect">
            <a:avLst/>
          </a:prstGeom>
          <a:noFill/>
          <a:ln w="9525">
            <a:noFill/>
            <a:miter lim="800000"/>
            <a:headEnd/>
            <a:tailEnd/>
          </a:ln>
          <a:effectLst/>
        </p:spPr>
      </p:pic>
      <p:pic>
        <p:nvPicPr>
          <p:cNvPr id="26" name="Picture 2"/>
          <p:cNvPicPr preferRelativeResize="0">
            <a:picLocks noChangeArrowheads="1"/>
          </p:cNvPicPr>
          <p:nvPr/>
        </p:nvPicPr>
        <p:blipFill>
          <a:blip r:embed="rId7" cstate="print"/>
          <a:srcRect l="66529" r="2800"/>
          <a:stretch>
            <a:fillRect/>
          </a:stretch>
        </p:blipFill>
        <p:spPr bwMode="auto">
          <a:xfrm>
            <a:off x="6223694" y="4486534"/>
            <a:ext cx="1800000" cy="190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Kiran\DOCUME~1\MobaXterm\slash\RemoteFiles\197330_10_115\obsrain_20181012.png"/>
          <p:cNvPicPr preferRelativeResize="0">
            <a:picLocks noChangeArrowheads="1"/>
          </p:cNvPicPr>
          <p:nvPr/>
        </p:nvPicPr>
        <p:blipFill>
          <a:blip r:embed="rId2" cstate="print"/>
          <a:srcRect t="7904" r="11111"/>
          <a:stretch>
            <a:fillRect/>
          </a:stretch>
        </p:blipFill>
        <p:spPr bwMode="auto">
          <a:xfrm>
            <a:off x="486971" y="2409682"/>
            <a:ext cx="2682000" cy="2736000"/>
          </a:xfrm>
          <a:prstGeom prst="rect">
            <a:avLst/>
          </a:prstGeom>
          <a:noFill/>
        </p:spPr>
      </p:pic>
      <p:pic>
        <p:nvPicPr>
          <p:cNvPr id="3074" name="Picture 2" descr="C:\Users\Kiran\DOCUME~1\MobaXterm\slash\RemoteFiles\197330_5_217\rf3meanIndia-trim.png"/>
          <p:cNvPicPr preferRelativeResize="0">
            <a:picLocks noChangeArrowheads="1"/>
          </p:cNvPicPr>
          <p:nvPr/>
        </p:nvPicPr>
        <p:blipFill>
          <a:blip r:embed="rId3" cstate="print"/>
          <a:srcRect l="6063" t="7778" r="9896"/>
          <a:stretch>
            <a:fillRect/>
          </a:stretch>
        </p:blipFill>
        <p:spPr bwMode="auto">
          <a:xfrm>
            <a:off x="3246927" y="2401389"/>
            <a:ext cx="2520000" cy="2736000"/>
          </a:xfrm>
          <a:prstGeom prst="rect">
            <a:avLst/>
          </a:prstGeom>
          <a:noFill/>
        </p:spPr>
      </p:pic>
      <p:pic>
        <p:nvPicPr>
          <p:cNvPr id="9" name="Picture 4"/>
          <p:cNvPicPr preferRelativeResize="0">
            <a:picLocks noChangeArrowheads="1"/>
          </p:cNvPicPr>
          <p:nvPr/>
        </p:nvPicPr>
        <p:blipFill>
          <a:blip r:embed="rId4" cstate="print"/>
          <a:srcRect l="5939" t="9360"/>
          <a:stretch>
            <a:fillRect/>
          </a:stretch>
        </p:blipFill>
        <p:spPr bwMode="auto">
          <a:xfrm>
            <a:off x="5792569" y="2428867"/>
            <a:ext cx="2520000" cy="2701581"/>
          </a:xfrm>
          <a:prstGeom prst="rect">
            <a:avLst/>
          </a:prstGeom>
          <a:noFill/>
          <a:ln w="9525">
            <a:noFill/>
            <a:miter lim="800000"/>
            <a:headEnd/>
            <a:tailEnd/>
          </a:ln>
          <a:effectLst/>
        </p:spPr>
      </p:pic>
      <p:pic>
        <p:nvPicPr>
          <p:cNvPr id="10" name="Picture 9"/>
          <p:cNvPicPr>
            <a:picLocks noChangeAspect="1" noChangeArrowheads="1"/>
          </p:cNvPicPr>
          <p:nvPr/>
        </p:nvPicPr>
        <p:blipFill>
          <a:blip r:embed="rId5" cstate="print"/>
          <a:srcRect/>
          <a:stretch>
            <a:fillRect/>
          </a:stretch>
        </p:blipFill>
        <p:spPr bwMode="auto">
          <a:xfrm>
            <a:off x="8248650" y="1700808"/>
            <a:ext cx="895350" cy="4152900"/>
          </a:xfrm>
          <a:prstGeom prst="rect">
            <a:avLst/>
          </a:prstGeom>
          <a:noFill/>
          <a:ln w="9525">
            <a:noFill/>
            <a:miter lim="800000"/>
            <a:headEnd/>
            <a:tailEnd/>
          </a:ln>
          <a:effectLst/>
        </p:spPr>
      </p:pic>
      <p:sp>
        <p:nvSpPr>
          <p:cNvPr id="11" name="Slide Number Placeholder 10"/>
          <p:cNvSpPr>
            <a:spLocks noGrp="1"/>
          </p:cNvSpPr>
          <p:nvPr>
            <p:ph type="sldNum" sz="quarter" idx="12"/>
          </p:nvPr>
        </p:nvSpPr>
        <p:spPr/>
        <p:txBody>
          <a:bodyPr/>
          <a:lstStyle/>
          <a:p>
            <a:fld id="{DA100546-10FF-4927-A441-BEB2553F30AC}" type="slidenum">
              <a:rPr lang="en-IN" smtClean="0"/>
              <a:pPr/>
              <a:t>31</a:t>
            </a:fld>
            <a:endParaRPr lang="en-IN"/>
          </a:p>
        </p:txBody>
      </p:sp>
      <p:pic>
        <p:nvPicPr>
          <p:cNvPr id="13" name="Picture 12"/>
          <p:cNvPicPr/>
          <p:nvPr/>
        </p:nvPicPr>
        <p:blipFill>
          <a:blip r:embed="rId6" cstate="print"/>
          <a:srcRect/>
          <a:stretch>
            <a:fillRect/>
          </a:stretch>
        </p:blipFill>
        <p:spPr bwMode="auto">
          <a:xfrm>
            <a:off x="8429652" y="1"/>
            <a:ext cx="714348" cy="928670"/>
          </a:xfrm>
          <a:prstGeom prst="rect">
            <a:avLst/>
          </a:prstGeom>
          <a:noFill/>
          <a:ln w="9525">
            <a:noFill/>
            <a:miter lim="800000"/>
            <a:headEnd/>
            <a:tailEnd/>
          </a:ln>
        </p:spPr>
      </p:pic>
      <p:sp>
        <p:nvSpPr>
          <p:cNvPr id="12" name="TextBox 11"/>
          <p:cNvSpPr txBox="1"/>
          <p:nvPr/>
        </p:nvSpPr>
        <p:spPr>
          <a:xfrm>
            <a:off x="3786182" y="1643050"/>
            <a:ext cx="3747244" cy="646331"/>
          </a:xfrm>
          <a:prstGeom prst="rect">
            <a:avLst/>
          </a:prstGeom>
          <a:noFill/>
        </p:spPr>
        <p:txBody>
          <a:bodyPr wrap="none" rtlCol="0">
            <a:spAutoFit/>
          </a:bodyPr>
          <a:lstStyle/>
          <a:p>
            <a:pPr algn="ctr"/>
            <a:r>
              <a:rPr lang="en-US" dirty="0" smtClean="0"/>
              <a:t>ENSEMBLE MEAN RAINFALL(cm)</a:t>
            </a:r>
          </a:p>
          <a:p>
            <a:pPr algn="ctr"/>
            <a:r>
              <a:rPr lang="en-US" dirty="0" smtClean="0"/>
              <a:t>Day 2 forecast valid for 03Z12Oct2018</a:t>
            </a:r>
            <a:endParaRPr lang="en-US" dirty="0"/>
          </a:p>
        </p:txBody>
      </p:sp>
      <p:sp>
        <p:nvSpPr>
          <p:cNvPr id="14" name="TextBox 13"/>
          <p:cNvSpPr txBox="1"/>
          <p:nvPr/>
        </p:nvSpPr>
        <p:spPr>
          <a:xfrm>
            <a:off x="642910" y="1714488"/>
            <a:ext cx="2385525" cy="646331"/>
          </a:xfrm>
          <a:prstGeom prst="rect">
            <a:avLst/>
          </a:prstGeom>
          <a:noFill/>
        </p:spPr>
        <p:txBody>
          <a:bodyPr wrap="square" rtlCol="0">
            <a:spAutoFit/>
          </a:bodyPr>
          <a:lstStyle/>
          <a:p>
            <a:pPr algn="ctr"/>
            <a:r>
              <a:rPr lang="en-US" dirty="0" smtClean="0"/>
              <a:t>Observed Rainfall (cm)</a:t>
            </a:r>
          </a:p>
          <a:p>
            <a:pPr algn="ctr"/>
            <a:r>
              <a:rPr lang="en-US" dirty="0" smtClean="0"/>
              <a:t>Valid for 03Z12Oct2018</a:t>
            </a:r>
            <a:endParaRPr lang="en-US" dirty="0"/>
          </a:p>
        </p:txBody>
      </p:sp>
      <p:sp>
        <p:nvSpPr>
          <p:cNvPr id="15" name="TextBox 14"/>
          <p:cNvSpPr txBox="1"/>
          <p:nvPr/>
        </p:nvSpPr>
        <p:spPr>
          <a:xfrm>
            <a:off x="1000100" y="5429264"/>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
        <p:nvSpPr>
          <p:cNvPr id="16" name="TextBox 15"/>
          <p:cNvSpPr txBox="1"/>
          <p:nvPr/>
        </p:nvSpPr>
        <p:spPr>
          <a:xfrm>
            <a:off x="3714744" y="5429264"/>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17" name="TextBox 16"/>
          <p:cNvSpPr txBox="1"/>
          <p:nvPr/>
        </p:nvSpPr>
        <p:spPr>
          <a:xfrm>
            <a:off x="5929322" y="5429264"/>
            <a:ext cx="1627369" cy="400110"/>
          </a:xfrm>
          <a:prstGeom prst="rect">
            <a:avLst/>
          </a:prstGeom>
          <a:noFill/>
        </p:spPr>
        <p:txBody>
          <a:bodyPr wrap="none" rtlCol="0">
            <a:spAutoFit/>
          </a:bodyPr>
          <a:lstStyle/>
          <a:p>
            <a:pPr algn="ctr"/>
            <a:r>
              <a:rPr lang="en-US" sz="2000" b="1" dirty="0" smtClean="0"/>
              <a:t>12km NEPS-G</a:t>
            </a:r>
            <a:endParaRPr lang="en-US" sz="2000" b="1" dirty="0"/>
          </a:p>
        </p:txBody>
      </p:sp>
      <p:sp>
        <p:nvSpPr>
          <p:cNvPr id="19" name="TextBox 18"/>
          <p:cNvSpPr txBox="1"/>
          <p:nvPr/>
        </p:nvSpPr>
        <p:spPr>
          <a:xfrm>
            <a:off x="3143240" y="571480"/>
            <a:ext cx="2713756" cy="584775"/>
          </a:xfrm>
          <a:prstGeom prst="rect">
            <a:avLst/>
          </a:prstGeom>
          <a:noFill/>
        </p:spPr>
        <p:txBody>
          <a:bodyPr wrap="none" rtlCol="0">
            <a:spAutoFit/>
          </a:bodyPr>
          <a:lstStyle/>
          <a:p>
            <a:r>
              <a:rPr lang="en-US" sz="3200" b="1" dirty="0" smtClean="0"/>
              <a:t>DAY-3 Forecast</a:t>
            </a:r>
            <a:endParaRPr lang="en-US" sz="3200" b="1" dirty="0"/>
          </a:p>
        </p:txBody>
      </p:sp>
      <p:sp>
        <p:nvSpPr>
          <p:cNvPr id="20" name="TextBox 19"/>
          <p:cNvSpPr txBox="1"/>
          <p:nvPr/>
        </p:nvSpPr>
        <p:spPr>
          <a:xfrm>
            <a:off x="0" y="928670"/>
            <a:ext cx="2053511" cy="369332"/>
          </a:xfrm>
          <a:prstGeom prst="rect">
            <a:avLst/>
          </a:prstGeom>
          <a:solidFill>
            <a:schemeClr val="bg1">
              <a:lumMod val="85000"/>
            </a:schemeClr>
          </a:solidFill>
        </p:spPr>
        <p:txBody>
          <a:bodyPr wrap="none" rtlCol="0">
            <a:spAutoFit/>
          </a:bodyPr>
          <a:lstStyle/>
          <a:p>
            <a:r>
              <a:rPr lang="en-US" b="1" dirty="0" smtClean="0"/>
              <a:t>IC:20181009-00UTC</a:t>
            </a:r>
            <a:endParaRPr lang="en-US"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100546-10FF-4927-A441-BEB2553F30AC}" type="slidenum">
              <a:rPr lang="en-IN" smtClean="0"/>
              <a:pPr/>
              <a:t>32</a:t>
            </a:fld>
            <a:endParaRPr lang="en-IN"/>
          </a:p>
        </p:txBody>
      </p:sp>
      <p:sp>
        <p:nvSpPr>
          <p:cNvPr id="5" name="Rounded Rectangle 4"/>
          <p:cNvSpPr/>
          <p:nvPr/>
        </p:nvSpPr>
        <p:spPr>
          <a:xfrm>
            <a:off x="2071670" y="4143380"/>
            <a:ext cx="6408712" cy="24323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045207" y="1608036"/>
            <a:ext cx="6408712" cy="24323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TextBox 6"/>
          <p:cNvSpPr txBox="1"/>
          <p:nvPr/>
        </p:nvSpPr>
        <p:spPr>
          <a:xfrm>
            <a:off x="4443797" y="1171790"/>
            <a:ext cx="1478290" cy="400110"/>
          </a:xfrm>
          <a:prstGeom prst="rect">
            <a:avLst/>
          </a:prstGeom>
          <a:noFill/>
        </p:spPr>
        <p:txBody>
          <a:bodyPr wrap="none" rtlCol="0">
            <a:spAutoFit/>
          </a:bodyPr>
          <a:lstStyle/>
          <a:p>
            <a:pPr algn="ctr"/>
            <a:r>
              <a:rPr lang="en-US" sz="2000" b="1" dirty="0" smtClean="0"/>
              <a:t>4km NEPS-R</a:t>
            </a:r>
            <a:endParaRPr lang="en-US" sz="2000" b="1" dirty="0"/>
          </a:p>
        </p:txBody>
      </p:sp>
      <p:sp>
        <p:nvSpPr>
          <p:cNvPr id="8" name="TextBox 7"/>
          <p:cNvSpPr txBox="1"/>
          <p:nvPr/>
        </p:nvSpPr>
        <p:spPr>
          <a:xfrm>
            <a:off x="4500562" y="4071942"/>
            <a:ext cx="1627369" cy="400110"/>
          </a:xfrm>
          <a:prstGeom prst="rect">
            <a:avLst/>
          </a:prstGeom>
          <a:noFill/>
        </p:spPr>
        <p:txBody>
          <a:bodyPr wrap="none" rtlCol="0">
            <a:spAutoFit/>
          </a:bodyPr>
          <a:lstStyle/>
          <a:p>
            <a:pPr algn="ctr"/>
            <a:r>
              <a:rPr lang="en-US" sz="2000" b="1" dirty="0" smtClean="0"/>
              <a:t>12km NEPS-G</a:t>
            </a:r>
            <a:endParaRPr lang="en-US" sz="2000" b="1" dirty="0"/>
          </a:p>
        </p:txBody>
      </p:sp>
      <p:sp>
        <p:nvSpPr>
          <p:cNvPr id="9" name="Title 1"/>
          <p:cNvSpPr>
            <a:spLocks noGrp="1"/>
          </p:cNvSpPr>
          <p:nvPr>
            <p:ph type="title"/>
          </p:nvPr>
        </p:nvSpPr>
        <p:spPr>
          <a:xfrm>
            <a:off x="2500298" y="0"/>
            <a:ext cx="5357850" cy="762000"/>
          </a:xfrm>
        </p:spPr>
        <p:style>
          <a:lnRef idx="1">
            <a:schemeClr val="dk1"/>
          </a:lnRef>
          <a:fillRef idx="2">
            <a:schemeClr val="dk1"/>
          </a:fillRef>
          <a:effectRef idx="1">
            <a:schemeClr val="dk1"/>
          </a:effectRef>
          <a:fontRef idx="minor">
            <a:schemeClr val="dk1"/>
          </a:fontRef>
        </p:style>
        <p:txBody>
          <a:bodyPr>
            <a:noAutofit/>
          </a:bodyPr>
          <a:lstStyle/>
          <a:p>
            <a:r>
              <a:rPr lang="en-US" sz="2400" dirty="0" smtClean="0"/>
              <a:t>Probabilistic Quantitative Precipitation</a:t>
            </a:r>
            <a:br>
              <a:rPr lang="en-US" sz="2400" dirty="0" smtClean="0"/>
            </a:br>
            <a:r>
              <a:rPr lang="en-US" sz="2400" dirty="0" smtClean="0">
                <a:effectLst>
                  <a:outerShdw blurRad="38100" dist="38100" dir="2700000" algn="tl">
                    <a:srgbClr val="000000">
                      <a:alpha val="43137"/>
                    </a:srgbClr>
                  </a:outerShdw>
                </a:effectLst>
              </a:rPr>
              <a:t> </a:t>
            </a:r>
            <a:r>
              <a:rPr lang="en-US" sz="2400" dirty="0" smtClean="0">
                <a:solidFill>
                  <a:srgbClr val="FF0000"/>
                </a:solidFill>
                <a:effectLst>
                  <a:outerShdw blurRad="38100" dist="38100" dir="2700000" algn="tl">
                    <a:srgbClr val="000000">
                      <a:alpha val="43137"/>
                    </a:srgbClr>
                  </a:outerShdw>
                </a:effectLst>
              </a:rPr>
              <a:t>Day-3</a:t>
            </a:r>
            <a:r>
              <a:rPr lang="en-US" sz="2400" dirty="0" smtClean="0">
                <a:effectLst>
                  <a:outerShdw blurRad="38100" dist="38100" dir="2700000" algn="tl">
                    <a:srgbClr val="000000">
                      <a:alpha val="43137"/>
                    </a:srgbClr>
                  </a:outerShdw>
                </a:effectLst>
              </a:rPr>
              <a:t>  </a:t>
            </a:r>
            <a:r>
              <a:rPr lang="en-US" sz="2400" dirty="0" smtClean="0"/>
              <a:t>valid for 03Z</a:t>
            </a:r>
            <a:r>
              <a:rPr lang="en-US" sz="2400" dirty="0" smtClean="0">
                <a:solidFill>
                  <a:srgbClr val="FF0000"/>
                </a:solidFill>
                <a:effectLst>
                  <a:outerShdw blurRad="38100" dist="38100" dir="2700000" algn="tl">
                    <a:srgbClr val="000000">
                      <a:alpha val="43137"/>
                    </a:srgbClr>
                  </a:outerShdw>
                </a:effectLst>
              </a:rPr>
              <a:t>12OCT</a:t>
            </a:r>
            <a:r>
              <a:rPr lang="en-US" sz="2400" dirty="0" smtClean="0"/>
              <a:t>2018</a:t>
            </a:r>
            <a:endParaRPr lang="en-US" sz="2400" dirty="0"/>
          </a:p>
        </p:txBody>
      </p:sp>
      <p:pic>
        <p:nvPicPr>
          <p:cNvPr id="10" name="Picture 9"/>
          <p:cNvPicPr>
            <a:picLocks noChangeAspect="1" noChangeArrowheads="1"/>
          </p:cNvPicPr>
          <p:nvPr/>
        </p:nvPicPr>
        <p:blipFill>
          <a:blip r:embed="rId2" cstate="print"/>
          <a:srcRect l="24868" r="12954"/>
          <a:stretch>
            <a:fillRect/>
          </a:stretch>
        </p:blipFill>
        <p:spPr bwMode="auto">
          <a:xfrm>
            <a:off x="1714480" y="2836970"/>
            <a:ext cx="270894" cy="2020790"/>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a:off x="8572528" y="2643182"/>
            <a:ext cx="447675" cy="2286000"/>
          </a:xfrm>
          <a:prstGeom prst="rect">
            <a:avLst/>
          </a:prstGeom>
          <a:noFill/>
          <a:ln w="9525">
            <a:noFill/>
            <a:miter lim="800000"/>
            <a:headEnd/>
            <a:tailEnd/>
          </a:ln>
          <a:effectLst/>
        </p:spPr>
      </p:pic>
      <p:sp>
        <p:nvSpPr>
          <p:cNvPr id="12" name="Slide Number Placeholder 7"/>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DA100546-10FF-4927-A441-BEB2553F30AC}" type="slidenum">
              <a:rPr kumimoji="0" lang="en-IN"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IN"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4" name="TextBox 13"/>
          <p:cNvSpPr txBox="1"/>
          <p:nvPr/>
        </p:nvSpPr>
        <p:spPr>
          <a:xfrm>
            <a:off x="2595396" y="1604083"/>
            <a:ext cx="1680460" cy="400110"/>
          </a:xfrm>
          <a:prstGeom prst="rect">
            <a:avLst/>
          </a:prstGeom>
          <a:noFill/>
        </p:spPr>
        <p:txBody>
          <a:bodyPr wrap="none" rtlCol="0">
            <a:spAutoFit/>
          </a:bodyPr>
          <a:lstStyle/>
          <a:p>
            <a:r>
              <a:rPr lang="en-US" sz="2000" b="1" dirty="0" smtClean="0"/>
              <a:t>&gt;65.5mm/day</a:t>
            </a:r>
            <a:endParaRPr lang="en-US" sz="2000" b="1" dirty="0"/>
          </a:p>
        </p:txBody>
      </p:sp>
      <p:sp>
        <p:nvSpPr>
          <p:cNvPr id="15" name="TextBox 14"/>
          <p:cNvSpPr txBox="1"/>
          <p:nvPr/>
        </p:nvSpPr>
        <p:spPr>
          <a:xfrm>
            <a:off x="4443797" y="1623416"/>
            <a:ext cx="1611531" cy="400110"/>
          </a:xfrm>
          <a:prstGeom prst="rect">
            <a:avLst/>
          </a:prstGeom>
          <a:noFill/>
        </p:spPr>
        <p:txBody>
          <a:bodyPr wrap="none" rtlCol="0">
            <a:spAutoFit/>
          </a:bodyPr>
          <a:lstStyle/>
          <a:p>
            <a:r>
              <a:rPr lang="en-US" sz="2000" b="1" dirty="0" smtClean="0"/>
              <a:t>&gt;115mm/day</a:t>
            </a:r>
            <a:endParaRPr lang="en-US" sz="2000" b="1" dirty="0"/>
          </a:p>
        </p:txBody>
      </p:sp>
      <p:sp>
        <p:nvSpPr>
          <p:cNvPr id="16" name="TextBox 15"/>
          <p:cNvSpPr txBox="1"/>
          <p:nvPr/>
        </p:nvSpPr>
        <p:spPr>
          <a:xfrm>
            <a:off x="6272951" y="1591380"/>
            <a:ext cx="1611531" cy="400110"/>
          </a:xfrm>
          <a:prstGeom prst="rect">
            <a:avLst/>
          </a:prstGeom>
          <a:noFill/>
        </p:spPr>
        <p:txBody>
          <a:bodyPr wrap="none" rtlCol="0">
            <a:spAutoFit/>
          </a:bodyPr>
          <a:lstStyle/>
          <a:p>
            <a:r>
              <a:rPr lang="en-US" sz="2000" b="1" dirty="0" smtClean="0"/>
              <a:t>&gt;195mm/day</a:t>
            </a:r>
            <a:endParaRPr lang="en-US" sz="2000" b="1" dirty="0"/>
          </a:p>
        </p:txBody>
      </p:sp>
      <p:sp>
        <p:nvSpPr>
          <p:cNvPr id="17" name="TextBox 16"/>
          <p:cNvSpPr txBox="1"/>
          <p:nvPr/>
        </p:nvSpPr>
        <p:spPr>
          <a:xfrm>
            <a:off x="0" y="2500306"/>
            <a:ext cx="1849166" cy="400110"/>
          </a:xfrm>
          <a:prstGeom prst="rect">
            <a:avLst/>
          </a:prstGeom>
          <a:noFill/>
        </p:spPr>
        <p:txBody>
          <a:bodyPr wrap="square" rtlCol="0">
            <a:spAutoFit/>
          </a:bodyPr>
          <a:lstStyle/>
          <a:p>
            <a:pPr algn="ctr"/>
            <a:r>
              <a:rPr lang="en-US" sz="2000" b="1" dirty="0" smtClean="0"/>
              <a:t>Observation</a:t>
            </a:r>
            <a:endParaRPr lang="en-US" sz="2000" b="1" dirty="0"/>
          </a:p>
        </p:txBody>
      </p:sp>
      <p:sp>
        <p:nvSpPr>
          <p:cNvPr id="18" name="TextBox 17"/>
          <p:cNvSpPr txBox="1"/>
          <p:nvPr/>
        </p:nvSpPr>
        <p:spPr>
          <a:xfrm>
            <a:off x="0" y="928670"/>
            <a:ext cx="2053511" cy="369332"/>
          </a:xfrm>
          <a:prstGeom prst="rect">
            <a:avLst/>
          </a:prstGeom>
          <a:solidFill>
            <a:schemeClr val="bg1">
              <a:lumMod val="85000"/>
            </a:schemeClr>
          </a:solidFill>
        </p:spPr>
        <p:txBody>
          <a:bodyPr wrap="none" rtlCol="0">
            <a:spAutoFit/>
          </a:bodyPr>
          <a:lstStyle/>
          <a:p>
            <a:r>
              <a:rPr lang="en-US" b="1" dirty="0" smtClean="0"/>
              <a:t>IC:20181009-00UTC</a:t>
            </a:r>
            <a:endParaRPr lang="en-US" b="1" dirty="0"/>
          </a:p>
        </p:txBody>
      </p:sp>
      <p:pic>
        <p:nvPicPr>
          <p:cNvPr id="19" name="Picture 18"/>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pic>
        <p:nvPicPr>
          <p:cNvPr id="20" name="Picture 2" descr="C:\Users\Kiran\DOCUME~1\MobaXterm\slash\RemoteFiles\197330_5_220\pqgf-20181009-day3.png"/>
          <p:cNvPicPr preferRelativeResize="0">
            <a:picLocks noChangeArrowheads="1"/>
          </p:cNvPicPr>
          <p:nvPr/>
        </p:nvPicPr>
        <p:blipFill>
          <a:blip r:embed="rId5" cstate="print"/>
          <a:srcRect t="51839" r="69026"/>
          <a:stretch>
            <a:fillRect/>
          </a:stretch>
        </p:blipFill>
        <p:spPr bwMode="auto">
          <a:xfrm>
            <a:off x="2557686" y="2000240"/>
            <a:ext cx="1800000" cy="1908000"/>
          </a:xfrm>
          <a:prstGeom prst="rect">
            <a:avLst/>
          </a:prstGeom>
          <a:noFill/>
        </p:spPr>
      </p:pic>
      <p:pic>
        <p:nvPicPr>
          <p:cNvPr id="21" name="Picture 20" descr="C:\Users\Kiran\DOCUME~1\MobaXterm\slash\RemoteFiles\197330_10_115\obsrain_20181012.png"/>
          <p:cNvPicPr>
            <a:picLocks noChangeAspect="1" noChangeArrowheads="1"/>
          </p:cNvPicPr>
          <p:nvPr/>
        </p:nvPicPr>
        <p:blipFill>
          <a:blip r:embed="rId6" cstate="print"/>
          <a:srcRect t="-1611" r="11111"/>
          <a:stretch>
            <a:fillRect/>
          </a:stretch>
        </p:blipFill>
        <p:spPr bwMode="auto">
          <a:xfrm>
            <a:off x="1" y="2786058"/>
            <a:ext cx="1643042" cy="2024276"/>
          </a:xfrm>
          <a:prstGeom prst="rect">
            <a:avLst/>
          </a:prstGeom>
          <a:noFill/>
        </p:spPr>
      </p:pic>
      <p:pic>
        <p:nvPicPr>
          <p:cNvPr id="22" name="Picture 4"/>
          <p:cNvPicPr preferRelativeResize="0">
            <a:picLocks noChangeArrowheads="1"/>
          </p:cNvPicPr>
          <p:nvPr/>
        </p:nvPicPr>
        <p:blipFill>
          <a:blip r:embed="rId7" cstate="print"/>
          <a:srcRect r="69499"/>
          <a:stretch>
            <a:fillRect/>
          </a:stretch>
        </p:blipFill>
        <p:spPr bwMode="auto">
          <a:xfrm>
            <a:off x="2604787" y="4572008"/>
            <a:ext cx="1800000" cy="1908000"/>
          </a:xfrm>
          <a:prstGeom prst="rect">
            <a:avLst/>
          </a:prstGeom>
          <a:noFill/>
          <a:ln w="9525">
            <a:noFill/>
            <a:miter lim="800000"/>
            <a:headEnd/>
            <a:tailEnd/>
          </a:ln>
          <a:effectLst/>
        </p:spPr>
      </p:pic>
      <p:pic>
        <p:nvPicPr>
          <p:cNvPr id="23" name="Picture 2" descr="C:\Users\Kiran\DOCUME~1\MobaXterm\slash\RemoteFiles\197330_5_220\pqgf-20181009-day3.png"/>
          <p:cNvPicPr preferRelativeResize="0">
            <a:picLocks noChangeArrowheads="1"/>
          </p:cNvPicPr>
          <p:nvPr/>
        </p:nvPicPr>
        <p:blipFill>
          <a:blip r:embed="rId8" cstate="print"/>
          <a:srcRect l="34301" t="51839" r="35528"/>
          <a:stretch>
            <a:fillRect/>
          </a:stretch>
        </p:blipFill>
        <p:spPr bwMode="auto">
          <a:xfrm>
            <a:off x="4357686" y="2000240"/>
            <a:ext cx="1800000" cy="1908000"/>
          </a:xfrm>
          <a:prstGeom prst="rect">
            <a:avLst/>
          </a:prstGeom>
          <a:noFill/>
        </p:spPr>
      </p:pic>
      <p:pic>
        <p:nvPicPr>
          <p:cNvPr id="24" name="Picture 2" descr="C:\Users\Kiran\DOCUME~1\MobaXterm\slash\RemoteFiles\197330_5_220\pqgf-20181009-day3.png"/>
          <p:cNvPicPr preferRelativeResize="0">
            <a:picLocks noChangeArrowheads="1"/>
          </p:cNvPicPr>
          <p:nvPr/>
        </p:nvPicPr>
        <p:blipFill>
          <a:blip r:embed="rId8" cstate="print"/>
          <a:srcRect l="66639" t="51839" r="2908"/>
          <a:stretch>
            <a:fillRect/>
          </a:stretch>
        </p:blipFill>
        <p:spPr bwMode="auto">
          <a:xfrm>
            <a:off x="6077189" y="2000240"/>
            <a:ext cx="1800000" cy="1908000"/>
          </a:xfrm>
          <a:prstGeom prst="rect">
            <a:avLst/>
          </a:prstGeom>
          <a:noFill/>
        </p:spPr>
      </p:pic>
      <p:pic>
        <p:nvPicPr>
          <p:cNvPr id="25" name="Picture 4"/>
          <p:cNvPicPr preferRelativeResize="0">
            <a:picLocks noChangeArrowheads="1"/>
          </p:cNvPicPr>
          <p:nvPr/>
        </p:nvPicPr>
        <p:blipFill>
          <a:blip r:embed="rId7" cstate="print"/>
          <a:srcRect l="32609" r="36890"/>
          <a:stretch>
            <a:fillRect/>
          </a:stretch>
        </p:blipFill>
        <p:spPr bwMode="auto">
          <a:xfrm>
            <a:off x="4385056" y="4572008"/>
            <a:ext cx="1800000" cy="1908000"/>
          </a:xfrm>
          <a:prstGeom prst="rect">
            <a:avLst/>
          </a:prstGeom>
          <a:noFill/>
          <a:ln w="9525">
            <a:noFill/>
            <a:miter lim="800000"/>
            <a:headEnd/>
            <a:tailEnd/>
          </a:ln>
          <a:effectLst/>
        </p:spPr>
      </p:pic>
      <p:pic>
        <p:nvPicPr>
          <p:cNvPr id="26" name="Picture 4"/>
          <p:cNvPicPr preferRelativeResize="0">
            <a:picLocks noChangeArrowheads="1"/>
          </p:cNvPicPr>
          <p:nvPr/>
        </p:nvPicPr>
        <p:blipFill>
          <a:blip r:embed="rId7" cstate="print"/>
          <a:srcRect l="66348" r="3151"/>
          <a:stretch>
            <a:fillRect/>
          </a:stretch>
        </p:blipFill>
        <p:spPr bwMode="auto">
          <a:xfrm>
            <a:off x="6176687" y="4560991"/>
            <a:ext cx="1800000" cy="190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08" y="0"/>
            <a:ext cx="4844596" cy="584775"/>
          </a:xfrm>
          <a:prstGeom prst="rect">
            <a:avLst/>
          </a:prstGeom>
          <a:noFill/>
        </p:spPr>
        <p:txBody>
          <a:bodyPr wrap="none" rtlCol="0">
            <a:spAutoFit/>
          </a:bodyPr>
          <a:lstStyle/>
          <a:p>
            <a:r>
              <a:rPr lang="en-US" sz="3200" b="1" dirty="0" smtClean="0">
                <a:solidFill>
                  <a:srgbClr val="C00000"/>
                </a:solidFill>
                <a:latin typeface="Times New Roman" pitchFamily="18" charset="0"/>
                <a:cs typeface="Times New Roman" pitchFamily="18" charset="0"/>
              </a:rPr>
              <a:t>Summary and Conclusion </a:t>
            </a:r>
            <a:endParaRPr lang="en-US" sz="3200" b="1" dirty="0">
              <a:solidFill>
                <a:srgbClr val="C00000"/>
              </a:solidFill>
              <a:latin typeface="Times New Roman" pitchFamily="18" charset="0"/>
              <a:cs typeface="Times New Roman" pitchFamily="18" charset="0"/>
            </a:endParaRPr>
          </a:p>
        </p:txBody>
      </p:sp>
      <p:sp>
        <p:nvSpPr>
          <p:cNvPr id="3" name="Rectangle 2"/>
          <p:cNvSpPr/>
          <p:nvPr/>
        </p:nvSpPr>
        <p:spPr>
          <a:xfrm>
            <a:off x="928662" y="1071546"/>
            <a:ext cx="7572396" cy="5078313"/>
          </a:xfrm>
          <a:prstGeom prst="rect">
            <a:avLst/>
          </a:prstGeom>
        </p:spPr>
        <p:txBody>
          <a:bodyPr wrap="square">
            <a:spAutoFit/>
          </a:bodyPr>
          <a:lstStyle/>
          <a:p>
            <a:pPr marL="173038" indent="-173038" algn="just">
              <a:spcBef>
                <a:spcPts val="600"/>
              </a:spcBef>
              <a:buFont typeface="Arial" pitchFamily="34" charset="0"/>
              <a:buChar char="•"/>
            </a:pPr>
            <a:r>
              <a:rPr lang="en-IN" sz="2000" dirty="0" smtClean="0">
                <a:latin typeface="Times New Roman" pitchFamily="18" charset="0"/>
                <a:cs typeface="Times New Roman" pitchFamily="18" charset="0"/>
              </a:rPr>
              <a:t>Brier Score of N1024 is less than that of N400 both in NH &amp; RSMC</a:t>
            </a:r>
          </a:p>
          <a:p>
            <a:pPr>
              <a:buFont typeface="Arial" pitchFamily="34" charset="0"/>
              <a:buChar char="•"/>
            </a:pPr>
            <a:r>
              <a:rPr lang="en-IN" sz="2000" dirty="0" smtClean="0">
                <a:latin typeface="Times New Roman" pitchFamily="18" charset="0"/>
                <a:cs typeface="Times New Roman" pitchFamily="18" charset="0"/>
              </a:rPr>
              <a:t>  Both N400 and N1024 show </a:t>
            </a:r>
            <a:r>
              <a:rPr lang="en-IN" sz="2000" smtClean="0">
                <a:latin typeface="Times New Roman" pitchFamily="18" charset="0"/>
                <a:cs typeface="Times New Roman" pitchFamily="18" charset="0"/>
              </a:rPr>
              <a:t>good </a:t>
            </a:r>
            <a:r>
              <a:rPr lang="en-IN" sz="2000" smtClean="0">
                <a:latin typeface="Times New Roman" pitchFamily="18" charset="0"/>
                <a:cs typeface="Times New Roman" pitchFamily="18" charset="0"/>
              </a:rPr>
              <a:t>reliability </a:t>
            </a:r>
            <a:r>
              <a:rPr lang="en-IN" sz="2000" dirty="0" smtClean="0">
                <a:latin typeface="Times New Roman" pitchFamily="18" charset="0"/>
                <a:cs typeface="Times New Roman" pitchFamily="18" charset="0"/>
              </a:rPr>
              <a:t>over NH</a:t>
            </a:r>
          </a:p>
          <a:p>
            <a:r>
              <a:rPr lang="en-IN" sz="2000" dirty="0" smtClean="0">
                <a:latin typeface="Times New Roman" pitchFamily="18" charset="0"/>
                <a:cs typeface="Times New Roman" pitchFamily="18" charset="0"/>
              </a:rPr>
              <a:t>   N1024 shows slightly more reliability over NH in Day 1 &amp; Day 3 </a:t>
            </a:r>
          </a:p>
          <a:p>
            <a:r>
              <a:rPr lang="en-IN" sz="2000" dirty="0" smtClean="0">
                <a:latin typeface="Times New Roman" pitchFamily="18" charset="0"/>
                <a:cs typeface="Times New Roman" pitchFamily="18" charset="0"/>
              </a:rPr>
              <a:t>   forecast</a:t>
            </a:r>
          </a:p>
          <a:p>
            <a:pPr>
              <a:buFont typeface="Arial" pitchFamily="34" charset="0"/>
              <a:buChar char="•"/>
            </a:pPr>
            <a:r>
              <a:rPr lang="en-IN" sz="2000" dirty="0" smtClean="0">
                <a:latin typeface="Times New Roman" pitchFamily="18" charset="0"/>
                <a:cs typeface="Times New Roman" pitchFamily="18" charset="0"/>
              </a:rPr>
              <a:t> Both N400 and N1024 shows very good capability to discriminate </a:t>
            </a:r>
          </a:p>
          <a:p>
            <a:r>
              <a:rPr lang="en-IN" sz="2000" dirty="0" smtClean="0">
                <a:latin typeface="Times New Roman" pitchFamily="18" charset="0"/>
                <a:cs typeface="Times New Roman" pitchFamily="18" charset="0"/>
              </a:rPr>
              <a:t>   between event and non-event in day1, day3 and day5 forecasts over  </a:t>
            </a:r>
          </a:p>
          <a:p>
            <a:r>
              <a:rPr lang="en-IN" sz="2000" dirty="0" smtClean="0">
                <a:latin typeface="Times New Roman" pitchFamily="18" charset="0"/>
                <a:cs typeface="Times New Roman" pitchFamily="18" charset="0"/>
              </a:rPr>
              <a:t>   NH for </a:t>
            </a:r>
            <a:r>
              <a:rPr lang="en-IN" sz="2000" dirty="0" err="1" smtClean="0">
                <a:latin typeface="Times New Roman" pitchFamily="18" charset="0"/>
                <a:cs typeface="Times New Roman" pitchFamily="18" charset="0"/>
              </a:rPr>
              <a:t>geopotential</a:t>
            </a:r>
            <a:r>
              <a:rPr lang="en-IN" sz="2000" dirty="0" smtClean="0">
                <a:latin typeface="Times New Roman" pitchFamily="18" charset="0"/>
                <a:cs typeface="Times New Roman" pitchFamily="18" charset="0"/>
              </a:rPr>
              <a:t> height.</a:t>
            </a:r>
          </a:p>
          <a:p>
            <a:pPr>
              <a:buFont typeface="Wingdings" pitchFamily="2" charset="2"/>
              <a:buChar char="§"/>
            </a:pPr>
            <a:r>
              <a:rPr lang="en-IN" sz="2000" dirty="0" smtClean="0">
                <a:latin typeface="Times New Roman" pitchFamily="18" charset="0"/>
                <a:cs typeface="Times New Roman" pitchFamily="18" charset="0"/>
              </a:rPr>
              <a:t> Both N400 and N1024 shows good discrimination property </a:t>
            </a:r>
          </a:p>
          <a:p>
            <a:r>
              <a:rPr lang="en-IN" sz="2000" dirty="0" smtClean="0">
                <a:latin typeface="Times New Roman" pitchFamily="18" charset="0"/>
                <a:cs typeface="Times New Roman" pitchFamily="18" charset="0"/>
              </a:rPr>
              <a:t>    in precipitation forecasting (AUC – .69 &amp; .66)</a:t>
            </a:r>
          </a:p>
          <a:p>
            <a:pPr>
              <a:buFont typeface="Wingdings" pitchFamily="2" charset="2"/>
              <a:buChar char="§"/>
            </a:pPr>
            <a:r>
              <a:rPr lang="en-IN" sz="2000" dirty="0" smtClean="0">
                <a:latin typeface="Times New Roman" pitchFamily="18" charset="0"/>
                <a:cs typeface="Times New Roman" pitchFamily="18" charset="0"/>
              </a:rPr>
              <a:t> N1024 performs better than N400 in predicting heavy rainfall events</a:t>
            </a:r>
          </a:p>
          <a:p>
            <a:r>
              <a:rPr lang="en-IN" sz="2000" dirty="0" smtClean="0">
                <a:latin typeface="Times New Roman" pitchFamily="18" charset="0"/>
                <a:cs typeface="Times New Roman" pitchFamily="18" charset="0"/>
              </a:rPr>
              <a:t>   over </a:t>
            </a:r>
            <a:r>
              <a:rPr lang="en-IN" sz="2000" dirty="0" err="1" smtClean="0">
                <a:latin typeface="Times New Roman" pitchFamily="18" charset="0"/>
                <a:cs typeface="Times New Roman" pitchFamily="18" charset="0"/>
              </a:rPr>
              <a:t>orographic</a:t>
            </a:r>
            <a:r>
              <a:rPr lang="en-IN" sz="2000" dirty="0" smtClean="0">
                <a:latin typeface="Times New Roman" pitchFamily="18" charset="0"/>
                <a:cs typeface="Times New Roman" pitchFamily="18" charset="0"/>
              </a:rPr>
              <a:t> and non-</a:t>
            </a:r>
            <a:r>
              <a:rPr lang="en-IN" sz="2000" dirty="0" err="1" smtClean="0">
                <a:latin typeface="Times New Roman" pitchFamily="18" charset="0"/>
                <a:cs typeface="Times New Roman" pitchFamily="18" charset="0"/>
              </a:rPr>
              <a:t>orographic</a:t>
            </a:r>
            <a:r>
              <a:rPr lang="en-IN" sz="2000" dirty="0" smtClean="0">
                <a:latin typeface="Times New Roman" pitchFamily="18" charset="0"/>
                <a:cs typeface="Times New Roman" pitchFamily="18" charset="0"/>
              </a:rPr>
              <a:t> regions</a:t>
            </a:r>
          </a:p>
          <a:p>
            <a:pPr>
              <a:buFont typeface="Wingdings" pitchFamily="2" charset="2"/>
              <a:buChar char="§"/>
            </a:pPr>
            <a:r>
              <a:rPr lang="en-I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Both 4km NEPS-R and 12km NEPS-G successfully predict the Very    </a:t>
            </a:r>
          </a:p>
          <a:p>
            <a:r>
              <a:rPr lang="en-US" sz="2000" dirty="0" smtClean="0">
                <a:latin typeface="Times New Roman" pitchFamily="18" charset="0"/>
                <a:cs typeface="Times New Roman" pitchFamily="18" charset="0"/>
              </a:rPr>
              <a:t>   Heavy rainfall for the selected extreme events. </a:t>
            </a:r>
          </a:p>
          <a:p>
            <a:pPr algn="just">
              <a:buFont typeface="Wingdings" pitchFamily="2" charset="2"/>
              <a:buChar char="§"/>
            </a:pPr>
            <a:r>
              <a:rPr lang="en-US" sz="2000" dirty="0" smtClean="0">
                <a:latin typeface="Times New Roman" pitchFamily="18" charset="0"/>
                <a:cs typeface="Times New Roman" pitchFamily="18" charset="0"/>
              </a:rPr>
              <a:t> NEPS-R  predicts higher probability of heavy rainfall compared to   </a:t>
            </a:r>
          </a:p>
          <a:p>
            <a:pPr algn="just"/>
            <a:r>
              <a:rPr lang="en-US" sz="2000" dirty="0" smtClean="0">
                <a:latin typeface="Times New Roman" pitchFamily="18" charset="0"/>
                <a:cs typeface="Times New Roman" pitchFamily="18" charset="0"/>
              </a:rPr>
              <a:t>   NEPS-G </a:t>
            </a:r>
            <a:endParaRPr lang="en-IN" sz="2000" dirty="0" smtClean="0">
              <a:latin typeface="Times New Roman" pitchFamily="18" charset="0"/>
              <a:cs typeface="Times New Roman" pitchFamily="18" charset="0"/>
            </a:endParaRPr>
          </a:p>
          <a:p>
            <a:endParaRPr lang="en-US" sz="2400" dirty="0" smtClean="0"/>
          </a:p>
        </p:txBody>
      </p:sp>
      <p:pic>
        <p:nvPicPr>
          <p:cNvPr id="4" name="Picture 3"/>
          <p:cNvPicPr/>
          <p:nvPr/>
        </p:nvPicPr>
        <p:blipFill>
          <a:blip r:embed="rId2"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1736" y="1571612"/>
            <a:ext cx="3929090" cy="928694"/>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None/>
            </a:pPr>
            <a: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endParaRPr lang="en-I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1928794" y="4714884"/>
            <a:ext cx="5429288" cy="1200329"/>
          </a:xfrm>
          <a:prstGeom prst="rect">
            <a:avLst/>
          </a:prstGeom>
        </p:spPr>
        <p:txBody>
          <a:bodyPr wrap="square">
            <a:spAutoFit/>
          </a:bodyPr>
          <a:lstStyle/>
          <a:p>
            <a:pPr algn="ctr"/>
            <a:r>
              <a:rPr lang="en-US" dirty="0" smtClean="0">
                <a:solidFill>
                  <a:srgbClr val="FF0000"/>
                </a:solidFill>
              </a:rPr>
              <a:t>National Centre for Medium Range Weather Forecasting Ministry of Earth Sciences, Noida62, Uttar Pradesh, India </a:t>
            </a:r>
            <a:r>
              <a:rPr lang="en-US" dirty="0" smtClean="0">
                <a:solidFill>
                  <a:schemeClr val="tx2">
                    <a:lumMod val="75000"/>
                  </a:schemeClr>
                </a:solidFill>
              </a:rPr>
              <a:t>http://www.ncmrwf.gov.in</a:t>
            </a:r>
            <a:endParaRPr lang="en-US" dirty="0">
              <a:solidFill>
                <a:schemeClr val="tx2">
                  <a:lumMod val="75000"/>
                </a:schemeClr>
              </a:solidFill>
            </a:endParaRPr>
          </a:p>
        </p:txBody>
      </p:sp>
      <p:pic>
        <p:nvPicPr>
          <p:cNvPr id="5" name="Picture 4"/>
          <p:cNvPicPr/>
          <p:nvPr/>
        </p:nvPicPr>
        <p:blipFill>
          <a:blip r:embed="rId2" cstate="print"/>
          <a:srcRect/>
          <a:stretch>
            <a:fillRect/>
          </a:stretch>
        </p:blipFill>
        <p:spPr bwMode="auto">
          <a:xfrm>
            <a:off x="3929058" y="3286124"/>
            <a:ext cx="1071570" cy="1500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1222"/>
          </a:xfrm>
        </p:spPr>
        <p:txBody>
          <a:bodyPr>
            <a:normAutofit/>
          </a:bodyPr>
          <a:lstStyle/>
          <a:p>
            <a:r>
              <a:rPr lang="en-IN" sz="2800" b="1" dirty="0" smtClean="0">
                <a:latin typeface="Times New Roman" pitchFamily="18" charset="0"/>
                <a:cs typeface="Times New Roman" pitchFamily="18" charset="0"/>
              </a:rPr>
              <a:t>Cold start of high resolution NEPS</a:t>
            </a:r>
            <a:endParaRPr lang="en-IN" sz="2800" b="1" dirty="0">
              <a:latin typeface="Times New Roman" pitchFamily="18" charset="0"/>
              <a:cs typeface="Times New Roman" pitchFamily="18" charset="0"/>
            </a:endParaRPr>
          </a:p>
        </p:txBody>
      </p:sp>
      <p:sp>
        <p:nvSpPr>
          <p:cNvPr id="3" name="Content Placeholder 2"/>
          <p:cNvSpPr>
            <a:spLocks noGrp="1"/>
          </p:cNvSpPr>
          <p:nvPr>
            <p:ph idx="1"/>
          </p:nvPr>
        </p:nvSpPr>
        <p:spPr>
          <a:xfrm>
            <a:off x="214282" y="1714488"/>
            <a:ext cx="8615394" cy="4643470"/>
          </a:xfrm>
        </p:spPr>
        <p:txBody>
          <a:bodyPr>
            <a:normAutofit fontScale="92500" lnSpcReduction="20000"/>
          </a:bodyPr>
          <a:lstStyle/>
          <a:p>
            <a:pPr marL="285750" lvl="1" algn="just">
              <a:buFont typeface="Wingdings" pitchFamily="2" charset="2"/>
              <a:buChar char="Ø"/>
            </a:pPr>
            <a:r>
              <a:rPr lang="en-IN" dirty="0" smtClean="0">
                <a:latin typeface="Times New Roman" pitchFamily="18" charset="0"/>
                <a:cs typeface="Times New Roman" pitchFamily="18" charset="0"/>
              </a:rPr>
              <a:t>IC Perturbation Method – Ensemble Transform </a:t>
            </a:r>
            <a:r>
              <a:rPr lang="en-IN" dirty="0" err="1" smtClean="0">
                <a:latin typeface="Times New Roman" pitchFamily="18" charset="0"/>
                <a:cs typeface="Times New Roman" pitchFamily="18" charset="0"/>
              </a:rPr>
              <a:t>Kalman</a:t>
            </a:r>
            <a:r>
              <a:rPr lang="en-IN" dirty="0" smtClean="0">
                <a:latin typeface="Times New Roman" pitchFamily="18" charset="0"/>
                <a:cs typeface="Times New Roman" pitchFamily="18" charset="0"/>
              </a:rPr>
              <a:t> Filter (ETKF) method</a:t>
            </a:r>
          </a:p>
          <a:p>
            <a:pPr marL="285750" lvl="1" algn="just">
              <a:buFont typeface="Wingdings" pitchFamily="2" charset="2"/>
              <a:buChar char="Ø"/>
            </a:pPr>
            <a:r>
              <a:rPr lang="en-IN" dirty="0" smtClean="0">
                <a:latin typeface="Times New Roman" pitchFamily="18" charset="0"/>
                <a:cs typeface="Times New Roman" pitchFamily="18" charset="0"/>
              </a:rPr>
              <a:t>Model Perturbation – Stochastic physics  (SKEB2), Random Parameters (RP)</a:t>
            </a:r>
          </a:p>
          <a:p>
            <a:pPr marL="285750" lvl="1" algn="just">
              <a:buFont typeface="Wingdings" pitchFamily="2" charset="2"/>
              <a:buChar char="Ø"/>
            </a:pPr>
            <a:r>
              <a:rPr lang="en-IN" dirty="0" smtClean="0">
                <a:latin typeface="Times New Roman" pitchFamily="18" charset="0"/>
                <a:cs typeface="Times New Roman" pitchFamily="18" charset="0"/>
              </a:rPr>
              <a:t>All the 22 ensemble members are </a:t>
            </a:r>
            <a:r>
              <a:rPr lang="en-IN" dirty="0" err="1" smtClean="0">
                <a:latin typeface="Times New Roman" pitchFamily="18" charset="0"/>
                <a:cs typeface="Times New Roman" pitchFamily="18" charset="0"/>
              </a:rPr>
              <a:t>coldstarted</a:t>
            </a:r>
            <a:r>
              <a:rPr lang="en-IN" dirty="0" smtClean="0">
                <a:latin typeface="Times New Roman" pitchFamily="18" charset="0"/>
                <a:cs typeface="Times New Roman" pitchFamily="18" charset="0"/>
              </a:rPr>
              <a:t> from the same initial condition (analysis of NCUM) but with perturbed model physics. </a:t>
            </a:r>
          </a:p>
          <a:p>
            <a:pPr marL="285750" lvl="1" algn="just">
              <a:buFont typeface="Wingdings" pitchFamily="2" charset="2"/>
              <a:buChar char="Ø"/>
            </a:pPr>
            <a:r>
              <a:rPr lang="en-IN" dirty="0" smtClean="0">
                <a:latin typeface="Times New Roman" pitchFamily="18" charset="0"/>
                <a:cs typeface="Times New Roman" pitchFamily="18" charset="0"/>
              </a:rPr>
              <a:t>In the next cycle ETKF applies a transformation matrix on these 22 forecast perturbations and multiplies with an inflation factor to generate 22 analysis perturbations. </a:t>
            </a:r>
          </a:p>
          <a:p>
            <a:pPr marL="285750" lvl="1" algn="just">
              <a:buFont typeface="Wingdings" pitchFamily="2" charset="2"/>
              <a:buChar char="Ø"/>
            </a:pPr>
            <a:r>
              <a:rPr lang="en-IN" dirty="0" smtClean="0">
                <a:latin typeface="Times New Roman" pitchFamily="18" charset="0"/>
                <a:cs typeface="Times New Roman" pitchFamily="18" charset="0"/>
              </a:rPr>
              <a:t>These analysis perturbations are added to the deterministic analysis by Incremental Analysis Update (IAU) method to generate 22 initial conditions for the next cycle.  </a:t>
            </a:r>
          </a:p>
          <a:p>
            <a:pPr marL="285750" lvl="1" algn="just">
              <a:buFont typeface="Wingdings" pitchFamily="2" charset="2"/>
              <a:buChar char="Ø"/>
            </a:pPr>
            <a:endParaRPr lang="en-IN" dirty="0" smtClean="0">
              <a:latin typeface="Times New Roman" pitchFamily="18" charset="0"/>
              <a:cs typeface="Times New Roman" pitchFamily="18" charset="0"/>
            </a:endParaRPr>
          </a:p>
          <a:p>
            <a:pPr algn="just"/>
            <a:endParaRPr lang="en-IN" dirty="0"/>
          </a:p>
        </p:txBody>
      </p:sp>
      <p:pic>
        <p:nvPicPr>
          <p:cNvPr id="4" name="Picture 3"/>
          <p:cNvPicPr/>
          <p:nvPr/>
        </p:nvPicPr>
        <p:blipFill>
          <a:blip r:embed="rId2"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219200" y="4495800"/>
            <a:ext cx="2895600" cy="3048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No. of ETKF cycles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83" name="Text Box 3"/>
          <p:cNvSpPr txBox="1">
            <a:spLocks noChangeArrowheads="1"/>
          </p:cNvSpPr>
          <p:nvPr/>
        </p:nvSpPr>
        <p:spPr bwMode="auto">
          <a:xfrm>
            <a:off x="857224" y="304800"/>
            <a:ext cx="7929618" cy="4572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800" b="1" u="none" strike="noStrike" cap="none" normalizeH="0" baseline="0" dirty="0" smtClean="0">
                <a:ln>
                  <a:noFill/>
                </a:ln>
                <a:solidFill>
                  <a:schemeClr val="tx1"/>
                </a:solidFill>
                <a:effectLst/>
                <a:latin typeface="+mj-lt"/>
                <a:cs typeface="Arial" pitchFamily="34" charset="0"/>
              </a:rPr>
              <a:t>Ensemble spread in Specific Humidity (kg/kg) x10</a:t>
            </a:r>
            <a:r>
              <a:rPr kumimoji="0" lang="en-US" sz="2800" b="1" u="none" strike="noStrike" cap="none" normalizeH="0" baseline="30000" dirty="0" smtClean="0">
                <a:ln>
                  <a:noFill/>
                </a:ln>
                <a:solidFill>
                  <a:schemeClr val="tx1"/>
                </a:solidFill>
                <a:effectLst/>
                <a:latin typeface="+mj-lt"/>
                <a:cs typeface="Arial" pitchFamily="34" charset="0"/>
              </a:rPr>
              <a:t>-4</a:t>
            </a:r>
            <a:endParaRPr kumimoji="0" lang="en-US" sz="2800" b="1" u="none" strike="noStrike" cap="none" normalizeH="0" baseline="0" dirty="0" smtClean="0">
              <a:ln>
                <a:noFill/>
              </a:ln>
              <a:solidFill>
                <a:schemeClr val="tx1"/>
              </a:solidFill>
              <a:effectLst/>
              <a:latin typeface="+mj-lt"/>
              <a:cs typeface="Arial" pitchFamily="34" charset="0"/>
            </a:endParaRPr>
          </a:p>
        </p:txBody>
      </p:sp>
      <p:sp>
        <p:nvSpPr>
          <p:cNvPr id="20484" name="Text Box 4"/>
          <p:cNvSpPr txBox="1">
            <a:spLocks noChangeArrowheads="1"/>
          </p:cNvSpPr>
          <p:nvPr/>
        </p:nvSpPr>
        <p:spPr bwMode="auto">
          <a:xfrm>
            <a:off x="5867400" y="4495800"/>
            <a:ext cx="2473325" cy="3810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No. of ETKF cycles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85" name="Text Box 5"/>
          <p:cNvSpPr txBox="1">
            <a:spLocks noChangeArrowheads="1"/>
          </p:cNvSpPr>
          <p:nvPr/>
        </p:nvSpPr>
        <p:spPr bwMode="auto">
          <a:xfrm>
            <a:off x="1066800" y="1447800"/>
            <a:ext cx="2057400" cy="3810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lvl="0" fontAlgn="base">
              <a:spcBef>
                <a:spcPct val="0"/>
              </a:spcBef>
              <a:spcAft>
                <a:spcPts val="1000"/>
              </a:spcAft>
            </a:pPr>
            <a:r>
              <a:rPr kumimoji="0" lang="en-US" sz="2000" b="1" i="0" u="none" strike="noStrike" cap="none" normalizeH="0" baseline="0" dirty="0" smtClean="0">
                <a:ln>
                  <a:noFill/>
                </a:ln>
                <a:solidFill>
                  <a:schemeClr val="tx1"/>
                </a:solidFill>
                <a:effectLst/>
                <a:latin typeface="Calibri" pitchFamily="34" charset="0"/>
                <a:cs typeface="Arial" pitchFamily="34" charset="0"/>
              </a:rPr>
              <a:t>(a) </a:t>
            </a:r>
            <a:r>
              <a:rPr lang="en-US" sz="2000" i="1" dirty="0" smtClean="0">
                <a:latin typeface="Times New Roman" pitchFamily="18" charset="0"/>
                <a:cs typeface="Arial" pitchFamily="34" charset="0"/>
              </a:rPr>
              <a:t>20 m height</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6"/>
          <p:cNvPicPr/>
          <p:nvPr/>
        </p:nvPicPr>
        <p:blipFill>
          <a:blip r:embed="rId2" cstate="print"/>
          <a:srcRect b="12258"/>
          <a:stretch>
            <a:fillRect/>
          </a:stretch>
        </p:blipFill>
        <p:spPr bwMode="auto">
          <a:xfrm>
            <a:off x="609600" y="2057400"/>
            <a:ext cx="3657600" cy="2362200"/>
          </a:xfrm>
          <a:prstGeom prst="rect">
            <a:avLst/>
          </a:prstGeom>
          <a:noFill/>
        </p:spPr>
      </p:pic>
      <p:pic>
        <p:nvPicPr>
          <p:cNvPr id="8" name="Picture 7"/>
          <p:cNvPicPr/>
          <p:nvPr/>
        </p:nvPicPr>
        <p:blipFill>
          <a:blip r:embed="rId3" cstate="print"/>
          <a:srcRect b="13050"/>
          <a:stretch>
            <a:fillRect/>
          </a:stretch>
        </p:blipFill>
        <p:spPr bwMode="auto">
          <a:xfrm>
            <a:off x="4953000" y="1981200"/>
            <a:ext cx="3581400" cy="2362200"/>
          </a:xfrm>
          <a:prstGeom prst="rect">
            <a:avLst/>
          </a:prstGeom>
          <a:noFill/>
        </p:spPr>
      </p:pic>
      <p:pic>
        <p:nvPicPr>
          <p:cNvPr id="9" name="Picture 8"/>
          <p:cNvPicPr/>
          <p:nvPr/>
        </p:nvPicPr>
        <p:blipFill>
          <a:blip r:embed="rId4"/>
          <a:srcRect t="85714"/>
          <a:stretch>
            <a:fillRect/>
          </a:stretch>
        </p:blipFill>
        <p:spPr bwMode="auto">
          <a:xfrm>
            <a:off x="1785918" y="5000636"/>
            <a:ext cx="5257800" cy="457200"/>
          </a:xfrm>
          <a:prstGeom prst="rect">
            <a:avLst/>
          </a:prstGeom>
          <a:noFill/>
        </p:spPr>
      </p:pic>
      <p:sp>
        <p:nvSpPr>
          <p:cNvPr id="20487" name="Text Box 7"/>
          <p:cNvSpPr txBox="1">
            <a:spLocks noChangeArrowheads="1"/>
          </p:cNvSpPr>
          <p:nvPr/>
        </p:nvSpPr>
        <p:spPr bwMode="auto">
          <a:xfrm>
            <a:off x="5105400" y="1524000"/>
            <a:ext cx="2514600" cy="30480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lvl="0" fontAlgn="base">
              <a:spcBef>
                <a:spcPct val="0"/>
              </a:spcBef>
              <a:spcAft>
                <a:spcPts val="1000"/>
              </a:spcAft>
            </a:pPr>
            <a:r>
              <a:rPr kumimoji="0" lang="en-US" sz="2000" b="1" i="0" u="none" strike="noStrike" cap="none" normalizeH="0" baseline="0" dirty="0" smtClean="0">
                <a:ln>
                  <a:noFill/>
                </a:ln>
                <a:solidFill>
                  <a:schemeClr val="tx1"/>
                </a:solidFill>
                <a:effectLst/>
                <a:latin typeface="Calibri" pitchFamily="34" charset="0"/>
                <a:cs typeface="Arial" pitchFamily="34" charset="0"/>
              </a:rPr>
              <a:t>(b) </a:t>
            </a:r>
            <a:r>
              <a:rPr lang="en-US" sz="2000" i="1" dirty="0" smtClean="0">
                <a:latin typeface="Times New Roman" pitchFamily="18" charset="0"/>
                <a:cs typeface="Arial" pitchFamily="34" charset="0"/>
              </a:rPr>
              <a:t>5600 m height</a:t>
            </a:r>
            <a:r>
              <a:rPr lang="en-US" sz="2000" b="1" i="1" dirty="0" smtClean="0">
                <a:latin typeface="Times New Roman" pitchFamily="18" charset="0"/>
                <a:cs typeface="Arial" pitchFamily="34" charset="0"/>
              </a:rPr>
              <a:t> </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itle 1"/>
          <p:cNvSpPr txBox="1">
            <a:spLocks/>
          </p:cNvSpPr>
          <p:nvPr/>
        </p:nvSpPr>
        <p:spPr>
          <a:xfrm>
            <a:off x="0" y="5572140"/>
            <a:ext cx="9144000" cy="1142984"/>
          </a:xfrm>
          <a:prstGeom prst="rect">
            <a:avLst/>
          </a:prstGeom>
        </p:spPr>
        <p:txBody>
          <a:bodyP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IN" sz="2400" b="1" i="0" u="none" strike="noStrike" kern="1200" cap="none" spc="0" normalizeH="0" baseline="0" noProof="0" dirty="0" smtClean="0">
                <a:ln>
                  <a:noFill/>
                </a:ln>
                <a:solidFill>
                  <a:schemeClr val="tx1"/>
                </a:solidFill>
                <a:effectLst/>
                <a:uLnTx/>
                <a:uFillTx/>
                <a:latin typeface="+mj-lt"/>
                <a:ea typeface="+mj-ea"/>
                <a:cs typeface="+mj-cs"/>
              </a:rPr>
              <a:t>The figures indicate that the spread in specific humidity of cold started high resolution  EPS took about 17 cycles (6hrs) to arrive at the spread of operational EPS spread </a:t>
            </a:r>
            <a:endParaRPr kumimoji="0" lang="en-IN"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11" name="Picture 10"/>
          <p:cNvPicPr/>
          <p:nvPr/>
        </p:nvPicPr>
        <p:blipFill>
          <a:blip r:embed="rId5"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20000"/>
          </a:bodyPr>
          <a:lstStyle/>
          <a:p>
            <a:pPr marL="285750" lvl="1" algn="just">
              <a:buNone/>
            </a:pPr>
            <a:r>
              <a:rPr lang="en-IN" dirty="0" smtClean="0">
                <a:latin typeface="Times New Roman" pitchFamily="18" charset="0"/>
                <a:cs typeface="Times New Roman" pitchFamily="18" charset="0"/>
              </a:rPr>
              <a:t>Both N1024 and N400 were operational during the period</a:t>
            </a:r>
          </a:p>
          <a:p>
            <a:pPr marL="285750" lvl="1" algn="just">
              <a:buNone/>
            </a:pPr>
            <a:r>
              <a:rPr lang="en-IN" dirty="0" smtClean="0">
                <a:latin typeface="Times New Roman" pitchFamily="18" charset="0"/>
                <a:cs typeface="Times New Roman" pitchFamily="18" charset="0"/>
              </a:rPr>
              <a:t>    </a:t>
            </a:r>
          </a:p>
          <a:p>
            <a:pPr marL="285750" lvl="1" algn="just">
              <a:buNone/>
            </a:pPr>
            <a:r>
              <a:rPr lang="en-IN" dirty="0" smtClean="0">
                <a:solidFill>
                  <a:srgbClr val="C00000"/>
                </a:solidFill>
                <a:latin typeface="Times New Roman" pitchFamily="18" charset="0"/>
                <a:cs typeface="Times New Roman" pitchFamily="18" charset="0"/>
              </a:rPr>
              <a:t>1</a:t>
            </a:r>
            <a:r>
              <a:rPr lang="en-IN" baseline="30000" dirty="0" smtClean="0">
                <a:solidFill>
                  <a:srgbClr val="C00000"/>
                </a:solidFill>
                <a:latin typeface="Times New Roman" pitchFamily="18" charset="0"/>
                <a:cs typeface="Times New Roman" pitchFamily="18" charset="0"/>
              </a:rPr>
              <a:t>st</a:t>
            </a:r>
            <a:r>
              <a:rPr lang="en-IN" dirty="0" smtClean="0">
                <a:solidFill>
                  <a:srgbClr val="C00000"/>
                </a:solidFill>
                <a:latin typeface="Times New Roman" pitchFamily="18" charset="0"/>
                <a:cs typeface="Times New Roman" pitchFamily="18" charset="0"/>
              </a:rPr>
              <a:t> June 2018 – 16</a:t>
            </a:r>
            <a:r>
              <a:rPr lang="en-IN" baseline="30000" dirty="0" smtClean="0">
                <a:solidFill>
                  <a:srgbClr val="C00000"/>
                </a:solidFill>
                <a:latin typeface="Times New Roman" pitchFamily="18" charset="0"/>
                <a:cs typeface="Times New Roman" pitchFamily="18" charset="0"/>
              </a:rPr>
              <a:t>th</a:t>
            </a:r>
            <a:r>
              <a:rPr lang="en-IN" dirty="0" smtClean="0">
                <a:solidFill>
                  <a:srgbClr val="C00000"/>
                </a:solidFill>
                <a:latin typeface="Times New Roman" pitchFamily="18" charset="0"/>
                <a:cs typeface="Times New Roman" pitchFamily="18" charset="0"/>
              </a:rPr>
              <a:t> July 2018 </a:t>
            </a:r>
          </a:p>
          <a:p>
            <a:pPr marL="285750" lvl="1" algn="just">
              <a:buNone/>
            </a:pPr>
            <a:endParaRPr lang="en-IN" dirty="0" smtClean="0">
              <a:solidFill>
                <a:srgbClr val="C00000"/>
              </a:solidFill>
              <a:latin typeface="Times New Roman" pitchFamily="18" charset="0"/>
              <a:cs typeface="Times New Roman" pitchFamily="18" charset="0"/>
            </a:endParaRPr>
          </a:p>
          <a:p>
            <a:pPr marL="285750" lvl="1" algn="just">
              <a:buNone/>
            </a:pPr>
            <a:r>
              <a:rPr lang="en-IN" dirty="0" smtClean="0">
                <a:latin typeface="Times New Roman" pitchFamily="18" charset="0"/>
                <a:cs typeface="Times New Roman" pitchFamily="18" charset="0"/>
              </a:rPr>
              <a:t>Model performances are compared using </a:t>
            </a:r>
          </a:p>
          <a:p>
            <a:pPr marL="285750" lvl="1" algn="just">
              <a:buFont typeface="Wingdings" pitchFamily="2" charset="2"/>
              <a:buChar char="§"/>
            </a:pPr>
            <a:r>
              <a:rPr lang="en-IN" dirty="0" smtClean="0">
                <a:solidFill>
                  <a:srgbClr val="00B050"/>
                </a:solidFill>
                <a:latin typeface="Times New Roman" pitchFamily="18" charset="0"/>
                <a:cs typeface="Times New Roman" pitchFamily="18" charset="0"/>
              </a:rPr>
              <a:t>RMSE- Spread relationship</a:t>
            </a:r>
          </a:p>
          <a:p>
            <a:pPr marL="285750" lvl="1" algn="just">
              <a:buFont typeface="Wingdings" pitchFamily="2" charset="2"/>
              <a:buChar char="§"/>
            </a:pPr>
            <a:r>
              <a:rPr lang="en-IN" dirty="0" smtClean="0">
                <a:solidFill>
                  <a:srgbClr val="00B050"/>
                </a:solidFill>
                <a:latin typeface="Times New Roman" pitchFamily="18" charset="0"/>
                <a:cs typeface="Times New Roman" pitchFamily="18" charset="0"/>
              </a:rPr>
              <a:t>Brier Score</a:t>
            </a:r>
          </a:p>
          <a:p>
            <a:pPr marL="285750" lvl="1" algn="just">
              <a:buFont typeface="Wingdings" pitchFamily="2" charset="2"/>
              <a:buChar char="§"/>
            </a:pPr>
            <a:r>
              <a:rPr lang="en-IN" dirty="0" err="1" smtClean="0">
                <a:solidFill>
                  <a:srgbClr val="00B050"/>
                </a:solidFill>
                <a:latin typeface="Times New Roman" pitchFamily="18" charset="0"/>
                <a:cs typeface="Times New Roman" pitchFamily="18" charset="0"/>
              </a:rPr>
              <a:t>Reliabilty</a:t>
            </a:r>
            <a:r>
              <a:rPr lang="en-IN" dirty="0" smtClean="0">
                <a:solidFill>
                  <a:srgbClr val="00B050"/>
                </a:solidFill>
                <a:latin typeface="Times New Roman" pitchFamily="18" charset="0"/>
                <a:cs typeface="Times New Roman" pitchFamily="18" charset="0"/>
              </a:rPr>
              <a:t>  and sharpness diagrams</a:t>
            </a:r>
          </a:p>
          <a:p>
            <a:pPr marL="285750" lvl="1" algn="just">
              <a:buFont typeface="Wingdings" pitchFamily="2" charset="2"/>
              <a:buChar char="§"/>
            </a:pPr>
            <a:r>
              <a:rPr lang="en-IN" dirty="0" smtClean="0">
                <a:solidFill>
                  <a:srgbClr val="00B050"/>
                </a:solidFill>
                <a:latin typeface="Times New Roman" pitchFamily="18" charset="0"/>
                <a:cs typeface="Times New Roman" pitchFamily="18" charset="0"/>
              </a:rPr>
              <a:t>Relative Operating  Characteristic</a:t>
            </a:r>
          </a:p>
          <a:p>
            <a:pPr marL="285750" lvl="1" algn="just">
              <a:buNone/>
            </a:pPr>
            <a:endParaRPr lang="en-IN" dirty="0" smtClean="0">
              <a:latin typeface="Times New Roman" pitchFamily="18" charset="0"/>
              <a:cs typeface="Times New Roman" pitchFamily="18" charset="0"/>
            </a:endParaRPr>
          </a:p>
          <a:p>
            <a:pPr marL="285750" lvl="1" algn="just">
              <a:buNone/>
            </a:pPr>
            <a:r>
              <a:rPr lang="en-IN" dirty="0" smtClean="0">
                <a:latin typeface="Times New Roman" pitchFamily="18" charset="0"/>
                <a:cs typeface="Times New Roman" pitchFamily="18" charset="0"/>
              </a:rPr>
              <a:t>The selected domain of comparison : </a:t>
            </a:r>
          </a:p>
          <a:p>
            <a:pPr marL="514350" lvl="1" indent="-514350" algn="just">
              <a:buAutoNum type="alphaLcParenBoth"/>
            </a:pPr>
            <a:r>
              <a:rPr lang="en-IN" dirty="0" smtClean="0">
                <a:solidFill>
                  <a:schemeClr val="accent6">
                    <a:lumMod val="50000"/>
                  </a:schemeClr>
                </a:solidFill>
                <a:latin typeface="Times New Roman" pitchFamily="18" charset="0"/>
                <a:cs typeface="Times New Roman" pitchFamily="18" charset="0"/>
              </a:rPr>
              <a:t>Northern Hemisphere  and southern Hemisphere (for RMSE-spread relationship)</a:t>
            </a:r>
          </a:p>
          <a:p>
            <a:pPr marL="514350" lvl="1" indent="-514350" algn="just">
              <a:buAutoNum type="alphaLcParenBoth"/>
            </a:pPr>
            <a:r>
              <a:rPr lang="en-IN" dirty="0" smtClean="0">
                <a:solidFill>
                  <a:schemeClr val="accent6">
                    <a:lumMod val="50000"/>
                  </a:schemeClr>
                </a:solidFill>
                <a:latin typeface="Times New Roman" pitchFamily="18" charset="0"/>
                <a:cs typeface="Times New Roman" pitchFamily="18" charset="0"/>
              </a:rPr>
              <a:t>RSMC  region (0 – 40 N &amp; 50 - 100 E)</a:t>
            </a:r>
          </a:p>
          <a:p>
            <a:pPr marL="514350" lvl="1" indent="-514350" algn="just">
              <a:buNone/>
            </a:pPr>
            <a:endParaRPr lang="en-IN" dirty="0" smtClean="0">
              <a:latin typeface="Times New Roman" pitchFamily="18" charset="0"/>
              <a:cs typeface="Times New Roman" pitchFamily="18" charset="0"/>
            </a:endParaRPr>
          </a:p>
          <a:p>
            <a:pPr marL="514350" lvl="1" indent="-514350" algn="just">
              <a:buNone/>
            </a:pPr>
            <a:r>
              <a:rPr lang="en-IN" dirty="0" smtClean="0">
                <a:latin typeface="Times New Roman" pitchFamily="18" charset="0"/>
                <a:cs typeface="Times New Roman" pitchFamily="18" charset="0"/>
              </a:rPr>
              <a:t>The Parameters selected for comparison:</a:t>
            </a:r>
          </a:p>
          <a:p>
            <a:pPr marL="514350" lvl="1" indent="-514350" algn="just">
              <a:buAutoNum type="alphaLcParenBoth"/>
            </a:pPr>
            <a:r>
              <a:rPr lang="en-IN" dirty="0" smtClean="0">
                <a:solidFill>
                  <a:srgbClr val="0070C0"/>
                </a:solidFill>
                <a:latin typeface="Times New Roman" pitchFamily="18" charset="0"/>
                <a:cs typeface="Times New Roman" pitchFamily="18" charset="0"/>
              </a:rPr>
              <a:t>Geo-potential height at 500 </a:t>
            </a:r>
            <a:r>
              <a:rPr lang="en-IN" dirty="0" err="1" smtClean="0">
                <a:solidFill>
                  <a:srgbClr val="0070C0"/>
                </a:solidFill>
                <a:latin typeface="Times New Roman" pitchFamily="18" charset="0"/>
                <a:cs typeface="Times New Roman" pitchFamily="18" charset="0"/>
              </a:rPr>
              <a:t>hPa</a:t>
            </a:r>
            <a:endParaRPr lang="en-IN" dirty="0" smtClean="0">
              <a:solidFill>
                <a:srgbClr val="0070C0"/>
              </a:solidFill>
              <a:latin typeface="Times New Roman" pitchFamily="18" charset="0"/>
              <a:cs typeface="Times New Roman" pitchFamily="18" charset="0"/>
            </a:endParaRPr>
          </a:p>
          <a:p>
            <a:pPr marL="514350" lvl="1" indent="-514350" algn="just">
              <a:buAutoNum type="alphaLcParenBoth"/>
            </a:pPr>
            <a:r>
              <a:rPr lang="en-IN" dirty="0" smtClean="0">
                <a:solidFill>
                  <a:srgbClr val="0070C0"/>
                </a:solidFill>
                <a:latin typeface="Times New Roman" pitchFamily="18" charset="0"/>
                <a:cs typeface="Times New Roman" pitchFamily="18" charset="0"/>
              </a:rPr>
              <a:t>Precipitation</a:t>
            </a:r>
          </a:p>
          <a:p>
            <a:pPr marL="514350" lvl="1" indent="-514350" algn="just">
              <a:buAutoNum type="alphaLcParenBoth"/>
            </a:pPr>
            <a:endParaRPr lang="en-IN" dirty="0" smtClean="0">
              <a:latin typeface="Times New Roman" pitchFamily="18" charset="0"/>
              <a:cs typeface="Times New Roman" pitchFamily="18" charset="0"/>
            </a:endParaRPr>
          </a:p>
          <a:p>
            <a:pPr marL="514350" lvl="1" indent="-514350" algn="just">
              <a:buAutoNum type="alphaLcParenBoth"/>
            </a:pPr>
            <a:endParaRPr lang="en-IN" dirty="0" smtClean="0">
              <a:latin typeface="Times New Roman" pitchFamily="18" charset="0"/>
              <a:cs typeface="Times New Roman" pitchFamily="18" charset="0"/>
            </a:endParaRPr>
          </a:p>
          <a:p>
            <a:pPr marL="285750" lvl="1" algn="just">
              <a:buFont typeface="Wingdings" pitchFamily="2" charset="2"/>
              <a:buChar char="Ø"/>
            </a:pPr>
            <a:endParaRPr lang="en-IN" dirty="0" smtClean="0">
              <a:latin typeface="Times New Roman" pitchFamily="18" charset="0"/>
              <a:cs typeface="Times New Roman" pitchFamily="18" charset="0"/>
            </a:endParaRPr>
          </a:p>
          <a:p>
            <a:pPr marL="285750" lvl="1" algn="just">
              <a:buFont typeface="Wingdings" pitchFamily="2" charset="2"/>
              <a:buChar char="Ø"/>
            </a:pPr>
            <a:endParaRPr lang="en-IN" dirty="0" smtClean="0">
              <a:latin typeface="Times New Roman" pitchFamily="18" charset="0"/>
              <a:cs typeface="Times New Roman" pitchFamily="18" charset="0"/>
            </a:endParaRPr>
          </a:p>
          <a:p>
            <a:pPr algn="just"/>
            <a:endParaRPr lang="en-IN" dirty="0"/>
          </a:p>
        </p:txBody>
      </p:sp>
      <p:pic>
        <p:nvPicPr>
          <p:cNvPr id="4" name="Picture 3"/>
          <p:cNvPicPr/>
          <p:nvPr/>
        </p:nvPicPr>
        <p:blipFill>
          <a:blip r:embed="rId2"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57224" y="0"/>
            <a:ext cx="6429420" cy="523220"/>
          </a:xfrm>
          <a:prstGeom prst="rect">
            <a:avLst/>
          </a:prstGeom>
        </p:spPr>
        <p:txBody>
          <a:bodyPr wrap="square">
            <a:spAutoFit/>
          </a:bodyPr>
          <a:lstStyle/>
          <a:p>
            <a:pPr algn="ctr"/>
            <a:r>
              <a:rPr lang="en-US" sz="2800" b="1" dirty="0" smtClean="0"/>
              <a:t> RMSE-SPREAD Relationship </a:t>
            </a:r>
            <a:endParaRPr lang="en-US" sz="2800" b="1" dirty="0"/>
          </a:p>
        </p:txBody>
      </p:sp>
      <p:pic>
        <p:nvPicPr>
          <p:cNvPr id="24583" name="Picture 7"/>
          <p:cNvPicPr>
            <a:picLocks noChangeAspect="1" noChangeArrowheads="1"/>
          </p:cNvPicPr>
          <p:nvPr/>
        </p:nvPicPr>
        <p:blipFill>
          <a:blip r:embed="rId2"/>
          <a:srcRect/>
          <a:stretch>
            <a:fillRect/>
          </a:stretch>
        </p:blipFill>
        <p:spPr bwMode="auto">
          <a:xfrm>
            <a:off x="609600" y="1300647"/>
            <a:ext cx="4584700" cy="2755900"/>
          </a:xfrm>
          <a:prstGeom prst="rect">
            <a:avLst/>
          </a:prstGeom>
          <a:noFill/>
          <a:ln w="9525">
            <a:noFill/>
            <a:miter lim="800000"/>
            <a:headEnd/>
            <a:tailEnd/>
          </a:ln>
          <a:effectLst/>
        </p:spPr>
      </p:pic>
      <p:pic>
        <p:nvPicPr>
          <p:cNvPr id="19" name="Picture 6"/>
          <p:cNvPicPr>
            <a:picLocks noChangeAspect="1" noChangeArrowheads="1"/>
          </p:cNvPicPr>
          <p:nvPr/>
        </p:nvPicPr>
        <p:blipFill>
          <a:blip r:embed="rId3"/>
          <a:srcRect/>
          <a:stretch>
            <a:fillRect/>
          </a:stretch>
        </p:blipFill>
        <p:spPr bwMode="auto">
          <a:xfrm>
            <a:off x="3733800" y="1282322"/>
            <a:ext cx="4584700" cy="2755900"/>
          </a:xfrm>
          <a:prstGeom prst="rect">
            <a:avLst/>
          </a:prstGeom>
          <a:noFill/>
          <a:ln w="9525">
            <a:noFill/>
            <a:miter lim="800000"/>
            <a:headEnd/>
            <a:tailEnd/>
          </a:ln>
          <a:effectLst/>
        </p:spPr>
      </p:pic>
      <p:pic>
        <p:nvPicPr>
          <p:cNvPr id="24585" name="Picture 9"/>
          <p:cNvPicPr>
            <a:picLocks noChangeAspect="1" noChangeArrowheads="1"/>
          </p:cNvPicPr>
          <p:nvPr/>
        </p:nvPicPr>
        <p:blipFill>
          <a:blip r:embed="rId4"/>
          <a:srcRect/>
          <a:stretch>
            <a:fillRect/>
          </a:stretch>
        </p:blipFill>
        <p:spPr bwMode="auto">
          <a:xfrm>
            <a:off x="620570" y="3959248"/>
            <a:ext cx="4584700" cy="2755900"/>
          </a:xfrm>
          <a:prstGeom prst="rect">
            <a:avLst/>
          </a:prstGeom>
          <a:noFill/>
          <a:ln w="9525">
            <a:noFill/>
            <a:miter lim="800000"/>
            <a:headEnd/>
            <a:tailEnd/>
          </a:ln>
          <a:effectLst/>
        </p:spPr>
      </p:pic>
      <p:pic>
        <p:nvPicPr>
          <p:cNvPr id="24" name="Picture 8"/>
          <p:cNvPicPr>
            <a:picLocks noChangeAspect="1" noChangeArrowheads="1"/>
          </p:cNvPicPr>
          <p:nvPr/>
        </p:nvPicPr>
        <p:blipFill>
          <a:blip r:embed="rId5"/>
          <a:srcRect/>
          <a:stretch>
            <a:fillRect/>
          </a:stretch>
        </p:blipFill>
        <p:spPr bwMode="auto">
          <a:xfrm>
            <a:off x="3857620" y="3958123"/>
            <a:ext cx="4584700" cy="2755900"/>
          </a:xfrm>
          <a:prstGeom prst="rect">
            <a:avLst/>
          </a:prstGeom>
          <a:noFill/>
          <a:ln w="9525">
            <a:noFill/>
            <a:miter lim="800000"/>
            <a:headEnd/>
            <a:tailEnd/>
          </a:ln>
          <a:effectLst/>
        </p:spPr>
      </p:pic>
      <p:sp>
        <p:nvSpPr>
          <p:cNvPr id="25" name="TextBox 24"/>
          <p:cNvSpPr txBox="1"/>
          <p:nvPr/>
        </p:nvSpPr>
        <p:spPr>
          <a:xfrm>
            <a:off x="2209800" y="995847"/>
            <a:ext cx="787395" cy="369332"/>
          </a:xfrm>
          <a:prstGeom prst="rect">
            <a:avLst/>
          </a:prstGeom>
          <a:noFill/>
        </p:spPr>
        <p:txBody>
          <a:bodyPr wrap="none" rtlCol="0">
            <a:spAutoFit/>
          </a:bodyPr>
          <a:lstStyle/>
          <a:p>
            <a:r>
              <a:rPr lang="en-US" b="1" dirty="0" smtClean="0"/>
              <a:t>33-km</a:t>
            </a:r>
            <a:endParaRPr lang="en-US" b="1" dirty="0"/>
          </a:p>
        </p:txBody>
      </p:sp>
      <p:sp>
        <p:nvSpPr>
          <p:cNvPr id="26" name="TextBox 25"/>
          <p:cNvSpPr txBox="1"/>
          <p:nvPr/>
        </p:nvSpPr>
        <p:spPr>
          <a:xfrm>
            <a:off x="4876800" y="995847"/>
            <a:ext cx="787395" cy="369332"/>
          </a:xfrm>
          <a:prstGeom prst="rect">
            <a:avLst/>
          </a:prstGeom>
          <a:noFill/>
        </p:spPr>
        <p:txBody>
          <a:bodyPr wrap="none" rtlCol="0">
            <a:spAutoFit/>
          </a:bodyPr>
          <a:lstStyle/>
          <a:p>
            <a:r>
              <a:rPr lang="en-US" b="1" dirty="0" smtClean="0"/>
              <a:t>12-km</a:t>
            </a:r>
            <a:endParaRPr lang="en-US" b="1" dirty="0"/>
          </a:p>
        </p:txBody>
      </p:sp>
      <p:pic>
        <p:nvPicPr>
          <p:cNvPr id="9" name="Picture 8"/>
          <p:cNvPicPr/>
          <p:nvPr/>
        </p:nvPicPr>
        <p:blipFill>
          <a:blip r:embed="rId6" cstate="print"/>
          <a:srcRect/>
          <a:stretch>
            <a:fillRect/>
          </a:stretch>
        </p:blipFill>
        <p:spPr bwMode="auto">
          <a:xfrm>
            <a:off x="8429652" y="1"/>
            <a:ext cx="714348" cy="928670"/>
          </a:xfrm>
          <a:prstGeom prst="rect">
            <a:avLst/>
          </a:prstGeom>
          <a:noFill/>
          <a:ln w="9525">
            <a:noFill/>
            <a:miter lim="800000"/>
            <a:headEnd/>
            <a:tailEnd/>
          </a:ln>
        </p:spPr>
      </p:pic>
      <p:sp>
        <p:nvSpPr>
          <p:cNvPr id="11" name="TextBox 10"/>
          <p:cNvSpPr txBox="1"/>
          <p:nvPr/>
        </p:nvSpPr>
        <p:spPr>
          <a:xfrm>
            <a:off x="2786050" y="500042"/>
            <a:ext cx="2171748" cy="369332"/>
          </a:xfrm>
          <a:prstGeom prst="rect">
            <a:avLst/>
          </a:prstGeom>
          <a:solidFill>
            <a:srgbClr val="FFFF00"/>
          </a:solidFill>
        </p:spPr>
        <p:txBody>
          <a:bodyPr wrap="none" rtlCol="0">
            <a:spAutoFit/>
          </a:bodyPr>
          <a:lstStyle/>
          <a:p>
            <a:r>
              <a:rPr lang="en-IN" b="1" dirty="0" err="1" smtClean="0"/>
              <a:t>Geopotential</a:t>
            </a:r>
            <a:r>
              <a:rPr lang="en-IN" b="1" dirty="0" smtClean="0"/>
              <a:t> Height </a:t>
            </a:r>
            <a:endParaRPr lang="en-IN" b="1" dirty="0"/>
          </a:p>
        </p:txBody>
      </p:sp>
      <p:sp>
        <p:nvSpPr>
          <p:cNvPr id="12" name="TextBox 11"/>
          <p:cNvSpPr txBox="1"/>
          <p:nvPr/>
        </p:nvSpPr>
        <p:spPr>
          <a:xfrm>
            <a:off x="214282" y="1500174"/>
            <a:ext cx="461665" cy="1793761"/>
          </a:xfrm>
          <a:prstGeom prst="rect">
            <a:avLst/>
          </a:prstGeom>
          <a:noFill/>
        </p:spPr>
        <p:txBody>
          <a:bodyPr vert="vert270" wrap="none" rtlCol="0">
            <a:spAutoFit/>
          </a:bodyPr>
          <a:lstStyle/>
          <a:p>
            <a:r>
              <a:rPr lang="en-IN" b="1" dirty="0" smtClean="0"/>
              <a:t>RMSE/Spread (m)</a:t>
            </a:r>
            <a:endParaRPr lang="en-IN" b="1" dirty="0"/>
          </a:p>
        </p:txBody>
      </p:sp>
      <p:sp>
        <p:nvSpPr>
          <p:cNvPr id="13" name="TextBox 12"/>
          <p:cNvSpPr txBox="1"/>
          <p:nvPr/>
        </p:nvSpPr>
        <p:spPr>
          <a:xfrm>
            <a:off x="214282" y="4143380"/>
            <a:ext cx="461665" cy="1793761"/>
          </a:xfrm>
          <a:prstGeom prst="rect">
            <a:avLst/>
          </a:prstGeom>
          <a:noFill/>
        </p:spPr>
        <p:txBody>
          <a:bodyPr vert="vert270" wrap="none" rtlCol="0">
            <a:spAutoFit/>
          </a:bodyPr>
          <a:lstStyle/>
          <a:p>
            <a:r>
              <a:rPr lang="en-IN" b="1" dirty="0" smtClean="0"/>
              <a:t>RMSE/Spread (m)</a:t>
            </a:r>
            <a:endParaRPr lang="en-IN"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7554" y="214290"/>
            <a:ext cx="2189574" cy="584775"/>
          </a:xfrm>
          <a:prstGeom prst="rect">
            <a:avLst/>
          </a:prstGeom>
          <a:noFill/>
        </p:spPr>
        <p:txBody>
          <a:bodyPr wrap="none" rtlCol="0">
            <a:spAutoFit/>
          </a:bodyPr>
          <a:lstStyle/>
          <a:p>
            <a:r>
              <a:rPr lang="en-IN" sz="3200" b="1" dirty="0" smtClean="0">
                <a:solidFill>
                  <a:srgbClr val="C00000"/>
                </a:solidFill>
                <a:latin typeface="Times New Roman" pitchFamily="18" charset="0"/>
                <a:cs typeface="Times New Roman" pitchFamily="18" charset="0"/>
              </a:rPr>
              <a:t>Brier Score</a:t>
            </a:r>
            <a:endParaRPr lang="en-IN" sz="3200" b="1" dirty="0">
              <a:solidFill>
                <a:srgbClr val="C00000"/>
              </a:solidFill>
              <a:latin typeface="Times New Roman" pitchFamily="18" charset="0"/>
              <a:cs typeface="Times New Roman" pitchFamily="18" charset="0"/>
            </a:endParaRPr>
          </a:p>
        </p:txBody>
      </p:sp>
      <p:sp>
        <p:nvSpPr>
          <p:cNvPr id="7" name="TextBox 6"/>
          <p:cNvSpPr txBox="1"/>
          <p:nvPr/>
        </p:nvSpPr>
        <p:spPr>
          <a:xfrm>
            <a:off x="1142976" y="1214422"/>
            <a:ext cx="2947987" cy="461665"/>
          </a:xfrm>
          <a:prstGeom prst="rect">
            <a:avLst/>
          </a:prstGeom>
          <a:noFill/>
        </p:spPr>
        <p:txBody>
          <a:bodyPr wrap="none" rtlCol="0">
            <a:spAutoFit/>
          </a:bodyPr>
          <a:lstStyle/>
          <a:p>
            <a:r>
              <a:rPr lang="en-IN" sz="2400" b="1" dirty="0" smtClean="0">
                <a:solidFill>
                  <a:srgbClr val="0070C0"/>
                </a:solidFill>
              </a:rPr>
              <a:t>Northern hemisphere</a:t>
            </a:r>
            <a:endParaRPr lang="en-IN" sz="2400" b="1" dirty="0">
              <a:solidFill>
                <a:srgbClr val="0070C0"/>
              </a:solidFill>
            </a:endParaRPr>
          </a:p>
        </p:txBody>
      </p:sp>
      <p:sp>
        <p:nvSpPr>
          <p:cNvPr id="8" name="TextBox 7"/>
          <p:cNvSpPr txBox="1"/>
          <p:nvPr/>
        </p:nvSpPr>
        <p:spPr>
          <a:xfrm>
            <a:off x="5857884" y="1285860"/>
            <a:ext cx="1877950" cy="461665"/>
          </a:xfrm>
          <a:prstGeom prst="rect">
            <a:avLst/>
          </a:prstGeom>
          <a:noFill/>
        </p:spPr>
        <p:txBody>
          <a:bodyPr wrap="none" rtlCol="0">
            <a:spAutoFit/>
          </a:bodyPr>
          <a:lstStyle/>
          <a:p>
            <a:r>
              <a:rPr lang="en-IN" sz="2400" b="1" dirty="0" smtClean="0">
                <a:solidFill>
                  <a:srgbClr val="0070C0"/>
                </a:solidFill>
              </a:rPr>
              <a:t>RSMC Region</a:t>
            </a:r>
            <a:endParaRPr lang="en-IN" sz="2400" b="1" dirty="0">
              <a:solidFill>
                <a:srgbClr val="0070C0"/>
              </a:solidFill>
            </a:endParaRPr>
          </a:p>
        </p:txBody>
      </p:sp>
      <p:pic>
        <p:nvPicPr>
          <p:cNvPr id="9" name="Picture 8"/>
          <p:cNvPicPr/>
          <p:nvPr/>
        </p:nvPicPr>
        <p:blipFill>
          <a:blip r:embed="rId2" cstate="print"/>
          <a:srcRect/>
          <a:stretch>
            <a:fillRect/>
          </a:stretch>
        </p:blipFill>
        <p:spPr bwMode="auto">
          <a:xfrm>
            <a:off x="8429652" y="1"/>
            <a:ext cx="714348" cy="928670"/>
          </a:xfrm>
          <a:prstGeom prst="rect">
            <a:avLst/>
          </a:prstGeom>
          <a:noFill/>
          <a:ln w="9525">
            <a:noFill/>
            <a:miter lim="800000"/>
            <a:headEnd/>
            <a:tailEnd/>
          </a:ln>
        </p:spPr>
      </p:pic>
      <p:sp>
        <p:nvSpPr>
          <p:cNvPr id="10" name="TextBox 9"/>
          <p:cNvSpPr txBox="1"/>
          <p:nvPr/>
        </p:nvSpPr>
        <p:spPr>
          <a:xfrm>
            <a:off x="0" y="5429264"/>
            <a:ext cx="9144000" cy="1107996"/>
          </a:xfrm>
          <a:prstGeom prst="rect">
            <a:avLst/>
          </a:prstGeom>
          <a:noFill/>
        </p:spPr>
        <p:txBody>
          <a:bodyPr wrap="square" rtlCol="0">
            <a:spAutoFit/>
          </a:bodyPr>
          <a:lstStyle/>
          <a:p>
            <a:pPr>
              <a:buFont typeface="Wingdings" pitchFamily="2" charset="2"/>
              <a:buChar char="§"/>
            </a:pPr>
            <a:r>
              <a:rPr lang="en-IN" sz="2200" dirty="0" smtClean="0">
                <a:latin typeface="Times New Roman" pitchFamily="18" charset="0"/>
                <a:cs typeface="Times New Roman" pitchFamily="18" charset="0"/>
              </a:rPr>
              <a:t>Brier Score of N1024 is less than that of N400 both in NH &amp; RSMC</a:t>
            </a:r>
          </a:p>
          <a:p>
            <a:pPr>
              <a:buFont typeface="Wingdings" pitchFamily="2" charset="2"/>
              <a:buChar char="§"/>
            </a:pPr>
            <a:r>
              <a:rPr lang="en-IN" sz="2200" dirty="0" smtClean="0">
                <a:latin typeface="Times New Roman" pitchFamily="18" charset="0"/>
                <a:cs typeface="Times New Roman" pitchFamily="18" charset="0"/>
              </a:rPr>
              <a:t>Difference in Brier Score is more prominent in RSMC Region</a:t>
            </a:r>
          </a:p>
          <a:p>
            <a:pPr>
              <a:buFont typeface="Wingdings" pitchFamily="2" charset="2"/>
              <a:buChar char="§"/>
            </a:pPr>
            <a:r>
              <a:rPr lang="en-IN" sz="2200" dirty="0" smtClean="0">
                <a:latin typeface="Times New Roman" pitchFamily="18" charset="0"/>
                <a:cs typeface="Times New Roman" pitchFamily="18" charset="0"/>
              </a:rPr>
              <a:t>Growth of Brier score with forecast lead time is less in RSMC than in NH</a:t>
            </a:r>
            <a:endParaRPr lang="en-IN" sz="2200" dirty="0">
              <a:latin typeface="Times New Roman" pitchFamily="18" charset="0"/>
              <a:cs typeface="Times New Roman" pitchFamily="18" charset="0"/>
            </a:endParaRPr>
          </a:p>
        </p:txBody>
      </p:sp>
      <p:pic>
        <p:nvPicPr>
          <p:cNvPr id="11" name="Picture 10"/>
          <p:cNvPicPr>
            <a:picLocks noChangeAspect="1"/>
          </p:cNvPicPr>
          <p:nvPr/>
        </p:nvPicPr>
        <p:blipFill>
          <a:blip r:embed="rId3"/>
          <a:srcRect r="16280"/>
          <a:stretch>
            <a:fillRect/>
          </a:stretch>
        </p:blipFill>
        <p:spPr bwMode="auto">
          <a:xfrm>
            <a:off x="-1" y="2357430"/>
            <a:ext cx="4609690" cy="2806537"/>
          </a:xfrm>
          <a:prstGeom prst="rect">
            <a:avLst/>
          </a:prstGeom>
          <a:noFill/>
        </p:spPr>
      </p:pic>
      <p:pic>
        <p:nvPicPr>
          <p:cNvPr id="12" name="Picture 11"/>
          <p:cNvPicPr>
            <a:picLocks noChangeAspect="1"/>
          </p:cNvPicPr>
          <p:nvPr/>
        </p:nvPicPr>
        <p:blipFill>
          <a:blip r:embed="rId4"/>
          <a:srcRect l="1925" r="13818" b="9365"/>
          <a:stretch>
            <a:fillRect/>
          </a:stretch>
        </p:blipFill>
        <p:spPr bwMode="auto">
          <a:xfrm>
            <a:off x="4643438" y="2285992"/>
            <a:ext cx="4500565" cy="270035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srcRect l="3361" t="5190" b="4844"/>
          <a:stretch>
            <a:fillRect/>
          </a:stretch>
        </p:blipFill>
        <p:spPr bwMode="auto">
          <a:xfrm>
            <a:off x="357158" y="2643182"/>
            <a:ext cx="4107655" cy="3714776"/>
          </a:xfrm>
          <a:prstGeom prst="rect">
            <a:avLst/>
          </a:prstGeom>
          <a:noFill/>
          <a:ln w="9525">
            <a:noFill/>
            <a:miter lim="800000"/>
            <a:headEnd/>
            <a:tailEnd/>
          </a:ln>
          <a:effectLst/>
        </p:spPr>
      </p:pic>
      <p:pic>
        <p:nvPicPr>
          <p:cNvPr id="38915" name="Picture 3"/>
          <p:cNvPicPr>
            <a:picLocks noChangeAspect="1" noChangeArrowheads="1"/>
          </p:cNvPicPr>
          <p:nvPr/>
        </p:nvPicPr>
        <p:blipFill>
          <a:blip r:embed="rId3"/>
          <a:srcRect l="5008" t="5190" b="4844"/>
          <a:stretch>
            <a:fillRect/>
          </a:stretch>
        </p:blipFill>
        <p:spPr bwMode="auto">
          <a:xfrm>
            <a:off x="4857752" y="2643182"/>
            <a:ext cx="4064792" cy="3714776"/>
          </a:xfrm>
          <a:prstGeom prst="rect">
            <a:avLst/>
          </a:prstGeom>
          <a:noFill/>
          <a:ln w="9525">
            <a:noFill/>
            <a:miter lim="800000"/>
            <a:headEnd/>
            <a:tailEnd/>
          </a:ln>
          <a:effectLst/>
        </p:spPr>
      </p:pic>
      <p:sp>
        <p:nvSpPr>
          <p:cNvPr id="4" name="TextBox 3"/>
          <p:cNvSpPr txBox="1"/>
          <p:nvPr/>
        </p:nvSpPr>
        <p:spPr>
          <a:xfrm>
            <a:off x="1571604" y="2071678"/>
            <a:ext cx="1148071" cy="523220"/>
          </a:xfrm>
          <a:prstGeom prst="rect">
            <a:avLst/>
          </a:prstGeom>
          <a:noFill/>
        </p:spPr>
        <p:txBody>
          <a:bodyPr wrap="none" rtlCol="0">
            <a:spAutoFit/>
          </a:bodyPr>
          <a:lstStyle/>
          <a:p>
            <a:r>
              <a:rPr lang="en-IN" sz="2800" dirty="0" smtClean="0"/>
              <a:t>N1024</a:t>
            </a:r>
            <a:endParaRPr lang="en-IN" sz="2800" dirty="0"/>
          </a:p>
        </p:txBody>
      </p:sp>
      <p:sp>
        <p:nvSpPr>
          <p:cNvPr id="5" name="TextBox 4"/>
          <p:cNvSpPr txBox="1"/>
          <p:nvPr/>
        </p:nvSpPr>
        <p:spPr>
          <a:xfrm>
            <a:off x="6143636" y="2071678"/>
            <a:ext cx="965329" cy="523220"/>
          </a:xfrm>
          <a:prstGeom prst="rect">
            <a:avLst/>
          </a:prstGeom>
          <a:noFill/>
        </p:spPr>
        <p:txBody>
          <a:bodyPr wrap="none" rtlCol="0">
            <a:spAutoFit/>
          </a:bodyPr>
          <a:lstStyle/>
          <a:p>
            <a:r>
              <a:rPr lang="en-IN" sz="2800" dirty="0" smtClean="0"/>
              <a:t>N400</a:t>
            </a:r>
          </a:p>
        </p:txBody>
      </p:sp>
      <p:sp>
        <p:nvSpPr>
          <p:cNvPr id="6" name="TextBox 5"/>
          <p:cNvSpPr txBox="1"/>
          <p:nvPr/>
        </p:nvSpPr>
        <p:spPr>
          <a:xfrm>
            <a:off x="2428860" y="0"/>
            <a:ext cx="4095993" cy="646331"/>
          </a:xfrm>
          <a:prstGeom prst="rect">
            <a:avLst/>
          </a:prstGeom>
          <a:noFill/>
        </p:spPr>
        <p:txBody>
          <a:bodyPr wrap="none" rtlCol="0">
            <a:spAutoFit/>
          </a:bodyPr>
          <a:lstStyle/>
          <a:p>
            <a:r>
              <a:rPr lang="en-IN" sz="3600" b="1" dirty="0" smtClean="0">
                <a:solidFill>
                  <a:srgbClr val="C00000"/>
                </a:solidFill>
                <a:latin typeface="Times New Roman" pitchFamily="18" charset="0"/>
                <a:cs typeface="Times New Roman" pitchFamily="18" charset="0"/>
              </a:rPr>
              <a:t>Reliability Diagram</a:t>
            </a:r>
            <a:endParaRPr lang="en-IN" sz="3600" b="1" dirty="0">
              <a:solidFill>
                <a:srgbClr val="C00000"/>
              </a:solidFill>
              <a:latin typeface="Times New Roman" pitchFamily="18" charset="0"/>
              <a:cs typeface="Times New Roman" pitchFamily="18" charset="0"/>
            </a:endParaRPr>
          </a:p>
        </p:txBody>
      </p:sp>
      <p:sp>
        <p:nvSpPr>
          <p:cNvPr id="7" name="TextBox 6"/>
          <p:cNvSpPr txBox="1"/>
          <p:nvPr/>
        </p:nvSpPr>
        <p:spPr>
          <a:xfrm>
            <a:off x="1857356" y="714356"/>
            <a:ext cx="5360763" cy="584775"/>
          </a:xfrm>
          <a:prstGeom prst="rect">
            <a:avLst/>
          </a:prstGeom>
          <a:noFill/>
        </p:spPr>
        <p:txBody>
          <a:bodyPr wrap="none" rtlCol="0">
            <a:spAutoFit/>
          </a:bodyPr>
          <a:lstStyle/>
          <a:p>
            <a:r>
              <a:rPr lang="en-IN" sz="3200" dirty="0" err="1" smtClean="0">
                <a:latin typeface="Times New Roman" pitchFamily="18" charset="0"/>
                <a:cs typeface="Times New Roman" pitchFamily="18" charset="0"/>
              </a:rPr>
              <a:t>Geopotential</a:t>
            </a:r>
            <a:r>
              <a:rPr lang="en-IN" sz="3200" dirty="0" smtClean="0">
                <a:latin typeface="Times New Roman" pitchFamily="18" charset="0"/>
                <a:cs typeface="Times New Roman" pitchFamily="18" charset="0"/>
              </a:rPr>
              <a:t> Height at 500 </a:t>
            </a:r>
            <a:r>
              <a:rPr lang="en-IN" sz="3200" dirty="0" err="1" smtClean="0">
                <a:latin typeface="Times New Roman" pitchFamily="18" charset="0"/>
                <a:cs typeface="Times New Roman" pitchFamily="18" charset="0"/>
              </a:rPr>
              <a:t>hPa</a:t>
            </a:r>
            <a:endParaRPr lang="en-IN" sz="3200" dirty="0">
              <a:latin typeface="Times New Roman" pitchFamily="18" charset="0"/>
              <a:cs typeface="Times New Roman" pitchFamily="18" charset="0"/>
            </a:endParaRPr>
          </a:p>
        </p:txBody>
      </p:sp>
      <p:sp>
        <p:nvSpPr>
          <p:cNvPr id="8" name="TextBox 7"/>
          <p:cNvSpPr txBox="1"/>
          <p:nvPr/>
        </p:nvSpPr>
        <p:spPr>
          <a:xfrm>
            <a:off x="4000496" y="1857364"/>
            <a:ext cx="1104790" cy="523220"/>
          </a:xfrm>
          <a:prstGeom prst="rect">
            <a:avLst/>
          </a:prstGeom>
          <a:solidFill>
            <a:srgbClr val="FFC000"/>
          </a:solidFill>
        </p:spPr>
        <p:txBody>
          <a:bodyPr wrap="none" rtlCol="0">
            <a:spAutoFit/>
          </a:bodyPr>
          <a:lstStyle/>
          <a:p>
            <a:r>
              <a:rPr lang="en-IN" sz="2800" dirty="0" smtClean="0">
                <a:latin typeface="Times New Roman" pitchFamily="18" charset="0"/>
                <a:cs typeface="Times New Roman" pitchFamily="18" charset="0"/>
              </a:rPr>
              <a:t>Day 1</a:t>
            </a:r>
            <a:r>
              <a:rPr lang="en-IN" dirty="0" smtClean="0"/>
              <a:t> </a:t>
            </a:r>
            <a:endParaRPr lang="en-IN" dirty="0"/>
          </a:p>
        </p:txBody>
      </p:sp>
      <p:sp>
        <p:nvSpPr>
          <p:cNvPr id="9" name="TextBox 8"/>
          <p:cNvSpPr txBox="1"/>
          <p:nvPr/>
        </p:nvSpPr>
        <p:spPr>
          <a:xfrm>
            <a:off x="2786050" y="1214422"/>
            <a:ext cx="3304110" cy="523220"/>
          </a:xfrm>
          <a:prstGeom prst="rect">
            <a:avLst/>
          </a:prstGeom>
          <a:noFill/>
        </p:spPr>
        <p:txBody>
          <a:bodyPr wrap="none" rtlCol="0">
            <a:spAutoFit/>
          </a:bodyPr>
          <a:lstStyle/>
          <a:p>
            <a:r>
              <a:rPr lang="en-IN" sz="2800" dirty="0" smtClean="0">
                <a:latin typeface="Times New Roman" pitchFamily="18" charset="0"/>
                <a:cs typeface="Times New Roman" pitchFamily="18" charset="0"/>
              </a:rPr>
              <a:t>Northern Hemisphere</a:t>
            </a:r>
            <a:endParaRPr lang="en-IN" sz="2800" dirty="0">
              <a:latin typeface="Times New Roman" pitchFamily="18" charset="0"/>
              <a:cs typeface="Times New Roman" pitchFamily="18" charset="0"/>
            </a:endParaRPr>
          </a:p>
        </p:txBody>
      </p:sp>
      <p:sp>
        <p:nvSpPr>
          <p:cNvPr id="10" name="TextBox 9"/>
          <p:cNvSpPr txBox="1"/>
          <p:nvPr/>
        </p:nvSpPr>
        <p:spPr>
          <a:xfrm rot="16200000">
            <a:off x="-1279837" y="4202423"/>
            <a:ext cx="2929007" cy="369332"/>
          </a:xfrm>
          <a:prstGeom prst="rect">
            <a:avLst/>
          </a:prstGeom>
          <a:noFill/>
        </p:spPr>
        <p:txBody>
          <a:bodyPr wrap="none" rtlCol="0">
            <a:spAutoFit/>
          </a:bodyPr>
          <a:lstStyle/>
          <a:p>
            <a:r>
              <a:rPr lang="en-IN" dirty="0" smtClean="0">
                <a:latin typeface="Times New Roman" pitchFamily="18" charset="0"/>
                <a:cs typeface="Times New Roman" pitchFamily="18" charset="0"/>
              </a:rPr>
              <a:t>Observed Relative Frequency</a:t>
            </a:r>
            <a:endParaRPr lang="en-IN" dirty="0">
              <a:latin typeface="Times New Roman" pitchFamily="18" charset="0"/>
              <a:cs typeface="Times New Roman" pitchFamily="18" charset="0"/>
            </a:endParaRPr>
          </a:p>
        </p:txBody>
      </p:sp>
      <p:sp>
        <p:nvSpPr>
          <p:cNvPr id="11" name="TextBox 10"/>
          <p:cNvSpPr txBox="1"/>
          <p:nvPr/>
        </p:nvSpPr>
        <p:spPr>
          <a:xfrm>
            <a:off x="1428728" y="6286520"/>
            <a:ext cx="2036198" cy="369332"/>
          </a:xfrm>
          <a:prstGeom prst="rect">
            <a:avLst/>
          </a:prstGeom>
          <a:noFill/>
        </p:spPr>
        <p:txBody>
          <a:bodyPr wrap="none" rtlCol="0">
            <a:spAutoFit/>
          </a:bodyPr>
          <a:lstStyle/>
          <a:p>
            <a:r>
              <a:rPr lang="en-IN" dirty="0" smtClean="0">
                <a:latin typeface="Times New Roman" pitchFamily="18" charset="0"/>
                <a:cs typeface="Times New Roman" pitchFamily="18" charset="0"/>
              </a:rPr>
              <a:t>Forecast Probability</a:t>
            </a:r>
            <a:endParaRPr lang="en-IN" dirty="0">
              <a:latin typeface="Times New Roman" pitchFamily="18" charset="0"/>
              <a:cs typeface="Times New Roman" pitchFamily="18" charset="0"/>
            </a:endParaRPr>
          </a:p>
        </p:txBody>
      </p:sp>
      <p:sp>
        <p:nvSpPr>
          <p:cNvPr id="12" name="TextBox 11"/>
          <p:cNvSpPr txBox="1"/>
          <p:nvPr/>
        </p:nvSpPr>
        <p:spPr>
          <a:xfrm rot="16200000">
            <a:off x="3149288" y="4280210"/>
            <a:ext cx="2929007" cy="369332"/>
          </a:xfrm>
          <a:prstGeom prst="rect">
            <a:avLst/>
          </a:prstGeom>
          <a:noFill/>
        </p:spPr>
        <p:txBody>
          <a:bodyPr wrap="none" rtlCol="0">
            <a:spAutoFit/>
          </a:bodyPr>
          <a:lstStyle/>
          <a:p>
            <a:r>
              <a:rPr lang="en-IN" dirty="0" smtClean="0">
                <a:latin typeface="Times New Roman" pitchFamily="18" charset="0"/>
                <a:cs typeface="Times New Roman" pitchFamily="18" charset="0"/>
              </a:rPr>
              <a:t>Observed Relative Frequency</a:t>
            </a:r>
            <a:endParaRPr lang="en-IN" dirty="0">
              <a:latin typeface="Times New Roman" pitchFamily="18" charset="0"/>
              <a:cs typeface="Times New Roman" pitchFamily="18" charset="0"/>
            </a:endParaRPr>
          </a:p>
        </p:txBody>
      </p:sp>
      <p:sp>
        <p:nvSpPr>
          <p:cNvPr id="13" name="TextBox 12"/>
          <p:cNvSpPr txBox="1"/>
          <p:nvPr/>
        </p:nvSpPr>
        <p:spPr>
          <a:xfrm>
            <a:off x="5643570" y="6286520"/>
            <a:ext cx="2036198" cy="369332"/>
          </a:xfrm>
          <a:prstGeom prst="rect">
            <a:avLst/>
          </a:prstGeom>
          <a:noFill/>
        </p:spPr>
        <p:txBody>
          <a:bodyPr wrap="none" rtlCol="0">
            <a:spAutoFit/>
          </a:bodyPr>
          <a:lstStyle/>
          <a:p>
            <a:r>
              <a:rPr lang="en-IN" dirty="0" smtClean="0">
                <a:latin typeface="Times New Roman" pitchFamily="18" charset="0"/>
                <a:cs typeface="Times New Roman" pitchFamily="18" charset="0"/>
              </a:rPr>
              <a:t>Forecast Probability</a:t>
            </a:r>
            <a:endParaRPr lang="en-IN" dirty="0">
              <a:latin typeface="Times New Roman" pitchFamily="18" charset="0"/>
              <a:cs typeface="Times New Roman" pitchFamily="18" charset="0"/>
            </a:endParaRPr>
          </a:p>
        </p:txBody>
      </p:sp>
      <p:pic>
        <p:nvPicPr>
          <p:cNvPr id="14" name="Picture 13"/>
          <p:cNvPicPr/>
          <p:nvPr/>
        </p:nvPicPr>
        <p:blipFill>
          <a:blip r:embed="rId4" cstate="print"/>
          <a:srcRect/>
          <a:stretch>
            <a:fillRect/>
          </a:stretch>
        </p:blipFill>
        <p:spPr bwMode="auto">
          <a:xfrm>
            <a:off x="8429652" y="1"/>
            <a:ext cx="714348" cy="9286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TotalTime>
  <Words>1371</Words>
  <Application>Microsoft Office PowerPoint</Application>
  <PresentationFormat>On-screen Show (4:3)</PresentationFormat>
  <Paragraphs>323</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Implementation and preliminary results of high resolution Ensemble Prediction System at NCMRWF   Abhijit Sarkar, Ashu Mamgain, Paromita Chakraborty, Kiran Prasad Siripurapu and E. N. Rajagopal </vt:lpstr>
      <vt:lpstr>Slide 2</vt:lpstr>
      <vt:lpstr>Slide 3</vt:lpstr>
      <vt:lpstr>Cold start of high resolution NEPS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Probabilistic Quantitative Precipitation  Day-1  valid for 03Z09AUG2018</vt:lpstr>
      <vt:lpstr>Probabilistic Quantitative Precipitation  Day-3  valid for 03Z09AUG2018</vt:lpstr>
      <vt:lpstr>Slide 26</vt:lpstr>
      <vt:lpstr>Probabilistic Quantitative Precipitation  Day-1  valid for 03Z16AUG2018</vt:lpstr>
      <vt:lpstr>Probabilistic Quantitative Precipitation  Day-3  valid for 03Z16AUG2018</vt:lpstr>
      <vt:lpstr>Slide 29</vt:lpstr>
      <vt:lpstr>Probabilistic Quantitative Precipitation  Day-1  valid for 03Z10OCT2018</vt:lpstr>
      <vt:lpstr>Slide 31</vt:lpstr>
      <vt:lpstr>Probabilistic Quantitative Precipitation  Day-3  valid for 03Z12OCT2018</vt:lpstr>
      <vt:lpstr>Slide 33</vt:lpstr>
      <vt:lpstr>Slide 34</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Abhijit Sarkar</dc:creator>
  <cp:lastModifiedBy>Abhijit Sarkar</cp:lastModifiedBy>
  <cp:revision>62</cp:revision>
  <dcterms:created xsi:type="dcterms:W3CDTF">2018-10-18T03:13:44Z</dcterms:created>
  <dcterms:modified xsi:type="dcterms:W3CDTF">2018-11-16T07:45:14Z</dcterms:modified>
</cp:coreProperties>
</file>