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5" r:id="rId3"/>
    <p:sldId id="264" r:id="rId4"/>
    <p:sldId id="277" r:id="rId5"/>
    <p:sldId id="285" r:id="rId6"/>
    <p:sldId id="279" r:id="rId7"/>
    <p:sldId id="280" r:id="rId8"/>
    <p:sldId id="281" r:id="rId9"/>
    <p:sldId id="283" r:id="rId10"/>
    <p:sldId id="282" r:id="rId11"/>
    <p:sldId id="284" r:id="rId12"/>
    <p:sldId id="286" r:id="rId1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Fraser" initials="JF" lastIdx="1" clrIdx="0">
    <p:extLst>
      <p:ext uri="{19B8F6BF-5375-455C-9EA6-DF929625EA0E}">
        <p15:presenceInfo xmlns:p15="http://schemas.microsoft.com/office/powerpoint/2012/main" userId="S::jim.fraser@bom.gov.au::e8e7fee6-87e6-45d1-8bb6-69c6e5a5c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0" d="100"/>
          <a:sy n="80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64F9-86B2-4266-9DB6-2272527A159D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1EC1-C207-4071-955C-62532BE6D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35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4F0F-5A02-4299-9EC5-CEACAA6E9130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5586-1029-4BDF-AB00-220DE5282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67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97882-2423-4088-88B5-7159E54644E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97882-2423-4088-88B5-7159E54644E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97882-2423-4088-88B5-7159E54644E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54000" y="6561138"/>
            <a:ext cx="8637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100" dirty="0">
                <a:solidFill>
                  <a:srgbClr val="666666"/>
                </a:solidFill>
              </a:rPr>
              <a:t>Protected: CABINET IN CONFIDENCE</a:t>
            </a:r>
          </a:p>
        </p:txBody>
      </p:sp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15390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022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137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708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73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337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6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5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4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E39106-826D-4C13-97A9-1BFB0FCF9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" r="-2875"/>
          <a:stretch/>
        </p:blipFill>
        <p:spPr>
          <a:xfrm>
            <a:off x="0" y="1572449"/>
            <a:ext cx="9396536" cy="5285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116631"/>
            <a:ext cx="7308305" cy="1455817"/>
          </a:xfrm>
        </p:spPr>
        <p:txBody>
          <a:bodyPr>
            <a:normAutofit fontScale="90000"/>
          </a:bodyPr>
          <a:lstStyle/>
          <a:p>
            <a:r>
              <a:rPr lang="en-AU" sz="2700" b="1" dirty="0"/>
              <a:t>Ideas for ensemble tropical cyclone prediction</a:t>
            </a:r>
            <a:br>
              <a:rPr lang="en-AU" sz="2700" b="1" dirty="0"/>
            </a:br>
            <a:r>
              <a:rPr lang="en-AU" sz="1300" b="1" dirty="0"/>
              <a:t> </a:t>
            </a:r>
            <a:br>
              <a:rPr lang="en-AU" sz="1300" b="1" dirty="0"/>
            </a:br>
            <a:r>
              <a:rPr lang="en-AU" sz="1300" b="1" dirty="0"/>
              <a:t>Jim Fraser, Jeff Kepert, Peter Steinle </a:t>
            </a:r>
            <a:br>
              <a:rPr lang="en-AU" sz="1300" b="1" dirty="0"/>
            </a:br>
            <a:br>
              <a:rPr lang="en-US" sz="1400" b="1" i="1" baseline="30000" dirty="0"/>
            </a:br>
            <a:r>
              <a:rPr lang="en-US" sz="1400" i="1" dirty="0"/>
              <a:t>Environment and Research Division, Bureau of Meteorology, Melbourne</a:t>
            </a:r>
            <a:br>
              <a:rPr lang="en-US" sz="1400" i="1" dirty="0"/>
            </a:br>
            <a:br>
              <a:rPr lang="en-US" sz="1400" i="1" dirty="0"/>
            </a:br>
            <a:r>
              <a:rPr lang="en-US" sz="1100" dirty="0"/>
              <a:t>Bureau R&amp;D Workshop – 26 Nov 2018</a:t>
            </a:r>
            <a:br>
              <a:rPr lang="en-AU" sz="1100" b="1" dirty="0"/>
            </a:br>
            <a:endParaRPr lang="en-AU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03848" y="6614592"/>
            <a:ext cx="3383484" cy="243408"/>
          </a:xfrm>
        </p:spPr>
        <p:txBody>
          <a:bodyPr/>
          <a:lstStyle/>
          <a:p>
            <a:pPr algn="ctr"/>
            <a:r>
              <a:rPr lang="en-AU" sz="1000" b="1" dirty="0">
                <a:solidFill>
                  <a:srgbClr val="FFFF00"/>
                </a:solidFill>
              </a:rPr>
              <a:t>Aftermath of Cyclone Tracy, Darwin - 26 Dec 1974</a:t>
            </a:r>
          </a:p>
        </p:txBody>
      </p:sp>
    </p:spTree>
    <p:extLst>
      <p:ext uri="{BB962C8B-B14F-4D97-AF65-F5344CB8AC3E}">
        <p14:creationId xmlns:p14="http://schemas.microsoft.com/office/powerpoint/2010/main" val="4239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99908" cy="1143000"/>
          </a:xfrm>
        </p:spPr>
        <p:txBody>
          <a:bodyPr/>
          <a:lstStyle/>
          <a:p>
            <a:r>
              <a:rPr lang="en-AU" dirty="0"/>
              <a:t>UKMO Convection Permitting Ensembles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C45323-478F-4241-B261-3B7A67B4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72816"/>
            <a:ext cx="8637588" cy="4704184"/>
          </a:xfrm>
        </p:spPr>
        <p:txBody>
          <a:bodyPr/>
          <a:lstStyle/>
          <a:p>
            <a:pPr marL="0" indent="0"/>
            <a:r>
              <a:rPr lang="en-GB" b="1" dirty="0"/>
              <a:t>2. The UKMO Southeast Asia real-time ensemble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Forecasts run from 00z and 12z analyses each day (as part of WCSSP SE Asia project).</a:t>
            </a:r>
            <a:endParaRPr lang="en-GB" sz="1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18 members, nested inside N640 MOGREPS-G </a:t>
            </a:r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811D6-0521-4B6A-874D-018AD88D5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3677769"/>
            <a:ext cx="3808723" cy="2859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6E995-1B9C-4597-AA1C-A356B63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9" y="3757062"/>
            <a:ext cx="725487" cy="51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E37CC-FA4A-4D88-84B7-00393702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09" y="4148177"/>
            <a:ext cx="731583" cy="51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6E0C16-F421-46BE-9DF2-29590AE55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547" y="4368116"/>
            <a:ext cx="237765" cy="103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CF30F1-AAAD-4962-A37C-D7F5E2F43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696779"/>
            <a:ext cx="737680" cy="506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8F2B0-B194-4505-8467-C8ACF3494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005" y="4626669"/>
            <a:ext cx="512108" cy="323116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7B47754-59B8-479D-A1D9-257BD245ED6A}"/>
              </a:ext>
            </a:extLst>
          </p:cNvPr>
          <p:cNvSpPr txBox="1">
            <a:spLocks/>
          </p:cNvSpPr>
          <p:nvPr/>
        </p:nvSpPr>
        <p:spPr>
          <a:xfrm>
            <a:off x="4025398" y="3677768"/>
            <a:ext cx="5068730" cy="318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/>
              <a:t>Outer convection-permitting model over whole of SE Asia</a:t>
            </a:r>
          </a:p>
          <a:p>
            <a:pPr>
              <a:lnSpc>
                <a:spcPct val="110000"/>
              </a:lnSpc>
            </a:pPr>
            <a:r>
              <a:rPr lang="en-GB" dirty="0"/>
              <a:t>Nested inside that, three set of multiply-nested models, one set for each partner country.</a:t>
            </a:r>
          </a:p>
          <a:p>
            <a:pPr>
              <a:lnSpc>
                <a:spcPct val="110000"/>
              </a:lnSpc>
            </a:pPr>
            <a:r>
              <a:rPr lang="en-GB" dirty="0"/>
              <a:t>8.8 km resolution mirrors the ½ resolution cost-saving approach of the global.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2C8E3-E985-45C3-BED5-CCF65A055E6F}"/>
              </a:ext>
            </a:extLst>
          </p:cNvPr>
          <p:cNvSpPr/>
          <p:nvPr/>
        </p:nvSpPr>
        <p:spPr>
          <a:xfrm>
            <a:off x="2555823" y="6583362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000" dirty="0">
                <a:solidFill>
                  <a:srgbClr val="666666"/>
                </a:solidFill>
                <a:highlight>
                  <a:srgbClr val="800000"/>
                </a:highlight>
              </a:rPr>
              <a:t>Stuart Webster, UKMO…</a:t>
            </a:r>
            <a:endParaRPr lang="en-AU" sz="1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5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143000"/>
          </a:xfrm>
        </p:spPr>
        <p:txBody>
          <a:bodyPr/>
          <a:lstStyle/>
          <a:p>
            <a:r>
              <a:rPr lang="en-AU" dirty="0"/>
              <a:t>UKMO Convection Permitting Ensembles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968500"/>
            <a:ext cx="8782496" cy="4508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Although the 8.8km convection-permitting model is well inside the convection "grey zone" it apparently produces useful TC track results! (Although some problems noted with forecast under spread.)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An initial test of the UKMO ensemble nesting suite was run at NCI during Chris Short's visit to BOM last week.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Convection permitting ensembles are extremely expensive to run but could be an ACCESS "APS4" option on the next BOM supercomputer???</a:t>
            </a:r>
          </a:p>
        </p:txBody>
      </p:sp>
    </p:spTree>
    <p:extLst>
      <p:ext uri="{BB962C8B-B14F-4D97-AF65-F5344CB8AC3E}">
        <p14:creationId xmlns:p14="http://schemas.microsoft.com/office/powerpoint/2010/main" val="421178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CE5D-EA22-449F-BE50-E48070EF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3F7E7-2EE3-4EFA-A2EA-843E2FF6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446286"/>
            <a:ext cx="8637588" cy="3552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92153-99F8-445B-8D1B-B4F10983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1" y="3105884"/>
            <a:ext cx="7870618" cy="6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871DE-95C6-4421-8DC7-4BDE86640425}"/>
              </a:ext>
            </a:extLst>
          </p:cNvPr>
          <p:cNvSpPr txBox="1"/>
          <p:nvPr/>
        </p:nvSpPr>
        <p:spPr>
          <a:xfrm>
            <a:off x="816182" y="4856213"/>
            <a:ext cx="787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Jim Fraser</a:t>
            </a:r>
            <a:br>
              <a:rPr lang="en-AU" dirty="0"/>
            </a:br>
            <a:r>
              <a:rPr lang="en-AU" dirty="0"/>
              <a:t>Jim.Fraser@bom.gov.au</a:t>
            </a:r>
          </a:p>
        </p:txBody>
      </p:sp>
    </p:spTree>
    <p:extLst>
      <p:ext uri="{BB962C8B-B14F-4D97-AF65-F5344CB8AC3E}">
        <p14:creationId xmlns:p14="http://schemas.microsoft.com/office/powerpoint/2010/main" val="53356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1" cy="11430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>
                    <a:lumMod val="50000"/>
                  </a:schemeClr>
                </a:solidFill>
              </a:rPr>
              <a:t>Deterministic NWP - TC track error growth</a:t>
            </a:r>
            <a:endParaRPr lang="en-A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417638"/>
            <a:ext cx="8637588" cy="5323730"/>
          </a:xfrm>
        </p:spPr>
        <p:txBody>
          <a:bodyPr/>
          <a:lstStyle/>
          <a:p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Even the best deterministic models suffer from TC track and intensity errors that grow with the forecast lead time:</a:t>
            </a:r>
          </a:p>
          <a:p>
            <a:pPr marL="0" indent="0" algn="ctr"/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Mean TC forecast model track errors for 160 NH TC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basetimes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, Aug-Oct 2016</a:t>
            </a:r>
            <a:endParaRPr lang="en-AU" sz="12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/>
              <a:t>This uncertainty is significant for decision makers!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61" y="2801596"/>
            <a:ext cx="4608512" cy="33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7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TC Service and Operations Workshop, Sep 2017:</a:t>
            </a:r>
            <a:br>
              <a:rPr lang="en-A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Customer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234000" lvl="0"/>
            <a:r>
              <a:rPr lang="en-AU" sz="1600" dirty="0"/>
              <a:t>1. Maintain a focus on </a:t>
            </a:r>
            <a:r>
              <a:rPr lang="en-AU" sz="1600" b="1" dirty="0"/>
              <a:t>uncertainty and probabilistic</a:t>
            </a:r>
            <a:r>
              <a:rPr lang="en-AU" sz="1600" dirty="0"/>
              <a:t> modelling, even in </a:t>
            </a:r>
            <a:r>
              <a:rPr lang="en-AU" sz="1600" b="1" dirty="0"/>
              <a:t>genesis</a:t>
            </a:r>
            <a:r>
              <a:rPr lang="en-AU" sz="1600" dirty="0"/>
              <a:t>.  They are making risk based decisions, and therefore </a:t>
            </a:r>
            <a:r>
              <a:rPr lang="en-AU" sz="1600" dirty="0">
                <a:solidFill>
                  <a:srgbClr val="FF0000"/>
                </a:solidFill>
              </a:rPr>
              <a:t>want to know the range of possibilities</a:t>
            </a:r>
            <a:r>
              <a:rPr lang="en-AU" sz="1600" dirty="0"/>
              <a:t>, not just 1 or 2 scenarios.  Examples of key customer requirements from the workshop were:</a:t>
            </a:r>
          </a:p>
          <a:p>
            <a:pPr lvl="1"/>
            <a:r>
              <a:rPr lang="en-AU" sz="1600" dirty="0"/>
              <a:t>"Where do we deploy our limited number of vehicles that can drive through floods?"</a:t>
            </a:r>
          </a:p>
          <a:p>
            <a:pPr lvl="1"/>
            <a:r>
              <a:rPr lang="en-AU" sz="1600" dirty="0"/>
              <a:t>"Where do we send our sandbag stock?"</a:t>
            </a:r>
          </a:p>
          <a:p>
            <a:pPr lvl="1"/>
            <a:r>
              <a:rPr lang="en-AU" sz="1600" dirty="0"/>
              <a:t>"When and which evacuation centres do I open?"</a:t>
            </a:r>
          </a:p>
          <a:p>
            <a:pPr lvl="1"/>
            <a:r>
              <a:rPr lang="en-AU" sz="1600" dirty="0"/>
              <a:t>"When should the airport be closed?"</a:t>
            </a:r>
          </a:p>
          <a:p>
            <a:pPr lvl="1"/>
            <a:r>
              <a:rPr lang="en-AU" sz="1600" dirty="0"/>
              <a:t>"When do we have to stop evacuating people?"</a:t>
            </a:r>
          </a:p>
          <a:p>
            <a:pPr lvl="0"/>
            <a:r>
              <a:rPr lang="en-AU" sz="1600" dirty="0"/>
              <a:t>2. Focus on information being available further out (e.g. </a:t>
            </a:r>
            <a:r>
              <a:rPr lang="en-AU" sz="1600" b="1" dirty="0"/>
              <a:t>5 days prior</a:t>
            </a:r>
            <a:r>
              <a:rPr lang="en-AU" sz="1600" dirty="0"/>
              <a:t>)</a:t>
            </a:r>
          </a:p>
          <a:p>
            <a:pPr lvl="1"/>
            <a:r>
              <a:rPr lang="en-AU" sz="1600" dirty="0"/>
              <a:t>An example was that ports need more than 3 days notice to tie everything down properly; having 5 days would enable planning.</a:t>
            </a:r>
          </a:p>
          <a:p>
            <a:pPr lvl="0"/>
            <a:r>
              <a:rPr lang="en-AU" sz="1600" dirty="0"/>
              <a:t>3.</a:t>
            </a:r>
            <a:r>
              <a:rPr lang="en-AU" sz="1600" b="1" dirty="0"/>
              <a:t> Continuously updated</a:t>
            </a:r>
            <a:r>
              <a:rPr lang="en-AU" sz="1600" dirty="0"/>
              <a:t> information: They are waiting for our products to make decisions, more frequent updates are desirable;</a:t>
            </a:r>
          </a:p>
          <a:p>
            <a:pPr lvl="0"/>
            <a:r>
              <a:rPr lang="en-AU" sz="1600" dirty="0"/>
              <a:t>4. Severity: obviously important, anything we can do to better model </a:t>
            </a:r>
            <a:r>
              <a:rPr lang="en-AU" sz="1600" b="1" dirty="0"/>
              <a:t>intensity</a:t>
            </a:r>
            <a:r>
              <a:rPr lang="en-AU" sz="1600" dirty="0"/>
              <a:t> is valuable.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669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380312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Current operational methodology – </a:t>
            </a:r>
            <a:br>
              <a:rPr lang="en-AU" dirty="0"/>
            </a:br>
            <a:r>
              <a:rPr lang="en-AU" dirty="0"/>
              <a:t>Consensus forecasts combining multiple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72816"/>
            <a:ext cx="4907705" cy="295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55" y="1866784"/>
            <a:ext cx="3755461" cy="284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293096"/>
            <a:ext cx="5461940" cy="230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BFE92-9481-4FC9-B69A-270A1F1CC3AF}"/>
              </a:ext>
            </a:extLst>
          </p:cNvPr>
          <p:cNvSpPr txBox="1"/>
          <p:nvPr/>
        </p:nvSpPr>
        <p:spPr>
          <a:xfrm>
            <a:off x="7483152" y="62444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800000"/>
                </a:highlight>
              </a:rPr>
              <a:t> </a:t>
            </a:r>
            <a:r>
              <a:rPr lang="en-AU" sz="1000" dirty="0">
                <a:highlight>
                  <a:srgbClr val="800000"/>
                </a:highlight>
              </a:rPr>
              <a:t>Ian Shepherd, BoM NT.        </a:t>
            </a:r>
          </a:p>
        </p:txBody>
      </p:sp>
    </p:spTree>
    <p:extLst>
      <p:ext uri="{BB962C8B-B14F-4D97-AF65-F5344CB8AC3E}">
        <p14:creationId xmlns:p14="http://schemas.microsoft.com/office/powerpoint/2010/main" val="3955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8500"/>
            <a:ext cx="9144000" cy="488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multi-model ensembles is a pragmatic approach that reduces calibration errors, especially where models have similar skill but different types of systematic error.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Still room for improvement, e.g. better models, bias correction etc.</a:t>
            </a:r>
            <a:endParaRPr lang="en-A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208"/>
            <a:ext cx="6059016" cy="4652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26A45-08C4-482A-8ACA-B7472B96552D}"/>
              </a:ext>
            </a:extLst>
          </p:cNvPr>
          <p:cNvSpPr txBox="1"/>
          <p:nvPr/>
        </p:nvSpPr>
        <p:spPr>
          <a:xfrm>
            <a:off x="4913784" y="441325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800000"/>
                </a:highlight>
              </a:rPr>
              <a:t> </a:t>
            </a:r>
            <a:r>
              <a:rPr lang="en-AU" sz="1000" dirty="0">
                <a:highlight>
                  <a:srgbClr val="800000"/>
                </a:highlight>
              </a:rPr>
              <a:t>Richard </a:t>
            </a:r>
            <a:r>
              <a:rPr lang="en-AU" sz="1000" dirty="0" err="1">
                <a:highlight>
                  <a:srgbClr val="800000"/>
                </a:highlight>
              </a:rPr>
              <a:t>Swinbank</a:t>
            </a:r>
            <a:r>
              <a:rPr lang="en-AU" sz="1000" dirty="0">
                <a:highlight>
                  <a:srgbClr val="800000"/>
                </a:highlight>
              </a:rPr>
              <a:t>, TIGGE,,,</a:t>
            </a:r>
          </a:p>
        </p:txBody>
      </p:sp>
    </p:spTree>
    <p:extLst>
      <p:ext uri="{BB962C8B-B14F-4D97-AF65-F5344CB8AC3E}">
        <p14:creationId xmlns:p14="http://schemas.microsoft.com/office/powerpoint/2010/main" val="90013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JIP-TC: Ensemble Prediction System Bias Corrector (EPS-BC)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8500"/>
            <a:ext cx="9144000" cy="4508500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EPS-BC bias corrects ECMWF-EPS storm intensity and structure, based on data from the previous two seasons.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Resulting wind forecasts are then used to drive AUSWAVE-EPS wave model to produce probabilistic wave forecasts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6411457" cy="28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JIP-TC: Ensemble Prediction System Bias Corrector (EPS-BC)  </a:t>
            </a:r>
            <a:r>
              <a:rPr lang="en-AU" dirty="0" err="1"/>
              <a:t>cont</a:t>
            </a:r>
            <a:r>
              <a:rPr lang="en-AU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8500"/>
            <a:ext cx="9144000" cy="488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EPS-BC displays </a:t>
            </a:r>
            <a:r>
              <a:rPr lang="en-AU" b="1" dirty="0"/>
              <a:t>improved forecast skill </a:t>
            </a:r>
            <a:r>
              <a:rPr lang="en-AU" dirty="0"/>
              <a:t>compared to the uncorrected ECMWF-EPS: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Vmax RMSE improved 41% (day 1) to 46% (day 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R34 &amp; central pressure improved 23%(day1) to 30%(day10)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Possible future EPS-BC improvements: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EPS-BC currently only using the ECMWF-EPS forecasts but could be extended to also use the UKMO-EPS,  GFS-EPS and ACCESS-GE3</a:t>
            </a:r>
            <a:r>
              <a:rPr lang="en-AU" b="1" dirty="0"/>
              <a:t> </a:t>
            </a:r>
            <a:r>
              <a:rPr lang="en-AU" dirty="0"/>
              <a:t>(available next year) wind fields to cover more of the forecast probability distribution…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Extend EPS-BC domain to include NE Australia.</a:t>
            </a:r>
          </a:p>
        </p:txBody>
      </p:sp>
    </p:spTree>
    <p:extLst>
      <p:ext uri="{BB962C8B-B14F-4D97-AF65-F5344CB8AC3E}">
        <p14:creationId xmlns:p14="http://schemas.microsoft.com/office/powerpoint/2010/main" val="23488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Improving the base model forecasts:</a:t>
            </a:r>
            <a:br>
              <a:rPr lang="en-AU" dirty="0"/>
            </a:br>
            <a:r>
              <a:rPr lang="en-AU" dirty="0"/>
              <a:t>High resolution NWP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Current deterministic TC models: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ACCESS-TC2: Up to 3 relocatable domains @12km to +3 days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ACCESS-TCX: Fixed NW-Australia @ 4km to +5 days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Coming next year: ACCESS-TC3 @4km to +3 days.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"Convection permitting" using RA1-T physics.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Still only a deterministic model, so not sampling the range of possibilities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BF8B7-2F0F-4C1C-BA7E-44B5BC66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10" y="3068960"/>
            <a:ext cx="3715227" cy="24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7"/>
            <a:ext cx="7668344" cy="1143000"/>
          </a:xfrm>
        </p:spPr>
        <p:txBody>
          <a:bodyPr/>
          <a:lstStyle/>
          <a:p>
            <a:r>
              <a:rPr lang="en-AU" dirty="0"/>
              <a:t>The future: Convection Permitting Ensembles?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068" cy="47761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UKMO (Stuart Webster et al) are </a:t>
            </a:r>
            <a:r>
              <a:rPr lang="en-AU" sz="2000" u="sng" dirty="0"/>
              <a:t>already</a:t>
            </a:r>
            <a:r>
              <a:rPr lang="en-AU" sz="2000" dirty="0"/>
              <a:t> running real-time two downscaling ensemble systems at convection-permitting resolutions:</a:t>
            </a:r>
          </a:p>
          <a:p>
            <a:pPr marL="0" indent="0">
              <a:lnSpc>
                <a:spcPct val="110000"/>
              </a:lnSpc>
            </a:pPr>
            <a:r>
              <a:rPr lang="en-GB" sz="2000" dirty="0"/>
              <a:t>     1. </a:t>
            </a:r>
            <a:r>
              <a:rPr lang="en-GB" sz="2000" b="1" dirty="0"/>
              <a:t>The UKMO Atlantic Tropical Cyclone 4.4 km ensemble</a:t>
            </a:r>
            <a:r>
              <a:rPr lang="en-GB" sz="1800" dirty="0"/>
              <a:t>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Run “on demand” out to T+120 twice daily over a relocatable domain.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824727" y="3534266"/>
            <a:ext cx="3043943" cy="294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/>
              <a:t>e.g. Hurricane Michael: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0" y="3640630"/>
            <a:ext cx="1863919" cy="294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007" y="3534266"/>
            <a:ext cx="3089962" cy="3094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E5F55C-05E9-4559-9491-B5F04310DDAF}"/>
              </a:ext>
            </a:extLst>
          </p:cNvPr>
          <p:cNvSpPr/>
          <p:nvPr/>
        </p:nvSpPr>
        <p:spPr>
          <a:xfrm>
            <a:off x="3907615" y="6599405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highlight>
                  <a:srgbClr val="800000"/>
                </a:highlight>
              </a:rPr>
              <a:t>Stuart Webster, UKMO…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792303658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Standard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  <a:alpha val="6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ACCESS-TC3_Fraser</Template>
  <TotalTime>1295</TotalTime>
  <Words>762</Words>
  <Application>Microsoft Office PowerPoint</Application>
  <PresentationFormat>On-screen Show (4:3)</PresentationFormat>
  <Paragraphs>86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Lucida Grande</vt:lpstr>
      <vt:lpstr>Bureau Standard</vt:lpstr>
      <vt:lpstr>Ideas for ensemble tropical cyclone prediction   Jim Fraser, Jeff Kepert, Peter Steinle   Environment and Research Division, Bureau of Meteorology, Melbourne  Bureau R&amp;D Workshop – 26 Nov 2018 </vt:lpstr>
      <vt:lpstr>Deterministic NWP - TC track error growth</vt:lpstr>
      <vt:lpstr>TC Service and Operations Workshop, Sep 2017: Customer requirements</vt:lpstr>
      <vt:lpstr>Current operational methodology –  Consensus forecasts combining multiple models</vt:lpstr>
      <vt:lpstr>PowerPoint Presentation</vt:lpstr>
      <vt:lpstr>JIP-TC: Ensemble Prediction System Bias Corrector (EPS-BC)</vt:lpstr>
      <vt:lpstr>JIP-TC: Ensemble Prediction System Bias Corrector (EPS-BC)  cont…</vt:lpstr>
      <vt:lpstr>Improving the base model forecasts: High resolution NWP models</vt:lpstr>
      <vt:lpstr>The future: Convection Permitting Ensembles?</vt:lpstr>
      <vt:lpstr>UKMO Convection Permitting Ensembles</vt:lpstr>
      <vt:lpstr>UKMO Convection Permitting Ensembles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Fraser</dc:creator>
  <cp:lastModifiedBy>Jim Fraser</cp:lastModifiedBy>
  <cp:revision>45</cp:revision>
  <cp:lastPrinted>2017-11-27T01:52:37Z</cp:lastPrinted>
  <dcterms:created xsi:type="dcterms:W3CDTF">2018-11-22T07:15:18Z</dcterms:created>
  <dcterms:modified xsi:type="dcterms:W3CDTF">2018-11-23T05:44:24Z</dcterms:modified>
</cp:coreProperties>
</file>