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Lst>
  <p:notesMasterIdLst>
    <p:notesMasterId r:id="rId65"/>
  </p:notesMasterIdLst>
  <p:sldIdLst>
    <p:sldId id="294" r:id="rId4"/>
    <p:sldId id="344" r:id="rId5"/>
    <p:sldId id="341" r:id="rId6"/>
    <p:sldId id="342" r:id="rId7"/>
    <p:sldId id="316" r:id="rId8"/>
    <p:sldId id="324" r:id="rId9"/>
    <p:sldId id="297" r:id="rId10"/>
    <p:sldId id="299" r:id="rId11"/>
    <p:sldId id="298" r:id="rId12"/>
    <p:sldId id="302" r:id="rId13"/>
    <p:sldId id="303" r:id="rId14"/>
    <p:sldId id="304" r:id="rId15"/>
    <p:sldId id="322" r:id="rId16"/>
    <p:sldId id="312" r:id="rId17"/>
    <p:sldId id="326" r:id="rId18"/>
    <p:sldId id="346" r:id="rId19"/>
    <p:sldId id="356" r:id="rId20"/>
    <p:sldId id="357" r:id="rId21"/>
    <p:sldId id="347" r:id="rId22"/>
    <p:sldId id="331" r:id="rId23"/>
    <p:sldId id="332" r:id="rId24"/>
    <p:sldId id="330" r:id="rId25"/>
    <p:sldId id="355" r:id="rId26"/>
    <p:sldId id="367" r:id="rId27"/>
    <p:sldId id="368" r:id="rId28"/>
    <p:sldId id="358" r:id="rId29"/>
    <p:sldId id="361" r:id="rId30"/>
    <p:sldId id="362" r:id="rId31"/>
    <p:sldId id="363" r:id="rId32"/>
    <p:sldId id="364" r:id="rId33"/>
    <p:sldId id="365" r:id="rId34"/>
    <p:sldId id="366" r:id="rId35"/>
    <p:sldId id="354" r:id="rId36"/>
    <p:sldId id="353" r:id="rId37"/>
    <p:sldId id="338" r:id="rId38"/>
    <p:sldId id="339" r:id="rId39"/>
    <p:sldId id="340" r:id="rId40"/>
    <p:sldId id="360" r:id="rId41"/>
    <p:sldId id="352" r:id="rId42"/>
    <p:sldId id="351" r:id="rId43"/>
    <p:sldId id="375" r:id="rId44"/>
    <p:sldId id="350" r:id="rId45"/>
    <p:sldId id="374" r:id="rId46"/>
    <p:sldId id="334" r:id="rId47"/>
    <p:sldId id="335" r:id="rId48"/>
    <p:sldId id="369" r:id="rId49"/>
    <p:sldId id="370" r:id="rId50"/>
    <p:sldId id="371" r:id="rId51"/>
    <p:sldId id="372" r:id="rId52"/>
    <p:sldId id="373" r:id="rId53"/>
    <p:sldId id="321" r:id="rId54"/>
    <p:sldId id="359" r:id="rId55"/>
    <p:sldId id="301" r:id="rId56"/>
    <p:sldId id="343" r:id="rId57"/>
    <p:sldId id="300" r:id="rId58"/>
    <p:sldId id="311" r:id="rId59"/>
    <p:sldId id="325" r:id="rId60"/>
    <p:sldId id="349" r:id="rId61"/>
    <p:sldId id="295" r:id="rId62"/>
    <p:sldId id="320" r:id="rId63"/>
    <p:sldId id="323" r:id="rId64"/>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CF0ED-E4F4-4B83-BE99-9467DDCC099E}" v="2" dt="2018-10-24T11:26:33.911"/>
    <p1510:client id="{143E05C3-2999-89E9-5C49-65E50FA645D8}" v="521" dt="2018-10-24T15:22:24.814"/>
    <p1510:client id="{3204028C-03ED-6950-6B32-6A167328BB29}" v="1" dt="2018-10-25T09:41:00.507"/>
    <p1510:client id="{4C990AC0-0935-1EB2-AF30-75C3CAF85CA4}" v="687" dt="2018-10-24T15:01:00.135"/>
    <p1510:client id="{42CDF56B-CBA1-6B09-A06B-906CF0B8CA6B}" v="38" dt="2018-10-24T16:43:10.031"/>
    <p1510:client id="{0B4BB617-2553-D62C-4C19-82469CDAC997}" v="3" dt="2018-10-25T09:09:31.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74" autoAdjust="0"/>
  </p:normalViewPr>
  <p:slideViewPr>
    <p:cSldViewPr snapToGrid="0">
      <p:cViewPr varScale="1">
        <p:scale>
          <a:sx n="71" d="100"/>
          <a:sy n="71" d="100"/>
        </p:scale>
        <p:origin x="7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82"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8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pherson, Bruce" userId="S::bruce.macpherson@metoffice.gov.uk::00965270-bce8-4f11-a64a-f9057901c808" providerId="AD" clId="Web-{3204028C-03ED-6950-6B32-6A167328BB29}"/>
    <pc:docChg chg="modSld">
      <pc:chgData name="Macpherson, Bruce" userId="S::bruce.macpherson@metoffice.gov.uk::00965270-bce8-4f11-a64a-f9057901c808" providerId="AD" clId="Web-{3204028C-03ED-6950-6B32-6A167328BB29}" dt="2018-10-25T09:41:01.898" v="2" actId="20577"/>
      <pc:docMkLst>
        <pc:docMk/>
      </pc:docMkLst>
      <pc:sldChg chg="modSp">
        <pc:chgData name="Macpherson, Bruce" userId="S::bruce.macpherson@metoffice.gov.uk::00965270-bce8-4f11-a64a-f9057901c808" providerId="AD" clId="Web-{3204028C-03ED-6950-6B32-6A167328BB29}" dt="2018-10-25T09:41:00.507" v="0" actId="20577"/>
        <pc:sldMkLst>
          <pc:docMk/>
          <pc:sldMk cId="3670973031" sldId="318"/>
        </pc:sldMkLst>
        <pc:spChg chg="mod">
          <ac:chgData name="Macpherson, Bruce" userId="S::bruce.macpherson@metoffice.gov.uk::00965270-bce8-4f11-a64a-f9057901c808" providerId="AD" clId="Web-{3204028C-03ED-6950-6B32-6A167328BB29}" dt="2018-10-25T09:41:00.507" v="0" actId="20577"/>
          <ac:spMkLst>
            <pc:docMk/>
            <pc:sldMk cId="3670973031" sldId="318"/>
            <ac:spMk id="2" creationId="{00000000-0000-0000-0000-000000000000}"/>
          </ac:spMkLst>
        </pc:spChg>
      </pc:sldChg>
    </pc:docChg>
  </pc:docChgLst>
  <pc:docChgLst>
    <pc:chgData name="Carr, Joanne" userId="S::joanne.carr@metoffice.gov.uk::3c66992e-5e49-48aa-993c-cd3ccb84b7fa" providerId="AD" clId="Web-{0B4BB617-2553-D62C-4C19-82469CDAC997}"/>
    <pc:docChg chg="addSld delSld modSld sldOrd">
      <pc:chgData name="Carr, Joanne" userId="S::joanne.carr@metoffice.gov.uk::3c66992e-5e49-48aa-993c-cd3ccb84b7fa" providerId="AD" clId="Web-{0B4BB617-2553-D62C-4C19-82469CDAC997}" dt="2018-10-25T09:09:31.448" v="100" actId="14100"/>
      <pc:docMkLst>
        <pc:docMk/>
      </pc:docMkLst>
      <pc:sldChg chg="modSp">
        <pc:chgData name="Carr, Joanne" userId="S::joanne.carr@metoffice.gov.uk::3c66992e-5e49-48aa-993c-cd3ccb84b7fa" providerId="AD" clId="Web-{0B4BB617-2553-D62C-4C19-82469CDAC997}" dt="2018-10-25T08:43:16.812" v="8" actId="20577"/>
        <pc:sldMkLst>
          <pc:docMk/>
          <pc:sldMk cId="1199061565" sldId="326"/>
        </pc:sldMkLst>
        <pc:spChg chg="mod">
          <ac:chgData name="Carr, Joanne" userId="S::joanne.carr@metoffice.gov.uk::3c66992e-5e49-48aa-993c-cd3ccb84b7fa" providerId="AD" clId="Web-{0B4BB617-2553-D62C-4C19-82469CDAC997}" dt="2018-10-25T08:43:16.812" v="8" actId="20577"/>
          <ac:spMkLst>
            <pc:docMk/>
            <pc:sldMk cId="1199061565" sldId="326"/>
            <ac:spMk id="2" creationId="{00000000-0000-0000-0000-000000000000}"/>
          </ac:spMkLst>
        </pc:spChg>
      </pc:sldChg>
      <pc:sldChg chg="del">
        <pc:chgData name="Carr, Joanne" userId="S::joanne.carr@metoffice.gov.uk::3c66992e-5e49-48aa-993c-cd3ccb84b7fa" providerId="AD" clId="Web-{0B4BB617-2553-D62C-4C19-82469CDAC997}" dt="2018-10-25T08:44:53.248" v="11"/>
        <pc:sldMkLst>
          <pc:docMk/>
          <pc:sldMk cId="2262029726" sldId="327"/>
        </pc:sldMkLst>
      </pc:sldChg>
      <pc:sldChg chg="modSp">
        <pc:chgData name="Carr, Joanne" userId="S::joanne.carr@metoffice.gov.uk::3c66992e-5e49-48aa-993c-cd3ccb84b7fa" providerId="AD" clId="Web-{0B4BB617-2553-D62C-4C19-82469CDAC997}" dt="2018-10-25T08:59:03.154" v="68"/>
        <pc:sldMkLst>
          <pc:docMk/>
          <pc:sldMk cId="1319976594" sldId="330"/>
        </pc:sldMkLst>
        <pc:cxnChg chg="mod">
          <ac:chgData name="Carr, Joanne" userId="S::joanne.carr@metoffice.gov.uk::3c66992e-5e49-48aa-993c-cd3ccb84b7fa" providerId="AD" clId="Web-{0B4BB617-2553-D62C-4C19-82469CDAC997}" dt="2018-10-25T08:58:41.568" v="67"/>
          <ac:cxnSpMkLst>
            <pc:docMk/>
            <pc:sldMk cId="1319976594" sldId="330"/>
            <ac:cxnSpMk id="8" creationId="{00000000-0000-0000-0000-000000000000}"/>
          </ac:cxnSpMkLst>
        </pc:cxnChg>
        <pc:cxnChg chg="mod">
          <ac:chgData name="Carr, Joanne" userId="S::joanne.carr@metoffice.gov.uk::3c66992e-5e49-48aa-993c-cd3ccb84b7fa" providerId="AD" clId="Web-{0B4BB617-2553-D62C-4C19-82469CDAC997}" dt="2018-10-25T08:59:03.154" v="68"/>
          <ac:cxnSpMkLst>
            <pc:docMk/>
            <pc:sldMk cId="1319976594" sldId="330"/>
            <ac:cxnSpMk id="13" creationId="{00000000-0000-0000-0000-000000000000}"/>
          </ac:cxnSpMkLst>
        </pc:cxnChg>
      </pc:sldChg>
      <pc:sldChg chg="modSp add ord">
        <pc:chgData name="Carr, Joanne" userId="S::joanne.carr@metoffice.gov.uk::3c66992e-5e49-48aa-993c-cd3ccb84b7fa" providerId="AD" clId="Web-{0B4BB617-2553-D62C-4C19-82469CDAC997}" dt="2018-10-25T08:50:03.289" v="35" actId="20577"/>
        <pc:sldMkLst>
          <pc:docMk/>
          <pc:sldMk cId="3656207738" sldId="331"/>
        </pc:sldMkLst>
        <pc:spChg chg="mod">
          <ac:chgData name="Carr, Joanne" userId="S::joanne.carr@metoffice.gov.uk::3c66992e-5e49-48aa-993c-cd3ccb84b7fa" providerId="AD" clId="Web-{0B4BB617-2553-D62C-4C19-82469CDAC997}" dt="2018-10-25T08:50:03.289" v="35" actId="20577"/>
          <ac:spMkLst>
            <pc:docMk/>
            <pc:sldMk cId="3656207738" sldId="331"/>
            <ac:spMk id="6" creationId="{00000000-0000-0000-0000-000000000000}"/>
          </ac:spMkLst>
        </pc:spChg>
        <pc:spChg chg="mod">
          <ac:chgData name="Carr, Joanne" userId="S::joanne.carr@metoffice.gov.uk::3c66992e-5e49-48aa-993c-cd3ccb84b7fa" providerId="AD" clId="Web-{0B4BB617-2553-D62C-4C19-82469CDAC997}" dt="2018-10-25T08:48:36.587" v="18"/>
          <ac:spMkLst>
            <pc:docMk/>
            <pc:sldMk cId="3656207738" sldId="331"/>
            <ac:spMk id="7" creationId="{00000000-0000-0000-0000-000000000000}"/>
          </ac:spMkLst>
        </pc:spChg>
        <pc:spChg chg="mod">
          <ac:chgData name="Carr, Joanne" userId="S::joanne.carr@metoffice.gov.uk::3c66992e-5e49-48aa-993c-cd3ccb84b7fa" providerId="AD" clId="Web-{0B4BB617-2553-D62C-4C19-82469CDAC997}" dt="2018-10-25T08:48:36.619" v="19"/>
          <ac:spMkLst>
            <pc:docMk/>
            <pc:sldMk cId="3656207738" sldId="331"/>
            <ac:spMk id="8" creationId="{00000000-0000-0000-0000-000000000000}"/>
          </ac:spMkLst>
        </pc:spChg>
        <pc:spChg chg="mod">
          <ac:chgData name="Carr, Joanne" userId="S::joanne.carr@metoffice.gov.uk::3c66992e-5e49-48aa-993c-cd3ccb84b7fa" providerId="AD" clId="Web-{0B4BB617-2553-D62C-4C19-82469CDAC997}" dt="2018-10-25T08:48:36.634" v="20"/>
          <ac:spMkLst>
            <pc:docMk/>
            <pc:sldMk cId="3656207738" sldId="331"/>
            <ac:spMk id="9" creationId="{00000000-0000-0000-0000-000000000000}"/>
          </ac:spMkLst>
        </pc:spChg>
        <pc:spChg chg="mod">
          <ac:chgData name="Carr, Joanne" userId="S::joanne.carr@metoffice.gov.uk::3c66992e-5e49-48aa-993c-cd3ccb84b7fa" providerId="AD" clId="Web-{0B4BB617-2553-D62C-4C19-82469CDAC997}" dt="2018-10-25T08:48:36.650" v="21"/>
          <ac:spMkLst>
            <pc:docMk/>
            <pc:sldMk cId="3656207738" sldId="331"/>
            <ac:spMk id="10" creationId="{00000000-0000-0000-0000-000000000000}"/>
          </ac:spMkLst>
        </pc:spChg>
        <pc:spChg chg="mod">
          <ac:chgData name="Carr, Joanne" userId="S::joanne.carr@metoffice.gov.uk::3c66992e-5e49-48aa-993c-cd3ccb84b7fa" providerId="AD" clId="Web-{0B4BB617-2553-D62C-4C19-82469CDAC997}" dt="2018-10-25T08:48:36.666" v="22"/>
          <ac:spMkLst>
            <pc:docMk/>
            <pc:sldMk cId="3656207738" sldId="331"/>
            <ac:spMk id="11" creationId="{00000000-0000-0000-0000-000000000000}"/>
          </ac:spMkLst>
        </pc:spChg>
      </pc:sldChg>
      <pc:sldChg chg="modSp add">
        <pc:chgData name="Carr, Joanne" userId="S::joanne.carr@metoffice.gov.uk::3c66992e-5e49-48aa-993c-cd3ccb84b7fa" providerId="AD" clId="Web-{0B4BB617-2553-D62C-4C19-82469CDAC997}" dt="2018-10-25T09:09:31.448" v="100" actId="14100"/>
        <pc:sldMkLst>
          <pc:docMk/>
          <pc:sldMk cId="3118687408" sldId="332"/>
        </pc:sldMkLst>
        <pc:spChg chg="mod">
          <ac:chgData name="Carr, Joanne" userId="S::joanne.carr@metoffice.gov.uk::3c66992e-5e49-48aa-993c-cd3ccb84b7fa" providerId="AD" clId="Web-{0B4BB617-2553-D62C-4C19-82469CDAC997}" dt="2018-10-25T08:50:17.898" v="38" actId="20577"/>
          <ac:spMkLst>
            <pc:docMk/>
            <pc:sldMk cId="3118687408" sldId="332"/>
            <ac:spMk id="7" creationId="{00000000-0000-0000-0000-000000000000}"/>
          </ac:spMkLst>
        </pc:spChg>
        <pc:spChg chg="mod ord">
          <ac:chgData name="Carr, Joanne" userId="S::joanne.carr@metoffice.gov.uk::3c66992e-5e49-48aa-993c-cd3ccb84b7fa" providerId="AD" clId="Web-{0B4BB617-2553-D62C-4C19-82469CDAC997}" dt="2018-10-25T09:09:31.448" v="100" actId="14100"/>
          <ac:spMkLst>
            <pc:docMk/>
            <pc:sldMk cId="3118687408" sldId="332"/>
            <ac:spMk id="17" creationId="{00000000-0000-0000-0000-000000000000}"/>
          </ac:spMkLst>
        </pc:spChg>
        <pc:picChg chg="mod ord">
          <ac:chgData name="Carr, Joanne" userId="S::joanne.carr@metoffice.gov.uk::3c66992e-5e49-48aa-993c-cd3ccb84b7fa" providerId="AD" clId="Web-{0B4BB617-2553-D62C-4C19-82469CDAC997}" dt="2018-10-25T09:05:46.652" v="85" actId="14100"/>
          <ac:picMkLst>
            <pc:docMk/>
            <pc:sldMk cId="3118687408" sldId="332"/>
            <ac:picMk id="6" creationId="{00000000-0000-0000-0000-000000000000}"/>
          </ac:picMkLst>
        </pc:picChg>
        <pc:cxnChg chg="mod">
          <ac:chgData name="Carr, Joanne" userId="S::joanne.carr@metoffice.gov.uk::3c66992e-5e49-48aa-993c-cd3ccb84b7fa" providerId="AD" clId="Web-{0B4BB617-2553-D62C-4C19-82469CDAC997}" dt="2018-10-25T08:53:35.175" v="48"/>
          <ac:cxnSpMkLst>
            <pc:docMk/>
            <pc:sldMk cId="3118687408" sldId="332"/>
            <ac:cxnSpMk id="9" creationId="{00000000-0000-0000-0000-000000000000}"/>
          </ac:cxnSpMkLst>
        </pc:cxnChg>
        <pc:cxnChg chg="mod">
          <ac:chgData name="Carr, Joanne" userId="S::joanne.carr@metoffice.gov.uk::3c66992e-5e49-48aa-993c-cd3ccb84b7fa" providerId="AD" clId="Web-{0B4BB617-2553-D62C-4C19-82469CDAC997}" dt="2018-10-25T08:54:00.894" v="49"/>
          <ac:cxnSpMkLst>
            <pc:docMk/>
            <pc:sldMk cId="3118687408" sldId="332"/>
            <ac:cxnSpMk id="13" creationId="{00000000-0000-0000-0000-000000000000}"/>
          </ac:cxnSpMkLst>
        </pc:cxnChg>
        <pc:cxnChg chg="mod">
          <ac:chgData name="Carr, Joanne" userId="S::joanne.carr@metoffice.gov.uk::3c66992e-5e49-48aa-993c-cd3ccb84b7fa" providerId="AD" clId="Web-{0B4BB617-2553-D62C-4C19-82469CDAC997}" dt="2018-10-25T09:03:51.683" v="76"/>
          <ac:cxnSpMkLst>
            <pc:docMk/>
            <pc:sldMk cId="3118687408" sldId="332"/>
            <ac:cxnSpMk id="18" creationId="{00000000-0000-0000-0000-000000000000}"/>
          </ac:cxnSpMkLst>
        </pc:cxnChg>
        <pc:cxnChg chg="mod">
          <ac:chgData name="Carr, Joanne" userId="S::joanne.carr@metoffice.gov.uk::3c66992e-5e49-48aa-993c-cd3ccb84b7fa" providerId="AD" clId="Web-{0B4BB617-2553-D62C-4C19-82469CDAC997}" dt="2018-10-25T09:04:05.627" v="78"/>
          <ac:cxnSpMkLst>
            <pc:docMk/>
            <pc:sldMk cId="3118687408" sldId="332"/>
            <ac:cxnSpMk id="22" creationId="{00000000-0000-0000-0000-000000000000}"/>
          </ac:cxnSpMkLst>
        </pc:cxnChg>
        <pc:cxnChg chg="mod">
          <ac:chgData name="Carr, Joanne" userId="S::joanne.carr@metoffice.gov.uk::3c66992e-5e49-48aa-993c-cd3ccb84b7fa" providerId="AD" clId="Web-{0B4BB617-2553-D62C-4C19-82469CDAC997}" dt="2018-10-25T09:03:58.561" v="77"/>
          <ac:cxnSpMkLst>
            <pc:docMk/>
            <pc:sldMk cId="3118687408" sldId="332"/>
            <ac:cxnSpMk id="25" creationId="{00000000-0000-0000-0000-000000000000}"/>
          </ac:cxnSpMkLst>
        </pc:cxnChg>
      </pc:sldChg>
      <pc:sldChg chg="modSp add">
        <pc:chgData name="Carr, Joanne" userId="S::joanne.carr@metoffice.gov.uk::3c66992e-5e49-48aa-993c-cd3ccb84b7fa" providerId="AD" clId="Web-{0B4BB617-2553-D62C-4C19-82469CDAC997}" dt="2018-10-25T08:55:59.954" v="58" actId="14100"/>
        <pc:sldMkLst>
          <pc:docMk/>
          <pc:sldMk cId="847619905" sldId="333"/>
        </pc:sldMkLst>
        <pc:spChg chg="mod">
          <ac:chgData name="Carr, Joanne" userId="S::joanne.carr@metoffice.gov.uk::3c66992e-5e49-48aa-993c-cd3ccb84b7fa" providerId="AD" clId="Web-{0B4BB617-2553-D62C-4C19-82469CDAC997}" dt="2018-10-25T08:55:59.954" v="58" actId="14100"/>
          <ac:spMkLst>
            <pc:docMk/>
            <pc:sldMk cId="847619905" sldId="333"/>
            <ac:spMk id="8" creationId="{00000000-0000-0000-0000-000000000000}"/>
          </ac:spMkLst>
        </pc:spChg>
        <pc:cxnChg chg="mod">
          <ac:chgData name="Carr, Joanne" userId="S::joanne.carr@metoffice.gov.uk::3c66992e-5e49-48aa-993c-cd3ccb84b7fa" providerId="AD" clId="Web-{0B4BB617-2553-D62C-4C19-82469CDAC997}" dt="2018-10-25T08:55:37.767" v="56"/>
          <ac:cxnSpMkLst>
            <pc:docMk/>
            <pc:sldMk cId="847619905" sldId="333"/>
            <ac:cxnSpMk id="9" creationId="{00000000-0000-0000-0000-000000000000}"/>
          </ac:cxnSpMkLst>
        </pc:cxnChg>
        <pc:cxnChg chg="mod">
          <ac:chgData name="Carr, Joanne" userId="S::joanne.carr@metoffice.gov.uk::3c66992e-5e49-48aa-993c-cd3ccb84b7fa" providerId="AD" clId="Web-{0B4BB617-2553-D62C-4C19-82469CDAC997}" dt="2018-10-25T08:55:30.986" v="55"/>
          <ac:cxnSpMkLst>
            <pc:docMk/>
            <pc:sldMk cId="847619905" sldId="333"/>
            <ac:cxnSpMk id="11" creationId="{00000000-0000-0000-0000-000000000000}"/>
          </ac:cxnSpMkLst>
        </pc:cxnChg>
        <pc:cxnChg chg="mod">
          <ac:chgData name="Carr, Joanne" userId="S::joanne.carr@metoffice.gov.uk::3c66992e-5e49-48aa-993c-cd3ccb84b7fa" providerId="AD" clId="Web-{0B4BB617-2553-D62C-4C19-82469CDAC997}" dt="2018-10-25T08:55:03.064" v="51"/>
          <ac:cxnSpMkLst>
            <pc:docMk/>
            <pc:sldMk cId="847619905" sldId="333"/>
            <ac:cxnSpMk id="14" creationId="{00000000-0000-0000-0000-000000000000}"/>
          </ac:cxnSpMkLst>
        </pc:cxnChg>
        <pc:cxnChg chg="mod">
          <ac:chgData name="Carr, Joanne" userId="S::joanne.carr@metoffice.gov.uk::3c66992e-5e49-48aa-993c-cd3ccb84b7fa" providerId="AD" clId="Web-{0B4BB617-2553-D62C-4C19-82469CDAC997}" dt="2018-10-25T08:55:23.017" v="54"/>
          <ac:cxnSpMkLst>
            <pc:docMk/>
            <pc:sldMk cId="847619905" sldId="333"/>
            <ac:cxnSpMk id="18" creationId="{00000000-0000-0000-0000-000000000000}"/>
          </ac:cxnSpMkLst>
        </pc:cxnChg>
      </pc:sldChg>
      <pc:sldChg chg="modSp add">
        <pc:chgData name="Carr, Joanne" userId="S::joanne.carr@metoffice.gov.uk::3c66992e-5e49-48aa-993c-cd3ccb84b7fa" providerId="AD" clId="Web-{0B4BB617-2553-D62C-4C19-82469CDAC997}" dt="2018-10-25T09:00:38.359" v="70"/>
        <pc:sldMkLst>
          <pc:docMk/>
          <pc:sldMk cId="3205121254" sldId="334"/>
        </pc:sldMkLst>
        <pc:cxnChg chg="mod">
          <ac:chgData name="Carr, Joanne" userId="S::joanne.carr@metoffice.gov.uk::3c66992e-5e49-48aa-993c-cd3ccb84b7fa" providerId="AD" clId="Web-{0B4BB617-2553-D62C-4C19-82469CDAC997}" dt="2018-10-25T08:57:18.062" v="62"/>
          <ac:cxnSpMkLst>
            <pc:docMk/>
            <pc:sldMk cId="3205121254" sldId="334"/>
            <ac:cxnSpMk id="13" creationId="{00000000-0000-0000-0000-000000000000}"/>
          </ac:cxnSpMkLst>
        </pc:cxnChg>
        <pc:cxnChg chg="mod">
          <ac:chgData name="Carr, Joanne" userId="S::joanne.carr@metoffice.gov.uk::3c66992e-5e49-48aa-993c-cd3ccb84b7fa" providerId="AD" clId="Web-{0B4BB617-2553-D62C-4C19-82469CDAC997}" dt="2018-10-25T08:56:20.938" v="59"/>
          <ac:cxnSpMkLst>
            <pc:docMk/>
            <pc:sldMk cId="3205121254" sldId="334"/>
            <ac:cxnSpMk id="17" creationId="{00000000-0000-0000-0000-000000000000}"/>
          </ac:cxnSpMkLst>
        </pc:cxnChg>
        <pc:cxnChg chg="mod">
          <ac:chgData name="Carr, Joanne" userId="S::joanne.carr@metoffice.gov.uk::3c66992e-5e49-48aa-993c-cd3ccb84b7fa" providerId="AD" clId="Web-{0B4BB617-2553-D62C-4C19-82469CDAC997}" dt="2018-10-25T08:56:59.015" v="61"/>
          <ac:cxnSpMkLst>
            <pc:docMk/>
            <pc:sldMk cId="3205121254" sldId="334"/>
            <ac:cxnSpMk id="25" creationId="{00000000-0000-0000-0000-000000000000}"/>
          </ac:cxnSpMkLst>
        </pc:cxnChg>
        <pc:cxnChg chg="mod">
          <ac:chgData name="Carr, Joanne" userId="S::joanne.carr@metoffice.gov.uk::3c66992e-5e49-48aa-993c-cd3ccb84b7fa" providerId="AD" clId="Web-{0B4BB617-2553-D62C-4C19-82469CDAC997}" dt="2018-10-25T08:56:25.906" v="60"/>
          <ac:cxnSpMkLst>
            <pc:docMk/>
            <pc:sldMk cId="3205121254" sldId="334"/>
            <ac:cxnSpMk id="27" creationId="{00000000-0000-0000-0000-000000000000}"/>
          </ac:cxnSpMkLst>
        </pc:cxnChg>
        <pc:cxnChg chg="mod">
          <ac:chgData name="Carr, Joanne" userId="S::joanne.carr@metoffice.gov.uk::3c66992e-5e49-48aa-993c-cd3ccb84b7fa" providerId="AD" clId="Web-{0B4BB617-2553-D62C-4C19-82469CDAC997}" dt="2018-10-25T09:00:28.598" v="69"/>
          <ac:cxnSpMkLst>
            <pc:docMk/>
            <pc:sldMk cId="3205121254" sldId="334"/>
            <ac:cxnSpMk id="31" creationId="{00000000-0000-0000-0000-000000000000}"/>
          </ac:cxnSpMkLst>
        </pc:cxnChg>
        <pc:cxnChg chg="mod">
          <ac:chgData name="Carr, Joanne" userId="S::joanne.carr@metoffice.gov.uk::3c66992e-5e49-48aa-993c-cd3ccb84b7fa" providerId="AD" clId="Web-{0B4BB617-2553-D62C-4C19-82469CDAC997}" dt="2018-10-25T09:00:38.359" v="70"/>
          <ac:cxnSpMkLst>
            <pc:docMk/>
            <pc:sldMk cId="3205121254" sldId="334"/>
            <ac:cxnSpMk id="35" creationId="{00000000-0000-0000-0000-000000000000}"/>
          </ac:cxnSpMkLst>
        </pc:cxnChg>
      </pc:sldChg>
      <pc:sldChg chg="modSp add">
        <pc:chgData name="Carr, Joanne" userId="S::joanne.carr@metoffice.gov.uk::3c66992e-5e49-48aa-993c-cd3ccb84b7fa" providerId="AD" clId="Web-{0B4BB617-2553-D62C-4C19-82469CDAC997}" dt="2018-10-25T08:58:14.373" v="66"/>
        <pc:sldMkLst>
          <pc:docMk/>
          <pc:sldMk cId="1498767889" sldId="335"/>
        </pc:sldMkLst>
        <pc:spChg chg="mod">
          <ac:chgData name="Carr, Joanne" userId="S::joanne.carr@metoffice.gov.uk::3c66992e-5e49-48aa-993c-cd3ccb84b7fa" providerId="AD" clId="Web-{0B4BB617-2553-D62C-4C19-82469CDAC997}" dt="2018-10-25T08:51:33.334" v="41"/>
          <ac:spMkLst>
            <pc:docMk/>
            <pc:sldMk cId="1498767889" sldId="335"/>
            <ac:spMk id="8" creationId="{00000000-0000-0000-0000-000000000000}"/>
          </ac:spMkLst>
        </pc:spChg>
        <pc:spChg chg="mod">
          <ac:chgData name="Carr, Joanne" userId="S::joanne.carr@metoffice.gov.uk::3c66992e-5e49-48aa-993c-cd3ccb84b7fa" providerId="AD" clId="Web-{0B4BB617-2553-D62C-4C19-82469CDAC997}" dt="2018-10-25T08:51:33.350" v="42"/>
          <ac:spMkLst>
            <pc:docMk/>
            <pc:sldMk cId="1498767889" sldId="335"/>
            <ac:spMk id="9" creationId="{00000000-0000-0000-0000-000000000000}"/>
          </ac:spMkLst>
        </pc:spChg>
        <pc:spChg chg="mod">
          <ac:chgData name="Carr, Joanne" userId="S::joanne.carr@metoffice.gov.uk::3c66992e-5e49-48aa-993c-cd3ccb84b7fa" providerId="AD" clId="Web-{0B4BB617-2553-D62C-4C19-82469CDAC997}" dt="2018-10-25T08:51:33.365" v="43"/>
          <ac:spMkLst>
            <pc:docMk/>
            <pc:sldMk cId="1498767889" sldId="335"/>
            <ac:spMk id="10" creationId="{00000000-0000-0000-0000-000000000000}"/>
          </ac:spMkLst>
        </pc:spChg>
        <pc:spChg chg="mod">
          <ac:chgData name="Carr, Joanne" userId="S::joanne.carr@metoffice.gov.uk::3c66992e-5e49-48aa-993c-cd3ccb84b7fa" providerId="AD" clId="Web-{0B4BB617-2553-D62C-4C19-82469CDAC997}" dt="2018-10-25T08:51:33.381" v="44"/>
          <ac:spMkLst>
            <pc:docMk/>
            <pc:sldMk cId="1498767889" sldId="335"/>
            <ac:spMk id="11" creationId="{00000000-0000-0000-0000-000000000000}"/>
          </ac:spMkLst>
        </pc:spChg>
        <pc:spChg chg="mod">
          <ac:chgData name="Carr, Joanne" userId="S::joanne.carr@metoffice.gov.uk::3c66992e-5e49-48aa-993c-cd3ccb84b7fa" providerId="AD" clId="Web-{0B4BB617-2553-D62C-4C19-82469CDAC997}" dt="2018-10-25T08:51:33.396" v="45"/>
          <ac:spMkLst>
            <pc:docMk/>
            <pc:sldMk cId="1498767889" sldId="335"/>
            <ac:spMk id="14" creationId="{00000000-0000-0000-0000-000000000000}"/>
          </ac:spMkLst>
        </pc:spChg>
        <pc:spChg chg="mod">
          <ac:chgData name="Carr, Joanne" userId="S::joanne.carr@metoffice.gov.uk::3c66992e-5e49-48aa-993c-cd3ccb84b7fa" providerId="AD" clId="Web-{0B4BB617-2553-D62C-4C19-82469CDAC997}" dt="2018-10-25T08:51:33.412" v="46"/>
          <ac:spMkLst>
            <pc:docMk/>
            <pc:sldMk cId="1498767889" sldId="335"/>
            <ac:spMk id="15" creationId="{00000000-0000-0000-0000-000000000000}"/>
          </ac:spMkLst>
        </pc:spChg>
        <pc:spChg chg="mod">
          <ac:chgData name="Carr, Joanne" userId="S::joanne.carr@metoffice.gov.uk::3c66992e-5e49-48aa-993c-cd3ccb84b7fa" providerId="AD" clId="Web-{0B4BB617-2553-D62C-4C19-82469CDAC997}" dt="2018-10-25T08:51:33.428" v="47"/>
          <ac:spMkLst>
            <pc:docMk/>
            <pc:sldMk cId="1498767889" sldId="335"/>
            <ac:spMk id="25" creationId="{00000000-0000-0000-0000-000000000000}"/>
          </ac:spMkLst>
        </pc:spChg>
        <pc:cxnChg chg="mod">
          <ac:chgData name="Carr, Joanne" userId="S::joanne.carr@metoffice.gov.uk::3c66992e-5e49-48aa-993c-cd3ccb84b7fa" providerId="AD" clId="Web-{0B4BB617-2553-D62C-4C19-82469CDAC997}" dt="2018-10-25T08:58:14.373" v="66"/>
          <ac:cxnSpMkLst>
            <pc:docMk/>
            <pc:sldMk cId="1498767889" sldId="335"/>
            <ac:cxnSpMk id="16" creationId="{00000000-0000-0000-0000-000000000000}"/>
          </ac:cxnSpMkLst>
        </pc:cxnChg>
        <pc:cxnChg chg="mod">
          <ac:chgData name="Carr, Joanne" userId="S::joanne.carr@metoffice.gov.uk::3c66992e-5e49-48aa-993c-cd3ccb84b7fa" providerId="AD" clId="Web-{0B4BB617-2553-D62C-4C19-82469CDAC997}" dt="2018-10-25T08:58:00.014" v="64"/>
          <ac:cxnSpMkLst>
            <pc:docMk/>
            <pc:sldMk cId="1498767889" sldId="335"/>
            <ac:cxnSpMk id="19" creationId="{00000000-0000-0000-0000-000000000000}"/>
          </ac:cxnSpMkLst>
        </pc:cxnChg>
        <pc:cxnChg chg="mod">
          <ac:chgData name="Carr, Joanne" userId="S::joanne.carr@metoffice.gov.uk::3c66992e-5e49-48aa-993c-cd3ccb84b7fa" providerId="AD" clId="Web-{0B4BB617-2553-D62C-4C19-82469CDAC997}" dt="2018-10-25T08:58:04.389" v="65"/>
          <ac:cxnSpMkLst>
            <pc:docMk/>
            <pc:sldMk cId="1498767889" sldId="335"/>
            <ac:cxnSpMk id="22" creationId="{00000000-0000-0000-0000-000000000000}"/>
          </ac:cxnSpMkLst>
        </pc:cxnChg>
      </pc:sldChg>
    </pc:docChg>
  </pc:docChgLst>
  <pc:docChgLst>
    <pc:chgData name="Carr, Joanne" userId="S::joanne.carr@metoffice.gov.uk::3c66992e-5e49-48aa-993c-cd3ccb84b7fa" providerId="AD" clId="Web-{4B0CF0ED-E4F4-4B83-BE99-9467DDCC099E}"/>
    <pc:docChg chg="modSld">
      <pc:chgData name="Carr, Joanne" userId="S::joanne.carr@metoffice.gov.uk::3c66992e-5e49-48aa-993c-cd3ccb84b7fa" providerId="AD" clId="Web-{4B0CF0ED-E4F4-4B83-BE99-9467DDCC099E}" dt="2018-10-24T11:26:34.973" v="4" actId="20577"/>
      <pc:docMkLst>
        <pc:docMk/>
      </pc:docMkLst>
      <pc:sldChg chg="modSp">
        <pc:chgData name="Carr, Joanne" userId="S::joanne.carr@metoffice.gov.uk::3c66992e-5e49-48aa-993c-cd3ccb84b7fa" providerId="AD" clId="Web-{4B0CF0ED-E4F4-4B83-BE99-9467DDCC099E}" dt="2018-10-24T11:26:33.911" v="2" actId="20577"/>
        <pc:sldMkLst>
          <pc:docMk/>
          <pc:sldMk cId="3324206381" sldId="294"/>
        </pc:sldMkLst>
        <pc:spChg chg="mod">
          <ac:chgData name="Carr, Joanne" userId="S::joanne.carr@metoffice.gov.uk::3c66992e-5e49-48aa-993c-cd3ccb84b7fa" providerId="AD" clId="Web-{4B0CF0ED-E4F4-4B83-BE99-9467DDCC099E}" dt="2018-10-24T11:26:33.911" v="2" actId="20577"/>
          <ac:spMkLst>
            <pc:docMk/>
            <pc:sldMk cId="3324206381" sldId="294"/>
            <ac:spMk id="2" creationId="{00000000-0000-0000-0000-000000000000}"/>
          </ac:spMkLst>
        </pc:spChg>
      </pc:sldChg>
    </pc:docChg>
  </pc:docChgLst>
  <pc:docChgLst>
    <pc:chgData name="Macpherson, Bruce" userId="S::bruce.macpherson@metoffice.gov.uk::00965270-bce8-4f11-a64a-f9057901c808" providerId="AD" clId="Web-{4C990AC0-0935-1EB2-AF30-75C3CAF85CA4}"/>
    <pc:docChg chg="modSld">
      <pc:chgData name="Macpherson, Bruce" userId="S::bruce.macpherson@metoffice.gov.uk::00965270-bce8-4f11-a64a-f9057901c808" providerId="AD" clId="Web-{4C990AC0-0935-1EB2-AF30-75C3CAF85CA4}" dt="2018-10-24T15:01:00.135" v="860" actId="14100"/>
      <pc:docMkLst>
        <pc:docMk/>
      </pc:docMkLst>
      <pc:sldChg chg="modSp">
        <pc:chgData name="Macpherson, Bruce" userId="S::bruce.macpherson@metoffice.gov.uk::00965270-bce8-4f11-a64a-f9057901c808" providerId="AD" clId="Web-{4C990AC0-0935-1EB2-AF30-75C3CAF85CA4}" dt="2018-10-24T14:56:40.083" v="857" actId="20577"/>
        <pc:sldMkLst>
          <pc:docMk/>
          <pc:sldMk cId="3961351652" sldId="295"/>
        </pc:sldMkLst>
        <pc:spChg chg="mod">
          <ac:chgData name="Macpherson, Bruce" userId="S::bruce.macpherson@metoffice.gov.uk::00965270-bce8-4f11-a64a-f9057901c808" providerId="AD" clId="Web-{4C990AC0-0935-1EB2-AF30-75C3CAF85CA4}" dt="2018-10-24T14:56:40.083" v="857" actId="20577"/>
          <ac:spMkLst>
            <pc:docMk/>
            <pc:sldMk cId="3961351652" sldId="295"/>
            <ac:spMk id="2" creationId="{00000000-0000-0000-0000-000000000000}"/>
          </ac:spMkLst>
        </pc:spChg>
        <pc:spChg chg="mod">
          <ac:chgData name="Macpherson, Bruce" userId="S::bruce.macpherson@metoffice.gov.uk::00965270-bce8-4f11-a64a-f9057901c808" providerId="AD" clId="Web-{4C990AC0-0935-1EB2-AF30-75C3CAF85CA4}" dt="2018-10-24T14:05:00.055" v="466" actId="20577"/>
          <ac:spMkLst>
            <pc:docMk/>
            <pc:sldMk cId="3961351652" sldId="295"/>
            <ac:spMk id="3" creationId="{00000000-0000-0000-0000-000000000000}"/>
          </ac:spMkLst>
        </pc:spChg>
      </pc:sldChg>
      <pc:sldChg chg="modSp">
        <pc:chgData name="Macpherson, Bruce" userId="S::bruce.macpherson@metoffice.gov.uk::00965270-bce8-4f11-a64a-f9057901c808" providerId="AD" clId="Web-{4C990AC0-0935-1EB2-AF30-75C3CAF85CA4}" dt="2018-10-24T14:05:45.946" v="472" actId="20577"/>
        <pc:sldMkLst>
          <pc:docMk/>
          <pc:sldMk cId="3960280484" sldId="296"/>
        </pc:sldMkLst>
        <pc:spChg chg="mod">
          <ac:chgData name="Macpherson, Bruce" userId="S::bruce.macpherson@metoffice.gov.uk::00965270-bce8-4f11-a64a-f9057901c808" providerId="AD" clId="Web-{4C990AC0-0935-1EB2-AF30-75C3CAF85CA4}" dt="2018-10-24T14:05:45.946" v="472" actId="20577"/>
          <ac:spMkLst>
            <pc:docMk/>
            <pc:sldMk cId="3960280484" sldId="296"/>
            <ac:spMk id="3" creationId="{00000000-0000-0000-0000-000000000000}"/>
          </ac:spMkLst>
        </pc:spChg>
      </pc:sldChg>
      <pc:sldChg chg="modSp">
        <pc:chgData name="Macpherson, Bruce" userId="S::bruce.macpherson@metoffice.gov.uk::00965270-bce8-4f11-a64a-f9057901c808" providerId="AD" clId="Web-{4C990AC0-0935-1EB2-AF30-75C3CAF85CA4}" dt="2018-10-24T14:08:30.840" v="481" actId="14100"/>
        <pc:sldMkLst>
          <pc:docMk/>
          <pc:sldMk cId="4036390659" sldId="297"/>
        </pc:sldMkLst>
        <pc:spChg chg="mod">
          <ac:chgData name="Macpherson, Bruce" userId="S::bruce.macpherson@metoffice.gov.uk::00965270-bce8-4f11-a64a-f9057901c808" providerId="AD" clId="Web-{4C990AC0-0935-1EB2-AF30-75C3CAF85CA4}" dt="2018-10-24T14:08:30.840" v="481" actId="14100"/>
          <ac:spMkLst>
            <pc:docMk/>
            <pc:sldMk cId="4036390659" sldId="297"/>
            <ac:spMk id="9" creationId="{00000000-0000-0000-0000-000000000000}"/>
          </ac:spMkLst>
        </pc:spChg>
      </pc:sldChg>
      <pc:sldChg chg="addSp modSp">
        <pc:chgData name="Macpherson, Bruce" userId="S::bruce.macpherson@metoffice.gov.uk::00965270-bce8-4f11-a64a-f9057901c808" providerId="AD" clId="Web-{4C990AC0-0935-1EB2-AF30-75C3CAF85CA4}" dt="2018-10-24T14:09:35.529" v="526" actId="20577"/>
        <pc:sldMkLst>
          <pc:docMk/>
          <pc:sldMk cId="4175078327" sldId="298"/>
        </pc:sldMkLst>
        <pc:spChg chg="add mod">
          <ac:chgData name="Macpherson, Bruce" userId="S::bruce.macpherson@metoffice.gov.uk::00965270-bce8-4f11-a64a-f9057901c808" providerId="AD" clId="Web-{4C990AC0-0935-1EB2-AF30-75C3CAF85CA4}" dt="2018-10-24T14:09:35.529" v="526" actId="20577"/>
          <ac:spMkLst>
            <pc:docMk/>
            <pc:sldMk cId="4175078327" sldId="298"/>
            <ac:spMk id="4" creationId="{9B8A4BD4-88D5-49B9-8E1D-E242450A5ED7}"/>
          </ac:spMkLst>
        </pc:spChg>
      </pc:sldChg>
      <pc:sldChg chg="modSp">
        <pc:chgData name="Macpherson, Bruce" userId="S::bruce.macpherson@metoffice.gov.uk::00965270-bce8-4f11-a64a-f9057901c808" providerId="AD" clId="Web-{4C990AC0-0935-1EB2-AF30-75C3CAF85CA4}" dt="2018-10-24T15:01:00.135" v="860" actId="14100"/>
        <pc:sldMkLst>
          <pc:docMk/>
          <pc:sldMk cId="2135767116" sldId="301"/>
        </pc:sldMkLst>
        <pc:spChg chg="mod">
          <ac:chgData name="Macpherson, Bruce" userId="S::bruce.macpherson@metoffice.gov.uk::00965270-bce8-4f11-a64a-f9057901c808" providerId="AD" clId="Web-{4C990AC0-0935-1EB2-AF30-75C3CAF85CA4}" dt="2018-10-24T14:12:27.501" v="583" actId="20577"/>
          <ac:spMkLst>
            <pc:docMk/>
            <pc:sldMk cId="2135767116" sldId="301"/>
            <ac:spMk id="6" creationId="{00000000-0000-0000-0000-000000000000}"/>
          </ac:spMkLst>
        </pc:spChg>
        <pc:spChg chg="mod">
          <ac:chgData name="Macpherson, Bruce" userId="S::bruce.macpherson@metoffice.gov.uk::00965270-bce8-4f11-a64a-f9057901c808" providerId="AD" clId="Web-{4C990AC0-0935-1EB2-AF30-75C3CAF85CA4}" dt="2018-10-24T14:12:13.313" v="580" actId="1076"/>
          <ac:spMkLst>
            <pc:docMk/>
            <pc:sldMk cId="2135767116" sldId="301"/>
            <ac:spMk id="21" creationId="{00000000-0000-0000-0000-000000000000}"/>
          </ac:spMkLst>
        </pc:spChg>
        <pc:cxnChg chg="mod">
          <ac:chgData name="Macpherson, Bruce" userId="S::bruce.macpherson@metoffice.gov.uk::00965270-bce8-4f11-a64a-f9057901c808" providerId="AD" clId="Web-{4C990AC0-0935-1EB2-AF30-75C3CAF85CA4}" dt="2018-10-24T15:01:00.135" v="860" actId="14100"/>
          <ac:cxnSpMkLst>
            <pc:docMk/>
            <pc:sldMk cId="2135767116" sldId="301"/>
            <ac:cxnSpMk id="11" creationId="{00000000-0000-0000-0000-000000000000}"/>
          </ac:cxnSpMkLst>
        </pc:cxnChg>
        <pc:cxnChg chg="mod">
          <ac:chgData name="Macpherson, Bruce" userId="S::bruce.macpherson@metoffice.gov.uk::00965270-bce8-4f11-a64a-f9057901c808" providerId="AD" clId="Web-{4C990AC0-0935-1EB2-AF30-75C3CAF85CA4}" dt="2018-10-24T14:12:13.313" v="580" actId="1076"/>
          <ac:cxnSpMkLst>
            <pc:docMk/>
            <pc:sldMk cId="2135767116" sldId="301"/>
            <ac:cxnSpMk id="24" creationId="{00000000-0000-0000-0000-000000000000}"/>
          </ac:cxnSpMkLst>
        </pc:cxnChg>
      </pc:sldChg>
      <pc:sldChg chg="modSp">
        <pc:chgData name="Macpherson, Bruce" userId="S::bruce.macpherson@metoffice.gov.uk::00965270-bce8-4f11-a64a-f9057901c808" providerId="AD" clId="Web-{4C990AC0-0935-1EB2-AF30-75C3CAF85CA4}" dt="2018-10-24T14:14:45.222" v="659" actId="20577"/>
        <pc:sldMkLst>
          <pc:docMk/>
          <pc:sldMk cId="1420792019" sldId="302"/>
        </pc:sldMkLst>
        <pc:spChg chg="mod">
          <ac:chgData name="Macpherson, Bruce" userId="S::bruce.macpherson@metoffice.gov.uk::00965270-bce8-4f11-a64a-f9057901c808" providerId="AD" clId="Web-{4C990AC0-0935-1EB2-AF30-75C3CAF85CA4}" dt="2018-10-24T14:14:27.831" v="657" actId="20577"/>
          <ac:spMkLst>
            <pc:docMk/>
            <pc:sldMk cId="1420792019" sldId="302"/>
            <ac:spMk id="7" creationId="{00000000-0000-0000-0000-000000000000}"/>
          </ac:spMkLst>
        </pc:spChg>
        <pc:spChg chg="mod">
          <ac:chgData name="Macpherson, Bruce" userId="S::bruce.macpherson@metoffice.gov.uk::00965270-bce8-4f11-a64a-f9057901c808" providerId="AD" clId="Web-{4C990AC0-0935-1EB2-AF30-75C3CAF85CA4}" dt="2018-10-24T14:14:45.222" v="659" actId="20577"/>
          <ac:spMkLst>
            <pc:docMk/>
            <pc:sldMk cId="1420792019" sldId="302"/>
            <ac:spMk id="11" creationId="{00000000-0000-0000-0000-000000000000}"/>
          </ac:spMkLst>
        </pc:spChg>
      </pc:sldChg>
      <pc:sldChg chg="modSp">
        <pc:chgData name="Macpherson, Bruce" userId="S::bruce.macpherson@metoffice.gov.uk::00965270-bce8-4f11-a64a-f9057901c808" providerId="AD" clId="Web-{4C990AC0-0935-1EB2-AF30-75C3CAF85CA4}" dt="2018-10-24T14:19:19.462" v="710" actId="20577"/>
        <pc:sldMkLst>
          <pc:docMk/>
          <pc:sldMk cId="3255952682" sldId="303"/>
        </pc:sldMkLst>
        <pc:spChg chg="mod">
          <ac:chgData name="Macpherson, Bruce" userId="S::bruce.macpherson@metoffice.gov.uk::00965270-bce8-4f11-a64a-f9057901c808" providerId="AD" clId="Web-{4C990AC0-0935-1EB2-AF30-75C3CAF85CA4}" dt="2018-10-24T14:19:19.462" v="710" actId="20577"/>
          <ac:spMkLst>
            <pc:docMk/>
            <pc:sldMk cId="3255952682" sldId="303"/>
            <ac:spMk id="3" creationId="{00000000-0000-0000-0000-000000000000}"/>
          </ac:spMkLst>
        </pc:spChg>
      </pc:sldChg>
      <pc:sldChg chg="modSp">
        <pc:chgData name="Macpherson, Bruce" userId="S::bruce.macpherson@metoffice.gov.uk::00965270-bce8-4f11-a64a-f9057901c808" providerId="AD" clId="Web-{4C990AC0-0935-1EB2-AF30-75C3CAF85CA4}" dt="2018-10-24T14:35:24.277" v="752" actId="20577"/>
        <pc:sldMkLst>
          <pc:docMk/>
          <pc:sldMk cId="3584978786" sldId="312"/>
        </pc:sldMkLst>
        <pc:spChg chg="mod">
          <ac:chgData name="Macpherson, Bruce" userId="S::bruce.macpherson@metoffice.gov.uk::00965270-bce8-4f11-a64a-f9057901c808" providerId="AD" clId="Web-{4C990AC0-0935-1EB2-AF30-75C3CAF85CA4}" dt="2018-10-24T14:35:24.277" v="752" actId="20577"/>
          <ac:spMkLst>
            <pc:docMk/>
            <pc:sldMk cId="3584978786" sldId="312"/>
            <ac:spMk id="3" creationId="{00000000-0000-0000-0000-000000000000}"/>
          </ac:spMkLst>
        </pc:spChg>
      </pc:sldChg>
      <pc:sldChg chg="modSp">
        <pc:chgData name="Macpherson, Bruce" userId="S::bruce.macpherson@metoffice.gov.uk::00965270-bce8-4f11-a64a-f9057901c808" providerId="AD" clId="Web-{4C990AC0-0935-1EB2-AF30-75C3CAF85CA4}" dt="2018-10-24T14:38:58.313" v="831" actId="20577"/>
        <pc:sldMkLst>
          <pc:docMk/>
          <pc:sldMk cId="229685513" sldId="314"/>
        </pc:sldMkLst>
        <pc:spChg chg="mod">
          <ac:chgData name="Macpherson, Bruce" userId="S::bruce.macpherson@metoffice.gov.uk::00965270-bce8-4f11-a64a-f9057901c808" providerId="AD" clId="Web-{4C990AC0-0935-1EB2-AF30-75C3CAF85CA4}" dt="2018-10-24T14:38:58.313" v="831" actId="20577"/>
          <ac:spMkLst>
            <pc:docMk/>
            <pc:sldMk cId="229685513" sldId="314"/>
            <ac:spMk id="2" creationId="{00000000-0000-0000-0000-000000000000}"/>
          </ac:spMkLst>
        </pc:spChg>
        <pc:spChg chg="mod">
          <ac:chgData name="Macpherson, Bruce" userId="S::bruce.macpherson@metoffice.gov.uk::00965270-bce8-4f11-a64a-f9057901c808" providerId="AD" clId="Web-{4C990AC0-0935-1EB2-AF30-75C3CAF85CA4}" dt="2018-10-24T14:36:24.763" v="755" actId="20577"/>
          <ac:spMkLst>
            <pc:docMk/>
            <pc:sldMk cId="229685513" sldId="314"/>
            <ac:spMk id="3" creationId="{00000000-0000-0000-0000-000000000000}"/>
          </ac:spMkLst>
        </pc:spChg>
      </pc:sldChg>
      <pc:sldChg chg="modSp">
        <pc:chgData name="Macpherson, Bruce" userId="S::bruce.macpherson@metoffice.gov.uk::00965270-bce8-4f11-a64a-f9057901c808" providerId="AD" clId="Web-{4C990AC0-0935-1EB2-AF30-75C3CAF85CA4}" dt="2018-10-24T14:05:33.680" v="469" actId="20577"/>
        <pc:sldMkLst>
          <pc:docMk/>
          <pc:sldMk cId="3787866641" sldId="316"/>
        </pc:sldMkLst>
        <pc:spChg chg="mod">
          <ac:chgData name="Macpherson, Bruce" userId="S::bruce.macpherson@metoffice.gov.uk::00965270-bce8-4f11-a64a-f9057901c808" providerId="AD" clId="Web-{4C990AC0-0935-1EB2-AF30-75C3CAF85CA4}" dt="2018-10-24T13:55:31.669" v="98" actId="20577"/>
          <ac:spMkLst>
            <pc:docMk/>
            <pc:sldMk cId="3787866641" sldId="316"/>
            <ac:spMk id="2" creationId="{00000000-0000-0000-0000-000000000000}"/>
          </ac:spMkLst>
        </pc:spChg>
        <pc:spChg chg="mod">
          <ac:chgData name="Macpherson, Bruce" userId="S::bruce.macpherson@metoffice.gov.uk::00965270-bce8-4f11-a64a-f9057901c808" providerId="AD" clId="Web-{4C990AC0-0935-1EB2-AF30-75C3CAF85CA4}" dt="2018-10-24T14:05:33.680" v="469" actId="20577"/>
          <ac:spMkLst>
            <pc:docMk/>
            <pc:sldMk cId="3787866641" sldId="316"/>
            <ac:spMk id="3" creationId="{00000000-0000-0000-0000-000000000000}"/>
          </ac:spMkLst>
        </pc:spChg>
      </pc:sldChg>
      <pc:sldChg chg="modSp">
        <pc:chgData name="Macpherson, Bruce" userId="S::bruce.macpherson@metoffice.gov.uk::00965270-bce8-4f11-a64a-f9057901c808" providerId="AD" clId="Web-{4C990AC0-0935-1EB2-AF30-75C3CAF85CA4}" dt="2018-10-24T14:19:53.650" v="713" actId="20577"/>
        <pc:sldMkLst>
          <pc:docMk/>
          <pc:sldMk cId="1662574212" sldId="319"/>
        </pc:sldMkLst>
        <pc:spChg chg="mod">
          <ac:chgData name="Macpherson, Bruce" userId="S::bruce.macpherson@metoffice.gov.uk::00965270-bce8-4f11-a64a-f9057901c808" providerId="AD" clId="Web-{4C990AC0-0935-1EB2-AF30-75C3CAF85CA4}" dt="2018-10-24T14:19:53.650" v="713" actId="20577"/>
          <ac:spMkLst>
            <pc:docMk/>
            <pc:sldMk cId="1662574212" sldId="319"/>
            <ac:spMk id="9" creationId="{00000000-0000-0000-0000-000000000000}"/>
          </ac:spMkLst>
        </pc:spChg>
        <pc:spChg chg="mod">
          <ac:chgData name="Macpherson, Bruce" userId="S::bruce.macpherson@metoffice.gov.uk::00965270-bce8-4f11-a64a-f9057901c808" providerId="AD" clId="Web-{4C990AC0-0935-1EB2-AF30-75C3CAF85CA4}" dt="2018-10-24T14:17:02.131" v="707" actId="20577"/>
          <ac:spMkLst>
            <pc:docMk/>
            <pc:sldMk cId="1662574212" sldId="319"/>
            <ac:spMk id="10" creationId="{00000000-0000-0000-0000-000000000000}"/>
          </ac:spMkLst>
        </pc:spChg>
      </pc:sldChg>
      <pc:sldChg chg="modSp">
        <pc:chgData name="Macpherson, Bruce" userId="S::bruce.macpherson@metoffice.gov.uk::00965270-bce8-4f11-a64a-f9057901c808" providerId="AD" clId="Web-{4C990AC0-0935-1EB2-AF30-75C3CAF85CA4}" dt="2018-10-24T14:47:06.275" v="847" actId="20577"/>
        <pc:sldMkLst>
          <pc:docMk/>
          <pc:sldMk cId="3203509497" sldId="320"/>
        </pc:sldMkLst>
        <pc:spChg chg="mod">
          <ac:chgData name="Macpherson, Bruce" userId="S::bruce.macpherson@metoffice.gov.uk::00965270-bce8-4f11-a64a-f9057901c808" providerId="AD" clId="Web-{4C990AC0-0935-1EB2-AF30-75C3CAF85CA4}" dt="2018-10-24T14:47:06.275" v="847" actId="20577"/>
          <ac:spMkLst>
            <pc:docMk/>
            <pc:sldMk cId="3203509497" sldId="320"/>
            <ac:spMk id="2" creationId="{00000000-0000-0000-0000-000000000000}"/>
          </ac:spMkLst>
        </pc:spChg>
        <pc:spChg chg="mod">
          <ac:chgData name="Macpherson, Bruce" userId="S::bruce.macpherson@metoffice.gov.uk::00965270-bce8-4f11-a64a-f9057901c808" providerId="AD" clId="Web-{4C990AC0-0935-1EB2-AF30-75C3CAF85CA4}" dt="2018-10-24T14:04:19.023" v="463" actId="20577"/>
          <ac:spMkLst>
            <pc:docMk/>
            <pc:sldMk cId="3203509497" sldId="320"/>
            <ac:spMk id="3" creationId="{00000000-0000-0000-0000-000000000000}"/>
          </ac:spMkLst>
        </pc:spChg>
        <pc:spChg chg="mod">
          <ac:chgData name="Macpherson, Bruce" userId="S::bruce.macpherson@metoffice.gov.uk::00965270-bce8-4f11-a64a-f9057901c808" providerId="AD" clId="Web-{4C990AC0-0935-1EB2-AF30-75C3CAF85CA4}" dt="2018-10-24T14:03:26.834" v="460" actId="20577"/>
          <ac:spMkLst>
            <pc:docMk/>
            <pc:sldMk cId="3203509497" sldId="320"/>
            <ac:spMk id="6" creationId="{00000000-0000-0000-0000-000000000000}"/>
          </ac:spMkLst>
        </pc:spChg>
        <pc:cxnChg chg="mod">
          <ac:chgData name="Macpherson, Bruce" userId="S::bruce.macpherson@metoffice.gov.uk::00965270-bce8-4f11-a64a-f9057901c808" providerId="AD" clId="Web-{4C990AC0-0935-1EB2-AF30-75C3CAF85CA4}" dt="2018-10-24T13:58:54.501" v="148"/>
          <ac:cxnSpMkLst>
            <pc:docMk/>
            <pc:sldMk cId="3203509497" sldId="320"/>
            <ac:cxnSpMk id="5" creationId="{00000000-0000-0000-0000-000000000000}"/>
          </ac:cxnSpMkLst>
        </pc:cxnChg>
      </pc:sldChg>
      <pc:sldChg chg="modSp">
        <pc:chgData name="Macpherson, Bruce" userId="S::bruce.macpherson@metoffice.gov.uk::00965270-bce8-4f11-a64a-f9057901c808" providerId="AD" clId="Web-{4C990AC0-0935-1EB2-AF30-75C3CAF85CA4}" dt="2018-10-24T14:34:36.136" v="750" actId="20577"/>
        <pc:sldMkLst>
          <pc:docMk/>
          <pc:sldMk cId="2178646607" sldId="322"/>
        </pc:sldMkLst>
        <pc:spChg chg="mod">
          <ac:chgData name="Macpherson, Bruce" userId="S::bruce.macpherson@metoffice.gov.uk::00965270-bce8-4f11-a64a-f9057901c808" providerId="AD" clId="Web-{4C990AC0-0935-1EB2-AF30-75C3CAF85CA4}" dt="2018-10-24T14:34:36.136" v="750" actId="20577"/>
          <ac:spMkLst>
            <pc:docMk/>
            <pc:sldMk cId="2178646607" sldId="322"/>
            <ac:spMk id="12" creationId="{00000000-0000-0000-0000-000000000000}"/>
          </ac:spMkLst>
        </pc:spChg>
      </pc:sldChg>
      <pc:sldChg chg="modSp">
        <pc:chgData name="Macpherson, Bruce" userId="S::bruce.macpherson@metoffice.gov.uk::00965270-bce8-4f11-a64a-f9057901c808" providerId="AD" clId="Web-{4C990AC0-0935-1EB2-AF30-75C3CAF85CA4}" dt="2018-10-24T14:06:09.853" v="475" actId="20577"/>
        <pc:sldMkLst>
          <pc:docMk/>
          <pc:sldMk cId="2236579172" sldId="323"/>
        </pc:sldMkLst>
        <pc:spChg chg="mod">
          <ac:chgData name="Macpherson, Bruce" userId="S::bruce.macpherson@metoffice.gov.uk::00965270-bce8-4f11-a64a-f9057901c808" providerId="AD" clId="Web-{4C990AC0-0935-1EB2-AF30-75C3CAF85CA4}" dt="2018-10-24T14:06:09.853" v="475" actId="20577"/>
          <ac:spMkLst>
            <pc:docMk/>
            <pc:sldMk cId="2236579172" sldId="323"/>
            <ac:spMk id="3" creationId="{11D46A6A-43E0-488C-B721-1C0B047EC819}"/>
          </ac:spMkLst>
        </pc:spChg>
      </pc:sldChg>
      <pc:sldChg chg="modSp">
        <pc:chgData name="Macpherson, Bruce" userId="S::bruce.macpherson@metoffice.gov.uk::00965270-bce8-4f11-a64a-f9057901c808" providerId="AD" clId="Web-{4C990AC0-0935-1EB2-AF30-75C3CAF85CA4}" dt="2018-10-24T14:06:32.636" v="478" actId="20577"/>
        <pc:sldMkLst>
          <pc:docMk/>
          <pc:sldMk cId="2384771792" sldId="324"/>
        </pc:sldMkLst>
        <pc:spChg chg="mod">
          <ac:chgData name="Macpherson, Bruce" userId="S::bruce.macpherson@metoffice.gov.uk::00965270-bce8-4f11-a64a-f9057901c808" providerId="AD" clId="Web-{4C990AC0-0935-1EB2-AF30-75C3CAF85CA4}" dt="2018-10-24T14:06:32.636" v="478" actId="20577"/>
          <ac:spMkLst>
            <pc:docMk/>
            <pc:sldMk cId="2384771792" sldId="324"/>
            <ac:spMk id="3" creationId="{00000000-0000-0000-0000-000000000000}"/>
          </ac:spMkLst>
        </pc:spChg>
      </pc:sldChg>
    </pc:docChg>
  </pc:docChgLst>
  <pc:docChgLst>
    <pc:chgData name="Carr, Joanne" userId="S::joanne.carr@metoffice.gov.uk::3c66992e-5e49-48aa-993c-cd3ccb84b7fa" providerId="AD" clId="Web-{42CDF56B-CBA1-6B09-A06B-906CF0B8CA6B}"/>
    <pc:docChg chg="addSld delSld modSld sldOrd">
      <pc:chgData name="Carr, Joanne" userId="S::joanne.carr@metoffice.gov.uk::3c66992e-5e49-48aa-993c-cd3ccb84b7fa" providerId="AD" clId="Web-{42CDF56B-CBA1-6B09-A06B-906CF0B8CA6B}" dt="2018-10-24T16:46:31.404" v="73"/>
      <pc:docMkLst>
        <pc:docMk/>
      </pc:docMkLst>
      <pc:sldChg chg="new">
        <pc:chgData name="Carr, Joanne" userId="S::joanne.carr@metoffice.gov.uk::3c66992e-5e49-48aa-993c-cd3ccb84b7fa" providerId="AD" clId="Web-{42CDF56B-CBA1-6B09-A06B-906CF0B8CA6B}" dt="2018-10-24T16:40:15.252" v="0"/>
        <pc:sldMkLst>
          <pc:docMk/>
          <pc:sldMk cId="2262029726" sldId="327"/>
        </pc:sldMkLst>
      </pc:sldChg>
      <pc:sldChg chg="addSp modSp add ord replId">
        <pc:chgData name="Carr, Joanne" userId="S::joanne.carr@metoffice.gov.uk::3c66992e-5e49-48aa-993c-cd3ccb84b7fa" providerId="AD" clId="Web-{42CDF56B-CBA1-6B09-A06B-906CF0B8CA6B}" dt="2018-10-24T16:43:08.984" v="64" actId="20577"/>
        <pc:sldMkLst>
          <pc:docMk/>
          <pc:sldMk cId="539872761" sldId="328"/>
        </pc:sldMkLst>
        <pc:spChg chg="mod">
          <ac:chgData name="Carr, Joanne" userId="S::joanne.carr@metoffice.gov.uk::3c66992e-5e49-48aa-993c-cd3ccb84b7fa" providerId="AD" clId="Web-{42CDF56B-CBA1-6B09-A06B-906CF0B8CA6B}" dt="2018-10-24T16:42:59.063" v="61" actId="20577"/>
          <ac:spMkLst>
            <pc:docMk/>
            <pc:sldMk cId="539872761" sldId="328"/>
            <ac:spMk id="2" creationId="{00000000-0000-0000-0000-000000000000}"/>
          </ac:spMkLst>
        </pc:spChg>
        <pc:spChg chg="add mod">
          <ac:chgData name="Carr, Joanne" userId="S::joanne.carr@metoffice.gov.uk::3c66992e-5e49-48aa-993c-cd3ccb84b7fa" providerId="AD" clId="Web-{42CDF56B-CBA1-6B09-A06B-906CF0B8CA6B}" dt="2018-10-24T16:43:08.984" v="64" actId="20577"/>
          <ac:spMkLst>
            <pc:docMk/>
            <pc:sldMk cId="539872761" sldId="328"/>
            <ac:spMk id="3" creationId="{1CCD65DD-77E2-42E2-8771-03C5CAB8549E}"/>
          </ac:spMkLst>
        </pc:spChg>
      </pc:sldChg>
      <pc:sldChg chg="add del">
        <pc:chgData name="Carr, Joanne" userId="S::joanne.carr@metoffice.gov.uk::3c66992e-5e49-48aa-993c-cd3ccb84b7fa" providerId="AD" clId="Web-{42CDF56B-CBA1-6B09-A06B-906CF0B8CA6B}" dt="2018-10-24T16:45:28.951" v="71"/>
        <pc:sldMkLst>
          <pc:docMk/>
          <pc:sldMk cId="376476547" sldId="329"/>
        </pc:sldMkLst>
      </pc:sldChg>
      <pc:sldChg chg="add ord">
        <pc:chgData name="Carr, Joanne" userId="S::joanne.carr@metoffice.gov.uk::3c66992e-5e49-48aa-993c-cd3ccb84b7fa" providerId="AD" clId="Web-{42CDF56B-CBA1-6B09-A06B-906CF0B8CA6B}" dt="2018-10-24T16:46:31.404" v="73"/>
        <pc:sldMkLst>
          <pc:docMk/>
          <pc:sldMk cId="1319976594" sldId="330"/>
        </pc:sldMkLst>
      </pc:sldChg>
      <pc:sldChg chg="add del">
        <pc:chgData name="Carr, Joanne" userId="S::joanne.carr@metoffice.gov.uk::3c66992e-5e49-48aa-993c-cd3ccb84b7fa" providerId="AD" clId="Web-{42CDF56B-CBA1-6B09-A06B-906CF0B8CA6B}" dt="2018-10-24T16:44:13.702" v="69"/>
        <pc:sldMkLst>
          <pc:docMk/>
          <pc:sldMk cId="4214412845" sldId="330"/>
        </pc:sldMkLst>
      </pc:sldChg>
      <pc:sldMasterChg chg="addSldLayout">
        <pc:chgData name="Carr, Joanne" userId="S::joanne.carr@metoffice.gov.uk::3c66992e-5e49-48aa-993c-cd3ccb84b7fa" providerId="AD" clId="Web-{42CDF56B-CBA1-6B09-A06B-906CF0B8CA6B}" dt="2018-10-24T16:46:21.044" v="72"/>
        <pc:sldMasterMkLst>
          <pc:docMk/>
          <pc:sldMasterMk cId="1712415858" sldId="2147483648"/>
        </pc:sldMasterMkLst>
        <pc:sldLayoutChg chg="add replId">
          <pc:chgData name="Carr, Joanne" userId="S::joanne.carr@metoffice.gov.uk::3c66992e-5e49-48aa-993c-cd3ccb84b7fa" providerId="AD" clId="Web-{42CDF56B-CBA1-6B09-A06B-906CF0B8CA6B}" dt="2018-10-24T16:43:32.390" v="67"/>
          <pc:sldLayoutMkLst>
            <pc:docMk/>
            <pc:sldMasterMk cId="1712415858" sldId="2147483648"/>
            <pc:sldLayoutMk cId="1707340542" sldId="2147483684"/>
          </pc:sldLayoutMkLst>
        </pc:sldLayoutChg>
        <pc:sldLayoutChg chg="add">
          <pc:chgData name="Carr, Joanne" userId="S::joanne.carr@metoffice.gov.uk::3c66992e-5e49-48aa-993c-cd3ccb84b7fa" providerId="AD" clId="Web-{42CDF56B-CBA1-6B09-A06B-906CF0B8CA6B}" dt="2018-10-24T16:46:21.044" v="72"/>
          <pc:sldLayoutMkLst>
            <pc:docMk/>
            <pc:sldMasterMk cId="1712415858" sldId="2147483648"/>
            <pc:sldLayoutMk cId="3391943411" sldId="2147483685"/>
          </pc:sldLayoutMkLst>
        </pc:sldLayoutChg>
      </pc:sldMasterChg>
    </pc:docChg>
  </pc:docChgLst>
  <pc:docChgLst>
    <pc:chgData name="Macpherson, Bruce" userId="S::bruce.macpherson@metoffice.gov.uk::00965270-bce8-4f11-a64a-f9057901c808" providerId="AD" clId="Web-{F5B90FC1-CA76-F89E-073D-0606756D2AF8}"/>
    <pc:docChg chg="addSld delSld modSld">
      <pc:chgData name="Macpherson, Bruce" userId="S::bruce.macpherson@metoffice.gov.uk::00965270-bce8-4f11-a64a-f9057901c808" providerId="AD" clId="Web-{F5B90FC1-CA76-F89E-073D-0606756D2AF8}" dt="2018-10-24T16:59:40.058" v="246" actId="20577"/>
      <pc:docMkLst>
        <pc:docMk/>
      </pc:docMkLst>
      <pc:sldChg chg="modSp">
        <pc:chgData name="Macpherson, Bruce" userId="S::bruce.macpherson@metoffice.gov.uk::00965270-bce8-4f11-a64a-f9057901c808" providerId="AD" clId="Web-{F5B90FC1-CA76-F89E-073D-0606756D2AF8}" dt="2018-10-24T16:55:05.514" v="222" actId="20577"/>
        <pc:sldMkLst>
          <pc:docMk/>
          <pc:sldMk cId="3961351652" sldId="295"/>
        </pc:sldMkLst>
        <pc:spChg chg="mod">
          <ac:chgData name="Macpherson, Bruce" userId="S::bruce.macpherson@metoffice.gov.uk::00965270-bce8-4f11-a64a-f9057901c808" providerId="AD" clId="Web-{F5B90FC1-CA76-F89E-073D-0606756D2AF8}" dt="2018-10-24T16:55:05.514" v="222" actId="20577"/>
          <ac:spMkLst>
            <pc:docMk/>
            <pc:sldMk cId="3961351652" sldId="295"/>
            <ac:spMk id="2" creationId="{00000000-0000-0000-0000-000000000000}"/>
          </ac:spMkLst>
        </pc:spChg>
      </pc:sldChg>
      <pc:sldChg chg="del">
        <pc:chgData name="Macpherson, Bruce" userId="S::bruce.macpherson@metoffice.gov.uk::00965270-bce8-4f11-a64a-f9057901c808" providerId="AD" clId="Web-{F5B90FC1-CA76-F89E-073D-0606756D2AF8}" dt="2018-10-24T16:34:50.327" v="208"/>
        <pc:sldMkLst>
          <pc:docMk/>
          <pc:sldMk cId="229685513" sldId="314"/>
        </pc:sldMkLst>
      </pc:sldChg>
      <pc:sldChg chg="modSp add replId">
        <pc:chgData name="Macpherson, Bruce" userId="S::bruce.macpherson@metoffice.gov.uk::00965270-bce8-4f11-a64a-f9057901c808" providerId="AD" clId="Web-{F5B90FC1-CA76-F89E-073D-0606756D2AF8}" dt="2018-10-24T16:35:14.467" v="211" actId="1076"/>
        <pc:sldMkLst>
          <pc:docMk/>
          <pc:sldMk cId="1199061565" sldId="326"/>
        </pc:sldMkLst>
        <pc:spChg chg="mod">
          <ac:chgData name="Macpherson, Bruce" userId="S::bruce.macpherson@metoffice.gov.uk::00965270-bce8-4f11-a64a-f9057901c808" providerId="AD" clId="Web-{F5B90FC1-CA76-F89E-073D-0606756D2AF8}" dt="2018-10-24T16:35:02.483" v="210" actId="14100"/>
          <ac:spMkLst>
            <pc:docMk/>
            <pc:sldMk cId="1199061565" sldId="326"/>
            <ac:spMk id="2" creationId="{00000000-0000-0000-0000-000000000000}"/>
          </ac:spMkLst>
        </pc:spChg>
        <pc:spChg chg="mod">
          <ac:chgData name="Macpherson, Bruce" userId="S::bruce.macpherson@metoffice.gov.uk::00965270-bce8-4f11-a64a-f9057901c808" providerId="AD" clId="Web-{F5B90FC1-CA76-F89E-073D-0606756D2AF8}" dt="2018-10-24T16:35:14.467" v="211" actId="1076"/>
          <ac:spMkLst>
            <pc:docMk/>
            <pc:sldMk cId="1199061565" sldId="326"/>
            <ac:spMk id="3" creationId="{00000000-0000-0000-0000-000000000000}"/>
          </ac:spMkLst>
        </pc:spChg>
      </pc:sldChg>
      <pc:sldChg chg="modSp">
        <pc:chgData name="Macpherson, Bruce" userId="S::bruce.macpherson@metoffice.gov.uk::00965270-bce8-4f11-a64a-f9057901c808" providerId="AD" clId="Web-{F5B90FC1-CA76-F89E-073D-0606756D2AF8}" dt="2018-10-24T16:59:30.558" v="241" actId="20577"/>
        <pc:sldMkLst>
          <pc:docMk/>
          <pc:sldMk cId="376476547" sldId="329"/>
        </pc:sldMkLst>
        <pc:spChg chg="mod">
          <ac:chgData name="Macpherson, Bruce" userId="S::bruce.macpherson@metoffice.gov.uk::00965270-bce8-4f11-a64a-f9057901c808" providerId="AD" clId="Web-{F5B90FC1-CA76-F89E-073D-0606756D2AF8}" dt="2018-10-24T16:59:02.886" v="231" actId="20577"/>
          <ac:spMkLst>
            <pc:docMk/>
            <pc:sldMk cId="376476547" sldId="329"/>
            <ac:spMk id="2" creationId="{00000000-0000-0000-0000-000000000000}"/>
          </ac:spMkLst>
        </pc:spChg>
        <pc:spChg chg="mod">
          <ac:chgData name="Macpherson, Bruce" userId="S::bruce.macpherson@metoffice.gov.uk::00965270-bce8-4f11-a64a-f9057901c808" providerId="AD" clId="Web-{F5B90FC1-CA76-F89E-073D-0606756D2AF8}" dt="2018-10-24T16:59:12.683" v="233" actId="20577"/>
          <ac:spMkLst>
            <pc:docMk/>
            <pc:sldMk cId="376476547" sldId="329"/>
            <ac:spMk id="6" creationId="{00000000-0000-0000-0000-000000000000}"/>
          </ac:spMkLst>
        </pc:spChg>
        <pc:spChg chg="mod">
          <ac:chgData name="Macpherson, Bruce" userId="S::bruce.macpherson@metoffice.gov.uk::00965270-bce8-4f11-a64a-f9057901c808" providerId="AD" clId="Web-{F5B90FC1-CA76-F89E-073D-0606756D2AF8}" dt="2018-10-24T16:59:20.261" v="236" actId="20577"/>
          <ac:spMkLst>
            <pc:docMk/>
            <pc:sldMk cId="376476547" sldId="329"/>
            <ac:spMk id="7" creationId="{00000000-0000-0000-0000-000000000000}"/>
          </ac:spMkLst>
        </pc:spChg>
        <pc:spChg chg="mod">
          <ac:chgData name="Macpherson, Bruce" userId="S::bruce.macpherson@metoffice.gov.uk::00965270-bce8-4f11-a64a-f9057901c808" providerId="AD" clId="Web-{F5B90FC1-CA76-F89E-073D-0606756D2AF8}" dt="2018-10-24T16:59:30.558" v="241" actId="20577"/>
          <ac:spMkLst>
            <pc:docMk/>
            <pc:sldMk cId="376476547" sldId="329"/>
            <ac:spMk id="8" creationId="{00000000-0000-0000-0000-000000000000}"/>
          </ac:spMkLst>
        </pc:spChg>
      </pc:sldChg>
      <pc:sldChg chg="modSp">
        <pc:chgData name="Macpherson, Bruce" userId="S::bruce.macpherson@metoffice.gov.uk::00965270-bce8-4f11-a64a-f9057901c808" providerId="AD" clId="Web-{F5B90FC1-CA76-F89E-073D-0606756D2AF8}" dt="2018-10-24T16:59:40.058" v="245" actId="20577"/>
        <pc:sldMkLst>
          <pc:docMk/>
          <pc:sldMk cId="1319976594" sldId="330"/>
        </pc:sldMkLst>
        <pc:spChg chg="mod">
          <ac:chgData name="Macpherson, Bruce" userId="S::bruce.macpherson@metoffice.gov.uk::00965270-bce8-4f11-a64a-f9057901c808" providerId="AD" clId="Web-{F5B90FC1-CA76-F89E-073D-0606756D2AF8}" dt="2018-10-24T16:59:40.058" v="245" actId="20577"/>
          <ac:spMkLst>
            <pc:docMk/>
            <pc:sldMk cId="1319976594" sldId="330"/>
            <ac:spMk id="19" creationId="{00000000-0000-0000-0000-000000000000}"/>
          </ac:spMkLst>
        </pc:spChg>
      </pc:sldChg>
    </pc:docChg>
  </pc:docChgLst>
  <pc:docChgLst>
    <pc:chgData name="Carr, Joanne" userId="S::joanne.carr@metoffice.gov.uk::3c66992e-5e49-48aa-993c-cd3ccb84b7fa" providerId="AD" clId="Web-{143E05C3-2999-89E9-5C49-65E50FA645D8}"/>
    <pc:docChg chg="addSld modSld sldOrd">
      <pc:chgData name="Carr, Joanne" userId="S::joanne.carr@metoffice.gov.uk::3c66992e-5e49-48aa-993c-cd3ccb84b7fa" providerId="AD" clId="Web-{143E05C3-2999-89E9-5C49-65E50FA645D8}" dt="2018-10-24T15:22:24.830" v="1195" actId="20577"/>
      <pc:docMkLst>
        <pc:docMk/>
      </pc:docMkLst>
      <pc:sldChg chg="modSp">
        <pc:chgData name="Carr, Joanne" userId="S::joanne.carr@metoffice.gov.uk::3c66992e-5e49-48aa-993c-cd3ccb84b7fa" providerId="AD" clId="Web-{143E05C3-2999-89E9-5C49-65E50FA645D8}" dt="2018-10-24T14:51:51.885" v="1188" actId="20577"/>
        <pc:sldMkLst>
          <pc:docMk/>
          <pc:sldMk cId="3961351652" sldId="295"/>
        </pc:sldMkLst>
        <pc:spChg chg="mod">
          <ac:chgData name="Carr, Joanne" userId="S::joanne.carr@metoffice.gov.uk::3c66992e-5e49-48aa-993c-cd3ccb84b7fa" providerId="AD" clId="Web-{143E05C3-2999-89E9-5C49-65E50FA645D8}" dt="2018-10-24T14:51:51.885" v="1188" actId="20577"/>
          <ac:spMkLst>
            <pc:docMk/>
            <pc:sldMk cId="3961351652" sldId="295"/>
            <ac:spMk id="2" creationId="{00000000-0000-0000-0000-000000000000}"/>
          </ac:spMkLst>
        </pc:spChg>
      </pc:sldChg>
      <pc:sldChg chg="modSp">
        <pc:chgData name="Carr, Joanne" userId="S::joanne.carr@metoffice.gov.uk::3c66992e-5e49-48aa-993c-cd3ccb84b7fa" providerId="AD" clId="Web-{143E05C3-2999-89E9-5C49-65E50FA645D8}" dt="2018-10-24T13:40:36.330" v="201" actId="20577"/>
        <pc:sldMkLst>
          <pc:docMk/>
          <pc:sldMk cId="4036390659" sldId="297"/>
        </pc:sldMkLst>
        <pc:spChg chg="mod">
          <ac:chgData name="Carr, Joanne" userId="S::joanne.carr@metoffice.gov.uk::3c66992e-5e49-48aa-993c-cd3ccb84b7fa" providerId="AD" clId="Web-{143E05C3-2999-89E9-5C49-65E50FA645D8}" dt="2018-10-24T13:40:36.330" v="201" actId="20577"/>
          <ac:spMkLst>
            <pc:docMk/>
            <pc:sldMk cId="4036390659" sldId="297"/>
            <ac:spMk id="3" creationId="{00000000-0000-0000-0000-000000000000}"/>
          </ac:spMkLst>
        </pc:spChg>
      </pc:sldChg>
      <pc:sldChg chg="modSp">
        <pc:chgData name="Carr, Joanne" userId="S::joanne.carr@metoffice.gov.uk::3c66992e-5e49-48aa-993c-cd3ccb84b7fa" providerId="AD" clId="Web-{143E05C3-2999-89E9-5C49-65E50FA645D8}" dt="2018-10-24T13:40:27.908" v="196" actId="20577"/>
        <pc:sldMkLst>
          <pc:docMk/>
          <pc:sldMk cId="3255952682" sldId="303"/>
        </pc:sldMkLst>
        <pc:spChg chg="mod">
          <ac:chgData name="Carr, Joanne" userId="S::joanne.carr@metoffice.gov.uk::3c66992e-5e49-48aa-993c-cd3ccb84b7fa" providerId="AD" clId="Web-{143E05C3-2999-89E9-5C49-65E50FA645D8}" dt="2018-10-24T13:40:27.908" v="196" actId="20577"/>
          <ac:spMkLst>
            <pc:docMk/>
            <pc:sldMk cId="3255952682" sldId="303"/>
            <ac:spMk id="3" creationId="{00000000-0000-0000-0000-000000000000}"/>
          </ac:spMkLst>
        </pc:spChg>
      </pc:sldChg>
      <pc:sldChg chg="modSp">
        <pc:chgData name="Carr, Joanne" userId="S::joanne.carr@metoffice.gov.uk::3c66992e-5e49-48aa-993c-cd3ccb84b7fa" providerId="AD" clId="Web-{143E05C3-2999-89E9-5C49-65E50FA645D8}" dt="2018-10-24T13:39:32.018" v="193" actId="20577"/>
        <pc:sldMkLst>
          <pc:docMk/>
          <pc:sldMk cId="3584978786" sldId="312"/>
        </pc:sldMkLst>
        <pc:spChg chg="mod">
          <ac:chgData name="Carr, Joanne" userId="S::joanne.carr@metoffice.gov.uk::3c66992e-5e49-48aa-993c-cd3ccb84b7fa" providerId="AD" clId="Web-{143E05C3-2999-89E9-5C49-65E50FA645D8}" dt="2018-10-24T13:39:32.018" v="193" actId="20577"/>
          <ac:spMkLst>
            <pc:docMk/>
            <pc:sldMk cId="3584978786" sldId="312"/>
            <ac:spMk id="7" creationId="{00000000-0000-0000-0000-000000000000}"/>
          </ac:spMkLst>
        </pc:spChg>
      </pc:sldChg>
      <pc:sldChg chg="modSp">
        <pc:chgData name="Carr, Joanne" userId="S::joanne.carr@metoffice.gov.uk::3c66992e-5e49-48aa-993c-cd3ccb84b7fa" providerId="AD" clId="Web-{143E05C3-2999-89E9-5C49-65E50FA645D8}" dt="2018-10-24T13:41:41.985" v="228" actId="20577"/>
        <pc:sldMkLst>
          <pc:docMk/>
          <pc:sldMk cId="229685513" sldId="314"/>
        </pc:sldMkLst>
        <pc:spChg chg="mod">
          <ac:chgData name="Carr, Joanne" userId="S::joanne.carr@metoffice.gov.uk::3c66992e-5e49-48aa-993c-cd3ccb84b7fa" providerId="AD" clId="Web-{143E05C3-2999-89E9-5C49-65E50FA645D8}" dt="2018-10-24T13:41:41.985" v="228" actId="20577"/>
          <ac:spMkLst>
            <pc:docMk/>
            <pc:sldMk cId="229685513" sldId="314"/>
            <ac:spMk id="2" creationId="{00000000-0000-0000-0000-000000000000}"/>
          </ac:spMkLst>
        </pc:spChg>
      </pc:sldChg>
      <pc:sldChg chg="ord">
        <pc:chgData name="Carr, Joanne" userId="S::joanne.carr@metoffice.gov.uk::3c66992e-5e49-48aa-993c-cd3ccb84b7fa" providerId="AD" clId="Web-{143E05C3-2999-89E9-5C49-65E50FA645D8}" dt="2018-10-24T11:34:02.558" v="59"/>
        <pc:sldMkLst>
          <pc:docMk/>
          <pc:sldMk cId="3787866641" sldId="316"/>
        </pc:sldMkLst>
      </pc:sldChg>
      <pc:sldChg chg="modSp">
        <pc:chgData name="Carr, Joanne" userId="S::joanne.carr@metoffice.gov.uk::3c66992e-5e49-48aa-993c-cd3ccb84b7fa" providerId="AD" clId="Web-{143E05C3-2999-89E9-5C49-65E50FA645D8}" dt="2018-10-24T13:38:31.206" v="185" actId="14100"/>
        <pc:sldMkLst>
          <pc:docMk/>
          <pc:sldMk cId="1662574212" sldId="319"/>
        </pc:sldMkLst>
        <pc:spChg chg="mod">
          <ac:chgData name="Carr, Joanne" userId="S::joanne.carr@metoffice.gov.uk::3c66992e-5e49-48aa-993c-cd3ccb84b7fa" providerId="AD" clId="Web-{143E05C3-2999-89E9-5C49-65E50FA645D8}" dt="2018-10-24T13:37:31.973" v="166" actId="1076"/>
          <ac:spMkLst>
            <pc:docMk/>
            <pc:sldMk cId="1662574212" sldId="319"/>
            <ac:spMk id="9" creationId="{00000000-0000-0000-0000-000000000000}"/>
          </ac:spMkLst>
        </pc:spChg>
        <pc:spChg chg="mod">
          <ac:chgData name="Carr, Joanne" userId="S::joanne.carr@metoffice.gov.uk::3c66992e-5e49-48aa-993c-cd3ccb84b7fa" providerId="AD" clId="Web-{143E05C3-2999-89E9-5C49-65E50FA645D8}" dt="2018-10-24T13:38:31.206" v="185" actId="14100"/>
          <ac:spMkLst>
            <pc:docMk/>
            <pc:sldMk cId="1662574212" sldId="319"/>
            <ac:spMk id="10" creationId="{00000000-0000-0000-0000-000000000000}"/>
          </ac:spMkLst>
        </pc:spChg>
      </pc:sldChg>
      <pc:sldChg chg="modSp">
        <pc:chgData name="Carr, Joanne" userId="S::joanne.carr@metoffice.gov.uk::3c66992e-5e49-48aa-993c-cd3ccb84b7fa" providerId="AD" clId="Web-{143E05C3-2999-89E9-5C49-65E50FA645D8}" dt="2018-10-24T15:22:24.814" v="1194" actId="20577"/>
        <pc:sldMkLst>
          <pc:docMk/>
          <pc:sldMk cId="3203509497" sldId="320"/>
        </pc:sldMkLst>
        <pc:spChg chg="mod">
          <ac:chgData name="Carr, Joanne" userId="S::joanne.carr@metoffice.gov.uk::3c66992e-5e49-48aa-993c-cd3ccb84b7fa" providerId="AD" clId="Web-{143E05C3-2999-89E9-5C49-65E50FA645D8}" dt="2018-10-24T15:22:24.814" v="1194" actId="20577"/>
          <ac:spMkLst>
            <pc:docMk/>
            <pc:sldMk cId="3203509497" sldId="320"/>
            <ac:spMk id="2" creationId="{00000000-0000-0000-0000-000000000000}"/>
          </ac:spMkLst>
        </pc:spChg>
        <pc:spChg chg="mod">
          <ac:chgData name="Carr, Joanne" userId="S::joanne.carr@metoffice.gov.uk::3c66992e-5e49-48aa-993c-cd3ccb84b7fa" providerId="AD" clId="Web-{143E05C3-2999-89E9-5C49-65E50FA645D8}" dt="2018-10-24T14:00:40.158" v="366" actId="20577"/>
          <ac:spMkLst>
            <pc:docMk/>
            <pc:sldMk cId="3203509497" sldId="320"/>
            <ac:spMk id="3" creationId="{00000000-0000-0000-0000-000000000000}"/>
          </ac:spMkLst>
        </pc:spChg>
        <pc:spChg chg="mod">
          <ac:chgData name="Carr, Joanne" userId="S::joanne.carr@metoffice.gov.uk::3c66992e-5e49-48aa-993c-cd3ccb84b7fa" providerId="AD" clId="Web-{143E05C3-2999-89E9-5C49-65E50FA645D8}" dt="2018-10-24T14:37:12.193" v="1036" actId="14100"/>
          <ac:spMkLst>
            <pc:docMk/>
            <pc:sldMk cId="3203509497" sldId="320"/>
            <ac:spMk id="6" creationId="{00000000-0000-0000-0000-000000000000}"/>
          </ac:spMkLst>
        </pc:spChg>
        <pc:cxnChg chg="mod">
          <ac:chgData name="Carr, Joanne" userId="S::joanne.carr@metoffice.gov.uk::3c66992e-5e49-48aa-993c-cd3ccb84b7fa" providerId="AD" clId="Web-{143E05C3-2999-89E9-5C49-65E50FA645D8}" dt="2018-10-24T14:37:41.427" v="1043" actId="1076"/>
          <ac:cxnSpMkLst>
            <pc:docMk/>
            <pc:sldMk cId="3203509497" sldId="320"/>
            <ac:cxnSpMk id="5" creationId="{00000000-0000-0000-0000-000000000000}"/>
          </ac:cxnSpMkLst>
        </pc:cxnChg>
      </pc:sldChg>
      <pc:sldChg chg="modSp new">
        <pc:chgData name="Carr, Joanne" userId="S::joanne.carr@metoffice.gov.uk::3c66992e-5e49-48aa-993c-cd3ccb84b7fa" providerId="AD" clId="Web-{143E05C3-2999-89E9-5C49-65E50FA645D8}" dt="2018-10-24T11:31:44.009" v="10" actId="20577"/>
        <pc:sldMkLst>
          <pc:docMk/>
          <pc:sldMk cId="2236579172" sldId="323"/>
        </pc:sldMkLst>
        <pc:spChg chg="mod">
          <ac:chgData name="Carr, Joanne" userId="S::joanne.carr@metoffice.gov.uk::3c66992e-5e49-48aa-993c-cd3ccb84b7fa" providerId="AD" clId="Web-{143E05C3-2999-89E9-5C49-65E50FA645D8}" dt="2018-10-24T11:31:44.009" v="10" actId="20577"/>
          <ac:spMkLst>
            <pc:docMk/>
            <pc:sldMk cId="2236579172" sldId="323"/>
            <ac:spMk id="2" creationId="{831C5D0B-5D90-4C51-A99F-957787DF963B}"/>
          </ac:spMkLst>
        </pc:spChg>
        <pc:spChg chg="mod">
          <ac:chgData name="Carr, Joanne" userId="S::joanne.carr@metoffice.gov.uk::3c66992e-5e49-48aa-993c-cd3ccb84b7fa" providerId="AD" clId="Web-{143E05C3-2999-89E9-5C49-65E50FA645D8}" dt="2018-10-24T11:31:22.337" v="1" actId="20577"/>
          <ac:spMkLst>
            <pc:docMk/>
            <pc:sldMk cId="2236579172" sldId="323"/>
            <ac:spMk id="3" creationId="{11D46A6A-43E0-488C-B721-1C0B047EC819}"/>
          </ac:spMkLst>
        </pc:spChg>
      </pc:sldChg>
      <pc:sldChg chg="modSp add ord replId">
        <pc:chgData name="Carr, Joanne" userId="S::joanne.carr@metoffice.gov.uk::3c66992e-5e49-48aa-993c-cd3ccb84b7fa" providerId="AD" clId="Web-{143E05C3-2999-89E9-5C49-65E50FA645D8}" dt="2018-10-24T11:33:56.011" v="56" actId="20577"/>
        <pc:sldMkLst>
          <pc:docMk/>
          <pc:sldMk cId="2384771792" sldId="324"/>
        </pc:sldMkLst>
        <pc:spChg chg="mod">
          <ac:chgData name="Carr, Joanne" userId="S::joanne.carr@metoffice.gov.uk::3c66992e-5e49-48aa-993c-cd3ccb84b7fa" providerId="AD" clId="Web-{143E05C3-2999-89E9-5C49-65E50FA645D8}" dt="2018-10-24T11:33:56.011" v="56" actId="20577"/>
          <ac:spMkLst>
            <pc:docMk/>
            <pc:sldMk cId="2384771792" sldId="324"/>
            <ac:spMk id="3" creationId="{00000000-0000-0000-0000-000000000000}"/>
          </ac:spMkLst>
        </pc:spChg>
      </pc:sldChg>
    </pc:docChg>
  </pc:docChgLst>
  <pc:docChgLst>
    <pc:chgData name="Carr, Joanne" userId="S::joanne.carr@metoffice.gov.uk::3c66992e-5e49-48aa-993c-cd3ccb84b7fa" providerId="AD" clId="Web-{7FD9CE27-6D3F-442A-941B-B78BADE6DB60}"/>
    <pc:docChg chg="modSld">
      <pc:chgData name="Carr, Joanne" userId="S::joanne.carr@metoffice.gov.uk::3c66992e-5e49-48aa-993c-cd3ccb84b7fa" providerId="AD" clId="Web-{7FD9CE27-6D3F-442A-941B-B78BADE6DB60}" dt="2018-10-23T14:49:14.043" v="2" actId="20577"/>
      <pc:docMkLst>
        <pc:docMk/>
      </pc:docMkLst>
      <pc:sldChg chg="modSp">
        <pc:chgData name="Carr, Joanne" userId="S::joanne.carr@metoffice.gov.uk::3c66992e-5e49-48aa-993c-cd3ccb84b7fa" providerId="AD" clId="Web-{7FD9CE27-6D3F-442A-941B-B78BADE6DB60}" dt="2018-10-23T14:48:37.637" v="1" actId="20577"/>
        <pc:sldMkLst>
          <pc:docMk/>
          <pc:sldMk cId="3961351652" sldId="295"/>
        </pc:sldMkLst>
        <pc:spChg chg="mod">
          <ac:chgData name="Carr, Joanne" userId="S::joanne.carr@metoffice.gov.uk::3c66992e-5e49-48aa-993c-cd3ccb84b7fa" providerId="AD" clId="Web-{7FD9CE27-6D3F-442A-941B-B78BADE6DB60}" dt="2018-10-23T14:48:37.637" v="1" actId="20577"/>
          <ac:spMkLst>
            <pc:docMk/>
            <pc:sldMk cId="3961351652" sldId="295"/>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4E6A2A28-5C15-4D26-BFD2-47F0AD94570A}" type="datetimeFigureOut">
              <a:rPr lang="en-GB" smtClean="0"/>
              <a:t>16/11/2018</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D3980B9-4B15-4530-B568-2F7A3F889BF9}" type="slidenum">
              <a:rPr lang="en-GB" smtClean="0"/>
              <a:t>‹#›</a:t>
            </a:fld>
            <a:endParaRPr lang="en-GB"/>
          </a:p>
        </p:txBody>
      </p:sp>
    </p:spTree>
    <p:extLst>
      <p:ext uri="{BB962C8B-B14F-4D97-AF65-F5344CB8AC3E}">
        <p14:creationId xmlns:p14="http://schemas.microsoft.com/office/powerpoint/2010/main" val="308751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3980B9-4B15-4530-B568-2F7A3F889BF9}" type="slidenum">
              <a:rPr lang="en-GB" smtClean="0"/>
              <a:t>8</a:t>
            </a:fld>
            <a:endParaRPr lang="en-GB"/>
          </a:p>
        </p:txBody>
      </p:sp>
    </p:spTree>
    <p:extLst>
      <p:ext uri="{BB962C8B-B14F-4D97-AF65-F5344CB8AC3E}">
        <p14:creationId xmlns:p14="http://schemas.microsoft.com/office/powerpoint/2010/main" val="34092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2A2A2A"/>
                </a:solidFill>
                <a:effectLst/>
                <a:uLnTx/>
                <a:uFillTx/>
                <a:latin typeface="Arial"/>
                <a:ea typeface="+mn-ea"/>
                <a:cs typeface="+mn-cs"/>
              </a:rPr>
              <a:t>Temperature impact in short-range associated with the nature of time-lagging and error growth in temperature!</a:t>
            </a:r>
          </a:p>
          <a:p>
            <a:endParaRPr lang="en-GB" dirty="0"/>
          </a:p>
        </p:txBody>
      </p:sp>
      <p:sp>
        <p:nvSpPr>
          <p:cNvPr id="4" name="Slide Number Placeholder 3"/>
          <p:cNvSpPr>
            <a:spLocks noGrp="1"/>
          </p:cNvSpPr>
          <p:nvPr>
            <p:ph type="sldNum" sz="quarter" idx="10"/>
          </p:nvPr>
        </p:nvSpPr>
        <p:spPr/>
        <p:txBody>
          <a:bodyPr/>
          <a:lstStyle/>
          <a:p>
            <a:fld id="{7D3980B9-4B15-4530-B568-2F7A3F889BF9}" type="slidenum">
              <a:rPr lang="en-GB" smtClean="0"/>
              <a:t>9</a:t>
            </a:fld>
            <a:endParaRPr lang="en-GB"/>
          </a:p>
        </p:txBody>
      </p:sp>
    </p:spTree>
    <p:extLst>
      <p:ext uri="{BB962C8B-B14F-4D97-AF65-F5344CB8AC3E}">
        <p14:creationId xmlns:p14="http://schemas.microsoft.com/office/powerpoint/2010/main" val="328448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a:t>
            </a:r>
            <a:r>
              <a:rPr lang="en-GB" baseline="0"/>
              <a:t> the summer trial, we see that the temperature is more sensitive to the time-lagging configuration. This is thought to be related to more rapidly varying error growth in the summer than in the winter, caused by the large temperature diurnal oscillations. No specific difference in the bias was found between the two seasons. </a:t>
            </a:r>
            <a:endParaRPr lang="en-GB"/>
          </a:p>
        </p:txBody>
      </p:sp>
      <p:sp>
        <p:nvSpPr>
          <p:cNvPr id="4" name="Slide Number Placeholder 3"/>
          <p:cNvSpPr>
            <a:spLocks noGrp="1"/>
          </p:cNvSpPr>
          <p:nvPr>
            <p:ph type="sldNum" sz="quarter" idx="10"/>
          </p:nvPr>
        </p:nvSpPr>
        <p:spPr/>
        <p:txBody>
          <a:bodyPr/>
          <a:lstStyle/>
          <a:p>
            <a:fld id="{7D3980B9-4B15-4530-B568-2F7A3F889BF9}" type="slidenum">
              <a:rPr lang="en-GB" smtClean="0"/>
              <a:t>12</a:t>
            </a:fld>
            <a:endParaRPr lang="en-GB"/>
          </a:p>
        </p:txBody>
      </p:sp>
    </p:spTree>
    <p:extLst>
      <p:ext uri="{BB962C8B-B14F-4D97-AF65-F5344CB8AC3E}">
        <p14:creationId xmlns:p14="http://schemas.microsoft.com/office/powerpoint/2010/main" val="211597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 have noticed a</a:t>
            </a:r>
            <a:r>
              <a:rPr lang="en-GB" baseline="0"/>
              <a:t> difference in the clouds between the summer and the winter. In the summer, as a function of forecast range, the mean error does not match the RPS. By this, I mean that when the RPS shows an improvement for the hourly model, the mean error shows worse scores for the hourly model. However, the two metrics are more consistent in the winter. </a:t>
            </a:r>
          </a:p>
          <a:p>
            <a:r>
              <a:rPr lang="en-GB" baseline="0"/>
              <a:t>This information should not be used to explain the poorer scores in temperature in the summer trial score card at the end of the forecast as the mean error in the clouds is actually better at the end of the forecasts for the hourly as seen here (left plot) and there is no difference in the bias in temperature anyway at the end of the forecasts between the 6-hourly and the hourly configurations (not shown here). </a:t>
            </a:r>
            <a:endParaRPr lang="en-GB"/>
          </a:p>
        </p:txBody>
      </p:sp>
      <p:sp>
        <p:nvSpPr>
          <p:cNvPr id="4" name="Slide Number Placeholder 3"/>
          <p:cNvSpPr>
            <a:spLocks noGrp="1"/>
          </p:cNvSpPr>
          <p:nvPr>
            <p:ph type="sldNum" sz="quarter" idx="10"/>
          </p:nvPr>
        </p:nvSpPr>
        <p:spPr/>
        <p:txBody>
          <a:bodyPr/>
          <a:lstStyle/>
          <a:p>
            <a:fld id="{7D3980B9-4B15-4530-B568-2F7A3F889BF9}" type="slidenum">
              <a:rPr lang="en-GB" smtClean="0"/>
              <a:t>13</a:t>
            </a:fld>
            <a:endParaRPr lang="en-GB"/>
          </a:p>
        </p:txBody>
      </p:sp>
    </p:spTree>
    <p:extLst>
      <p:ext uri="{BB962C8B-B14F-4D97-AF65-F5344CB8AC3E}">
        <p14:creationId xmlns:p14="http://schemas.microsoft.com/office/powerpoint/2010/main" val="392313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3980B9-4B15-4530-B568-2F7A3F889BF9}" type="slidenum">
              <a:rPr lang="en-GB" smtClean="0"/>
              <a:t>25</a:t>
            </a:fld>
            <a:endParaRPr lang="en-GB"/>
          </a:p>
        </p:txBody>
      </p:sp>
    </p:spTree>
    <p:extLst>
      <p:ext uri="{BB962C8B-B14F-4D97-AF65-F5344CB8AC3E}">
        <p14:creationId xmlns:p14="http://schemas.microsoft.com/office/powerpoint/2010/main" val="59566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Another slide to</a:t>
            </a:r>
            <a:r>
              <a:rPr lang="en-GB" baseline="0"/>
              <a:t> show the impact on the RPS as a function of forecast range.</a:t>
            </a:r>
            <a:endParaRPr lang="en-GB"/>
          </a:p>
        </p:txBody>
      </p:sp>
      <p:sp>
        <p:nvSpPr>
          <p:cNvPr id="4" name="Slide Number Placeholder 3"/>
          <p:cNvSpPr>
            <a:spLocks noGrp="1"/>
          </p:cNvSpPr>
          <p:nvPr>
            <p:ph type="sldNum" sz="quarter" idx="10"/>
          </p:nvPr>
        </p:nvSpPr>
        <p:spPr/>
        <p:txBody>
          <a:bodyPr/>
          <a:lstStyle/>
          <a:p>
            <a:fld id="{7D3980B9-4B15-4530-B568-2F7A3F889BF9}" type="slidenum">
              <a:rPr lang="en-GB" smtClean="0"/>
              <a:t>55</a:t>
            </a:fld>
            <a:endParaRPr lang="en-GB"/>
          </a:p>
        </p:txBody>
      </p:sp>
    </p:spTree>
    <p:extLst>
      <p:ext uri="{BB962C8B-B14F-4D97-AF65-F5344CB8AC3E}">
        <p14:creationId xmlns:p14="http://schemas.microsoft.com/office/powerpoint/2010/main" val="365964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this slide, we just wanted</a:t>
            </a:r>
            <a:r>
              <a:rPr lang="en-GB" baseline="0"/>
              <a:t> to show more attention to the impact of the size of the neighbourhood. The impact on the temperature scores is more important for larger neighbourhood sizes. Perhaps this suggests that the DA has corrected the temperature more at certain grid boxes than others and that using a larger size of neighbourhood means that we see a bigger impact of the correction instead of just looking at a small scale. ??</a:t>
            </a:r>
            <a:endParaRPr lang="en-GB"/>
          </a:p>
        </p:txBody>
      </p:sp>
      <p:sp>
        <p:nvSpPr>
          <p:cNvPr id="4" name="Slide Number Placeholder 3"/>
          <p:cNvSpPr>
            <a:spLocks noGrp="1"/>
          </p:cNvSpPr>
          <p:nvPr>
            <p:ph type="sldNum" sz="quarter" idx="10"/>
          </p:nvPr>
        </p:nvSpPr>
        <p:spPr/>
        <p:txBody>
          <a:bodyPr/>
          <a:lstStyle/>
          <a:p>
            <a:fld id="{7D3980B9-4B15-4530-B568-2F7A3F889BF9}" type="slidenum">
              <a:rPr lang="en-GB" smtClean="0"/>
              <a:t>56</a:t>
            </a:fld>
            <a:endParaRPr lang="en-GB"/>
          </a:p>
        </p:txBody>
      </p:sp>
    </p:spTree>
    <p:extLst>
      <p:ext uri="{BB962C8B-B14F-4D97-AF65-F5344CB8AC3E}">
        <p14:creationId xmlns:p14="http://schemas.microsoft.com/office/powerpoint/2010/main" val="122008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this slide, we show some</a:t>
            </a:r>
            <a:r>
              <a:rPr lang="en-GB" baseline="0"/>
              <a:t> new results for the biases. I spotted that the bias in visibility (for both summer and winter) is better to T+6. However, this then becomes a positive bias between T+6 and T+24. In the winter, the bias starts as positive (so visibilities become too high from the start). So although the RPS in visibility shows an improvement in the short-range, we introduce a bias in the visibility due to the use of older analyses and forcing conditions. It is interesting though to have a positive metric for one field (</a:t>
            </a:r>
            <a:r>
              <a:rPr lang="en-GB" baseline="0" err="1"/>
              <a:t>ie</a:t>
            </a:r>
            <a:r>
              <a:rPr lang="en-GB" baseline="0"/>
              <a:t>, RPS) and a negative metric (</a:t>
            </a:r>
            <a:r>
              <a:rPr lang="en-GB" baseline="0" err="1"/>
              <a:t>ie</a:t>
            </a:r>
            <a:r>
              <a:rPr lang="en-GB" baseline="0"/>
              <a:t>, mean error) for the same field at the same forecast range. </a:t>
            </a:r>
          </a:p>
          <a:p>
            <a:r>
              <a:rPr lang="en-GB" baseline="0"/>
              <a:t>I also spotted a better bias in the precipitation in the very short range again, but then turning into a slight positive bias at longer lead times, sometimes with significance. This is only for the summer.  </a:t>
            </a:r>
            <a:endParaRPr lang="en-GB"/>
          </a:p>
        </p:txBody>
      </p:sp>
      <p:sp>
        <p:nvSpPr>
          <p:cNvPr id="4" name="Slide Number Placeholder 3"/>
          <p:cNvSpPr>
            <a:spLocks noGrp="1"/>
          </p:cNvSpPr>
          <p:nvPr>
            <p:ph type="sldNum" sz="quarter" idx="10"/>
          </p:nvPr>
        </p:nvSpPr>
        <p:spPr/>
        <p:txBody>
          <a:bodyPr/>
          <a:lstStyle/>
          <a:p>
            <a:fld id="{7D3980B9-4B15-4530-B568-2F7A3F889BF9}" type="slidenum">
              <a:rPr lang="en-GB" smtClean="0"/>
              <a:t>57</a:t>
            </a:fld>
            <a:endParaRPr lang="en-GB"/>
          </a:p>
        </p:txBody>
      </p:sp>
    </p:spTree>
    <p:extLst>
      <p:ext uri="{BB962C8B-B14F-4D97-AF65-F5344CB8AC3E}">
        <p14:creationId xmlns:p14="http://schemas.microsoft.com/office/powerpoint/2010/main" val="1290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92A1F63-0904-4313-A751-08DE40600F12}"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3419921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2A1F63-0904-4313-A751-08DE40600F12}"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1735516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2A1F63-0904-4313-A751-08DE40600F12}"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284764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_Text &amp; Tab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831637" y="578750"/>
            <a:ext cx="9313035" cy="934656"/>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831637" y="1541182"/>
            <a:ext cx="9313035" cy="504056"/>
          </a:xfrm>
          <a:prstGeom prst="rect">
            <a:avLst/>
          </a:prstGeom>
        </p:spPr>
        <p:txBody>
          <a:bodyPr/>
          <a:lstStyle>
            <a:lvl1pPr marL="0" indent="0" algn="l">
              <a:buFontTx/>
              <a:buNone/>
              <a:defRPr sz="20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02816" y="133754"/>
            <a:ext cx="2126801" cy="1459519"/>
          </a:xfrm>
          <a:prstGeom prst="rect">
            <a:avLst/>
          </a:prstGeom>
        </p:spPr>
      </p:pic>
      <p:sp>
        <p:nvSpPr>
          <p:cNvPr id="5" name="Text Placeholder 6"/>
          <p:cNvSpPr>
            <a:spLocks noGrp="1"/>
          </p:cNvSpPr>
          <p:nvPr>
            <p:ph type="body" sz="quarter" idx="10"/>
          </p:nvPr>
        </p:nvSpPr>
        <p:spPr>
          <a:xfrm>
            <a:off x="2832101" y="2276474"/>
            <a:ext cx="4416028" cy="4392886"/>
          </a:xfrm>
          <a:prstGeom prst="rect">
            <a:avLst/>
          </a:prstGeom>
        </p:spPr>
        <p:txBody>
          <a:bodyPr vert="horz"/>
          <a:lstStyle>
            <a:lvl1pPr>
              <a:spcAft>
                <a:spcPts val="408"/>
              </a:spcAft>
              <a:defRPr/>
            </a:lvl1pPr>
            <a:lvl2pPr>
              <a:spcAft>
                <a:spcPts val="408"/>
              </a:spcAft>
              <a:defRPr/>
            </a:lvl2pPr>
            <a:lvl3pPr>
              <a:spcAft>
                <a:spcPts val="408"/>
              </a:spcAft>
              <a:defRPr sz="1600"/>
            </a:lvl3pPr>
            <a:lvl4pPr>
              <a:spcAft>
                <a:spcPts val="408"/>
              </a:spcAft>
              <a:defRPr sz="1600"/>
            </a:lvl4pPr>
            <a:lvl5pPr>
              <a:spcAft>
                <a:spcPts val="408"/>
              </a:spcAft>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able Placeholder 2"/>
          <p:cNvSpPr>
            <a:spLocks noGrp="1"/>
          </p:cNvSpPr>
          <p:nvPr>
            <p:ph type="tbl" sz="quarter" idx="11"/>
          </p:nvPr>
        </p:nvSpPr>
        <p:spPr>
          <a:xfrm>
            <a:off x="7898533" y="2636912"/>
            <a:ext cx="3691744" cy="3672012"/>
          </a:xfrm>
          <a:prstGeom prst="rect">
            <a:avLst/>
          </a:prstGeom>
        </p:spPr>
        <p:txBody>
          <a:bodyPr vert="horz"/>
          <a:lstStyle/>
          <a:p>
            <a:endParaRPr lang="en-US"/>
          </a:p>
        </p:txBody>
      </p:sp>
      <p:sp>
        <p:nvSpPr>
          <p:cNvPr id="7" name="TextBox 6"/>
          <p:cNvSpPr txBox="1">
            <a:spLocks noChangeArrowheads="1"/>
          </p:cNvSpPr>
          <p:nvPr userDrawn="1"/>
        </p:nvSpPr>
        <p:spPr bwMode="auto">
          <a:xfrm>
            <a:off x="334136" y="6525344"/>
            <a:ext cx="2785533" cy="213520"/>
          </a:xfrm>
          <a:prstGeom prst="rect">
            <a:avLst/>
          </a:prstGeom>
          <a:noFill/>
          <a:ln w="9525">
            <a:noFill/>
            <a:miter lim="800000"/>
            <a:headEnd/>
            <a:tailEnd/>
          </a:ln>
        </p:spPr>
        <p:txBody>
          <a:bodyPr wrap="square">
            <a:spAutoFit/>
          </a:bodyPr>
          <a:lstStyle/>
          <a:p>
            <a:pPr>
              <a:lnSpc>
                <a:spcPct val="85000"/>
              </a:lnSpc>
            </a:pPr>
            <a:r>
              <a:rPr lang="en-US" sz="900" err="1">
                <a:solidFill>
                  <a:srgbClr val="000000"/>
                </a:solidFill>
              </a:rPr>
              <a:t>www.metoffice.gov.uk</a:t>
            </a:r>
            <a:endParaRPr lang="en-US" sz="900">
              <a:solidFill>
                <a:srgbClr val="000000"/>
              </a:solidFill>
            </a:endParaRPr>
          </a:p>
        </p:txBody>
      </p:sp>
      <p:sp>
        <p:nvSpPr>
          <p:cNvPr id="11" name="TextBox 10"/>
          <p:cNvSpPr txBox="1">
            <a:spLocks noChangeArrowheads="1"/>
          </p:cNvSpPr>
          <p:nvPr userDrawn="1"/>
        </p:nvSpPr>
        <p:spPr bwMode="auto">
          <a:xfrm>
            <a:off x="9313035" y="6525344"/>
            <a:ext cx="3023659" cy="213520"/>
          </a:xfrm>
          <a:prstGeom prst="rect">
            <a:avLst/>
          </a:prstGeom>
          <a:noFill/>
          <a:ln w="9525">
            <a:noFill/>
            <a:miter lim="800000"/>
            <a:headEnd/>
            <a:tailEnd/>
          </a:ln>
        </p:spPr>
        <p:txBody>
          <a:bodyPr wrap="square">
            <a:spAutoFit/>
          </a:bodyPr>
          <a:lstStyle/>
          <a:p>
            <a:pPr>
              <a:lnSpc>
                <a:spcPct val="85000"/>
              </a:lnSpc>
            </a:pPr>
            <a:r>
              <a:rPr lang="en-US" sz="900">
                <a:solidFill>
                  <a:schemeClr val="bg2"/>
                </a:solidFill>
              </a:rPr>
              <a:t>© Crown Copyright 2016, Met Office</a:t>
            </a:r>
          </a:p>
        </p:txBody>
      </p:sp>
    </p:spTree>
    <p:extLst>
      <p:ext uri="{BB962C8B-B14F-4D97-AF65-F5344CB8AC3E}">
        <p14:creationId xmlns:p14="http://schemas.microsoft.com/office/powerpoint/2010/main" val="170734054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_Text &amp;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831637" y="578750"/>
            <a:ext cx="9313035" cy="934656"/>
          </a:xfrm>
          <a:prstGeom prst="rect">
            <a:avLst/>
          </a:prstGeom>
          <a:ln>
            <a:noFill/>
          </a:ln>
        </p:spPr>
        <p:txBody>
          <a:bodyPr anchor="b" anchorCtr="0"/>
          <a:lstStyle>
            <a:lvl1pPr algn="l">
              <a:defRPr sz="36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831637" y="1541182"/>
            <a:ext cx="9313035" cy="504056"/>
          </a:xfrm>
          <a:prstGeom prst="rect">
            <a:avLst/>
          </a:prstGeom>
        </p:spPr>
        <p:txBody>
          <a:bodyPr/>
          <a:lstStyle>
            <a:lvl1pPr marL="0" indent="0" algn="l">
              <a:buFontTx/>
              <a:buNone/>
              <a:defRPr sz="20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02816" y="133754"/>
            <a:ext cx="2126801" cy="1459519"/>
          </a:xfrm>
          <a:prstGeom prst="rect">
            <a:avLst/>
          </a:prstGeom>
        </p:spPr>
      </p:pic>
      <p:sp>
        <p:nvSpPr>
          <p:cNvPr id="5" name="Text Placeholder 6"/>
          <p:cNvSpPr>
            <a:spLocks noGrp="1"/>
          </p:cNvSpPr>
          <p:nvPr>
            <p:ph type="body" sz="quarter" idx="10"/>
          </p:nvPr>
        </p:nvSpPr>
        <p:spPr>
          <a:xfrm>
            <a:off x="2832101" y="2276474"/>
            <a:ext cx="4416028" cy="4392886"/>
          </a:xfrm>
          <a:prstGeom prst="rect">
            <a:avLst/>
          </a:prstGeom>
        </p:spPr>
        <p:txBody>
          <a:bodyPr vert="horz"/>
          <a:lstStyle>
            <a:lvl1pPr>
              <a:spcAft>
                <a:spcPts val="408"/>
              </a:spcAft>
              <a:defRPr/>
            </a:lvl1pPr>
            <a:lvl2pPr>
              <a:spcAft>
                <a:spcPts val="408"/>
              </a:spcAft>
              <a:defRPr/>
            </a:lvl2pPr>
            <a:lvl3pPr>
              <a:spcAft>
                <a:spcPts val="408"/>
              </a:spcAft>
              <a:defRPr sz="1600"/>
            </a:lvl3pPr>
            <a:lvl4pPr>
              <a:spcAft>
                <a:spcPts val="408"/>
              </a:spcAft>
              <a:defRPr sz="1600"/>
            </a:lvl4pPr>
            <a:lvl5pPr>
              <a:spcAft>
                <a:spcPts val="408"/>
              </a:spcAft>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3"/>
          <p:cNvSpPr>
            <a:spLocks noGrp="1"/>
          </p:cNvSpPr>
          <p:nvPr>
            <p:ph type="pic" sz="quarter" idx="12"/>
          </p:nvPr>
        </p:nvSpPr>
        <p:spPr>
          <a:xfrm>
            <a:off x="7897811" y="2636913"/>
            <a:ext cx="3692531" cy="3671738"/>
          </a:xfrm>
          <a:prstGeom prst="rect">
            <a:avLst/>
          </a:prstGeom>
        </p:spPr>
        <p:txBody>
          <a:bodyPr vert="horz"/>
          <a:lstStyle/>
          <a:p>
            <a:endParaRPr lang="en-US"/>
          </a:p>
        </p:txBody>
      </p:sp>
      <p:sp>
        <p:nvSpPr>
          <p:cNvPr id="10" name="TextBox 9"/>
          <p:cNvSpPr txBox="1">
            <a:spLocks noChangeArrowheads="1"/>
          </p:cNvSpPr>
          <p:nvPr userDrawn="1"/>
        </p:nvSpPr>
        <p:spPr bwMode="auto">
          <a:xfrm>
            <a:off x="334136" y="6525344"/>
            <a:ext cx="2785533" cy="213520"/>
          </a:xfrm>
          <a:prstGeom prst="rect">
            <a:avLst/>
          </a:prstGeom>
          <a:noFill/>
          <a:ln w="9525">
            <a:noFill/>
            <a:miter lim="800000"/>
            <a:headEnd/>
            <a:tailEnd/>
          </a:ln>
        </p:spPr>
        <p:txBody>
          <a:bodyPr wrap="square">
            <a:spAutoFit/>
          </a:bodyPr>
          <a:lstStyle/>
          <a:p>
            <a:pPr>
              <a:lnSpc>
                <a:spcPct val="85000"/>
              </a:lnSpc>
            </a:pPr>
            <a:r>
              <a:rPr lang="en-US" sz="900" err="1">
                <a:solidFill>
                  <a:srgbClr val="000000"/>
                </a:solidFill>
              </a:rPr>
              <a:t>www.metoffice.gov.uk</a:t>
            </a:r>
            <a:endParaRPr lang="en-US" sz="900">
              <a:solidFill>
                <a:srgbClr val="000000"/>
              </a:solidFill>
            </a:endParaRPr>
          </a:p>
        </p:txBody>
      </p:sp>
      <p:sp>
        <p:nvSpPr>
          <p:cNvPr id="11" name="TextBox 10"/>
          <p:cNvSpPr txBox="1">
            <a:spLocks noChangeArrowheads="1"/>
          </p:cNvSpPr>
          <p:nvPr userDrawn="1"/>
        </p:nvSpPr>
        <p:spPr bwMode="auto">
          <a:xfrm>
            <a:off x="9313035" y="6525344"/>
            <a:ext cx="3023659" cy="213520"/>
          </a:xfrm>
          <a:prstGeom prst="rect">
            <a:avLst/>
          </a:prstGeom>
          <a:noFill/>
          <a:ln w="9525">
            <a:noFill/>
            <a:miter lim="800000"/>
            <a:headEnd/>
            <a:tailEnd/>
          </a:ln>
        </p:spPr>
        <p:txBody>
          <a:bodyPr wrap="square">
            <a:spAutoFit/>
          </a:bodyPr>
          <a:lstStyle/>
          <a:p>
            <a:pPr>
              <a:lnSpc>
                <a:spcPct val="85000"/>
              </a:lnSpc>
            </a:pPr>
            <a:r>
              <a:rPr lang="en-US" sz="900">
                <a:solidFill>
                  <a:schemeClr val="bg2"/>
                </a:solidFill>
              </a:rPr>
              <a:t>© Crown Copyright 2016, Met Office</a:t>
            </a:r>
          </a:p>
        </p:txBody>
      </p:sp>
    </p:spTree>
    <p:extLst>
      <p:ext uri="{BB962C8B-B14F-4D97-AF65-F5344CB8AC3E}">
        <p14:creationId xmlns:p14="http://schemas.microsoft.com/office/powerpoint/2010/main" val="33919434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0503" cy="6867923"/>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www.metoffice.gov.uk	</a:t>
            </a:r>
            <a:endParaRPr lang="en-GB" sz="1067">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bg2"/>
                </a:solidFill>
              </a:rPr>
              <a:t>© Crown Copyright</a:t>
            </a:r>
            <a:r>
              <a:rPr lang="fr-BE" sz="1067" baseline="0">
                <a:solidFill>
                  <a:schemeClr val="bg2"/>
                </a:solidFill>
              </a:rPr>
              <a:t> 2018, Met Office</a:t>
            </a:r>
            <a:endParaRPr lang="en-GB" sz="1067">
              <a:solidFill>
                <a:schemeClr val="bg2"/>
              </a:solidFill>
            </a:endParaRPr>
          </a:p>
        </p:txBody>
      </p:sp>
      <p:pic>
        <p:nvPicPr>
          <p:cNvPr id="10"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392608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12215059" cy="6870971"/>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www.metoffice.gov.uk	</a:t>
            </a:r>
            <a:endParaRPr lang="en-GB" sz="1067">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bg2"/>
                </a:solidFill>
              </a:rPr>
              <a:t>© Crown Copyright</a:t>
            </a:r>
            <a:r>
              <a:rPr lang="fr-BE" sz="1067" baseline="0">
                <a:solidFill>
                  <a:schemeClr val="bg2"/>
                </a:solidFill>
              </a:rPr>
              <a:t> 2018 Met Office</a:t>
            </a:r>
            <a:endParaRPr lang="en-GB" sz="1067">
              <a:solidFill>
                <a:schemeClr val="bg2"/>
              </a:solidFill>
            </a:endParaRPr>
          </a:p>
        </p:txBody>
      </p:sp>
      <p:pic>
        <p:nvPicPr>
          <p:cNvPr id="10"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376870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extLst/>
          </a:blip>
          <a:stretch>
            <a:fillRect/>
          </a:stretch>
        </p:blipFill>
        <p:spPr>
          <a:xfrm>
            <a:off x="0" y="0"/>
            <a:ext cx="12215059" cy="6870971"/>
          </a:xfrm>
          <a:prstGeom prst="rect">
            <a:avLst/>
          </a:prstGeom>
          <a:ln w="12700">
            <a:miter lim="400000"/>
          </a:ln>
        </p:spPr>
      </p:pic>
      <p:sp>
        <p:nvSpPr>
          <p:cNvPr id="2" name="Title 1"/>
          <p:cNvSpPr>
            <a:spLocks noGrp="1"/>
          </p:cNvSpPr>
          <p:nvPr>
            <p:ph type="ctrTitle"/>
          </p:nvPr>
        </p:nvSpPr>
        <p:spPr>
          <a:xfrm>
            <a:off x="336000" y="931200"/>
            <a:ext cx="11520000" cy="1543595"/>
          </a:xfrm>
        </p:spPr>
        <p:txBody>
          <a:bodyPr anchor="b">
            <a:normAutofit/>
          </a:bodyPr>
          <a:lstStyle>
            <a:lvl1pPr algn="l">
              <a:defRPr sz="4267">
                <a:solidFill>
                  <a:schemeClr val="bg2"/>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www.metoffice.gov.uk	</a:t>
            </a:r>
            <a:endParaRPr lang="en-GB" sz="1067">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bg2"/>
                </a:solidFill>
              </a:rPr>
              <a:t>© Crown Copyright</a:t>
            </a:r>
            <a:r>
              <a:rPr lang="fr-BE" sz="1067" baseline="0">
                <a:solidFill>
                  <a:schemeClr val="bg2"/>
                </a:solidFill>
              </a:rPr>
              <a:t> 2018, Met Office</a:t>
            </a:r>
            <a:endParaRPr lang="en-GB" sz="1067">
              <a:solidFill>
                <a:schemeClr val="bg2"/>
              </a:solidFill>
            </a:endParaRPr>
          </a:p>
        </p:txBody>
      </p:sp>
      <p:pic>
        <p:nvPicPr>
          <p:cNvPr id="10"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20811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7" y="0"/>
            <a:ext cx="12207424" cy="6870971"/>
          </a:xfrm>
          <a:prstGeom prst="rect">
            <a:avLst/>
          </a:prstGeom>
          <a:ln w="12700">
            <a:miter lim="400000"/>
          </a:ln>
        </p:spPr>
      </p:pic>
      <p:sp>
        <p:nvSpPr>
          <p:cNvPr id="2" name="Title 1"/>
          <p:cNvSpPr>
            <a:spLocks noGrp="1"/>
          </p:cNvSpPr>
          <p:nvPr>
            <p:ph type="ctrTitle"/>
          </p:nvPr>
        </p:nvSpPr>
        <p:spPr>
          <a:xfrm>
            <a:off x="336000" y="931200"/>
            <a:ext cx="11520000" cy="1543595"/>
          </a:xfrm>
        </p:spPr>
        <p:txBody>
          <a:bodyPr anchor="b">
            <a:normAutofit/>
          </a:bodyPr>
          <a:lstStyle>
            <a:lvl1pPr algn="l">
              <a:defRPr sz="4267">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2018, Met Office</a:t>
            </a:r>
            <a:endParaRPr lang="en-GB" sz="1067">
              <a:solidFill>
                <a:schemeClr val="tx1"/>
              </a:solidFill>
            </a:endParaRPr>
          </a:p>
        </p:txBody>
      </p:sp>
      <p:pic>
        <p:nvPicPr>
          <p:cNvPr id="11" name="MO_MASTER_black_mono_for_light_backg_RBG.png"/>
          <p:cNvPicPr>
            <a:picLocks noChangeAspect="1"/>
          </p:cNvPicPr>
          <p:nvPr userDrawn="1"/>
        </p:nvPicPr>
        <p:blipFill>
          <a:blip r:embed="rId3" cstate="print">
            <a:extLst/>
          </a:blip>
          <a:stretch>
            <a:fillRect/>
          </a:stretch>
        </p:blipFill>
        <p:spPr>
          <a:xfrm>
            <a:off x="245262" y="72789"/>
            <a:ext cx="2403124" cy="753600"/>
          </a:xfrm>
          <a:prstGeom prst="rect">
            <a:avLst/>
          </a:prstGeom>
          <a:ln w="12700">
            <a:miter lim="400000"/>
          </a:ln>
        </p:spPr>
      </p:pic>
    </p:spTree>
    <p:extLst>
      <p:ext uri="{BB962C8B-B14F-4D97-AF65-F5344CB8AC3E}">
        <p14:creationId xmlns:p14="http://schemas.microsoft.com/office/powerpoint/2010/main" val="65514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2018, Met Office</a:t>
            </a:r>
            <a:endParaRPr lang="en-GB" sz="1067">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Tree>
    <p:extLst>
      <p:ext uri="{BB962C8B-B14F-4D97-AF65-F5344CB8AC3E}">
        <p14:creationId xmlns:p14="http://schemas.microsoft.com/office/powerpoint/2010/main" val="2198502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2018, Met Office</a:t>
            </a:r>
            <a:endParaRPr lang="en-GB" sz="1067">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11645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92A1F63-0904-4313-A751-08DE40600F12}"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3769525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Shape 64"/>
          <p:cNvSpPr/>
          <p:nvPr userDrawn="1"/>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rgbClr val="2A2A2A"/>
                </a:solidFill>
                <a:effectLst/>
                <a:uLnTx/>
                <a:uFillTx/>
                <a:latin typeface="Arial"/>
                <a:cs typeface="Arial"/>
                <a:sym typeface="Arial"/>
              </a:rPr>
              <a:t>Working together </a:t>
            </a:r>
            <a:br>
              <a:rPr kumimoji="0" sz="1067" b="0" i="0" u="none" strike="noStrike" kern="0" cap="none" spc="0" normalizeH="0" baseline="0" noProof="0">
                <a:ln>
                  <a:noFill/>
                </a:ln>
                <a:solidFill>
                  <a:srgbClr val="2A2A2A"/>
                </a:solidFill>
                <a:effectLst/>
                <a:uLnTx/>
                <a:uFillTx/>
                <a:latin typeface="Arial"/>
                <a:cs typeface="Arial"/>
                <a:sym typeface="Arial"/>
              </a:rPr>
            </a:br>
            <a:r>
              <a:rPr kumimoji="0" sz="1067"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9"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2018, Met Office</a:t>
            </a:r>
            <a:endParaRPr lang="en-GB" sz="1067">
              <a:solidFill>
                <a:schemeClr val="tx1"/>
              </a:solidFill>
            </a:endParaRPr>
          </a:p>
        </p:txBody>
      </p:sp>
    </p:spTree>
    <p:extLst>
      <p:ext uri="{BB962C8B-B14F-4D97-AF65-F5344CB8AC3E}">
        <p14:creationId xmlns:p14="http://schemas.microsoft.com/office/powerpoint/2010/main" val="3027998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9"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a:t>
            </a:r>
            <a:r>
              <a:rPr lang="fr-BE" sz="1067">
                <a:solidFill>
                  <a:schemeClr val="bg2"/>
                </a:solidFill>
              </a:rPr>
              <a:t>	</a:t>
            </a:r>
            <a:endParaRPr lang="en-GB" sz="1067">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2018, Met Office</a:t>
            </a:r>
            <a:endParaRPr lang="en-GB" sz="1067">
              <a:solidFill>
                <a:schemeClr val="tx1"/>
              </a:solidFill>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a:ln>
                  <a:noFill/>
                </a:ln>
                <a:solidFill>
                  <a:schemeClr val="accent6"/>
                </a:solidFill>
                <a:effectLst/>
                <a:uLnTx/>
                <a:uFillTx/>
                <a:latin typeface="Arial"/>
                <a:cs typeface="Arial"/>
                <a:sym typeface="Arial"/>
              </a:rPr>
              <a:t>Working together </a:t>
            </a:r>
            <a:br>
              <a:rPr kumimoji="0" sz="1067" b="0" i="0" u="none" strike="noStrike" kern="0" cap="none" spc="0" normalizeH="0" baseline="0" noProof="0">
                <a:ln>
                  <a:noFill/>
                </a:ln>
                <a:solidFill>
                  <a:schemeClr val="accent6"/>
                </a:solidFill>
                <a:effectLst/>
                <a:uLnTx/>
                <a:uFillTx/>
                <a:latin typeface="Arial"/>
                <a:cs typeface="Arial"/>
                <a:sym typeface="Arial"/>
              </a:rPr>
            </a:br>
            <a:r>
              <a:rPr kumimoji="0" sz="1067"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2570261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212946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3200" y="2064000"/>
            <a:ext cx="54528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608996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875879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000" y="2064000"/>
            <a:ext cx="756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606857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12468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429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479850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336000" y="932987"/>
            <a:ext cx="5450651" cy="768000"/>
          </a:xfrm>
        </p:spPr>
        <p:txBody>
          <a:bodyPr/>
          <a:lstStyle/>
          <a:p>
            <a:r>
              <a:rPr lang="en-US"/>
              <a:t>Click to edit Master title style</a:t>
            </a:r>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6083029" y="1"/>
            <a:ext cx="6096000" cy="628904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795444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799317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945958"/>
            <a:ext cx="12192000" cy="53631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Picture Placeholder 7"/>
          <p:cNvSpPr>
            <a:spLocks noGrp="1"/>
          </p:cNvSpPr>
          <p:nvPr>
            <p:ph type="pic" sz="quarter" idx="10"/>
          </p:nvPr>
        </p:nvSpPr>
        <p:spPr>
          <a:xfrm>
            <a:off x="336551" y="1091822"/>
            <a:ext cx="11518900" cy="5052863"/>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303441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830650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2A1F63-0904-4313-A751-08DE40600F12}"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359115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6314365"/>
            <a:ext cx="12192000" cy="5436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794771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6"/>
            <a:ext cx="11520000" cy="1200649"/>
          </a:xfrm>
        </p:spPr>
        <p:txBody>
          <a:bodyPr/>
          <a:lstStyle/>
          <a:p>
            <a:r>
              <a:rPr lang="en-US"/>
              <a:t>Click to edit Master title style</a:t>
            </a:r>
          </a:p>
        </p:txBody>
      </p:sp>
      <p:sp>
        <p:nvSpPr>
          <p:cNvPr id="3" name="Content Placeholder 2"/>
          <p:cNvSpPr>
            <a:spLocks noGrp="1"/>
          </p:cNvSpPr>
          <p:nvPr>
            <p:ph idx="1" hasCustomPrompt="1"/>
          </p:nvPr>
        </p:nvSpPr>
        <p:spPr>
          <a:xfrm>
            <a:off x="336000" y="2633973"/>
            <a:ext cx="11520000" cy="3510027"/>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315087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540698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bg2"/>
                </a:solidFill>
              </a:rPr>
              <a:t>	</a:t>
            </a:r>
            <a:endParaRPr lang="en-GB" sz="1067">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960995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474732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876085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430124"/>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667"/>
          </a:p>
        </p:txBody>
      </p:sp>
      <p:sp>
        <p:nvSpPr>
          <p:cNvPr id="2" name="Title 1"/>
          <p:cNvSpPr>
            <a:spLocks noGrp="1"/>
          </p:cNvSpPr>
          <p:nvPr>
            <p:ph type="title" hasCustomPrompt="1"/>
          </p:nvPr>
        </p:nvSpPr>
        <p:spPr>
          <a:xfrm>
            <a:off x="336000" y="932986"/>
            <a:ext cx="11520000" cy="1200649"/>
          </a:xfrm>
        </p:spPr>
        <p:txBody>
          <a:bodyPr/>
          <a:lstStyle>
            <a:lvl1pPr>
              <a:defRPr/>
            </a:lvl1pPr>
          </a:lstStyle>
          <a:p>
            <a:r>
              <a:rPr lang="en-US"/>
              <a:t>Questions?</a:t>
            </a:r>
          </a:p>
        </p:txBody>
      </p:sp>
      <p:sp>
        <p:nvSpPr>
          <p:cNvPr id="7" name="Rectangle 6"/>
          <p:cNvSpPr/>
          <p:nvPr userDrawn="1"/>
        </p:nvSpPr>
        <p:spPr>
          <a:xfrm>
            <a:off x="0" y="643628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www.metoffice.gov.uk	</a:t>
            </a:r>
            <a:endParaRPr lang="en-GB" sz="1067">
              <a:solidFill>
                <a:schemeClr val="tx1"/>
              </a:solidFill>
            </a:endParaRPr>
          </a:p>
        </p:txBody>
      </p:sp>
      <p:sp>
        <p:nvSpPr>
          <p:cNvPr id="8" name="Rectangle 7"/>
          <p:cNvSpPr/>
          <p:nvPr userDrawn="1"/>
        </p:nvSpPr>
        <p:spPr>
          <a:xfrm>
            <a:off x="5622877" y="643628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a:solidFill>
                  <a:schemeClr val="tx1"/>
                </a:solidFill>
              </a:rPr>
              <a:t>© Crown Copyright</a:t>
            </a:r>
            <a:r>
              <a:rPr lang="fr-BE" sz="1067" baseline="0">
                <a:solidFill>
                  <a:schemeClr val="tx1"/>
                </a:solidFill>
              </a:rPr>
              <a:t> 2018, Met Office</a:t>
            </a:r>
            <a:endParaRPr lang="en-GB" sz="1067">
              <a:solidFill>
                <a:schemeClr val="tx1"/>
              </a:solidFill>
            </a:endParaRPr>
          </a:p>
        </p:txBody>
      </p:sp>
      <p:sp>
        <p:nvSpPr>
          <p:cNvPr id="4" name="TextBox 3"/>
          <p:cNvSpPr txBox="1"/>
          <p:nvPr userDrawn="1"/>
        </p:nvSpPr>
        <p:spPr>
          <a:xfrm>
            <a:off x="328939" y="2688230"/>
            <a:ext cx="11520000" cy="420564"/>
          </a:xfrm>
          <a:prstGeom prst="rect">
            <a:avLst/>
          </a:prstGeom>
          <a:noFill/>
        </p:spPr>
        <p:txBody>
          <a:bodyPr wrap="square" rtlCol="0" anchor="ctr">
            <a:spAutoFit/>
          </a:bodyPr>
          <a:lstStyle/>
          <a:p>
            <a:r>
              <a:rPr lang="fr-BE" sz="2133"/>
              <a:t>For more information </a:t>
            </a:r>
            <a:r>
              <a:rPr lang="fr-BE" sz="2133" err="1"/>
              <a:t>please</a:t>
            </a:r>
            <a:r>
              <a:rPr lang="fr-BE" sz="2133"/>
              <a:t> contact</a:t>
            </a:r>
            <a:endParaRPr lang="en-GB" sz="2133"/>
          </a:p>
        </p:txBody>
      </p:sp>
      <p:sp>
        <p:nvSpPr>
          <p:cNvPr id="9" name="TextBox 8"/>
          <p:cNvSpPr txBox="1"/>
          <p:nvPr userDrawn="1"/>
        </p:nvSpPr>
        <p:spPr>
          <a:xfrm>
            <a:off x="1048939" y="3518307"/>
            <a:ext cx="10800000" cy="420564"/>
          </a:xfrm>
          <a:prstGeom prst="rect">
            <a:avLst/>
          </a:prstGeom>
          <a:noFill/>
        </p:spPr>
        <p:txBody>
          <a:bodyPr wrap="square" rtlCol="0" anchor="ctr">
            <a:spAutoFit/>
          </a:bodyPr>
          <a:lstStyle/>
          <a:p>
            <a:pPr marL="0" indent="0">
              <a:buFont typeface="Arial" panose="020B0604020202020204" pitchFamily="34" charset="0"/>
              <a:buNone/>
            </a:pPr>
            <a:r>
              <a:rPr lang="fr-BE" sz="2133"/>
              <a:t>www.metoffice.gov.uk</a:t>
            </a:r>
            <a:endParaRPr lang="en-GB" sz="2133"/>
          </a:p>
        </p:txBody>
      </p:sp>
      <p:sp>
        <p:nvSpPr>
          <p:cNvPr id="10" name="Text Placeholder 9"/>
          <p:cNvSpPr>
            <a:spLocks noGrp="1"/>
          </p:cNvSpPr>
          <p:nvPr>
            <p:ph type="body" sz="quarter" idx="10" hasCustomPrompt="1"/>
          </p:nvPr>
        </p:nvSpPr>
        <p:spPr>
          <a:xfrm>
            <a:off x="1048939" y="5325704"/>
            <a:ext cx="10800000" cy="480000"/>
          </a:xfrm>
        </p:spPr>
        <p:txBody>
          <a:bodyPr anchor="ctr">
            <a:normAutofit/>
          </a:bodyPr>
          <a:lstStyle>
            <a:lvl1pPr marL="0" indent="0">
              <a:buNone/>
              <a:defRPr sz="2133"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1048939" y="4411643"/>
            <a:ext cx="10800000" cy="480000"/>
          </a:xfrm>
        </p:spPr>
        <p:txBody>
          <a:bodyPr anchor="ctr">
            <a:normAutofit/>
          </a:bodyPr>
          <a:lstStyle>
            <a:lvl1pPr marL="0" indent="0">
              <a:buNone/>
              <a:defRPr sz="2133"/>
            </a:lvl1pPr>
          </a:lstStyle>
          <a:p>
            <a:pPr lvl="0"/>
            <a:r>
              <a:rPr lang="en-US"/>
              <a:t>Insert e-mail here</a:t>
            </a:r>
            <a:endParaRPr lang="en-GB"/>
          </a:p>
        </p:txBody>
      </p:sp>
      <p:pic>
        <p:nvPicPr>
          <p:cNvPr id="16" name="email-icon.png"/>
          <p:cNvPicPr>
            <a:picLocks noChangeAspect="1"/>
          </p:cNvPicPr>
          <p:nvPr userDrawn="1"/>
        </p:nvPicPr>
        <p:blipFill>
          <a:blip r:embed="rId2" cstate="print">
            <a:extLst/>
          </a:blip>
          <a:stretch>
            <a:fillRect/>
          </a:stretch>
        </p:blipFill>
        <p:spPr>
          <a:xfrm>
            <a:off x="505549" y="4390891"/>
            <a:ext cx="476903" cy="528000"/>
          </a:xfrm>
          <a:prstGeom prst="rect">
            <a:avLst/>
          </a:prstGeom>
          <a:ln w="12700">
            <a:miter lim="400000"/>
          </a:ln>
        </p:spPr>
      </p:pic>
      <p:pic>
        <p:nvPicPr>
          <p:cNvPr id="17" name="phone-icon.png"/>
          <p:cNvPicPr>
            <a:picLocks noChangeAspect="1"/>
          </p:cNvPicPr>
          <p:nvPr userDrawn="1"/>
        </p:nvPicPr>
        <p:blipFill>
          <a:blip r:embed="rId3" cstate="print">
            <a:extLst/>
          </a:blip>
          <a:stretch>
            <a:fillRect/>
          </a:stretch>
        </p:blipFill>
        <p:spPr>
          <a:xfrm>
            <a:off x="467226" y="5292037"/>
            <a:ext cx="553548" cy="528000"/>
          </a:xfrm>
          <a:prstGeom prst="rect">
            <a:avLst/>
          </a:prstGeom>
          <a:ln w="12700">
            <a:miter lim="400000"/>
          </a:ln>
        </p:spPr>
      </p:pic>
      <p:pic>
        <p:nvPicPr>
          <p:cNvPr id="18" name="web-icon.png"/>
          <p:cNvPicPr>
            <a:picLocks noChangeAspect="1"/>
          </p:cNvPicPr>
          <p:nvPr userDrawn="1"/>
        </p:nvPicPr>
        <p:blipFill>
          <a:blip r:embed="rId4" cstate="print">
            <a:extLst/>
          </a:blip>
          <a:stretch>
            <a:fillRect/>
          </a:stretch>
        </p:blipFill>
        <p:spPr>
          <a:xfrm>
            <a:off x="432001" y="3489743"/>
            <a:ext cx="623999" cy="528000"/>
          </a:xfrm>
          <a:prstGeom prst="rect">
            <a:avLst/>
          </a:prstGeom>
          <a:ln w="12700">
            <a:miter lim="400000"/>
          </a:ln>
        </p:spPr>
      </p:pic>
    </p:spTree>
    <p:extLst>
      <p:ext uri="{BB962C8B-B14F-4D97-AF65-F5344CB8AC3E}">
        <p14:creationId xmlns:p14="http://schemas.microsoft.com/office/powerpoint/2010/main" val="518901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0503" cy="6867923"/>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2018, Met Office</a:t>
            </a:r>
            <a:endParaRPr lang="en-GB" sz="1067" dirty="0">
              <a:solidFill>
                <a:schemeClr val="bg2"/>
              </a:solidFill>
            </a:endParaRPr>
          </a:p>
        </p:txBody>
      </p:sp>
      <p:pic>
        <p:nvPicPr>
          <p:cNvPr id="10"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3218468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12215059" cy="6870971"/>
          </a:xfrm>
          <a:prstGeom prst="rect">
            <a:avLst/>
          </a:prstGeom>
        </p:spPr>
      </p:pic>
      <p:sp>
        <p:nvSpPr>
          <p:cNvPr id="2" name="Title 1"/>
          <p:cNvSpPr>
            <a:spLocks noGrp="1"/>
          </p:cNvSpPr>
          <p:nvPr>
            <p:ph type="ctrTitle"/>
          </p:nvPr>
        </p:nvSpPr>
        <p:spPr>
          <a:xfrm>
            <a:off x="336000" y="931200"/>
            <a:ext cx="6688048" cy="1543595"/>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5778197"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2018 Met Office</a:t>
            </a:r>
            <a:endParaRPr lang="en-GB" sz="1067" dirty="0">
              <a:solidFill>
                <a:schemeClr val="bg2"/>
              </a:solidFill>
            </a:endParaRPr>
          </a:p>
        </p:txBody>
      </p:sp>
      <p:pic>
        <p:nvPicPr>
          <p:cNvPr id="10"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1993591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extLst/>
          </a:blip>
          <a:stretch>
            <a:fillRect/>
          </a:stretch>
        </p:blipFill>
        <p:spPr>
          <a:xfrm>
            <a:off x="0" y="0"/>
            <a:ext cx="12215059" cy="6870971"/>
          </a:xfrm>
          <a:prstGeom prst="rect">
            <a:avLst/>
          </a:prstGeom>
          <a:ln w="12700">
            <a:miter lim="400000"/>
          </a:ln>
        </p:spPr>
      </p:pic>
      <p:sp>
        <p:nvSpPr>
          <p:cNvPr id="2" name="Title 1"/>
          <p:cNvSpPr>
            <a:spLocks noGrp="1"/>
          </p:cNvSpPr>
          <p:nvPr>
            <p:ph type="ctrTitle"/>
          </p:nvPr>
        </p:nvSpPr>
        <p:spPr>
          <a:xfrm>
            <a:off x="336000" y="931200"/>
            <a:ext cx="11520000" cy="1543595"/>
          </a:xfrm>
        </p:spPr>
        <p:txBody>
          <a:bodyPr anchor="b">
            <a:normAutofit/>
          </a:bodyPr>
          <a:lstStyle>
            <a:lvl1pPr algn="l">
              <a:defRPr sz="4267">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www.metoffice.gov.uk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bg2"/>
                </a:solidFill>
              </a:rPr>
              <a:t>© Crown Copyright</a:t>
            </a:r>
            <a:r>
              <a:rPr lang="fr-BE" sz="1067" baseline="0" dirty="0">
                <a:solidFill>
                  <a:schemeClr val="bg2"/>
                </a:solidFill>
              </a:rPr>
              <a:t> 2018, Met Office</a:t>
            </a:r>
            <a:endParaRPr lang="en-GB" sz="1067" dirty="0">
              <a:solidFill>
                <a:schemeClr val="bg2"/>
              </a:solidFill>
            </a:endParaRPr>
          </a:p>
        </p:txBody>
      </p:sp>
      <p:pic>
        <p:nvPicPr>
          <p:cNvPr id="10"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384108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92A1F63-0904-4313-A751-08DE40600F12}" type="datetimeFigureOut">
              <a:rPr lang="en-GB" smtClean="0"/>
              <a:t>16/11/2018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738174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7" y="0"/>
            <a:ext cx="12207424" cy="6870971"/>
          </a:xfrm>
          <a:prstGeom prst="rect">
            <a:avLst/>
          </a:prstGeom>
          <a:ln w="12700">
            <a:miter lim="400000"/>
          </a:ln>
        </p:spPr>
      </p:pic>
      <p:sp>
        <p:nvSpPr>
          <p:cNvPr id="2" name="Title 1"/>
          <p:cNvSpPr>
            <a:spLocks noGrp="1"/>
          </p:cNvSpPr>
          <p:nvPr>
            <p:ph type="ctrTitle"/>
          </p:nvPr>
        </p:nvSpPr>
        <p:spPr>
          <a:xfrm>
            <a:off x="336000" y="931200"/>
            <a:ext cx="11520000" cy="1543595"/>
          </a:xfrm>
        </p:spPr>
        <p:txBody>
          <a:bodyPr anchor="b">
            <a:normAutofit/>
          </a:bodyPr>
          <a:lstStyle>
            <a:lvl1pPr algn="l">
              <a:defRPr sz="4267">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8" name="Rectangle 7"/>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9" name="Rectangle 8"/>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pic>
        <p:nvPicPr>
          <p:cNvPr id="11" name="MO_MASTER_black_mono_for_light_backg_RBG.png"/>
          <p:cNvPicPr>
            <a:picLocks noChangeAspect="1"/>
          </p:cNvPicPr>
          <p:nvPr userDrawn="1"/>
        </p:nvPicPr>
        <p:blipFill>
          <a:blip r:embed="rId3" cstate="print">
            <a:extLst/>
          </a:blip>
          <a:stretch>
            <a:fillRect/>
          </a:stretch>
        </p:blipFill>
        <p:spPr>
          <a:xfrm>
            <a:off x="245262" y="72789"/>
            <a:ext cx="2403124" cy="753600"/>
          </a:xfrm>
          <a:prstGeom prst="rect">
            <a:avLst/>
          </a:prstGeom>
          <a:ln w="12700">
            <a:miter lim="400000"/>
          </a:ln>
        </p:spPr>
      </p:pic>
    </p:spTree>
    <p:extLst>
      <p:ext uri="{BB962C8B-B14F-4D97-AF65-F5344CB8AC3E}">
        <p14:creationId xmlns:p14="http://schemas.microsoft.com/office/powerpoint/2010/main" val="2343695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Tree>
    <p:extLst>
      <p:ext uri="{BB962C8B-B14F-4D97-AF65-F5344CB8AC3E}">
        <p14:creationId xmlns:p14="http://schemas.microsoft.com/office/powerpoint/2010/main" val="3162902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5" name="Rectangle 4"/>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
        <p:nvSpPr>
          <p:cNvPr id="6" name="Rectangle 5"/>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7"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4079911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Shape 64"/>
          <p:cNvSpPr/>
          <p:nvPr userDrawn="1"/>
        </p:nvSpPr>
        <p:spPr>
          <a:xfrm flipV="1">
            <a:off x="2855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rgbClr val="2A2A2A"/>
                </a:solidFill>
                <a:effectLst/>
                <a:uLnTx/>
                <a:uFillTx/>
                <a:latin typeface="Arial"/>
                <a:cs typeface="Arial"/>
                <a:sym typeface="Arial"/>
              </a:rPr>
              <a:t>Working together </a:t>
            </a:r>
            <a:br>
              <a:rPr kumimoji="0" sz="1067" b="0" i="0" u="none" strike="noStrike" kern="0" cap="none" spc="0" normalizeH="0" baseline="0" noProof="0" dirty="0">
                <a:ln>
                  <a:noFill/>
                </a:ln>
                <a:solidFill>
                  <a:srgbClr val="2A2A2A"/>
                </a:solidFill>
                <a:effectLst/>
                <a:uLnTx/>
                <a:uFillTx/>
                <a:latin typeface="Arial"/>
                <a:cs typeface="Arial"/>
                <a:sym typeface="Arial"/>
              </a:rPr>
            </a:br>
            <a:r>
              <a:rPr kumimoji="0" sz="1067"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9" name="Shape 64"/>
          <p:cNvSpPr/>
          <p:nvPr userDrawn="1"/>
        </p:nvSpPr>
        <p:spPr>
          <a:xfrm flipV="1">
            <a:off x="465455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Tree>
    <p:extLst>
      <p:ext uri="{BB962C8B-B14F-4D97-AF65-F5344CB8AC3E}">
        <p14:creationId xmlns:p14="http://schemas.microsoft.com/office/powerpoint/2010/main" val="3227601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2" y="-8012"/>
            <a:ext cx="12192003"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3200">
                <a:solidFill>
                  <a:srgbClr val="FFFFFF"/>
                </a:solidFill>
              </a:defRPr>
            </a:lvl1pPr>
          </a:lstStyle>
          <a:p>
            <a:pPr marL="0" marR="0" lvl="0" indent="0" algn="ctr" defTabSz="292093"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336000" y="931200"/>
            <a:ext cx="11520000" cy="1543595"/>
          </a:xfrm>
        </p:spPr>
        <p:txBody>
          <a:bodyPr anchor="b">
            <a:normAutofit/>
          </a:bodyPr>
          <a:lstStyle>
            <a:lvl1pPr algn="l">
              <a:defRPr sz="48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336000" y="2838735"/>
            <a:ext cx="11520000" cy="2419065"/>
          </a:xfrm>
        </p:spPr>
        <p:txBody>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Shape 64"/>
          <p:cNvSpPr/>
          <p:nvPr userDrawn="1"/>
        </p:nvSpPr>
        <p:spPr>
          <a:xfrm flipV="1">
            <a:off x="2855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969561" y="272735"/>
            <a:ext cx="1568168" cy="360000"/>
          </a:xfrm>
          <a:prstGeom prst="rect">
            <a:avLst/>
          </a:prstGeom>
          <a:noFill/>
          <a:ln>
            <a:noFill/>
          </a:ln>
        </p:spPr>
        <p:txBody>
          <a:bodyPr wrap="square" lIns="68579" tIns="34289" rIns="68579" bIns="34289" anchor="t">
            <a:noAutofit/>
          </a:bodyPr>
          <a:lstStyle>
            <a:lvl1pPr marL="0" indent="0">
              <a:buNone/>
              <a:defRPr sz="1067">
                <a:latin typeface="+mn-lt"/>
              </a:defRPr>
            </a:lvl1pPr>
          </a:lstStyle>
          <a:p>
            <a:r>
              <a:rPr lang="en-US"/>
              <a:t>Click icon to add picture</a:t>
            </a:r>
            <a:endParaRPr lang="en-GB" dirty="0"/>
          </a:p>
        </p:txBody>
      </p:sp>
      <p:sp>
        <p:nvSpPr>
          <p:cNvPr id="7" name="Shape 70"/>
          <p:cNvSpPr>
            <a:spLocks noGrp="1"/>
          </p:cNvSpPr>
          <p:nvPr>
            <p:ph type="pic" sz="quarter" idx="14"/>
          </p:nvPr>
        </p:nvSpPr>
        <p:spPr>
          <a:xfrm>
            <a:off x="4770581"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8" name="Shape 71"/>
          <p:cNvSpPr>
            <a:spLocks noGrp="1"/>
          </p:cNvSpPr>
          <p:nvPr>
            <p:ph type="pic" sz="quarter" idx="15"/>
          </p:nvPr>
        </p:nvSpPr>
        <p:spPr>
          <a:xfrm>
            <a:off x="6570805"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9" name="Shape 64"/>
          <p:cNvSpPr/>
          <p:nvPr userDrawn="1"/>
        </p:nvSpPr>
        <p:spPr>
          <a:xfrm flipV="1">
            <a:off x="465455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4"/>
          <p:cNvSpPr/>
          <p:nvPr userDrawn="1"/>
        </p:nvSpPr>
        <p:spPr>
          <a:xfrm flipV="1">
            <a:off x="645636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1" name="Shape 64"/>
          <p:cNvSpPr/>
          <p:nvPr userDrawn="1"/>
        </p:nvSpPr>
        <p:spPr>
          <a:xfrm flipV="1">
            <a:off x="8256588"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35719" tIns="35719" rIns="35719" bIns="35719" anchor="ctr"/>
          <a:lstStyle/>
          <a:p>
            <a:pPr marL="0" marR="0" lvl="0" indent="0" algn="ctr" defTabSz="292093"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dirty="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8364937" y="272735"/>
            <a:ext cx="1568169" cy="360000"/>
          </a:xfrm>
          <a:prstGeom prst="rect">
            <a:avLst/>
          </a:prstGeom>
          <a:noFill/>
          <a:ln>
            <a:noFill/>
          </a:ln>
        </p:spPr>
        <p:txBody>
          <a:bodyPr lIns="68579" tIns="34289" rIns="68579" bIns="34289" anchor="t">
            <a:noAutofit/>
          </a:bodyPr>
          <a:lstStyle>
            <a:lvl1pPr marL="0" indent="0">
              <a:buNone/>
              <a:defRPr sz="1067"/>
            </a:lvl1pPr>
          </a:lstStyle>
          <a:p>
            <a:r>
              <a:rPr lang="en-US"/>
              <a:t>Click icon to add picture</a:t>
            </a:r>
            <a:endParaRPr dirty="0"/>
          </a:p>
        </p:txBody>
      </p:sp>
      <p:sp>
        <p:nvSpPr>
          <p:cNvPr id="13" name="Rectangle 12"/>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a:t>
            </a:r>
            <a:r>
              <a:rPr lang="fr-BE" sz="1067" dirty="0">
                <a:solidFill>
                  <a:schemeClr val="bg2"/>
                </a:solidFill>
              </a:rPr>
              <a:t>	</a:t>
            </a:r>
            <a:endParaRPr lang="en-GB" sz="1067" dirty="0">
              <a:solidFill>
                <a:schemeClr val="bg2"/>
              </a:solidFill>
            </a:endParaRPr>
          </a:p>
        </p:txBody>
      </p:sp>
      <p:sp>
        <p:nvSpPr>
          <p:cNvPr id="14" name="Rectangle 13"/>
          <p:cNvSpPr/>
          <p:nvPr userDrawn="1"/>
        </p:nvSpPr>
        <p:spPr>
          <a:xfrm>
            <a:off x="5622877" y="631436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
        <p:nvSpPr>
          <p:cNvPr id="5" name="Shape 68"/>
          <p:cNvSpPr/>
          <p:nvPr userDrawn="1"/>
        </p:nvSpPr>
        <p:spPr>
          <a:xfrm>
            <a:off x="10041453" y="272735"/>
            <a:ext cx="1814548" cy="36000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p>
            <a:pPr marL="0" marR="0" lvl="0" indent="0" algn="l"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067" b="0" i="0" u="none" strike="noStrike" kern="0" cap="none" spc="0" normalizeH="0" baseline="0" noProof="0" dirty="0">
                <a:ln>
                  <a:noFill/>
                </a:ln>
                <a:solidFill>
                  <a:schemeClr val="accent6"/>
                </a:solidFill>
                <a:effectLst/>
                <a:uLnTx/>
                <a:uFillTx/>
                <a:latin typeface="Arial"/>
                <a:cs typeface="Arial"/>
                <a:sym typeface="Arial"/>
              </a:rPr>
              <a:t>Working together </a:t>
            </a:r>
            <a:br>
              <a:rPr kumimoji="0" sz="1067" b="0" i="0" u="none" strike="noStrike" kern="0" cap="none" spc="0" normalizeH="0" baseline="0" noProof="0" dirty="0">
                <a:ln>
                  <a:noFill/>
                </a:ln>
                <a:solidFill>
                  <a:schemeClr val="accent6"/>
                </a:solidFill>
                <a:effectLst/>
                <a:uLnTx/>
                <a:uFillTx/>
                <a:latin typeface="Arial"/>
                <a:cs typeface="Arial"/>
                <a:sym typeface="Arial"/>
              </a:rPr>
            </a:br>
            <a:r>
              <a:rPr kumimoji="0" sz="1067" b="0" i="0" u="none" strike="noStrike" kern="0" cap="none" spc="0" normalizeH="0" baseline="0" noProof="0" dirty="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extLst/>
          </a:blip>
          <a:stretch>
            <a:fillRect/>
          </a:stretch>
        </p:blipFill>
        <p:spPr>
          <a:xfrm>
            <a:off x="244800" y="72000"/>
            <a:ext cx="2405040" cy="754200"/>
          </a:xfrm>
          <a:prstGeom prst="rect">
            <a:avLst/>
          </a:prstGeom>
          <a:ln w="12700">
            <a:miter lim="400000"/>
          </a:ln>
        </p:spPr>
      </p:pic>
    </p:spTree>
    <p:extLst>
      <p:ext uri="{BB962C8B-B14F-4D97-AF65-F5344CB8AC3E}">
        <p14:creationId xmlns:p14="http://schemas.microsoft.com/office/powerpoint/2010/main" val="36832721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922923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3200" y="2064000"/>
            <a:ext cx="54528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8996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176526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756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610563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5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124684"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4296000" y="2064000"/>
            <a:ext cx="3600000"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8076469" y="2064000"/>
            <a:ext cx="0" cy="408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803650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336000" y="932987"/>
            <a:ext cx="5450651" cy="768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6000" y="2064000"/>
            <a:ext cx="5450651" cy="408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6083029" y="1"/>
            <a:ext cx="6096000" cy="628904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34277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92A1F63-0904-4313-A751-08DE40600F12}" type="datetimeFigureOut">
              <a:rPr lang="en-GB" smtClean="0"/>
              <a:t>16/11/2018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773570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907186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945958"/>
            <a:ext cx="12192000" cy="53631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Picture Placeholder 7"/>
          <p:cNvSpPr>
            <a:spLocks noGrp="1"/>
          </p:cNvSpPr>
          <p:nvPr>
            <p:ph type="pic" sz="quarter" idx="10"/>
          </p:nvPr>
        </p:nvSpPr>
        <p:spPr>
          <a:xfrm>
            <a:off x="336551" y="1091822"/>
            <a:ext cx="11518900" cy="5052863"/>
          </a:xfrm>
        </p:spPr>
        <p:txBody>
          <a:bodyPr/>
          <a:lstStyle/>
          <a:p>
            <a:r>
              <a:rPr lang="en-US"/>
              <a:t>Click icon to add picture</a:t>
            </a:r>
            <a:endParaRPr lang="en-GB" dirty="0"/>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4023127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833231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6314365"/>
            <a:ext cx="12192000" cy="54363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625647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6"/>
            <a:ext cx="11520000" cy="1200649"/>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3973"/>
            <a:ext cx="11520000" cy="3510027"/>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128020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872137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bg2"/>
                </a:solidFill>
              </a:rPr>
              <a:t>	</a:t>
            </a:r>
            <a:endParaRPr lang="en-GB" sz="1067" dirty="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753236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628127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2304000"/>
            <a:ext cx="12192000" cy="4554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336000" y="932987"/>
            <a:ext cx="11520000" cy="120000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336000" y="2635200"/>
            <a:ext cx="11520000" cy="3508800"/>
          </a:xfrm>
        </p:spPr>
        <p:txBody>
          <a:bodyPr/>
          <a:lstStyle>
            <a:lvl1pPr marL="0" indent="0">
              <a:buNone/>
              <a:defRPr baseline="0"/>
            </a:lvl1pPr>
            <a:lvl2pPr marL="457189" indent="0">
              <a:buNone/>
              <a:defRPr/>
            </a:lvl2pPr>
            <a:lvl3pPr marL="914377" indent="0">
              <a:buNone/>
              <a:defRPr/>
            </a:lvl3pPr>
            <a:lvl4pPr marL="1371566" indent="0">
              <a:buNone/>
              <a:defRPr/>
            </a:lvl4pPr>
            <a:lvl5pPr marL="1828754" indent="0">
              <a:buNone/>
              <a:defRPr/>
            </a:lvl5pPr>
          </a:lstStyle>
          <a:p>
            <a:pPr lvl="0"/>
            <a:r>
              <a:rPr lang="en-US" dirty="0"/>
              <a:t>Click to add subtitle</a:t>
            </a:r>
          </a:p>
        </p:txBody>
      </p:sp>
      <p:sp>
        <p:nvSpPr>
          <p:cNvPr id="7" name="Rectangle 6"/>
          <p:cNvSpPr/>
          <p:nvPr userDrawn="1"/>
        </p:nvSpPr>
        <p:spPr>
          <a:xfrm>
            <a:off x="0" y="631436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4052009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430124"/>
            <a:ext cx="12192000" cy="455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667"/>
          </a:p>
        </p:txBody>
      </p:sp>
      <p:sp>
        <p:nvSpPr>
          <p:cNvPr id="2" name="Title 1"/>
          <p:cNvSpPr>
            <a:spLocks noGrp="1"/>
          </p:cNvSpPr>
          <p:nvPr>
            <p:ph type="title" hasCustomPrompt="1"/>
          </p:nvPr>
        </p:nvSpPr>
        <p:spPr>
          <a:xfrm>
            <a:off x="336000" y="932986"/>
            <a:ext cx="11520000" cy="1200649"/>
          </a:xfrm>
        </p:spPr>
        <p:txBody>
          <a:bodyPr/>
          <a:lstStyle>
            <a:lvl1pPr>
              <a:defRPr/>
            </a:lvl1pPr>
          </a:lstStyle>
          <a:p>
            <a:r>
              <a:rPr lang="en-US" dirty="0"/>
              <a:t>Questions?</a:t>
            </a:r>
          </a:p>
        </p:txBody>
      </p:sp>
      <p:sp>
        <p:nvSpPr>
          <p:cNvPr id="7" name="Rectangle 6"/>
          <p:cNvSpPr/>
          <p:nvPr userDrawn="1"/>
        </p:nvSpPr>
        <p:spPr>
          <a:xfrm>
            <a:off x="0" y="6436285"/>
            <a:ext cx="12192000"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www.metoffice.gov.uk	</a:t>
            </a:r>
            <a:endParaRPr lang="en-GB" sz="1067" dirty="0">
              <a:solidFill>
                <a:schemeClr val="tx1"/>
              </a:solidFill>
            </a:endParaRPr>
          </a:p>
        </p:txBody>
      </p:sp>
      <p:sp>
        <p:nvSpPr>
          <p:cNvPr id="8" name="Rectangle 7"/>
          <p:cNvSpPr/>
          <p:nvPr userDrawn="1"/>
        </p:nvSpPr>
        <p:spPr>
          <a:xfrm>
            <a:off x="5622877" y="6436285"/>
            <a:ext cx="6569123" cy="54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r" defTabSz="601118">
              <a:tabLst/>
            </a:pPr>
            <a:r>
              <a:rPr lang="fr-BE" sz="1067" dirty="0">
                <a:solidFill>
                  <a:schemeClr val="tx1"/>
                </a:solidFill>
              </a:rPr>
              <a:t>© Crown Copyright</a:t>
            </a:r>
            <a:r>
              <a:rPr lang="fr-BE" sz="1067" baseline="0" dirty="0">
                <a:solidFill>
                  <a:schemeClr val="tx1"/>
                </a:solidFill>
              </a:rPr>
              <a:t> 2018, Met Office</a:t>
            </a:r>
            <a:endParaRPr lang="en-GB" sz="1067" dirty="0">
              <a:solidFill>
                <a:schemeClr val="tx1"/>
              </a:solidFill>
            </a:endParaRPr>
          </a:p>
        </p:txBody>
      </p:sp>
      <p:sp>
        <p:nvSpPr>
          <p:cNvPr id="4" name="TextBox 3"/>
          <p:cNvSpPr txBox="1"/>
          <p:nvPr userDrawn="1"/>
        </p:nvSpPr>
        <p:spPr>
          <a:xfrm>
            <a:off x="328939" y="2688230"/>
            <a:ext cx="11520000" cy="420564"/>
          </a:xfrm>
          <a:prstGeom prst="rect">
            <a:avLst/>
          </a:prstGeom>
          <a:noFill/>
        </p:spPr>
        <p:txBody>
          <a:bodyPr wrap="square" rtlCol="0" anchor="ctr">
            <a:spAutoFit/>
          </a:bodyPr>
          <a:lstStyle/>
          <a:p>
            <a:r>
              <a:rPr lang="fr-BE" sz="2133" dirty="0"/>
              <a:t>For more information </a:t>
            </a:r>
            <a:r>
              <a:rPr lang="fr-BE" sz="2133" dirty="0" err="1"/>
              <a:t>please</a:t>
            </a:r>
            <a:r>
              <a:rPr lang="fr-BE" sz="2133" dirty="0"/>
              <a:t> contact</a:t>
            </a:r>
            <a:endParaRPr lang="en-GB" sz="2133" dirty="0"/>
          </a:p>
        </p:txBody>
      </p:sp>
      <p:sp>
        <p:nvSpPr>
          <p:cNvPr id="9" name="TextBox 8"/>
          <p:cNvSpPr txBox="1"/>
          <p:nvPr userDrawn="1"/>
        </p:nvSpPr>
        <p:spPr>
          <a:xfrm>
            <a:off x="1048939" y="3518307"/>
            <a:ext cx="10800000" cy="420564"/>
          </a:xfrm>
          <a:prstGeom prst="rect">
            <a:avLst/>
          </a:prstGeom>
          <a:noFill/>
        </p:spPr>
        <p:txBody>
          <a:bodyPr wrap="square" rtlCol="0" anchor="ctr">
            <a:spAutoFit/>
          </a:bodyPr>
          <a:lstStyle/>
          <a:p>
            <a:pPr marL="0" indent="0">
              <a:buFont typeface="Arial" panose="020B0604020202020204" pitchFamily="34" charset="0"/>
              <a:buNone/>
            </a:pPr>
            <a:r>
              <a:rPr lang="fr-BE" sz="2133" dirty="0"/>
              <a:t>www.metoffice.gov.uk</a:t>
            </a:r>
            <a:endParaRPr lang="en-GB" sz="2133" dirty="0"/>
          </a:p>
        </p:txBody>
      </p:sp>
      <p:sp>
        <p:nvSpPr>
          <p:cNvPr id="10" name="Text Placeholder 9"/>
          <p:cNvSpPr>
            <a:spLocks noGrp="1"/>
          </p:cNvSpPr>
          <p:nvPr>
            <p:ph type="body" sz="quarter" idx="10" hasCustomPrompt="1"/>
          </p:nvPr>
        </p:nvSpPr>
        <p:spPr>
          <a:xfrm>
            <a:off x="1048939" y="5325704"/>
            <a:ext cx="10800000" cy="480000"/>
          </a:xfrm>
        </p:spPr>
        <p:txBody>
          <a:bodyPr anchor="ctr">
            <a:normAutofit/>
          </a:bodyPr>
          <a:lstStyle>
            <a:lvl1pPr marL="0" indent="0">
              <a:buNone/>
              <a:defRPr sz="2133" baseline="0"/>
            </a:lvl1pPr>
          </a:lstStyle>
          <a:p>
            <a:pPr lvl="0"/>
            <a:r>
              <a:rPr lang="en-US" dirty="0"/>
              <a:t>Insert phone number here</a:t>
            </a:r>
            <a:endParaRPr lang="en-GB" dirty="0"/>
          </a:p>
        </p:txBody>
      </p:sp>
      <p:sp>
        <p:nvSpPr>
          <p:cNvPr id="14" name="Text Placeholder 9"/>
          <p:cNvSpPr>
            <a:spLocks noGrp="1"/>
          </p:cNvSpPr>
          <p:nvPr>
            <p:ph type="body" sz="quarter" idx="11" hasCustomPrompt="1"/>
          </p:nvPr>
        </p:nvSpPr>
        <p:spPr>
          <a:xfrm>
            <a:off x="1048939" y="4411643"/>
            <a:ext cx="10800000" cy="480000"/>
          </a:xfrm>
        </p:spPr>
        <p:txBody>
          <a:bodyPr anchor="ctr">
            <a:normAutofit/>
          </a:bodyPr>
          <a:lstStyle>
            <a:lvl1pPr marL="0" indent="0">
              <a:buNone/>
              <a:defRPr sz="2133"/>
            </a:lvl1pPr>
          </a:lstStyle>
          <a:p>
            <a:pPr lvl="0"/>
            <a:r>
              <a:rPr lang="en-US" dirty="0"/>
              <a:t>Insert e-mail here</a:t>
            </a:r>
            <a:endParaRPr lang="en-GB" dirty="0"/>
          </a:p>
        </p:txBody>
      </p:sp>
      <p:pic>
        <p:nvPicPr>
          <p:cNvPr id="16" name="email-icon.png"/>
          <p:cNvPicPr>
            <a:picLocks noChangeAspect="1"/>
          </p:cNvPicPr>
          <p:nvPr userDrawn="1"/>
        </p:nvPicPr>
        <p:blipFill>
          <a:blip r:embed="rId2" cstate="print">
            <a:extLst/>
          </a:blip>
          <a:stretch>
            <a:fillRect/>
          </a:stretch>
        </p:blipFill>
        <p:spPr>
          <a:xfrm>
            <a:off x="505549" y="4390891"/>
            <a:ext cx="476903" cy="528000"/>
          </a:xfrm>
          <a:prstGeom prst="rect">
            <a:avLst/>
          </a:prstGeom>
          <a:ln w="12700">
            <a:miter lim="400000"/>
          </a:ln>
        </p:spPr>
      </p:pic>
      <p:pic>
        <p:nvPicPr>
          <p:cNvPr id="17" name="phone-icon.png"/>
          <p:cNvPicPr>
            <a:picLocks noChangeAspect="1"/>
          </p:cNvPicPr>
          <p:nvPr userDrawn="1"/>
        </p:nvPicPr>
        <p:blipFill>
          <a:blip r:embed="rId3" cstate="print">
            <a:extLst/>
          </a:blip>
          <a:stretch>
            <a:fillRect/>
          </a:stretch>
        </p:blipFill>
        <p:spPr>
          <a:xfrm>
            <a:off x="467226" y="5292037"/>
            <a:ext cx="553548" cy="528000"/>
          </a:xfrm>
          <a:prstGeom prst="rect">
            <a:avLst/>
          </a:prstGeom>
          <a:ln w="12700">
            <a:miter lim="400000"/>
          </a:ln>
        </p:spPr>
      </p:pic>
      <p:pic>
        <p:nvPicPr>
          <p:cNvPr id="18" name="web-icon.png"/>
          <p:cNvPicPr>
            <a:picLocks noChangeAspect="1"/>
          </p:cNvPicPr>
          <p:nvPr userDrawn="1"/>
        </p:nvPicPr>
        <p:blipFill>
          <a:blip r:embed="rId4" cstate="print">
            <a:extLst/>
          </a:blip>
          <a:stretch>
            <a:fillRect/>
          </a:stretch>
        </p:blipFill>
        <p:spPr>
          <a:xfrm>
            <a:off x="432001" y="3489743"/>
            <a:ext cx="623999" cy="528000"/>
          </a:xfrm>
          <a:prstGeom prst="rect">
            <a:avLst/>
          </a:prstGeom>
          <a:ln w="12700">
            <a:miter lim="400000"/>
          </a:ln>
        </p:spPr>
      </p:pic>
    </p:spTree>
    <p:extLst>
      <p:ext uri="{BB962C8B-B14F-4D97-AF65-F5344CB8AC3E}">
        <p14:creationId xmlns:p14="http://schemas.microsoft.com/office/powerpoint/2010/main" val="422652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92A1F63-0904-4313-A751-08DE40600F12}" type="datetimeFigureOut">
              <a:rPr lang="en-GB" smtClean="0"/>
              <a:t>16/11/2018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452326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69"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417645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A1F63-0904-4313-A751-08DE40600F12}" type="datetimeFigureOut">
              <a:rPr lang="en-GB" smtClean="0"/>
              <a:t>16/11/2018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372781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2A1F63-0904-4313-A751-08DE40600F12}" type="datetimeFigureOut">
              <a:rPr lang="en-GB" smtClean="0"/>
              <a:t>16/11/2018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1776555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2A1F63-0904-4313-A751-08DE40600F12}" type="datetimeFigureOut">
              <a:rPr lang="en-GB" smtClean="0"/>
              <a:t>16/11/2018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C5C478-2D2C-41B3-88A1-1D1DE82500E5}" type="slidenum">
              <a:rPr lang="en-GB" smtClean="0"/>
              <a:t>‹#›</a:t>
            </a:fld>
            <a:endParaRPr lang="en-GB"/>
          </a:p>
        </p:txBody>
      </p:sp>
    </p:spTree>
    <p:extLst>
      <p:ext uri="{BB962C8B-B14F-4D97-AF65-F5344CB8AC3E}">
        <p14:creationId xmlns:p14="http://schemas.microsoft.com/office/powerpoint/2010/main" val="87195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image" Target="../media/image3.png"/><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A1F63-0904-4313-A751-08DE40600F12}" type="datetimeFigureOut">
              <a:rPr lang="en-GB" smtClean="0"/>
              <a:t>16/11/2018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5C478-2D2C-41B3-88A1-1D1DE82500E5}" type="slidenum">
              <a:rPr lang="en-GB" smtClean="0"/>
              <a:t>‹#›</a:t>
            </a:fld>
            <a:endParaRPr lang="en-GB"/>
          </a:p>
        </p:txBody>
      </p:sp>
    </p:spTree>
    <p:extLst>
      <p:ext uri="{BB962C8B-B14F-4D97-AF65-F5344CB8AC3E}">
        <p14:creationId xmlns:p14="http://schemas.microsoft.com/office/powerpoint/2010/main" val="1712415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932987"/>
            <a:ext cx="11520000" cy="768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336000" y="2064000"/>
            <a:ext cx="11520000" cy="408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25" cstate="print">
            <a:extLst/>
          </a:blip>
          <a:stretch>
            <a:fillRect/>
          </a:stretch>
        </p:blipFill>
        <p:spPr>
          <a:xfrm>
            <a:off x="245262" y="72789"/>
            <a:ext cx="2403124" cy="753600"/>
          </a:xfrm>
          <a:prstGeom prst="rect">
            <a:avLst/>
          </a:prstGeom>
          <a:ln w="12700">
            <a:miter lim="400000"/>
          </a:ln>
        </p:spPr>
      </p:pic>
      <p:sp>
        <p:nvSpPr>
          <p:cNvPr id="9" name="Rectangle 8"/>
          <p:cNvSpPr/>
          <p:nvPr userDrawn="1"/>
        </p:nvSpPr>
        <p:spPr>
          <a:xfrm>
            <a:off x="0" y="6314365"/>
            <a:ext cx="12192000" cy="54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a:solidFill>
                  <a:schemeClr val="tx1"/>
                </a:solidFill>
              </a:rPr>
              <a:t>	</a:t>
            </a:r>
            <a:endParaRPr lang="en-GB" sz="1067">
              <a:solidFill>
                <a:schemeClr val="tx1"/>
              </a:solidFill>
            </a:endParaRPr>
          </a:p>
        </p:txBody>
      </p:sp>
      <p:sp>
        <p:nvSpPr>
          <p:cNvPr id="4" name="Slide Number Placeholder 3"/>
          <p:cNvSpPr>
            <a:spLocks noGrp="1"/>
          </p:cNvSpPr>
          <p:nvPr>
            <p:ph type="sldNum" sz="quarter" idx="4"/>
          </p:nvPr>
        </p:nvSpPr>
        <p:spPr>
          <a:xfrm>
            <a:off x="5135880" y="6403090"/>
            <a:ext cx="1915160" cy="366183"/>
          </a:xfrm>
          <a:prstGeom prst="rect">
            <a:avLst/>
          </a:prstGeom>
        </p:spPr>
        <p:txBody>
          <a:bodyPr vert="horz" lIns="91440" tIns="45720" rIns="91440" bIns="45720" rtlCol="0" anchor="ctr"/>
          <a:lstStyle>
            <a:lvl1pPr algn="ctr">
              <a:defRPr sz="16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3025800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sldNum="0" hdr="0" ftr="0" dt="0"/>
  <p:txStyles>
    <p:titleStyle>
      <a:lvl1pPr algn="l" defTabSz="914377" rtl="0" eaLnBrk="1" latinLnBrk="0" hangingPunct="1">
        <a:lnSpc>
          <a:spcPct val="90000"/>
        </a:lnSpc>
        <a:spcBef>
          <a:spcPct val="0"/>
        </a:spcBef>
        <a:buNone/>
        <a:defRPr sz="4267"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932987"/>
            <a:ext cx="11520000" cy="768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36000" y="2064000"/>
            <a:ext cx="11520000" cy="408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MO_MASTER_black_mono_for_light_backg_RBG.png"/>
          <p:cNvPicPr>
            <a:picLocks noChangeAspect="1"/>
          </p:cNvPicPr>
          <p:nvPr userDrawn="1"/>
        </p:nvPicPr>
        <p:blipFill>
          <a:blip r:embed="rId26" cstate="print">
            <a:extLst/>
          </a:blip>
          <a:stretch>
            <a:fillRect/>
          </a:stretch>
        </p:blipFill>
        <p:spPr>
          <a:xfrm>
            <a:off x="245262" y="72789"/>
            <a:ext cx="2403124" cy="753600"/>
          </a:xfrm>
          <a:prstGeom prst="rect">
            <a:avLst/>
          </a:prstGeom>
          <a:ln w="12700">
            <a:miter lim="400000"/>
          </a:ln>
        </p:spPr>
      </p:pic>
      <p:sp>
        <p:nvSpPr>
          <p:cNvPr id="9" name="Rectangle 8"/>
          <p:cNvSpPr/>
          <p:nvPr userDrawn="1"/>
        </p:nvSpPr>
        <p:spPr>
          <a:xfrm>
            <a:off x="0" y="6314365"/>
            <a:ext cx="12192000" cy="543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0" rIns="480000" rtlCol="0" anchor="ctr"/>
          <a:lstStyle/>
          <a:p>
            <a:pPr algn="l" defTabSz="601118">
              <a:tabLst/>
            </a:pPr>
            <a:r>
              <a:rPr lang="fr-BE" sz="1067" dirty="0">
                <a:solidFill>
                  <a:schemeClr val="tx1"/>
                </a:solidFill>
              </a:rPr>
              <a:t>	</a:t>
            </a:r>
            <a:endParaRPr lang="en-GB" sz="1067" dirty="0">
              <a:solidFill>
                <a:schemeClr val="tx1"/>
              </a:solidFill>
            </a:endParaRPr>
          </a:p>
        </p:txBody>
      </p:sp>
      <p:sp>
        <p:nvSpPr>
          <p:cNvPr id="4" name="Slide Number Placeholder 3"/>
          <p:cNvSpPr>
            <a:spLocks noGrp="1"/>
          </p:cNvSpPr>
          <p:nvPr>
            <p:ph type="sldNum" sz="quarter" idx="4"/>
          </p:nvPr>
        </p:nvSpPr>
        <p:spPr>
          <a:xfrm>
            <a:off x="5135880" y="6403090"/>
            <a:ext cx="1915160" cy="366183"/>
          </a:xfrm>
          <a:prstGeom prst="rect">
            <a:avLst/>
          </a:prstGeom>
        </p:spPr>
        <p:txBody>
          <a:bodyPr vert="horz" lIns="91440" tIns="45720" rIns="91440" bIns="45720" rtlCol="0" anchor="ctr"/>
          <a:lstStyle>
            <a:lvl1pPr algn="ctr">
              <a:defRPr sz="1600">
                <a:solidFill>
                  <a:schemeClr val="tx1"/>
                </a:solidFill>
              </a:defRPr>
            </a:lvl1p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10309745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hf sldNum="0" hdr="0" ftr="0" dt="0"/>
  <p:txStyles>
    <p:titleStyle>
      <a:lvl1pPr algn="l" defTabSz="914377" rtl="0" eaLnBrk="1" latinLnBrk="0" hangingPunct="1">
        <a:lnSpc>
          <a:spcPct val="90000"/>
        </a:lnSpc>
        <a:spcBef>
          <a:spcPct val="0"/>
        </a:spcBef>
        <a:buNone/>
        <a:defRPr sz="4267"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45.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4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5.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5.xml"/><Relationship Id="rId5" Type="http://schemas.openxmlformats.org/officeDocument/2006/relationships/image" Target="../media/image31.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5.xml"/><Relationship Id="rId6" Type="http://schemas.openxmlformats.org/officeDocument/2006/relationships/image" Target="../media/image96.png"/><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5.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png"/><Relationship Id="rId1" Type="http://schemas.openxmlformats.org/officeDocument/2006/relationships/slideLayout" Target="../slideLayouts/slideLayout45.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4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5.xml"/><Relationship Id="rId6" Type="http://schemas.openxmlformats.org/officeDocument/2006/relationships/image" Target="../media/image96.png"/><Relationship Id="rId5" Type="http://schemas.openxmlformats.org/officeDocument/2006/relationships/image" Target="../media/image117.png"/><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4.png"/><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hyperlink" Target="https://code.metoffice.gov.uk/trac/um/ticket/4176" TargetMode="External"/><Relationship Id="rId2" Type="http://schemas.openxmlformats.org/officeDocument/2006/relationships/hyperlink" Target="https://code.metoffice.gov.uk/trac/um/ticket/4215" TargetMode="Externa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611" y="848737"/>
            <a:ext cx="7233724" cy="1543595"/>
          </a:xfrm>
        </p:spPr>
        <p:txBody>
          <a:bodyPr>
            <a:normAutofit fontScale="90000"/>
          </a:bodyPr>
          <a:lstStyle/>
          <a:p>
            <a:r>
              <a:rPr lang="en-GB" sz="4250" dirty="0" smtClean="0"/>
              <a:t>Hourly cycling and time-lagging:</a:t>
            </a:r>
            <a:br>
              <a:rPr lang="en-GB" sz="4250" dirty="0" smtClean="0"/>
            </a:br>
            <a:r>
              <a:rPr lang="en-GB" sz="4250" dirty="0"/>
              <a:t>a</a:t>
            </a:r>
            <a:r>
              <a:rPr lang="en-GB" sz="4250" dirty="0" smtClean="0"/>
              <a:t> new configuration for MOGREPS-UK</a:t>
            </a:r>
            <a:endParaRPr lang="en-GB" sz="4250" dirty="0">
              <a:ea typeface="+mj-lt"/>
              <a:cs typeface="+mj-lt"/>
            </a:endParaRPr>
          </a:p>
        </p:txBody>
      </p:sp>
      <p:sp>
        <p:nvSpPr>
          <p:cNvPr id="3" name="Subtitle 2"/>
          <p:cNvSpPr>
            <a:spLocks noGrp="1"/>
          </p:cNvSpPr>
          <p:nvPr>
            <p:ph type="subTitle" idx="1"/>
          </p:nvPr>
        </p:nvSpPr>
        <p:spPr>
          <a:xfrm>
            <a:off x="326574" y="2877375"/>
            <a:ext cx="5367216" cy="2213099"/>
          </a:xfrm>
        </p:spPr>
        <p:txBody>
          <a:bodyPr vert="horz" lIns="91440" tIns="45720" rIns="91440" bIns="45720" rtlCol="0" anchor="t">
            <a:normAutofit fontScale="85000" lnSpcReduction="10000"/>
          </a:bodyPr>
          <a:lstStyle/>
          <a:p>
            <a:r>
              <a:rPr lang="en-GB" dirty="0"/>
              <a:t>Aurore Porson, Anne McCabe, Jo Carr, Bruce Macpherson, Rob Darvell, </a:t>
            </a:r>
            <a:r>
              <a:rPr lang="en-GB" dirty="0" smtClean="0"/>
              <a:t>Rachel North, Susanna </a:t>
            </a:r>
            <a:r>
              <a:rPr lang="en-GB" dirty="0"/>
              <a:t>Hagelin, David Walters, </a:t>
            </a:r>
            <a:r>
              <a:rPr lang="en-GB" dirty="0" smtClean="0"/>
              <a:t>Ken Mylne, Adrian Semple, Steve Willington</a:t>
            </a:r>
          </a:p>
          <a:p>
            <a:endParaRPr lang="en-GB" dirty="0"/>
          </a:p>
          <a:p>
            <a:r>
              <a:rPr lang="en-GB" dirty="0"/>
              <a:t>26</a:t>
            </a:r>
            <a:r>
              <a:rPr lang="en-GB" baseline="30000" dirty="0"/>
              <a:t>th</a:t>
            </a:r>
            <a:r>
              <a:rPr lang="en-GB" dirty="0"/>
              <a:t>-30</a:t>
            </a:r>
            <a:r>
              <a:rPr lang="en-GB" baseline="30000" dirty="0"/>
              <a:t>th</a:t>
            </a:r>
            <a:r>
              <a:rPr lang="en-GB" dirty="0"/>
              <a:t> November 2018</a:t>
            </a:r>
          </a:p>
          <a:p>
            <a:r>
              <a:rPr lang="en-GB" dirty="0"/>
              <a:t>Bureau of Meteorology R&amp;D workshop</a:t>
            </a:r>
          </a:p>
          <a:p>
            <a:endParaRPr lang="en-GB" dirty="0"/>
          </a:p>
        </p:txBody>
      </p:sp>
    </p:spTree>
    <p:extLst>
      <p:ext uri="{BB962C8B-B14F-4D97-AF65-F5344CB8AC3E}">
        <p14:creationId xmlns:p14="http://schemas.microsoft.com/office/powerpoint/2010/main" val="332420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7280"/>
          <a:stretch/>
        </p:blipFill>
        <p:spPr>
          <a:xfrm>
            <a:off x="3820929" y="840830"/>
            <a:ext cx="4237001" cy="361555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453" r="7352" b="46871"/>
          <a:stretch/>
        </p:blipFill>
        <p:spPr>
          <a:xfrm>
            <a:off x="7917793" y="840829"/>
            <a:ext cx="3965907" cy="3643587"/>
          </a:xfrm>
          <a:prstGeom prst="rect">
            <a:avLst/>
          </a:prstGeom>
        </p:spPr>
      </p:pic>
      <p:sp>
        <p:nvSpPr>
          <p:cNvPr id="7" name="TextBox 6"/>
          <p:cNvSpPr txBox="1"/>
          <p:nvPr/>
        </p:nvSpPr>
        <p:spPr>
          <a:xfrm>
            <a:off x="-4842" y="4679781"/>
            <a:ext cx="12017088" cy="1569660"/>
          </a:xfrm>
          <a:prstGeom prst="rect">
            <a:avLst/>
          </a:prstGeom>
          <a:noFill/>
        </p:spPr>
        <p:txBody>
          <a:bodyPr wrap="square" rtlCol="0" anchor="t">
            <a:spAutoFit/>
          </a:bodyPr>
          <a:lstStyle/>
          <a:p>
            <a:pPr defTabSz="609585"/>
            <a:r>
              <a:rPr lang="en-GB" sz="2400" dirty="0">
                <a:solidFill>
                  <a:srgbClr val="2A2A2A"/>
                </a:solidFill>
                <a:latin typeface="Arial"/>
              </a:rPr>
              <a:t>Another way to view the impact of time-lagging is to take into account the offset in time in the comparison. Here we penalise the 6-hourly configuration by a maximum discrepancy of 5 hours. So we set the T+5 forecast time to be T+0 forecast time in the red line. </a:t>
            </a:r>
          </a:p>
        </p:txBody>
      </p:sp>
      <p:cxnSp>
        <p:nvCxnSpPr>
          <p:cNvPr id="9" name="Straight Arrow Connector 8"/>
          <p:cNvCxnSpPr/>
          <p:nvPr/>
        </p:nvCxnSpPr>
        <p:spPr>
          <a:xfrm flipH="1">
            <a:off x="6474374" y="1001913"/>
            <a:ext cx="1163140" cy="2291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23173" y="140138"/>
            <a:ext cx="9080937" cy="830997"/>
          </a:xfrm>
          <a:prstGeom prst="rect">
            <a:avLst/>
          </a:prstGeom>
          <a:noFill/>
        </p:spPr>
        <p:txBody>
          <a:bodyPr wrap="square" rtlCol="0" anchor="t">
            <a:spAutoFit/>
          </a:bodyPr>
          <a:lstStyle/>
          <a:p>
            <a:pPr defTabSz="609585"/>
            <a:r>
              <a:rPr lang="en-GB" sz="2400">
                <a:solidFill>
                  <a:srgbClr val="0070C0"/>
                </a:solidFill>
                <a:latin typeface="Arial"/>
              </a:rPr>
              <a:t>No offset 6-hourly performing better than hourly</a:t>
            </a:r>
            <a:endParaRPr lang="en-GB" sz="2400">
              <a:solidFill>
                <a:srgbClr val="0070C0"/>
              </a:solidFill>
              <a:latin typeface="Arial"/>
              <a:cs typeface="Arial"/>
            </a:endParaRPr>
          </a:p>
          <a:p>
            <a:pPr defTabSz="609585"/>
            <a:r>
              <a:rPr lang="en-GB" sz="2400">
                <a:solidFill>
                  <a:srgbClr val="0070C0"/>
                </a:solidFill>
                <a:latin typeface="Arial"/>
              </a:rPr>
              <a:t>Offset 6-hourly NOT performing better than hourly</a:t>
            </a:r>
            <a:endParaRPr lang="en-GB" sz="2400">
              <a:solidFill>
                <a:srgbClr val="0070C0"/>
              </a:solidFill>
              <a:latin typeface="Arial"/>
              <a:cs typeface="Aria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388" r="6767" b="46775"/>
          <a:stretch/>
        </p:blipFill>
        <p:spPr>
          <a:xfrm>
            <a:off x="95416" y="888680"/>
            <a:ext cx="3928352" cy="3650164"/>
          </a:xfrm>
          <a:prstGeom prst="rect">
            <a:avLst/>
          </a:prstGeom>
        </p:spPr>
      </p:pic>
      <p:cxnSp>
        <p:nvCxnSpPr>
          <p:cNvPr id="10" name="Straight Arrow Connector 9"/>
          <p:cNvCxnSpPr/>
          <p:nvPr/>
        </p:nvCxnSpPr>
        <p:spPr>
          <a:xfrm>
            <a:off x="7938815" y="1044029"/>
            <a:ext cx="2233027" cy="2075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54401" y="1001912"/>
            <a:ext cx="4063999" cy="1878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267557" y="6444806"/>
            <a:ext cx="11034716" cy="371888"/>
          </a:xfrm>
          <a:prstGeom prst="rect">
            <a:avLst/>
          </a:prstGeom>
        </p:spPr>
      </p:pic>
    </p:spTree>
    <p:extLst>
      <p:ext uri="{BB962C8B-B14F-4D97-AF65-F5344CB8AC3E}">
        <p14:creationId xmlns:p14="http://schemas.microsoft.com/office/powerpoint/2010/main" val="1420792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8041" y="529075"/>
            <a:ext cx="11520000" cy="1143477"/>
          </a:xfrm>
        </p:spPr>
        <p:txBody>
          <a:bodyPr>
            <a:normAutofit fontScale="90000"/>
          </a:bodyPr>
          <a:lstStyle/>
          <a:p>
            <a:r>
              <a:rPr lang="en-GB" sz="4250">
                <a:solidFill>
                  <a:srgbClr val="0070C0"/>
                </a:solidFill>
              </a:rPr>
              <a:t>PS42 package results</a:t>
            </a:r>
            <a:r>
              <a:rPr lang="en-GB" sz="4250">
                <a:solidFill>
                  <a:srgbClr val="0070C0"/>
                </a:solidFill>
                <a:cs typeface="Arial"/>
              </a:rPr>
              <a:t> (driven by PS42 UKV and global packages) – summer</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21533"/>
          <a:stretch/>
        </p:blipFill>
        <p:spPr>
          <a:xfrm>
            <a:off x="3655682" y="1551693"/>
            <a:ext cx="8070652" cy="4596524"/>
          </a:xfrm>
          <a:prstGeom prst="rect">
            <a:avLst/>
          </a:prstGeom>
        </p:spPr>
      </p:pic>
      <p:sp>
        <p:nvSpPr>
          <p:cNvPr id="12" name="TextBox 11"/>
          <p:cNvSpPr txBox="1"/>
          <p:nvPr/>
        </p:nvSpPr>
        <p:spPr>
          <a:xfrm>
            <a:off x="5526527" y="2233505"/>
            <a:ext cx="5143063" cy="461665"/>
          </a:xfrm>
          <a:prstGeom prst="rect">
            <a:avLst/>
          </a:prstGeom>
          <a:noFill/>
        </p:spPr>
        <p:txBody>
          <a:bodyPr wrap="square" rtlCol="0">
            <a:spAutoFit/>
          </a:bodyPr>
          <a:lstStyle/>
          <a:p>
            <a:pPr defTabSz="609585">
              <a:defRPr/>
            </a:pPr>
            <a:r>
              <a:rPr lang="en-GB" sz="2400">
                <a:solidFill>
                  <a:srgbClr val="2A2A2A"/>
                </a:solidFill>
                <a:latin typeface="Arial"/>
              </a:rPr>
              <a:t>02 July 2017 – 01 August 2017</a:t>
            </a:r>
          </a:p>
        </p:txBody>
      </p:sp>
      <p:sp>
        <p:nvSpPr>
          <p:cNvPr id="2" name="TextBox 1"/>
          <p:cNvSpPr txBox="1"/>
          <p:nvPr/>
        </p:nvSpPr>
        <p:spPr>
          <a:xfrm>
            <a:off x="637309" y="3505200"/>
            <a:ext cx="2507673" cy="2031325"/>
          </a:xfrm>
          <a:prstGeom prst="rect">
            <a:avLst/>
          </a:prstGeom>
          <a:noFill/>
        </p:spPr>
        <p:txBody>
          <a:bodyPr wrap="square" rtlCol="0">
            <a:spAutoFit/>
          </a:bodyPr>
          <a:lstStyle/>
          <a:p>
            <a:r>
              <a:rPr lang="en-GB"/>
              <a:t>Similar results to the score card for the winter trial. </a:t>
            </a:r>
          </a:p>
          <a:p>
            <a:r>
              <a:rPr lang="en-GB"/>
              <a:t>Impact on temperature and cloud base slightly worse past T+24 and T+36 respectively.</a:t>
            </a:r>
          </a:p>
        </p:txBody>
      </p:sp>
      <p:pic>
        <p:nvPicPr>
          <p:cNvPr id="4" name="Picture 3"/>
          <p:cNvPicPr>
            <a:picLocks noChangeAspect="1"/>
          </p:cNvPicPr>
          <p:nvPr/>
        </p:nvPicPr>
        <p:blipFill>
          <a:blip r:embed="rId3"/>
          <a:stretch>
            <a:fillRect/>
          </a:stretch>
        </p:blipFill>
        <p:spPr>
          <a:xfrm>
            <a:off x="456094" y="6410462"/>
            <a:ext cx="11034716" cy="371888"/>
          </a:xfrm>
          <a:prstGeom prst="rect">
            <a:avLst/>
          </a:prstGeom>
        </p:spPr>
      </p:pic>
    </p:spTree>
    <p:extLst>
      <p:ext uri="{BB962C8B-B14F-4D97-AF65-F5344CB8AC3E}">
        <p14:creationId xmlns:p14="http://schemas.microsoft.com/office/powerpoint/2010/main" val="325595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908" r="6494" b="47233"/>
          <a:stretch/>
        </p:blipFill>
        <p:spPr>
          <a:xfrm>
            <a:off x="401782" y="582709"/>
            <a:ext cx="4973782" cy="4126753"/>
          </a:xfrm>
          <a:prstGeom prst="rect">
            <a:avLst/>
          </a:prstGeom>
        </p:spPr>
      </p:pic>
      <p:cxnSp>
        <p:nvCxnSpPr>
          <p:cNvPr id="7" name="Straight Arrow Connector 6"/>
          <p:cNvCxnSpPr/>
          <p:nvPr/>
        </p:nvCxnSpPr>
        <p:spPr>
          <a:xfrm flipV="1">
            <a:off x="3829831" y="2914255"/>
            <a:ext cx="963842" cy="1952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1166" y="4851724"/>
            <a:ext cx="4745319" cy="1569660"/>
          </a:xfrm>
          <a:prstGeom prst="rect">
            <a:avLst/>
          </a:prstGeom>
          <a:noFill/>
        </p:spPr>
        <p:txBody>
          <a:bodyPr wrap="square" rtlCol="0">
            <a:spAutoFit/>
          </a:bodyPr>
          <a:lstStyle/>
          <a:p>
            <a:pPr defTabSz="609585"/>
            <a:r>
              <a:rPr lang="en-GB" sz="2400" dirty="0">
                <a:solidFill>
                  <a:srgbClr val="2A2A2A"/>
                </a:solidFill>
                <a:latin typeface="Arial"/>
              </a:rPr>
              <a:t>Taking into account forecast offset is important to understand the short-range as well as the long-range impact </a:t>
            </a:r>
          </a:p>
        </p:txBody>
      </p:sp>
      <p:cxnSp>
        <p:nvCxnSpPr>
          <p:cNvPr id="10" name="Straight Arrow Connector 9"/>
          <p:cNvCxnSpPr/>
          <p:nvPr/>
        </p:nvCxnSpPr>
        <p:spPr>
          <a:xfrm flipH="1" flipV="1">
            <a:off x="889951" y="3990109"/>
            <a:ext cx="533537" cy="876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631" y="3632"/>
            <a:ext cx="6198369" cy="3243719"/>
          </a:xfrm>
          <a:prstGeom prst="rect">
            <a:avLst/>
          </a:prstGeom>
        </p:spPr>
      </p:pic>
      <p:sp>
        <p:nvSpPr>
          <p:cNvPr id="12" name="TextBox 11"/>
          <p:cNvSpPr txBox="1"/>
          <p:nvPr/>
        </p:nvSpPr>
        <p:spPr>
          <a:xfrm>
            <a:off x="7089949" y="823000"/>
            <a:ext cx="1819293" cy="646331"/>
          </a:xfrm>
          <a:prstGeom prst="rect">
            <a:avLst/>
          </a:prstGeom>
          <a:noFill/>
        </p:spPr>
        <p:txBody>
          <a:bodyPr wrap="square" rtlCol="0">
            <a:spAutoFit/>
          </a:bodyPr>
          <a:lstStyle/>
          <a:p>
            <a:r>
              <a:rPr lang="en-GB" dirty="0"/>
              <a:t>Slowly varying CRPS in winter</a:t>
            </a: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r="7635"/>
          <a:stretch/>
        </p:blipFill>
        <p:spPr>
          <a:xfrm>
            <a:off x="5993631" y="3154039"/>
            <a:ext cx="5831223" cy="3110846"/>
          </a:xfrm>
          <a:prstGeom prst="rect">
            <a:avLst/>
          </a:prstGeom>
        </p:spPr>
      </p:pic>
      <p:sp>
        <p:nvSpPr>
          <p:cNvPr id="14" name="TextBox 13"/>
          <p:cNvSpPr txBox="1"/>
          <p:nvPr/>
        </p:nvSpPr>
        <p:spPr>
          <a:xfrm>
            <a:off x="7390449" y="3656847"/>
            <a:ext cx="2826327" cy="923330"/>
          </a:xfrm>
          <a:prstGeom prst="rect">
            <a:avLst/>
          </a:prstGeom>
          <a:noFill/>
        </p:spPr>
        <p:txBody>
          <a:bodyPr wrap="square" rtlCol="0">
            <a:spAutoFit/>
          </a:bodyPr>
          <a:lstStyle/>
          <a:p>
            <a:r>
              <a:rPr lang="en-GB" dirty="0"/>
              <a:t>Rapidly varying error growth in CRPS in summer</a:t>
            </a:r>
          </a:p>
        </p:txBody>
      </p:sp>
      <p:pic>
        <p:nvPicPr>
          <p:cNvPr id="2" name="Picture 1"/>
          <p:cNvPicPr>
            <a:picLocks noChangeAspect="1"/>
          </p:cNvPicPr>
          <p:nvPr/>
        </p:nvPicPr>
        <p:blipFill>
          <a:blip r:embed="rId6"/>
          <a:stretch>
            <a:fillRect/>
          </a:stretch>
        </p:blipFill>
        <p:spPr>
          <a:xfrm>
            <a:off x="401782" y="6468807"/>
            <a:ext cx="11034716" cy="371888"/>
          </a:xfrm>
          <a:prstGeom prst="rect">
            <a:avLst/>
          </a:prstGeom>
        </p:spPr>
      </p:pic>
    </p:spTree>
    <p:extLst>
      <p:ext uri="{BB962C8B-B14F-4D97-AF65-F5344CB8AC3E}">
        <p14:creationId xmlns:p14="http://schemas.microsoft.com/office/powerpoint/2010/main" val="36266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58490" y="764888"/>
            <a:ext cx="4107136" cy="369332"/>
          </a:xfrm>
          <a:prstGeom prst="rect">
            <a:avLst/>
          </a:prstGeom>
          <a:noFill/>
        </p:spPr>
        <p:txBody>
          <a:bodyPr wrap="square" rtlCol="0">
            <a:spAutoFit/>
          </a:bodyPr>
          <a:lstStyle/>
          <a:p>
            <a:r>
              <a:rPr lang="en-GB"/>
              <a:t>Cloud amount bias summer</a:t>
            </a:r>
          </a:p>
        </p:txBody>
      </p:sp>
      <p:sp>
        <p:nvSpPr>
          <p:cNvPr id="7" name="TextBox 6"/>
          <p:cNvSpPr txBox="1"/>
          <p:nvPr/>
        </p:nvSpPr>
        <p:spPr>
          <a:xfrm>
            <a:off x="8241431" y="743960"/>
            <a:ext cx="2913682" cy="369332"/>
          </a:xfrm>
          <a:prstGeom prst="rect">
            <a:avLst/>
          </a:prstGeom>
          <a:noFill/>
        </p:spPr>
        <p:txBody>
          <a:bodyPr wrap="square" rtlCol="0">
            <a:spAutoFit/>
          </a:bodyPr>
          <a:lstStyle/>
          <a:p>
            <a:r>
              <a:rPr lang="en-GB"/>
              <a:t>Cloud amount bias winter</a:t>
            </a:r>
          </a:p>
        </p:txBody>
      </p:sp>
      <p:sp>
        <p:nvSpPr>
          <p:cNvPr id="10" name="TextBox 9"/>
          <p:cNvSpPr txBox="1"/>
          <p:nvPr/>
        </p:nvSpPr>
        <p:spPr>
          <a:xfrm>
            <a:off x="337059" y="1238107"/>
            <a:ext cx="2750948" cy="1477328"/>
          </a:xfrm>
          <a:prstGeom prst="rect">
            <a:avLst/>
          </a:prstGeom>
          <a:noFill/>
        </p:spPr>
        <p:txBody>
          <a:bodyPr wrap="square" rtlCol="0">
            <a:spAutoFit/>
          </a:bodyPr>
          <a:lstStyle/>
          <a:p>
            <a:r>
              <a:rPr lang="en-GB" dirty="0"/>
              <a:t>Mean error (bias) is worse in the summer in the short-range, despite improvement in RPS in the short-range.</a:t>
            </a:r>
          </a:p>
        </p:txBody>
      </p:sp>
      <p:sp>
        <p:nvSpPr>
          <p:cNvPr id="12" name="TextBox 11"/>
          <p:cNvSpPr txBox="1"/>
          <p:nvPr/>
        </p:nvSpPr>
        <p:spPr>
          <a:xfrm>
            <a:off x="290562" y="2807821"/>
            <a:ext cx="2843941" cy="2585323"/>
          </a:xfrm>
          <a:prstGeom prst="rect">
            <a:avLst/>
          </a:prstGeom>
          <a:noFill/>
        </p:spPr>
        <p:txBody>
          <a:bodyPr wrap="square" rtlCol="0" anchor="t">
            <a:spAutoFit/>
          </a:bodyPr>
          <a:lstStyle/>
          <a:p>
            <a:r>
              <a:rPr lang="en-GB" dirty="0"/>
              <a:t>Mean error (bias) is better in the longer range, despite less improvement in RPS.</a:t>
            </a:r>
          </a:p>
          <a:p>
            <a:r>
              <a:rPr lang="en-GB" dirty="0"/>
              <a:t>Opposite results for winter, where biases match variation in RPS performance. </a:t>
            </a:r>
            <a:endParaRPr lang="en-GB" dirty="0">
              <a:cs typeface="Arial"/>
            </a:endParaRPr>
          </a:p>
          <a:p>
            <a:r>
              <a:rPr lang="en-GB" dirty="0"/>
              <a:t> </a:t>
            </a:r>
            <a:endParaRPr lang="en-GB" dirty="0">
              <a:cs typeface="Aria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100" y="1113292"/>
            <a:ext cx="4107137" cy="5146106"/>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237" y="1113292"/>
            <a:ext cx="4241480" cy="5146106"/>
          </a:xfrm>
          <a:prstGeom prst="rect">
            <a:avLst/>
          </a:prstGeom>
        </p:spPr>
      </p:pic>
      <p:cxnSp>
        <p:nvCxnSpPr>
          <p:cNvPr id="21" name="Straight Arrow Connector 20"/>
          <p:cNvCxnSpPr/>
          <p:nvPr/>
        </p:nvCxnSpPr>
        <p:spPr>
          <a:xfrm>
            <a:off x="3064761" y="2223798"/>
            <a:ext cx="1022928" cy="650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064761" y="3121754"/>
            <a:ext cx="3142724" cy="133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493801" y="6471533"/>
            <a:ext cx="11034716" cy="371888"/>
          </a:xfrm>
          <a:prstGeom prst="rect">
            <a:avLst/>
          </a:prstGeom>
        </p:spPr>
      </p:pic>
    </p:spTree>
    <p:extLst>
      <p:ext uri="{BB962C8B-B14F-4D97-AF65-F5344CB8AC3E}">
        <p14:creationId xmlns:p14="http://schemas.microsoft.com/office/powerpoint/2010/main" val="217864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41213" y="227812"/>
            <a:ext cx="4615708" cy="768000"/>
          </a:xfrm>
        </p:spPr>
        <p:txBody>
          <a:bodyPr>
            <a:normAutofit/>
          </a:bodyPr>
          <a:lstStyle/>
          <a:p>
            <a:r>
              <a:rPr lang="en-GB" sz="4250">
                <a:solidFill>
                  <a:srgbClr val="0070C0"/>
                </a:solidFill>
              </a:rPr>
              <a:t>Impact on spread</a:t>
            </a:r>
            <a:endParaRPr lang="en-GB" sz="4250">
              <a:solidFill>
                <a:srgbClr val="0070C0"/>
              </a:solidFill>
              <a:cs typeface="Arial"/>
            </a:endParaRPr>
          </a:p>
        </p:txBody>
      </p:sp>
      <p:sp>
        <p:nvSpPr>
          <p:cNvPr id="7" name="TextBox 6"/>
          <p:cNvSpPr txBox="1"/>
          <p:nvPr/>
        </p:nvSpPr>
        <p:spPr>
          <a:xfrm>
            <a:off x="215764" y="1499608"/>
            <a:ext cx="3429978" cy="4278094"/>
          </a:xfrm>
          <a:prstGeom prst="rect">
            <a:avLst/>
          </a:prstGeom>
          <a:noFill/>
        </p:spPr>
        <p:txBody>
          <a:bodyPr wrap="square" rtlCol="0" anchor="t">
            <a:spAutoFit/>
          </a:bodyPr>
          <a:lstStyle/>
          <a:p>
            <a:r>
              <a:rPr lang="en-GB" sz="1600" dirty="0"/>
              <a:t>Increase in ensemble spread (standard deviation). The increase is larger for larger time-lagging configurations, up to T+18. </a:t>
            </a:r>
          </a:p>
          <a:p>
            <a:r>
              <a:rPr lang="en-GB" sz="1600" dirty="0"/>
              <a:t>This is for wind and T and both seasons of trials.</a:t>
            </a:r>
          </a:p>
          <a:p>
            <a:endParaRPr lang="en-GB" sz="1600" dirty="0"/>
          </a:p>
          <a:p>
            <a:r>
              <a:rPr lang="en-GB" sz="1600" dirty="0"/>
              <a:t>RMSE (as RPS/CRPS analysis before) is better for the hourly configuration in the short-range. </a:t>
            </a:r>
          </a:p>
          <a:p>
            <a:endParaRPr lang="en-GB" sz="1600" dirty="0"/>
          </a:p>
          <a:p>
            <a:r>
              <a:rPr lang="en-GB" sz="1600" dirty="0"/>
              <a:t>Ensemble still </a:t>
            </a:r>
            <a:r>
              <a:rPr lang="en-GB" sz="1600" dirty="0" err="1"/>
              <a:t>underspread</a:t>
            </a:r>
            <a:r>
              <a:rPr lang="en-GB" sz="1600" dirty="0"/>
              <a:t> overall.  </a:t>
            </a:r>
            <a:endParaRPr lang="en-GB" sz="1600" dirty="0">
              <a:cs typeface="Arial"/>
            </a:endParaRPr>
          </a:p>
          <a:p>
            <a:endParaRPr lang="en-GB" sz="1600" dirty="0"/>
          </a:p>
          <a:p>
            <a:r>
              <a:rPr lang="en-GB" sz="1600" dirty="0"/>
              <a:t>Separate ROC analysis also shows that the hourly configuration is more </a:t>
            </a:r>
            <a:r>
              <a:rPr lang="en-GB" sz="1600" dirty="0" smtClean="0"/>
              <a:t>reliable.</a:t>
            </a:r>
            <a:r>
              <a:rPr lang="en-GB" sz="1600" dirty="0"/>
              <a:t> </a:t>
            </a:r>
            <a:endParaRPr lang="en-GB" sz="1600" dirty="0">
              <a:cs typeface="Aria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6291"/>
          <a:stretch/>
        </p:blipFill>
        <p:spPr>
          <a:xfrm>
            <a:off x="3524450" y="1587073"/>
            <a:ext cx="4440248" cy="3581275"/>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670" r="6915" b="46861"/>
          <a:stretch/>
        </p:blipFill>
        <p:spPr>
          <a:xfrm>
            <a:off x="7779795" y="1499608"/>
            <a:ext cx="4186917" cy="3581275"/>
          </a:xfrm>
          <a:prstGeom prst="rect">
            <a:avLst/>
          </a:prstGeom>
        </p:spPr>
      </p:pic>
      <p:sp>
        <p:nvSpPr>
          <p:cNvPr id="10" name="TextBox 9"/>
          <p:cNvSpPr txBox="1"/>
          <p:nvPr/>
        </p:nvSpPr>
        <p:spPr>
          <a:xfrm>
            <a:off x="5288269" y="5080883"/>
            <a:ext cx="2022955" cy="276999"/>
          </a:xfrm>
          <a:prstGeom prst="rect">
            <a:avLst/>
          </a:prstGeom>
          <a:noFill/>
        </p:spPr>
        <p:txBody>
          <a:bodyPr wrap="square" rtlCol="0">
            <a:spAutoFit/>
          </a:bodyPr>
          <a:lstStyle/>
          <a:p>
            <a:r>
              <a:rPr lang="en-GB" sz="1200" dirty="0"/>
              <a:t>Forecast range</a:t>
            </a:r>
          </a:p>
        </p:txBody>
      </p:sp>
      <p:sp>
        <p:nvSpPr>
          <p:cNvPr id="11" name="TextBox 10"/>
          <p:cNvSpPr txBox="1"/>
          <p:nvPr/>
        </p:nvSpPr>
        <p:spPr>
          <a:xfrm>
            <a:off x="9444275" y="5080883"/>
            <a:ext cx="2022955" cy="276999"/>
          </a:xfrm>
          <a:prstGeom prst="rect">
            <a:avLst/>
          </a:prstGeom>
          <a:noFill/>
        </p:spPr>
        <p:txBody>
          <a:bodyPr wrap="square" rtlCol="0">
            <a:spAutoFit/>
          </a:bodyPr>
          <a:lstStyle/>
          <a:p>
            <a:r>
              <a:rPr lang="en-GB" sz="1200" dirty="0"/>
              <a:t>Forecast range</a:t>
            </a:r>
          </a:p>
        </p:txBody>
      </p:sp>
      <p:pic>
        <p:nvPicPr>
          <p:cNvPr id="2" name="Picture 1"/>
          <p:cNvPicPr>
            <a:picLocks noChangeAspect="1"/>
          </p:cNvPicPr>
          <p:nvPr/>
        </p:nvPicPr>
        <p:blipFill>
          <a:blip r:embed="rId4"/>
          <a:stretch>
            <a:fillRect/>
          </a:stretch>
        </p:blipFill>
        <p:spPr>
          <a:xfrm>
            <a:off x="663483" y="6486112"/>
            <a:ext cx="11034716" cy="371888"/>
          </a:xfrm>
          <a:prstGeom prst="rect">
            <a:avLst/>
          </a:prstGeom>
        </p:spPr>
      </p:pic>
    </p:spTree>
    <p:extLst>
      <p:ext uri="{BB962C8B-B14F-4D97-AF65-F5344CB8AC3E}">
        <p14:creationId xmlns:p14="http://schemas.microsoft.com/office/powerpoint/2010/main" val="358497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6000" y="1759163"/>
            <a:ext cx="11520000" cy="4660726"/>
          </a:xfrm>
        </p:spPr>
        <p:txBody>
          <a:bodyPr vert="horz" lIns="91440" tIns="45720" rIns="91440" bIns="45720" rtlCol="0" anchor="t">
            <a:normAutofit fontScale="92500" lnSpcReduction="20000"/>
          </a:bodyPr>
          <a:lstStyle/>
          <a:p>
            <a:pPr marL="227965" indent="-227965"/>
            <a:r>
              <a:rPr lang="en-GB" sz="2650" dirty="0"/>
              <a:t>Hourly MOGREPS-UK scores are</a:t>
            </a:r>
            <a:r>
              <a:rPr lang="en-GB" sz="2650" dirty="0">
                <a:cs typeface="Arial"/>
              </a:rPr>
              <a:t>:</a:t>
            </a:r>
            <a:endParaRPr lang="en-US" sz="2650" dirty="0"/>
          </a:p>
          <a:p>
            <a:pPr marL="685165" lvl="1" indent="-227965"/>
            <a:r>
              <a:rPr lang="en-GB" sz="2300" dirty="0"/>
              <a:t>mostly better in the short-range</a:t>
            </a:r>
            <a:endParaRPr lang="en-US" sz="2300" dirty="0"/>
          </a:p>
          <a:p>
            <a:pPr marL="685165" lvl="1" indent="-227965"/>
            <a:r>
              <a:rPr lang="en-GB" sz="2300" dirty="0"/>
              <a:t>in some cases, they become worse than the 6-hourly at longer range. </a:t>
            </a:r>
            <a:endParaRPr lang="en-US" sz="2300" dirty="0"/>
          </a:p>
          <a:p>
            <a:pPr marL="685165" lvl="1" indent="-227965"/>
            <a:r>
              <a:rPr lang="en-GB" sz="2300" dirty="0"/>
              <a:t>we argue that this is due to the use of different (older) MOGREPS-G conditions as well as an offset in forecast time</a:t>
            </a:r>
            <a:endParaRPr lang="en-US" sz="2300" dirty="0">
              <a:cs typeface="Arial"/>
            </a:endParaRPr>
          </a:p>
          <a:p>
            <a:pPr marL="227965" indent="-227965"/>
            <a:r>
              <a:rPr lang="en-GB" sz="2650" dirty="0"/>
              <a:t>Temperature more sensitive in the short-range, but due to nature of time-lagging and the rapid growth in errors</a:t>
            </a:r>
            <a:endParaRPr lang="en-GB" sz="2650" dirty="0">
              <a:cs typeface="Arial"/>
            </a:endParaRPr>
          </a:p>
          <a:p>
            <a:pPr marL="227965" indent="-227965"/>
            <a:r>
              <a:rPr lang="en-GB" sz="2650" dirty="0"/>
              <a:t>Hourly ensemble improves (increases) spread</a:t>
            </a:r>
            <a:endParaRPr lang="en-GB" sz="2650" dirty="0">
              <a:cs typeface="Arial"/>
            </a:endParaRPr>
          </a:p>
          <a:p>
            <a:pPr marL="685165" lvl="1" indent="-227965"/>
            <a:r>
              <a:rPr lang="en-GB" sz="2300" dirty="0"/>
              <a:t>but ensemble overall still </a:t>
            </a:r>
            <a:r>
              <a:rPr lang="en-GB" sz="2300" dirty="0" err="1" smtClean="0"/>
              <a:t>underspread</a:t>
            </a:r>
            <a:r>
              <a:rPr lang="en-GB" sz="2300" dirty="0" smtClean="0"/>
              <a:t> (discussion on Friday)</a:t>
            </a:r>
            <a:endParaRPr lang="en-GB" sz="2300" dirty="0">
              <a:cs typeface="Arial"/>
            </a:endParaRPr>
          </a:p>
          <a:p>
            <a:pPr marL="227965" indent="-227965"/>
            <a:r>
              <a:rPr lang="en-GB" sz="2650" dirty="0"/>
              <a:t>Forecast frequently updated</a:t>
            </a:r>
            <a:endParaRPr lang="en-GB" sz="2650" dirty="0">
              <a:cs typeface="Arial"/>
            </a:endParaRPr>
          </a:p>
          <a:p>
            <a:pPr marL="685165" lvl="1" indent="-227965"/>
            <a:r>
              <a:rPr lang="en-GB" sz="2300" dirty="0"/>
              <a:t>For the guidance to 3-5 days, the choice of which cycles to use is important</a:t>
            </a:r>
            <a:endParaRPr lang="en-GB" sz="2300" dirty="0">
              <a:cs typeface="Arial"/>
            </a:endParaRPr>
          </a:p>
          <a:p>
            <a:pPr marL="685165" lvl="1" indent="-227965"/>
            <a:r>
              <a:rPr lang="en-GB" sz="2300" dirty="0"/>
              <a:t>For </a:t>
            </a:r>
            <a:r>
              <a:rPr lang="en-GB" sz="2300" dirty="0" smtClean="0"/>
              <a:t>a clean </a:t>
            </a:r>
            <a:r>
              <a:rPr lang="en-GB" sz="2300" dirty="0"/>
              <a:t>comparison with a 36-member MOGREPS-G ensemble, we need a 50-50 split in the forcing conditions of the hourly MOGREPS-UK or develop a post-processed 36-member ensemble. </a:t>
            </a:r>
            <a:endParaRPr lang="en-GB" sz="2300" dirty="0">
              <a:cs typeface="Arial"/>
            </a:endParaRPr>
          </a:p>
        </p:txBody>
      </p:sp>
      <p:sp>
        <p:nvSpPr>
          <p:cNvPr id="3" name="Title 2"/>
          <p:cNvSpPr>
            <a:spLocks noGrp="1"/>
          </p:cNvSpPr>
          <p:nvPr>
            <p:ph type="title"/>
          </p:nvPr>
        </p:nvSpPr>
        <p:spPr>
          <a:xfrm>
            <a:off x="336000" y="842273"/>
            <a:ext cx="11520000" cy="768000"/>
          </a:xfrm>
        </p:spPr>
        <p:txBody>
          <a:bodyPr>
            <a:normAutofit/>
          </a:bodyPr>
          <a:lstStyle/>
          <a:p>
            <a:r>
              <a:rPr lang="en-GB" sz="4250">
                <a:solidFill>
                  <a:srgbClr val="0070C0"/>
                </a:solidFill>
              </a:rPr>
              <a:t>Conclusions</a:t>
            </a:r>
            <a:endParaRPr lang="en-GB" sz="4250">
              <a:solidFill>
                <a:srgbClr val="0070C0"/>
              </a:solidFill>
              <a:cs typeface="Arial"/>
            </a:endParaRPr>
          </a:p>
        </p:txBody>
      </p:sp>
      <p:pic>
        <p:nvPicPr>
          <p:cNvPr id="4" name="Picture 3"/>
          <p:cNvPicPr>
            <a:picLocks noChangeAspect="1"/>
          </p:cNvPicPr>
          <p:nvPr/>
        </p:nvPicPr>
        <p:blipFill>
          <a:blip r:embed="rId2"/>
          <a:stretch>
            <a:fillRect/>
          </a:stretch>
        </p:blipFill>
        <p:spPr>
          <a:xfrm>
            <a:off x="578642" y="6419889"/>
            <a:ext cx="11034716" cy="371888"/>
          </a:xfrm>
          <a:prstGeom prst="rect">
            <a:avLst/>
          </a:prstGeom>
        </p:spPr>
      </p:pic>
    </p:spTree>
    <p:extLst>
      <p:ext uri="{BB962C8B-B14F-4D97-AF65-F5344CB8AC3E}">
        <p14:creationId xmlns:p14="http://schemas.microsoft.com/office/powerpoint/2010/main" val="1199061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7562" y="1963053"/>
            <a:ext cx="11520000" cy="768000"/>
          </a:xfrm>
        </p:spPr>
        <p:txBody>
          <a:bodyPr>
            <a:normAutofit fontScale="90000"/>
          </a:bodyPr>
          <a:lstStyle/>
          <a:p>
            <a:r>
              <a:rPr lang="en-GB" sz="4000" dirty="0" smtClean="0">
                <a:solidFill>
                  <a:schemeClr val="accent2"/>
                </a:solidFill>
              </a:rPr>
              <a:t>Objective verification to T+120</a:t>
            </a:r>
            <a:r>
              <a:rPr lang="en-GB" sz="4000" dirty="0"/>
              <a:t/>
            </a:r>
            <a:br>
              <a:rPr lang="en-GB" sz="4000" dirty="0"/>
            </a:br>
            <a:r>
              <a:rPr lang="en-GB" sz="4250" dirty="0" smtClean="0">
                <a:solidFill>
                  <a:srgbClr val="0070C0"/>
                </a:solidFill>
                <a:cs typeface="Arial"/>
              </a:rPr>
              <a:t> </a:t>
            </a:r>
            <a:endParaRPr lang="en-GB" sz="4250" dirty="0">
              <a:solidFill>
                <a:srgbClr val="0070C0"/>
              </a:solidFill>
              <a:cs typeface="Arial"/>
            </a:endParaRPr>
          </a:p>
        </p:txBody>
      </p:sp>
      <p:sp>
        <p:nvSpPr>
          <p:cNvPr id="4" name="Title 1"/>
          <p:cNvSpPr txBox="1">
            <a:spLocks/>
          </p:cNvSpPr>
          <p:nvPr/>
        </p:nvSpPr>
        <p:spPr>
          <a:xfrm>
            <a:off x="336000" y="1575256"/>
            <a:ext cx="6688048" cy="154359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267" kern="1200">
                <a:solidFill>
                  <a:schemeClr val="tx1"/>
                </a:solidFill>
                <a:latin typeface="+mj-lt"/>
                <a:ea typeface="+mj-ea"/>
                <a:cs typeface="+mj-cs"/>
              </a:defRPr>
            </a:lvl1pPr>
          </a:lstStyle>
          <a:p>
            <a:endParaRPr lang="en-GB" dirty="0"/>
          </a:p>
        </p:txBody>
      </p:sp>
      <p:sp>
        <p:nvSpPr>
          <p:cNvPr id="5" name="Subtitle 2"/>
          <p:cNvSpPr txBox="1">
            <a:spLocks/>
          </p:cNvSpPr>
          <p:nvPr/>
        </p:nvSpPr>
        <p:spPr>
          <a:xfrm>
            <a:off x="2204556" y="2608147"/>
            <a:ext cx="7759576" cy="2419065"/>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solidFill>
                  <a:schemeClr val="accent2"/>
                </a:solidFill>
              </a:rPr>
              <a:t>Benefits of using hourly ensemble</a:t>
            </a:r>
            <a:r>
              <a:rPr lang="en-GB" dirty="0">
                <a:solidFill>
                  <a:schemeClr val="accent2"/>
                </a:solidFill>
              </a:rPr>
              <a:t> </a:t>
            </a:r>
            <a:r>
              <a:rPr lang="en-GB" dirty="0" smtClean="0">
                <a:solidFill>
                  <a:schemeClr val="accent2"/>
                </a:solidFill>
              </a:rPr>
              <a:t>against the UKV. The control member of MOGREPS-UK compares well to the UKV</a:t>
            </a:r>
          </a:p>
          <a:p>
            <a:endParaRPr lang="en-GB" dirty="0" smtClean="0">
              <a:solidFill>
                <a:schemeClr val="accent2"/>
              </a:solidFill>
            </a:endParaRPr>
          </a:p>
          <a:p>
            <a:r>
              <a:rPr lang="en-GB" dirty="0" smtClean="0">
                <a:solidFill>
                  <a:schemeClr val="accent2"/>
                </a:solidFill>
              </a:rPr>
              <a:t>Benefits of using MOGREPS-UK against MOGREPS-G</a:t>
            </a:r>
          </a:p>
          <a:p>
            <a:endParaRPr lang="en-GB" dirty="0" smtClean="0">
              <a:solidFill>
                <a:schemeClr val="accent2"/>
              </a:solidFill>
            </a:endParaRPr>
          </a:p>
        </p:txBody>
      </p:sp>
      <p:pic>
        <p:nvPicPr>
          <p:cNvPr id="2" name="Picture 1"/>
          <p:cNvPicPr>
            <a:picLocks noChangeAspect="1"/>
          </p:cNvPicPr>
          <p:nvPr/>
        </p:nvPicPr>
        <p:blipFill>
          <a:blip r:embed="rId2"/>
          <a:stretch>
            <a:fillRect/>
          </a:stretch>
        </p:blipFill>
        <p:spPr>
          <a:xfrm>
            <a:off x="336000" y="6410462"/>
            <a:ext cx="11034716" cy="371888"/>
          </a:xfrm>
          <a:prstGeom prst="rect">
            <a:avLst/>
          </a:prstGeom>
        </p:spPr>
      </p:pic>
    </p:spTree>
    <p:extLst>
      <p:ext uri="{BB962C8B-B14F-4D97-AF65-F5344CB8AC3E}">
        <p14:creationId xmlns:p14="http://schemas.microsoft.com/office/powerpoint/2010/main" val="4003646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0166" y="565608"/>
            <a:ext cx="11269578" cy="5618375"/>
            <a:chOff x="393032" y="141457"/>
            <a:chExt cx="11269578" cy="6636333"/>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66" t="1341" r="5664" b="47159"/>
            <a:stretch/>
          </p:blipFill>
          <p:spPr>
            <a:xfrm>
              <a:off x="393032" y="207087"/>
              <a:ext cx="3834063" cy="330467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501" r="7159" b="47187"/>
            <a:stretch/>
          </p:blipFill>
          <p:spPr>
            <a:xfrm>
              <a:off x="4227095" y="141457"/>
              <a:ext cx="4002507" cy="3370303"/>
            </a:xfrm>
            <a:prstGeom prst="rect">
              <a:avLst/>
            </a:prstGeom>
          </p:spPr>
        </p:pic>
        <p:sp>
          <p:nvSpPr>
            <p:cNvPr id="8" name="TextBox 7"/>
            <p:cNvSpPr txBox="1"/>
            <p:nvPr/>
          </p:nvSpPr>
          <p:spPr>
            <a:xfrm>
              <a:off x="8422106" y="977659"/>
              <a:ext cx="32405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Grid-point verification hourly MOGREPS-UK and UKV to T+120. These bias plots show that the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control member from MOGREPS-UK is competitive against the UKV.</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664" t="1153" r="6826" b="47323"/>
            <a:stretch/>
          </p:blipFill>
          <p:spPr>
            <a:xfrm>
              <a:off x="465221" y="3577390"/>
              <a:ext cx="3705726" cy="3200399"/>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7143" r="6992" b="47312"/>
            <a:stretch/>
          </p:blipFill>
          <p:spPr>
            <a:xfrm>
              <a:off x="4327358" y="3511760"/>
              <a:ext cx="3902243" cy="3266030"/>
            </a:xfrm>
            <a:prstGeom prst="rect">
              <a:avLst/>
            </a:prstGeom>
          </p:spPr>
        </p:pic>
        <p:sp>
          <p:nvSpPr>
            <p:cNvPr id="11" name="TextBox 10"/>
            <p:cNvSpPr txBox="1"/>
            <p:nvPr/>
          </p:nvSpPr>
          <p:spPr>
            <a:xfrm>
              <a:off x="8422106" y="4129112"/>
              <a:ext cx="324050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Grid-point verification hourly MOGREPS-UK and UKV to T+120. These RMSE plots show that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the hourly 18-m MOGREPS-UK performs better than the 3-m ensemble, the control member and the UKV.</a:t>
              </a:r>
            </a:p>
          </p:txBody>
        </p:sp>
        <p:cxnSp>
          <p:nvCxnSpPr>
            <p:cNvPr id="12" name="Straight Arrow Connector 11"/>
            <p:cNvCxnSpPr/>
            <p:nvPr/>
          </p:nvCxnSpPr>
          <p:spPr>
            <a:xfrm>
              <a:off x="5648326" y="5762625"/>
              <a:ext cx="9524" cy="69532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4762304" y="4662195"/>
              <a:ext cx="2133600" cy="646331"/>
            </a:xfrm>
            <a:prstGeom prst="rect">
              <a:avLst/>
            </a:prstGeom>
            <a:noFill/>
          </p:spPr>
          <p:txBody>
            <a:bodyPr wrap="square" rtlCol="0">
              <a:spAutoFit/>
            </a:bodyPr>
            <a:lstStyle/>
            <a:p>
              <a:r>
                <a:rPr lang="en-GB" dirty="0"/>
                <a:t>Advantage of using an ensemble!</a:t>
              </a:r>
            </a:p>
          </p:txBody>
        </p:sp>
        <p:cxnSp>
          <p:nvCxnSpPr>
            <p:cNvPr id="14" name="Straight Arrow Connector 13"/>
            <p:cNvCxnSpPr/>
            <p:nvPr/>
          </p:nvCxnSpPr>
          <p:spPr>
            <a:xfrm>
              <a:off x="1514476" y="5657850"/>
              <a:ext cx="9524" cy="69532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875675" y="4628978"/>
              <a:ext cx="2133600" cy="646331"/>
            </a:xfrm>
            <a:prstGeom prst="rect">
              <a:avLst/>
            </a:prstGeom>
            <a:noFill/>
          </p:spPr>
          <p:txBody>
            <a:bodyPr wrap="square" rtlCol="0">
              <a:spAutoFit/>
            </a:bodyPr>
            <a:lstStyle/>
            <a:p>
              <a:r>
                <a:rPr lang="en-GB" dirty="0"/>
                <a:t>Advantage of using an ensemble!</a:t>
              </a:r>
            </a:p>
          </p:txBody>
        </p:sp>
      </p:grpSp>
      <p:pic>
        <p:nvPicPr>
          <p:cNvPr id="16" name="Picture 15"/>
          <p:cNvPicPr>
            <a:picLocks noChangeAspect="1"/>
          </p:cNvPicPr>
          <p:nvPr/>
        </p:nvPicPr>
        <p:blipFill>
          <a:blip r:embed="rId6"/>
          <a:stretch>
            <a:fillRect/>
          </a:stretch>
        </p:blipFill>
        <p:spPr>
          <a:xfrm>
            <a:off x="643605" y="6430214"/>
            <a:ext cx="11034716" cy="371888"/>
          </a:xfrm>
          <a:prstGeom prst="rect">
            <a:avLst/>
          </a:prstGeom>
        </p:spPr>
      </p:pic>
    </p:spTree>
    <p:extLst>
      <p:ext uri="{BB962C8B-B14F-4D97-AF65-F5344CB8AC3E}">
        <p14:creationId xmlns:p14="http://schemas.microsoft.com/office/powerpoint/2010/main" val="589173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2327" y="857839"/>
            <a:ext cx="10105059" cy="5288437"/>
            <a:chOff x="792327" y="48489"/>
            <a:chExt cx="10773372" cy="658492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166" r="6161" b="5030"/>
            <a:stretch/>
          </p:blipFill>
          <p:spPr>
            <a:xfrm>
              <a:off x="792327" y="417821"/>
              <a:ext cx="3850104" cy="617620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04" t="1286" r="5829" b="5030"/>
            <a:stretch/>
          </p:blipFill>
          <p:spPr>
            <a:xfrm>
              <a:off x="7210267" y="469231"/>
              <a:ext cx="4355432" cy="6164178"/>
            </a:xfrm>
            <a:prstGeom prst="rect">
              <a:avLst/>
            </a:prstGeom>
          </p:spPr>
        </p:pic>
        <p:sp>
          <p:nvSpPr>
            <p:cNvPr id="7" name="TextBox 6"/>
            <p:cNvSpPr txBox="1"/>
            <p:nvPr/>
          </p:nvSpPr>
          <p:spPr>
            <a:xfrm>
              <a:off x="1363578" y="48489"/>
              <a:ext cx="9577138" cy="369332"/>
            </a:xfrm>
            <a:prstGeom prst="rect">
              <a:avLst/>
            </a:prstGeom>
            <a:noFill/>
          </p:spPr>
          <p:txBody>
            <a:bodyPr wrap="square" rtlCol="0">
              <a:spAutoFit/>
            </a:bodyPr>
            <a:lstStyle/>
            <a:p>
              <a:pPr>
                <a:defRPr/>
              </a:pPr>
              <a:r>
                <a:rPr lang="en-GB">
                  <a:solidFill>
                    <a:prstClr val="black"/>
                  </a:solidFill>
                  <a:latin typeface="Calibri" panose="020F0502020204030204"/>
                </a:rPr>
                <a:t>Grid-point verification hourly MOGREPS-UK and MOGREPS-G to T+120. RPS/CRPS plots</a:t>
              </a:r>
            </a:p>
          </p:txBody>
        </p:sp>
        <p:sp>
          <p:nvSpPr>
            <p:cNvPr id="8" name="TextBox 7"/>
            <p:cNvSpPr txBox="1"/>
            <p:nvPr/>
          </p:nvSpPr>
          <p:spPr>
            <a:xfrm>
              <a:off x="4867900" y="1705432"/>
              <a:ext cx="2342367" cy="1200329"/>
            </a:xfrm>
            <a:prstGeom prst="rect">
              <a:avLst/>
            </a:prstGeom>
            <a:noFill/>
          </p:spPr>
          <p:txBody>
            <a:bodyPr wrap="square" rtlCol="0">
              <a:spAutoFit/>
            </a:bodyPr>
            <a:lstStyle/>
            <a:p>
              <a:r>
                <a:rPr lang="en-GB">
                  <a:solidFill>
                    <a:prstClr val="black"/>
                  </a:solidFill>
                  <a:latin typeface="Calibri" panose="020F0502020204030204"/>
                </a:rPr>
                <a:t>For wind and temperature, MOGREPS-UK is better than MOGREPS-G</a:t>
              </a:r>
            </a:p>
          </p:txBody>
        </p:sp>
      </p:grpSp>
      <p:pic>
        <p:nvPicPr>
          <p:cNvPr id="9" name="Picture 8"/>
          <p:cNvPicPr>
            <a:picLocks noChangeAspect="1"/>
          </p:cNvPicPr>
          <p:nvPr/>
        </p:nvPicPr>
        <p:blipFill>
          <a:blip r:embed="rId4"/>
          <a:stretch>
            <a:fillRect/>
          </a:stretch>
        </p:blipFill>
        <p:spPr>
          <a:xfrm>
            <a:off x="540935" y="6411265"/>
            <a:ext cx="11034716" cy="371888"/>
          </a:xfrm>
          <a:prstGeom prst="rect">
            <a:avLst/>
          </a:prstGeom>
        </p:spPr>
      </p:pic>
    </p:spTree>
    <p:extLst>
      <p:ext uri="{BB962C8B-B14F-4D97-AF65-F5344CB8AC3E}">
        <p14:creationId xmlns:p14="http://schemas.microsoft.com/office/powerpoint/2010/main" val="346865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0204" y="1620395"/>
            <a:ext cx="11520000" cy="768000"/>
          </a:xfrm>
        </p:spPr>
        <p:txBody>
          <a:bodyPr>
            <a:normAutofit fontScale="90000"/>
          </a:bodyPr>
          <a:lstStyle/>
          <a:p>
            <a:r>
              <a:rPr lang="en-GB" sz="4000" dirty="0" smtClean="0">
                <a:solidFill>
                  <a:schemeClr val="accent2"/>
                </a:solidFill>
              </a:rPr>
              <a:t>Subjective assessment Testbed</a:t>
            </a:r>
            <a:r>
              <a:rPr lang="en-GB" sz="4000" dirty="0"/>
              <a:t/>
            </a:r>
            <a:br>
              <a:rPr lang="en-GB" sz="4000" dirty="0"/>
            </a:br>
            <a:r>
              <a:rPr lang="en-GB" sz="4250" dirty="0" smtClean="0">
                <a:solidFill>
                  <a:srgbClr val="0070C0"/>
                </a:solidFill>
                <a:cs typeface="Arial"/>
              </a:rPr>
              <a:t> </a:t>
            </a:r>
            <a:endParaRPr lang="en-GB" sz="4250" dirty="0">
              <a:solidFill>
                <a:srgbClr val="0070C0"/>
              </a:solidFill>
              <a:cs typeface="Arial"/>
            </a:endParaRPr>
          </a:p>
        </p:txBody>
      </p:sp>
      <p:sp>
        <p:nvSpPr>
          <p:cNvPr id="4" name="Title 1"/>
          <p:cNvSpPr txBox="1">
            <a:spLocks/>
          </p:cNvSpPr>
          <p:nvPr/>
        </p:nvSpPr>
        <p:spPr>
          <a:xfrm>
            <a:off x="336000" y="1575256"/>
            <a:ext cx="6688048" cy="154359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4267"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4267" b="0" i="0" u="none" strike="noStrike" kern="1200" cap="none" spc="0" normalizeH="0" baseline="0" noProof="0" dirty="0">
              <a:ln>
                <a:noFill/>
              </a:ln>
              <a:solidFill>
                <a:srgbClr val="2A2A2A"/>
              </a:solidFill>
              <a:effectLst/>
              <a:uLnTx/>
              <a:uFillTx/>
              <a:latin typeface="Arial"/>
              <a:ea typeface="+mj-ea"/>
              <a:cs typeface="+mj-cs"/>
            </a:endParaRPr>
          </a:p>
        </p:txBody>
      </p:sp>
      <p:sp>
        <p:nvSpPr>
          <p:cNvPr id="6" name="TextBox 5"/>
          <p:cNvSpPr txBox="1"/>
          <p:nvPr/>
        </p:nvSpPr>
        <p:spPr>
          <a:xfrm>
            <a:off x="3023850" y="4025157"/>
            <a:ext cx="7328748" cy="1200329"/>
          </a:xfrm>
          <a:prstGeom prst="rect">
            <a:avLst/>
          </a:prstGeom>
          <a:noFill/>
        </p:spPr>
        <p:txBody>
          <a:bodyPr wrap="square" rtlCol="0" anchor="t">
            <a:spAutoFit/>
          </a:bodyPr>
          <a:lstStyle/>
          <a:p>
            <a:pPr marL="285750" indent="-285750">
              <a:buFont typeface="Arial" panose="020B0604020202020204" pitchFamily="34" charset="0"/>
              <a:buChar char="•"/>
            </a:pPr>
            <a:r>
              <a:rPr lang="en-GB" sz="1800" dirty="0"/>
              <a:t>8 Cases dependent on current weather (long </a:t>
            </a:r>
            <a:r>
              <a:rPr lang="en-GB" sz="1800" dirty="0" err="1"/>
              <a:t>anticyclonic</a:t>
            </a:r>
            <a:r>
              <a:rPr lang="en-GB" sz="1800" dirty="0"/>
              <a:t> periods). Cases cover active mobile fronts, active waving fronts, and strong warm conveyor with orographic enhancement associated with Storm Callum</a:t>
            </a:r>
            <a:endParaRPr lang="en-GB" sz="1800" dirty="0">
              <a:cs typeface="Calibri"/>
            </a:endParaRPr>
          </a:p>
        </p:txBody>
      </p:sp>
      <p:sp>
        <p:nvSpPr>
          <p:cNvPr id="7" name="TextBox 6"/>
          <p:cNvSpPr txBox="1"/>
          <p:nvPr/>
        </p:nvSpPr>
        <p:spPr>
          <a:xfrm>
            <a:off x="3023850" y="3387338"/>
            <a:ext cx="6233889" cy="369332"/>
          </a:xfrm>
          <a:prstGeom prst="rect">
            <a:avLst/>
          </a:prstGeom>
          <a:noFill/>
        </p:spPr>
        <p:txBody>
          <a:bodyPr wrap="square" rtlCol="0" anchor="t">
            <a:spAutoFit/>
          </a:bodyPr>
          <a:lstStyle/>
          <a:p>
            <a:pPr marL="285750" indent="-285750">
              <a:buFont typeface="Arial" panose="020B0604020202020204" pitchFamily="34" charset="0"/>
              <a:buChar char="•"/>
            </a:pPr>
            <a:r>
              <a:rPr lang="en-GB" sz="1800" dirty="0"/>
              <a:t>Carried out in Operations Centre during October 2018</a:t>
            </a:r>
            <a:endParaRPr lang="en-GB" sz="1800" dirty="0">
              <a:cs typeface="Calibri"/>
            </a:endParaRPr>
          </a:p>
        </p:txBody>
      </p:sp>
      <p:sp>
        <p:nvSpPr>
          <p:cNvPr id="8" name="TextBox 7"/>
          <p:cNvSpPr txBox="1"/>
          <p:nvPr/>
        </p:nvSpPr>
        <p:spPr>
          <a:xfrm>
            <a:off x="3023850" y="2378726"/>
            <a:ext cx="5873849" cy="646331"/>
          </a:xfrm>
          <a:prstGeom prst="rect">
            <a:avLst/>
          </a:prstGeom>
          <a:noFill/>
        </p:spPr>
        <p:txBody>
          <a:bodyPr wrap="square" rtlCol="0" anchor="t">
            <a:spAutoFit/>
          </a:bodyPr>
          <a:lstStyle/>
          <a:p>
            <a:pPr marL="285750" indent="-285750">
              <a:buFont typeface="Arial" panose="020B0604020202020204" pitchFamily="34" charset="0"/>
              <a:buChar char="•"/>
            </a:pPr>
            <a:r>
              <a:rPr lang="en-GB" sz="1800" dirty="0"/>
              <a:t>Adrian Semple with Steve Willington, Will Lang and Laura Paterson</a:t>
            </a:r>
            <a:endParaRPr lang="en-GB" sz="1800" dirty="0">
              <a:cs typeface="Calibri"/>
            </a:endParaRPr>
          </a:p>
        </p:txBody>
      </p:sp>
      <p:pic>
        <p:nvPicPr>
          <p:cNvPr id="2" name="Picture 1"/>
          <p:cNvPicPr>
            <a:picLocks noChangeAspect="1"/>
          </p:cNvPicPr>
          <p:nvPr/>
        </p:nvPicPr>
        <p:blipFill>
          <a:blip r:embed="rId2"/>
          <a:stretch>
            <a:fillRect/>
          </a:stretch>
        </p:blipFill>
        <p:spPr>
          <a:xfrm>
            <a:off x="650204" y="6410462"/>
            <a:ext cx="11034716" cy="371888"/>
          </a:xfrm>
          <a:prstGeom prst="rect">
            <a:avLst/>
          </a:prstGeom>
        </p:spPr>
      </p:pic>
    </p:spTree>
    <p:extLst>
      <p:ext uri="{BB962C8B-B14F-4D97-AF65-F5344CB8AC3E}">
        <p14:creationId xmlns:p14="http://schemas.microsoft.com/office/powerpoint/2010/main" val="1418076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8823" y="1414913"/>
            <a:ext cx="9304331" cy="4398745"/>
          </a:xfrm>
        </p:spPr>
        <p:txBody>
          <a:bodyPr>
            <a:normAutofit/>
          </a:bodyPr>
          <a:lstStyle/>
          <a:p>
            <a:r>
              <a:rPr lang="en-GB" sz="2700" dirty="0" smtClean="0">
                <a:solidFill>
                  <a:srgbClr val="0070C0"/>
                </a:solidFill>
                <a:cs typeface="Arial"/>
              </a:rPr>
              <a:t>Introduction to the new configuration</a:t>
            </a:r>
            <a:br>
              <a:rPr lang="en-GB" sz="2700" dirty="0" smtClean="0">
                <a:solidFill>
                  <a:srgbClr val="0070C0"/>
                </a:solidFill>
                <a:cs typeface="Arial"/>
              </a:rPr>
            </a:br>
            <a:r>
              <a:rPr lang="en-GB" sz="2700" dirty="0" smtClean="0">
                <a:solidFill>
                  <a:srgbClr val="0070C0"/>
                </a:solidFill>
                <a:cs typeface="Arial"/>
              </a:rPr>
              <a:t/>
            </a:r>
            <a:br>
              <a:rPr lang="en-GB" sz="2700" dirty="0" smtClean="0">
                <a:solidFill>
                  <a:srgbClr val="0070C0"/>
                </a:solidFill>
                <a:cs typeface="Arial"/>
              </a:rPr>
            </a:br>
            <a:r>
              <a:rPr lang="en-GB" sz="2700" dirty="0" smtClean="0">
                <a:solidFill>
                  <a:srgbClr val="0070C0"/>
                </a:solidFill>
                <a:cs typeface="Arial"/>
              </a:rPr>
              <a:t>PS42 package </a:t>
            </a:r>
            <a:r>
              <a:rPr lang="en-GB" sz="2700" dirty="0">
                <a:solidFill>
                  <a:srgbClr val="0070C0"/>
                </a:solidFill>
                <a:cs typeface="Arial"/>
              </a:rPr>
              <a:t>trial </a:t>
            </a:r>
            <a:r>
              <a:rPr lang="en-GB" sz="2700" dirty="0" smtClean="0">
                <a:solidFill>
                  <a:srgbClr val="0070C0"/>
                </a:solidFill>
                <a:cs typeface="Arial"/>
              </a:rPr>
              <a:t>results and objective verification</a:t>
            </a:r>
            <a:br>
              <a:rPr lang="en-GB" sz="2700" dirty="0" smtClean="0">
                <a:solidFill>
                  <a:srgbClr val="0070C0"/>
                </a:solidFill>
                <a:cs typeface="Arial"/>
              </a:rPr>
            </a:br>
            <a:r>
              <a:rPr lang="en-GB" sz="2700" dirty="0">
                <a:solidFill>
                  <a:srgbClr val="0070C0"/>
                </a:solidFill>
                <a:cs typeface="Arial"/>
              </a:rPr>
              <a:t/>
            </a:r>
            <a:br>
              <a:rPr lang="en-GB" sz="2700" dirty="0">
                <a:solidFill>
                  <a:srgbClr val="0070C0"/>
                </a:solidFill>
                <a:cs typeface="Arial"/>
              </a:rPr>
            </a:br>
            <a:r>
              <a:rPr lang="en-GB" sz="2700" dirty="0" smtClean="0">
                <a:solidFill>
                  <a:srgbClr val="0070C0"/>
                </a:solidFill>
                <a:cs typeface="Arial"/>
              </a:rPr>
              <a:t>Objective verification to T+120</a:t>
            </a:r>
            <a:br>
              <a:rPr lang="en-GB" sz="2700" dirty="0" smtClean="0">
                <a:solidFill>
                  <a:srgbClr val="0070C0"/>
                </a:solidFill>
                <a:cs typeface="Arial"/>
              </a:rPr>
            </a:br>
            <a:r>
              <a:rPr lang="en-GB" sz="2700" dirty="0">
                <a:solidFill>
                  <a:srgbClr val="0070C0"/>
                </a:solidFill>
                <a:cs typeface="Arial"/>
              </a:rPr>
              <a:t/>
            </a:r>
            <a:br>
              <a:rPr lang="en-GB" sz="2700" dirty="0">
                <a:solidFill>
                  <a:srgbClr val="0070C0"/>
                </a:solidFill>
                <a:cs typeface="Arial"/>
              </a:rPr>
            </a:br>
            <a:r>
              <a:rPr lang="en-GB" sz="2700" dirty="0" smtClean="0">
                <a:solidFill>
                  <a:srgbClr val="0070C0"/>
                </a:solidFill>
                <a:cs typeface="Arial"/>
              </a:rPr>
              <a:t>Subjective assessment to T+120</a:t>
            </a:r>
            <a:br>
              <a:rPr lang="en-GB" sz="2700" dirty="0" smtClean="0">
                <a:solidFill>
                  <a:srgbClr val="0070C0"/>
                </a:solidFill>
                <a:cs typeface="Arial"/>
              </a:rPr>
            </a:br>
            <a:r>
              <a:rPr lang="en-GB" sz="2700" dirty="0">
                <a:solidFill>
                  <a:srgbClr val="0070C0"/>
                </a:solidFill>
                <a:cs typeface="Arial"/>
              </a:rPr>
              <a:t/>
            </a:r>
            <a:br>
              <a:rPr lang="en-GB" sz="2700" dirty="0">
                <a:solidFill>
                  <a:srgbClr val="0070C0"/>
                </a:solidFill>
                <a:cs typeface="Arial"/>
              </a:rPr>
            </a:br>
            <a:r>
              <a:rPr lang="en-GB" sz="2700" dirty="0" smtClean="0">
                <a:solidFill>
                  <a:srgbClr val="0070C0"/>
                </a:solidFill>
                <a:cs typeface="Arial"/>
              </a:rPr>
              <a:t>Conclusions</a:t>
            </a:r>
            <a:r>
              <a:rPr lang="en-GB" sz="4250" dirty="0">
                <a:solidFill>
                  <a:srgbClr val="0070C0"/>
                </a:solidFill>
                <a:cs typeface="Arial"/>
              </a:rPr>
              <a:t/>
            </a:r>
            <a:br>
              <a:rPr lang="en-GB" sz="4250" dirty="0">
                <a:solidFill>
                  <a:srgbClr val="0070C0"/>
                </a:solidFill>
                <a:cs typeface="Arial"/>
              </a:rPr>
            </a:br>
            <a:endParaRPr lang="en-GB" sz="4250" dirty="0">
              <a:solidFill>
                <a:srgbClr val="0070C0"/>
              </a:solidFill>
              <a:cs typeface="Arial"/>
            </a:endParaRPr>
          </a:p>
        </p:txBody>
      </p:sp>
      <p:pic>
        <p:nvPicPr>
          <p:cNvPr id="4" name="Picture 3"/>
          <p:cNvPicPr>
            <a:picLocks noChangeAspect="1"/>
          </p:cNvPicPr>
          <p:nvPr/>
        </p:nvPicPr>
        <p:blipFill>
          <a:blip r:embed="rId2"/>
          <a:stretch>
            <a:fillRect/>
          </a:stretch>
        </p:blipFill>
        <p:spPr>
          <a:xfrm>
            <a:off x="366886" y="6409767"/>
            <a:ext cx="11034716" cy="371888"/>
          </a:xfrm>
          <a:prstGeom prst="rect">
            <a:avLst/>
          </a:prstGeom>
        </p:spPr>
      </p:pic>
    </p:spTree>
    <p:extLst>
      <p:ext uri="{BB962C8B-B14F-4D97-AF65-F5344CB8AC3E}">
        <p14:creationId xmlns:p14="http://schemas.microsoft.com/office/powerpoint/2010/main" val="1448030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4522" y="3068965"/>
            <a:ext cx="7344816" cy="646331"/>
          </a:xfrm>
          <a:prstGeom prst="rect">
            <a:avLst/>
          </a:prstGeom>
          <a:noFill/>
        </p:spPr>
        <p:txBody>
          <a:bodyPr wrap="square" rtlCol="0" anchor="t">
            <a:spAutoFit/>
          </a:bodyPr>
          <a:lstStyle/>
          <a:p>
            <a:pPr marL="285750" indent="-285750">
              <a:buFont typeface="Arial" panose="020B0604020202020204" pitchFamily="34" charset="0"/>
              <a:buChar char="•"/>
            </a:pPr>
            <a:r>
              <a:rPr lang="en-US" sz="1800">
                <a:solidFill>
                  <a:srgbClr val="FF0000"/>
                </a:solidFill>
              </a:rPr>
              <a:t>MOGREPS-G and MOGREPS-UK Hourly are very similarly performing ensembles.</a:t>
            </a:r>
            <a:endParaRPr lang="en-US" sz="1800">
              <a:solidFill>
                <a:srgbClr val="FF0000"/>
              </a:solidFill>
              <a:cs typeface="Calibri"/>
            </a:endParaRPr>
          </a:p>
        </p:txBody>
      </p:sp>
      <p:sp>
        <p:nvSpPr>
          <p:cNvPr id="7" name="TextBox 6"/>
          <p:cNvSpPr txBox="1"/>
          <p:nvPr/>
        </p:nvSpPr>
        <p:spPr>
          <a:xfrm>
            <a:off x="2524522" y="3760242"/>
            <a:ext cx="7200800" cy="646331"/>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rgbClr val="000000"/>
                </a:solidFill>
              </a:rPr>
              <a:t>There was in general very little difference between the guidance from MG and MUKH. </a:t>
            </a:r>
            <a:endParaRPr lang="en-GB" sz="1800">
              <a:solidFill>
                <a:srgbClr val="000000"/>
              </a:solidFill>
            </a:endParaRPr>
          </a:p>
        </p:txBody>
      </p:sp>
      <p:sp>
        <p:nvSpPr>
          <p:cNvPr id="8" name="TextBox 7"/>
          <p:cNvSpPr txBox="1"/>
          <p:nvPr/>
        </p:nvSpPr>
        <p:spPr>
          <a:xfrm>
            <a:off x="2509292" y="4432470"/>
            <a:ext cx="7192788" cy="923330"/>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rgbClr val="000000"/>
                </a:solidFill>
              </a:rPr>
              <a:t>The higher resolution MUKH clearly did add structure to the probabilities under situations which would benefit from the higher resolution, although effects are generally small.</a:t>
            </a:r>
            <a:endParaRPr lang="en-GB" sz="1800">
              <a:solidFill>
                <a:srgbClr val="000000"/>
              </a:solidFill>
            </a:endParaRPr>
          </a:p>
        </p:txBody>
      </p:sp>
      <p:sp>
        <p:nvSpPr>
          <p:cNvPr id="9" name="TextBox 8"/>
          <p:cNvSpPr txBox="1"/>
          <p:nvPr/>
        </p:nvSpPr>
        <p:spPr>
          <a:xfrm>
            <a:off x="2509293" y="5301209"/>
            <a:ext cx="7345585" cy="923330"/>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rgbClr val="000000"/>
                </a:solidFill>
              </a:rPr>
              <a:t>It is anticipated that MUKH might be of more benefit in other weather regimes (particularly convective and fog). It is recommended that these weather regimes are evaluated at a later date.</a:t>
            </a:r>
            <a:endParaRPr lang="en-GB" sz="1800">
              <a:solidFill>
                <a:srgbClr val="000000"/>
              </a:solidFill>
            </a:endParaRPr>
          </a:p>
        </p:txBody>
      </p:sp>
      <p:sp>
        <p:nvSpPr>
          <p:cNvPr id="10" name="TextBox 9"/>
          <p:cNvSpPr txBox="1"/>
          <p:nvPr/>
        </p:nvSpPr>
        <p:spPr>
          <a:xfrm>
            <a:off x="3492542" y="441234"/>
            <a:ext cx="6337902" cy="1077218"/>
          </a:xfrm>
          <a:prstGeom prst="rect">
            <a:avLst/>
          </a:prstGeom>
          <a:noFill/>
        </p:spPr>
        <p:txBody>
          <a:bodyPr wrap="square" rtlCol="0">
            <a:spAutoFit/>
          </a:bodyPr>
          <a:lstStyle/>
          <a:p>
            <a:r>
              <a:rPr lang="en-GB" sz="3200">
                <a:solidFill>
                  <a:srgbClr val="000000"/>
                </a:solidFill>
              </a:rPr>
              <a:t>Subjective Assessment Testbed Conclusions</a:t>
            </a:r>
          </a:p>
        </p:txBody>
      </p:sp>
      <p:sp>
        <p:nvSpPr>
          <p:cNvPr id="11" name="TextBox 10"/>
          <p:cNvSpPr txBox="1"/>
          <p:nvPr/>
        </p:nvSpPr>
        <p:spPr>
          <a:xfrm>
            <a:off x="2515741" y="1891606"/>
            <a:ext cx="7344816" cy="1200329"/>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rgbClr val="000000"/>
                </a:solidFill>
              </a:rPr>
              <a:t>Both ensembles were observed to add value in some cases relative to single deterministic runs by correctly indicating probabilities away from the deterministic run (although this comparison was not explicitly part of this testbed).</a:t>
            </a:r>
          </a:p>
        </p:txBody>
      </p:sp>
    </p:spTree>
    <p:extLst>
      <p:ext uri="{BB962C8B-B14F-4D97-AF65-F5344CB8AC3E}">
        <p14:creationId xmlns:p14="http://schemas.microsoft.com/office/powerpoint/2010/main" val="3656207738"/>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225856" y="1259468"/>
            <a:ext cx="1449239" cy="1815882"/>
          </a:xfrm>
          <a:prstGeom prst="rect">
            <a:avLst/>
          </a:prstGeom>
          <a:noFill/>
        </p:spPr>
        <p:txBody>
          <a:bodyPr wrap="square" rtlCol="0">
            <a:spAutoFit/>
          </a:bodyPr>
          <a:lstStyle/>
          <a:p>
            <a:r>
              <a:rPr lang="en-GB" sz="1600"/>
              <a:t>Ensembles adds value by correctly indicating probs are further N than UKV</a:t>
            </a:r>
          </a:p>
        </p:txBody>
      </p:sp>
      <p:pic>
        <p:nvPicPr>
          <p:cNvPr id="6" name="Picture 5"/>
          <p:cNvPicPr>
            <a:picLocks noChangeAspect="1"/>
          </p:cNvPicPr>
          <p:nvPr/>
        </p:nvPicPr>
        <p:blipFill>
          <a:blip r:embed="rId2"/>
          <a:stretch>
            <a:fillRect/>
          </a:stretch>
        </p:blipFill>
        <p:spPr>
          <a:xfrm>
            <a:off x="3257009" y="1327012"/>
            <a:ext cx="5965620" cy="5428112"/>
          </a:xfrm>
          <a:prstGeom prst="rect">
            <a:avLst/>
          </a:prstGeom>
        </p:spPr>
      </p:pic>
      <p:sp>
        <p:nvSpPr>
          <p:cNvPr id="7" name="TextBox 6"/>
          <p:cNvSpPr txBox="1"/>
          <p:nvPr/>
        </p:nvSpPr>
        <p:spPr>
          <a:xfrm>
            <a:off x="3287688" y="448718"/>
            <a:ext cx="6480720" cy="707886"/>
          </a:xfrm>
          <a:prstGeom prst="rect">
            <a:avLst/>
          </a:prstGeom>
          <a:noFill/>
        </p:spPr>
        <p:txBody>
          <a:bodyPr wrap="square" rtlCol="0" anchor="t">
            <a:spAutoFit/>
          </a:bodyPr>
          <a:lstStyle/>
          <a:p>
            <a:r>
              <a:rPr lang="en-GB" sz="2000"/>
              <a:t>Added Value by the ensembles over the deterministic UKV in some cases – example.</a:t>
            </a:r>
            <a:endParaRPr lang="en-GB" sz="2000">
              <a:cs typeface="Calibri"/>
            </a:endParaRPr>
          </a:p>
        </p:txBody>
      </p:sp>
      <p:sp>
        <p:nvSpPr>
          <p:cNvPr id="8" name="TextBox 7"/>
          <p:cNvSpPr txBox="1"/>
          <p:nvPr/>
        </p:nvSpPr>
        <p:spPr>
          <a:xfrm>
            <a:off x="1838450" y="1988841"/>
            <a:ext cx="1449239" cy="929485"/>
          </a:xfrm>
          <a:prstGeom prst="rect">
            <a:avLst/>
          </a:prstGeom>
          <a:noFill/>
        </p:spPr>
        <p:txBody>
          <a:bodyPr wrap="square" rtlCol="0">
            <a:spAutoFit/>
          </a:bodyPr>
          <a:lstStyle/>
          <a:p>
            <a:r>
              <a:rPr lang="en-GB" sz="1600"/>
              <a:t>UKV frontal band is too far S at T+177</a:t>
            </a:r>
          </a:p>
        </p:txBody>
      </p:sp>
      <p:cxnSp>
        <p:nvCxnSpPr>
          <p:cNvPr id="9" name="Straight Arrow Connector 8"/>
          <p:cNvCxnSpPr/>
          <p:nvPr/>
        </p:nvCxnSpPr>
        <p:spPr bwMode="auto">
          <a:xfrm>
            <a:off x="2711624" y="2708920"/>
            <a:ext cx="1728192" cy="2664296"/>
          </a:xfrm>
          <a:prstGeom prst="straightConnector1">
            <a:avLst/>
          </a:prstGeom>
          <a:noFill/>
          <a:ln w="15875" cap="flat" cmpd="sng" algn="ctr">
            <a:solidFill>
              <a:schemeClr val="tx1"/>
            </a:solidFill>
            <a:prstDash val="solid"/>
            <a:round/>
            <a:headEnd type="none" w="med" len="med"/>
            <a:tailEnd type="triangle"/>
          </a:ln>
          <a:effectLst/>
        </p:spPr>
      </p:cxnSp>
      <p:cxnSp>
        <p:nvCxnSpPr>
          <p:cNvPr id="13" name="Straight Arrow Connector 12"/>
          <p:cNvCxnSpPr/>
          <p:nvPr/>
        </p:nvCxnSpPr>
        <p:spPr bwMode="auto">
          <a:xfrm>
            <a:off x="2711624" y="2636912"/>
            <a:ext cx="4968552" cy="2664296"/>
          </a:xfrm>
          <a:prstGeom prst="straightConnector1">
            <a:avLst/>
          </a:prstGeom>
          <a:noFill/>
          <a:ln w="15875"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flipH="1">
            <a:off x="4439817" y="1820918"/>
            <a:ext cx="4786039" cy="815994"/>
          </a:xfrm>
          <a:prstGeom prst="straightConnector1">
            <a:avLst/>
          </a:prstGeom>
          <a:noFill/>
          <a:ln w="15875" cap="flat" cmpd="sng" algn="ctr">
            <a:solidFill>
              <a:schemeClr val="tx1"/>
            </a:solidFill>
            <a:prstDash val="solid"/>
            <a:round/>
            <a:headEnd type="none" w="med" len="med"/>
            <a:tailEnd type="triangle"/>
          </a:ln>
          <a:effectLst/>
        </p:spPr>
      </p:cxnSp>
      <p:cxnSp>
        <p:nvCxnSpPr>
          <p:cNvPr id="22" name="Straight Arrow Connector 21"/>
          <p:cNvCxnSpPr>
            <a:stCxn id="17" idx="1"/>
          </p:cNvCxnSpPr>
          <p:nvPr/>
        </p:nvCxnSpPr>
        <p:spPr bwMode="auto">
          <a:xfrm flipH="1">
            <a:off x="7752186" y="2167409"/>
            <a:ext cx="1473670" cy="3061791"/>
          </a:xfrm>
          <a:prstGeom prst="straightConnector1">
            <a:avLst/>
          </a:prstGeom>
          <a:noFill/>
          <a:ln w="15875" cap="flat" cmpd="sng" algn="ctr">
            <a:solidFill>
              <a:schemeClr val="tx1"/>
            </a:solidFill>
            <a:prstDash val="solid"/>
            <a:round/>
            <a:headEnd type="none" w="med" len="med"/>
            <a:tailEnd type="triangle"/>
          </a:ln>
          <a:effectLst/>
        </p:spPr>
      </p:cxnSp>
      <p:cxnSp>
        <p:nvCxnSpPr>
          <p:cNvPr id="25" name="Straight Arrow Connector 24"/>
          <p:cNvCxnSpPr/>
          <p:nvPr/>
        </p:nvCxnSpPr>
        <p:spPr bwMode="auto">
          <a:xfrm flipH="1">
            <a:off x="7536161" y="1933498"/>
            <a:ext cx="1689695" cy="631406"/>
          </a:xfrm>
          <a:prstGeom prst="straightConnector1">
            <a:avLst/>
          </a:prstGeom>
          <a:noFill/>
          <a:ln w="158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11868740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75520" y="2276872"/>
            <a:ext cx="8656582" cy="3245148"/>
          </a:xfrm>
          <a:prstGeom prst="rect">
            <a:avLst/>
          </a:prstGeom>
        </p:spPr>
      </p:pic>
      <p:sp>
        <p:nvSpPr>
          <p:cNvPr id="7" name="TextBox 6"/>
          <p:cNvSpPr txBox="1"/>
          <p:nvPr/>
        </p:nvSpPr>
        <p:spPr>
          <a:xfrm>
            <a:off x="3323388" y="1516817"/>
            <a:ext cx="4177662" cy="563231"/>
          </a:xfrm>
          <a:prstGeom prst="rect">
            <a:avLst/>
          </a:prstGeom>
          <a:noFill/>
        </p:spPr>
        <p:txBody>
          <a:bodyPr wrap="square" rtlCol="0">
            <a:spAutoFit/>
          </a:bodyPr>
          <a:lstStyle/>
          <a:p>
            <a:r>
              <a:rPr lang="en-GB" sz="1800"/>
              <a:t>Added structure of wind gust </a:t>
            </a:r>
            <a:r>
              <a:rPr lang="en-GB" sz="1800" err="1"/>
              <a:t>probs</a:t>
            </a:r>
            <a:r>
              <a:rPr lang="en-GB" sz="1800"/>
              <a:t> look realistic</a:t>
            </a:r>
          </a:p>
        </p:txBody>
      </p:sp>
      <p:cxnSp>
        <p:nvCxnSpPr>
          <p:cNvPr id="8" name="Straight Arrow Connector 7"/>
          <p:cNvCxnSpPr/>
          <p:nvPr/>
        </p:nvCxnSpPr>
        <p:spPr bwMode="auto">
          <a:xfrm>
            <a:off x="5131106" y="2041108"/>
            <a:ext cx="820879" cy="1858339"/>
          </a:xfrm>
          <a:prstGeom prst="straightConnector1">
            <a:avLst/>
          </a:prstGeom>
          <a:noFill/>
          <a:ln w="15875" cap="flat" cmpd="sng" algn="ctr">
            <a:solidFill>
              <a:schemeClr val="tx1"/>
            </a:solidFill>
            <a:prstDash val="solid"/>
            <a:round/>
            <a:headEnd type="none" w="med" len="med"/>
            <a:tailEnd type="triangle"/>
          </a:ln>
          <a:effectLst/>
        </p:spPr>
      </p:cxnSp>
      <p:sp>
        <p:nvSpPr>
          <p:cNvPr id="11" name="TextBox 10"/>
          <p:cNvSpPr txBox="1"/>
          <p:nvPr/>
        </p:nvSpPr>
        <p:spPr>
          <a:xfrm>
            <a:off x="7478578" y="1713325"/>
            <a:ext cx="2953525" cy="327782"/>
          </a:xfrm>
          <a:prstGeom prst="rect">
            <a:avLst/>
          </a:prstGeom>
          <a:noFill/>
        </p:spPr>
        <p:txBody>
          <a:bodyPr wrap="square" rtlCol="0">
            <a:spAutoFit/>
          </a:bodyPr>
          <a:lstStyle/>
          <a:p>
            <a:r>
              <a:rPr lang="en-GB" sz="1800"/>
              <a:t>Forecast Range ~ T+57</a:t>
            </a:r>
          </a:p>
        </p:txBody>
      </p:sp>
      <p:sp>
        <p:nvSpPr>
          <p:cNvPr id="12" name="TextBox 11"/>
          <p:cNvSpPr txBox="1"/>
          <p:nvPr/>
        </p:nvSpPr>
        <p:spPr>
          <a:xfrm>
            <a:off x="3467109" y="5757785"/>
            <a:ext cx="4177662" cy="798680"/>
          </a:xfrm>
          <a:prstGeom prst="rect">
            <a:avLst/>
          </a:prstGeom>
          <a:noFill/>
        </p:spPr>
        <p:txBody>
          <a:bodyPr wrap="square" rtlCol="0">
            <a:spAutoFit/>
          </a:bodyPr>
          <a:lstStyle/>
          <a:p>
            <a:r>
              <a:rPr lang="en-GB" sz="1800"/>
              <a:t>Although broader MOGREPS-G remains equally good guidance for issuing warnings</a:t>
            </a:r>
          </a:p>
        </p:txBody>
      </p:sp>
      <p:cxnSp>
        <p:nvCxnSpPr>
          <p:cNvPr id="13" name="Straight Arrow Connector 12"/>
          <p:cNvCxnSpPr/>
          <p:nvPr/>
        </p:nvCxnSpPr>
        <p:spPr bwMode="auto">
          <a:xfrm flipH="1" flipV="1">
            <a:off x="3143672" y="4293096"/>
            <a:ext cx="2304256" cy="1368152"/>
          </a:xfrm>
          <a:prstGeom prst="straightConnector1">
            <a:avLst/>
          </a:prstGeom>
          <a:noFill/>
          <a:ln w="15875" cap="flat" cmpd="sng" algn="ctr">
            <a:solidFill>
              <a:schemeClr val="tx1"/>
            </a:solidFill>
            <a:prstDash val="solid"/>
            <a:round/>
            <a:headEnd type="none" w="med" len="med"/>
            <a:tailEnd type="triangle"/>
          </a:ln>
          <a:effectLst/>
        </p:spPr>
      </p:cxnSp>
      <p:sp>
        <p:nvSpPr>
          <p:cNvPr id="19" name="TextBox 18"/>
          <p:cNvSpPr txBox="1"/>
          <p:nvPr/>
        </p:nvSpPr>
        <p:spPr>
          <a:xfrm>
            <a:off x="3309299" y="391598"/>
            <a:ext cx="7192788" cy="707886"/>
          </a:xfrm>
          <a:prstGeom prst="rect">
            <a:avLst/>
          </a:prstGeom>
          <a:noFill/>
        </p:spPr>
        <p:txBody>
          <a:bodyPr wrap="square" rtlCol="0" anchor="t">
            <a:spAutoFit/>
          </a:bodyPr>
          <a:lstStyle/>
          <a:p>
            <a:r>
              <a:rPr lang="en-US" sz="2000"/>
              <a:t>Higher resolution MUKH adds structure to the probabilities under situations which would benefit from the higher resolution.</a:t>
            </a:r>
            <a:r>
              <a:rPr lang="en-US" sz="2000">
                <a:solidFill>
                  <a:schemeClr val="bg2"/>
                </a:solidFill>
              </a:rPr>
              <a:t> </a:t>
            </a:r>
            <a:endParaRPr lang="en-GB" sz="2000">
              <a:solidFill>
                <a:schemeClr val="bg2"/>
              </a:solidFill>
            </a:endParaRPr>
          </a:p>
        </p:txBody>
      </p:sp>
    </p:spTree>
    <p:extLst>
      <p:ext uri="{BB962C8B-B14F-4D97-AF65-F5344CB8AC3E}">
        <p14:creationId xmlns:p14="http://schemas.microsoft.com/office/powerpoint/2010/main" val="131997659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8358" y="995983"/>
            <a:ext cx="9554678" cy="894973"/>
          </a:xfrm>
          <a:prstGeom prst="rect">
            <a:avLst/>
          </a:prstGeom>
        </p:spPr>
        <p:txBody>
          <a:bodyPr vert="horz" lIns="91440" tIns="45720" rIns="91440" bIns="45720" rtlCol="0" anchor="b">
            <a:normAutofit fontScale="85000" lnSpcReduction="10000"/>
          </a:bodyPr>
          <a:lstStyle>
            <a:lvl1pPr algn="l" defTabSz="914377" rtl="0" eaLnBrk="1" latinLnBrk="0" hangingPunct="1">
              <a:lnSpc>
                <a:spcPct val="90000"/>
              </a:lnSpc>
              <a:spcBef>
                <a:spcPct val="0"/>
              </a:spcBef>
              <a:buNone/>
              <a:defRPr sz="4267" kern="1200">
                <a:solidFill>
                  <a:schemeClr val="tx1"/>
                </a:solidFill>
                <a:latin typeface="+mj-lt"/>
                <a:ea typeface="+mj-ea"/>
                <a:cs typeface="+mj-cs"/>
              </a:defRPr>
            </a:lvl1pPr>
          </a:lstStyle>
          <a:p>
            <a:r>
              <a:rPr lang="en-GB" dirty="0" smtClean="0">
                <a:solidFill>
                  <a:schemeClr val="accent2"/>
                </a:solidFill>
              </a:rPr>
              <a:t>Subjective assessment to T+120: other cases</a:t>
            </a:r>
            <a:endParaRPr lang="en-GB" dirty="0">
              <a:solidFill>
                <a:schemeClr val="accent2"/>
              </a:solidFill>
            </a:endParaRPr>
          </a:p>
        </p:txBody>
      </p:sp>
      <p:sp>
        <p:nvSpPr>
          <p:cNvPr id="5" name="Subtitle 2"/>
          <p:cNvSpPr txBox="1">
            <a:spLocks/>
          </p:cNvSpPr>
          <p:nvPr/>
        </p:nvSpPr>
        <p:spPr>
          <a:xfrm>
            <a:off x="1442302" y="2687638"/>
            <a:ext cx="9225698" cy="2129460"/>
          </a:xfrm>
          <a:prstGeom prst="rect">
            <a:avLst/>
          </a:prstGeom>
        </p:spPr>
        <p:txBody>
          <a:bodyPr vert="horz" lIns="91440" tIns="45720" rIns="91440" bIns="45720" rtlCol="0">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Would MOGREPS-UK (hourly cycling) add value to the assessment of severe weather up to 5 days?</a:t>
            </a:r>
          </a:p>
          <a:p>
            <a:r>
              <a:rPr lang="en-GB" dirty="0" smtClean="0"/>
              <a:t>The comparison is made against MOGREPS-G (MOGREPS-UK hourly cycling is chosen to be having the same boundary condition as MOGREPS-G) and against the control member of the ensemble, seen as a close representation of the UKV.</a:t>
            </a:r>
            <a:endParaRPr lang="en-GB" dirty="0"/>
          </a:p>
        </p:txBody>
      </p:sp>
      <p:pic>
        <p:nvPicPr>
          <p:cNvPr id="6" name="Picture 5"/>
          <p:cNvPicPr>
            <a:picLocks noChangeAspect="1"/>
          </p:cNvPicPr>
          <p:nvPr/>
        </p:nvPicPr>
        <p:blipFill>
          <a:blip r:embed="rId2"/>
          <a:stretch>
            <a:fillRect/>
          </a:stretch>
        </p:blipFill>
        <p:spPr>
          <a:xfrm>
            <a:off x="537793" y="6410462"/>
            <a:ext cx="11034716" cy="371888"/>
          </a:xfrm>
          <a:prstGeom prst="rect">
            <a:avLst/>
          </a:prstGeom>
        </p:spPr>
      </p:pic>
    </p:spTree>
    <p:extLst>
      <p:ext uri="{BB962C8B-B14F-4D97-AF65-F5344CB8AC3E}">
        <p14:creationId xmlns:p14="http://schemas.microsoft.com/office/powerpoint/2010/main" val="1762816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2192" y="539014"/>
            <a:ext cx="10798091" cy="5592278"/>
            <a:chOff x="780505" y="335830"/>
            <a:chExt cx="10798091" cy="650009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9872" y="335830"/>
              <a:ext cx="3388724" cy="3136718"/>
            </a:xfrm>
            <a:prstGeom prst="rect">
              <a:avLst/>
            </a:prstGeom>
          </p:spPr>
        </p:pic>
        <p:sp>
          <p:nvSpPr>
            <p:cNvPr id="6" name="TextBox 5"/>
            <p:cNvSpPr txBox="1"/>
            <p:nvPr/>
          </p:nvSpPr>
          <p:spPr>
            <a:xfrm>
              <a:off x="780505" y="746373"/>
              <a:ext cx="6756076" cy="1395183"/>
            </a:xfrm>
            <a:prstGeom prst="rect">
              <a:avLst/>
            </a:prstGeom>
            <a:noFill/>
          </p:spPr>
          <p:txBody>
            <a:bodyPr wrap="square" rtlCol="0">
              <a:spAutoFit/>
            </a:bodyPr>
            <a:lstStyle/>
            <a:p>
              <a:pPr>
                <a:defRPr/>
              </a:pPr>
              <a:r>
                <a:rPr lang="en-GB" b="1" u="sng" dirty="0">
                  <a:solidFill>
                    <a:prstClr val="black"/>
                  </a:solidFill>
                  <a:latin typeface="Calibri" panose="020F0502020204030204"/>
                </a:rPr>
                <a:t>20</a:t>
              </a:r>
              <a:r>
                <a:rPr lang="en-GB" b="1" u="sng" baseline="30000" dirty="0">
                  <a:solidFill>
                    <a:prstClr val="black"/>
                  </a:solidFill>
                  <a:latin typeface="Calibri" panose="020F0502020204030204"/>
                </a:rPr>
                <a:t>th</a:t>
              </a:r>
              <a:r>
                <a:rPr lang="en-GB" b="1" u="sng" dirty="0">
                  <a:solidFill>
                    <a:prstClr val="black"/>
                  </a:solidFill>
                  <a:latin typeface="Calibri" panose="020F0502020204030204"/>
                </a:rPr>
                <a:t> December 2017</a:t>
              </a:r>
              <a:r>
                <a:rPr lang="en-GB" dirty="0">
                  <a:solidFill>
                    <a:prstClr val="black"/>
                  </a:solidFill>
                  <a:latin typeface="Calibri" panose="020F0502020204030204"/>
                </a:rPr>
                <a:t>. </a:t>
              </a:r>
              <a:r>
                <a:rPr lang="en-GB" dirty="0" err="1">
                  <a:solidFill>
                    <a:prstClr val="black"/>
                  </a:solidFill>
                  <a:latin typeface="Calibri" panose="020F0502020204030204"/>
                </a:rPr>
                <a:t>Anticyclonic</a:t>
              </a:r>
              <a:r>
                <a:rPr lang="en-GB" dirty="0">
                  <a:solidFill>
                    <a:prstClr val="black"/>
                  </a:solidFill>
                  <a:latin typeface="Calibri" panose="020F0502020204030204"/>
                </a:rPr>
                <a:t>. Stratus. Fog. Very weak warm front over far SE England during Tuesday evening, with high dew point air following from the west across cold ground, leading to areas of ST which lowered to the surface to give fog even at low </a:t>
              </a:r>
              <a:r>
                <a:rPr lang="en-GB" dirty="0" smtClean="0">
                  <a:solidFill>
                    <a:prstClr val="black"/>
                  </a:solidFill>
                  <a:latin typeface="Calibri" panose="020F0502020204030204"/>
                </a:rPr>
                <a:t>level.</a:t>
              </a:r>
              <a:endParaRPr lang="en-GB" i="1" dirty="0">
                <a:solidFill>
                  <a:prstClr val="black"/>
                </a:solidFill>
                <a:latin typeface="Calibri" panose="020F0502020204030204"/>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159" y="3422468"/>
              <a:ext cx="4585063" cy="311698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7024" t="4881" r="24404" b="8215"/>
            <a:stretch/>
          </p:blipFill>
          <p:spPr>
            <a:xfrm>
              <a:off x="780505" y="3125998"/>
              <a:ext cx="3553097" cy="3709928"/>
            </a:xfrm>
            <a:prstGeom prst="rect">
              <a:avLst/>
            </a:prstGeom>
          </p:spPr>
        </p:pic>
      </p:grpSp>
      <p:pic>
        <p:nvPicPr>
          <p:cNvPr id="9" name="Picture 8"/>
          <p:cNvPicPr>
            <a:picLocks noChangeAspect="1"/>
          </p:cNvPicPr>
          <p:nvPr/>
        </p:nvPicPr>
        <p:blipFill>
          <a:blip r:embed="rId5"/>
          <a:stretch>
            <a:fillRect/>
          </a:stretch>
        </p:blipFill>
        <p:spPr>
          <a:xfrm>
            <a:off x="543880" y="6419502"/>
            <a:ext cx="11034716" cy="371888"/>
          </a:xfrm>
          <a:prstGeom prst="rect">
            <a:avLst/>
          </a:prstGeom>
        </p:spPr>
      </p:pic>
    </p:spTree>
    <p:extLst>
      <p:ext uri="{BB962C8B-B14F-4D97-AF65-F5344CB8AC3E}">
        <p14:creationId xmlns:p14="http://schemas.microsoft.com/office/powerpoint/2010/main" val="191930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4894"/>
            <a:ext cx="12146508" cy="5592277"/>
            <a:chOff x="-16043" y="-72101"/>
            <a:chExt cx="12162551" cy="6769680"/>
          </a:xfrm>
        </p:grpSpPr>
        <p:grpSp>
          <p:nvGrpSpPr>
            <p:cNvPr id="23" name="Group 22"/>
            <p:cNvGrpSpPr/>
            <p:nvPr/>
          </p:nvGrpSpPr>
          <p:grpSpPr>
            <a:xfrm>
              <a:off x="91500" y="-72101"/>
              <a:ext cx="12055008" cy="6761659"/>
              <a:chOff x="91500" y="-72101"/>
              <a:chExt cx="12055008" cy="6761659"/>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39" y="285146"/>
                <a:ext cx="2361882" cy="3027550"/>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089" y="295152"/>
                <a:ext cx="2393968" cy="3027549"/>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4073" y="295153"/>
                <a:ext cx="2434390" cy="3027549"/>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063" y="295153"/>
                <a:ext cx="2446105" cy="3091718"/>
              </a:xfrm>
              <a:prstGeom prst="rect">
                <a:avLst/>
              </a:prstGeom>
            </p:spPr>
          </p:pic>
          <p:sp>
            <p:nvSpPr>
              <p:cNvPr id="31" name="TextBox 30"/>
              <p:cNvSpPr txBox="1"/>
              <p:nvPr/>
            </p:nvSpPr>
            <p:spPr>
              <a:xfrm>
                <a:off x="91500" y="-72101"/>
                <a:ext cx="12055008" cy="447091"/>
              </a:xfrm>
              <a:prstGeom prst="rect">
                <a:avLst/>
              </a:prstGeom>
              <a:noFill/>
            </p:spPr>
            <p:txBody>
              <a:bodyPr wrap="square" rtlCol="0">
                <a:spAutoFit/>
              </a:bodyPr>
              <a:lstStyle/>
              <a:p>
                <a:pPr>
                  <a:defRPr/>
                </a:pPr>
                <a:r>
                  <a:rPr lang="en-GB" dirty="0">
                    <a:solidFill>
                      <a:prstClr val="black"/>
                    </a:solidFill>
                    <a:latin typeface="Calibri" panose="020F0502020204030204"/>
                  </a:rPr>
                  <a:t>Hourly probabilities of visibility  &lt; 500 m valid </a:t>
                </a:r>
                <a:r>
                  <a:rPr lang="en-GB" dirty="0" smtClean="0">
                    <a:solidFill>
                      <a:prstClr val="black"/>
                    </a:solidFill>
                    <a:latin typeface="Calibri" panose="020F0502020204030204"/>
                  </a:rPr>
                  <a:t>at </a:t>
                </a:r>
                <a:r>
                  <a:rPr lang="en-GB" dirty="0">
                    <a:solidFill>
                      <a:prstClr val="black"/>
                    </a:solidFill>
                    <a:latin typeface="Calibri" panose="020F0502020204030204"/>
                  </a:rPr>
                  <a:t>00Z, 20</a:t>
                </a:r>
                <a:r>
                  <a:rPr lang="en-GB" baseline="30000" dirty="0">
                    <a:solidFill>
                      <a:prstClr val="black"/>
                    </a:solidFill>
                    <a:latin typeface="Calibri" panose="020F0502020204030204"/>
                  </a:rPr>
                  <a:t>th</a:t>
                </a:r>
                <a:r>
                  <a:rPr lang="en-GB" dirty="0">
                    <a:solidFill>
                      <a:prstClr val="black"/>
                    </a:solidFill>
                    <a:latin typeface="Calibri" panose="020F0502020204030204"/>
                  </a:rPr>
                  <a:t> Dec 2017 for MOGREPS-G raw data. </a:t>
                </a:r>
              </a:p>
            </p:txBody>
          </p:sp>
          <p:pic>
            <p:nvPicPr>
              <p:cNvPr id="32" name="Picture 31"/>
              <p:cNvPicPr>
                <a:picLocks noChangeAspect="1"/>
              </p:cNvPicPr>
              <p:nvPr/>
            </p:nvPicPr>
            <p:blipFill rotWithShape="1">
              <a:blip r:embed="rId7">
                <a:extLst>
                  <a:ext uri="{28A0092B-C50C-407E-A947-70E740481C1C}">
                    <a14:useLocalDpi xmlns:a14="http://schemas.microsoft.com/office/drawing/2010/main" val="0"/>
                  </a:ext>
                </a:extLst>
              </a:blip>
              <a:srcRect l="9649" r="7193" b="13947"/>
              <a:stretch/>
            </p:blipFill>
            <p:spPr>
              <a:xfrm>
                <a:off x="2867840" y="3862134"/>
                <a:ext cx="3104465" cy="2827424"/>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l="9825" r="6491" b="14474"/>
              <a:stretch/>
            </p:blipFill>
            <p:spPr>
              <a:xfrm>
                <a:off x="5946553" y="3793958"/>
                <a:ext cx="3088104" cy="2879558"/>
              </a:xfrm>
              <a:prstGeom prst="rect">
                <a:avLst/>
              </a:prstGeom>
            </p:spPr>
          </p:pic>
          <p:pic>
            <p:nvPicPr>
              <p:cNvPr id="34" name="Picture 33"/>
              <p:cNvPicPr>
                <a:picLocks noChangeAspect="1"/>
              </p:cNvPicPr>
              <p:nvPr/>
            </p:nvPicPr>
            <p:blipFill rotWithShape="1">
              <a:blip r:embed="rId9">
                <a:extLst>
                  <a:ext uri="{28A0092B-C50C-407E-A947-70E740481C1C}">
                    <a14:useLocalDpi xmlns:a14="http://schemas.microsoft.com/office/drawing/2010/main" val="0"/>
                  </a:ext>
                </a:extLst>
              </a:blip>
              <a:srcRect l="9649" r="7017" b="13947"/>
              <a:stretch/>
            </p:blipFill>
            <p:spPr>
              <a:xfrm>
                <a:off x="9008905" y="3801979"/>
                <a:ext cx="3003252" cy="2879558"/>
              </a:xfrm>
              <a:prstGeom prst="rect">
                <a:avLst/>
              </a:prstGeom>
            </p:spPr>
          </p:pic>
        </p:grpSp>
        <p:grpSp>
          <p:nvGrpSpPr>
            <p:cNvPr id="24" name="Group 23"/>
            <p:cNvGrpSpPr/>
            <p:nvPr/>
          </p:nvGrpSpPr>
          <p:grpSpPr>
            <a:xfrm>
              <a:off x="-16043" y="3435802"/>
              <a:ext cx="12071052" cy="3261777"/>
              <a:chOff x="-16043" y="3435802"/>
              <a:chExt cx="12071052" cy="3261777"/>
            </a:xfrm>
          </p:grpSpPr>
          <p:pic>
            <p:nvPicPr>
              <p:cNvPr id="25" name="Picture 24"/>
              <p:cNvPicPr>
                <a:picLocks noChangeAspect="1"/>
              </p:cNvPicPr>
              <p:nvPr/>
            </p:nvPicPr>
            <p:blipFill rotWithShape="1">
              <a:blip r:embed="rId10">
                <a:extLst>
                  <a:ext uri="{28A0092B-C50C-407E-A947-70E740481C1C}">
                    <a14:useLocalDpi xmlns:a14="http://schemas.microsoft.com/office/drawing/2010/main" val="0"/>
                  </a:ext>
                </a:extLst>
              </a:blip>
              <a:srcRect l="8373" t="-494" r="6487" b="13350"/>
              <a:stretch/>
            </p:blipFill>
            <p:spPr>
              <a:xfrm>
                <a:off x="-16043" y="3870154"/>
                <a:ext cx="2935705" cy="2827425"/>
              </a:xfrm>
              <a:prstGeom prst="rect">
                <a:avLst/>
              </a:prstGeom>
            </p:spPr>
          </p:pic>
          <p:sp>
            <p:nvSpPr>
              <p:cNvPr id="26" name="TextBox 25"/>
              <p:cNvSpPr txBox="1"/>
              <p:nvPr/>
            </p:nvSpPr>
            <p:spPr>
              <a:xfrm>
                <a:off x="1" y="3435802"/>
                <a:ext cx="12055008" cy="447091"/>
              </a:xfrm>
              <a:prstGeom prst="rect">
                <a:avLst/>
              </a:prstGeom>
              <a:noFill/>
            </p:spPr>
            <p:txBody>
              <a:bodyPr wrap="square" rtlCol="0">
                <a:spAutoFit/>
              </a:bodyPr>
              <a:lstStyle/>
              <a:p>
                <a:pPr>
                  <a:defRPr/>
                </a:pPr>
                <a:r>
                  <a:rPr lang="en-GB" dirty="0">
                    <a:solidFill>
                      <a:prstClr val="black"/>
                    </a:solidFill>
                    <a:latin typeface="Calibri" panose="020F0502020204030204"/>
                  </a:rPr>
                  <a:t>Hourly probabilities of visibility  &lt; 500 m valid </a:t>
                </a:r>
                <a:r>
                  <a:rPr lang="en-GB" dirty="0" smtClean="0">
                    <a:solidFill>
                      <a:prstClr val="black"/>
                    </a:solidFill>
                    <a:latin typeface="Calibri" panose="020F0502020204030204"/>
                  </a:rPr>
                  <a:t>at </a:t>
                </a:r>
                <a:r>
                  <a:rPr lang="en-GB" dirty="0">
                    <a:solidFill>
                      <a:prstClr val="black"/>
                    </a:solidFill>
                    <a:latin typeface="Calibri" panose="020F0502020204030204"/>
                  </a:rPr>
                  <a:t>00Z, 20</a:t>
                </a:r>
                <a:r>
                  <a:rPr lang="en-GB" baseline="30000" dirty="0">
                    <a:solidFill>
                      <a:prstClr val="black"/>
                    </a:solidFill>
                    <a:latin typeface="Calibri" panose="020F0502020204030204"/>
                  </a:rPr>
                  <a:t>th</a:t>
                </a:r>
                <a:r>
                  <a:rPr lang="en-GB" dirty="0">
                    <a:solidFill>
                      <a:prstClr val="black"/>
                    </a:solidFill>
                    <a:latin typeface="Calibri" panose="020F0502020204030204"/>
                  </a:rPr>
                  <a:t> Dec 2017 for MOGREPS-UK raw data. </a:t>
                </a:r>
              </a:p>
            </p:txBody>
          </p:sp>
        </p:grpSp>
      </p:grpSp>
      <p:pic>
        <p:nvPicPr>
          <p:cNvPr id="35" name="Picture 34"/>
          <p:cNvPicPr>
            <a:picLocks noChangeAspect="1"/>
          </p:cNvPicPr>
          <p:nvPr/>
        </p:nvPicPr>
        <p:blipFill>
          <a:blip r:embed="rId11"/>
          <a:stretch>
            <a:fillRect/>
          </a:stretch>
        </p:blipFill>
        <p:spPr>
          <a:xfrm>
            <a:off x="426146" y="6399234"/>
            <a:ext cx="11040813" cy="371888"/>
          </a:xfrm>
          <a:prstGeom prst="rect">
            <a:avLst/>
          </a:prstGeom>
        </p:spPr>
      </p:pic>
      <p:sp>
        <p:nvSpPr>
          <p:cNvPr id="4" name="Rectangle 3"/>
          <p:cNvSpPr/>
          <p:nvPr/>
        </p:nvSpPr>
        <p:spPr>
          <a:xfrm>
            <a:off x="426146" y="940008"/>
            <a:ext cx="2034666" cy="45848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319023" y="947046"/>
            <a:ext cx="2034666" cy="45848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057654" y="998249"/>
            <a:ext cx="900953" cy="369332"/>
          </a:xfrm>
          <a:prstGeom prst="rect">
            <a:avLst/>
          </a:prstGeom>
          <a:noFill/>
        </p:spPr>
        <p:txBody>
          <a:bodyPr wrap="square" rtlCol="0">
            <a:spAutoFit/>
          </a:bodyPr>
          <a:lstStyle/>
          <a:p>
            <a:r>
              <a:rPr lang="en-GB" dirty="0" smtClean="0"/>
              <a:t>T+12</a:t>
            </a:r>
            <a:endParaRPr lang="en-GB" dirty="0"/>
          </a:p>
        </p:txBody>
      </p:sp>
      <p:sp>
        <p:nvSpPr>
          <p:cNvPr id="21" name="TextBox 20"/>
          <p:cNvSpPr txBox="1"/>
          <p:nvPr/>
        </p:nvSpPr>
        <p:spPr>
          <a:xfrm>
            <a:off x="4068098" y="1000145"/>
            <a:ext cx="900953" cy="369332"/>
          </a:xfrm>
          <a:prstGeom prst="rect">
            <a:avLst/>
          </a:prstGeom>
          <a:noFill/>
        </p:spPr>
        <p:txBody>
          <a:bodyPr wrap="square" rtlCol="0">
            <a:spAutoFit/>
          </a:bodyPr>
          <a:lstStyle/>
          <a:p>
            <a:r>
              <a:rPr lang="en-GB" dirty="0" smtClean="0"/>
              <a:t>T+36</a:t>
            </a:r>
            <a:endParaRPr lang="en-GB" dirty="0"/>
          </a:p>
        </p:txBody>
      </p:sp>
      <p:sp>
        <p:nvSpPr>
          <p:cNvPr id="36" name="Rectangle 35"/>
          <p:cNvSpPr/>
          <p:nvPr/>
        </p:nvSpPr>
        <p:spPr>
          <a:xfrm>
            <a:off x="6450888" y="966924"/>
            <a:ext cx="2034666" cy="45848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9345612" y="953672"/>
            <a:ext cx="2034666" cy="45848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7046269" y="1015530"/>
            <a:ext cx="900953" cy="369332"/>
          </a:xfrm>
          <a:prstGeom prst="rect">
            <a:avLst/>
          </a:prstGeom>
          <a:noFill/>
        </p:spPr>
        <p:txBody>
          <a:bodyPr wrap="square" rtlCol="0">
            <a:spAutoFit/>
          </a:bodyPr>
          <a:lstStyle/>
          <a:p>
            <a:r>
              <a:rPr lang="en-GB" dirty="0" smtClean="0"/>
              <a:t>T+60</a:t>
            </a:r>
            <a:endParaRPr lang="en-GB" dirty="0"/>
          </a:p>
        </p:txBody>
      </p:sp>
      <p:sp>
        <p:nvSpPr>
          <p:cNvPr id="39" name="TextBox 38"/>
          <p:cNvSpPr txBox="1"/>
          <p:nvPr/>
        </p:nvSpPr>
        <p:spPr>
          <a:xfrm>
            <a:off x="9912468" y="1032879"/>
            <a:ext cx="900953" cy="369332"/>
          </a:xfrm>
          <a:prstGeom prst="rect">
            <a:avLst/>
          </a:prstGeom>
          <a:noFill/>
        </p:spPr>
        <p:txBody>
          <a:bodyPr wrap="square" rtlCol="0">
            <a:spAutoFit/>
          </a:bodyPr>
          <a:lstStyle/>
          <a:p>
            <a:r>
              <a:rPr lang="en-GB" dirty="0" smtClean="0"/>
              <a:t>T+84</a:t>
            </a:r>
            <a:endParaRPr lang="en-GB" dirty="0"/>
          </a:p>
        </p:txBody>
      </p:sp>
    </p:spTree>
    <p:extLst>
      <p:ext uri="{BB962C8B-B14F-4D97-AF65-F5344CB8AC3E}">
        <p14:creationId xmlns:p14="http://schemas.microsoft.com/office/powerpoint/2010/main" val="1905768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28529" y="79115"/>
            <a:ext cx="10818416" cy="6178811"/>
            <a:chOff x="96397" y="59336"/>
            <a:chExt cx="8113812" cy="5084164"/>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32" y="59336"/>
              <a:ext cx="3086100" cy="5084164"/>
            </a:xfrm>
            <a:prstGeom prst="rect">
              <a:avLst/>
            </a:prstGeom>
          </p:spPr>
        </p:pic>
        <p:sp>
          <p:nvSpPr>
            <p:cNvPr id="18" name="TextBox 17"/>
            <p:cNvSpPr txBox="1"/>
            <p:nvPr/>
          </p:nvSpPr>
          <p:spPr>
            <a:xfrm>
              <a:off x="3605552" y="344925"/>
              <a:ext cx="4604657" cy="1215602"/>
            </a:xfrm>
            <a:prstGeom prst="rect">
              <a:avLst/>
            </a:prstGeom>
            <a:noFill/>
          </p:spPr>
          <p:txBody>
            <a:bodyPr wrap="square" rtlCol="0">
              <a:spAutoFit/>
            </a:bodyPr>
            <a:lstStyle/>
            <a:p>
              <a:pPr defTabSz="914377"/>
              <a:r>
                <a:rPr lang="en-GB" kern="0" dirty="0">
                  <a:solidFill>
                    <a:prstClr val="black"/>
                  </a:solidFill>
                  <a:latin typeface="Calibri" panose="020F0502020204030204"/>
                </a:rPr>
                <a:t>Less confidence in the prediction of severe events. Spread in the organisation of the convection between the members.  </a:t>
              </a:r>
            </a:p>
            <a:p>
              <a:pPr defTabSz="914377"/>
              <a:endParaRPr lang="en-GB" kern="0" dirty="0">
                <a:solidFill>
                  <a:prstClr val="black"/>
                </a:solidFill>
                <a:latin typeface="Calibri" panose="020F0502020204030204"/>
              </a:endParaRPr>
            </a:p>
            <a:p>
              <a:pPr defTabSz="914377"/>
              <a:r>
                <a:rPr lang="en-GB" kern="0" dirty="0">
                  <a:solidFill>
                    <a:prstClr val="black"/>
                  </a:solidFill>
                  <a:latin typeface="Calibri" panose="020F0502020204030204"/>
                </a:rPr>
                <a:t>Spatial variability (spread) between members increasing (based on the 50</a:t>
              </a:r>
              <a:r>
                <a:rPr lang="en-GB" kern="0" baseline="30000" dirty="0">
                  <a:solidFill>
                    <a:prstClr val="black"/>
                  </a:solidFill>
                  <a:latin typeface="Calibri" panose="020F0502020204030204"/>
                </a:rPr>
                <a:t>th</a:t>
              </a:r>
              <a:r>
                <a:rPr lang="en-GB" kern="0" dirty="0">
                  <a:solidFill>
                    <a:prstClr val="black"/>
                  </a:solidFill>
                  <a:latin typeface="Calibri" panose="020F0502020204030204"/>
                </a:rPr>
                <a:t> centile).</a:t>
              </a:r>
            </a:p>
          </p:txBody>
        </p:sp>
        <p:cxnSp>
          <p:nvCxnSpPr>
            <p:cNvPr id="19" name="Straight Arrow Connector 18"/>
            <p:cNvCxnSpPr/>
            <p:nvPr/>
          </p:nvCxnSpPr>
          <p:spPr>
            <a:xfrm flipH="1">
              <a:off x="2821781" y="728003"/>
              <a:ext cx="778293" cy="1156493"/>
            </a:xfrm>
            <a:prstGeom prst="straightConnector1">
              <a:avLst/>
            </a:prstGeom>
            <a:noFill/>
            <a:ln w="41275" cap="flat" cmpd="sng" algn="ctr">
              <a:solidFill>
                <a:srgbClr val="5B9BD5"/>
              </a:solidFill>
              <a:prstDash val="solid"/>
              <a:miter lim="800000"/>
              <a:tailEnd type="triangle"/>
            </a:ln>
            <a:effectLst/>
          </p:spPr>
        </p:cxnSp>
        <p:cxnSp>
          <p:nvCxnSpPr>
            <p:cNvPr id="20" name="Straight Arrow Connector 19"/>
            <p:cNvCxnSpPr/>
            <p:nvPr/>
          </p:nvCxnSpPr>
          <p:spPr>
            <a:xfrm>
              <a:off x="4106776" y="1476004"/>
              <a:ext cx="277364" cy="311625"/>
            </a:xfrm>
            <a:prstGeom prst="straightConnector1">
              <a:avLst/>
            </a:prstGeom>
            <a:noFill/>
            <a:ln w="41275" cap="flat" cmpd="sng" algn="ctr">
              <a:solidFill>
                <a:srgbClr val="5B9BD5"/>
              </a:solidFill>
              <a:prstDash val="solid"/>
              <a:miter lim="800000"/>
              <a:tailEnd type="triangle"/>
            </a:ln>
            <a:effectLst/>
          </p:spPr>
        </p:cxnSp>
        <p:sp>
          <p:nvSpPr>
            <p:cNvPr id="21" name="TextBox 20"/>
            <p:cNvSpPr txBox="1"/>
            <p:nvPr/>
          </p:nvSpPr>
          <p:spPr>
            <a:xfrm>
              <a:off x="96397" y="59336"/>
              <a:ext cx="7007352" cy="379876"/>
            </a:xfrm>
            <a:prstGeom prst="rect">
              <a:avLst/>
            </a:prstGeom>
            <a:noFill/>
          </p:spPr>
          <p:txBody>
            <a:bodyPr wrap="square" rtlCol="0">
              <a:spAutoFit/>
            </a:bodyPr>
            <a:lstStyle/>
            <a:p>
              <a:pPr defTabSz="914377"/>
              <a:r>
                <a:rPr lang="en-GB" sz="2400" kern="0" dirty="0">
                  <a:solidFill>
                    <a:prstClr val="black"/>
                  </a:solidFill>
                  <a:latin typeface="Calibri" panose="020F0502020204030204"/>
                </a:rPr>
                <a:t>What happens from Day 1 to Day 4 for a severe convective case?</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390" y="1481325"/>
              <a:ext cx="3799340" cy="3415291"/>
            </a:xfrm>
            <a:prstGeom prst="rect">
              <a:avLst/>
            </a:prstGeom>
          </p:spPr>
        </p:pic>
        <p:sp>
          <p:nvSpPr>
            <p:cNvPr id="23" name="TextBox 22"/>
            <p:cNvSpPr txBox="1"/>
            <p:nvPr/>
          </p:nvSpPr>
          <p:spPr>
            <a:xfrm>
              <a:off x="1133314" y="1795866"/>
              <a:ext cx="1196402" cy="379876"/>
            </a:xfrm>
            <a:prstGeom prst="rect">
              <a:avLst/>
            </a:prstGeom>
            <a:noFill/>
          </p:spPr>
          <p:txBody>
            <a:bodyPr wrap="square" rtlCol="0">
              <a:spAutoFit/>
            </a:bodyPr>
            <a:lstStyle/>
            <a:p>
              <a:pPr defTabSz="914377"/>
              <a:r>
                <a:rPr lang="en-GB" sz="1200" kern="0">
                  <a:solidFill>
                    <a:srgbClr val="FF0000"/>
                  </a:solidFill>
                  <a:latin typeface="Calibri" panose="020F0502020204030204"/>
                </a:rPr>
                <a:t>Control member</a:t>
              </a:r>
            </a:p>
            <a:p>
              <a:pPr defTabSz="914377"/>
              <a:r>
                <a:rPr lang="en-GB" sz="1200" kern="0">
                  <a:solidFill>
                    <a:srgbClr val="FF0000"/>
                  </a:solidFill>
                  <a:latin typeface="Calibri" panose="020F0502020204030204"/>
                </a:rPr>
                <a:t>99.9</a:t>
              </a:r>
              <a:r>
                <a:rPr lang="en-GB" sz="1200" kern="0" baseline="30000">
                  <a:solidFill>
                    <a:srgbClr val="FF0000"/>
                  </a:solidFill>
                  <a:latin typeface="Calibri" panose="020F0502020204030204"/>
                </a:rPr>
                <a:t>th</a:t>
              </a:r>
              <a:r>
                <a:rPr lang="en-GB" sz="1200" kern="0">
                  <a:solidFill>
                    <a:srgbClr val="FF0000"/>
                  </a:solidFill>
                  <a:latin typeface="Calibri" panose="020F0502020204030204"/>
                </a:rPr>
                <a:t> centile</a:t>
              </a:r>
            </a:p>
          </p:txBody>
        </p:sp>
        <p:cxnSp>
          <p:nvCxnSpPr>
            <p:cNvPr id="24" name="Straight Arrow Connector 23"/>
            <p:cNvCxnSpPr/>
            <p:nvPr/>
          </p:nvCxnSpPr>
          <p:spPr>
            <a:xfrm>
              <a:off x="2260815" y="1197244"/>
              <a:ext cx="5812" cy="1374506"/>
            </a:xfrm>
            <a:prstGeom prst="straightConnector1">
              <a:avLst/>
            </a:prstGeom>
            <a:noFill/>
            <a:ln w="9525" cap="flat" cmpd="sng" algn="ctr">
              <a:solidFill>
                <a:srgbClr val="4472C4"/>
              </a:solidFill>
              <a:prstDash val="solid"/>
              <a:round/>
              <a:headEnd type="arrow" w="med" len="med"/>
              <a:tailEnd type="arrow" w="med" len="med"/>
            </a:ln>
            <a:effectLst/>
          </p:spPr>
        </p:cxnSp>
        <p:sp>
          <p:nvSpPr>
            <p:cNvPr id="25" name="TextBox 24"/>
            <p:cNvSpPr txBox="1"/>
            <p:nvPr/>
          </p:nvSpPr>
          <p:spPr>
            <a:xfrm>
              <a:off x="1770479" y="1569185"/>
              <a:ext cx="1440500" cy="215263"/>
            </a:xfrm>
            <a:prstGeom prst="rect">
              <a:avLst/>
            </a:prstGeom>
            <a:noFill/>
          </p:spPr>
          <p:txBody>
            <a:bodyPr wrap="square" rtlCol="0">
              <a:spAutoFit/>
            </a:bodyPr>
            <a:lstStyle/>
            <a:p>
              <a:pPr defTabSz="914377"/>
              <a:r>
                <a:rPr lang="en-GB" sz="1100" kern="0">
                  <a:solidFill>
                    <a:srgbClr val="0070C0"/>
                  </a:solidFill>
                  <a:latin typeface="Calibri" panose="020F0502020204030204"/>
                </a:rPr>
                <a:t>Ensemble spread</a:t>
              </a:r>
            </a:p>
          </p:txBody>
        </p:sp>
        <p:cxnSp>
          <p:nvCxnSpPr>
            <p:cNvPr id="26" name="Straight Arrow Connector 25"/>
            <p:cNvCxnSpPr/>
            <p:nvPr/>
          </p:nvCxnSpPr>
          <p:spPr>
            <a:xfrm>
              <a:off x="2295265" y="2955555"/>
              <a:ext cx="3338" cy="626242"/>
            </a:xfrm>
            <a:prstGeom prst="straightConnector1">
              <a:avLst/>
            </a:prstGeom>
            <a:noFill/>
            <a:ln w="9525" cap="flat" cmpd="sng" algn="ctr">
              <a:solidFill>
                <a:srgbClr val="4472C4"/>
              </a:solidFill>
              <a:prstDash val="solid"/>
              <a:round/>
              <a:headEnd type="arrow" w="med" len="med"/>
              <a:tailEnd type="arrow" w="med" len="med"/>
            </a:ln>
            <a:effectLst/>
          </p:spPr>
        </p:cxnSp>
        <p:sp>
          <p:nvSpPr>
            <p:cNvPr id="27" name="TextBox 26"/>
            <p:cNvSpPr txBox="1"/>
            <p:nvPr/>
          </p:nvSpPr>
          <p:spPr>
            <a:xfrm>
              <a:off x="1815543" y="3132755"/>
              <a:ext cx="1440500" cy="215263"/>
            </a:xfrm>
            <a:prstGeom prst="rect">
              <a:avLst/>
            </a:prstGeom>
            <a:noFill/>
          </p:spPr>
          <p:txBody>
            <a:bodyPr wrap="square" rtlCol="0">
              <a:spAutoFit/>
            </a:bodyPr>
            <a:lstStyle/>
            <a:p>
              <a:pPr defTabSz="914377"/>
              <a:r>
                <a:rPr lang="en-GB" sz="1100" kern="0">
                  <a:solidFill>
                    <a:srgbClr val="0070C0"/>
                  </a:solidFill>
                  <a:latin typeface="Calibri" panose="020F0502020204030204"/>
                </a:rPr>
                <a:t>Ensemble spread</a:t>
              </a:r>
            </a:p>
          </p:txBody>
        </p:sp>
        <p:sp>
          <p:nvSpPr>
            <p:cNvPr id="28" name="TextBox 27"/>
            <p:cNvSpPr txBox="1"/>
            <p:nvPr/>
          </p:nvSpPr>
          <p:spPr>
            <a:xfrm>
              <a:off x="1001766" y="2894543"/>
              <a:ext cx="1196402" cy="379876"/>
            </a:xfrm>
            <a:prstGeom prst="rect">
              <a:avLst/>
            </a:prstGeom>
            <a:noFill/>
          </p:spPr>
          <p:txBody>
            <a:bodyPr wrap="square" rtlCol="0">
              <a:spAutoFit/>
            </a:bodyPr>
            <a:lstStyle/>
            <a:p>
              <a:pPr defTabSz="914377"/>
              <a:r>
                <a:rPr lang="en-GB" sz="1200" kern="0">
                  <a:solidFill>
                    <a:srgbClr val="70AD47">
                      <a:lumMod val="75000"/>
                    </a:srgbClr>
                  </a:solidFill>
                  <a:latin typeface="Calibri" panose="020F0502020204030204"/>
                </a:rPr>
                <a:t>Control member</a:t>
              </a:r>
            </a:p>
            <a:p>
              <a:pPr defTabSz="914377"/>
              <a:r>
                <a:rPr lang="en-GB" sz="1200" kern="0">
                  <a:solidFill>
                    <a:srgbClr val="70AD47">
                      <a:lumMod val="75000"/>
                    </a:srgbClr>
                  </a:solidFill>
                  <a:latin typeface="Calibri" panose="020F0502020204030204"/>
                </a:rPr>
                <a:t>99</a:t>
              </a:r>
              <a:r>
                <a:rPr lang="en-GB" sz="1200" kern="0" baseline="30000">
                  <a:solidFill>
                    <a:srgbClr val="70AD47">
                      <a:lumMod val="75000"/>
                    </a:srgbClr>
                  </a:solidFill>
                  <a:latin typeface="Calibri" panose="020F0502020204030204"/>
                </a:rPr>
                <a:t>th</a:t>
              </a:r>
              <a:r>
                <a:rPr lang="en-GB" sz="1200" kern="0">
                  <a:solidFill>
                    <a:srgbClr val="70AD47">
                      <a:lumMod val="75000"/>
                    </a:srgbClr>
                  </a:solidFill>
                  <a:latin typeface="Calibri" panose="020F0502020204030204"/>
                </a:rPr>
                <a:t> centile</a:t>
              </a:r>
            </a:p>
          </p:txBody>
        </p:sp>
      </p:grpSp>
      <p:pic>
        <p:nvPicPr>
          <p:cNvPr id="2" name="Picture 1"/>
          <p:cNvPicPr>
            <a:picLocks noChangeAspect="1"/>
          </p:cNvPicPr>
          <p:nvPr/>
        </p:nvPicPr>
        <p:blipFill>
          <a:blip r:embed="rId4"/>
          <a:stretch>
            <a:fillRect/>
          </a:stretch>
        </p:blipFill>
        <p:spPr>
          <a:xfrm>
            <a:off x="459376" y="6458602"/>
            <a:ext cx="11034716" cy="371888"/>
          </a:xfrm>
          <a:prstGeom prst="rect">
            <a:avLst/>
          </a:prstGeom>
        </p:spPr>
      </p:pic>
    </p:spTree>
    <p:extLst>
      <p:ext uri="{BB962C8B-B14F-4D97-AF65-F5344CB8AC3E}">
        <p14:creationId xmlns:p14="http://schemas.microsoft.com/office/powerpoint/2010/main" val="1458984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3629" y="500514"/>
            <a:ext cx="6771432" cy="246406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br>
              <a:rPr kumimoji="0" lang="en-GB" sz="20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br>
            <a:r>
              <a:rPr kumimoji="0" lang="en-GB" sz="1600" b="1" i="0" u="sng" strike="noStrike" kern="1200" cap="none" spc="0" normalizeH="0" baseline="0" noProof="0" dirty="0" smtClean="0">
                <a:ln>
                  <a:noFill/>
                </a:ln>
                <a:solidFill>
                  <a:sysClr val="windowText" lastClr="000000"/>
                </a:solidFill>
                <a:effectLst/>
                <a:uLnTx/>
                <a:uFillTx/>
                <a:latin typeface="Calibri" panose="020F0502020204030204" pitchFamily="34" charset="0"/>
              </a:rPr>
              <a:t>27</a:t>
            </a:r>
            <a:r>
              <a:rPr kumimoji="0" lang="en-GB" sz="1600" b="1" i="0" u="sng" strike="noStrike" kern="1200" cap="none" spc="0" normalizeH="0" baseline="30000" noProof="0" dirty="0" smtClean="0">
                <a:ln>
                  <a:noFill/>
                </a:ln>
                <a:solidFill>
                  <a:sysClr val="windowText" lastClr="000000"/>
                </a:solidFill>
                <a:effectLst/>
                <a:uLnTx/>
                <a:uFillTx/>
                <a:latin typeface="Calibri" panose="020F0502020204030204" pitchFamily="34" charset="0"/>
              </a:rPr>
              <a:t>th</a:t>
            </a:r>
            <a:r>
              <a:rPr kumimoji="0" lang="en-GB" sz="1600" b="1" i="0" u="sng" strike="noStrike" kern="1200" cap="none" spc="0" normalizeH="0" baseline="0" noProof="0" dirty="0" smtClean="0">
                <a:ln>
                  <a:noFill/>
                </a:ln>
                <a:solidFill>
                  <a:sysClr val="windowText" lastClr="000000"/>
                </a:solidFill>
                <a:effectLst/>
                <a:uLnTx/>
                <a:uFillTx/>
                <a:latin typeface="Calibri" panose="020F0502020204030204" pitchFamily="34" charset="0"/>
              </a:rPr>
              <a:t> July 2018</a:t>
            </a:r>
            <a:r>
              <a:rPr kumimoji="0" lang="en-GB" sz="1600" b="0" i="0" u="none" strike="noStrike" kern="1200" cap="none" spc="0" normalizeH="0" baseline="0" noProof="0" dirty="0" smtClean="0">
                <a:ln>
                  <a:noFill/>
                </a:ln>
                <a:solidFill>
                  <a:sysClr val="windowText" lastClr="000000"/>
                </a:solidFill>
                <a:effectLst/>
                <a:uLnTx/>
                <a:uFillTx/>
                <a:latin typeface="Calibri Light" panose="020F0302020204030204"/>
                <a:ea typeface="+mj-ea"/>
                <a:cs typeface="+mj-cs"/>
              </a:rPr>
              <a:t>.  </a:t>
            </a:r>
            <a:r>
              <a:rPr kumimoji="0" lang="en-GB" sz="19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End of the heat wave. Convective instability builds up following a prolonged period of heat and dryness over England.</a:t>
            </a:r>
            <a:br>
              <a:rPr kumimoji="0" lang="en-GB" sz="19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br>
            <a:r>
              <a:rPr kumimoji="0" lang="en-GB" sz="19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Heavy showers first developed at about 16Z over the south-east, and strong convection developed over the south of England (Kent and East Anglia, Lincolnshire). By 19Z, a line of heavy showers and lightning strikes can be seen over the whole eastern coast of England.</a:t>
            </a:r>
            <a:br>
              <a:rPr kumimoji="0" lang="en-GB" sz="19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br>
            <a:r>
              <a:rPr kumimoji="0" lang="en-GB" sz="19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FFC: High CAPE, warm plume, surface convergence, upper trough, high surface temperatures all coming together and leading to deep convection and heavy showers. Also, showers moving northwards from France. </a:t>
            </a:r>
            <a:endParaRPr kumimoji="0" lang="en-GB" sz="19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5061" y="182880"/>
            <a:ext cx="4586379" cy="34508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0598" y="3084239"/>
            <a:ext cx="2555448" cy="288757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067" y="3185962"/>
            <a:ext cx="4250365" cy="305120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387" y="3084239"/>
            <a:ext cx="2589196" cy="2887579"/>
          </a:xfrm>
          <a:prstGeom prst="rect">
            <a:avLst/>
          </a:prstGeom>
        </p:spPr>
      </p:pic>
      <p:pic>
        <p:nvPicPr>
          <p:cNvPr id="11" name="Picture 10"/>
          <p:cNvPicPr>
            <a:picLocks noChangeAspect="1"/>
          </p:cNvPicPr>
          <p:nvPr/>
        </p:nvPicPr>
        <p:blipFill>
          <a:blip r:embed="rId6"/>
          <a:stretch>
            <a:fillRect/>
          </a:stretch>
        </p:blipFill>
        <p:spPr>
          <a:xfrm>
            <a:off x="249809" y="6457237"/>
            <a:ext cx="11040813" cy="371888"/>
          </a:xfrm>
          <a:prstGeom prst="rect">
            <a:avLst/>
          </a:prstGeom>
        </p:spPr>
      </p:pic>
    </p:spTree>
    <p:extLst>
      <p:ext uri="{BB962C8B-B14F-4D97-AF65-F5344CB8AC3E}">
        <p14:creationId xmlns:p14="http://schemas.microsoft.com/office/powerpoint/2010/main" val="2832233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07011" y="162942"/>
            <a:ext cx="11328935" cy="6131981"/>
            <a:chOff x="349259" y="143691"/>
            <a:chExt cx="11328935" cy="6596743"/>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7929" t="6298" r="14394" b="8465"/>
            <a:stretch/>
          </p:blipFill>
          <p:spPr>
            <a:xfrm>
              <a:off x="3990704" y="431074"/>
              <a:ext cx="3500845" cy="6230983"/>
            </a:xfrm>
            <a:prstGeom prst="rect">
              <a:avLst/>
            </a:prstGeom>
          </p:spPr>
        </p:pic>
        <p:sp>
          <p:nvSpPr>
            <p:cNvPr id="13" name="TextBox 12"/>
            <p:cNvSpPr txBox="1"/>
            <p:nvPr/>
          </p:nvSpPr>
          <p:spPr>
            <a:xfrm>
              <a:off x="5024846" y="143691"/>
              <a:ext cx="1828800" cy="369332"/>
            </a:xfrm>
            <a:prstGeom prst="rect">
              <a:avLst/>
            </a:prstGeom>
            <a:noFill/>
          </p:spPr>
          <p:txBody>
            <a:bodyPr wrap="square" rtlCol="0">
              <a:spAutoFit/>
            </a:bodyPr>
            <a:lstStyle/>
            <a:p>
              <a:pPr>
                <a:defRPr/>
              </a:pPr>
              <a:r>
                <a:rPr lang="en-GB">
                  <a:solidFill>
                    <a:prstClr val="black"/>
                  </a:solidFill>
                  <a:latin typeface="Calibri" panose="020F0502020204030204"/>
                </a:rPr>
                <a:t>MOGREPS-UK</a:t>
              </a:r>
            </a:p>
          </p:txBody>
        </p:sp>
        <p:sp>
          <p:nvSpPr>
            <p:cNvPr id="14" name="TextBox 13"/>
            <p:cNvSpPr txBox="1"/>
            <p:nvPr/>
          </p:nvSpPr>
          <p:spPr>
            <a:xfrm>
              <a:off x="9296400" y="143691"/>
              <a:ext cx="1828800" cy="369332"/>
            </a:xfrm>
            <a:prstGeom prst="rect">
              <a:avLst/>
            </a:prstGeom>
            <a:noFill/>
          </p:spPr>
          <p:txBody>
            <a:bodyPr wrap="square" rtlCol="0">
              <a:spAutoFit/>
            </a:bodyPr>
            <a:lstStyle/>
            <a:p>
              <a:pPr>
                <a:defRPr/>
              </a:pPr>
              <a:r>
                <a:rPr lang="en-GB">
                  <a:solidFill>
                    <a:prstClr val="black"/>
                  </a:solidFill>
                  <a:latin typeface="Calibri" panose="020F0502020204030204"/>
                </a:rPr>
                <a:t>MOGREPS-G</a:t>
              </a:r>
            </a:p>
          </p:txBody>
        </p:sp>
        <p:sp>
          <p:nvSpPr>
            <p:cNvPr id="15" name="TextBox 14"/>
            <p:cNvSpPr txBox="1"/>
            <p:nvPr/>
          </p:nvSpPr>
          <p:spPr>
            <a:xfrm>
              <a:off x="349259" y="1052041"/>
              <a:ext cx="3370217" cy="4524315"/>
            </a:xfrm>
            <a:prstGeom prst="rect">
              <a:avLst/>
            </a:prstGeom>
            <a:noFill/>
          </p:spPr>
          <p:txBody>
            <a:bodyPr wrap="square" rtlCol="0">
              <a:spAutoFit/>
            </a:bodyPr>
            <a:lstStyle/>
            <a:p>
              <a:pPr>
                <a:defRPr/>
              </a:pPr>
              <a:r>
                <a:rPr lang="en-GB" dirty="0">
                  <a:solidFill>
                    <a:prstClr val="black"/>
                  </a:solidFill>
                  <a:latin typeface="Calibri" panose="020F0502020204030204"/>
                </a:rPr>
                <a:t>Rain accumulation over 3 hours in mm, valid between 16Z-19Z on the 27</a:t>
              </a:r>
              <a:r>
                <a:rPr lang="en-GB" baseline="30000" dirty="0">
                  <a:solidFill>
                    <a:prstClr val="black"/>
                  </a:solidFill>
                  <a:latin typeface="Calibri" panose="020F0502020204030204"/>
                </a:rPr>
                <a:t>th</a:t>
              </a:r>
              <a:r>
                <a:rPr lang="en-GB" dirty="0">
                  <a:solidFill>
                    <a:prstClr val="black"/>
                  </a:solidFill>
                  <a:latin typeface="Calibri" panose="020F0502020204030204"/>
                </a:rPr>
                <a:t> July 2018. At first sight, the </a:t>
              </a:r>
              <a:r>
                <a:rPr lang="en-GB" dirty="0" err="1">
                  <a:solidFill>
                    <a:prstClr val="black"/>
                  </a:solidFill>
                  <a:latin typeface="Calibri" panose="020F0502020204030204"/>
                </a:rPr>
                <a:t>postag</a:t>
              </a:r>
              <a:r>
                <a:rPr lang="en-GB" dirty="0">
                  <a:solidFill>
                    <a:prstClr val="black"/>
                  </a:solidFill>
                  <a:latin typeface="Calibri" panose="020F0502020204030204"/>
                </a:rPr>
                <a:t>e stamp maps look similar between the two models. Some members as member 16 show a different organization of convection. Ensemble mean probabilities will be examined next. </a:t>
              </a:r>
            </a:p>
            <a:p>
              <a:pPr>
                <a:defRPr/>
              </a:pPr>
              <a:r>
                <a:rPr lang="en-GB" dirty="0">
                  <a:solidFill>
                    <a:prstClr val="black"/>
                  </a:solidFill>
                  <a:latin typeface="Calibri" panose="020F0502020204030204"/>
                </a:rPr>
                <a:t>We will show that MOGREPS-UK captures more severe rain than MOGREPS-G over specific areas and that the warning areas are better defined by MOGREPS-UK. </a:t>
              </a:r>
            </a:p>
            <a:p>
              <a:pPr>
                <a:defRPr/>
              </a:pPr>
              <a:endParaRPr lang="en-GB" dirty="0">
                <a:solidFill>
                  <a:prstClr val="black"/>
                </a:solidFill>
                <a:latin typeface="Calibri" panose="020F0502020204030204"/>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23743" t="6857" r="20682" b="10666"/>
            <a:stretch/>
          </p:blipFill>
          <p:spPr>
            <a:xfrm>
              <a:off x="8386356" y="431074"/>
              <a:ext cx="3291838" cy="630936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70943" t="7238" r="7173"/>
            <a:stretch/>
          </p:blipFill>
          <p:spPr>
            <a:xfrm>
              <a:off x="7576458" y="378823"/>
              <a:ext cx="809898" cy="6361611"/>
            </a:xfrm>
            <a:prstGeom prst="rect">
              <a:avLst/>
            </a:prstGeom>
          </p:spPr>
        </p:pic>
      </p:grpSp>
      <p:pic>
        <p:nvPicPr>
          <p:cNvPr id="18" name="Picture 17"/>
          <p:cNvPicPr>
            <a:picLocks noChangeAspect="1"/>
          </p:cNvPicPr>
          <p:nvPr/>
        </p:nvPicPr>
        <p:blipFill>
          <a:blip r:embed="rId5"/>
          <a:stretch>
            <a:fillRect/>
          </a:stretch>
        </p:blipFill>
        <p:spPr>
          <a:xfrm>
            <a:off x="565968" y="6376115"/>
            <a:ext cx="11040813" cy="371888"/>
          </a:xfrm>
          <a:prstGeom prst="rect">
            <a:avLst/>
          </a:prstGeom>
        </p:spPr>
      </p:pic>
    </p:spTree>
    <p:extLst>
      <p:ext uri="{BB962C8B-B14F-4D97-AF65-F5344CB8AC3E}">
        <p14:creationId xmlns:p14="http://schemas.microsoft.com/office/powerpoint/2010/main" val="4201840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48640" y="601418"/>
            <a:ext cx="11502189" cy="5712755"/>
            <a:chOff x="128337" y="28583"/>
            <a:chExt cx="12192000" cy="6829417"/>
          </a:xfrm>
        </p:grpSpPr>
        <p:sp>
          <p:nvSpPr>
            <p:cNvPr id="5" name="TextBox 4"/>
            <p:cNvSpPr txBox="1"/>
            <p:nvPr/>
          </p:nvSpPr>
          <p:spPr>
            <a:xfrm>
              <a:off x="128337" y="3223521"/>
              <a:ext cx="121920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3-hourly probabilities of precipitation for &gt; 15 mm valid for 16Z-19Z, 27</a:t>
              </a:r>
              <a:r>
                <a:rPr kumimoji="0" lang="en-GB" sz="1800" b="0" i="0" u="none" strike="noStrike" kern="0" cap="none" spc="0" normalizeH="0" baseline="30000" noProof="0" dirty="0">
                  <a:ln>
                    <a:noFill/>
                  </a:ln>
                  <a:solidFill>
                    <a:prstClr val="black"/>
                  </a:solidFill>
                  <a:effectLst/>
                  <a:uLnTx/>
                  <a:uFillTx/>
                  <a:latin typeface="Calibri" panose="020F0502020204030204"/>
                </a:rPr>
                <a:t>th</a:t>
              </a:r>
              <a:r>
                <a:rPr kumimoji="0" lang="en-GB" sz="1800" b="0" i="0" u="none" strike="noStrike" kern="0" cap="none" spc="0" normalizeH="0" baseline="0" noProof="0" dirty="0">
                  <a:ln>
                    <a:noFill/>
                  </a:ln>
                  <a:solidFill>
                    <a:prstClr val="black"/>
                  </a:solidFill>
                  <a:effectLst/>
                  <a:uLnTx/>
                  <a:uFillTx/>
                  <a:latin typeface="Calibri" panose="020F0502020204030204"/>
                </a:rPr>
                <a:t> July 2018, are plotted here for MOGREPS-UK data. Neighbourhood-processed with neighbourhood size of 11 points. </a:t>
              </a:r>
            </a:p>
          </p:txBody>
        </p:sp>
        <p:sp>
          <p:nvSpPr>
            <p:cNvPr id="6" name="TextBox 5"/>
            <p:cNvSpPr txBox="1"/>
            <p:nvPr/>
          </p:nvSpPr>
          <p:spPr>
            <a:xfrm>
              <a:off x="265329" y="28583"/>
              <a:ext cx="120550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3-hourly probabilities of precipitation for &gt; 15 mm valid for 16Z-19Z, 27</a:t>
              </a:r>
              <a:r>
                <a:rPr kumimoji="0" lang="en-GB" sz="1800" b="0" i="0" u="none" strike="noStrike" kern="0" cap="none" spc="0" normalizeH="0" baseline="30000" noProof="0" dirty="0">
                  <a:ln>
                    <a:noFill/>
                  </a:ln>
                  <a:solidFill>
                    <a:prstClr val="black"/>
                  </a:solidFill>
                  <a:effectLst/>
                  <a:uLnTx/>
                  <a:uFillTx/>
                  <a:latin typeface="Calibri" panose="020F0502020204030204"/>
                </a:rPr>
                <a:t>th</a:t>
              </a:r>
              <a:r>
                <a:rPr kumimoji="0" lang="en-GB" sz="1800" b="0" i="0" u="none" strike="noStrike" kern="0" cap="none" spc="0" normalizeH="0" baseline="0" noProof="0" dirty="0">
                  <a:ln>
                    <a:noFill/>
                  </a:ln>
                  <a:solidFill>
                    <a:prstClr val="black"/>
                  </a:solidFill>
                  <a:effectLst/>
                  <a:uLnTx/>
                  <a:uFillTx/>
                  <a:latin typeface="Calibri" panose="020F0502020204030204"/>
                </a:rPr>
                <a:t> July 2018, are plotted here for MOGREPS-G raw data.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3000"/>
            <a:stretch/>
          </p:blipFill>
          <p:spPr>
            <a:xfrm>
              <a:off x="8231327" y="369332"/>
              <a:ext cx="3599602" cy="294673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2693"/>
            <a:stretch/>
          </p:blipFill>
          <p:spPr>
            <a:xfrm>
              <a:off x="4136290" y="369332"/>
              <a:ext cx="3966701" cy="294673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2077"/>
            <a:stretch/>
          </p:blipFill>
          <p:spPr>
            <a:xfrm>
              <a:off x="362994" y="369332"/>
              <a:ext cx="3644959" cy="294673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326" y="3897802"/>
              <a:ext cx="3840480" cy="296019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2510" y="3897802"/>
              <a:ext cx="3848377" cy="296019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926" y="3962401"/>
              <a:ext cx="3814028" cy="2845836"/>
            </a:xfrm>
            <a:prstGeom prst="rect">
              <a:avLst/>
            </a:prstGeom>
          </p:spPr>
        </p:pic>
        <p:sp>
          <p:nvSpPr>
            <p:cNvPr id="13" name="Oval 12"/>
            <p:cNvSpPr/>
            <p:nvPr/>
          </p:nvSpPr>
          <p:spPr>
            <a:xfrm>
              <a:off x="2185473" y="807098"/>
              <a:ext cx="842210" cy="1035602"/>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6224337" y="4544133"/>
              <a:ext cx="842210" cy="1142363"/>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p:cNvPicPr>
            <a:picLocks noChangeAspect="1"/>
          </p:cNvPicPr>
          <p:nvPr/>
        </p:nvPicPr>
        <p:blipFill>
          <a:blip r:embed="rId8"/>
          <a:stretch>
            <a:fillRect/>
          </a:stretch>
        </p:blipFill>
        <p:spPr>
          <a:xfrm>
            <a:off x="373463" y="6432260"/>
            <a:ext cx="11040813" cy="371888"/>
          </a:xfrm>
          <a:prstGeom prst="rect">
            <a:avLst/>
          </a:prstGeom>
        </p:spPr>
      </p:pic>
    </p:spTree>
    <p:extLst>
      <p:ext uri="{BB962C8B-B14F-4D97-AF65-F5344CB8AC3E}">
        <p14:creationId xmlns:p14="http://schemas.microsoft.com/office/powerpoint/2010/main" val="3849185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GB" sz="2400" kern="0" dirty="0">
              <a:solidFill>
                <a:srgbClr val="2A2A2A"/>
              </a:solidFill>
              <a:latin typeface="Arial"/>
              <a:sym typeface="Helvetica Light"/>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2837" y="917769"/>
            <a:ext cx="4740112" cy="4740112"/>
          </a:xfrm>
          <a:prstGeom prst="rect">
            <a:avLst/>
          </a:prstGeom>
        </p:spPr>
      </p:pic>
      <p:sp>
        <p:nvSpPr>
          <p:cNvPr id="6" name="TextBox 5"/>
          <p:cNvSpPr txBox="1"/>
          <p:nvPr/>
        </p:nvSpPr>
        <p:spPr>
          <a:xfrm>
            <a:off x="6142950" y="1030781"/>
            <a:ext cx="4553551" cy="51783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5249" tIns="95249" rIns="95249" bIns="95249" numCol="1" spcCol="38100" rtlCol="0" anchor="ctr">
            <a:spAutoFit/>
          </a:bodyPr>
          <a:lstStyle/>
          <a:p>
            <a:pPr defTabSz="778895" hangingPunct="0"/>
            <a:r>
              <a:rPr lang="en-GB" dirty="0">
                <a:solidFill>
                  <a:srgbClr val="2A2A2A"/>
                </a:solidFill>
                <a:latin typeface="Arial"/>
                <a:sym typeface="Helvetica Light"/>
              </a:rPr>
              <a:t>The UK convective scale ensemble</a:t>
            </a:r>
          </a:p>
          <a:p>
            <a:pPr marL="800080" lvl="1" indent="-342891" defTabSz="778895" hangingPunct="0">
              <a:buFont typeface="Arial" panose="020B0604020202020204" pitchFamily="34" charset="0"/>
              <a:buChar char="•"/>
            </a:pPr>
            <a:r>
              <a:rPr lang="en-GB" dirty="0">
                <a:solidFill>
                  <a:srgbClr val="2A2A2A"/>
                </a:solidFill>
                <a:latin typeface="Arial"/>
                <a:sym typeface="Helvetica Light"/>
              </a:rPr>
              <a:t>12 members</a:t>
            </a:r>
          </a:p>
          <a:p>
            <a:pPr marL="838158" lvl="1" indent="-380981" defTabSz="778895" hangingPunct="0">
              <a:buFont typeface="Arial" panose="020B0604020202020204" pitchFamily="34" charset="0"/>
              <a:buChar char="•"/>
            </a:pPr>
            <a:r>
              <a:rPr lang="en-GB" dirty="0">
                <a:solidFill>
                  <a:srgbClr val="2A2A2A"/>
                </a:solidFill>
                <a:latin typeface="Arial"/>
                <a:sym typeface="Helvetica Light"/>
              </a:rPr>
              <a:t>54 h forecast length</a:t>
            </a:r>
          </a:p>
          <a:p>
            <a:pPr marL="838158" lvl="1" indent="-380981" defTabSz="778895" hangingPunct="0">
              <a:buFont typeface="Arial" panose="020B0604020202020204" pitchFamily="34" charset="0"/>
              <a:buChar char="•"/>
            </a:pPr>
            <a:r>
              <a:rPr lang="en-GB" dirty="0">
                <a:solidFill>
                  <a:srgbClr val="2A2A2A"/>
                </a:solidFill>
                <a:latin typeface="Arial"/>
                <a:sym typeface="Helvetica Light"/>
              </a:rPr>
              <a:t>Runs 4 cycles per day at 03, 09, 15 and 21 UTC</a:t>
            </a:r>
          </a:p>
          <a:p>
            <a:pPr marL="838158" lvl="1" indent="-380981" defTabSz="778895" hangingPunct="0">
              <a:buFont typeface="Arial" panose="020B0604020202020204" pitchFamily="34" charset="0"/>
              <a:buChar char="•"/>
            </a:pPr>
            <a:r>
              <a:rPr lang="en-GB" dirty="0">
                <a:solidFill>
                  <a:srgbClr val="2A2A2A"/>
                </a:solidFill>
                <a:latin typeface="Arial"/>
                <a:sym typeface="Helvetica Light"/>
              </a:rPr>
              <a:t>2.2 km resolution on the inner domain, 4 km in the variable resolution zone</a:t>
            </a:r>
          </a:p>
          <a:p>
            <a:pPr marL="838158" lvl="1" indent="-380981" defTabSz="778895" hangingPunct="0">
              <a:buFont typeface="Arial" panose="020B0604020202020204" pitchFamily="34" charset="0"/>
              <a:buChar char="•"/>
            </a:pPr>
            <a:r>
              <a:rPr lang="en-GB" dirty="0">
                <a:solidFill>
                  <a:srgbClr val="2A2A2A"/>
                </a:solidFill>
                <a:latin typeface="Arial"/>
                <a:sym typeface="Helvetica Light"/>
              </a:rPr>
              <a:t>Boundary conditions from the Met Office global ensemble, MOGREPS-G</a:t>
            </a:r>
          </a:p>
          <a:p>
            <a:pPr marL="838158" lvl="1" indent="-380981" defTabSz="778895" hangingPunct="0">
              <a:buFont typeface="Arial" panose="020B0604020202020204" pitchFamily="34" charset="0"/>
              <a:buChar char="•"/>
            </a:pPr>
            <a:r>
              <a:rPr lang="en-GB" dirty="0">
                <a:solidFill>
                  <a:srgbClr val="2A2A2A"/>
                </a:solidFill>
                <a:latin typeface="Arial"/>
                <a:sym typeface="Helvetica Light"/>
              </a:rPr>
              <a:t>Initial conditions for each ensemble member are provided by the deterministic UK model (UKV) analysis with perturbations from MOGREPS-G added to these</a:t>
            </a:r>
          </a:p>
          <a:p>
            <a:pPr defTabSz="778895" hangingPunct="0"/>
            <a:endParaRPr lang="en-GB" dirty="0">
              <a:solidFill>
                <a:srgbClr val="2A2A2A"/>
              </a:solidFill>
              <a:latin typeface="Arial"/>
              <a:sym typeface="Helvetica Light"/>
            </a:endParaRPr>
          </a:p>
          <a:p>
            <a:pPr defTabSz="778895" hangingPunct="0"/>
            <a:endParaRPr lang="en-GB" dirty="0">
              <a:solidFill>
                <a:srgbClr val="2A2A2A"/>
              </a:solidFill>
              <a:latin typeface="Arial"/>
              <a:sym typeface="Helvetica Light"/>
            </a:endParaRPr>
          </a:p>
        </p:txBody>
      </p:sp>
      <p:sp>
        <p:nvSpPr>
          <p:cNvPr id="5" name="TextBox 4"/>
          <p:cNvSpPr txBox="1"/>
          <p:nvPr/>
        </p:nvSpPr>
        <p:spPr>
          <a:xfrm>
            <a:off x="3166643" y="-53669"/>
            <a:ext cx="7660608"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5" hangingPunct="0"/>
            <a:r>
              <a:rPr lang="en-GB" sz="2800" dirty="0">
                <a:solidFill>
                  <a:srgbClr val="2A2A2A"/>
                </a:solidFill>
                <a:latin typeface="Arial"/>
                <a:sym typeface="Helvetica Light"/>
              </a:rPr>
              <a:t>Up to PS41 (end of 2018), MOGREPS-UK is a 6-hourly ensemble model with 12 members</a:t>
            </a:r>
          </a:p>
        </p:txBody>
      </p:sp>
      <p:sp>
        <p:nvSpPr>
          <p:cNvPr id="7" name="Footer Placeholder 1"/>
          <p:cNvSpPr txBox="1">
            <a:spLocks/>
          </p:cNvSpPr>
          <p:nvPr/>
        </p:nvSpPr>
        <p:spPr>
          <a:xfrm>
            <a:off x="168112" y="6422535"/>
            <a:ext cx="12192000" cy="731308"/>
          </a:xfrm>
          <a:solidFill>
            <a:schemeClr val="accent6"/>
          </a:solidFill>
        </p:spPr>
        <p:txBody>
          <a:bodyPr/>
          <a:lstStyle>
            <a:defPPr>
              <a:defRPr lang="en-US"/>
            </a:defPPr>
            <a:lvl1pPr marL="0" algn="l" defTabSz="164306" rtl="0" eaLnBrk="1" latinLnBrk="0" hangingPunct="0">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19069"/>
            <a:r>
              <a:rPr lang="en-GB" sz="1333" kern="0" dirty="0">
                <a:solidFill>
                  <a:srgbClr val="2A2A2A"/>
                </a:solidFill>
                <a:latin typeface="Arial"/>
                <a:sym typeface="Helvetica Light"/>
              </a:rPr>
              <a:t>www.metoffice.gov.uk																									                       © Crown Copyright 2018, Met Office</a:t>
            </a:r>
          </a:p>
        </p:txBody>
      </p:sp>
      <p:sp>
        <p:nvSpPr>
          <p:cNvPr id="8" name="TextBox 7"/>
          <p:cNvSpPr txBox="1"/>
          <p:nvPr/>
        </p:nvSpPr>
        <p:spPr>
          <a:xfrm>
            <a:off x="548840" y="5505142"/>
            <a:ext cx="11430544"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5" hangingPunct="0"/>
            <a:r>
              <a:rPr lang="en-GB" sz="2400" dirty="0">
                <a:solidFill>
                  <a:srgbClr val="2A2A2A"/>
                </a:solidFill>
                <a:latin typeface="Arial"/>
                <a:sym typeface="Helvetica Light"/>
              </a:rPr>
              <a:t>In PS42 (trials finishing in October 2018), we have a new hourly configuration, which includes 18 </a:t>
            </a:r>
            <a:r>
              <a:rPr lang="en-GB" sz="2400" dirty="0" err="1">
                <a:solidFill>
                  <a:srgbClr val="2A2A2A"/>
                </a:solidFill>
                <a:latin typeface="Arial"/>
                <a:sym typeface="Helvetica Light"/>
              </a:rPr>
              <a:t>members.This</a:t>
            </a:r>
            <a:r>
              <a:rPr lang="en-GB" sz="2400" dirty="0">
                <a:solidFill>
                  <a:srgbClr val="2A2A2A"/>
                </a:solidFill>
                <a:latin typeface="Arial"/>
                <a:sym typeface="Helvetica Light"/>
              </a:rPr>
              <a:t> new hourly configuration runs to T+120.</a:t>
            </a:r>
          </a:p>
        </p:txBody>
      </p:sp>
    </p:spTree>
    <p:extLst>
      <p:ext uri="{BB962C8B-B14F-4D97-AF65-F5344CB8AC3E}">
        <p14:creationId xmlns:p14="http://schemas.microsoft.com/office/powerpoint/2010/main" val="203663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7516" y="1"/>
            <a:ext cx="10000232" cy="6266046"/>
            <a:chOff x="1377516" y="0"/>
            <a:chExt cx="10000232" cy="6857999"/>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381" t="9886" r="6761" b="30031"/>
            <a:stretch/>
          </p:blipFill>
          <p:spPr>
            <a:xfrm>
              <a:off x="1608874" y="916506"/>
              <a:ext cx="2512007" cy="218065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968"/>
            <a:stretch/>
          </p:blipFill>
          <p:spPr>
            <a:xfrm>
              <a:off x="6992976" y="0"/>
              <a:ext cx="4349931" cy="350084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5918"/>
            <a:stretch/>
          </p:blipFill>
          <p:spPr>
            <a:xfrm>
              <a:off x="6992976" y="3461660"/>
              <a:ext cx="4384772" cy="3396339"/>
            </a:xfrm>
            <a:prstGeom prst="rect">
              <a:avLst/>
            </a:prstGeom>
          </p:spPr>
        </p:pic>
        <p:sp>
          <p:nvSpPr>
            <p:cNvPr id="8" name="TextBox 7"/>
            <p:cNvSpPr txBox="1"/>
            <p:nvPr/>
          </p:nvSpPr>
          <p:spPr>
            <a:xfrm>
              <a:off x="1377516" y="3271242"/>
              <a:ext cx="4110507" cy="333483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1" u="sng" strike="noStrike" kern="0" cap="none" spc="0" normalizeH="0" baseline="0" noProof="0" dirty="0">
                  <a:ln>
                    <a:noFill/>
                  </a:ln>
                  <a:solidFill>
                    <a:prstClr val="black"/>
                  </a:solidFill>
                  <a:effectLst/>
                  <a:uLnTx/>
                  <a:uFillTx/>
                  <a:latin typeface="Calibri" panose="020F0502020204030204"/>
                </a:rPr>
                <a:t>Probability of capturing severe weather at long lead times over a specific area: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panose="020F0502020204030204"/>
                </a:rPr>
                <a:t>For a threshold of 15 mm (over 3 hours), MOGREPS-UK has a larger probability of capturing the event.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black"/>
                  </a:solidFill>
                  <a:effectLst/>
                  <a:uLnTx/>
                  <a:uFillTx/>
                  <a:latin typeface="Calibri" panose="020F0502020204030204"/>
                </a:rPr>
                <a:t>For </a:t>
              </a:r>
              <a:r>
                <a:rPr kumimoji="0" lang="en-GB" sz="1600" b="0" i="0" u="none" strike="noStrike" kern="0" cap="none" spc="0" normalizeH="0" baseline="0" noProof="0" dirty="0" smtClean="0">
                  <a:ln>
                    <a:noFill/>
                  </a:ln>
                  <a:solidFill>
                    <a:prstClr val="black"/>
                  </a:solidFill>
                  <a:effectLst/>
                  <a:uLnTx/>
                  <a:uFillTx/>
                  <a:latin typeface="Calibri" panose="020F0502020204030204"/>
                </a:rPr>
                <a:t>severe </a:t>
              </a:r>
              <a:r>
                <a:rPr kumimoji="0" lang="en-GB" sz="1600" b="0" i="0" u="none" strike="noStrike" kern="0" cap="none" spc="0" normalizeH="0" baseline="0" noProof="0" dirty="0">
                  <a:ln>
                    <a:noFill/>
                  </a:ln>
                  <a:solidFill>
                    <a:prstClr val="black"/>
                  </a:solidFill>
                  <a:effectLst/>
                  <a:uLnTx/>
                  <a:uFillTx/>
                  <a:latin typeface="Calibri" panose="020F0502020204030204"/>
                </a:rPr>
                <a:t>weather (</a:t>
              </a:r>
              <a:r>
                <a:rPr kumimoji="0" lang="en-GB" sz="1600" b="0" i="0" u="none" strike="noStrike" kern="0" cap="none" spc="0" normalizeH="0" baseline="0" noProof="0" dirty="0" err="1">
                  <a:ln>
                    <a:noFill/>
                  </a:ln>
                  <a:solidFill>
                    <a:prstClr val="black"/>
                  </a:solidFill>
                  <a:effectLst/>
                  <a:uLnTx/>
                  <a:uFillTx/>
                  <a:latin typeface="Calibri" panose="020F0502020204030204"/>
                </a:rPr>
                <a:t>ie</a:t>
              </a:r>
              <a:r>
                <a:rPr kumimoji="0" lang="en-GB" sz="1600" b="0" i="0" u="none" strike="noStrike" kern="0" cap="none" spc="0" normalizeH="0" baseline="0" noProof="0" dirty="0">
                  <a:ln>
                    <a:noFill/>
                  </a:ln>
                  <a:solidFill>
                    <a:prstClr val="black"/>
                  </a:solidFill>
                  <a:effectLst/>
                  <a:uLnTx/>
                  <a:uFillTx/>
                  <a:latin typeface="Calibri" panose="020F0502020204030204"/>
                </a:rPr>
                <a:t>, &gt; 30 mm over 3 hours), the predictability at DAY 3 (T+85) is still higher in MOGREPS-UK, but the number of events gets very small (</a:t>
              </a:r>
              <a:r>
                <a:rPr kumimoji="0" lang="en-GB" sz="1600" b="0" i="0" u="none" strike="noStrike" kern="0" cap="none" spc="0" normalizeH="0" baseline="0" noProof="0" dirty="0" err="1">
                  <a:ln>
                    <a:noFill/>
                  </a:ln>
                  <a:solidFill>
                    <a:prstClr val="black"/>
                  </a:solidFill>
                  <a:effectLst/>
                  <a:uLnTx/>
                  <a:uFillTx/>
                  <a:latin typeface="Calibri" panose="020F0502020204030204"/>
                </a:rPr>
                <a:t>ie</a:t>
              </a:r>
              <a:r>
                <a:rPr kumimoji="0" lang="en-GB" sz="1600" b="0" i="0" u="none" strike="noStrike" kern="0" cap="none" spc="0" normalizeH="0" baseline="0" noProof="0" dirty="0">
                  <a:ln>
                    <a:noFill/>
                  </a:ln>
                  <a:solidFill>
                    <a:prstClr val="black"/>
                  </a:solidFill>
                  <a:effectLst/>
                  <a:uLnTx/>
                  <a:uFillTx/>
                  <a:latin typeface="Calibri" panose="020F0502020204030204"/>
                </a:rPr>
                <a:t>, ~0.1 % at DAY 3, compared to ~1% at DAY 0). </a:t>
              </a:r>
            </a:p>
          </p:txBody>
        </p:sp>
        <p:cxnSp>
          <p:nvCxnSpPr>
            <p:cNvPr id="9" name="Straight Arrow Connector 8"/>
            <p:cNvCxnSpPr/>
            <p:nvPr/>
          </p:nvCxnSpPr>
          <p:spPr>
            <a:xfrm flipV="1">
              <a:off x="7096369" y="2078892"/>
              <a:ext cx="1195754" cy="507417"/>
            </a:xfrm>
            <a:prstGeom prst="straightConnector1">
              <a:avLst/>
            </a:prstGeom>
            <a:noFill/>
            <a:ln w="6350" cap="flat" cmpd="sng" algn="ctr">
              <a:solidFill>
                <a:srgbClr val="5B9BD5"/>
              </a:solidFill>
              <a:prstDash val="solid"/>
              <a:miter lim="800000"/>
              <a:tailEnd type="triangle"/>
            </a:ln>
            <a:effectLst/>
          </p:spPr>
        </p:cxnSp>
        <p:sp>
          <p:nvSpPr>
            <p:cNvPr id="10" name="TextBox 9"/>
            <p:cNvSpPr txBox="1"/>
            <p:nvPr/>
          </p:nvSpPr>
          <p:spPr>
            <a:xfrm>
              <a:off x="5164525" y="2462510"/>
              <a:ext cx="213754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smtClean="0">
                  <a:ln>
                    <a:noFill/>
                  </a:ln>
                  <a:solidFill>
                    <a:prstClr val="black"/>
                  </a:solidFill>
                  <a:effectLst/>
                  <a:uLnTx/>
                  <a:uFillTx/>
                  <a:latin typeface="Calibri" panose="020F0502020204030204"/>
                </a:rPr>
                <a:t>Extreme members from MOGREPS-G</a:t>
              </a:r>
            </a:p>
          </p:txBody>
        </p:sp>
      </p:grpSp>
      <p:pic>
        <p:nvPicPr>
          <p:cNvPr id="11" name="Picture 10"/>
          <p:cNvPicPr>
            <a:picLocks noChangeAspect="1"/>
          </p:cNvPicPr>
          <p:nvPr/>
        </p:nvPicPr>
        <p:blipFill>
          <a:blip r:embed="rId5"/>
          <a:stretch>
            <a:fillRect/>
          </a:stretch>
        </p:blipFill>
        <p:spPr>
          <a:xfrm>
            <a:off x="460090" y="6425103"/>
            <a:ext cx="11040813" cy="371888"/>
          </a:xfrm>
          <a:prstGeom prst="rect">
            <a:avLst/>
          </a:prstGeom>
        </p:spPr>
      </p:pic>
    </p:spTree>
    <p:extLst>
      <p:ext uri="{BB962C8B-B14F-4D97-AF65-F5344CB8AC3E}">
        <p14:creationId xmlns:p14="http://schemas.microsoft.com/office/powerpoint/2010/main" val="222268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532" y="1291975"/>
            <a:ext cx="5007112" cy="3416320"/>
          </a:xfrm>
          <a:prstGeom prst="rect">
            <a:avLst/>
          </a:prstGeom>
          <a:noFill/>
        </p:spPr>
        <p:txBody>
          <a:bodyPr wrap="square" rtlCol="0" anchor="t">
            <a:spAutoFit/>
          </a:bodyPr>
          <a:lstStyle/>
          <a:p>
            <a:r>
              <a:rPr lang="en-GB" b="1" u="sng" dirty="0">
                <a:solidFill>
                  <a:prstClr val="black"/>
                </a:solidFill>
                <a:latin typeface="Calibri" panose="020F0502020204030204"/>
              </a:rPr>
              <a:t>13</a:t>
            </a:r>
            <a:r>
              <a:rPr lang="en-GB" b="1" u="sng" baseline="30000" dirty="0">
                <a:solidFill>
                  <a:prstClr val="black"/>
                </a:solidFill>
                <a:latin typeface="Calibri" panose="020F0502020204030204"/>
              </a:rPr>
              <a:t>th</a:t>
            </a:r>
            <a:r>
              <a:rPr lang="en-GB" b="1" u="sng" dirty="0">
                <a:solidFill>
                  <a:prstClr val="black"/>
                </a:solidFill>
                <a:latin typeface="Calibri" panose="020F0502020204030204"/>
              </a:rPr>
              <a:t> July 2018</a:t>
            </a:r>
          </a:p>
          <a:p>
            <a:endParaRPr lang="en-GB" b="1" dirty="0">
              <a:solidFill>
                <a:prstClr val="black"/>
              </a:solidFill>
              <a:latin typeface="Calibri" panose="020F0502020204030204"/>
              <a:cs typeface="Calibri"/>
            </a:endParaRPr>
          </a:p>
          <a:p>
            <a:r>
              <a:rPr lang="en-GB" dirty="0">
                <a:solidFill>
                  <a:prstClr val="black"/>
                </a:solidFill>
                <a:latin typeface="Calibri" panose="020F0502020204030204"/>
              </a:rPr>
              <a:t>FFC: </a:t>
            </a:r>
            <a:r>
              <a:rPr lang="en-GB" u="sng" dirty="0">
                <a:latin typeface="Calibri" panose="020F0502020204030204"/>
              </a:rPr>
              <a:t>Convergence lines and upper level forcing triggered heavy thundery showers </a:t>
            </a:r>
            <a:r>
              <a:rPr lang="en-GB" dirty="0">
                <a:solidFill>
                  <a:prstClr val="black"/>
                </a:solidFill>
                <a:latin typeface="Calibri" panose="020F0502020204030204"/>
              </a:rPr>
              <a:t>across parts of England and Wales from Friday morning through until evening </a:t>
            </a:r>
            <a:r>
              <a:rPr lang="en-GB" dirty="0" smtClean="0">
                <a:solidFill>
                  <a:prstClr val="black"/>
                </a:solidFill>
                <a:latin typeface="Calibri" panose="020F0502020204030204"/>
              </a:rPr>
              <a:t>time. The </a:t>
            </a:r>
            <a:r>
              <a:rPr lang="en-GB" dirty="0">
                <a:solidFill>
                  <a:prstClr val="black"/>
                </a:solidFill>
                <a:latin typeface="Calibri" panose="020F0502020204030204"/>
              </a:rPr>
              <a:t>signal of shower development was </a:t>
            </a:r>
            <a:r>
              <a:rPr lang="en-GB" u="sng" dirty="0">
                <a:latin typeface="Calibri" panose="020F0502020204030204"/>
              </a:rPr>
              <a:t>well captured in UKV and MOGREPS-UK. </a:t>
            </a:r>
            <a:r>
              <a:rPr lang="en-GB" dirty="0">
                <a:solidFill>
                  <a:prstClr val="black"/>
                </a:solidFill>
                <a:latin typeface="Calibri" panose="020F0502020204030204"/>
              </a:rPr>
              <a:t>There were some </a:t>
            </a:r>
            <a:r>
              <a:rPr lang="en-GB" u="sng" dirty="0">
                <a:latin typeface="Calibri" panose="020F0502020204030204"/>
              </a:rPr>
              <a:t>disagreement between WV imagery and GM model </a:t>
            </a:r>
            <a:r>
              <a:rPr lang="en-GB" dirty="0">
                <a:solidFill>
                  <a:prstClr val="black"/>
                </a:solidFill>
                <a:latin typeface="Calibri" panose="020F0502020204030204"/>
              </a:rPr>
              <a:t>leading up to this event, creating some uncertainty in the development of showers away from the convergence lines.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460" y="907123"/>
            <a:ext cx="5143500" cy="4990011"/>
          </a:xfrm>
          <a:prstGeom prst="rect">
            <a:avLst/>
          </a:prstGeom>
        </p:spPr>
      </p:pic>
      <p:pic>
        <p:nvPicPr>
          <p:cNvPr id="6" name="Picture 5"/>
          <p:cNvPicPr>
            <a:picLocks noChangeAspect="1"/>
          </p:cNvPicPr>
          <p:nvPr/>
        </p:nvPicPr>
        <p:blipFill>
          <a:blip r:embed="rId3"/>
          <a:stretch>
            <a:fillRect/>
          </a:stretch>
        </p:blipFill>
        <p:spPr>
          <a:xfrm>
            <a:off x="450465" y="6409768"/>
            <a:ext cx="11040813" cy="371888"/>
          </a:xfrm>
          <a:prstGeom prst="rect">
            <a:avLst/>
          </a:prstGeom>
        </p:spPr>
      </p:pic>
    </p:spTree>
    <p:extLst>
      <p:ext uri="{BB962C8B-B14F-4D97-AF65-F5344CB8AC3E}">
        <p14:creationId xmlns:p14="http://schemas.microsoft.com/office/powerpoint/2010/main" val="289113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0514" y="596766"/>
            <a:ext cx="11691486" cy="5563402"/>
            <a:chOff x="132147" y="169818"/>
            <a:chExt cx="12059853" cy="6589758"/>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47" y="169818"/>
              <a:ext cx="5788163" cy="389273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310" y="169818"/>
              <a:ext cx="6271690" cy="3892730"/>
            </a:xfrm>
            <a:prstGeom prst="rect">
              <a:avLst/>
            </a:prstGeom>
          </p:spPr>
        </p:pic>
        <p:sp>
          <p:nvSpPr>
            <p:cNvPr id="7" name="TextBox 6"/>
            <p:cNvSpPr txBox="1"/>
            <p:nvPr/>
          </p:nvSpPr>
          <p:spPr>
            <a:xfrm>
              <a:off x="6105379" y="4459458"/>
              <a:ext cx="5315399" cy="1749871"/>
            </a:xfrm>
            <a:prstGeom prst="rect">
              <a:avLst/>
            </a:prstGeom>
            <a:noFill/>
          </p:spPr>
          <p:txBody>
            <a:bodyPr wrap="square" rtlCol="0">
              <a:spAutoFit/>
            </a:bodyPr>
            <a:lstStyle/>
            <a:p>
              <a:r>
                <a:rPr lang="en-GB" dirty="0">
                  <a:solidFill>
                    <a:prstClr val="black"/>
                  </a:solidFill>
                  <a:latin typeface="Calibri" panose="020F0502020204030204"/>
                </a:rPr>
                <a:t>The intensity of the showers is better in MOGREPS-UK. The organisation is fairly similar among the members as it is forced by large-scale conditions, so we would expect the members to share a similar organisation. </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3055"/>
            <a:stretch/>
          </p:blipFill>
          <p:spPr>
            <a:xfrm>
              <a:off x="1026943" y="4190664"/>
              <a:ext cx="4463057" cy="2568912"/>
            </a:xfrm>
            <a:prstGeom prst="rect">
              <a:avLst/>
            </a:prstGeom>
          </p:spPr>
        </p:pic>
      </p:grpSp>
      <p:pic>
        <p:nvPicPr>
          <p:cNvPr id="9" name="Picture 8"/>
          <p:cNvPicPr>
            <a:picLocks noChangeAspect="1"/>
          </p:cNvPicPr>
          <p:nvPr/>
        </p:nvPicPr>
        <p:blipFill>
          <a:blip r:embed="rId5"/>
          <a:stretch>
            <a:fillRect/>
          </a:stretch>
        </p:blipFill>
        <p:spPr>
          <a:xfrm>
            <a:off x="591471" y="6380892"/>
            <a:ext cx="11040813" cy="371888"/>
          </a:xfrm>
          <a:prstGeom prst="rect">
            <a:avLst/>
          </a:prstGeom>
        </p:spPr>
      </p:pic>
    </p:spTree>
    <p:extLst>
      <p:ext uri="{BB962C8B-B14F-4D97-AF65-F5344CB8AC3E}">
        <p14:creationId xmlns:p14="http://schemas.microsoft.com/office/powerpoint/2010/main" val="397655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59433" y="615337"/>
            <a:ext cx="9910690" cy="5665260"/>
            <a:chOff x="604909" y="247692"/>
            <a:chExt cx="9910690" cy="566526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67" r="7806" b="31544"/>
            <a:stretch/>
          </p:blipFill>
          <p:spPr>
            <a:xfrm>
              <a:off x="1718939" y="1553976"/>
              <a:ext cx="3725258" cy="3585755"/>
            </a:xfrm>
            <a:prstGeom prst="rect">
              <a:avLst/>
            </a:prstGeom>
          </p:spPr>
        </p:pic>
        <p:sp>
          <p:nvSpPr>
            <p:cNvPr id="6" name="TextBox 5"/>
            <p:cNvSpPr txBox="1"/>
            <p:nvPr/>
          </p:nvSpPr>
          <p:spPr>
            <a:xfrm>
              <a:off x="604909" y="247692"/>
              <a:ext cx="8647611" cy="1200329"/>
            </a:xfrm>
            <a:prstGeom prst="rect">
              <a:avLst/>
            </a:prstGeom>
            <a:noFill/>
          </p:spPr>
          <p:txBody>
            <a:bodyPr wrap="square" rtlCol="0">
              <a:spAutoFit/>
            </a:bodyPr>
            <a:lstStyle/>
            <a:p>
              <a:r>
                <a:rPr lang="en-GB"/>
                <a:t>The organisation of the convection is also different as shown here by these products depicting the probability of convergence. MOGREPS-UK captures a general pattern of convergence where the showers occur. This suggests that the interaction with the dynamics is better represented with the increase in resolution.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907" t="-1" r="15627" b="29626"/>
            <a:stretch/>
          </p:blipFill>
          <p:spPr>
            <a:xfrm>
              <a:off x="6387736" y="1553976"/>
              <a:ext cx="4127863" cy="3677195"/>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767" t="75365" r="7806" b="14142"/>
            <a:stretch/>
          </p:blipFill>
          <p:spPr>
            <a:xfrm>
              <a:off x="3788227" y="5377376"/>
              <a:ext cx="4663441" cy="535576"/>
            </a:xfrm>
            <a:prstGeom prst="rect">
              <a:avLst/>
            </a:prstGeom>
          </p:spPr>
        </p:pic>
        <p:sp>
          <p:nvSpPr>
            <p:cNvPr id="9" name="Oval 8"/>
            <p:cNvSpPr/>
            <p:nvPr/>
          </p:nvSpPr>
          <p:spPr>
            <a:xfrm>
              <a:off x="8387859" y="3888212"/>
              <a:ext cx="1012876" cy="60491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6387736" y="1448021"/>
              <a:ext cx="2000123" cy="250500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4"/>
          <a:stretch>
            <a:fillRect/>
          </a:stretch>
        </p:blipFill>
        <p:spPr>
          <a:xfrm>
            <a:off x="465520" y="6468960"/>
            <a:ext cx="11034716" cy="371888"/>
          </a:xfrm>
          <a:prstGeom prst="rect">
            <a:avLst/>
          </a:prstGeom>
        </p:spPr>
      </p:pic>
    </p:spTree>
    <p:extLst>
      <p:ext uri="{BB962C8B-B14F-4D97-AF65-F5344CB8AC3E}">
        <p14:creationId xmlns:p14="http://schemas.microsoft.com/office/powerpoint/2010/main" val="920098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12328" y="678729"/>
            <a:ext cx="10962456" cy="5600193"/>
            <a:chOff x="336914" y="509451"/>
            <a:chExt cx="10962456" cy="5826032"/>
          </a:xfrm>
        </p:grpSpPr>
        <p:sp>
          <p:nvSpPr>
            <p:cNvPr id="11" name="TextBox 10"/>
            <p:cNvSpPr txBox="1"/>
            <p:nvPr/>
          </p:nvSpPr>
          <p:spPr>
            <a:xfrm>
              <a:off x="731519" y="509451"/>
              <a:ext cx="10567851" cy="18250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a:ea typeface="+mn-ea"/>
                  <a:cs typeface="+mn-cs"/>
                </a:rPr>
                <a:t>29</a:t>
              </a:r>
              <a:r>
                <a:rPr kumimoji="0" lang="en-GB" sz="1800" b="1" i="0" u="sng"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GB" sz="1800" b="1" i="0" u="sng" strike="noStrike" kern="1200" cap="none" spc="0" normalizeH="0" baseline="0" noProof="0" dirty="0">
                  <a:ln>
                    <a:noFill/>
                  </a:ln>
                  <a:solidFill>
                    <a:prstClr val="black"/>
                  </a:solidFill>
                  <a:effectLst/>
                  <a:uLnTx/>
                  <a:uFillTx/>
                  <a:latin typeface="Calibri" panose="020F0502020204030204"/>
                  <a:ea typeface="+mn-ea"/>
                  <a:cs typeface="+mn-cs"/>
                </a:rPr>
                <a:t> May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CHIEF: Main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issue</a:t>
              </a:r>
              <a:r>
                <a:rPr kumimoji="0" lang="en-GB" sz="1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was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that </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successive runs of </a:t>
              </a:r>
              <a:r>
                <a:rPr kumimoji="0" lang="en-GB" sz="1800" b="0" i="0" u="sng" strike="noStrike" kern="1200" cap="none" spc="0" normalizeH="0" baseline="0" noProof="0" dirty="0">
                  <a:ln>
                    <a:noFill/>
                  </a:ln>
                  <a:effectLst/>
                  <a:uLnTx/>
                  <a:uFillTx/>
                  <a:latin typeface="Calibri" panose="020F0502020204030204"/>
                  <a:ea typeface="+mn-ea"/>
                  <a:cs typeface="+mn-cs"/>
                </a:rPr>
                <a:t>UKV performed extremely poorly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capturing westward-moving thunderstorms across southern England. This </a:t>
              </a:r>
              <a:r>
                <a:rPr kumimoji="0" lang="en-GB" sz="1800" b="0" i="0" u="sng" strike="noStrike" kern="1200" cap="none" spc="0" normalizeH="0" baseline="0" noProof="0" dirty="0" smtClean="0">
                  <a:ln>
                    <a:noFill/>
                  </a:ln>
                  <a:solidFill>
                    <a:prstClr val="black"/>
                  </a:solidFill>
                  <a:effectLst/>
                  <a:uLnTx/>
                  <a:uFillTx/>
                  <a:latin typeface="Calibri" panose="020F0502020204030204"/>
                  <a:ea typeface="+mn-ea"/>
                  <a:cs typeface="+mn-cs"/>
                </a:rPr>
                <a:t>thunderstorm </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caused flooding and impacted travel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e.g. massively reducing flow rates in and out of London airports. Aviation forecasters commented that UKV's poor performance also impacted automated products for customers. </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914" y="2599506"/>
              <a:ext cx="3307624" cy="373597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417" y="2599506"/>
              <a:ext cx="3272790" cy="373597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3394" y="2599506"/>
              <a:ext cx="2985407" cy="3735977"/>
            </a:xfrm>
            <a:prstGeom prst="rect">
              <a:avLst/>
            </a:prstGeom>
          </p:spPr>
        </p:pic>
      </p:grpSp>
      <p:pic>
        <p:nvPicPr>
          <p:cNvPr id="15" name="Picture 14"/>
          <p:cNvPicPr>
            <a:picLocks noChangeAspect="1"/>
          </p:cNvPicPr>
          <p:nvPr/>
        </p:nvPicPr>
        <p:blipFill>
          <a:blip r:embed="rId5"/>
          <a:stretch>
            <a:fillRect/>
          </a:stretch>
        </p:blipFill>
        <p:spPr>
          <a:xfrm>
            <a:off x="654056" y="6415693"/>
            <a:ext cx="11034716" cy="371888"/>
          </a:xfrm>
          <a:prstGeom prst="rect">
            <a:avLst/>
          </a:prstGeom>
        </p:spPr>
      </p:pic>
    </p:spTree>
    <p:extLst>
      <p:ext uri="{BB962C8B-B14F-4D97-AF65-F5344CB8AC3E}">
        <p14:creationId xmlns:p14="http://schemas.microsoft.com/office/powerpoint/2010/main" val="1153415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4429"/>
          <a:stretch/>
        </p:blipFill>
        <p:spPr>
          <a:xfrm>
            <a:off x="362204" y="2159171"/>
            <a:ext cx="4656328" cy="362508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36" y="89408"/>
            <a:ext cx="2129536" cy="20970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1032" y="89408"/>
            <a:ext cx="2023872" cy="2097024"/>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5852"/>
          <a:stretch/>
        </p:blipFill>
        <p:spPr>
          <a:xfrm>
            <a:off x="5330952" y="2159171"/>
            <a:ext cx="4479544" cy="3625088"/>
          </a:xfrm>
          <a:prstGeom prst="rect">
            <a:avLst/>
          </a:prstGeom>
        </p:spPr>
      </p:pic>
      <p:sp>
        <p:nvSpPr>
          <p:cNvPr id="9" name="TextBox 8"/>
          <p:cNvSpPr txBox="1"/>
          <p:nvPr/>
        </p:nvSpPr>
        <p:spPr>
          <a:xfrm>
            <a:off x="877824" y="5096257"/>
            <a:ext cx="3828288" cy="461665"/>
          </a:xfrm>
          <a:prstGeom prst="rect">
            <a:avLst/>
          </a:prstGeom>
          <a:noFill/>
        </p:spPr>
        <p:txBody>
          <a:bodyPr wrap="square" rtlCol="0">
            <a:spAutoFit/>
          </a:bodyPr>
          <a:lstStyle/>
          <a:p>
            <a:pPr defTabSz="609585"/>
            <a:r>
              <a:rPr lang="en-GB" sz="2400" dirty="0">
                <a:solidFill>
                  <a:srgbClr val="2A2A2A"/>
                </a:solidFill>
                <a:latin typeface="Arial"/>
              </a:rPr>
              <a:t>MOGREPS-UK 6-hourly</a:t>
            </a:r>
          </a:p>
        </p:txBody>
      </p:sp>
      <p:sp>
        <p:nvSpPr>
          <p:cNvPr id="10" name="TextBox 9"/>
          <p:cNvSpPr txBox="1"/>
          <p:nvPr/>
        </p:nvSpPr>
        <p:spPr>
          <a:xfrm>
            <a:off x="5982208" y="5096257"/>
            <a:ext cx="3828288" cy="461665"/>
          </a:xfrm>
          <a:prstGeom prst="rect">
            <a:avLst/>
          </a:prstGeom>
          <a:noFill/>
        </p:spPr>
        <p:txBody>
          <a:bodyPr wrap="square" rtlCol="0">
            <a:spAutoFit/>
          </a:bodyPr>
          <a:lstStyle/>
          <a:p>
            <a:pPr defTabSz="609585"/>
            <a:r>
              <a:rPr lang="en-GB" sz="2400" dirty="0">
                <a:solidFill>
                  <a:srgbClr val="2A2A2A"/>
                </a:solidFill>
                <a:latin typeface="Arial"/>
              </a:rPr>
              <a:t>MOGREPS-UK hourly</a:t>
            </a:r>
          </a:p>
        </p:txBody>
      </p:sp>
      <p:sp>
        <p:nvSpPr>
          <p:cNvPr id="3" name="TextBox 2"/>
          <p:cNvSpPr txBox="1"/>
          <p:nvPr/>
        </p:nvSpPr>
        <p:spPr>
          <a:xfrm>
            <a:off x="176784" y="5741757"/>
            <a:ext cx="11610848" cy="666977"/>
          </a:xfrm>
          <a:prstGeom prst="rect">
            <a:avLst/>
          </a:prstGeom>
          <a:noFill/>
        </p:spPr>
        <p:txBody>
          <a:bodyPr wrap="square" rtlCol="0">
            <a:spAutoFit/>
          </a:bodyPr>
          <a:lstStyle/>
          <a:p>
            <a:pPr defTabSz="609585"/>
            <a:r>
              <a:rPr lang="en-GB" sz="1867" dirty="0">
                <a:solidFill>
                  <a:srgbClr val="2A2A2A"/>
                </a:solidFill>
                <a:latin typeface="Arial"/>
              </a:rPr>
              <a:t>Probabilities of exceeding the 99</a:t>
            </a:r>
            <a:r>
              <a:rPr lang="en-GB" sz="1867" baseline="30000" dirty="0">
                <a:solidFill>
                  <a:srgbClr val="2A2A2A"/>
                </a:solidFill>
                <a:latin typeface="Arial"/>
              </a:rPr>
              <a:t>th</a:t>
            </a:r>
            <a:r>
              <a:rPr lang="en-GB" sz="1867" dirty="0">
                <a:solidFill>
                  <a:srgbClr val="2A2A2A"/>
                </a:solidFill>
                <a:latin typeface="Arial"/>
              </a:rPr>
              <a:t> centile in each configuration. Similar forecasts regarding the ensemble mean. Probabilities smaller for the hourly model. This may be due to more spread.  </a:t>
            </a:r>
          </a:p>
        </p:txBody>
      </p:sp>
      <p:pic>
        <p:nvPicPr>
          <p:cNvPr id="5" name="Picture 4"/>
          <p:cNvPicPr>
            <a:picLocks noChangeAspect="1"/>
          </p:cNvPicPr>
          <p:nvPr/>
        </p:nvPicPr>
        <p:blipFill>
          <a:blip r:embed="rId6"/>
          <a:stretch>
            <a:fillRect/>
          </a:stretch>
        </p:blipFill>
        <p:spPr>
          <a:xfrm>
            <a:off x="569215" y="6408734"/>
            <a:ext cx="11034716" cy="371888"/>
          </a:xfrm>
          <a:prstGeom prst="rect">
            <a:avLst/>
          </a:prstGeom>
        </p:spPr>
      </p:pic>
    </p:spTree>
    <p:extLst>
      <p:ext uri="{BB962C8B-B14F-4D97-AF65-F5344CB8AC3E}">
        <p14:creationId xmlns:p14="http://schemas.microsoft.com/office/powerpoint/2010/main" val="1137781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6772" y="30135"/>
            <a:ext cx="8846067" cy="1200329"/>
          </a:xfrm>
          <a:prstGeom prst="rect">
            <a:avLst/>
          </a:prstGeom>
          <a:noFill/>
        </p:spPr>
        <p:txBody>
          <a:bodyPr wrap="square" rtlCol="0">
            <a:spAutoFit/>
          </a:bodyPr>
          <a:lstStyle/>
          <a:p>
            <a:pPr defTabSz="609585"/>
            <a:r>
              <a:rPr lang="en-GB" sz="2400" dirty="0">
                <a:solidFill>
                  <a:srgbClr val="2A2A2A"/>
                </a:solidFill>
                <a:latin typeface="Arial"/>
              </a:rPr>
              <a:t>Using the hourly cycling (sets of 3 members) to build up trends, estimate confidence and/or spread. Latest analyses are depicted with darker </a:t>
            </a:r>
            <a:r>
              <a:rPr lang="en-GB" sz="2400" dirty="0" err="1">
                <a:solidFill>
                  <a:srgbClr val="2A2A2A"/>
                </a:solidFill>
                <a:latin typeface="Arial"/>
              </a:rPr>
              <a:t>colors</a:t>
            </a:r>
            <a:r>
              <a:rPr lang="en-GB" sz="2400" dirty="0">
                <a:solidFill>
                  <a:srgbClr val="2A2A2A"/>
                </a:solidFill>
                <a:latin typeface="Arial"/>
              </a:rPr>
              <a:t>.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918" r="13014" b="7841"/>
          <a:stretch/>
        </p:blipFill>
        <p:spPr>
          <a:xfrm>
            <a:off x="714704" y="1261242"/>
            <a:ext cx="4736661" cy="5002925"/>
          </a:xfrm>
          <a:prstGeom prst="rect">
            <a:avLst/>
          </a:prstGeom>
        </p:spPr>
      </p:pic>
      <p:sp>
        <p:nvSpPr>
          <p:cNvPr id="3" name="TextBox 2"/>
          <p:cNvSpPr txBox="1"/>
          <p:nvPr/>
        </p:nvSpPr>
        <p:spPr>
          <a:xfrm>
            <a:off x="5972327" y="1709074"/>
            <a:ext cx="4946871" cy="4154984"/>
          </a:xfrm>
          <a:prstGeom prst="rect">
            <a:avLst/>
          </a:prstGeom>
          <a:noFill/>
        </p:spPr>
        <p:txBody>
          <a:bodyPr wrap="square" rtlCol="0">
            <a:spAutoFit/>
          </a:bodyPr>
          <a:lstStyle/>
          <a:p>
            <a:pPr defTabSz="609585"/>
            <a:r>
              <a:rPr lang="en-GB" sz="2400" dirty="0">
                <a:solidFill>
                  <a:srgbClr val="2A2A2A"/>
                </a:solidFill>
                <a:latin typeface="Arial"/>
              </a:rPr>
              <a:t>Positive impact of highlighting the trend over the last 6 sets of analyses for the showers SE of England. This product adds value compared to the ensemble mean, as it highlights the areas with greater sensitivity to the latest UKV analyses (darker </a:t>
            </a:r>
            <a:r>
              <a:rPr lang="en-GB" sz="2400" dirty="0" err="1">
                <a:solidFill>
                  <a:srgbClr val="2A2A2A"/>
                </a:solidFill>
                <a:latin typeface="Arial"/>
              </a:rPr>
              <a:t>colors</a:t>
            </a:r>
            <a:r>
              <a:rPr lang="en-GB" sz="2400" dirty="0">
                <a:solidFill>
                  <a:srgbClr val="2A2A2A"/>
                </a:solidFill>
                <a:latin typeface="Arial"/>
              </a:rPr>
              <a:t>). Note that some areas (Ireland for example) show no difference between the successive sets of forecasts). </a:t>
            </a:r>
          </a:p>
        </p:txBody>
      </p:sp>
      <p:pic>
        <p:nvPicPr>
          <p:cNvPr id="4" name="Picture 3"/>
          <p:cNvPicPr>
            <a:picLocks noChangeAspect="1"/>
          </p:cNvPicPr>
          <p:nvPr/>
        </p:nvPicPr>
        <p:blipFill>
          <a:blip r:embed="rId3"/>
          <a:stretch>
            <a:fillRect/>
          </a:stretch>
        </p:blipFill>
        <p:spPr>
          <a:xfrm>
            <a:off x="454969" y="6399170"/>
            <a:ext cx="11034716" cy="371888"/>
          </a:xfrm>
          <a:prstGeom prst="rect">
            <a:avLst/>
          </a:prstGeom>
        </p:spPr>
      </p:pic>
    </p:spTree>
    <p:extLst>
      <p:ext uri="{BB962C8B-B14F-4D97-AF65-F5344CB8AC3E}">
        <p14:creationId xmlns:p14="http://schemas.microsoft.com/office/powerpoint/2010/main" val="1089943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918" t="9551" r="13014" b="7841"/>
          <a:stretch/>
        </p:blipFill>
        <p:spPr>
          <a:xfrm>
            <a:off x="623614" y="1779753"/>
            <a:ext cx="4736661" cy="4484415"/>
          </a:xfrm>
          <a:prstGeom prst="rect">
            <a:avLst/>
          </a:prstGeom>
        </p:spPr>
      </p:pic>
      <p:sp>
        <p:nvSpPr>
          <p:cNvPr id="6" name="TextBox 5"/>
          <p:cNvSpPr txBox="1"/>
          <p:nvPr/>
        </p:nvSpPr>
        <p:spPr>
          <a:xfrm>
            <a:off x="3349297" y="240869"/>
            <a:ext cx="6306207" cy="461665"/>
          </a:xfrm>
          <a:prstGeom prst="rect">
            <a:avLst/>
          </a:prstGeom>
          <a:noFill/>
        </p:spPr>
        <p:txBody>
          <a:bodyPr wrap="square" rtlCol="0">
            <a:spAutoFit/>
          </a:bodyPr>
          <a:lstStyle/>
          <a:p>
            <a:pPr defTabSz="609585"/>
            <a:r>
              <a:rPr lang="en-GB" sz="2400" dirty="0">
                <a:solidFill>
                  <a:srgbClr val="2A2A2A"/>
                </a:solidFill>
                <a:latin typeface="Arial"/>
              </a:rPr>
              <a:t>3-hourly rain accumulation at T+13</a:t>
            </a:r>
          </a:p>
        </p:txBody>
      </p:sp>
      <p:sp>
        <p:nvSpPr>
          <p:cNvPr id="7" name="TextBox 6"/>
          <p:cNvSpPr txBox="1"/>
          <p:nvPr/>
        </p:nvSpPr>
        <p:spPr>
          <a:xfrm>
            <a:off x="441432" y="756893"/>
            <a:ext cx="4918843" cy="1077218"/>
          </a:xfrm>
          <a:prstGeom prst="rect">
            <a:avLst/>
          </a:prstGeom>
          <a:noFill/>
        </p:spPr>
        <p:txBody>
          <a:bodyPr wrap="square" rtlCol="0">
            <a:spAutoFit/>
          </a:bodyPr>
          <a:lstStyle/>
          <a:p>
            <a:pPr defTabSz="609585"/>
            <a:r>
              <a:rPr lang="en-GB" sz="1600" dirty="0">
                <a:solidFill>
                  <a:srgbClr val="2A2A2A"/>
                </a:solidFill>
                <a:latin typeface="Arial"/>
              </a:rPr>
              <a:t>With the </a:t>
            </a:r>
            <a:r>
              <a:rPr lang="en-GB" sz="1600" b="1" dirty="0">
                <a:solidFill>
                  <a:srgbClr val="2A2A2A"/>
                </a:solidFill>
                <a:latin typeface="Arial"/>
              </a:rPr>
              <a:t>hourly configuration</a:t>
            </a:r>
            <a:r>
              <a:rPr lang="en-GB" sz="1600" dirty="0">
                <a:solidFill>
                  <a:srgbClr val="2A2A2A"/>
                </a:solidFill>
                <a:latin typeface="Arial"/>
              </a:rPr>
              <a:t>, we can use the information from the latest UKV analyses to build trends (darker </a:t>
            </a:r>
            <a:r>
              <a:rPr lang="en-GB" sz="1600" dirty="0" err="1">
                <a:solidFill>
                  <a:srgbClr val="2A2A2A"/>
                </a:solidFill>
                <a:latin typeface="Arial"/>
              </a:rPr>
              <a:t>colors</a:t>
            </a:r>
            <a:r>
              <a:rPr lang="en-GB" sz="1600" dirty="0">
                <a:solidFill>
                  <a:srgbClr val="2A2A2A"/>
                </a:solidFill>
                <a:latin typeface="Arial"/>
              </a:rPr>
              <a:t>) and increase confidence in the definition of the warning areas. </a:t>
            </a:r>
          </a:p>
        </p:txBody>
      </p:sp>
      <p:sp>
        <p:nvSpPr>
          <p:cNvPr id="8" name="TextBox 7"/>
          <p:cNvSpPr txBox="1"/>
          <p:nvPr/>
        </p:nvSpPr>
        <p:spPr>
          <a:xfrm>
            <a:off x="6331081" y="825643"/>
            <a:ext cx="5371491" cy="830997"/>
          </a:xfrm>
          <a:prstGeom prst="rect">
            <a:avLst/>
          </a:prstGeom>
          <a:noFill/>
        </p:spPr>
        <p:txBody>
          <a:bodyPr wrap="square" rtlCol="0">
            <a:spAutoFit/>
          </a:bodyPr>
          <a:lstStyle/>
          <a:p>
            <a:pPr defTabSz="609585"/>
            <a:r>
              <a:rPr lang="en-GB" sz="1600" dirty="0">
                <a:solidFill>
                  <a:srgbClr val="2A2A2A"/>
                </a:solidFill>
                <a:latin typeface="Arial"/>
              </a:rPr>
              <a:t>With the </a:t>
            </a:r>
            <a:r>
              <a:rPr lang="en-GB" sz="1600" b="1" dirty="0">
                <a:solidFill>
                  <a:srgbClr val="2A2A2A"/>
                </a:solidFill>
                <a:latin typeface="Arial"/>
              </a:rPr>
              <a:t>6-hourly configuration</a:t>
            </a:r>
            <a:r>
              <a:rPr lang="en-GB" sz="1600" dirty="0">
                <a:solidFill>
                  <a:srgbClr val="2A2A2A"/>
                </a:solidFill>
                <a:latin typeface="Arial"/>
              </a:rPr>
              <a:t>, all members have to be treated in the same way. No additional information is provided to the forecasts (hence random </a:t>
            </a:r>
            <a:r>
              <a:rPr lang="en-GB" sz="1600" dirty="0" err="1">
                <a:solidFill>
                  <a:srgbClr val="2A2A2A"/>
                </a:solidFill>
                <a:latin typeface="Arial"/>
              </a:rPr>
              <a:t>colors</a:t>
            </a:r>
            <a:r>
              <a:rPr lang="en-GB" sz="1600" dirty="0">
                <a:solidFill>
                  <a:srgbClr val="2A2A2A"/>
                </a:solidFill>
                <a:latin typeface="Arial"/>
              </a:rPr>
              <a:t>).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8222" t="8668" r="15111" b="8666"/>
          <a:stretch/>
        </p:blipFill>
        <p:spPr>
          <a:xfrm>
            <a:off x="6331081" y="1779751"/>
            <a:ext cx="4572000" cy="4484415"/>
          </a:xfrm>
          <a:prstGeom prst="rect">
            <a:avLst/>
          </a:prstGeom>
        </p:spPr>
      </p:pic>
      <p:pic>
        <p:nvPicPr>
          <p:cNvPr id="2" name="Picture 1"/>
          <p:cNvPicPr>
            <a:picLocks noChangeAspect="1"/>
          </p:cNvPicPr>
          <p:nvPr/>
        </p:nvPicPr>
        <p:blipFill>
          <a:blip r:embed="rId4"/>
          <a:stretch>
            <a:fillRect/>
          </a:stretch>
        </p:blipFill>
        <p:spPr>
          <a:xfrm>
            <a:off x="267558" y="6486112"/>
            <a:ext cx="11034716" cy="371888"/>
          </a:xfrm>
          <a:prstGeom prst="rect">
            <a:avLst/>
          </a:prstGeom>
        </p:spPr>
      </p:pic>
    </p:spTree>
    <p:extLst>
      <p:ext uri="{BB962C8B-B14F-4D97-AF65-F5344CB8AC3E}">
        <p14:creationId xmlns:p14="http://schemas.microsoft.com/office/powerpoint/2010/main" val="255233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7002" y="735290"/>
            <a:ext cx="11638672" cy="5505254"/>
            <a:chOff x="347002" y="267286"/>
            <a:chExt cx="11638672" cy="6274190"/>
          </a:xfrm>
        </p:grpSpPr>
        <p:sp>
          <p:nvSpPr>
            <p:cNvPr id="5" name="TextBox 4"/>
            <p:cNvSpPr txBox="1"/>
            <p:nvPr/>
          </p:nvSpPr>
          <p:spPr>
            <a:xfrm>
              <a:off x="4461802" y="1828883"/>
              <a:ext cx="2718644" cy="2946423"/>
            </a:xfrm>
            <a:prstGeom prst="rect">
              <a:avLst/>
            </a:prstGeom>
            <a:noFill/>
          </p:spPr>
          <p:txBody>
            <a:bodyPr wrap="square" rtlCol="0">
              <a:spAutoFit/>
            </a:bodyPr>
            <a:lstStyle/>
            <a:p>
              <a:r>
                <a:rPr lang="en-GB" dirty="0">
                  <a:solidFill>
                    <a:prstClr val="black"/>
                  </a:solidFill>
                  <a:latin typeface="Calibri" panose="020F0502020204030204"/>
                </a:rPr>
                <a:t>Difference guidance between the 2 ensembles. </a:t>
              </a:r>
              <a:endParaRPr lang="en-GB" dirty="0" smtClean="0">
                <a:solidFill>
                  <a:prstClr val="black"/>
                </a:solidFill>
                <a:latin typeface="Calibri" panose="020F0502020204030204"/>
              </a:endParaRPr>
            </a:p>
            <a:p>
              <a:endParaRPr lang="en-GB" dirty="0" smtClean="0">
                <a:solidFill>
                  <a:prstClr val="black"/>
                </a:solidFill>
                <a:latin typeface="Calibri" panose="020F0502020204030204"/>
              </a:endParaRPr>
            </a:p>
            <a:p>
              <a:r>
                <a:rPr lang="en-GB" dirty="0" smtClean="0">
                  <a:solidFill>
                    <a:prstClr val="black"/>
                  </a:solidFill>
                  <a:latin typeface="Calibri" panose="020F0502020204030204"/>
                </a:rPr>
                <a:t>MOGREPS-G </a:t>
              </a:r>
              <a:r>
                <a:rPr lang="en-GB" dirty="0">
                  <a:solidFill>
                    <a:prstClr val="black"/>
                  </a:solidFill>
                  <a:latin typeface="Calibri" panose="020F0502020204030204"/>
                </a:rPr>
                <a:t>misses the event near London (impact on aviation customers</a:t>
              </a:r>
              <a:r>
                <a:rPr lang="en-GB" dirty="0" smtClean="0">
                  <a:solidFill>
                    <a:prstClr val="black"/>
                  </a:solidFill>
                  <a:latin typeface="Calibri" panose="020F0502020204030204"/>
                </a:rPr>
                <a:t>).</a:t>
              </a:r>
            </a:p>
            <a:p>
              <a:endParaRPr lang="en-GB" dirty="0">
                <a:solidFill>
                  <a:prstClr val="black"/>
                </a:solidFill>
                <a:latin typeface="Calibri" panose="020F0502020204030204"/>
              </a:endParaRPr>
            </a:p>
            <a:p>
              <a:r>
                <a:rPr lang="en-GB" dirty="0">
                  <a:solidFill>
                    <a:prstClr val="black"/>
                  </a:solidFill>
                  <a:latin typeface="Calibri" panose="020F0502020204030204"/>
                </a:rPr>
                <a:t>So added value from MOGREPS-UK.</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8923"/>
            <a:stretch/>
          </p:blipFill>
          <p:spPr>
            <a:xfrm>
              <a:off x="347002" y="295420"/>
              <a:ext cx="4114800" cy="6246056"/>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8513"/>
            <a:stretch/>
          </p:blipFill>
          <p:spPr>
            <a:xfrm>
              <a:off x="7107810" y="267286"/>
              <a:ext cx="4877864" cy="6274190"/>
            </a:xfrm>
            <a:prstGeom prst="rect">
              <a:avLst/>
            </a:prstGeom>
          </p:spPr>
        </p:pic>
      </p:grpSp>
      <p:pic>
        <p:nvPicPr>
          <p:cNvPr id="8" name="Picture 7"/>
          <p:cNvPicPr>
            <a:picLocks noChangeAspect="1"/>
          </p:cNvPicPr>
          <p:nvPr/>
        </p:nvPicPr>
        <p:blipFill>
          <a:blip r:embed="rId4"/>
          <a:stretch>
            <a:fillRect/>
          </a:stretch>
        </p:blipFill>
        <p:spPr>
          <a:xfrm>
            <a:off x="635203" y="6415807"/>
            <a:ext cx="11034716" cy="371888"/>
          </a:xfrm>
          <a:prstGeom prst="rect">
            <a:avLst/>
          </a:prstGeom>
        </p:spPr>
      </p:pic>
    </p:spTree>
    <p:extLst>
      <p:ext uri="{BB962C8B-B14F-4D97-AF65-F5344CB8AC3E}">
        <p14:creationId xmlns:p14="http://schemas.microsoft.com/office/powerpoint/2010/main" val="950813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18700" y="196949"/>
            <a:ext cx="11500272" cy="5999999"/>
            <a:chOff x="218700" y="196949"/>
            <a:chExt cx="11500272" cy="5999999"/>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719" t="9286" r="22554" b="32272"/>
            <a:stretch/>
          </p:blipFill>
          <p:spPr>
            <a:xfrm>
              <a:off x="382843" y="196949"/>
              <a:ext cx="2669846" cy="228598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0" y="2482933"/>
              <a:ext cx="3669476" cy="37140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94" y="2482932"/>
              <a:ext cx="3825840" cy="371401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5834" y="2482931"/>
              <a:ext cx="4083138" cy="3714015"/>
            </a:xfrm>
            <a:prstGeom prst="rect">
              <a:avLst/>
            </a:prstGeom>
          </p:spPr>
        </p:pic>
        <p:sp>
          <p:nvSpPr>
            <p:cNvPr id="10" name="TextBox 9"/>
            <p:cNvSpPr txBox="1"/>
            <p:nvPr/>
          </p:nvSpPr>
          <p:spPr>
            <a:xfrm>
              <a:off x="4220308" y="682437"/>
              <a:ext cx="723079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a:solidFill>
                    <a:prstClr val="black"/>
                  </a:solidFill>
                  <a:latin typeface="Calibri" panose="020F0502020204030204"/>
                </a:rPr>
                <a:t>Event near London – major impact on aviation customers.</a:t>
              </a:r>
              <a:endParaRPr kumimoji="0" lang="en-GB" sz="1800" b="1" i="0" u="sng" strike="noStrike" kern="1200" cap="none" spc="0" normalizeH="0" baseline="0" noProof="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err="1">
                  <a:ln>
                    <a:noFill/>
                  </a:ln>
                  <a:solidFill>
                    <a:prstClr val="black"/>
                  </a:solidFill>
                  <a:effectLst/>
                  <a:uLnTx/>
                  <a:uFillTx/>
                  <a:latin typeface="Calibri" panose="020F0502020204030204"/>
                </a:rPr>
                <a:t>Meteograms</a:t>
              </a:r>
              <a:r>
                <a:rPr kumimoji="0" lang="en-GB" sz="1800" b="0" i="0" u="sng" strike="noStrike" kern="1200" cap="none" spc="0" normalizeH="0" baseline="0" noProof="0">
                  <a:ln>
                    <a:noFill/>
                  </a:ln>
                  <a:solidFill>
                    <a:prstClr val="black"/>
                  </a:solidFill>
                  <a:effectLst/>
                  <a:uLnTx/>
                  <a:uFillTx/>
                  <a:latin typeface="Calibri" panose="020F0502020204030204"/>
                </a:rPr>
                <a:t> showing the area-averaged probability above 3 mm over 3 hours, finishing at 16</a:t>
              </a:r>
              <a:r>
                <a:rPr lang="en-GB" u="sng">
                  <a:solidFill>
                    <a:prstClr val="black"/>
                  </a:solidFill>
                  <a:latin typeface="Calibri" panose="020F0502020204030204"/>
                </a:rPr>
                <a:t>Z on the 29</a:t>
              </a:r>
              <a:r>
                <a:rPr lang="en-GB" u="sng" baseline="30000">
                  <a:solidFill>
                    <a:prstClr val="black"/>
                  </a:solidFill>
                  <a:latin typeface="Calibri" panose="020F0502020204030204"/>
                </a:rPr>
                <a:t>th</a:t>
              </a:r>
              <a:r>
                <a:rPr lang="en-GB" u="sng">
                  <a:solidFill>
                    <a:prstClr val="black"/>
                  </a:solidFill>
                  <a:latin typeface="Calibri" panose="020F0502020204030204"/>
                </a:rPr>
                <a:t> May 2018,</a:t>
              </a:r>
              <a:r>
                <a:rPr kumimoji="0" lang="en-GB" sz="1800" b="0" i="0" u="sng" strike="noStrike" kern="1200" cap="none" spc="0" normalizeH="0" baseline="0" noProof="0">
                  <a:ln>
                    <a:noFill/>
                  </a:ln>
                  <a:solidFill>
                    <a:prstClr val="black"/>
                  </a:solidFill>
                  <a:effectLst/>
                  <a:uLnTx/>
                  <a:uFillTx/>
                  <a:latin typeface="Calibri" panose="020F0502020204030204"/>
                </a:rPr>
                <a:t> over </a:t>
              </a:r>
              <a:r>
                <a:rPr lang="en-GB" u="sng">
                  <a:solidFill>
                    <a:prstClr val="black"/>
                  </a:solidFill>
                  <a:latin typeface="Calibri" panose="020F0502020204030204"/>
                </a:rPr>
                <a:t>the black box.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Confidence in the event decreases with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MOGREPS-UK better captures the event however.</a:t>
              </a:r>
            </a:p>
          </p:txBody>
        </p:sp>
      </p:grpSp>
      <p:pic>
        <p:nvPicPr>
          <p:cNvPr id="11" name="Picture 10"/>
          <p:cNvPicPr>
            <a:picLocks noChangeAspect="1"/>
          </p:cNvPicPr>
          <p:nvPr/>
        </p:nvPicPr>
        <p:blipFill>
          <a:blip r:embed="rId6"/>
          <a:stretch>
            <a:fillRect/>
          </a:stretch>
        </p:blipFill>
        <p:spPr>
          <a:xfrm>
            <a:off x="550361" y="6457831"/>
            <a:ext cx="11034716" cy="371888"/>
          </a:xfrm>
          <a:prstGeom prst="rect">
            <a:avLst/>
          </a:prstGeom>
        </p:spPr>
      </p:pic>
    </p:spTree>
    <p:extLst>
      <p:ext uri="{BB962C8B-B14F-4D97-AF65-F5344CB8AC3E}">
        <p14:creationId xmlns:p14="http://schemas.microsoft.com/office/powerpoint/2010/main" val="2354998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153" y="1025910"/>
            <a:ext cx="8532977" cy="5144428"/>
          </a:xfrm>
          <a:prstGeom prst="rect">
            <a:avLst/>
          </a:prstGeom>
        </p:spPr>
      </p:pic>
      <p:sp>
        <p:nvSpPr>
          <p:cNvPr id="3" name="TextBox 2"/>
          <p:cNvSpPr txBox="1"/>
          <p:nvPr/>
        </p:nvSpPr>
        <p:spPr>
          <a:xfrm>
            <a:off x="9094336" y="683365"/>
            <a:ext cx="2735179"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5" hangingPunct="0"/>
            <a:r>
              <a:rPr lang="en-GB" sz="2000" dirty="0">
                <a:solidFill>
                  <a:srgbClr val="2A2A2A"/>
                </a:solidFill>
                <a:latin typeface="Arial"/>
                <a:sym typeface="Helvetica Light"/>
              </a:rPr>
              <a:t>This takes advantage of UKV now running hourly 4DVar and the recent increase in number of global ensemble members </a:t>
            </a:r>
          </a:p>
        </p:txBody>
      </p:sp>
      <p:sp>
        <p:nvSpPr>
          <p:cNvPr id="4" name="TextBox 3"/>
          <p:cNvSpPr txBox="1"/>
          <p:nvPr/>
        </p:nvSpPr>
        <p:spPr>
          <a:xfrm>
            <a:off x="9094336" y="2442281"/>
            <a:ext cx="2458328" cy="4083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5" hangingPunct="0"/>
            <a:endParaRPr lang="en-GB" dirty="0">
              <a:solidFill>
                <a:srgbClr val="2A2A2A"/>
              </a:solidFill>
              <a:latin typeface="Arial"/>
              <a:sym typeface="Helvetica Light"/>
            </a:endParaRPr>
          </a:p>
          <a:p>
            <a:pPr defTabSz="584185" hangingPunct="0"/>
            <a:r>
              <a:rPr lang="en-GB" sz="2000" dirty="0">
                <a:solidFill>
                  <a:srgbClr val="2A2A2A"/>
                </a:solidFill>
                <a:latin typeface="Arial"/>
                <a:sym typeface="Helvetica Light"/>
              </a:rPr>
              <a:t>It runs a small ensemble (3 members) every hour and use time-lagging to create a larger ensemble (18 members per 6h cycle</a:t>
            </a:r>
            <a:r>
              <a:rPr lang="en-GB" sz="2000" dirty="0" smtClean="0">
                <a:solidFill>
                  <a:srgbClr val="2A2A2A"/>
                </a:solidFill>
                <a:latin typeface="Arial"/>
                <a:sym typeface="Helvetica Light"/>
              </a:rPr>
              <a:t>)</a:t>
            </a:r>
          </a:p>
          <a:p>
            <a:pPr defTabSz="584185" hangingPunct="0"/>
            <a:endParaRPr lang="en-GB" sz="2000" dirty="0">
              <a:solidFill>
                <a:srgbClr val="2A2A2A"/>
              </a:solidFill>
              <a:latin typeface="Arial"/>
              <a:sym typeface="Helvetica Light"/>
            </a:endParaRPr>
          </a:p>
          <a:p>
            <a:pPr defTabSz="584185" hangingPunct="0"/>
            <a:r>
              <a:rPr lang="en-GB" sz="2000" i="1" dirty="0" smtClean="0">
                <a:solidFill>
                  <a:srgbClr val="2A2A2A"/>
                </a:solidFill>
                <a:latin typeface="Arial"/>
                <a:sym typeface="Helvetica Light"/>
              </a:rPr>
              <a:t>Courtesy of David Walters</a:t>
            </a:r>
            <a:endParaRPr lang="en-GB" sz="2000" i="1" dirty="0">
              <a:solidFill>
                <a:srgbClr val="2A2A2A"/>
              </a:solidFill>
              <a:latin typeface="Arial"/>
              <a:sym typeface="Helvetica Light"/>
            </a:endParaRPr>
          </a:p>
          <a:p>
            <a:pPr defTabSz="584185" hangingPunct="0"/>
            <a:endParaRPr lang="en-GB" dirty="0">
              <a:solidFill>
                <a:srgbClr val="2A2A2A"/>
              </a:solidFill>
              <a:latin typeface="Arial"/>
              <a:sym typeface="Helvetica Light"/>
            </a:endParaRPr>
          </a:p>
        </p:txBody>
      </p:sp>
      <p:sp>
        <p:nvSpPr>
          <p:cNvPr id="5" name="Footer Placeholder 1"/>
          <p:cNvSpPr txBox="1">
            <a:spLocks/>
          </p:cNvSpPr>
          <p:nvPr/>
        </p:nvSpPr>
        <p:spPr>
          <a:xfrm>
            <a:off x="168112" y="6422535"/>
            <a:ext cx="12192000" cy="731308"/>
          </a:xfrm>
          <a:solidFill>
            <a:schemeClr val="accent6"/>
          </a:solidFill>
        </p:spPr>
        <p:txBody>
          <a:bodyPr/>
          <a:lstStyle>
            <a:defPPr>
              <a:defRPr lang="en-US"/>
            </a:defPPr>
            <a:lvl1pPr marL="0" algn="l" defTabSz="164306" rtl="0" eaLnBrk="1" latinLnBrk="0" hangingPunct="0">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19069"/>
            <a:r>
              <a:rPr lang="en-GB" sz="1333" kern="0" dirty="0">
                <a:solidFill>
                  <a:srgbClr val="2A2A2A"/>
                </a:solidFill>
                <a:latin typeface="Arial"/>
                <a:sym typeface="Helvetica Light"/>
              </a:rPr>
              <a:t>www.metoffice.gov.uk																									                       © Crown Copyright 2018, Met Office</a:t>
            </a:r>
          </a:p>
        </p:txBody>
      </p:sp>
    </p:spTree>
    <p:extLst>
      <p:ext uri="{BB962C8B-B14F-4D97-AF65-F5344CB8AC3E}">
        <p14:creationId xmlns:p14="http://schemas.microsoft.com/office/powerpoint/2010/main" val="34161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64823" y="1872759"/>
            <a:ext cx="10515600" cy="4351338"/>
          </a:xfrm>
        </p:spPr>
        <p:txBody>
          <a:bodyPr>
            <a:normAutofit/>
          </a:bodyPr>
          <a:lstStyle/>
          <a:p>
            <a:r>
              <a:rPr lang="en-GB" sz="2500" dirty="0"/>
              <a:t>The predictability of severe cases up to 5 days is challenging and best studied with the support of an ensemble configuration. This is mostly because the confidence in the event itself as well as the spatial representation of the event evolve considerably with lead time.</a:t>
            </a:r>
          </a:p>
          <a:p>
            <a:r>
              <a:rPr lang="en-GB" sz="2500" dirty="0"/>
              <a:t>For a lot of cases, MOGREPS-UK offer a similar guidance to MOGREPS-G in the warning areas and even intensity of rainfall. </a:t>
            </a:r>
          </a:p>
          <a:p>
            <a:r>
              <a:rPr lang="en-GB" sz="2500" dirty="0"/>
              <a:t>However, there are cases where the impact of resolution is important. These are mostly related </a:t>
            </a:r>
            <a:r>
              <a:rPr lang="en-GB" sz="2500" dirty="0" smtClean="0"/>
              <a:t>to </a:t>
            </a:r>
            <a:r>
              <a:rPr lang="en-GB" sz="2500" dirty="0"/>
              <a:t>the orographic enhancement as well a better organisation of the convection with the dynamics. The prediction of fog cases seems to be also better represented in MOGREPS-UK.  </a:t>
            </a:r>
          </a:p>
          <a:p>
            <a:endParaRPr lang="en-GB" dirty="0"/>
          </a:p>
        </p:txBody>
      </p:sp>
      <p:sp>
        <p:nvSpPr>
          <p:cNvPr id="5" name="Title 1"/>
          <p:cNvSpPr>
            <a:spLocks noGrp="1"/>
          </p:cNvSpPr>
          <p:nvPr>
            <p:ph type="title"/>
          </p:nvPr>
        </p:nvSpPr>
        <p:spPr>
          <a:xfrm>
            <a:off x="838200" y="365125"/>
            <a:ext cx="10515600" cy="1325563"/>
          </a:xfrm>
        </p:spPr>
        <p:txBody>
          <a:bodyPr/>
          <a:lstStyle/>
          <a:p>
            <a:r>
              <a:rPr lang="en-GB" dirty="0">
                <a:solidFill>
                  <a:srgbClr val="0070C0"/>
                </a:solidFill>
              </a:rPr>
              <a:t>Conclusions</a:t>
            </a:r>
          </a:p>
        </p:txBody>
      </p:sp>
      <p:pic>
        <p:nvPicPr>
          <p:cNvPr id="6" name="Picture 5"/>
          <p:cNvPicPr>
            <a:picLocks noChangeAspect="1"/>
          </p:cNvPicPr>
          <p:nvPr/>
        </p:nvPicPr>
        <p:blipFill>
          <a:blip r:embed="rId2"/>
          <a:stretch>
            <a:fillRect/>
          </a:stretch>
        </p:blipFill>
        <p:spPr>
          <a:xfrm>
            <a:off x="305265" y="6406168"/>
            <a:ext cx="11034716" cy="371888"/>
          </a:xfrm>
          <a:prstGeom prst="rect">
            <a:avLst/>
          </a:prstGeom>
        </p:spPr>
      </p:pic>
    </p:spTree>
    <p:extLst>
      <p:ext uri="{BB962C8B-B14F-4D97-AF65-F5344CB8AC3E}">
        <p14:creationId xmlns:p14="http://schemas.microsoft.com/office/powerpoint/2010/main" val="1446815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z="2400" kern="0" dirty="0">
                <a:solidFill>
                  <a:srgbClr val="2A2A2A"/>
                </a:solidFill>
                <a:latin typeface="Arial"/>
                <a:sym typeface="Helvetica Light"/>
              </a:rPr>
              <a:t>																</a:t>
            </a:r>
          </a:p>
        </p:txBody>
      </p:sp>
      <p:sp>
        <p:nvSpPr>
          <p:cNvPr id="3" name="TextBox 2"/>
          <p:cNvSpPr txBox="1"/>
          <p:nvPr/>
        </p:nvSpPr>
        <p:spPr>
          <a:xfrm>
            <a:off x="667984" y="819989"/>
            <a:ext cx="11192256" cy="39914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185" hangingPunct="0"/>
            <a:endParaRPr lang="en-GB" sz="3200" dirty="0">
              <a:solidFill>
                <a:srgbClr val="2A2A2A"/>
              </a:solidFill>
              <a:latin typeface="Arial"/>
              <a:sym typeface="Helvetica Light"/>
            </a:endParaRPr>
          </a:p>
          <a:p>
            <a:pPr defTabSz="584185" hangingPunct="0"/>
            <a:r>
              <a:rPr lang="en-GB" sz="3200" dirty="0">
                <a:solidFill>
                  <a:srgbClr val="2A2A2A"/>
                </a:solidFill>
                <a:latin typeface="Arial"/>
                <a:sym typeface="Helvetica Light"/>
              </a:rPr>
              <a:t>New developments for MOGREPS-UK (2018/2019/2020</a:t>
            </a:r>
            <a:r>
              <a:rPr lang="en-GB" sz="3200" dirty="0" smtClean="0">
                <a:solidFill>
                  <a:srgbClr val="2A2A2A"/>
                </a:solidFill>
                <a:latin typeface="Arial"/>
                <a:sym typeface="Helvetica Light"/>
              </a:rPr>
              <a:t>)</a:t>
            </a:r>
          </a:p>
          <a:p>
            <a:pPr defTabSz="584185" hangingPunct="0"/>
            <a:endParaRPr lang="en-GB" sz="3600" dirty="0">
              <a:solidFill>
                <a:srgbClr val="2A2A2A"/>
              </a:solidFill>
              <a:latin typeface="Arial"/>
              <a:sym typeface="Helvetica Light"/>
            </a:endParaRPr>
          </a:p>
          <a:p>
            <a:pPr marL="342891" indent="-342891" defTabSz="584185" hangingPunct="0">
              <a:buFont typeface="Arial" panose="020B0604020202020204" pitchFamily="34" charset="0"/>
              <a:buChar char="•"/>
            </a:pPr>
            <a:r>
              <a:rPr lang="en-GB" sz="2500" dirty="0">
                <a:solidFill>
                  <a:srgbClr val="2A2A2A"/>
                </a:solidFill>
                <a:latin typeface="Arial"/>
                <a:sym typeface="Helvetica Light"/>
              </a:rPr>
              <a:t>Upgrade from 70 to 90 vertical levels (2019)</a:t>
            </a:r>
          </a:p>
          <a:p>
            <a:pPr marL="342891" indent="-342891" defTabSz="584185" hangingPunct="0">
              <a:buFont typeface="Arial" panose="020B0604020202020204" pitchFamily="34" charset="0"/>
              <a:buChar char="•"/>
            </a:pPr>
            <a:r>
              <a:rPr lang="en-GB" sz="2500" dirty="0">
                <a:solidFill>
                  <a:srgbClr val="2A2A2A"/>
                </a:solidFill>
                <a:latin typeface="Arial"/>
                <a:sym typeface="Helvetica Light"/>
              </a:rPr>
              <a:t>Analyse sensitivity to new En-4DEnVar DA scheme in MOGREPS-G (2019). Mohamed Jardak, Neil Bowler at al.  </a:t>
            </a:r>
          </a:p>
          <a:p>
            <a:pPr marL="342891" indent="-342891" defTabSz="584185" hangingPunct="0">
              <a:buFont typeface="Arial" panose="020B0604020202020204" pitchFamily="34" charset="0"/>
              <a:buChar char="•"/>
            </a:pPr>
            <a:r>
              <a:rPr lang="en-GB" sz="2500" dirty="0">
                <a:solidFill>
                  <a:srgbClr val="2A2A2A"/>
                </a:solidFill>
                <a:latin typeface="Arial"/>
                <a:sym typeface="Helvetica Light"/>
              </a:rPr>
              <a:t>Introduction of new random parameters to the stochastic physics (2019)</a:t>
            </a:r>
          </a:p>
          <a:p>
            <a:pPr marL="342891" indent="-342891" defTabSz="584185" hangingPunct="0">
              <a:buFont typeface="Arial" panose="020B0604020202020204" pitchFamily="34" charset="0"/>
              <a:buChar char="•"/>
            </a:pPr>
            <a:r>
              <a:rPr lang="en-GB" sz="2500" dirty="0">
                <a:solidFill>
                  <a:srgbClr val="2A2A2A"/>
                </a:solidFill>
                <a:latin typeface="Arial"/>
                <a:sym typeface="Helvetica Light"/>
              </a:rPr>
              <a:t>Changes to the UKV DA scheme. Hybrid </a:t>
            </a:r>
            <a:r>
              <a:rPr lang="en-GB" sz="2500" dirty="0" err="1">
                <a:solidFill>
                  <a:srgbClr val="2A2A2A"/>
                </a:solidFill>
                <a:latin typeface="Arial"/>
                <a:sym typeface="Helvetica Light"/>
              </a:rPr>
              <a:t>covariances</a:t>
            </a:r>
            <a:r>
              <a:rPr lang="en-GB" sz="2500" dirty="0">
                <a:solidFill>
                  <a:srgbClr val="2A2A2A"/>
                </a:solidFill>
                <a:latin typeface="Arial"/>
                <a:sym typeface="Helvetica Light"/>
              </a:rPr>
              <a:t> will be introduced using MOGREPS-UK model errors (2020)</a:t>
            </a:r>
            <a:endParaRPr lang="en-GB" sz="2500" dirty="0">
              <a:solidFill>
                <a:srgbClr val="2A2A2A"/>
              </a:solidFill>
              <a:latin typeface="Arial"/>
              <a:cs typeface="Arial"/>
            </a:endParaRPr>
          </a:p>
        </p:txBody>
      </p:sp>
      <p:sp>
        <p:nvSpPr>
          <p:cNvPr id="4" name="Footer Placeholder 1"/>
          <p:cNvSpPr txBox="1">
            <a:spLocks/>
          </p:cNvSpPr>
          <p:nvPr/>
        </p:nvSpPr>
        <p:spPr>
          <a:xfrm>
            <a:off x="168112" y="6422535"/>
            <a:ext cx="12192000" cy="731308"/>
          </a:xfrm>
          <a:solidFill>
            <a:schemeClr val="accent6"/>
          </a:solidFill>
        </p:spPr>
        <p:txBody>
          <a:bodyPr/>
          <a:lstStyle>
            <a:defPPr>
              <a:defRPr lang="en-US"/>
            </a:defPPr>
            <a:lvl1pPr marL="0" algn="l" defTabSz="164306" rtl="0" eaLnBrk="1" latinLnBrk="0" hangingPunct="0">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19069"/>
            <a:r>
              <a:rPr lang="en-GB" sz="1333" kern="0" dirty="0">
                <a:solidFill>
                  <a:srgbClr val="2A2A2A"/>
                </a:solidFill>
                <a:latin typeface="Arial"/>
                <a:sym typeface="Helvetica Light"/>
              </a:rPr>
              <a:t>www.metoffice.gov.uk																									                       © Crown Copyright 2018, Met Office</a:t>
            </a:r>
          </a:p>
        </p:txBody>
      </p:sp>
    </p:spTree>
    <p:extLst>
      <p:ext uri="{BB962C8B-B14F-4D97-AF65-F5344CB8AC3E}">
        <p14:creationId xmlns:p14="http://schemas.microsoft.com/office/powerpoint/2010/main" val="368879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GB" dirty="0"/>
              <a:t>Thank you for your attention</a:t>
            </a:r>
            <a:r>
              <a:rPr lang="en-GB" dirty="0" smtClean="0"/>
              <a:t>!</a:t>
            </a:r>
          </a:p>
          <a:p>
            <a:pPr marL="0" indent="0">
              <a:buNone/>
            </a:pPr>
            <a:endParaRPr lang="en-GB" dirty="0"/>
          </a:p>
          <a:p>
            <a:pPr marL="0" indent="0">
              <a:buNone/>
            </a:pPr>
            <a:r>
              <a:rPr lang="en-GB" dirty="0"/>
              <a:t>Any questions</a:t>
            </a:r>
            <a:r>
              <a:rPr lang="en-GB" dirty="0" smtClean="0"/>
              <a:t>?</a:t>
            </a:r>
          </a:p>
          <a:p>
            <a:pPr marL="0" indent="0">
              <a:buNone/>
            </a:pPr>
            <a:endParaRPr lang="en-GB" dirty="0"/>
          </a:p>
          <a:p>
            <a:pPr marL="0" indent="0">
              <a:buNone/>
            </a:pPr>
            <a:r>
              <a:rPr lang="en-GB" sz="2000" dirty="0" smtClean="0"/>
              <a:t>aurore.porson@metoffice.gov.uk</a:t>
            </a:r>
            <a:endParaRPr lang="en-GB" sz="2000" dirty="0"/>
          </a:p>
          <a:p>
            <a:pPr marL="0" indent="0">
              <a:buNone/>
            </a:pPr>
            <a:endParaRPr lang="en-GB" dirty="0"/>
          </a:p>
          <a:p>
            <a:endParaRPr lang="en-GB" dirty="0"/>
          </a:p>
        </p:txBody>
      </p:sp>
      <p:sp>
        <p:nvSpPr>
          <p:cNvPr id="3" name="Footer Placeholder 1"/>
          <p:cNvSpPr txBox="1">
            <a:spLocks/>
          </p:cNvSpPr>
          <p:nvPr/>
        </p:nvSpPr>
        <p:spPr>
          <a:xfrm>
            <a:off x="168112" y="6422535"/>
            <a:ext cx="12192000" cy="731308"/>
          </a:xfrm>
          <a:solidFill>
            <a:schemeClr val="accent6"/>
          </a:solidFill>
        </p:spPr>
        <p:txBody>
          <a:bodyPr/>
          <a:lstStyle>
            <a:defPPr>
              <a:defRPr lang="en-US"/>
            </a:defPPr>
            <a:lvl1pPr marL="0" algn="l" defTabSz="164306" rtl="0" eaLnBrk="1" latinLnBrk="0" hangingPunct="0">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19069"/>
            <a:r>
              <a:rPr lang="en-GB" sz="1333" kern="0" dirty="0">
                <a:solidFill>
                  <a:srgbClr val="2A2A2A"/>
                </a:solidFill>
                <a:latin typeface="Arial"/>
                <a:sym typeface="Helvetica Light"/>
              </a:rPr>
              <a:t>www.metoffice.gov.uk																									                       © Crown Copyright 2018, Met Office</a:t>
            </a:r>
          </a:p>
        </p:txBody>
      </p:sp>
    </p:spTree>
    <p:extLst>
      <p:ext uri="{BB962C8B-B14F-4D97-AF65-F5344CB8AC3E}">
        <p14:creationId xmlns:p14="http://schemas.microsoft.com/office/powerpoint/2010/main" val="927475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Backup slides </a:t>
            </a:r>
            <a:r>
              <a:rPr lang="en-GB" dirty="0" smtClean="0"/>
              <a:t>subjective assessment</a:t>
            </a:r>
            <a:endParaRPr lang="en-GB" dirty="0"/>
          </a:p>
        </p:txBody>
      </p:sp>
      <p:pic>
        <p:nvPicPr>
          <p:cNvPr id="2" name="Picture 1"/>
          <p:cNvPicPr>
            <a:picLocks noChangeAspect="1"/>
          </p:cNvPicPr>
          <p:nvPr/>
        </p:nvPicPr>
        <p:blipFill>
          <a:blip r:embed="rId2"/>
          <a:stretch>
            <a:fillRect/>
          </a:stretch>
        </p:blipFill>
        <p:spPr>
          <a:xfrm>
            <a:off x="652595" y="6486112"/>
            <a:ext cx="11040813" cy="371888"/>
          </a:xfrm>
          <a:prstGeom prst="rect">
            <a:avLst/>
          </a:prstGeom>
        </p:spPr>
      </p:pic>
    </p:spTree>
    <p:extLst>
      <p:ext uri="{BB962C8B-B14F-4D97-AF65-F5344CB8AC3E}">
        <p14:creationId xmlns:p14="http://schemas.microsoft.com/office/powerpoint/2010/main" val="168710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2063552" y="2652402"/>
            <a:ext cx="8461046" cy="3673392"/>
          </a:xfrm>
          <a:prstGeom prst="rect">
            <a:avLst/>
          </a:prstGeom>
        </p:spPr>
      </p:pic>
      <p:sp>
        <p:nvSpPr>
          <p:cNvPr id="7" name="TextBox 6"/>
          <p:cNvSpPr txBox="1"/>
          <p:nvPr/>
        </p:nvSpPr>
        <p:spPr>
          <a:xfrm>
            <a:off x="2382824" y="2430956"/>
            <a:ext cx="2088232" cy="327782"/>
          </a:xfrm>
          <a:prstGeom prst="rect">
            <a:avLst/>
          </a:prstGeom>
          <a:noFill/>
        </p:spPr>
        <p:txBody>
          <a:bodyPr wrap="square" rtlCol="0">
            <a:spAutoFit/>
          </a:bodyPr>
          <a:lstStyle/>
          <a:p>
            <a:r>
              <a:rPr lang="en-GB" sz="1800"/>
              <a:t>MOGREPS-G</a:t>
            </a:r>
          </a:p>
        </p:txBody>
      </p:sp>
      <p:sp>
        <p:nvSpPr>
          <p:cNvPr id="8" name="TextBox 7"/>
          <p:cNvSpPr txBox="1"/>
          <p:nvPr/>
        </p:nvSpPr>
        <p:spPr>
          <a:xfrm>
            <a:off x="4943872" y="2370360"/>
            <a:ext cx="2088232" cy="327782"/>
          </a:xfrm>
          <a:prstGeom prst="rect">
            <a:avLst/>
          </a:prstGeom>
          <a:noFill/>
        </p:spPr>
        <p:txBody>
          <a:bodyPr wrap="square" rtlCol="0">
            <a:spAutoFit/>
          </a:bodyPr>
          <a:lstStyle/>
          <a:p>
            <a:r>
              <a:rPr lang="en-GB" sz="1800"/>
              <a:t>MOGREPS-UK H</a:t>
            </a:r>
          </a:p>
        </p:txBody>
      </p:sp>
      <p:sp>
        <p:nvSpPr>
          <p:cNvPr id="9" name="TextBox 8"/>
          <p:cNvSpPr txBox="1"/>
          <p:nvPr/>
        </p:nvSpPr>
        <p:spPr>
          <a:xfrm>
            <a:off x="7935477" y="2430956"/>
            <a:ext cx="2088232" cy="327782"/>
          </a:xfrm>
          <a:prstGeom prst="rect">
            <a:avLst/>
          </a:prstGeom>
          <a:noFill/>
        </p:spPr>
        <p:txBody>
          <a:bodyPr wrap="square" rtlCol="0">
            <a:spAutoFit/>
          </a:bodyPr>
          <a:lstStyle/>
          <a:p>
            <a:r>
              <a:rPr lang="en-GB" sz="1800"/>
              <a:t>Radar </a:t>
            </a:r>
            <a:r>
              <a:rPr lang="en-GB" sz="1800" err="1"/>
              <a:t>Accums</a:t>
            </a:r>
            <a:endParaRPr lang="en-GB" sz="1800"/>
          </a:p>
        </p:txBody>
      </p:sp>
      <p:cxnSp>
        <p:nvCxnSpPr>
          <p:cNvPr id="13" name="Straight Arrow Connector 12"/>
          <p:cNvCxnSpPr/>
          <p:nvPr/>
        </p:nvCxnSpPr>
        <p:spPr bwMode="auto">
          <a:xfrm flipH="1">
            <a:off x="3143672" y="2202103"/>
            <a:ext cx="1386514" cy="1512173"/>
          </a:xfrm>
          <a:prstGeom prst="straightConnector1">
            <a:avLst/>
          </a:prstGeom>
          <a:noFill/>
          <a:ln w="15875"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a:off x="4734259" y="2153451"/>
            <a:ext cx="1218189" cy="1699442"/>
          </a:xfrm>
          <a:prstGeom prst="straightConnector1">
            <a:avLst/>
          </a:prstGeom>
          <a:noFill/>
          <a:ln w="15875" cap="flat" cmpd="sng" algn="ctr">
            <a:solidFill>
              <a:schemeClr val="tx1"/>
            </a:solidFill>
            <a:prstDash val="solid"/>
            <a:round/>
            <a:headEnd type="none" w="med" len="med"/>
            <a:tailEnd type="triangle"/>
          </a:ln>
          <a:effectLst/>
        </p:spPr>
      </p:cxnSp>
      <p:sp>
        <p:nvSpPr>
          <p:cNvPr id="20" name="TextBox 19"/>
          <p:cNvSpPr txBox="1"/>
          <p:nvPr/>
        </p:nvSpPr>
        <p:spPr>
          <a:xfrm>
            <a:off x="2746857" y="1737944"/>
            <a:ext cx="4285075" cy="327782"/>
          </a:xfrm>
          <a:prstGeom prst="rect">
            <a:avLst/>
          </a:prstGeom>
          <a:noFill/>
        </p:spPr>
        <p:txBody>
          <a:bodyPr wrap="square" rtlCol="0">
            <a:spAutoFit/>
          </a:bodyPr>
          <a:lstStyle/>
          <a:p>
            <a:r>
              <a:rPr lang="en-GB" sz="1800"/>
              <a:t>Similar errors occurs in both ensembles</a:t>
            </a:r>
          </a:p>
        </p:txBody>
      </p:sp>
      <p:cxnSp>
        <p:nvCxnSpPr>
          <p:cNvPr id="25" name="Straight Arrow Connector 24"/>
          <p:cNvCxnSpPr/>
          <p:nvPr/>
        </p:nvCxnSpPr>
        <p:spPr bwMode="auto">
          <a:xfrm flipH="1">
            <a:off x="3238474" y="2243566"/>
            <a:ext cx="1417366" cy="1698103"/>
          </a:xfrm>
          <a:prstGeom prst="straightConnector1">
            <a:avLst/>
          </a:prstGeom>
          <a:noFill/>
          <a:ln w="15875"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a:off x="4677899" y="2287172"/>
            <a:ext cx="1274548" cy="1782930"/>
          </a:xfrm>
          <a:prstGeom prst="straightConnector1">
            <a:avLst/>
          </a:prstGeom>
          <a:noFill/>
          <a:ln w="15875" cap="flat" cmpd="sng" algn="ctr">
            <a:solidFill>
              <a:schemeClr val="tx1"/>
            </a:solidFill>
            <a:prstDash val="solid"/>
            <a:round/>
            <a:headEnd type="none" w="med" len="med"/>
            <a:tailEnd type="triangle"/>
          </a:ln>
          <a:effectLst/>
        </p:spPr>
      </p:cxnSp>
      <p:sp>
        <p:nvSpPr>
          <p:cNvPr id="30" name="TextBox 29"/>
          <p:cNvSpPr txBox="1"/>
          <p:nvPr/>
        </p:nvSpPr>
        <p:spPr>
          <a:xfrm>
            <a:off x="4079776" y="6354876"/>
            <a:ext cx="3816424" cy="327782"/>
          </a:xfrm>
          <a:prstGeom prst="rect">
            <a:avLst/>
          </a:prstGeom>
          <a:noFill/>
        </p:spPr>
        <p:txBody>
          <a:bodyPr wrap="square" rtlCol="0">
            <a:spAutoFit/>
          </a:bodyPr>
          <a:lstStyle/>
          <a:p>
            <a:r>
              <a:rPr lang="en-GB" sz="1800"/>
              <a:t>Similar skill for S Wales floods</a:t>
            </a:r>
          </a:p>
        </p:txBody>
      </p:sp>
      <p:cxnSp>
        <p:nvCxnSpPr>
          <p:cNvPr id="31" name="Straight Arrow Connector 30"/>
          <p:cNvCxnSpPr/>
          <p:nvPr/>
        </p:nvCxnSpPr>
        <p:spPr bwMode="auto">
          <a:xfrm flipH="1" flipV="1">
            <a:off x="3143673" y="4550839"/>
            <a:ext cx="2088231" cy="1789497"/>
          </a:xfrm>
          <a:prstGeom prst="straightConnector1">
            <a:avLst/>
          </a:prstGeom>
          <a:noFill/>
          <a:ln w="15875" cap="flat" cmpd="sng" algn="ctr">
            <a:solidFill>
              <a:schemeClr val="tx1"/>
            </a:solidFill>
            <a:prstDash val="solid"/>
            <a:round/>
            <a:headEnd type="none" w="med" len="med"/>
            <a:tailEnd type="triangle"/>
          </a:ln>
          <a:effectLst/>
        </p:spPr>
      </p:cxnSp>
      <p:cxnSp>
        <p:nvCxnSpPr>
          <p:cNvPr id="35" name="Straight Arrow Connector 34"/>
          <p:cNvCxnSpPr/>
          <p:nvPr/>
        </p:nvCxnSpPr>
        <p:spPr bwMode="auto">
          <a:xfrm flipV="1">
            <a:off x="5277553" y="4467592"/>
            <a:ext cx="674895" cy="1897245"/>
          </a:xfrm>
          <a:prstGeom prst="straightConnector1">
            <a:avLst/>
          </a:prstGeom>
          <a:noFill/>
          <a:ln w="15875" cap="flat" cmpd="sng" algn="ctr">
            <a:solidFill>
              <a:schemeClr val="tx1"/>
            </a:solidFill>
            <a:prstDash val="solid"/>
            <a:round/>
            <a:headEnd type="none" w="med" len="med"/>
            <a:tailEnd type="triangle"/>
          </a:ln>
          <a:effectLst/>
        </p:spPr>
      </p:cxnSp>
      <p:sp>
        <p:nvSpPr>
          <p:cNvPr id="40" name="TextBox 39"/>
          <p:cNvSpPr txBox="1"/>
          <p:nvPr/>
        </p:nvSpPr>
        <p:spPr>
          <a:xfrm>
            <a:off x="7571074" y="1388476"/>
            <a:ext cx="2953525" cy="327782"/>
          </a:xfrm>
          <a:prstGeom prst="rect">
            <a:avLst/>
          </a:prstGeom>
          <a:noFill/>
        </p:spPr>
        <p:txBody>
          <a:bodyPr wrap="square" rtlCol="0">
            <a:spAutoFit/>
          </a:bodyPr>
          <a:lstStyle/>
          <a:p>
            <a:r>
              <a:rPr lang="en-GB" sz="1800"/>
              <a:t>Forecast Range ~ T+108</a:t>
            </a:r>
          </a:p>
        </p:txBody>
      </p:sp>
      <p:sp>
        <p:nvSpPr>
          <p:cNvPr id="41" name="Rectangle 40"/>
          <p:cNvSpPr/>
          <p:nvPr/>
        </p:nvSpPr>
        <p:spPr>
          <a:xfrm>
            <a:off x="3238474" y="511140"/>
            <a:ext cx="6956836" cy="615553"/>
          </a:xfrm>
          <a:prstGeom prst="rect">
            <a:avLst/>
          </a:prstGeom>
        </p:spPr>
        <p:txBody>
          <a:bodyPr wrap="square">
            <a:spAutoFit/>
          </a:bodyPr>
          <a:lstStyle/>
          <a:p>
            <a:pPr lvl="0"/>
            <a:r>
              <a:rPr lang="en-US" sz="2000">
                <a:solidFill>
                  <a:srgbClr val="000000"/>
                </a:solidFill>
              </a:rPr>
              <a:t>MOGREPS-G and MOGREPS-UK Hourly are very similarly performing ensembles. Case Example – Storm </a:t>
            </a:r>
            <a:r>
              <a:rPr lang="en-US" sz="2000" err="1">
                <a:solidFill>
                  <a:srgbClr val="000000"/>
                </a:solidFill>
              </a:rPr>
              <a:t>Callum</a:t>
            </a:r>
            <a:endParaRPr lang="en-US" sz="2000">
              <a:solidFill>
                <a:srgbClr val="000000"/>
              </a:solidFill>
            </a:endParaRPr>
          </a:p>
        </p:txBody>
      </p:sp>
    </p:spTree>
    <p:extLst>
      <p:ext uri="{BB962C8B-B14F-4D97-AF65-F5344CB8AC3E}">
        <p14:creationId xmlns:p14="http://schemas.microsoft.com/office/powerpoint/2010/main" val="320512125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359696" y="1412777"/>
            <a:ext cx="5760640" cy="5005241"/>
          </a:xfrm>
          <a:prstGeom prst="rect">
            <a:avLst/>
          </a:prstGeom>
        </p:spPr>
      </p:pic>
      <p:sp>
        <p:nvSpPr>
          <p:cNvPr id="8" name="TextBox 7"/>
          <p:cNvSpPr txBox="1"/>
          <p:nvPr/>
        </p:nvSpPr>
        <p:spPr>
          <a:xfrm>
            <a:off x="3863752" y="1248885"/>
            <a:ext cx="2088232" cy="369332"/>
          </a:xfrm>
          <a:prstGeom prst="rect">
            <a:avLst/>
          </a:prstGeom>
          <a:noFill/>
        </p:spPr>
        <p:txBody>
          <a:bodyPr wrap="square" rtlCol="0">
            <a:spAutoFit/>
          </a:bodyPr>
          <a:lstStyle/>
          <a:p>
            <a:r>
              <a:rPr lang="en-GB" sz="1800">
                <a:solidFill>
                  <a:srgbClr val="000000"/>
                </a:solidFill>
              </a:rPr>
              <a:t>MOGREPS-G</a:t>
            </a:r>
          </a:p>
        </p:txBody>
      </p:sp>
      <p:sp>
        <p:nvSpPr>
          <p:cNvPr id="9" name="TextBox 8"/>
          <p:cNvSpPr txBox="1"/>
          <p:nvPr/>
        </p:nvSpPr>
        <p:spPr>
          <a:xfrm>
            <a:off x="6488385" y="1206150"/>
            <a:ext cx="2448272" cy="369332"/>
          </a:xfrm>
          <a:prstGeom prst="rect">
            <a:avLst/>
          </a:prstGeom>
          <a:noFill/>
        </p:spPr>
        <p:txBody>
          <a:bodyPr wrap="square" rtlCol="0">
            <a:spAutoFit/>
          </a:bodyPr>
          <a:lstStyle/>
          <a:p>
            <a:r>
              <a:rPr lang="en-GB" sz="1800">
                <a:solidFill>
                  <a:srgbClr val="000000"/>
                </a:solidFill>
              </a:rPr>
              <a:t>MOGREPS-UKV H</a:t>
            </a:r>
          </a:p>
        </p:txBody>
      </p:sp>
      <p:sp>
        <p:nvSpPr>
          <p:cNvPr id="10" name="TextBox 9"/>
          <p:cNvSpPr txBox="1"/>
          <p:nvPr/>
        </p:nvSpPr>
        <p:spPr>
          <a:xfrm rot="5400000">
            <a:off x="8076220" y="4648490"/>
            <a:ext cx="2088232" cy="369332"/>
          </a:xfrm>
          <a:prstGeom prst="rect">
            <a:avLst/>
          </a:prstGeom>
          <a:noFill/>
        </p:spPr>
        <p:txBody>
          <a:bodyPr wrap="square" rtlCol="0">
            <a:spAutoFit/>
          </a:bodyPr>
          <a:lstStyle/>
          <a:p>
            <a:r>
              <a:rPr lang="en-GB" sz="1800">
                <a:solidFill>
                  <a:srgbClr val="000000"/>
                </a:solidFill>
              </a:rPr>
              <a:t>RADAR ACCUM</a:t>
            </a:r>
          </a:p>
        </p:txBody>
      </p:sp>
      <p:sp>
        <p:nvSpPr>
          <p:cNvPr id="11" name="TextBox 10"/>
          <p:cNvSpPr txBox="1"/>
          <p:nvPr/>
        </p:nvSpPr>
        <p:spPr>
          <a:xfrm rot="16200000">
            <a:off x="2756398" y="4648488"/>
            <a:ext cx="1206599" cy="369332"/>
          </a:xfrm>
          <a:prstGeom prst="rect">
            <a:avLst/>
          </a:prstGeom>
          <a:noFill/>
        </p:spPr>
        <p:txBody>
          <a:bodyPr wrap="square" rtlCol="0">
            <a:spAutoFit/>
          </a:bodyPr>
          <a:lstStyle/>
          <a:p>
            <a:r>
              <a:rPr lang="en-GB" sz="1800">
                <a:solidFill>
                  <a:srgbClr val="000000"/>
                </a:solidFill>
              </a:rPr>
              <a:t>UKV DET</a:t>
            </a:r>
          </a:p>
        </p:txBody>
      </p:sp>
      <p:pic>
        <p:nvPicPr>
          <p:cNvPr id="12" name="Picture 11"/>
          <p:cNvPicPr>
            <a:picLocks noChangeAspect="1"/>
          </p:cNvPicPr>
          <p:nvPr/>
        </p:nvPicPr>
        <p:blipFill>
          <a:blip r:embed="rId3"/>
          <a:stretch>
            <a:fillRect/>
          </a:stretch>
        </p:blipFill>
        <p:spPr>
          <a:xfrm>
            <a:off x="8591641" y="1556753"/>
            <a:ext cx="1625690" cy="1701464"/>
          </a:xfrm>
          <a:prstGeom prst="rect">
            <a:avLst/>
          </a:prstGeom>
        </p:spPr>
      </p:pic>
      <p:pic>
        <p:nvPicPr>
          <p:cNvPr id="13" name="Picture 12"/>
          <p:cNvPicPr>
            <a:picLocks noChangeAspect="1"/>
          </p:cNvPicPr>
          <p:nvPr/>
        </p:nvPicPr>
        <p:blipFill>
          <a:blip r:embed="rId4"/>
          <a:stretch>
            <a:fillRect/>
          </a:stretch>
        </p:blipFill>
        <p:spPr>
          <a:xfrm>
            <a:off x="1874874" y="1554100"/>
            <a:ext cx="1736851" cy="1533061"/>
          </a:xfrm>
          <a:prstGeom prst="rect">
            <a:avLst/>
          </a:prstGeom>
        </p:spPr>
      </p:pic>
      <p:sp>
        <p:nvSpPr>
          <p:cNvPr id="14" name="TextBox 13"/>
          <p:cNvSpPr txBox="1"/>
          <p:nvPr/>
        </p:nvSpPr>
        <p:spPr>
          <a:xfrm>
            <a:off x="7807466" y="932975"/>
            <a:ext cx="2953525" cy="369332"/>
          </a:xfrm>
          <a:prstGeom prst="rect">
            <a:avLst/>
          </a:prstGeom>
          <a:noFill/>
        </p:spPr>
        <p:txBody>
          <a:bodyPr wrap="square" rtlCol="0">
            <a:spAutoFit/>
          </a:bodyPr>
          <a:lstStyle/>
          <a:p>
            <a:r>
              <a:rPr lang="en-GB" sz="1800">
                <a:solidFill>
                  <a:srgbClr val="000000"/>
                </a:solidFill>
              </a:rPr>
              <a:t>Forecast Range ~ T+102</a:t>
            </a:r>
          </a:p>
        </p:txBody>
      </p:sp>
      <p:sp>
        <p:nvSpPr>
          <p:cNvPr id="15" name="TextBox 14"/>
          <p:cNvSpPr txBox="1"/>
          <p:nvPr/>
        </p:nvSpPr>
        <p:spPr>
          <a:xfrm>
            <a:off x="1766442" y="3653678"/>
            <a:ext cx="1449239" cy="3046988"/>
          </a:xfrm>
          <a:prstGeom prst="rect">
            <a:avLst/>
          </a:prstGeom>
          <a:noFill/>
        </p:spPr>
        <p:txBody>
          <a:bodyPr wrap="square" rtlCol="0">
            <a:spAutoFit/>
          </a:bodyPr>
          <a:lstStyle/>
          <a:p>
            <a:r>
              <a:rPr lang="en-GB" sz="1600">
                <a:solidFill>
                  <a:srgbClr val="000000"/>
                </a:solidFill>
              </a:rPr>
              <a:t>Added structure in MUKH – here verifies well…but not always…</a:t>
            </a:r>
          </a:p>
          <a:p>
            <a:r>
              <a:rPr lang="en-GB" sz="1600">
                <a:solidFill>
                  <a:srgbClr val="000000"/>
                </a:solidFill>
              </a:rPr>
              <a:t>obviously depends on predictability…here UKV verifies well too!</a:t>
            </a:r>
          </a:p>
        </p:txBody>
      </p:sp>
      <p:cxnSp>
        <p:nvCxnSpPr>
          <p:cNvPr id="16" name="Straight Arrow Connector 15"/>
          <p:cNvCxnSpPr/>
          <p:nvPr/>
        </p:nvCxnSpPr>
        <p:spPr bwMode="auto">
          <a:xfrm flipV="1">
            <a:off x="2927648" y="2276872"/>
            <a:ext cx="4320480" cy="1512168"/>
          </a:xfrm>
          <a:prstGeom prst="straightConnector1">
            <a:avLst/>
          </a:prstGeom>
          <a:noFill/>
          <a:ln w="1587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flipV="1">
            <a:off x="2927648" y="2420888"/>
            <a:ext cx="6356580" cy="1368152"/>
          </a:xfrm>
          <a:prstGeom prst="straightConnector1">
            <a:avLst/>
          </a:prstGeom>
          <a:noFill/>
          <a:ln w="15875" cap="flat" cmpd="sng" algn="ctr">
            <a:solidFill>
              <a:schemeClr val="tx1"/>
            </a:solidFill>
            <a:prstDash val="solid"/>
            <a:round/>
            <a:headEnd type="none" w="med" len="med"/>
            <a:tailEnd type="triangle"/>
          </a:ln>
          <a:effectLst/>
        </p:spPr>
      </p:cxnSp>
      <p:cxnSp>
        <p:nvCxnSpPr>
          <p:cNvPr id="22" name="Straight Arrow Connector 21"/>
          <p:cNvCxnSpPr/>
          <p:nvPr/>
        </p:nvCxnSpPr>
        <p:spPr bwMode="auto">
          <a:xfrm>
            <a:off x="2927648" y="3787366"/>
            <a:ext cx="1152128" cy="442488"/>
          </a:xfrm>
          <a:prstGeom prst="straightConnector1">
            <a:avLst/>
          </a:prstGeom>
          <a:noFill/>
          <a:ln w="15875" cap="flat" cmpd="sng" algn="ctr">
            <a:solidFill>
              <a:schemeClr val="tx1"/>
            </a:solidFill>
            <a:prstDash val="solid"/>
            <a:round/>
            <a:headEnd type="none" w="med" len="med"/>
            <a:tailEnd type="triangle"/>
          </a:ln>
          <a:effectLst/>
        </p:spPr>
      </p:cxnSp>
      <p:sp>
        <p:nvSpPr>
          <p:cNvPr id="25" name="TextBox 24"/>
          <p:cNvSpPr txBox="1"/>
          <p:nvPr/>
        </p:nvSpPr>
        <p:spPr>
          <a:xfrm>
            <a:off x="3215680" y="203347"/>
            <a:ext cx="7192788" cy="707886"/>
          </a:xfrm>
          <a:prstGeom prst="rect">
            <a:avLst/>
          </a:prstGeom>
          <a:noFill/>
        </p:spPr>
        <p:txBody>
          <a:bodyPr wrap="square" rtlCol="0">
            <a:spAutoFit/>
          </a:bodyPr>
          <a:lstStyle/>
          <a:p>
            <a:r>
              <a:rPr lang="en-US" sz="2000">
                <a:solidFill>
                  <a:srgbClr val="000000"/>
                </a:solidFill>
              </a:rPr>
              <a:t>Higher resolution MUKH adds structure to the probabilities under situations which would benefit from the higher resolution. </a:t>
            </a:r>
            <a:endParaRPr lang="en-GB" sz="2000">
              <a:solidFill>
                <a:srgbClr val="000000"/>
              </a:solidFill>
            </a:endParaRPr>
          </a:p>
        </p:txBody>
      </p:sp>
    </p:spTree>
    <p:extLst>
      <p:ext uri="{BB962C8B-B14F-4D97-AF65-F5344CB8AC3E}">
        <p14:creationId xmlns:p14="http://schemas.microsoft.com/office/powerpoint/2010/main" val="1498767889"/>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550" y="635267"/>
            <a:ext cx="12040976" cy="5553777"/>
            <a:chOff x="209550" y="93879"/>
            <a:chExt cx="12040976" cy="6697716"/>
          </a:xfrm>
        </p:grpSpPr>
        <p:sp>
          <p:nvSpPr>
            <p:cNvPr id="5" name="TextBox 4"/>
            <p:cNvSpPr txBox="1"/>
            <p:nvPr/>
          </p:nvSpPr>
          <p:spPr>
            <a:xfrm>
              <a:off x="624568" y="2368246"/>
              <a:ext cx="1854926" cy="369332"/>
            </a:xfrm>
            <a:prstGeom prst="rect">
              <a:avLst/>
            </a:prstGeom>
            <a:noFill/>
          </p:spPr>
          <p:txBody>
            <a:bodyPr wrap="square" rtlCol="0">
              <a:spAutoFit/>
            </a:bodyPr>
            <a:lstStyle/>
            <a:p>
              <a:pPr>
                <a:defRPr/>
              </a:pPr>
              <a:r>
                <a:rPr lang="en-GB">
                  <a:solidFill>
                    <a:prstClr val="black"/>
                  </a:solidFill>
                  <a:latin typeface="Calibri" panose="020F0502020204030204"/>
                </a:rPr>
                <a:t>MOGREPS-UK</a:t>
              </a:r>
            </a:p>
          </p:txBody>
        </p:sp>
        <p:sp>
          <p:nvSpPr>
            <p:cNvPr id="6" name="TextBox 5"/>
            <p:cNvSpPr txBox="1"/>
            <p:nvPr/>
          </p:nvSpPr>
          <p:spPr>
            <a:xfrm>
              <a:off x="10395600" y="2382413"/>
              <a:ext cx="1854926" cy="369332"/>
            </a:xfrm>
            <a:prstGeom prst="rect">
              <a:avLst/>
            </a:prstGeom>
            <a:noFill/>
          </p:spPr>
          <p:txBody>
            <a:bodyPr wrap="square" rtlCol="0">
              <a:spAutoFit/>
            </a:bodyPr>
            <a:lstStyle/>
            <a:p>
              <a:pPr>
                <a:defRPr/>
              </a:pPr>
              <a:r>
                <a:rPr lang="en-GB">
                  <a:solidFill>
                    <a:prstClr val="black"/>
                  </a:solidFill>
                  <a:latin typeface="Calibri" panose="020F0502020204030204"/>
                </a:rPr>
                <a:t>MOGREPS-G</a:t>
              </a:r>
            </a:p>
          </p:txBody>
        </p:sp>
        <p:sp>
          <p:nvSpPr>
            <p:cNvPr id="7" name="TextBox 6"/>
            <p:cNvSpPr txBox="1"/>
            <p:nvPr/>
          </p:nvSpPr>
          <p:spPr>
            <a:xfrm>
              <a:off x="434613" y="264203"/>
              <a:ext cx="5709012" cy="1477328"/>
            </a:xfrm>
            <a:prstGeom prst="rect">
              <a:avLst/>
            </a:prstGeom>
            <a:noFill/>
          </p:spPr>
          <p:txBody>
            <a:bodyPr wrap="square" rtlCol="0">
              <a:spAutoFit/>
            </a:bodyPr>
            <a:lstStyle/>
            <a:p>
              <a:pPr>
                <a:defRPr/>
              </a:pPr>
              <a:r>
                <a:rPr lang="en-GB" b="1" u="sng">
                  <a:solidFill>
                    <a:prstClr val="black"/>
                  </a:solidFill>
                  <a:latin typeface="Calibri" panose="020F0502020204030204"/>
                </a:rPr>
                <a:t>12</a:t>
              </a:r>
              <a:r>
                <a:rPr lang="en-GB" b="1" u="sng" baseline="30000">
                  <a:solidFill>
                    <a:prstClr val="black"/>
                  </a:solidFill>
                  <a:latin typeface="Calibri" panose="020F0502020204030204"/>
                </a:rPr>
                <a:t>th</a:t>
              </a:r>
              <a:r>
                <a:rPr lang="en-GB" b="1" u="sng">
                  <a:solidFill>
                    <a:prstClr val="black"/>
                  </a:solidFill>
                  <a:latin typeface="Calibri" panose="020F0502020204030204"/>
                </a:rPr>
                <a:t> July 2018 </a:t>
              </a:r>
            </a:p>
            <a:p>
              <a:pPr>
                <a:defRPr/>
              </a:pPr>
              <a:r>
                <a:rPr lang="en-GB">
                  <a:solidFill>
                    <a:prstClr val="black"/>
                  </a:solidFill>
                  <a:latin typeface="Calibri" panose="020F0502020204030204"/>
                </a:rPr>
                <a:t>Hourly accumulation (mm), 14-15Z, 12</a:t>
              </a:r>
              <a:r>
                <a:rPr lang="en-GB" baseline="30000">
                  <a:solidFill>
                    <a:prstClr val="black"/>
                  </a:solidFill>
                  <a:latin typeface="Calibri" panose="020F0502020204030204"/>
                </a:rPr>
                <a:t>th</a:t>
              </a:r>
              <a:r>
                <a:rPr lang="en-GB">
                  <a:solidFill>
                    <a:prstClr val="black"/>
                  </a:solidFill>
                  <a:latin typeface="Calibri" panose="020F0502020204030204"/>
                </a:rPr>
                <a:t> July 2018 (T+24)</a:t>
              </a:r>
            </a:p>
            <a:p>
              <a:pPr>
                <a:defRPr/>
              </a:pPr>
              <a:endParaRPr lang="en-GB">
                <a:solidFill>
                  <a:prstClr val="black"/>
                </a:solidFill>
                <a:latin typeface="Calibri" panose="020F0502020204030204"/>
              </a:endParaRPr>
            </a:p>
            <a:p>
              <a:pPr>
                <a:defRPr/>
              </a:pPr>
              <a:r>
                <a:rPr lang="en-GB">
                  <a:solidFill>
                    <a:prstClr val="black"/>
                  </a:solidFill>
                  <a:latin typeface="Calibri" panose="020F0502020204030204"/>
                </a:rPr>
                <a:t>Orographic enhancement in MOGREPS-UK</a:t>
              </a:r>
            </a:p>
            <a:p>
              <a:pPr>
                <a:defRPr/>
              </a:pPr>
              <a:endParaRPr lang="en-GB">
                <a:solidFill>
                  <a:prstClr val="black"/>
                </a:solidFill>
                <a:latin typeface="Calibri" panose="020F0502020204030204"/>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2043"/>
            <a:stretch/>
          </p:blipFill>
          <p:spPr>
            <a:xfrm>
              <a:off x="209550" y="2785875"/>
              <a:ext cx="6075959" cy="400572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2043"/>
            <a:stretch/>
          </p:blipFill>
          <p:spPr>
            <a:xfrm>
              <a:off x="6216801" y="2785875"/>
              <a:ext cx="5975199" cy="4005720"/>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87390"/>
            <a:stretch/>
          </p:blipFill>
          <p:spPr>
            <a:xfrm>
              <a:off x="3190052" y="2265776"/>
              <a:ext cx="5907146" cy="57427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189" y="93879"/>
              <a:ext cx="2129211" cy="223311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1676" y="93879"/>
              <a:ext cx="2087849" cy="2233111"/>
            </a:xfrm>
            <a:prstGeom prst="rect">
              <a:avLst/>
            </a:prstGeom>
          </p:spPr>
        </p:pic>
      </p:grpSp>
      <p:pic>
        <p:nvPicPr>
          <p:cNvPr id="13" name="Picture 12"/>
          <p:cNvPicPr>
            <a:picLocks noChangeAspect="1"/>
          </p:cNvPicPr>
          <p:nvPr/>
        </p:nvPicPr>
        <p:blipFill>
          <a:blip r:embed="rId6"/>
          <a:stretch>
            <a:fillRect/>
          </a:stretch>
        </p:blipFill>
        <p:spPr>
          <a:xfrm>
            <a:off x="623218" y="6434368"/>
            <a:ext cx="11040813" cy="371888"/>
          </a:xfrm>
          <a:prstGeom prst="rect">
            <a:avLst/>
          </a:prstGeom>
        </p:spPr>
      </p:pic>
    </p:spTree>
    <p:extLst>
      <p:ext uri="{BB962C8B-B14F-4D97-AF65-F5344CB8AC3E}">
        <p14:creationId xmlns:p14="http://schemas.microsoft.com/office/powerpoint/2010/main" val="149537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5063" y="591296"/>
            <a:ext cx="10321872" cy="5303520"/>
            <a:chOff x="821409" y="302217"/>
            <a:chExt cx="10321872" cy="6163898"/>
          </a:xfrm>
        </p:grpSpPr>
        <p:sp>
          <p:nvSpPr>
            <p:cNvPr id="5" name="TextBox 4"/>
            <p:cNvSpPr txBox="1"/>
            <p:nvPr/>
          </p:nvSpPr>
          <p:spPr>
            <a:xfrm>
              <a:off x="821409" y="302217"/>
              <a:ext cx="1032187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prstClr val="black"/>
                  </a:solidFill>
                  <a:effectLst/>
                  <a:uLnTx/>
                  <a:uFillTx/>
                  <a:latin typeface="Calibri" panose="020F0502020204030204"/>
                </a:rPr>
                <a:t>At long lead times, </a:t>
              </a:r>
              <a:r>
                <a:rPr kumimoji="0" lang="en-GB" sz="1800" b="1" i="0" u="none" strike="noStrike" kern="0" cap="none" spc="0" normalizeH="0" baseline="0" noProof="0" smtClean="0">
                  <a:ln>
                    <a:noFill/>
                  </a:ln>
                  <a:solidFill>
                    <a:prstClr val="black"/>
                  </a:solidFill>
                  <a:effectLst/>
                  <a:uLnTx/>
                  <a:uFillTx/>
                  <a:latin typeface="Calibri" panose="020F0502020204030204"/>
                </a:rPr>
                <a:t>the ensemble becomes a more useful tool than a deterministic model</a:t>
              </a:r>
              <a:r>
                <a:rPr kumimoji="0" lang="en-GB" sz="1800" b="0" i="0" u="none" strike="noStrike" kern="0" cap="none" spc="0" normalizeH="0" baseline="0" noProof="0" smtClean="0">
                  <a:ln>
                    <a:noFill/>
                  </a:ln>
                  <a:solidFill>
                    <a:prstClr val="black"/>
                  </a:solidFill>
                  <a:effectLst/>
                  <a:uLnTx/>
                  <a:uFillTx/>
                  <a:latin typeface="Calibri" panose="020F0502020204030204"/>
                </a:rPr>
                <a:t>. This is illustrated here by comparison the control member of the ensemble, against the ensemble mean.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36949"/>
            <a:stretch/>
          </p:blipFill>
          <p:spPr>
            <a:xfrm>
              <a:off x="1535621" y="948549"/>
              <a:ext cx="5858237" cy="5517566"/>
            </a:xfrm>
            <a:prstGeom prst="rect">
              <a:avLst/>
            </a:prstGeom>
          </p:spPr>
        </p:pic>
        <p:cxnSp>
          <p:nvCxnSpPr>
            <p:cNvPr id="7" name="Straight Arrow Connector 6"/>
            <p:cNvCxnSpPr/>
            <p:nvPr/>
          </p:nvCxnSpPr>
          <p:spPr>
            <a:xfrm flipH="1" flipV="1">
              <a:off x="4808255" y="2850373"/>
              <a:ext cx="3568829" cy="1023537"/>
            </a:xfrm>
            <a:prstGeom prst="straightConnector1">
              <a:avLst/>
            </a:prstGeom>
            <a:noFill/>
            <a:ln w="6350" cap="flat" cmpd="sng" algn="ctr">
              <a:solidFill>
                <a:srgbClr val="FF0000"/>
              </a:solidFill>
              <a:prstDash val="solid"/>
              <a:miter lim="800000"/>
              <a:tailEnd type="triangle"/>
            </a:ln>
            <a:effectLst/>
          </p:spPr>
        </p:cxnSp>
        <p:sp>
          <p:nvSpPr>
            <p:cNvPr id="8" name="TextBox 7"/>
            <p:cNvSpPr txBox="1"/>
            <p:nvPr/>
          </p:nvSpPr>
          <p:spPr>
            <a:xfrm>
              <a:off x="8542794" y="3107167"/>
              <a:ext cx="2409987"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smtClean="0">
                  <a:ln>
                    <a:noFill/>
                  </a:ln>
                  <a:solidFill>
                    <a:prstClr val="black"/>
                  </a:solidFill>
                  <a:effectLst/>
                  <a:uLnTx/>
                  <a:uFillTx/>
                  <a:latin typeface="Calibri" panose="020F0502020204030204"/>
                </a:rPr>
                <a:t>Forecast provided by the control member is not representative of the event. </a:t>
              </a:r>
              <a:r>
                <a:rPr kumimoji="0" lang="en-GB" sz="1800" b="1" i="0" u="none" strike="noStrike" kern="0" cap="none" spc="0" normalizeH="0" baseline="0" noProof="0" smtClean="0">
                  <a:ln>
                    <a:noFill/>
                  </a:ln>
                  <a:solidFill>
                    <a:prstClr val="black"/>
                  </a:solidFill>
                  <a:effectLst/>
                  <a:uLnTx/>
                  <a:uFillTx/>
                  <a:latin typeface="Calibri" panose="020F0502020204030204"/>
                </a:rPr>
                <a:t>Advantage of using an ensemble to capture the warning areas. </a:t>
              </a:r>
            </a:p>
          </p:txBody>
        </p:sp>
      </p:grpSp>
      <p:pic>
        <p:nvPicPr>
          <p:cNvPr id="9" name="Picture 8"/>
          <p:cNvPicPr>
            <a:picLocks noChangeAspect="1"/>
          </p:cNvPicPr>
          <p:nvPr/>
        </p:nvPicPr>
        <p:blipFill>
          <a:blip r:embed="rId3"/>
          <a:stretch>
            <a:fillRect/>
          </a:stretch>
        </p:blipFill>
        <p:spPr>
          <a:xfrm>
            <a:off x="575592" y="6423874"/>
            <a:ext cx="11040813" cy="371888"/>
          </a:xfrm>
          <a:prstGeom prst="rect">
            <a:avLst/>
          </a:prstGeom>
        </p:spPr>
      </p:pic>
    </p:spTree>
    <p:extLst>
      <p:ext uri="{BB962C8B-B14F-4D97-AF65-F5344CB8AC3E}">
        <p14:creationId xmlns:p14="http://schemas.microsoft.com/office/powerpoint/2010/main" val="1487046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5759" y="856648"/>
            <a:ext cx="11073766" cy="5246734"/>
            <a:chOff x="365759" y="195943"/>
            <a:chExt cx="11073766" cy="590743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9411" y="1819967"/>
              <a:ext cx="4180114" cy="35466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65" y="1905607"/>
              <a:ext cx="5749971" cy="3156176"/>
            </a:xfrm>
            <a:prstGeom prst="rect">
              <a:avLst/>
            </a:prstGeom>
          </p:spPr>
        </p:pic>
        <p:sp>
          <p:nvSpPr>
            <p:cNvPr id="7" name="TextBox 6"/>
            <p:cNvSpPr txBox="1"/>
            <p:nvPr/>
          </p:nvSpPr>
          <p:spPr>
            <a:xfrm>
              <a:off x="365759" y="195943"/>
              <a:ext cx="10737669" cy="1477328"/>
            </a:xfrm>
            <a:prstGeom prst="rect">
              <a:avLst/>
            </a:prstGeom>
            <a:noFill/>
          </p:spPr>
          <p:txBody>
            <a:bodyPr wrap="square" rtlCol="0">
              <a:spAutoFit/>
            </a:bodyPr>
            <a:lstStyle/>
            <a:p>
              <a:pPr>
                <a:defRPr/>
              </a:pPr>
              <a:r>
                <a:rPr lang="en-GB" b="1" u="sng" dirty="0">
                  <a:solidFill>
                    <a:prstClr val="black"/>
                  </a:solidFill>
                  <a:latin typeface="Calibri" panose="020F0502020204030204"/>
                </a:rPr>
                <a:t>27</a:t>
              </a:r>
              <a:r>
                <a:rPr lang="en-GB" b="1" u="sng" baseline="30000" dirty="0">
                  <a:solidFill>
                    <a:prstClr val="black"/>
                  </a:solidFill>
                  <a:latin typeface="Calibri" panose="020F0502020204030204"/>
                </a:rPr>
                <a:t>th</a:t>
              </a:r>
              <a:r>
                <a:rPr lang="en-GB" b="1" u="sng" dirty="0">
                  <a:solidFill>
                    <a:prstClr val="black"/>
                  </a:solidFill>
                  <a:latin typeface="Calibri" panose="020F0502020204030204"/>
                </a:rPr>
                <a:t> December 2017 </a:t>
              </a:r>
              <a:r>
                <a:rPr lang="en-GB" dirty="0">
                  <a:solidFill>
                    <a:prstClr val="black"/>
                  </a:solidFill>
                  <a:latin typeface="Calibri" panose="020F0502020204030204"/>
                </a:rPr>
                <a:t>Cyclonic. Frontal </a:t>
              </a:r>
              <a:r>
                <a:rPr lang="en-GB" dirty="0" err="1">
                  <a:solidFill>
                    <a:prstClr val="black"/>
                  </a:solidFill>
                  <a:latin typeface="Calibri" panose="020F0502020204030204"/>
                </a:rPr>
                <a:t>Ppn</a:t>
              </a:r>
              <a:r>
                <a:rPr lang="en-GB" dirty="0">
                  <a:solidFill>
                    <a:prstClr val="black"/>
                  </a:solidFill>
                  <a:latin typeface="Calibri" panose="020F0502020204030204"/>
                </a:rPr>
                <a:t>. Showers. Thunderstorms. Snow. Convective. Frost. Gales. Complex disrupted upper trough moving east into northern France and the southern North Sea. This interacting with a trough extending across Ireland and Scotland such that by afternoon the two features have merged to form one large scale trough with axis over the North Sea by evening. Very windy to the rear of the surface depression - 72kn gust in Sea area Dover with 45 to 55kn over other southern and eastern parts (30 to 40kns inland). </a:t>
              </a:r>
              <a:endParaRPr lang="en-GB" i="1" dirty="0">
                <a:solidFill>
                  <a:prstClr val="black"/>
                </a:solidFill>
                <a:latin typeface="Calibri" panose="020F0502020204030204"/>
              </a:endParaRPr>
            </a:p>
          </p:txBody>
        </p:sp>
        <p:sp>
          <p:nvSpPr>
            <p:cNvPr id="8" name="TextBox 7"/>
            <p:cNvSpPr txBox="1"/>
            <p:nvPr/>
          </p:nvSpPr>
          <p:spPr>
            <a:xfrm>
              <a:off x="748393" y="5734050"/>
              <a:ext cx="8601075" cy="369332"/>
            </a:xfrm>
            <a:prstGeom prst="rect">
              <a:avLst/>
            </a:prstGeom>
            <a:noFill/>
          </p:spPr>
          <p:txBody>
            <a:bodyPr wrap="square" rtlCol="0">
              <a:spAutoFit/>
            </a:bodyPr>
            <a:lstStyle/>
            <a:p>
              <a:r>
                <a:rPr lang="en-GB">
                  <a:solidFill>
                    <a:prstClr val="black"/>
                  </a:solidFill>
                  <a:latin typeface="Calibri" panose="020F0502020204030204"/>
                </a:rPr>
                <a:t>We see better guidance for the areas of precipitation, but not for the areas of gust. </a:t>
              </a:r>
            </a:p>
          </p:txBody>
        </p:sp>
      </p:grpSp>
      <p:pic>
        <p:nvPicPr>
          <p:cNvPr id="9" name="Picture 8"/>
          <p:cNvPicPr>
            <a:picLocks noChangeAspect="1"/>
          </p:cNvPicPr>
          <p:nvPr/>
        </p:nvPicPr>
        <p:blipFill>
          <a:blip r:embed="rId4"/>
          <a:stretch>
            <a:fillRect/>
          </a:stretch>
        </p:blipFill>
        <p:spPr>
          <a:xfrm>
            <a:off x="556343" y="6429751"/>
            <a:ext cx="11040813" cy="371888"/>
          </a:xfrm>
          <a:prstGeom prst="rect">
            <a:avLst/>
          </a:prstGeom>
        </p:spPr>
      </p:pic>
    </p:spTree>
    <p:extLst>
      <p:ext uri="{BB962C8B-B14F-4D97-AF65-F5344CB8AC3E}">
        <p14:creationId xmlns:p14="http://schemas.microsoft.com/office/powerpoint/2010/main" val="4255021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993" y="653221"/>
            <a:ext cx="11307446" cy="5641699"/>
            <a:chOff x="136992" y="24341"/>
            <a:chExt cx="12126307" cy="6833659"/>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811" r="6476" b="13571"/>
            <a:stretch/>
          </p:blipFill>
          <p:spPr>
            <a:xfrm>
              <a:off x="666206" y="496389"/>
              <a:ext cx="3331028" cy="329184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667" r="5333" b="13857"/>
            <a:stretch/>
          </p:blipFill>
          <p:spPr>
            <a:xfrm>
              <a:off x="4585064" y="517157"/>
              <a:ext cx="2991393" cy="32918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952" r="5333" b="14429"/>
            <a:stretch/>
          </p:blipFill>
          <p:spPr>
            <a:xfrm>
              <a:off x="8164287" y="517157"/>
              <a:ext cx="2873827" cy="329184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7524" r="14476" b="30428"/>
            <a:stretch/>
          </p:blipFill>
          <p:spPr>
            <a:xfrm>
              <a:off x="391886" y="4153989"/>
              <a:ext cx="3984172" cy="270401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7237" r="14762" b="31286"/>
            <a:stretch/>
          </p:blipFill>
          <p:spPr>
            <a:xfrm>
              <a:off x="4232366" y="4153988"/>
              <a:ext cx="3696790" cy="2704011"/>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7809" r="15334" b="31857"/>
            <a:stretch/>
          </p:blipFill>
          <p:spPr>
            <a:xfrm>
              <a:off x="7785464" y="4153987"/>
              <a:ext cx="3474719" cy="2704011"/>
            </a:xfrm>
            <a:prstGeom prst="rect">
              <a:avLst/>
            </a:prstGeom>
          </p:spPr>
        </p:pic>
        <p:sp>
          <p:nvSpPr>
            <p:cNvPr id="11" name="Oval 10"/>
            <p:cNvSpPr/>
            <p:nvPr/>
          </p:nvSpPr>
          <p:spPr>
            <a:xfrm>
              <a:off x="2024743" y="4572000"/>
              <a:ext cx="574766" cy="61395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1188721" y="5185954"/>
              <a:ext cx="836021" cy="61395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5061859" y="5199015"/>
              <a:ext cx="803365" cy="61395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5793378" y="4650377"/>
              <a:ext cx="574766" cy="61395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9189723" y="4650377"/>
              <a:ext cx="574766" cy="61395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8614957" y="5264331"/>
              <a:ext cx="574766" cy="613954"/>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08291" y="24341"/>
              <a:ext cx="120550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rPr>
                <a:t>6-hourly probabilities of precipitation &gt; 3 mm valid for 03Z-09Z, 27</a:t>
              </a:r>
              <a:r>
                <a:rPr kumimoji="0" lang="en-GB" sz="1800" b="0" i="0" u="none" strike="noStrike" kern="0" cap="none" spc="0" normalizeH="0" baseline="30000" noProof="0" dirty="0">
                  <a:ln>
                    <a:noFill/>
                  </a:ln>
                  <a:solidFill>
                    <a:prstClr val="black"/>
                  </a:solidFill>
                  <a:effectLst/>
                  <a:uLnTx/>
                  <a:uFillTx/>
                  <a:latin typeface="Calibri" panose="020F0502020204030204"/>
                </a:rPr>
                <a:t>th</a:t>
              </a:r>
              <a:r>
                <a:rPr kumimoji="0" lang="en-GB" sz="1800" b="0" i="0" u="none" strike="noStrike" kern="0" cap="none" spc="0" normalizeH="0" baseline="0" noProof="0" dirty="0">
                  <a:ln>
                    <a:noFill/>
                  </a:ln>
                  <a:solidFill>
                    <a:prstClr val="black"/>
                  </a:solidFill>
                  <a:effectLst/>
                  <a:uLnTx/>
                  <a:uFillTx/>
                  <a:latin typeface="Calibri" panose="020F0502020204030204"/>
                </a:rPr>
                <a:t> Dec 2017 for MOGREPS-G raw data. </a:t>
              </a:r>
            </a:p>
          </p:txBody>
        </p:sp>
        <p:sp>
          <p:nvSpPr>
            <p:cNvPr id="18" name="TextBox 17"/>
            <p:cNvSpPr txBox="1"/>
            <p:nvPr/>
          </p:nvSpPr>
          <p:spPr>
            <a:xfrm>
              <a:off x="136992" y="3808997"/>
              <a:ext cx="12055008"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black"/>
                  </a:solidFill>
                  <a:effectLst/>
                  <a:uLnTx/>
                  <a:uFillTx/>
                  <a:latin typeface="Calibri" panose="020F0502020204030204"/>
                </a:rPr>
                <a:t>6-hourly probabilities of precipitation &gt; 3 mm valid for 03Z-09Z, 27</a:t>
              </a:r>
              <a:r>
                <a:rPr kumimoji="0" lang="en-GB" sz="1800" b="0" i="0" u="none" strike="noStrike" kern="0" cap="none" spc="0" normalizeH="0" baseline="30000" noProof="0">
                  <a:ln>
                    <a:noFill/>
                  </a:ln>
                  <a:solidFill>
                    <a:prstClr val="black"/>
                  </a:solidFill>
                  <a:effectLst/>
                  <a:uLnTx/>
                  <a:uFillTx/>
                  <a:latin typeface="Calibri" panose="020F0502020204030204"/>
                </a:rPr>
                <a:t>th</a:t>
              </a:r>
              <a:r>
                <a:rPr kumimoji="0" lang="en-GB" sz="1800" b="0" i="0" u="none" strike="noStrike" kern="0" cap="none" spc="0" normalizeH="0" baseline="0" noProof="0">
                  <a:ln>
                    <a:noFill/>
                  </a:ln>
                  <a:solidFill>
                    <a:prstClr val="black"/>
                  </a:solidFill>
                  <a:effectLst/>
                  <a:uLnTx/>
                  <a:uFillTx/>
                  <a:latin typeface="Calibri" panose="020F0502020204030204"/>
                </a:rPr>
                <a:t> Dec 2017 for MOGREPS-UK with neighbourhood of size 11. </a:t>
              </a:r>
            </a:p>
          </p:txBody>
        </p:sp>
      </p:grpSp>
      <p:pic>
        <p:nvPicPr>
          <p:cNvPr id="34" name="Picture 33"/>
          <p:cNvPicPr>
            <a:picLocks noChangeAspect="1"/>
          </p:cNvPicPr>
          <p:nvPr/>
        </p:nvPicPr>
        <p:blipFill>
          <a:blip r:embed="rId8"/>
          <a:stretch>
            <a:fillRect/>
          </a:stretch>
        </p:blipFill>
        <p:spPr>
          <a:xfrm>
            <a:off x="426963" y="6433979"/>
            <a:ext cx="11040813" cy="371888"/>
          </a:xfrm>
          <a:prstGeom prst="rect">
            <a:avLst/>
          </a:prstGeom>
        </p:spPr>
      </p:pic>
    </p:spTree>
    <p:extLst>
      <p:ext uri="{BB962C8B-B14F-4D97-AF65-F5344CB8AC3E}">
        <p14:creationId xmlns:p14="http://schemas.microsoft.com/office/powerpoint/2010/main" val="186780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6000" y="1912522"/>
            <a:ext cx="11520000" cy="4080000"/>
          </a:xfrm>
        </p:spPr>
        <p:txBody>
          <a:bodyPr vert="horz" lIns="91440" tIns="45720" rIns="91440" bIns="45720" rtlCol="0" anchor="t">
            <a:normAutofit/>
          </a:bodyPr>
          <a:lstStyle/>
          <a:p>
            <a:pPr marL="0" indent="0">
              <a:buNone/>
            </a:pPr>
            <a:r>
              <a:rPr lang="en-US" sz="2650" dirty="0">
                <a:cs typeface="Arial"/>
              </a:rPr>
              <a:t>The motivation for this new configuration is to:</a:t>
            </a:r>
          </a:p>
          <a:p>
            <a:pPr marL="0" indent="0">
              <a:buNone/>
            </a:pPr>
            <a:endParaRPr lang="en-US" dirty="0">
              <a:cs typeface="Arial"/>
            </a:endParaRPr>
          </a:p>
          <a:p>
            <a:pPr marL="913765" lvl="1" indent="-457200">
              <a:buFont typeface="+mj-lt"/>
              <a:buAutoNum type="arabicPeriod"/>
            </a:pPr>
            <a:r>
              <a:rPr lang="en-US" sz="2100" dirty="0">
                <a:cs typeface="Arial"/>
              </a:rPr>
              <a:t>Take advantage of the newest UKV analysis</a:t>
            </a:r>
          </a:p>
          <a:p>
            <a:pPr marL="913765" lvl="1" indent="-457200">
              <a:buFont typeface="+mj-lt"/>
              <a:buAutoNum type="arabicPeriod"/>
            </a:pPr>
            <a:r>
              <a:rPr lang="en-US" sz="2100" dirty="0">
                <a:cs typeface="Arial"/>
              </a:rPr>
              <a:t>Increase the ensemble spread by “spreading” the members around different analyses and different forcing conditions.</a:t>
            </a:r>
          </a:p>
          <a:p>
            <a:pPr marL="913765" lvl="1" indent="-457200">
              <a:buFont typeface="+mj-lt"/>
              <a:buAutoNum type="arabicPeriod"/>
            </a:pPr>
            <a:r>
              <a:rPr lang="en-US" sz="2100" dirty="0">
                <a:cs typeface="Arial"/>
              </a:rPr>
              <a:t>Create a more frequently updated ensemble and less 'jumpy' forecast</a:t>
            </a:r>
          </a:p>
          <a:p>
            <a:pPr marL="913765" lvl="1" indent="-457200">
              <a:buFont typeface="+mj-lt"/>
              <a:buAutoNum type="arabicPeriod"/>
            </a:pPr>
            <a:r>
              <a:rPr lang="en-US" sz="2100" dirty="0">
                <a:cs typeface="Arial"/>
              </a:rPr>
              <a:t>Compared to MOGREPS-G, provide a better probability assessment up to 5 days of severe cases sensitive to resolution</a:t>
            </a:r>
          </a:p>
          <a:p>
            <a:pPr marL="913765" lvl="1" indent="-457200">
              <a:buFont typeface="+mj-lt"/>
              <a:buAutoNum type="arabicPeriod"/>
            </a:pPr>
            <a:r>
              <a:rPr lang="en-US" sz="2100" dirty="0">
                <a:cs typeface="Arial"/>
              </a:rPr>
              <a:t>Compared to the UKV, provide a better evaluation of the warning areas of severe cases up to 5 days.</a:t>
            </a:r>
          </a:p>
          <a:p>
            <a:pPr marL="914389" lvl="1" indent="-457200">
              <a:buFont typeface="+mj-lt"/>
              <a:buAutoNum type="arabicPeriod"/>
            </a:pPr>
            <a:endParaRPr lang="en-US" dirty="0">
              <a:cs typeface="Arial"/>
            </a:endParaRPr>
          </a:p>
          <a:p>
            <a:pPr marL="456565" lvl="1" indent="0">
              <a:buNone/>
            </a:pPr>
            <a:endParaRPr lang="en-US" sz="2100" dirty="0">
              <a:cs typeface="Arial"/>
            </a:endParaRPr>
          </a:p>
          <a:p>
            <a:endParaRPr lang="en-GB" dirty="0"/>
          </a:p>
        </p:txBody>
      </p:sp>
      <p:sp>
        <p:nvSpPr>
          <p:cNvPr id="3" name="Title 2"/>
          <p:cNvSpPr>
            <a:spLocks noGrp="1"/>
          </p:cNvSpPr>
          <p:nvPr>
            <p:ph type="title"/>
          </p:nvPr>
        </p:nvSpPr>
        <p:spPr>
          <a:xfrm>
            <a:off x="336000" y="771062"/>
            <a:ext cx="11520000" cy="768000"/>
          </a:xfrm>
        </p:spPr>
        <p:txBody>
          <a:bodyPr>
            <a:normAutofit/>
          </a:bodyPr>
          <a:lstStyle/>
          <a:p>
            <a:r>
              <a:rPr lang="en-GB" sz="4250">
                <a:solidFill>
                  <a:srgbClr val="0070C0"/>
                </a:solidFill>
              </a:rPr>
              <a:t>Benefits of the hourly cycling</a:t>
            </a:r>
            <a:endParaRPr lang="en-GB" sz="4250">
              <a:solidFill>
                <a:srgbClr val="0070C0"/>
              </a:solidFill>
              <a:cs typeface="Arial"/>
            </a:endParaRPr>
          </a:p>
        </p:txBody>
      </p:sp>
      <p:pic>
        <p:nvPicPr>
          <p:cNvPr id="4" name="Picture 3"/>
          <p:cNvPicPr>
            <a:picLocks noChangeAspect="1"/>
          </p:cNvPicPr>
          <p:nvPr/>
        </p:nvPicPr>
        <p:blipFill>
          <a:blip r:embed="rId2"/>
          <a:stretch>
            <a:fillRect/>
          </a:stretch>
        </p:blipFill>
        <p:spPr>
          <a:xfrm>
            <a:off x="437240" y="6486112"/>
            <a:ext cx="11034716" cy="371888"/>
          </a:xfrm>
          <a:prstGeom prst="rect">
            <a:avLst/>
          </a:prstGeom>
        </p:spPr>
      </p:pic>
    </p:spTree>
    <p:extLst>
      <p:ext uri="{BB962C8B-B14F-4D97-AF65-F5344CB8AC3E}">
        <p14:creationId xmlns:p14="http://schemas.microsoft.com/office/powerpoint/2010/main" val="3787866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41145" y="240632"/>
            <a:ext cx="10250906" cy="5958037"/>
            <a:chOff x="548640" y="-563811"/>
            <a:chExt cx="11000986" cy="7345106"/>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668" r="6834" b="13250"/>
            <a:stretch/>
          </p:blipFill>
          <p:spPr>
            <a:xfrm>
              <a:off x="737235" y="519160"/>
              <a:ext cx="3051810" cy="327017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167" r="6584" b="14750"/>
            <a:stretch/>
          </p:blipFill>
          <p:spPr>
            <a:xfrm>
              <a:off x="3937635" y="593753"/>
              <a:ext cx="3851910" cy="312099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916" r="7333" b="13750"/>
            <a:stretch/>
          </p:blipFill>
          <p:spPr>
            <a:xfrm>
              <a:off x="4006215" y="3920492"/>
              <a:ext cx="3783330" cy="286080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667" r="5584" b="13750"/>
            <a:stretch/>
          </p:blipFill>
          <p:spPr>
            <a:xfrm>
              <a:off x="840105" y="3920491"/>
              <a:ext cx="3131820" cy="2860804"/>
            </a:xfrm>
            <a:prstGeom prst="rect">
              <a:avLst/>
            </a:prstGeom>
          </p:spPr>
        </p:pic>
        <p:sp>
          <p:nvSpPr>
            <p:cNvPr id="9" name="TextBox 8"/>
            <p:cNvSpPr txBox="1"/>
            <p:nvPr/>
          </p:nvSpPr>
          <p:spPr>
            <a:xfrm>
              <a:off x="548640" y="-25819"/>
              <a:ext cx="5980818" cy="455315"/>
            </a:xfrm>
            <a:prstGeom prst="rect">
              <a:avLst/>
            </a:prstGeom>
            <a:noFill/>
          </p:spPr>
          <p:txBody>
            <a:bodyPr wrap="square" rtlCol="0" anchor="t">
              <a:spAutoFit/>
            </a:bodyPr>
            <a:lstStyle/>
            <a:p>
              <a:pPr>
                <a:defRPr/>
              </a:pPr>
              <a:r>
                <a:rPr lang="en-GB" dirty="0">
                  <a:solidFill>
                    <a:prstClr val="black"/>
                  </a:solidFill>
                  <a:latin typeface="Calibri" panose="020F0502020204030204"/>
                </a:rPr>
                <a:t>Wind gusts over a  3-hour window (06Z-09Z) at T</a:t>
              </a:r>
              <a:r>
                <a:rPr lang="en-GB" dirty="0">
                  <a:solidFill>
                    <a:prstClr val="black"/>
                  </a:solidFill>
                  <a:latin typeface="Calibri" panose="020F0502020204030204"/>
                  <a:cs typeface="Calibri"/>
                </a:rPr>
                <a:t>+81</a:t>
              </a:r>
              <a:endParaRPr lang="en-GB" dirty="0">
                <a:solidFill>
                  <a:prstClr val="black"/>
                </a:solidFill>
                <a:latin typeface="Calibri" panose="020F0502020204030204"/>
              </a:endParaRPr>
            </a:p>
          </p:txBody>
        </p:sp>
        <p:sp>
          <p:nvSpPr>
            <p:cNvPr id="10" name="TextBox 9"/>
            <p:cNvSpPr txBox="1"/>
            <p:nvPr/>
          </p:nvSpPr>
          <p:spPr>
            <a:xfrm>
              <a:off x="8293981" y="-563811"/>
              <a:ext cx="3255645" cy="7285035"/>
            </a:xfrm>
            <a:prstGeom prst="rect">
              <a:avLst/>
            </a:prstGeom>
            <a:noFill/>
          </p:spPr>
          <p:txBody>
            <a:bodyPr wrap="square" rtlCol="0">
              <a:spAutoFit/>
            </a:bodyPr>
            <a:lstStyle/>
            <a:p>
              <a:pPr>
                <a:defRPr/>
              </a:pPr>
              <a:r>
                <a:rPr lang="en-GB" dirty="0">
                  <a:solidFill>
                    <a:prstClr val="black"/>
                  </a:solidFill>
                  <a:latin typeface="Calibri" panose="020F0502020204030204"/>
                </a:rPr>
                <a:t>MOGREPS-UK (right column) shows a lot more detail in the areas of wind gusts over land than MOGREPS-G (left column).</a:t>
              </a:r>
            </a:p>
            <a:p>
              <a:pPr>
                <a:defRPr/>
              </a:pPr>
              <a:endParaRPr lang="en-GB" dirty="0">
                <a:solidFill>
                  <a:prstClr val="black"/>
                </a:solidFill>
                <a:latin typeface="Calibri" panose="020F0502020204030204"/>
              </a:endParaRPr>
            </a:p>
            <a:p>
              <a:pPr>
                <a:defRPr/>
              </a:pPr>
              <a:r>
                <a:rPr lang="en-GB" dirty="0">
                  <a:solidFill>
                    <a:prstClr val="black"/>
                  </a:solidFill>
                  <a:latin typeface="Calibri" panose="020F0502020204030204"/>
                </a:rPr>
                <a:t>For the low threshold (15 m/s), MOGREPS-UK however has less confidence over East Anglia than MOGREPS-G, as seen at this lead time on previous slide.  </a:t>
              </a:r>
            </a:p>
            <a:p>
              <a:pPr>
                <a:defRPr/>
              </a:pPr>
              <a:endParaRPr lang="en-GB" dirty="0">
                <a:solidFill>
                  <a:prstClr val="black"/>
                </a:solidFill>
                <a:latin typeface="Calibri" panose="020F0502020204030204"/>
              </a:endParaRPr>
            </a:p>
            <a:p>
              <a:pPr>
                <a:defRPr/>
              </a:pPr>
              <a:r>
                <a:rPr lang="en-GB" dirty="0">
                  <a:solidFill>
                    <a:prstClr val="black"/>
                  </a:solidFill>
                  <a:latin typeface="Calibri" panose="020F0502020204030204"/>
                </a:rPr>
                <a:t>For the high threshold (20 m/s), MOGREPS-UK shows more confidence at capturing the strong wind gusts over the seas</a:t>
              </a:r>
              <a:r>
                <a:rPr lang="en-GB" dirty="0" smtClean="0">
                  <a:solidFill>
                    <a:prstClr val="black"/>
                  </a:solidFill>
                  <a:latin typeface="Calibri" panose="020F0502020204030204"/>
                </a:rPr>
                <a:t>.</a:t>
              </a:r>
              <a:endParaRPr lang="en-GB" dirty="0">
                <a:solidFill>
                  <a:prstClr val="black"/>
                </a:solidFill>
                <a:latin typeface="Calibri" panose="020F0502020204030204"/>
              </a:endParaRPr>
            </a:p>
            <a:p>
              <a:pPr>
                <a:defRPr/>
              </a:pPr>
              <a:r>
                <a:rPr lang="en-GB" dirty="0">
                  <a:solidFill>
                    <a:prstClr val="black"/>
                  </a:solidFill>
                  <a:latin typeface="Calibri" panose="020F0502020204030204"/>
                </a:rPr>
                <a:t>However, this shows that MOGREPS-UK does not add much value to the guidance.  </a:t>
              </a:r>
            </a:p>
          </p:txBody>
        </p:sp>
      </p:grpSp>
      <p:pic>
        <p:nvPicPr>
          <p:cNvPr id="11" name="Picture 10"/>
          <p:cNvPicPr>
            <a:picLocks noChangeAspect="1"/>
          </p:cNvPicPr>
          <p:nvPr/>
        </p:nvPicPr>
        <p:blipFill>
          <a:blip r:embed="rId6"/>
          <a:stretch>
            <a:fillRect/>
          </a:stretch>
        </p:blipFill>
        <p:spPr>
          <a:xfrm>
            <a:off x="661579" y="6441261"/>
            <a:ext cx="11040813" cy="371888"/>
          </a:xfrm>
          <a:prstGeom prst="rect">
            <a:avLst/>
          </a:prstGeom>
        </p:spPr>
      </p:pic>
    </p:spTree>
    <p:extLst>
      <p:ext uri="{BB962C8B-B14F-4D97-AF65-F5344CB8AC3E}">
        <p14:creationId xmlns:p14="http://schemas.microsoft.com/office/powerpoint/2010/main" val="3474041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Backup slides objective verification</a:t>
            </a:r>
          </a:p>
        </p:txBody>
      </p:sp>
      <p:pic>
        <p:nvPicPr>
          <p:cNvPr id="2" name="Picture 1"/>
          <p:cNvPicPr>
            <a:picLocks noChangeAspect="1"/>
          </p:cNvPicPr>
          <p:nvPr/>
        </p:nvPicPr>
        <p:blipFill>
          <a:blip r:embed="rId2"/>
          <a:stretch>
            <a:fillRect/>
          </a:stretch>
        </p:blipFill>
        <p:spPr>
          <a:xfrm>
            <a:off x="652595" y="6486112"/>
            <a:ext cx="11040813" cy="371888"/>
          </a:xfrm>
          <a:prstGeom prst="rect">
            <a:avLst/>
          </a:prstGeom>
        </p:spPr>
      </p:pic>
    </p:spTree>
    <p:extLst>
      <p:ext uri="{BB962C8B-B14F-4D97-AF65-F5344CB8AC3E}">
        <p14:creationId xmlns:p14="http://schemas.microsoft.com/office/powerpoint/2010/main" val="3479311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65" y="0"/>
            <a:ext cx="11322913" cy="6202837"/>
            <a:chOff x="251465" y="0"/>
            <a:chExt cx="11322913" cy="6849977"/>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77" r="7657" b="48772"/>
            <a:stretch/>
          </p:blipFill>
          <p:spPr>
            <a:xfrm>
              <a:off x="2586789" y="48126"/>
              <a:ext cx="4355432" cy="35132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66" r="6993" b="49006"/>
            <a:stretch/>
          </p:blipFill>
          <p:spPr>
            <a:xfrm>
              <a:off x="7194882" y="0"/>
              <a:ext cx="4243137" cy="349717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999" r="7491" b="49006"/>
            <a:stretch/>
          </p:blipFill>
          <p:spPr>
            <a:xfrm>
              <a:off x="2715127" y="3609472"/>
              <a:ext cx="4227094" cy="319237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336" r="7159" b="48772"/>
            <a:stretch/>
          </p:blipFill>
          <p:spPr>
            <a:xfrm>
              <a:off x="7299157" y="3561345"/>
              <a:ext cx="4275221" cy="3288632"/>
            </a:xfrm>
            <a:prstGeom prst="rect">
              <a:avLst/>
            </a:prstGeom>
          </p:spPr>
        </p:pic>
        <p:sp>
          <p:nvSpPr>
            <p:cNvPr id="9" name="TextBox 8"/>
            <p:cNvSpPr txBox="1"/>
            <p:nvPr/>
          </p:nvSpPr>
          <p:spPr>
            <a:xfrm>
              <a:off x="435143" y="2575612"/>
              <a:ext cx="2101516" cy="3970318"/>
            </a:xfrm>
            <a:prstGeom prst="rect">
              <a:avLst/>
            </a:prstGeom>
            <a:noFill/>
          </p:spPr>
          <p:txBody>
            <a:bodyPr wrap="square" rtlCol="0">
              <a:spAutoFit/>
            </a:bodyPr>
            <a:lstStyle/>
            <a:p>
              <a:pPr>
                <a:defRPr/>
              </a:pPr>
              <a:r>
                <a:rPr lang="en-GB" dirty="0">
                  <a:solidFill>
                    <a:prstClr val="black"/>
                  </a:solidFill>
                  <a:latin typeface="Calibri" panose="020F0502020204030204"/>
                </a:rPr>
                <a:t>Comparison to UKV. </a:t>
              </a:r>
            </a:p>
            <a:p>
              <a:pPr>
                <a:defRPr/>
              </a:pPr>
              <a:r>
                <a:rPr lang="en-GB" dirty="0">
                  <a:solidFill>
                    <a:prstClr val="black"/>
                  </a:solidFill>
                  <a:latin typeface="Calibri" panose="020F0502020204030204"/>
                </a:rPr>
                <a:t>The UKV is treated as a probability field by using different neighbourhood sizes from 3x3 to 11x11.  For all 4 fields examined here, </a:t>
              </a:r>
              <a:r>
                <a:rPr lang="en-GB" b="1" dirty="0">
                  <a:solidFill>
                    <a:prstClr val="black"/>
                  </a:solidFill>
                  <a:latin typeface="Calibri" panose="020F0502020204030204"/>
                </a:rPr>
                <a:t>MOGREPS-UK at the grid-scale performs better than even a 11x11 UKV probability field. </a:t>
              </a:r>
            </a:p>
          </p:txBody>
        </p:sp>
        <p:sp>
          <p:nvSpPr>
            <p:cNvPr id="10" name="TextBox 9"/>
            <p:cNvSpPr txBox="1"/>
            <p:nvPr/>
          </p:nvSpPr>
          <p:spPr>
            <a:xfrm>
              <a:off x="251465" y="1240757"/>
              <a:ext cx="2627857" cy="1015663"/>
            </a:xfrm>
            <a:prstGeom prst="rect">
              <a:avLst/>
            </a:prstGeom>
            <a:noFill/>
          </p:spPr>
          <p:txBody>
            <a:bodyPr wrap="square" rtlCol="0">
              <a:spAutoFit/>
            </a:bodyPr>
            <a:lstStyle/>
            <a:p>
              <a:r>
                <a:rPr lang="en-GB" sz="2000" dirty="0">
                  <a:solidFill>
                    <a:srgbClr val="FF0000"/>
                  </a:solidFill>
                  <a:latin typeface="Calibri" panose="020F0502020204030204"/>
                </a:rPr>
                <a:t>New </a:t>
              </a:r>
              <a:r>
                <a:rPr lang="en-GB" sz="2000" dirty="0" err="1">
                  <a:solidFill>
                    <a:srgbClr val="FF0000"/>
                  </a:solidFill>
                  <a:latin typeface="Calibri" panose="020F0502020204030204"/>
                </a:rPr>
                <a:t>HiRA</a:t>
              </a:r>
              <a:r>
                <a:rPr lang="en-GB" sz="2000" dirty="0">
                  <a:solidFill>
                    <a:srgbClr val="FF0000"/>
                  </a:solidFill>
                  <a:latin typeface="Calibri" panose="020F0502020204030204"/>
                </a:rPr>
                <a:t> stats for time-lagging. Currently only to T+41</a:t>
              </a:r>
            </a:p>
          </p:txBody>
        </p:sp>
      </p:grpSp>
      <p:pic>
        <p:nvPicPr>
          <p:cNvPr id="11" name="Picture 10"/>
          <p:cNvPicPr>
            <a:picLocks noChangeAspect="1"/>
          </p:cNvPicPr>
          <p:nvPr/>
        </p:nvPicPr>
        <p:blipFill>
          <a:blip r:embed="rId6"/>
          <a:stretch>
            <a:fillRect/>
          </a:stretch>
        </p:blipFill>
        <p:spPr>
          <a:xfrm>
            <a:off x="533565" y="6486112"/>
            <a:ext cx="11040813" cy="371888"/>
          </a:xfrm>
          <a:prstGeom prst="rect">
            <a:avLst/>
          </a:prstGeom>
        </p:spPr>
      </p:pic>
    </p:spTree>
    <p:extLst>
      <p:ext uri="{BB962C8B-B14F-4D97-AF65-F5344CB8AC3E}">
        <p14:creationId xmlns:p14="http://schemas.microsoft.com/office/powerpoint/2010/main" val="2129845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76633" y="136217"/>
            <a:ext cx="8422291" cy="1200329"/>
          </a:xfrm>
          <a:prstGeom prst="rect">
            <a:avLst/>
          </a:prstGeom>
          <a:noFill/>
        </p:spPr>
        <p:txBody>
          <a:bodyPr wrap="square" rtlCol="0" anchor="t">
            <a:spAutoFit/>
          </a:bodyPr>
          <a:lstStyle/>
          <a:p>
            <a:pPr defTabSz="609585"/>
            <a:r>
              <a:rPr lang="en-GB" sz="2400">
                <a:solidFill>
                  <a:srgbClr val="2A2A2A"/>
                </a:solidFill>
                <a:latin typeface="Arial"/>
              </a:rPr>
              <a:t>What happens if we take the hourly cycling model driven by the same MOGREPS-G conditions as the 6-hourly model? (e.g. for wind speed</a:t>
            </a:r>
            <a:r>
              <a:rPr lang="en-GB" sz="2400">
                <a:solidFill>
                  <a:srgbClr val="2A2A2A"/>
                </a:solidFill>
                <a:latin typeface="Arial"/>
                <a:cs typeface="Arial"/>
              </a:rPr>
              <a:t>)</a:t>
            </a:r>
            <a:endParaRPr lang="en-GB" sz="2400">
              <a:solidFill>
                <a:srgbClr val="2A2A2A"/>
              </a:solidFill>
              <a:latin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252" y="1469342"/>
            <a:ext cx="6079067" cy="4794825"/>
          </a:xfrm>
          <a:prstGeom prst="rect">
            <a:avLst/>
          </a:prstGeom>
        </p:spPr>
      </p:pic>
      <p:cxnSp>
        <p:nvCxnSpPr>
          <p:cNvPr id="11" name="Straight Arrow Connector 10"/>
          <p:cNvCxnSpPr/>
          <p:nvPr/>
        </p:nvCxnSpPr>
        <p:spPr>
          <a:xfrm flipV="1">
            <a:off x="9423088" y="4634182"/>
            <a:ext cx="232417" cy="14971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91" y="1442367"/>
            <a:ext cx="6087533" cy="4848772"/>
          </a:xfrm>
          <a:prstGeom prst="rect">
            <a:avLst/>
          </a:prstGeom>
        </p:spPr>
      </p:pic>
      <p:sp>
        <p:nvSpPr>
          <p:cNvPr id="21" name="TextBox 20"/>
          <p:cNvSpPr txBox="1"/>
          <p:nvPr/>
        </p:nvSpPr>
        <p:spPr>
          <a:xfrm>
            <a:off x="4031153" y="6023296"/>
            <a:ext cx="7067772" cy="830997"/>
          </a:xfrm>
          <a:prstGeom prst="rect">
            <a:avLst/>
          </a:prstGeom>
          <a:noFill/>
        </p:spPr>
        <p:txBody>
          <a:bodyPr wrap="square" rtlCol="0" anchor="t">
            <a:spAutoFit/>
          </a:bodyPr>
          <a:lstStyle/>
          <a:p>
            <a:pPr defTabSz="609585"/>
            <a:r>
              <a:rPr lang="en-GB" sz="1600">
                <a:solidFill>
                  <a:srgbClr val="2A2A2A"/>
                </a:solidFill>
                <a:latin typeface="Arial"/>
              </a:rPr>
              <a:t>New hourly cycling using same MOGREPS-G forcing as 6-hourly model. So impact of MOGREPS-G forcing important for accuracy of forecasts. Depending on the cycle, we see benefits as early as T+6 or beyond T+24</a:t>
            </a:r>
          </a:p>
        </p:txBody>
      </p:sp>
      <p:cxnSp>
        <p:nvCxnSpPr>
          <p:cNvPr id="24" name="Straight Arrow Connector 23"/>
          <p:cNvCxnSpPr>
            <a:stCxn id="21" idx="1"/>
          </p:cNvCxnSpPr>
          <p:nvPr/>
        </p:nvCxnSpPr>
        <p:spPr>
          <a:xfrm flipH="1" flipV="1">
            <a:off x="5656754" y="11390176"/>
            <a:ext cx="2405552" cy="935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767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7597" b="19280"/>
          <a:stretch/>
        </p:blipFill>
        <p:spPr>
          <a:xfrm>
            <a:off x="5915890" y="1759528"/>
            <a:ext cx="6276109" cy="454429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8383" b="22092"/>
          <a:stretch/>
        </p:blipFill>
        <p:spPr>
          <a:xfrm>
            <a:off x="153215" y="1759528"/>
            <a:ext cx="5633386" cy="4363550"/>
          </a:xfrm>
          <a:prstGeom prst="rect">
            <a:avLst/>
          </a:prstGeom>
        </p:spPr>
      </p:pic>
      <p:sp>
        <p:nvSpPr>
          <p:cNvPr id="6" name="TextBox 5"/>
          <p:cNvSpPr txBox="1"/>
          <p:nvPr/>
        </p:nvSpPr>
        <p:spPr>
          <a:xfrm>
            <a:off x="1415551" y="2338514"/>
            <a:ext cx="5143063" cy="830997"/>
          </a:xfrm>
          <a:prstGeom prst="rect">
            <a:avLst/>
          </a:prstGeom>
          <a:noFill/>
        </p:spPr>
        <p:txBody>
          <a:bodyPr wrap="square" rtlCol="0">
            <a:spAutoFit/>
          </a:bodyPr>
          <a:lstStyle/>
          <a:p>
            <a:pPr defTabSz="609585"/>
            <a:r>
              <a:rPr lang="en-GB" sz="2400" dirty="0">
                <a:solidFill>
                  <a:srgbClr val="2A2A2A"/>
                </a:solidFill>
                <a:latin typeface="Arial"/>
              </a:rPr>
              <a:t>02 Dec 2017 – 01 Jan </a:t>
            </a:r>
            <a:r>
              <a:rPr lang="en-GB" sz="2400" dirty="0" smtClean="0">
                <a:solidFill>
                  <a:srgbClr val="2A2A2A"/>
                </a:solidFill>
                <a:latin typeface="Arial"/>
              </a:rPr>
              <a:t>2018</a:t>
            </a:r>
          </a:p>
          <a:p>
            <a:pPr defTabSz="609585"/>
            <a:r>
              <a:rPr lang="en-GB" sz="2400" dirty="0" smtClean="0">
                <a:solidFill>
                  <a:srgbClr val="2A2A2A"/>
                </a:solidFill>
                <a:latin typeface="Arial"/>
              </a:rPr>
              <a:t>18-m hourly vs 12-m 6-hourly</a:t>
            </a:r>
            <a:endParaRPr lang="en-GB" sz="2400" dirty="0">
              <a:solidFill>
                <a:srgbClr val="2A2A2A"/>
              </a:solidFill>
              <a:latin typeface="Arial"/>
            </a:endParaRPr>
          </a:p>
        </p:txBody>
      </p:sp>
      <p:sp>
        <p:nvSpPr>
          <p:cNvPr id="7" name="TextBox 6"/>
          <p:cNvSpPr txBox="1"/>
          <p:nvPr/>
        </p:nvSpPr>
        <p:spPr>
          <a:xfrm>
            <a:off x="7108955" y="2338513"/>
            <a:ext cx="5143063" cy="830997"/>
          </a:xfrm>
          <a:prstGeom prst="rect">
            <a:avLst/>
          </a:prstGeom>
          <a:noFill/>
        </p:spPr>
        <p:txBody>
          <a:bodyPr wrap="square" rtlCol="0">
            <a:spAutoFit/>
          </a:bodyPr>
          <a:lstStyle/>
          <a:p>
            <a:pPr defTabSz="609585"/>
            <a:r>
              <a:rPr lang="en-GB" sz="2400" dirty="0">
                <a:solidFill>
                  <a:srgbClr val="2A2A2A"/>
                </a:solidFill>
                <a:latin typeface="Arial"/>
              </a:rPr>
              <a:t>02 Dec 2017 – 01 Jan </a:t>
            </a:r>
            <a:r>
              <a:rPr lang="en-GB" sz="2400" dirty="0" smtClean="0">
                <a:solidFill>
                  <a:srgbClr val="2A2A2A"/>
                </a:solidFill>
                <a:latin typeface="Arial"/>
              </a:rPr>
              <a:t>2018</a:t>
            </a:r>
          </a:p>
          <a:p>
            <a:pPr defTabSz="609585"/>
            <a:r>
              <a:rPr lang="en-GB" sz="2400" dirty="0" smtClean="0">
                <a:solidFill>
                  <a:srgbClr val="2A2A2A"/>
                </a:solidFill>
                <a:latin typeface="Arial"/>
              </a:rPr>
              <a:t>18-m hourly vs 12-m 6-hourly 11x11</a:t>
            </a:r>
            <a:endParaRPr lang="en-GB" sz="2400" dirty="0">
              <a:solidFill>
                <a:srgbClr val="2A2A2A"/>
              </a:solidFill>
              <a:latin typeface="Arial"/>
            </a:endParaRPr>
          </a:p>
        </p:txBody>
      </p:sp>
      <p:sp>
        <p:nvSpPr>
          <p:cNvPr id="8" name="TextBox 7"/>
          <p:cNvSpPr txBox="1"/>
          <p:nvPr/>
        </p:nvSpPr>
        <p:spPr>
          <a:xfrm>
            <a:off x="3463636" y="623455"/>
            <a:ext cx="6996546" cy="461665"/>
          </a:xfrm>
          <a:prstGeom prst="rect">
            <a:avLst/>
          </a:prstGeom>
          <a:noFill/>
        </p:spPr>
        <p:txBody>
          <a:bodyPr wrap="square" rtlCol="0">
            <a:spAutoFit/>
          </a:bodyPr>
          <a:lstStyle/>
          <a:p>
            <a:r>
              <a:rPr lang="en-GB" sz="2400" dirty="0" smtClean="0"/>
              <a:t>Time-lagging versus neighbourhood processing?</a:t>
            </a:r>
            <a:endParaRPr lang="en-GB" sz="2400" dirty="0"/>
          </a:p>
        </p:txBody>
      </p:sp>
      <p:pic>
        <p:nvPicPr>
          <p:cNvPr id="2" name="Picture 1"/>
          <p:cNvPicPr>
            <a:picLocks noChangeAspect="1"/>
          </p:cNvPicPr>
          <p:nvPr/>
        </p:nvPicPr>
        <p:blipFill>
          <a:blip r:embed="rId4"/>
          <a:stretch>
            <a:fillRect/>
          </a:stretch>
        </p:blipFill>
        <p:spPr>
          <a:xfrm>
            <a:off x="465520" y="6486112"/>
            <a:ext cx="11034716" cy="371888"/>
          </a:xfrm>
          <a:prstGeom prst="rect">
            <a:avLst/>
          </a:prstGeom>
        </p:spPr>
      </p:pic>
    </p:spTree>
    <p:extLst>
      <p:ext uri="{BB962C8B-B14F-4D97-AF65-F5344CB8AC3E}">
        <p14:creationId xmlns:p14="http://schemas.microsoft.com/office/powerpoint/2010/main" val="486674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794" y="1"/>
            <a:ext cx="4830417" cy="623111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088" y="1"/>
            <a:ext cx="4830417" cy="6231118"/>
          </a:xfrm>
          <a:prstGeom prst="rect">
            <a:avLst/>
          </a:prstGeom>
        </p:spPr>
      </p:pic>
      <p:sp>
        <p:nvSpPr>
          <p:cNvPr id="9" name="TextBox 8"/>
          <p:cNvSpPr txBox="1"/>
          <p:nvPr/>
        </p:nvSpPr>
        <p:spPr>
          <a:xfrm>
            <a:off x="162838" y="855667"/>
            <a:ext cx="1886802" cy="4687565"/>
          </a:xfrm>
          <a:prstGeom prst="rect">
            <a:avLst/>
          </a:prstGeom>
          <a:noFill/>
        </p:spPr>
        <p:txBody>
          <a:bodyPr wrap="square" rtlCol="0">
            <a:spAutoFit/>
          </a:bodyPr>
          <a:lstStyle/>
          <a:p>
            <a:pPr defTabSz="609585"/>
            <a:r>
              <a:rPr lang="en-GB" sz="2133">
                <a:solidFill>
                  <a:srgbClr val="2A2A2A"/>
                </a:solidFill>
                <a:latin typeface="Arial"/>
              </a:rPr>
              <a:t>Cloud base seems less sensitive, but otherwise most fields would show a reduction in the scores with increase in forecast lead times. Grid-point or </a:t>
            </a:r>
            <a:r>
              <a:rPr lang="en-GB" sz="2133" err="1">
                <a:solidFill>
                  <a:srgbClr val="2A2A2A"/>
                </a:solidFill>
                <a:latin typeface="Arial"/>
              </a:rPr>
              <a:t>HiRA</a:t>
            </a:r>
            <a:r>
              <a:rPr lang="en-GB" sz="2133">
                <a:solidFill>
                  <a:srgbClr val="2A2A2A"/>
                </a:solidFill>
                <a:latin typeface="Arial"/>
              </a:rPr>
              <a:t> statistics. </a:t>
            </a:r>
          </a:p>
        </p:txBody>
      </p:sp>
      <p:pic>
        <p:nvPicPr>
          <p:cNvPr id="2" name="Picture 1"/>
          <p:cNvPicPr>
            <a:picLocks noChangeAspect="1"/>
          </p:cNvPicPr>
          <p:nvPr/>
        </p:nvPicPr>
        <p:blipFill>
          <a:blip r:embed="rId5"/>
          <a:stretch>
            <a:fillRect/>
          </a:stretch>
        </p:blipFill>
        <p:spPr>
          <a:xfrm>
            <a:off x="493800" y="6419889"/>
            <a:ext cx="11034716" cy="371888"/>
          </a:xfrm>
          <a:prstGeom prst="rect">
            <a:avLst/>
          </a:prstGeom>
        </p:spPr>
      </p:pic>
    </p:spTree>
    <p:extLst>
      <p:ext uri="{BB962C8B-B14F-4D97-AF65-F5344CB8AC3E}">
        <p14:creationId xmlns:p14="http://schemas.microsoft.com/office/powerpoint/2010/main" val="3526492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323541" y="4762065"/>
            <a:ext cx="6121484" cy="768000"/>
          </a:xfrm>
        </p:spPr>
        <p:txBody>
          <a:bodyPr>
            <a:normAutofit fontScale="90000"/>
          </a:bodyPr>
          <a:lstStyle/>
          <a:p>
            <a:r>
              <a:rPr lang="en-GB" sz="2400" dirty="0"/>
              <a:t>CRPS temperature</a:t>
            </a:r>
            <a:br>
              <a:rPr lang="en-GB" sz="2400" dirty="0"/>
            </a:br>
            <a:r>
              <a:rPr lang="en-GB" sz="2400" dirty="0"/>
              <a:t/>
            </a:r>
            <a:br>
              <a:rPr lang="en-GB" sz="2400" dirty="0"/>
            </a:br>
            <a:r>
              <a:rPr lang="en-GB" sz="2400" dirty="0"/>
              <a:t>The temperature field is more sensitive to the latest DA analysis than the other fields, which explains the errors at the beginning with the time-lagging configuration.</a:t>
            </a:r>
            <a:br>
              <a:rPr lang="en-GB" sz="2400" dirty="0"/>
            </a:br>
            <a:r>
              <a:rPr lang="en-GB" sz="2400" dirty="0"/>
              <a:t/>
            </a:r>
            <a:br>
              <a:rPr lang="en-GB" sz="2400" dirty="0"/>
            </a:br>
            <a:r>
              <a:rPr lang="en-GB" sz="2400" dirty="0"/>
              <a:t>Larger neighbourhoods show larger errors, indicating that the DA update affects non-linearly specific locations more than others. </a:t>
            </a:r>
            <a:br>
              <a:rPr lang="en-GB" sz="2400" dirty="0"/>
            </a:br>
            <a:r>
              <a:rPr lang="en-GB" sz="2400" dirty="0"/>
              <a:t/>
            </a:r>
            <a:br>
              <a:rPr lang="en-GB" sz="2400" dirty="0"/>
            </a:br>
            <a:endParaRPr lang="en-GB"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161" y="131735"/>
            <a:ext cx="4830417" cy="6023968"/>
          </a:xfrm>
          <a:prstGeom prst="rect">
            <a:avLst/>
          </a:prstGeom>
        </p:spPr>
      </p:pic>
      <p:sp>
        <p:nvSpPr>
          <p:cNvPr id="6" name="Oval 5"/>
          <p:cNvSpPr/>
          <p:nvPr/>
        </p:nvSpPr>
        <p:spPr>
          <a:xfrm>
            <a:off x="7384942" y="3593814"/>
            <a:ext cx="1100380" cy="11682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B9DC0C"/>
              </a:solidFill>
              <a:latin typeface="Arial"/>
            </a:endParaRPr>
          </a:p>
        </p:txBody>
      </p:sp>
      <p:pic>
        <p:nvPicPr>
          <p:cNvPr id="2" name="Picture 1"/>
          <p:cNvPicPr>
            <a:picLocks noChangeAspect="1"/>
          </p:cNvPicPr>
          <p:nvPr/>
        </p:nvPicPr>
        <p:blipFill>
          <a:blip r:embed="rId4"/>
          <a:stretch>
            <a:fillRect/>
          </a:stretch>
        </p:blipFill>
        <p:spPr>
          <a:xfrm>
            <a:off x="323541" y="6480634"/>
            <a:ext cx="11034716" cy="371888"/>
          </a:xfrm>
          <a:prstGeom prst="rect">
            <a:avLst/>
          </a:prstGeom>
        </p:spPr>
      </p:pic>
    </p:spTree>
    <p:extLst>
      <p:ext uri="{BB962C8B-B14F-4D97-AF65-F5344CB8AC3E}">
        <p14:creationId xmlns:p14="http://schemas.microsoft.com/office/powerpoint/2010/main" val="831832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95" y="662235"/>
            <a:ext cx="4134030" cy="5493468"/>
          </a:xfrm>
          <a:prstGeom prst="rect">
            <a:avLst/>
          </a:prstGeom>
        </p:spPr>
      </p:pic>
      <p:sp>
        <p:nvSpPr>
          <p:cNvPr id="5" name="TextBox 4"/>
          <p:cNvSpPr txBox="1"/>
          <p:nvPr/>
        </p:nvSpPr>
        <p:spPr>
          <a:xfrm>
            <a:off x="3193637" y="94941"/>
            <a:ext cx="6495068" cy="369332"/>
          </a:xfrm>
          <a:prstGeom prst="rect">
            <a:avLst/>
          </a:prstGeom>
          <a:noFill/>
        </p:spPr>
        <p:txBody>
          <a:bodyPr wrap="square" rtlCol="0">
            <a:spAutoFit/>
          </a:bodyPr>
          <a:lstStyle/>
          <a:p>
            <a:r>
              <a:rPr lang="en-GB" dirty="0"/>
              <a:t>Other scores to keep an eye </a:t>
            </a:r>
            <a:r>
              <a:rPr lang="en-GB" dirty="0" smtClean="0"/>
              <a:t>on when PS42 goes live…</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857" y="464273"/>
            <a:ext cx="4363414" cy="5795125"/>
          </a:xfrm>
          <a:prstGeom prst="rect">
            <a:avLst/>
          </a:prstGeom>
        </p:spPr>
      </p:pic>
      <p:sp>
        <p:nvSpPr>
          <p:cNvPr id="7" name="TextBox 6"/>
          <p:cNvSpPr txBox="1"/>
          <p:nvPr/>
        </p:nvSpPr>
        <p:spPr>
          <a:xfrm>
            <a:off x="4440025" y="838986"/>
            <a:ext cx="1932495" cy="1754326"/>
          </a:xfrm>
          <a:prstGeom prst="rect">
            <a:avLst/>
          </a:prstGeom>
          <a:noFill/>
        </p:spPr>
        <p:txBody>
          <a:bodyPr wrap="square" rtlCol="0">
            <a:spAutoFit/>
          </a:bodyPr>
          <a:lstStyle/>
          <a:p>
            <a:r>
              <a:rPr lang="en-GB"/>
              <a:t>Positive bias introduced in the visibility. This occurs for both winter and summer.</a:t>
            </a:r>
          </a:p>
        </p:txBody>
      </p:sp>
      <p:cxnSp>
        <p:nvCxnSpPr>
          <p:cNvPr id="9" name="Straight Arrow Connector 8"/>
          <p:cNvCxnSpPr/>
          <p:nvPr/>
        </p:nvCxnSpPr>
        <p:spPr>
          <a:xfrm flipH="1">
            <a:off x="3516198" y="2347274"/>
            <a:ext cx="923827" cy="199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29460" y="2735116"/>
            <a:ext cx="1611983" cy="3139321"/>
          </a:xfrm>
          <a:prstGeom prst="rect">
            <a:avLst/>
          </a:prstGeom>
          <a:noFill/>
        </p:spPr>
        <p:txBody>
          <a:bodyPr wrap="square" rtlCol="0">
            <a:spAutoFit/>
          </a:bodyPr>
          <a:lstStyle/>
          <a:p>
            <a:r>
              <a:rPr lang="en-GB"/>
              <a:t>The summer trial shows a slight positive bias in precipitation. </a:t>
            </a:r>
          </a:p>
          <a:p>
            <a:endParaRPr lang="en-GB"/>
          </a:p>
          <a:p>
            <a:endParaRPr lang="en-GB"/>
          </a:p>
          <a:p>
            <a:r>
              <a:rPr lang="en-GB"/>
              <a:t>However, smaller bias at the beginning.</a:t>
            </a:r>
          </a:p>
        </p:txBody>
      </p:sp>
      <p:cxnSp>
        <p:nvCxnSpPr>
          <p:cNvPr id="12" name="Straight Arrow Connector 11"/>
          <p:cNvCxnSpPr/>
          <p:nvPr/>
        </p:nvCxnSpPr>
        <p:spPr>
          <a:xfrm>
            <a:off x="7367047" y="4083839"/>
            <a:ext cx="1456441" cy="270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11505" y="5344998"/>
            <a:ext cx="782425" cy="84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412102" y="6450902"/>
            <a:ext cx="11034716" cy="371888"/>
          </a:xfrm>
          <a:prstGeom prst="rect">
            <a:avLst/>
          </a:prstGeom>
        </p:spPr>
      </p:pic>
    </p:spTree>
    <p:extLst>
      <p:ext uri="{BB962C8B-B14F-4D97-AF65-F5344CB8AC3E}">
        <p14:creationId xmlns:p14="http://schemas.microsoft.com/office/powerpoint/2010/main" val="2438679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7420" y="1775825"/>
            <a:ext cx="8489948" cy="935570"/>
          </a:xfrm>
        </p:spPr>
        <p:txBody>
          <a:bodyPr>
            <a:normAutofit fontScale="90000"/>
          </a:bodyPr>
          <a:lstStyle/>
          <a:p>
            <a:r>
              <a:rPr lang="en-GB" dirty="0"/>
              <a:t>Backup slides </a:t>
            </a:r>
            <a:r>
              <a:rPr lang="en-GB" dirty="0" smtClean="0"/>
              <a:t>for PS42 package - product availability- resources</a:t>
            </a:r>
            <a:endParaRPr lang="en-GB" dirty="0"/>
          </a:p>
        </p:txBody>
      </p:sp>
      <p:pic>
        <p:nvPicPr>
          <p:cNvPr id="2" name="Picture 1"/>
          <p:cNvPicPr>
            <a:picLocks noChangeAspect="1"/>
          </p:cNvPicPr>
          <p:nvPr/>
        </p:nvPicPr>
        <p:blipFill>
          <a:blip r:embed="rId2"/>
          <a:stretch>
            <a:fillRect/>
          </a:stretch>
        </p:blipFill>
        <p:spPr>
          <a:xfrm>
            <a:off x="399533" y="6486112"/>
            <a:ext cx="11034716" cy="371888"/>
          </a:xfrm>
          <a:prstGeom prst="rect">
            <a:avLst/>
          </a:prstGeom>
        </p:spPr>
      </p:pic>
    </p:spTree>
    <p:extLst>
      <p:ext uri="{BB962C8B-B14F-4D97-AF65-F5344CB8AC3E}">
        <p14:creationId xmlns:p14="http://schemas.microsoft.com/office/powerpoint/2010/main" val="3189406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6000" y="1700988"/>
            <a:ext cx="11520000" cy="4593488"/>
          </a:xfrm>
        </p:spPr>
        <p:txBody>
          <a:bodyPr vert="horz" lIns="121920" tIns="60960" rIns="121920" bIns="60960" rtlCol="0" anchor="t">
            <a:normAutofit fontScale="85000" lnSpcReduction="20000"/>
          </a:bodyPr>
          <a:lstStyle/>
          <a:p>
            <a:pPr marL="227965" indent="-227965"/>
            <a:r>
              <a:rPr lang="en-GB" sz="2650">
                <a:cs typeface="Arial"/>
              </a:rPr>
              <a:t>Hourly cycling: 3</a:t>
            </a:r>
            <a:r>
              <a:rPr lang="en-GB" sz="2650"/>
              <a:t> ensemble members per cycl</a:t>
            </a:r>
            <a:r>
              <a:rPr lang="en-GB" sz="2700"/>
              <a:t>e</a:t>
            </a:r>
            <a:r>
              <a:rPr lang="en-GB" sz="2700">
                <a:cs typeface="Arial"/>
              </a:rPr>
              <a:t>, </a:t>
            </a:r>
            <a:r>
              <a:rPr lang="en-US" sz="2700">
                <a:cs typeface="Arial"/>
              </a:rPr>
              <a:t>centred on a new UKV analysis</a:t>
            </a:r>
            <a:endParaRPr lang="en-GB" sz="2700">
              <a:cs typeface="Arial"/>
            </a:endParaRPr>
          </a:p>
          <a:p>
            <a:pPr marL="227965" indent="-227965"/>
            <a:r>
              <a:rPr lang="en-GB" sz="2700">
                <a:cs typeface="Arial"/>
              </a:rPr>
              <a:t>One control member runs every 6 hours (on 03, 09, 15, 21UTC cycles, as before)</a:t>
            </a:r>
            <a:endParaRPr lang="en-US" sz="2700"/>
          </a:p>
          <a:p>
            <a:pPr marL="227965" indent="-227965"/>
            <a:r>
              <a:rPr lang="en-US" sz="2650"/>
              <a:t>Boundary conditions and initial-condition perturbations provided by MOGREPS-G, updated every 6 hours</a:t>
            </a:r>
            <a:r>
              <a:rPr lang="en-US" sz="2650">
                <a:cs typeface="Arial"/>
              </a:rPr>
              <a:t> (as before)</a:t>
            </a:r>
            <a:endParaRPr lang="en-GB" sz="2650">
              <a:cs typeface="Arial"/>
            </a:endParaRPr>
          </a:p>
          <a:p>
            <a:pPr marL="227965" indent="-227965"/>
            <a:r>
              <a:rPr lang="en-US" sz="2650"/>
              <a:t>The resulting ensemble is time-lagged over 6 cycles to create an 18-member ensemble. This time-lagging is repeated at every hour in the verification and post-processing system. So every hour we have a new ensemble run from 6 different analyses and depending on the DT time, different forcing conditions</a:t>
            </a:r>
            <a:endParaRPr lang="en-GB" sz="2650">
              <a:cs typeface="Arial"/>
            </a:endParaRPr>
          </a:p>
          <a:p>
            <a:pPr marL="227965" indent="-227965"/>
            <a:r>
              <a:rPr lang="en-GB" sz="2650">
                <a:cs typeface="Arial"/>
              </a:rPr>
              <a:t>Upgrade to UM 11.1</a:t>
            </a:r>
          </a:p>
          <a:p>
            <a:pPr marL="685165" lvl="1" indent="-227965"/>
            <a:r>
              <a:rPr lang="en-GB" sz="2100">
                <a:cs typeface="Arial"/>
              </a:rPr>
              <a:t>UM build includes bugfix branches to restore bit-reproducibility and remove the frequent model failures (</a:t>
            </a:r>
            <a:r>
              <a:rPr lang="en-GB" sz="2100" err="1">
                <a:cs typeface="Arial"/>
              </a:rPr>
              <a:t>BiCGStab</a:t>
            </a:r>
            <a:r>
              <a:rPr lang="en-GB" sz="2100">
                <a:cs typeface="Arial"/>
              </a:rPr>
              <a:t>) seen at version 10.9</a:t>
            </a:r>
            <a:endParaRPr lang="en-US" sz="2100">
              <a:cs typeface="Arial"/>
            </a:endParaRPr>
          </a:p>
          <a:p>
            <a:pPr marL="685165" lvl="1" indent="-227965"/>
            <a:r>
              <a:rPr lang="en-GB" sz="2100" u="sng">
                <a:cs typeface="Arial"/>
                <a:hlinkClick r:id="rId2"/>
              </a:rPr>
              <a:t>https://code.metoffice.gov.uk/trac/um/ticket/4215</a:t>
            </a:r>
            <a:endParaRPr lang="en-GB" sz="2100" u="sng">
              <a:cs typeface="Arial"/>
            </a:endParaRPr>
          </a:p>
          <a:p>
            <a:pPr marL="685165" lvl="1" indent="-227965"/>
            <a:r>
              <a:rPr lang="en-GB" sz="2100" u="sng">
                <a:cs typeface="Arial"/>
                <a:hlinkClick r:id="rId3"/>
              </a:rPr>
              <a:t>https://code.metoffice.gov.uk/trac/um/ticket/4176</a:t>
            </a:r>
            <a:endParaRPr lang="en-GB" sz="2100">
              <a:cs typeface="Arial"/>
            </a:endParaRPr>
          </a:p>
          <a:p>
            <a:pPr marL="227965" indent="-227965"/>
            <a:r>
              <a:rPr lang="en-GB" sz="2650">
                <a:cs typeface="Arial"/>
              </a:rPr>
              <a:t>We also propose to run all the forecasts out to T+126 in the parallel suite</a:t>
            </a:r>
          </a:p>
          <a:p>
            <a:pPr marL="685165" lvl="1" indent="-227965"/>
            <a:r>
              <a:rPr lang="en-GB" sz="2100">
                <a:cs typeface="Arial"/>
              </a:rPr>
              <a:t>Package trials ran to T+54 as did the OS41 controls</a:t>
            </a:r>
          </a:p>
          <a:p>
            <a:pPr marL="227965" indent="-227965"/>
            <a:endParaRPr lang="en-GB">
              <a:cs typeface="Arial"/>
            </a:endParaRPr>
          </a:p>
        </p:txBody>
      </p:sp>
      <p:sp>
        <p:nvSpPr>
          <p:cNvPr id="3" name="Title 2"/>
          <p:cNvSpPr>
            <a:spLocks noGrp="1"/>
          </p:cNvSpPr>
          <p:nvPr>
            <p:ph type="title"/>
          </p:nvPr>
        </p:nvSpPr>
        <p:spPr/>
        <p:txBody>
          <a:bodyPr>
            <a:normAutofit/>
          </a:bodyPr>
          <a:lstStyle/>
          <a:p>
            <a:r>
              <a:rPr lang="en-GB" sz="4250">
                <a:solidFill>
                  <a:srgbClr val="0070C0"/>
                </a:solidFill>
              </a:rPr>
              <a:t>MOGREPS-UK PS42 package content</a:t>
            </a:r>
            <a:endParaRPr lang="en-GB" sz="4250">
              <a:solidFill>
                <a:srgbClr val="0070C0"/>
              </a:solidFill>
              <a:cs typeface="Arial"/>
            </a:endParaRPr>
          </a:p>
        </p:txBody>
      </p:sp>
      <p:pic>
        <p:nvPicPr>
          <p:cNvPr id="4" name="Picture 3"/>
          <p:cNvPicPr>
            <a:picLocks noChangeAspect="1"/>
          </p:cNvPicPr>
          <p:nvPr/>
        </p:nvPicPr>
        <p:blipFill>
          <a:blip r:embed="rId4"/>
          <a:stretch>
            <a:fillRect/>
          </a:stretch>
        </p:blipFill>
        <p:spPr>
          <a:xfrm>
            <a:off x="672910" y="6382182"/>
            <a:ext cx="11034716" cy="371888"/>
          </a:xfrm>
          <a:prstGeom prst="rect">
            <a:avLst/>
          </a:prstGeom>
        </p:spPr>
      </p:pic>
    </p:spTree>
    <p:extLst>
      <p:ext uri="{BB962C8B-B14F-4D97-AF65-F5344CB8AC3E}">
        <p14:creationId xmlns:p14="http://schemas.microsoft.com/office/powerpoint/2010/main" val="3961351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8387" y="2116894"/>
            <a:ext cx="11520000" cy="768000"/>
          </a:xfrm>
        </p:spPr>
        <p:txBody>
          <a:bodyPr/>
          <a:lstStyle/>
          <a:p>
            <a:r>
              <a:rPr lang="en-GB" sz="4250" dirty="0" smtClean="0">
                <a:solidFill>
                  <a:srgbClr val="0070C0"/>
                </a:solidFill>
                <a:cs typeface="Arial"/>
              </a:rPr>
              <a:t>PS42 package </a:t>
            </a:r>
            <a:r>
              <a:rPr lang="en-GB" sz="4250" dirty="0">
                <a:solidFill>
                  <a:srgbClr val="0070C0"/>
                </a:solidFill>
                <a:cs typeface="Arial"/>
              </a:rPr>
              <a:t>trial results</a:t>
            </a:r>
          </a:p>
        </p:txBody>
      </p:sp>
      <p:pic>
        <p:nvPicPr>
          <p:cNvPr id="2" name="Picture 1"/>
          <p:cNvPicPr>
            <a:picLocks noChangeAspect="1"/>
          </p:cNvPicPr>
          <p:nvPr/>
        </p:nvPicPr>
        <p:blipFill>
          <a:blip r:embed="rId2"/>
          <a:stretch>
            <a:fillRect/>
          </a:stretch>
        </p:blipFill>
        <p:spPr>
          <a:xfrm>
            <a:off x="418387" y="6410462"/>
            <a:ext cx="11034716" cy="371888"/>
          </a:xfrm>
          <a:prstGeom prst="rect">
            <a:avLst/>
          </a:prstGeom>
        </p:spPr>
      </p:pic>
    </p:spTree>
    <p:extLst>
      <p:ext uri="{BB962C8B-B14F-4D97-AF65-F5344CB8AC3E}">
        <p14:creationId xmlns:p14="http://schemas.microsoft.com/office/powerpoint/2010/main" val="23847717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6000" y="1700987"/>
            <a:ext cx="11520000" cy="4378621"/>
          </a:xfrm>
        </p:spPr>
        <p:txBody>
          <a:bodyPr vert="horz" lIns="91440" tIns="45720" rIns="91440" bIns="45720" rtlCol="0" anchor="t">
            <a:normAutofit fontScale="85000" lnSpcReduction="20000"/>
          </a:bodyPr>
          <a:lstStyle/>
          <a:p>
            <a:pPr marL="0" indent="0">
              <a:buNone/>
            </a:pPr>
            <a:r>
              <a:rPr lang="en-GB" sz="2650"/>
              <a:t>New MOGREPS-G products complete ~ hh+7hr10min. For hourly MOGREPS-UK the delay is currently ~hh+6hr.  So the latest available pairs of runs through the day are expected to be:</a:t>
            </a:r>
          </a:p>
          <a:p>
            <a:pPr marL="227965" indent="-227965"/>
            <a:r>
              <a:rPr lang="en-GB" sz="2650"/>
              <a:t>08 UTC - 00 M-G and 02 M-UK</a:t>
            </a:r>
            <a:endParaRPr lang="en-GB" sz="2650">
              <a:cs typeface="Arial"/>
            </a:endParaRPr>
          </a:p>
          <a:p>
            <a:pPr marL="227965" indent="-227965"/>
            <a:r>
              <a:rPr lang="en-GB" sz="2650"/>
              <a:t>09 UTC - 00 M-G and 03 M-UK</a:t>
            </a:r>
            <a:endParaRPr lang="en-GB" sz="2650">
              <a:cs typeface="Arial"/>
            </a:endParaRPr>
          </a:p>
          <a:p>
            <a:pPr marL="227965" indent="-227965"/>
            <a:r>
              <a:rPr lang="en-GB" sz="2650"/>
              <a:t>10 UTC - 00 M-G and 04 M-UK</a:t>
            </a:r>
            <a:endParaRPr lang="en-GB" sz="2650">
              <a:cs typeface="Arial"/>
            </a:endParaRPr>
          </a:p>
          <a:p>
            <a:pPr marL="227965" indent="-227965"/>
            <a:r>
              <a:rPr lang="en-GB" sz="2650"/>
              <a:t>11 UTC - 00 M-G and 05 M-UK                 </a:t>
            </a:r>
            <a:endParaRPr lang="en-GB">
              <a:cs typeface="Arial"/>
            </a:endParaRPr>
          </a:p>
          <a:p>
            <a:pPr marL="227965" indent="-227965"/>
            <a:r>
              <a:rPr lang="en-GB" sz="2650"/>
              <a:t>12 UTC - 00 M-G and 06 M-UK</a:t>
            </a:r>
            <a:endParaRPr lang="en-GB" sz="2650">
              <a:cs typeface="Arial"/>
            </a:endParaRPr>
          </a:p>
          <a:p>
            <a:pPr marL="227965" indent="-227965"/>
            <a:r>
              <a:rPr lang="en-GB" sz="2650"/>
              <a:t>13 UTC - 00 M-G and 07 M-UK</a:t>
            </a:r>
            <a:endParaRPr lang="en-GB" sz="2650">
              <a:cs typeface="Arial"/>
            </a:endParaRPr>
          </a:p>
          <a:p>
            <a:pPr marL="227965" indent="-227965"/>
            <a:r>
              <a:rPr lang="en-GB" sz="2650"/>
              <a:t>14 UTC - 06 M-G and 08 M-UK</a:t>
            </a:r>
          </a:p>
          <a:p>
            <a:pPr marL="0" indent="0">
              <a:buNone/>
            </a:pPr>
            <a:r>
              <a:rPr lang="en-GB" sz="2650">
                <a:cs typeface="Arial"/>
              </a:rPr>
              <a:t>Model start times are hh+3h30, as for 6-hourly. This is necessary for the 03, 09, 15, 21UTC cycles to allow for seamless hallswitching (dependent on MOGREPS-G file mirroring). Future work is expected to shorten this required offset</a:t>
            </a:r>
          </a:p>
        </p:txBody>
      </p:sp>
      <p:sp>
        <p:nvSpPr>
          <p:cNvPr id="3" name="Title 2"/>
          <p:cNvSpPr>
            <a:spLocks noGrp="1"/>
          </p:cNvSpPr>
          <p:nvPr>
            <p:ph type="title"/>
          </p:nvPr>
        </p:nvSpPr>
        <p:spPr>
          <a:xfrm>
            <a:off x="336000" y="789503"/>
            <a:ext cx="11520000" cy="768000"/>
          </a:xfrm>
        </p:spPr>
        <p:txBody>
          <a:bodyPr>
            <a:normAutofit/>
          </a:bodyPr>
          <a:lstStyle/>
          <a:p>
            <a:r>
              <a:rPr lang="en-GB" sz="4250">
                <a:solidFill>
                  <a:srgbClr val="0070C0"/>
                </a:solidFill>
              </a:rPr>
              <a:t>Availability of products</a:t>
            </a:r>
            <a:endParaRPr lang="en-GB" sz="4250">
              <a:solidFill>
                <a:srgbClr val="0070C0"/>
              </a:solidFill>
              <a:cs typeface="Arial"/>
            </a:endParaRPr>
          </a:p>
        </p:txBody>
      </p:sp>
      <p:cxnSp>
        <p:nvCxnSpPr>
          <p:cNvPr id="5" name="Straight Arrow Connector 4"/>
          <p:cNvCxnSpPr/>
          <p:nvPr/>
        </p:nvCxnSpPr>
        <p:spPr>
          <a:xfrm flipV="1">
            <a:off x="5165686" y="3751305"/>
            <a:ext cx="1066800" cy="138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95138" y="2744397"/>
            <a:ext cx="3658919" cy="2031325"/>
          </a:xfrm>
          <a:prstGeom prst="rect">
            <a:avLst/>
          </a:prstGeom>
          <a:noFill/>
        </p:spPr>
        <p:txBody>
          <a:bodyPr wrap="square" rtlCol="0" anchor="t">
            <a:spAutoFit/>
          </a:bodyPr>
          <a:lstStyle/>
          <a:p>
            <a:r>
              <a:rPr lang="en-GB">
                <a:solidFill>
                  <a:srgbClr val="FF0000"/>
                </a:solidFill>
              </a:rPr>
              <a:t>11 UTC is the ideal comparison time with 36-m MOGREPS-G to detect contribution from resolution in impact of MOGREPS-UK.      </a:t>
            </a:r>
            <a:endParaRPr lang="en-US"/>
          </a:p>
          <a:p>
            <a:r>
              <a:rPr lang="en-GB">
                <a:solidFill>
                  <a:srgbClr val="FF0000"/>
                </a:solidFill>
              </a:rPr>
              <a:t>(05 M-UK ensemble shares same 50-50 split in driving from 18/00 UTC MOGREPS-G)</a:t>
            </a:r>
            <a:endParaRPr lang="en-GB"/>
          </a:p>
        </p:txBody>
      </p:sp>
      <p:pic>
        <p:nvPicPr>
          <p:cNvPr id="4" name="Picture 3"/>
          <p:cNvPicPr>
            <a:picLocks noChangeAspect="1"/>
          </p:cNvPicPr>
          <p:nvPr/>
        </p:nvPicPr>
        <p:blipFill>
          <a:blip r:embed="rId2"/>
          <a:stretch>
            <a:fillRect/>
          </a:stretch>
        </p:blipFill>
        <p:spPr>
          <a:xfrm>
            <a:off x="578642" y="6454152"/>
            <a:ext cx="11034716" cy="371888"/>
          </a:xfrm>
          <a:prstGeom prst="rect">
            <a:avLst/>
          </a:prstGeom>
        </p:spPr>
      </p:pic>
    </p:spTree>
    <p:extLst>
      <p:ext uri="{BB962C8B-B14F-4D97-AF65-F5344CB8AC3E}">
        <p14:creationId xmlns:p14="http://schemas.microsoft.com/office/powerpoint/2010/main" val="3203509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1C5D0B-5D90-4C51-A99F-957787DF963B}"/>
              </a:ext>
            </a:extLst>
          </p:cNvPr>
          <p:cNvSpPr>
            <a:spLocks noGrp="1"/>
          </p:cNvSpPr>
          <p:nvPr>
            <p:ph idx="1"/>
          </p:nvPr>
        </p:nvSpPr>
        <p:spPr/>
        <p:txBody>
          <a:bodyPr vert="horz" lIns="91440" tIns="45720" rIns="91440" bIns="45720" rtlCol="0" anchor="t">
            <a:normAutofit/>
          </a:bodyPr>
          <a:lstStyle/>
          <a:p>
            <a:pPr marL="171450" indent="-171450">
              <a:spcBef>
                <a:spcPts val="750"/>
              </a:spcBef>
            </a:pPr>
            <a:r>
              <a:rPr lang="en-GB" sz="2650">
                <a:cs typeface="Arial"/>
              </a:rPr>
              <a:t>Compute resources are approx. 3.5 times larger, comparing six hourly cycles with one 6-hourly cycle</a:t>
            </a:r>
            <a:endParaRPr lang="en-US" sz="2650">
              <a:cs typeface="Arial"/>
            </a:endParaRPr>
          </a:p>
          <a:p>
            <a:pPr marL="514350" lvl="1" indent="-171450">
              <a:spcBef>
                <a:spcPts val="375"/>
              </a:spcBef>
            </a:pPr>
            <a:r>
              <a:rPr lang="en-GB" sz="2650">
                <a:cs typeface="Arial"/>
              </a:rPr>
              <a:t>Need 42 nodes per member to obtain T+126 forecasts within the hour</a:t>
            </a:r>
            <a:endParaRPr lang="en-US" sz="2650">
              <a:cs typeface="Arial"/>
            </a:endParaRPr>
          </a:p>
          <a:p>
            <a:pPr marL="514350" lvl="1" indent="-171450">
              <a:spcBef>
                <a:spcPts val="375"/>
              </a:spcBef>
            </a:pPr>
            <a:r>
              <a:rPr lang="en-GB" sz="2650">
                <a:cs typeface="Arial"/>
              </a:rPr>
              <a:t>Currently use 18 nodes per member to run to T+54 within the hour</a:t>
            </a:r>
            <a:endParaRPr lang="en-US" sz="2650">
              <a:cs typeface="Arial"/>
            </a:endParaRPr>
          </a:p>
          <a:p>
            <a:pPr marL="514350" lvl="1" indent="-171450">
              <a:spcBef>
                <a:spcPts val="375"/>
              </a:spcBef>
            </a:pPr>
            <a:r>
              <a:rPr lang="en-GB" sz="2650">
                <a:cs typeface="Arial"/>
              </a:rPr>
              <a:t>Good news for PS42: UM 11.1 is approx. 7% faster than 10.9 !</a:t>
            </a:r>
            <a:endParaRPr lang="en-US" sz="2650">
              <a:cs typeface="Arial"/>
            </a:endParaRPr>
          </a:p>
          <a:p>
            <a:pPr marL="171450" indent="-171450">
              <a:spcBef>
                <a:spcPts val="750"/>
              </a:spcBef>
            </a:pPr>
            <a:r>
              <a:rPr lang="en-GB" sz="2650">
                <a:cs typeface="Arial"/>
              </a:rPr>
              <a:t>Data volume: extra 1.4 TB (max.) required on disk for six hourly cycles compared with one 6-hourly</a:t>
            </a:r>
            <a:endParaRPr lang="en-US" sz="2650">
              <a:cs typeface="Arial"/>
            </a:endParaRPr>
          </a:p>
        </p:txBody>
      </p:sp>
      <p:sp>
        <p:nvSpPr>
          <p:cNvPr id="3" name="Title 2">
            <a:extLst>
              <a:ext uri="{FF2B5EF4-FFF2-40B4-BE49-F238E27FC236}">
                <a16:creationId xmlns:a16="http://schemas.microsoft.com/office/drawing/2014/main" id="{11D46A6A-43E0-488C-B721-1C0B047EC819}"/>
              </a:ext>
            </a:extLst>
          </p:cNvPr>
          <p:cNvSpPr>
            <a:spLocks noGrp="1"/>
          </p:cNvSpPr>
          <p:nvPr>
            <p:ph type="title"/>
          </p:nvPr>
        </p:nvSpPr>
        <p:spPr/>
        <p:txBody>
          <a:bodyPr/>
          <a:lstStyle/>
          <a:p>
            <a:r>
              <a:rPr lang="en-GB" sz="4250">
                <a:solidFill>
                  <a:srgbClr val="0070C0"/>
                </a:solidFill>
                <a:cs typeface="Arial"/>
              </a:rPr>
              <a:t>Resource implications (based on OS41)</a:t>
            </a:r>
            <a:endParaRPr lang="en-US" sz="4250">
              <a:solidFill>
                <a:srgbClr val="0070C0"/>
              </a:solidFill>
              <a:cs typeface="Arial"/>
            </a:endParaRPr>
          </a:p>
        </p:txBody>
      </p:sp>
      <p:pic>
        <p:nvPicPr>
          <p:cNvPr id="4" name="Picture 3"/>
          <p:cNvPicPr>
            <a:picLocks noChangeAspect="1"/>
          </p:cNvPicPr>
          <p:nvPr/>
        </p:nvPicPr>
        <p:blipFill>
          <a:blip r:embed="rId2"/>
          <a:stretch>
            <a:fillRect/>
          </a:stretch>
        </p:blipFill>
        <p:spPr>
          <a:xfrm>
            <a:off x="672910" y="6486112"/>
            <a:ext cx="11034716" cy="371888"/>
          </a:xfrm>
          <a:prstGeom prst="rect">
            <a:avLst/>
          </a:prstGeom>
        </p:spPr>
      </p:pic>
    </p:spTree>
    <p:extLst>
      <p:ext uri="{BB962C8B-B14F-4D97-AF65-F5344CB8AC3E}">
        <p14:creationId xmlns:p14="http://schemas.microsoft.com/office/powerpoint/2010/main" val="2236579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6000" y="836330"/>
            <a:ext cx="11520000" cy="1143477"/>
          </a:xfrm>
        </p:spPr>
        <p:txBody>
          <a:bodyPr>
            <a:normAutofit fontScale="90000"/>
          </a:bodyPr>
          <a:lstStyle/>
          <a:p>
            <a:r>
              <a:rPr lang="en-GB" sz="4250"/>
              <a:t>PS42 package results</a:t>
            </a:r>
            <a:r>
              <a:rPr lang="en-GB" sz="4250">
                <a:cs typeface="Arial"/>
              </a:rPr>
              <a:t> (driven by PS42 UKV and global packages) – winter</a:t>
            </a:r>
            <a:endParaRPr lang="en-GB">
              <a:cs typeface="Aria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383" b="22092"/>
          <a:stretch/>
        </p:blipFill>
        <p:spPr>
          <a:xfrm>
            <a:off x="2868705" y="2076465"/>
            <a:ext cx="7147859" cy="3824940"/>
          </a:xfrm>
          <a:prstGeom prst="rect">
            <a:avLst/>
          </a:prstGeom>
        </p:spPr>
      </p:pic>
      <p:sp>
        <p:nvSpPr>
          <p:cNvPr id="5" name="Oval 4"/>
          <p:cNvSpPr/>
          <p:nvPr/>
        </p:nvSpPr>
        <p:spPr>
          <a:xfrm>
            <a:off x="7290398" y="3480933"/>
            <a:ext cx="3107836" cy="14379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B9DC0C"/>
              </a:solidFill>
              <a:latin typeface="Arial"/>
            </a:endParaRPr>
          </a:p>
        </p:txBody>
      </p:sp>
      <p:sp>
        <p:nvSpPr>
          <p:cNvPr id="6" name="TextBox 5"/>
          <p:cNvSpPr txBox="1"/>
          <p:nvPr/>
        </p:nvSpPr>
        <p:spPr>
          <a:xfrm>
            <a:off x="5500256" y="5901405"/>
            <a:ext cx="6668250" cy="461665"/>
          </a:xfrm>
          <a:prstGeom prst="rect">
            <a:avLst/>
          </a:prstGeom>
          <a:noFill/>
        </p:spPr>
        <p:txBody>
          <a:bodyPr wrap="square" rtlCol="0">
            <a:spAutoFit/>
          </a:bodyPr>
          <a:lstStyle/>
          <a:p>
            <a:pPr defTabSz="609585"/>
            <a:r>
              <a:rPr lang="en-GB" sz="2400">
                <a:solidFill>
                  <a:srgbClr val="FF0000"/>
                </a:solidFill>
                <a:latin typeface="Arial"/>
              </a:rPr>
              <a:t>2) Smaller improvements at later forecast times</a:t>
            </a:r>
          </a:p>
        </p:txBody>
      </p:sp>
      <p:sp>
        <p:nvSpPr>
          <p:cNvPr id="7" name="TextBox 6"/>
          <p:cNvSpPr txBox="1"/>
          <p:nvPr/>
        </p:nvSpPr>
        <p:spPr>
          <a:xfrm>
            <a:off x="4718866" y="2532477"/>
            <a:ext cx="5143063" cy="461665"/>
          </a:xfrm>
          <a:prstGeom prst="rect">
            <a:avLst/>
          </a:prstGeom>
          <a:noFill/>
        </p:spPr>
        <p:txBody>
          <a:bodyPr wrap="square" rtlCol="0">
            <a:spAutoFit/>
          </a:bodyPr>
          <a:lstStyle/>
          <a:p>
            <a:pPr defTabSz="609585"/>
            <a:r>
              <a:rPr lang="en-GB" sz="2400" dirty="0">
                <a:solidFill>
                  <a:srgbClr val="2A2A2A"/>
                </a:solidFill>
                <a:latin typeface="Arial"/>
              </a:rPr>
              <a:t>02 Dec 2017 – 01 Jan 2018</a:t>
            </a:r>
          </a:p>
        </p:txBody>
      </p:sp>
      <p:sp>
        <p:nvSpPr>
          <p:cNvPr id="8" name="Oval 7"/>
          <p:cNvSpPr/>
          <p:nvPr/>
        </p:nvSpPr>
        <p:spPr>
          <a:xfrm>
            <a:off x="2974462" y="3281819"/>
            <a:ext cx="1860586" cy="6263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B9DC0C"/>
              </a:solidFill>
              <a:latin typeface="Arial"/>
            </a:endParaRPr>
          </a:p>
        </p:txBody>
      </p:sp>
      <p:sp>
        <p:nvSpPr>
          <p:cNvPr id="9" name="TextBox 8"/>
          <p:cNvSpPr txBox="1"/>
          <p:nvPr/>
        </p:nvSpPr>
        <p:spPr>
          <a:xfrm>
            <a:off x="63858" y="2532477"/>
            <a:ext cx="2910603" cy="2677656"/>
          </a:xfrm>
          <a:prstGeom prst="rect">
            <a:avLst/>
          </a:prstGeom>
          <a:noFill/>
        </p:spPr>
        <p:txBody>
          <a:bodyPr wrap="square" rtlCol="0">
            <a:spAutoFit/>
          </a:bodyPr>
          <a:lstStyle/>
          <a:p>
            <a:pPr defTabSz="609585"/>
            <a:r>
              <a:rPr lang="en-GB" sz="2400">
                <a:solidFill>
                  <a:srgbClr val="FF0000"/>
                </a:solidFill>
                <a:latin typeface="Arial"/>
              </a:rPr>
              <a:t>1) Temperature sensitive to differences in the times of the analyses between the 2 configurations. </a:t>
            </a:r>
          </a:p>
        </p:txBody>
      </p:sp>
      <p:pic>
        <p:nvPicPr>
          <p:cNvPr id="2" name="Picture 1"/>
          <p:cNvPicPr>
            <a:picLocks noChangeAspect="1"/>
          </p:cNvPicPr>
          <p:nvPr/>
        </p:nvPicPr>
        <p:blipFill>
          <a:blip r:embed="rId3"/>
          <a:stretch>
            <a:fillRect/>
          </a:stretch>
        </p:blipFill>
        <p:spPr>
          <a:xfrm>
            <a:off x="456093" y="6443496"/>
            <a:ext cx="11034716" cy="371888"/>
          </a:xfrm>
          <a:prstGeom prst="rect">
            <a:avLst/>
          </a:prstGeom>
        </p:spPr>
      </p:pic>
    </p:spTree>
    <p:extLst>
      <p:ext uri="{BB962C8B-B14F-4D97-AF65-F5344CB8AC3E}">
        <p14:creationId xmlns:p14="http://schemas.microsoft.com/office/powerpoint/2010/main" val="403639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472" b="4572"/>
          <a:stretch/>
        </p:blipFill>
        <p:spPr>
          <a:xfrm>
            <a:off x="8237249" y="257610"/>
            <a:ext cx="3954751" cy="603949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6193" b="4981"/>
          <a:stretch/>
        </p:blipFill>
        <p:spPr>
          <a:xfrm>
            <a:off x="4078016" y="285638"/>
            <a:ext cx="4064000" cy="601146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7163" b="4981"/>
          <a:stretch/>
        </p:blipFill>
        <p:spPr>
          <a:xfrm>
            <a:off x="4032" y="285640"/>
            <a:ext cx="3993929" cy="5937405"/>
          </a:xfrm>
          <a:prstGeom prst="rect">
            <a:avLst/>
          </a:prstGeom>
        </p:spPr>
      </p:pic>
      <p:cxnSp>
        <p:nvCxnSpPr>
          <p:cNvPr id="7" name="Straight Arrow Connector 6"/>
          <p:cNvCxnSpPr/>
          <p:nvPr/>
        </p:nvCxnSpPr>
        <p:spPr>
          <a:xfrm flipV="1">
            <a:off x="973671" y="4687429"/>
            <a:ext cx="1996596" cy="80579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945944" y="4687429"/>
            <a:ext cx="1513489" cy="73490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101494" y="4766466"/>
            <a:ext cx="1513489" cy="73490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037494" y="5274942"/>
            <a:ext cx="2684408" cy="584775"/>
          </a:xfrm>
          <a:prstGeom prst="rect">
            <a:avLst/>
          </a:prstGeom>
          <a:noFill/>
        </p:spPr>
        <p:txBody>
          <a:bodyPr wrap="square" rtlCol="0">
            <a:spAutoFit/>
          </a:bodyPr>
          <a:lstStyle/>
          <a:p>
            <a:pPr defTabSz="609585"/>
            <a:r>
              <a:rPr lang="en-GB" sz="1600" dirty="0">
                <a:solidFill>
                  <a:srgbClr val="FF0000"/>
                </a:solidFill>
              </a:rPr>
              <a:t> Advantage smaller with </a:t>
            </a:r>
            <a:r>
              <a:rPr lang="en-GB" sz="1600" dirty="0">
                <a:solidFill>
                  <a:srgbClr val="FF0000"/>
                </a:solidFill>
                <a:latin typeface="Arial"/>
              </a:rPr>
              <a:t>increasing lead times</a:t>
            </a:r>
          </a:p>
        </p:txBody>
      </p:sp>
      <p:sp>
        <p:nvSpPr>
          <p:cNvPr id="11" name="TextBox 10"/>
          <p:cNvSpPr txBox="1"/>
          <p:nvPr/>
        </p:nvSpPr>
        <p:spPr>
          <a:xfrm>
            <a:off x="1956544" y="2558737"/>
            <a:ext cx="2073856" cy="1077218"/>
          </a:xfrm>
          <a:prstGeom prst="rect">
            <a:avLst/>
          </a:prstGeom>
          <a:noFill/>
        </p:spPr>
        <p:txBody>
          <a:bodyPr wrap="square" rtlCol="0">
            <a:spAutoFit/>
          </a:bodyPr>
          <a:lstStyle/>
          <a:p>
            <a:r>
              <a:rPr lang="en-GB" sz="1600">
                <a:solidFill>
                  <a:srgbClr val="FF0000"/>
                </a:solidFill>
              </a:rPr>
              <a:t>The 12-m 6-hourly becomes better than the 12-m hourly model</a:t>
            </a:r>
          </a:p>
        </p:txBody>
      </p:sp>
      <p:sp>
        <p:nvSpPr>
          <p:cNvPr id="12" name="Oval 11"/>
          <p:cNvSpPr/>
          <p:nvPr/>
        </p:nvSpPr>
        <p:spPr>
          <a:xfrm>
            <a:off x="1684282" y="3832964"/>
            <a:ext cx="1823006" cy="7193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GB" sz="2400">
              <a:solidFill>
                <a:srgbClr val="B9DC0C"/>
              </a:solidFill>
              <a:latin typeface="Arial"/>
            </a:endParaRPr>
          </a:p>
        </p:txBody>
      </p:sp>
      <p:sp>
        <p:nvSpPr>
          <p:cNvPr id="14" name="TextBox 13"/>
          <p:cNvSpPr txBox="1"/>
          <p:nvPr/>
        </p:nvSpPr>
        <p:spPr>
          <a:xfrm>
            <a:off x="9276782" y="5314460"/>
            <a:ext cx="2684408" cy="584775"/>
          </a:xfrm>
          <a:prstGeom prst="rect">
            <a:avLst/>
          </a:prstGeom>
          <a:noFill/>
        </p:spPr>
        <p:txBody>
          <a:bodyPr wrap="square" rtlCol="0">
            <a:spAutoFit/>
          </a:bodyPr>
          <a:lstStyle/>
          <a:p>
            <a:pPr defTabSz="609585"/>
            <a:r>
              <a:rPr lang="en-GB" sz="1600" dirty="0">
                <a:solidFill>
                  <a:srgbClr val="FF0000"/>
                </a:solidFill>
                <a:latin typeface="Arial"/>
              </a:rPr>
              <a:t> </a:t>
            </a:r>
            <a:r>
              <a:rPr lang="en-GB" sz="1600" dirty="0">
                <a:solidFill>
                  <a:srgbClr val="FF0000"/>
                </a:solidFill>
              </a:rPr>
              <a:t>Advantage smaller </a:t>
            </a:r>
            <a:r>
              <a:rPr lang="en-GB" sz="1600" dirty="0">
                <a:solidFill>
                  <a:srgbClr val="FF0000"/>
                </a:solidFill>
                <a:latin typeface="Arial"/>
              </a:rPr>
              <a:t>with increasing lead times</a:t>
            </a:r>
          </a:p>
        </p:txBody>
      </p:sp>
      <p:sp>
        <p:nvSpPr>
          <p:cNvPr id="15" name="TextBox 14"/>
          <p:cNvSpPr txBox="1"/>
          <p:nvPr/>
        </p:nvSpPr>
        <p:spPr>
          <a:xfrm>
            <a:off x="1449907" y="5241329"/>
            <a:ext cx="2684408" cy="584775"/>
          </a:xfrm>
          <a:prstGeom prst="rect">
            <a:avLst/>
          </a:prstGeom>
          <a:noFill/>
        </p:spPr>
        <p:txBody>
          <a:bodyPr wrap="square" rtlCol="0">
            <a:spAutoFit/>
          </a:bodyPr>
          <a:lstStyle/>
          <a:p>
            <a:pPr defTabSz="609585"/>
            <a:r>
              <a:rPr lang="en-GB" sz="1600">
                <a:solidFill>
                  <a:srgbClr val="FF0000"/>
                </a:solidFill>
                <a:latin typeface="Arial"/>
              </a:rPr>
              <a:t>Advantage smaller with increasing lead times</a:t>
            </a:r>
          </a:p>
        </p:txBody>
      </p:sp>
      <p:sp>
        <p:nvSpPr>
          <p:cNvPr id="2" name="TextBox 1"/>
          <p:cNvSpPr txBox="1"/>
          <p:nvPr/>
        </p:nvSpPr>
        <p:spPr>
          <a:xfrm>
            <a:off x="162732" y="0"/>
            <a:ext cx="9756183" cy="369332"/>
          </a:xfrm>
          <a:prstGeom prst="rect">
            <a:avLst/>
          </a:prstGeom>
          <a:noFill/>
        </p:spPr>
        <p:txBody>
          <a:bodyPr wrap="square" rtlCol="0">
            <a:spAutoFit/>
          </a:bodyPr>
          <a:lstStyle/>
          <a:p>
            <a:r>
              <a:rPr lang="en-GB"/>
              <a:t>Examples of impact of lead time on performance for wind, precipitation, visibility</a:t>
            </a:r>
          </a:p>
        </p:txBody>
      </p:sp>
      <p:pic>
        <p:nvPicPr>
          <p:cNvPr id="3" name="Picture 2"/>
          <p:cNvPicPr>
            <a:picLocks noChangeAspect="1"/>
          </p:cNvPicPr>
          <p:nvPr/>
        </p:nvPicPr>
        <p:blipFill>
          <a:blip r:embed="rId6"/>
          <a:stretch>
            <a:fillRect/>
          </a:stretch>
        </p:blipFill>
        <p:spPr>
          <a:xfrm>
            <a:off x="342972" y="6429679"/>
            <a:ext cx="11034716" cy="371888"/>
          </a:xfrm>
          <a:prstGeom prst="rect">
            <a:avLst/>
          </a:prstGeom>
        </p:spPr>
      </p:pic>
    </p:spTree>
    <p:extLst>
      <p:ext uri="{BB962C8B-B14F-4D97-AF65-F5344CB8AC3E}">
        <p14:creationId xmlns:p14="http://schemas.microsoft.com/office/powerpoint/2010/main" val="615461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538586" y="768000"/>
            <a:ext cx="4509370" cy="369332"/>
          </a:xfrm>
          <a:prstGeom prst="rect">
            <a:avLst/>
          </a:prstGeom>
          <a:noFill/>
        </p:spPr>
        <p:txBody>
          <a:bodyPr wrap="square" rtlCol="0">
            <a:spAutoFit/>
          </a:bodyPr>
          <a:lstStyle/>
          <a:p>
            <a:r>
              <a:rPr lang="en-GB"/>
              <a:t>18-m </a:t>
            </a:r>
            <a:r>
              <a:rPr lang="en-GB" i="1"/>
              <a:t>hourly</a:t>
            </a:r>
            <a:r>
              <a:rPr lang="en-GB"/>
              <a:t> against 12-m </a:t>
            </a:r>
            <a:r>
              <a:rPr lang="en-GB" i="1"/>
              <a:t>hourly</a:t>
            </a:r>
          </a:p>
        </p:txBody>
      </p:sp>
      <p:sp>
        <p:nvSpPr>
          <p:cNvPr id="18" name="TextBox 17"/>
          <p:cNvSpPr txBox="1"/>
          <p:nvPr/>
        </p:nvSpPr>
        <p:spPr>
          <a:xfrm>
            <a:off x="6631045" y="3489834"/>
            <a:ext cx="4509370" cy="369332"/>
          </a:xfrm>
          <a:prstGeom prst="rect">
            <a:avLst/>
          </a:prstGeom>
          <a:noFill/>
        </p:spPr>
        <p:txBody>
          <a:bodyPr wrap="square" rtlCol="0">
            <a:spAutoFit/>
          </a:bodyPr>
          <a:lstStyle/>
          <a:p>
            <a:r>
              <a:rPr lang="en-GB"/>
              <a:t>24-m </a:t>
            </a:r>
            <a:r>
              <a:rPr lang="en-GB" i="1"/>
              <a:t>hourly</a:t>
            </a:r>
            <a:r>
              <a:rPr lang="en-GB"/>
              <a:t> against 18-m </a:t>
            </a:r>
            <a:r>
              <a:rPr lang="en-GB" i="1"/>
              <a:t>hourly</a:t>
            </a:r>
          </a:p>
        </p:txBody>
      </p:sp>
      <p:sp>
        <p:nvSpPr>
          <p:cNvPr id="5" name="TextBox 4"/>
          <p:cNvSpPr txBox="1"/>
          <p:nvPr/>
        </p:nvSpPr>
        <p:spPr>
          <a:xfrm>
            <a:off x="492632" y="1034471"/>
            <a:ext cx="4600898" cy="5078313"/>
          </a:xfrm>
          <a:prstGeom prst="rect">
            <a:avLst/>
          </a:prstGeom>
          <a:noFill/>
        </p:spPr>
        <p:txBody>
          <a:bodyPr wrap="square" rtlCol="0">
            <a:spAutoFit/>
          </a:bodyPr>
          <a:lstStyle/>
          <a:p>
            <a:r>
              <a:rPr lang="en-GB" dirty="0"/>
              <a:t>Smaller improvements in the temperature scores in the short-range as well as decreasing performance with increasing lead times are not specific to the differences between the 6-hourly and hourly configurations. They are also intrinsic characteristics of the way we build our time-lagging configuration.</a:t>
            </a:r>
          </a:p>
          <a:p>
            <a:endParaRPr lang="en-GB" dirty="0"/>
          </a:p>
          <a:p>
            <a:r>
              <a:rPr lang="en-GB" dirty="0"/>
              <a:t>Here, we show the score cards for the hourly cycling model only, with increasing members through time-lagging. We see that the temperature scores do not change much in the short-range. The other fields also show a small decrease in the </a:t>
            </a:r>
            <a:r>
              <a:rPr lang="en-GB" dirty="0" smtClean="0"/>
              <a:t>advantage </a:t>
            </a:r>
            <a:r>
              <a:rPr lang="en-GB" dirty="0"/>
              <a:t>of time-lagging with increasing lead times. This is related to the older forcing conditions to the ensemble.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7345" r="8907" b="21582"/>
          <a:stretch/>
        </p:blipFill>
        <p:spPr>
          <a:xfrm>
            <a:off x="5509648" y="1082716"/>
            <a:ext cx="5122190" cy="249482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6667" r="8827" b="21921"/>
          <a:stretch/>
        </p:blipFill>
        <p:spPr>
          <a:xfrm>
            <a:off x="5509648" y="3892257"/>
            <a:ext cx="5122190" cy="2319412"/>
          </a:xfrm>
          <a:prstGeom prst="rect">
            <a:avLst/>
          </a:prstGeom>
        </p:spPr>
      </p:pic>
      <p:sp>
        <p:nvSpPr>
          <p:cNvPr id="4" name="Title 2">
            <a:extLst>
              <a:ext uri="{FF2B5EF4-FFF2-40B4-BE49-F238E27FC236}">
                <a16:creationId xmlns:a16="http://schemas.microsoft.com/office/drawing/2014/main" id="{9B8A4BD4-88D5-49B9-8E1D-E242450A5ED7}"/>
              </a:ext>
            </a:extLst>
          </p:cNvPr>
          <p:cNvSpPr>
            <a:spLocks noGrp="1"/>
          </p:cNvSpPr>
          <p:nvPr>
            <p:ph type="title"/>
          </p:nvPr>
        </p:nvSpPr>
        <p:spPr>
          <a:xfrm>
            <a:off x="2830643" y="43987"/>
            <a:ext cx="11520000" cy="768000"/>
          </a:xfrm>
        </p:spPr>
        <p:txBody>
          <a:bodyPr/>
          <a:lstStyle/>
          <a:p>
            <a:r>
              <a:rPr lang="en-GB" sz="4250">
                <a:solidFill>
                  <a:srgbClr val="0070C0"/>
                </a:solidFill>
                <a:cs typeface="Arial"/>
              </a:rPr>
              <a:t>Impact of time-lagging</a:t>
            </a:r>
          </a:p>
        </p:txBody>
      </p:sp>
      <p:pic>
        <p:nvPicPr>
          <p:cNvPr id="6" name="Picture 5"/>
          <p:cNvPicPr>
            <a:picLocks noChangeAspect="1"/>
          </p:cNvPicPr>
          <p:nvPr/>
        </p:nvPicPr>
        <p:blipFill>
          <a:blip r:embed="rId5"/>
          <a:stretch>
            <a:fillRect/>
          </a:stretch>
        </p:blipFill>
        <p:spPr>
          <a:xfrm>
            <a:off x="209227" y="6434153"/>
            <a:ext cx="11034716" cy="371888"/>
          </a:xfrm>
          <a:prstGeom prst="rect">
            <a:avLst/>
          </a:prstGeom>
        </p:spPr>
      </p:pic>
    </p:spTree>
    <p:extLst>
      <p:ext uri="{BB962C8B-B14F-4D97-AF65-F5344CB8AC3E}">
        <p14:creationId xmlns:p14="http://schemas.microsoft.com/office/powerpoint/2010/main" val="4175078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s41_osag_mogrepsuk_v2" id="{D3FB0384-2EEA-4636-A47D-C1C4D4EA45EB}" vid="{D87DFA2F-FFCF-41D7-B7C9-A5B07E0BA944}"/>
    </a:ext>
  </a:extLst>
</a:theme>
</file>

<file path=ppt/theme/theme3.xml><?xml version="1.0" encoding="utf-8"?>
<a:theme xmlns:a="http://schemas.openxmlformats.org/drawingml/2006/main" name="2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19B062-023A-40C9-A3F4-13BE4308F963}" vid="{E3889E12-D829-4549-AA70-6F580A5BA26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3583</Words>
  <Application>Microsoft Office PowerPoint</Application>
  <PresentationFormat>Widescreen</PresentationFormat>
  <Paragraphs>289</Paragraphs>
  <Slides>61</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61</vt:i4>
      </vt:variant>
    </vt:vector>
  </HeadingPairs>
  <TitlesOfParts>
    <vt:vector size="68" baseType="lpstr">
      <vt:lpstr>Arial</vt:lpstr>
      <vt:lpstr>Calibri</vt:lpstr>
      <vt:lpstr>Calibri Light</vt:lpstr>
      <vt:lpstr>Helvetica Light</vt:lpstr>
      <vt:lpstr>Office Theme</vt:lpstr>
      <vt:lpstr>1_Office Theme</vt:lpstr>
      <vt:lpstr>2_Office Theme</vt:lpstr>
      <vt:lpstr>Hourly cycling and time-lagging: a new configuration for MOGREPS-UK</vt:lpstr>
      <vt:lpstr>Introduction to the new configuration  PS42 package trial results and objective verification  Objective verification to T+120  Subjective assessment to T+120  Conclusions </vt:lpstr>
      <vt:lpstr>PowerPoint Presentation</vt:lpstr>
      <vt:lpstr>PowerPoint Presentation</vt:lpstr>
      <vt:lpstr>Benefits of the hourly cycling</vt:lpstr>
      <vt:lpstr>PS42 package trial results</vt:lpstr>
      <vt:lpstr>PS42 package results (driven by PS42 UKV and global packages) – winter</vt:lpstr>
      <vt:lpstr>PowerPoint Presentation</vt:lpstr>
      <vt:lpstr>Impact of time-lagging</vt:lpstr>
      <vt:lpstr>PowerPoint Presentation</vt:lpstr>
      <vt:lpstr>PS42 package results (driven by PS42 UKV and global packages) – summer</vt:lpstr>
      <vt:lpstr>PowerPoint Presentation</vt:lpstr>
      <vt:lpstr>PowerPoint Presentation</vt:lpstr>
      <vt:lpstr>Impact on spread</vt:lpstr>
      <vt:lpstr>Conclusions</vt:lpstr>
      <vt:lpstr>Objective verification to T+120  </vt:lpstr>
      <vt:lpstr>PowerPoint Presentation</vt:lpstr>
      <vt:lpstr>PowerPoint Presentation</vt:lpstr>
      <vt:lpstr>Subjective assessment Testbed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Backup slides subjective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 objective verification</vt:lpstr>
      <vt:lpstr>PowerPoint Presentation</vt:lpstr>
      <vt:lpstr>PowerPoint Presentation</vt:lpstr>
      <vt:lpstr>PowerPoint Presentation</vt:lpstr>
      <vt:lpstr>PowerPoint Presentation</vt:lpstr>
      <vt:lpstr>CRPS temperature  The temperature field is more sensitive to the latest DA analysis than the other fields, which explains the errors at the beginning with the time-lagging configuration.  Larger neighbourhoods show larger errors, indicating that the DA update affects non-linearly specific locations more than others.   </vt:lpstr>
      <vt:lpstr>PowerPoint Presentation</vt:lpstr>
      <vt:lpstr>Backup slides for PS42 package - product availability- resources</vt:lpstr>
      <vt:lpstr>MOGREPS-UK PS42 package content</vt:lpstr>
      <vt:lpstr>Availability of products</vt:lpstr>
      <vt:lpstr>Resource implications (based on OS41)</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Subjective assessment for OSAG</dc:title>
  <dc:creator>Porson, Aurore</dc:creator>
  <cp:lastModifiedBy>Porson, Aurore</cp:lastModifiedBy>
  <cp:revision>33</cp:revision>
  <cp:lastPrinted>2018-11-05T14:32:52Z</cp:lastPrinted>
  <dcterms:created xsi:type="dcterms:W3CDTF">2018-10-03T11:41:12Z</dcterms:created>
  <dcterms:modified xsi:type="dcterms:W3CDTF">2018-11-16T12:04:01Z</dcterms:modified>
</cp:coreProperties>
</file>