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87" r:id="rId3"/>
    <p:sldId id="258" r:id="rId4"/>
    <p:sldId id="259" r:id="rId5"/>
    <p:sldId id="262" r:id="rId6"/>
    <p:sldId id="264" r:id="rId7"/>
    <p:sldId id="265" r:id="rId8"/>
    <p:sldId id="266" r:id="rId9"/>
    <p:sldId id="268" r:id="rId10"/>
    <p:sldId id="279" r:id="rId11"/>
    <p:sldId id="280" r:id="rId12"/>
    <p:sldId id="281" r:id="rId13"/>
    <p:sldId id="282" r:id="rId14"/>
    <p:sldId id="284" r:id="rId15"/>
    <p:sldId id="285" r:id="rId16"/>
    <p:sldId id="286" r:id="rId17"/>
    <p:sldId id="269" r:id="rId18"/>
    <p:sldId id="271" r:id="rId19"/>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4660"/>
  </p:normalViewPr>
  <p:slideViewPr>
    <p:cSldViewPr snapToGrid="0">
      <p:cViewPr varScale="1">
        <p:scale>
          <a:sx n="82" d="100"/>
          <a:sy n="82" d="100"/>
        </p:scale>
        <p:origin x="12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9" y="0"/>
            <a:ext cx="2949787" cy="498693"/>
          </a:xfrm>
          <a:prstGeom prst="rect">
            <a:avLst/>
          </a:prstGeom>
        </p:spPr>
        <p:txBody>
          <a:bodyPr vert="horz" lIns="91440" tIns="45720" rIns="91440" bIns="45720" rtlCol="0"/>
          <a:lstStyle>
            <a:lvl1pPr algn="r">
              <a:defRPr sz="1200"/>
            </a:lvl1pPr>
          </a:lstStyle>
          <a:p>
            <a:fld id="{9592BDB2-0489-4B5B-9393-F25F2B141E1B}" type="datetimeFigureOut">
              <a:rPr lang="en-AU" smtClean="0"/>
              <a:t>23/11/2018</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9440648"/>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9" y="9440648"/>
            <a:ext cx="2949787" cy="498692"/>
          </a:xfrm>
          <a:prstGeom prst="rect">
            <a:avLst/>
          </a:prstGeom>
        </p:spPr>
        <p:txBody>
          <a:bodyPr vert="horz" lIns="91440" tIns="45720" rIns="91440" bIns="45720" rtlCol="0" anchor="b"/>
          <a:lstStyle>
            <a:lvl1pPr algn="r">
              <a:defRPr sz="1200"/>
            </a:lvl1pPr>
          </a:lstStyle>
          <a:p>
            <a:fld id="{CCAE7069-4FFE-47A7-B2B5-8730FB554E19}" type="slidenum">
              <a:rPr lang="en-AU" smtClean="0"/>
              <a:t>‹#›</a:t>
            </a:fld>
            <a:endParaRPr lang="en-AU"/>
          </a:p>
        </p:txBody>
      </p:sp>
    </p:spTree>
    <p:extLst>
      <p:ext uri="{BB962C8B-B14F-4D97-AF65-F5344CB8AC3E}">
        <p14:creationId xmlns:p14="http://schemas.microsoft.com/office/powerpoint/2010/main" val="215817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D62ACF3-BF11-4BDE-A566-0C1462746C95}" type="slidenum">
              <a:rPr lang="en-AU" smtClean="0">
                <a:solidFill>
                  <a:prstClr val="black"/>
                </a:solidFill>
              </a:rPr>
              <a:pPr/>
              <a:t>1</a:t>
            </a:fld>
            <a:endParaRPr lang="en-AU">
              <a:solidFill>
                <a:prstClr val="black"/>
              </a:solidFill>
            </a:endParaRPr>
          </a:p>
        </p:txBody>
      </p:sp>
    </p:spTree>
    <p:extLst>
      <p:ext uri="{BB962C8B-B14F-4D97-AF65-F5344CB8AC3E}">
        <p14:creationId xmlns:p14="http://schemas.microsoft.com/office/powerpoint/2010/main" val="2955895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Plot on the left is the Rainfields</a:t>
            </a:r>
            <a:r>
              <a:rPr lang="en-AU" baseline="0" dirty="0" smtClean="0"/>
              <a:t>3, 30 minute, radar/gauge merged product, valid at 21Z on 2016-06-18.</a:t>
            </a:r>
          </a:p>
          <a:p>
            <a:pPr marL="171450" indent="-171450">
              <a:buFont typeface="Arial" panose="020B0604020202020204" pitchFamily="34" charset="0"/>
              <a:buChar char="•"/>
            </a:pPr>
            <a:r>
              <a:rPr lang="en-AU" baseline="0" dirty="0" smtClean="0"/>
              <a:t>The plot on the left is the ensemble over the RF3 domain, the red rectangles from the previous slide (simply extracted from the ensemble, not reprojected to the projection b/w the RF3 observations and ensemble are different).</a:t>
            </a:r>
          </a:p>
          <a:p>
            <a:pPr marL="171450" indent="-171450">
              <a:buFont typeface="Arial" panose="020B0604020202020204" pitchFamily="34" charset="0"/>
              <a:buChar char="•"/>
            </a:pPr>
            <a:r>
              <a:rPr lang="en-AU" baseline="0" dirty="0" smtClean="0"/>
              <a:t>Forecasts are valid at 21 Z on 2016-06-18.</a:t>
            </a:r>
          </a:p>
          <a:p>
            <a:endParaRPr lang="en-AU" dirty="0"/>
          </a:p>
        </p:txBody>
      </p:sp>
      <p:sp>
        <p:nvSpPr>
          <p:cNvPr id="4" name="Slide Number Placeholder 3"/>
          <p:cNvSpPr>
            <a:spLocks noGrp="1"/>
          </p:cNvSpPr>
          <p:nvPr>
            <p:ph type="sldNum" sz="quarter" idx="10"/>
          </p:nvPr>
        </p:nvSpPr>
        <p:spPr/>
        <p:txBody>
          <a:bodyPr/>
          <a:lstStyle/>
          <a:p>
            <a:fld id="{C81A345E-6ACB-43A6-801F-2BE617016038}" type="slidenum">
              <a:rPr lang="en-AU" smtClean="0">
                <a:solidFill>
                  <a:prstClr val="black"/>
                </a:solidFill>
              </a:rPr>
              <a:pPr/>
              <a:t>13</a:t>
            </a:fld>
            <a:endParaRPr lang="en-AU">
              <a:solidFill>
                <a:prstClr val="black"/>
              </a:solidFill>
            </a:endParaRPr>
          </a:p>
        </p:txBody>
      </p:sp>
    </p:spTree>
    <p:extLst>
      <p:ext uri="{BB962C8B-B14F-4D97-AF65-F5344CB8AC3E}">
        <p14:creationId xmlns:p14="http://schemas.microsoft.com/office/powerpoint/2010/main" val="373536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Plot on the left is the Rainfields</a:t>
            </a:r>
            <a:r>
              <a:rPr lang="en-AU" baseline="0" dirty="0" smtClean="0"/>
              <a:t>3, 30 minute, radar/gauge merged product, valid at 21Z on 2016-06-18.</a:t>
            </a:r>
          </a:p>
          <a:p>
            <a:pPr marL="171450" indent="-171450">
              <a:buFont typeface="Arial" panose="020B0604020202020204" pitchFamily="34" charset="0"/>
              <a:buChar char="•"/>
            </a:pPr>
            <a:r>
              <a:rPr lang="en-AU" baseline="0" dirty="0" smtClean="0"/>
              <a:t>The plot on the left is the ensemble over the RF3 domain, the red rectangles from the previous slide (simply extracted from the ensemble, not reprojected to the projection b/w the RF3 observations and ensemble are different).</a:t>
            </a:r>
          </a:p>
          <a:p>
            <a:pPr marL="171450" indent="-171450">
              <a:buFont typeface="Arial" panose="020B0604020202020204" pitchFamily="34" charset="0"/>
              <a:buChar char="•"/>
            </a:pPr>
            <a:r>
              <a:rPr lang="en-AU" baseline="0" dirty="0" smtClean="0"/>
              <a:t>Forecasts are valid at 21 Z on 2016-06-18.</a:t>
            </a:r>
          </a:p>
          <a:p>
            <a:endParaRPr lang="en-AU" dirty="0"/>
          </a:p>
        </p:txBody>
      </p:sp>
      <p:sp>
        <p:nvSpPr>
          <p:cNvPr id="4" name="Slide Number Placeholder 3"/>
          <p:cNvSpPr>
            <a:spLocks noGrp="1"/>
          </p:cNvSpPr>
          <p:nvPr>
            <p:ph type="sldNum" sz="quarter" idx="10"/>
          </p:nvPr>
        </p:nvSpPr>
        <p:spPr/>
        <p:txBody>
          <a:bodyPr/>
          <a:lstStyle/>
          <a:p>
            <a:fld id="{C81A345E-6ACB-43A6-801F-2BE617016038}" type="slidenum">
              <a:rPr lang="en-AU" smtClean="0">
                <a:solidFill>
                  <a:prstClr val="black"/>
                </a:solidFill>
              </a:rPr>
              <a:pPr/>
              <a:t>14</a:t>
            </a:fld>
            <a:endParaRPr lang="en-AU">
              <a:solidFill>
                <a:prstClr val="black"/>
              </a:solidFill>
            </a:endParaRPr>
          </a:p>
        </p:txBody>
      </p:sp>
    </p:spTree>
    <p:extLst>
      <p:ext uri="{BB962C8B-B14F-4D97-AF65-F5344CB8AC3E}">
        <p14:creationId xmlns:p14="http://schemas.microsoft.com/office/powerpoint/2010/main" val="3692946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Plot on the left is the Rainfields</a:t>
            </a:r>
            <a:r>
              <a:rPr lang="en-AU" baseline="0" dirty="0" smtClean="0"/>
              <a:t>3, 30 minute, radar/gauge merged product, valid at 21Z on 2016-06-18.</a:t>
            </a:r>
          </a:p>
          <a:p>
            <a:pPr marL="171450" indent="-171450">
              <a:buFont typeface="Arial" panose="020B0604020202020204" pitchFamily="34" charset="0"/>
              <a:buChar char="•"/>
            </a:pPr>
            <a:r>
              <a:rPr lang="en-AU" baseline="0" dirty="0" smtClean="0"/>
              <a:t>The plot on the left is the ensemble over the RF3 domain, the red rectangles from the previous slide (simply extracted from the ensemble, not reprojected to the projection b/w the RF3 observations and ensemble are different).</a:t>
            </a:r>
          </a:p>
          <a:p>
            <a:pPr marL="171450" indent="-171450">
              <a:buFont typeface="Arial" panose="020B0604020202020204" pitchFamily="34" charset="0"/>
              <a:buChar char="•"/>
            </a:pPr>
            <a:r>
              <a:rPr lang="en-AU" baseline="0" dirty="0" smtClean="0"/>
              <a:t>Forecasts are valid at 21 Z on 2016-06-18.</a:t>
            </a:r>
          </a:p>
          <a:p>
            <a:endParaRPr lang="en-AU" dirty="0"/>
          </a:p>
        </p:txBody>
      </p:sp>
      <p:sp>
        <p:nvSpPr>
          <p:cNvPr id="4" name="Slide Number Placeholder 3"/>
          <p:cNvSpPr>
            <a:spLocks noGrp="1"/>
          </p:cNvSpPr>
          <p:nvPr>
            <p:ph type="sldNum" sz="quarter" idx="10"/>
          </p:nvPr>
        </p:nvSpPr>
        <p:spPr/>
        <p:txBody>
          <a:bodyPr/>
          <a:lstStyle/>
          <a:p>
            <a:fld id="{C81A345E-6ACB-43A6-801F-2BE617016038}" type="slidenum">
              <a:rPr lang="en-AU" smtClean="0">
                <a:solidFill>
                  <a:prstClr val="black"/>
                </a:solidFill>
              </a:rPr>
              <a:pPr/>
              <a:t>15</a:t>
            </a:fld>
            <a:endParaRPr lang="en-AU">
              <a:solidFill>
                <a:prstClr val="black"/>
              </a:solidFill>
            </a:endParaRPr>
          </a:p>
        </p:txBody>
      </p:sp>
    </p:spTree>
    <p:extLst>
      <p:ext uri="{BB962C8B-B14F-4D97-AF65-F5344CB8AC3E}">
        <p14:creationId xmlns:p14="http://schemas.microsoft.com/office/powerpoint/2010/main" val="163061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Plot on the left is the Rainfields</a:t>
            </a:r>
            <a:r>
              <a:rPr lang="en-AU" baseline="0" dirty="0" smtClean="0"/>
              <a:t>3, 30 minute, radar/gauge merged product, valid at 21Z on 2016-06-18.</a:t>
            </a:r>
          </a:p>
          <a:p>
            <a:pPr marL="171450" indent="-171450">
              <a:buFont typeface="Arial" panose="020B0604020202020204" pitchFamily="34" charset="0"/>
              <a:buChar char="•"/>
            </a:pPr>
            <a:r>
              <a:rPr lang="en-AU" baseline="0" dirty="0" smtClean="0"/>
              <a:t>The plot on the left is the ensemble over the RF3 domain, the red rectangles from the previous slide (simply extracted from the ensemble, not reprojected to the projection b/w the RF3 observations and ensemble are different).</a:t>
            </a:r>
          </a:p>
          <a:p>
            <a:pPr marL="171450" indent="-171450">
              <a:buFont typeface="Arial" panose="020B0604020202020204" pitchFamily="34" charset="0"/>
              <a:buChar char="•"/>
            </a:pPr>
            <a:r>
              <a:rPr lang="en-AU" baseline="0" dirty="0" smtClean="0"/>
              <a:t>Forecasts are valid at 21 Z on 2016-06-18.</a:t>
            </a:r>
          </a:p>
          <a:p>
            <a:endParaRPr lang="en-AU" dirty="0"/>
          </a:p>
        </p:txBody>
      </p:sp>
      <p:sp>
        <p:nvSpPr>
          <p:cNvPr id="4" name="Slide Number Placeholder 3"/>
          <p:cNvSpPr>
            <a:spLocks noGrp="1"/>
          </p:cNvSpPr>
          <p:nvPr>
            <p:ph type="sldNum" sz="quarter" idx="10"/>
          </p:nvPr>
        </p:nvSpPr>
        <p:spPr/>
        <p:txBody>
          <a:bodyPr/>
          <a:lstStyle/>
          <a:p>
            <a:fld id="{C81A345E-6ACB-43A6-801F-2BE617016038}" type="slidenum">
              <a:rPr lang="en-AU" smtClean="0">
                <a:solidFill>
                  <a:prstClr val="black"/>
                </a:solidFill>
              </a:rPr>
              <a:pPr/>
              <a:t>16</a:t>
            </a:fld>
            <a:endParaRPr lang="en-AU">
              <a:solidFill>
                <a:prstClr val="black"/>
              </a:solidFill>
            </a:endParaRPr>
          </a:p>
        </p:txBody>
      </p:sp>
    </p:spTree>
    <p:extLst>
      <p:ext uri="{BB962C8B-B14F-4D97-AF65-F5344CB8AC3E}">
        <p14:creationId xmlns:p14="http://schemas.microsoft.com/office/powerpoint/2010/main" val="2890882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D62ACF3-BF11-4BDE-A566-0C1462746C95}" type="slidenum">
              <a:rPr lang="en-AU" smtClean="0"/>
              <a:t>18</a:t>
            </a:fld>
            <a:endParaRPr lang="en-AU"/>
          </a:p>
        </p:txBody>
      </p:sp>
    </p:spTree>
    <p:extLst>
      <p:ext uri="{BB962C8B-B14F-4D97-AF65-F5344CB8AC3E}">
        <p14:creationId xmlns:p14="http://schemas.microsoft.com/office/powerpoint/2010/main" val="358188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Black</a:t>
            </a:r>
            <a:r>
              <a:rPr lang="en-AU" baseline="0" dirty="0" smtClean="0"/>
              <a:t> lines are the APS3 domains. Dashed Blue lines are the APS2 domains. (Slight offset applied to Perth and </a:t>
            </a:r>
            <a:r>
              <a:rPr lang="en-AU" baseline="0" dirty="0" err="1" smtClean="0"/>
              <a:t>VicTas</a:t>
            </a:r>
            <a:r>
              <a:rPr lang="en-AU" baseline="0" dirty="0" smtClean="0"/>
              <a:t> for visual affect. These domains are unchanged.)</a:t>
            </a:r>
            <a:endParaRPr lang="en-AU" dirty="0"/>
          </a:p>
        </p:txBody>
      </p:sp>
      <p:sp>
        <p:nvSpPr>
          <p:cNvPr id="4" name="Slide Number Placeholder 3"/>
          <p:cNvSpPr>
            <a:spLocks noGrp="1"/>
          </p:cNvSpPr>
          <p:nvPr>
            <p:ph type="sldNum" sz="quarter" idx="10"/>
          </p:nvPr>
        </p:nvSpPr>
        <p:spPr/>
        <p:txBody>
          <a:bodyPr/>
          <a:lstStyle/>
          <a:p>
            <a:fld id="{5D62ACF3-BF11-4BDE-A566-0C1462746C95}" type="slidenum">
              <a:rPr lang="en-AU" smtClean="0">
                <a:solidFill>
                  <a:prstClr val="black"/>
                </a:solidFill>
              </a:rPr>
              <a:pPr/>
              <a:t>3</a:t>
            </a:fld>
            <a:endParaRPr lang="en-AU">
              <a:solidFill>
                <a:prstClr val="black"/>
              </a:solidFill>
            </a:endParaRPr>
          </a:p>
        </p:txBody>
      </p:sp>
    </p:spTree>
    <p:extLst>
      <p:ext uri="{BB962C8B-B14F-4D97-AF65-F5344CB8AC3E}">
        <p14:creationId xmlns:p14="http://schemas.microsoft.com/office/powerpoint/2010/main" val="3583290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Green lines are the outer</a:t>
            </a:r>
            <a:r>
              <a:rPr lang="en-AU" baseline="0" dirty="0" smtClean="0"/>
              <a:t> boundary. Red is the start of the transition zone black are the APS3 (uniform grid) domains.</a:t>
            </a:r>
            <a:endParaRPr lang="en-AU" dirty="0"/>
          </a:p>
        </p:txBody>
      </p:sp>
      <p:sp>
        <p:nvSpPr>
          <p:cNvPr id="4" name="Slide Number Placeholder 3"/>
          <p:cNvSpPr>
            <a:spLocks noGrp="1"/>
          </p:cNvSpPr>
          <p:nvPr>
            <p:ph type="sldNum" sz="quarter" idx="10"/>
          </p:nvPr>
        </p:nvSpPr>
        <p:spPr/>
        <p:txBody>
          <a:bodyPr/>
          <a:lstStyle/>
          <a:p>
            <a:fld id="{5D62ACF3-BF11-4BDE-A566-0C1462746C95}" type="slidenum">
              <a:rPr lang="en-AU" smtClean="0">
                <a:solidFill>
                  <a:prstClr val="black"/>
                </a:solidFill>
              </a:rPr>
              <a:pPr/>
              <a:t>4</a:t>
            </a:fld>
            <a:endParaRPr lang="en-AU">
              <a:solidFill>
                <a:prstClr val="black"/>
              </a:solidFill>
            </a:endParaRPr>
          </a:p>
        </p:txBody>
      </p:sp>
    </p:spTree>
    <p:extLst>
      <p:ext uri="{BB962C8B-B14F-4D97-AF65-F5344CB8AC3E}">
        <p14:creationId xmlns:p14="http://schemas.microsoft.com/office/powerpoint/2010/main" val="107586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D62ACF3-BF11-4BDE-A566-0C1462746C95}" type="slidenum">
              <a:rPr lang="en-AU" smtClean="0">
                <a:solidFill>
                  <a:prstClr val="black"/>
                </a:solidFill>
              </a:rPr>
              <a:pPr/>
              <a:t>5</a:t>
            </a:fld>
            <a:endParaRPr lang="en-AU">
              <a:solidFill>
                <a:prstClr val="black"/>
              </a:solidFill>
            </a:endParaRPr>
          </a:p>
        </p:txBody>
      </p:sp>
    </p:spTree>
    <p:extLst>
      <p:ext uri="{BB962C8B-B14F-4D97-AF65-F5344CB8AC3E}">
        <p14:creationId xmlns:p14="http://schemas.microsoft.com/office/powerpoint/2010/main" val="65458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D62ACF3-BF11-4BDE-A566-0C1462746C95}" type="slidenum">
              <a:rPr lang="en-AU" smtClean="0">
                <a:solidFill>
                  <a:prstClr val="black"/>
                </a:solidFill>
              </a:rPr>
              <a:pPr/>
              <a:t>8</a:t>
            </a:fld>
            <a:endParaRPr lang="en-AU">
              <a:solidFill>
                <a:prstClr val="black"/>
              </a:solidFill>
            </a:endParaRPr>
          </a:p>
        </p:txBody>
      </p:sp>
    </p:spTree>
    <p:extLst>
      <p:ext uri="{BB962C8B-B14F-4D97-AF65-F5344CB8AC3E}">
        <p14:creationId xmlns:p14="http://schemas.microsoft.com/office/powerpoint/2010/main" val="1540923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Plot on the left is the Rainfields</a:t>
            </a:r>
            <a:r>
              <a:rPr lang="en-AU" baseline="0" dirty="0" smtClean="0"/>
              <a:t>3, 30 minute, radar/gauge merged product, valid at 21Z on 2016-06-18.</a:t>
            </a:r>
          </a:p>
          <a:p>
            <a:pPr marL="171450" indent="-171450">
              <a:buFont typeface="Arial" panose="020B0604020202020204" pitchFamily="34" charset="0"/>
              <a:buChar char="•"/>
            </a:pPr>
            <a:r>
              <a:rPr lang="en-AU" baseline="0" dirty="0" smtClean="0"/>
              <a:t>The plot on the left is the ensemble over the RF3 domain, the red rectangles from the previous slide (simply extracted from the ensemble, not reprojected to the projection b/w the RF3 observations and ensemble are different).</a:t>
            </a:r>
          </a:p>
          <a:p>
            <a:pPr marL="171450" indent="-171450">
              <a:buFont typeface="Arial" panose="020B0604020202020204" pitchFamily="34" charset="0"/>
              <a:buChar char="•"/>
            </a:pPr>
            <a:r>
              <a:rPr lang="en-AU" baseline="0" dirty="0" smtClean="0"/>
              <a:t>Forecasts are valid at 21 Z on 2016-06-18.</a:t>
            </a:r>
          </a:p>
          <a:p>
            <a:endParaRPr lang="en-AU" dirty="0"/>
          </a:p>
        </p:txBody>
      </p:sp>
      <p:sp>
        <p:nvSpPr>
          <p:cNvPr id="4" name="Slide Number Placeholder 3"/>
          <p:cNvSpPr>
            <a:spLocks noGrp="1"/>
          </p:cNvSpPr>
          <p:nvPr>
            <p:ph type="sldNum" sz="quarter" idx="10"/>
          </p:nvPr>
        </p:nvSpPr>
        <p:spPr/>
        <p:txBody>
          <a:bodyPr/>
          <a:lstStyle/>
          <a:p>
            <a:fld id="{C81A345E-6ACB-43A6-801F-2BE617016038}" type="slidenum">
              <a:rPr lang="en-AU" smtClean="0">
                <a:solidFill>
                  <a:prstClr val="black"/>
                </a:solidFill>
              </a:rPr>
              <a:pPr/>
              <a:t>9</a:t>
            </a:fld>
            <a:endParaRPr lang="en-AU">
              <a:solidFill>
                <a:prstClr val="black"/>
              </a:solidFill>
            </a:endParaRPr>
          </a:p>
        </p:txBody>
      </p:sp>
    </p:spTree>
    <p:extLst>
      <p:ext uri="{BB962C8B-B14F-4D97-AF65-F5344CB8AC3E}">
        <p14:creationId xmlns:p14="http://schemas.microsoft.com/office/powerpoint/2010/main" val="191820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Plot on the left is the Rainfields</a:t>
            </a:r>
            <a:r>
              <a:rPr lang="en-AU" baseline="0" dirty="0" smtClean="0"/>
              <a:t>3, 30 minute, radar/gauge merged product, valid at 21Z on 2016-06-18.</a:t>
            </a:r>
          </a:p>
          <a:p>
            <a:pPr marL="171450" indent="-171450">
              <a:buFont typeface="Arial" panose="020B0604020202020204" pitchFamily="34" charset="0"/>
              <a:buChar char="•"/>
            </a:pPr>
            <a:r>
              <a:rPr lang="en-AU" baseline="0" dirty="0" smtClean="0"/>
              <a:t>The plot on the left is the ensemble over the RF3 domain, the red rectangles from the previous slide (simply extracted from the ensemble, not reprojected to the projection b/w the RF3 observations and ensemble are different).</a:t>
            </a:r>
          </a:p>
          <a:p>
            <a:pPr marL="171450" indent="-171450">
              <a:buFont typeface="Arial" panose="020B0604020202020204" pitchFamily="34" charset="0"/>
              <a:buChar char="•"/>
            </a:pPr>
            <a:r>
              <a:rPr lang="en-AU" baseline="0" dirty="0" smtClean="0"/>
              <a:t>Forecasts are valid at 21 Z on 2016-06-18.</a:t>
            </a:r>
          </a:p>
          <a:p>
            <a:endParaRPr lang="en-AU" dirty="0"/>
          </a:p>
        </p:txBody>
      </p:sp>
      <p:sp>
        <p:nvSpPr>
          <p:cNvPr id="4" name="Slide Number Placeholder 3"/>
          <p:cNvSpPr>
            <a:spLocks noGrp="1"/>
          </p:cNvSpPr>
          <p:nvPr>
            <p:ph type="sldNum" sz="quarter" idx="10"/>
          </p:nvPr>
        </p:nvSpPr>
        <p:spPr/>
        <p:txBody>
          <a:bodyPr/>
          <a:lstStyle/>
          <a:p>
            <a:fld id="{C81A345E-6ACB-43A6-801F-2BE617016038}" type="slidenum">
              <a:rPr lang="en-AU" smtClean="0">
                <a:solidFill>
                  <a:prstClr val="black"/>
                </a:solidFill>
              </a:rPr>
              <a:pPr/>
              <a:t>10</a:t>
            </a:fld>
            <a:endParaRPr lang="en-AU">
              <a:solidFill>
                <a:prstClr val="black"/>
              </a:solidFill>
            </a:endParaRPr>
          </a:p>
        </p:txBody>
      </p:sp>
    </p:spTree>
    <p:extLst>
      <p:ext uri="{BB962C8B-B14F-4D97-AF65-F5344CB8AC3E}">
        <p14:creationId xmlns:p14="http://schemas.microsoft.com/office/powerpoint/2010/main" val="59336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Plot on the left is the Rainfields</a:t>
            </a:r>
            <a:r>
              <a:rPr lang="en-AU" baseline="0" dirty="0" smtClean="0"/>
              <a:t>3, 30 minute, radar/gauge merged product, valid at 21Z on 2016-06-18.</a:t>
            </a:r>
          </a:p>
          <a:p>
            <a:pPr marL="171450" indent="-171450">
              <a:buFont typeface="Arial" panose="020B0604020202020204" pitchFamily="34" charset="0"/>
              <a:buChar char="•"/>
            </a:pPr>
            <a:r>
              <a:rPr lang="en-AU" baseline="0" dirty="0" smtClean="0"/>
              <a:t>The plot on the left is the ensemble over the RF3 domain, the red rectangles from the previous slide (simply extracted from the ensemble, not reprojected to the projection b/w the RF3 observations and ensemble are different).</a:t>
            </a:r>
          </a:p>
          <a:p>
            <a:pPr marL="171450" indent="-171450">
              <a:buFont typeface="Arial" panose="020B0604020202020204" pitchFamily="34" charset="0"/>
              <a:buChar char="•"/>
            </a:pPr>
            <a:r>
              <a:rPr lang="en-AU" baseline="0" dirty="0" smtClean="0"/>
              <a:t>Forecasts are valid at 21 Z on 2016-06-18.</a:t>
            </a:r>
          </a:p>
          <a:p>
            <a:endParaRPr lang="en-AU" dirty="0"/>
          </a:p>
        </p:txBody>
      </p:sp>
      <p:sp>
        <p:nvSpPr>
          <p:cNvPr id="4" name="Slide Number Placeholder 3"/>
          <p:cNvSpPr>
            <a:spLocks noGrp="1"/>
          </p:cNvSpPr>
          <p:nvPr>
            <p:ph type="sldNum" sz="quarter" idx="10"/>
          </p:nvPr>
        </p:nvSpPr>
        <p:spPr/>
        <p:txBody>
          <a:bodyPr/>
          <a:lstStyle/>
          <a:p>
            <a:fld id="{C81A345E-6ACB-43A6-801F-2BE617016038}" type="slidenum">
              <a:rPr lang="en-AU" smtClean="0">
                <a:solidFill>
                  <a:prstClr val="black"/>
                </a:solidFill>
              </a:rPr>
              <a:pPr/>
              <a:t>11</a:t>
            </a:fld>
            <a:endParaRPr lang="en-AU">
              <a:solidFill>
                <a:prstClr val="black"/>
              </a:solidFill>
            </a:endParaRPr>
          </a:p>
        </p:txBody>
      </p:sp>
    </p:spTree>
    <p:extLst>
      <p:ext uri="{BB962C8B-B14F-4D97-AF65-F5344CB8AC3E}">
        <p14:creationId xmlns:p14="http://schemas.microsoft.com/office/powerpoint/2010/main" val="1720653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Plot on the left is the Rainfields</a:t>
            </a:r>
            <a:r>
              <a:rPr lang="en-AU" baseline="0" dirty="0" smtClean="0"/>
              <a:t>3, 30 minute, radar/gauge merged product, valid at 21Z on 2016-06-18.</a:t>
            </a:r>
          </a:p>
          <a:p>
            <a:pPr marL="171450" indent="-171450">
              <a:buFont typeface="Arial" panose="020B0604020202020204" pitchFamily="34" charset="0"/>
              <a:buChar char="•"/>
            </a:pPr>
            <a:r>
              <a:rPr lang="en-AU" baseline="0" dirty="0" smtClean="0"/>
              <a:t>The plot on the left is the ensemble over the RF3 domain, the red rectangles from the previous slide (simply extracted from the ensemble, not reprojected to the projection b/w the RF3 observations and ensemble are different).</a:t>
            </a:r>
          </a:p>
          <a:p>
            <a:pPr marL="171450" indent="-171450">
              <a:buFont typeface="Arial" panose="020B0604020202020204" pitchFamily="34" charset="0"/>
              <a:buChar char="•"/>
            </a:pPr>
            <a:r>
              <a:rPr lang="en-AU" baseline="0" dirty="0" smtClean="0"/>
              <a:t>Forecasts are valid at 21 Z on 2016-06-18.</a:t>
            </a:r>
          </a:p>
          <a:p>
            <a:endParaRPr lang="en-AU" dirty="0"/>
          </a:p>
        </p:txBody>
      </p:sp>
      <p:sp>
        <p:nvSpPr>
          <p:cNvPr id="4" name="Slide Number Placeholder 3"/>
          <p:cNvSpPr>
            <a:spLocks noGrp="1"/>
          </p:cNvSpPr>
          <p:nvPr>
            <p:ph type="sldNum" sz="quarter" idx="10"/>
          </p:nvPr>
        </p:nvSpPr>
        <p:spPr/>
        <p:txBody>
          <a:bodyPr/>
          <a:lstStyle/>
          <a:p>
            <a:fld id="{C81A345E-6ACB-43A6-801F-2BE617016038}" type="slidenum">
              <a:rPr lang="en-AU" smtClean="0">
                <a:solidFill>
                  <a:prstClr val="black"/>
                </a:solidFill>
              </a:rPr>
              <a:pPr/>
              <a:t>12</a:t>
            </a:fld>
            <a:endParaRPr lang="en-AU">
              <a:solidFill>
                <a:prstClr val="black"/>
              </a:solidFill>
            </a:endParaRPr>
          </a:p>
        </p:txBody>
      </p:sp>
    </p:spTree>
    <p:extLst>
      <p:ext uri="{BB962C8B-B14F-4D97-AF65-F5344CB8AC3E}">
        <p14:creationId xmlns:p14="http://schemas.microsoft.com/office/powerpoint/2010/main" val="2563036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Title Slide - Phot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0"/>
            <a:ext cx="12188388" cy="6858000"/>
          </a:xfrm>
          <a:prstGeom prst="rect">
            <a:avLst/>
          </a:prstGeom>
        </p:spPr>
      </p:pic>
      <p:sp>
        <p:nvSpPr>
          <p:cNvPr id="6" name="Parallelogram 5"/>
          <p:cNvSpPr/>
          <p:nvPr userDrawn="1"/>
        </p:nvSpPr>
        <p:spPr>
          <a:xfrm>
            <a:off x="-1193397" y="0"/>
            <a:ext cx="9797144" cy="4563936"/>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3" name="Text Placeholder 2"/>
          <p:cNvSpPr>
            <a:spLocks noGrp="1"/>
          </p:cNvSpPr>
          <p:nvPr>
            <p:ph type="body" sz="quarter" idx="14" hasCustomPrompt="1"/>
          </p:nvPr>
        </p:nvSpPr>
        <p:spPr>
          <a:xfrm>
            <a:off x="480490" y="3831048"/>
            <a:ext cx="6867556" cy="263320"/>
          </a:xfrm>
          <a:prstGeom prst="rect">
            <a:avLst/>
          </a:prstGeom>
        </p:spPr>
        <p:txBody>
          <a:bodyPr wrap="square" lIns="0" tIns="0" rIns="0" bIns="0">
            <a:spAutoFit/>
          </a:bodyPr>
          <a:lstStyle>
            <a:lvl1pPr marL="0" indent="0">
              <a:lnSpc>
                <a:spcPct val="90000"/>
              </a:lnSpc>
              <a:spcBef>
                <a:spcPts val="0"/>
              </a:spcBef>
              <a:buNone/>
              <a:defRPr sz="1867" b="0" i="1" cap="none" baseline="0">
                <a:solidFill>
                  <a:schemeClr val="bg1"/>
                </a:solidFill>
              </a:defRPr>
            </a:lvl1pPr>
          </a:lstStyle>
          <a:p>
            <a:pPr lvl="0"/>
            <a:r>
              <a:rPr lang="en-AU" dirty="0" smtClean="0"/>
              <a:t>Presented by </a:t>
            </a:r>
          </a:p>
        </p:txBody>
      </p:sp>
      <p:sp>
        <p:nvSpPr>
          <p:cNvPr id="4" name="Text Placeholder 2"/>
          <p:cNvSpPr>
            <a:spLocks noGrp="1"/>
          </p:cNvSpPr>
          <p:nvPr>
            <p:ph type="body" sz="quarter" idx="12" hasCustomPrompt="1"/>
          </p:nvPr>
        </p:nvSpPr>
        <p:spPr>
          <a:xfrm>
            <a:off x="480490" y="1293737"/>
            <a:ext cx="7409692" cy="1261200"/>
          </a:xfrm>
          <a:prstGeom prst="rect">
            <a:avLst/>
          </a:prstGeom>
        </p:spPr>
        <p:txBody>
          <a:bodyPr wrap="square" lIns="0" tIns="0" rIns="0" bIns="0">
            <a:spAutoFit/>
          </a:bodyPr>
          <a:lstStyle>
            <a:lvl1pPr marL="0" indent="0">
              <a:lnSpc>
                <a:spcPct val="90000"/>
              </a:lnSpc>
              <a:spcBef>
                <a:spcPts val="0"/>
              </a:spcBef>
              <a:buNone/>
              <a:defRPr sz="4267" b="0" i="0" cap="none" baseline="0">
                <a:solidFill>
                  <a:schemeClr val="bg1"/>
                </a:solidFill>
              </a:defRPr>
            </a:lvl1pPr>
          </a:lstStyle>
          <a:p>
            <a:pPr lvl="0"/>
            <a:r>
              <a:rPr lang="en-AU" dirty="0" smtClean="0"/>
              <a:t>Title slide with </a:t>
            </a:r>
          </a:p>
          <a:p>
            <a:pPr lvl="0"/>
            <a:r>
              <a:rPr lang="en-AU" dirty="0" smtClean="0"/>
              <a:t>Background option</a:t>
            </a:r>
          </a:p>
        </p:txBody>
      </p:sp>
      <p:sp>
        <p:nvSpPr>
          <p:cNvPr id="5" name="Text Placeholder 2"/>
          <p:cNvSpPr>
            <a:spLocks noGrp="1"/>
          </p:cNvSpPr>
          <p:nvPr>
            <p:ph type="body" sz="quarter" idx="13" hasCustomPrompt="1"/>
          </p:nvPr>
        </p:nvSpPr>
        <p:spPr>
          <a:xfrm>
            <a:off x="480490" y="2765901"/>
            <a:ext cx="7031759" cy="376172"/>
          </a:xfrm>
          <a:prstGeom prst="rect">
            <a:avLst/>
          </a:prstGeom>
        </p:spPr>
        <p:txBody>
          <a:bodyPr wrap="square" lIns="0" tIns="0" rIns="0" bIns="0">
            <a:spAutoFit/>
          </a:bodyPr>
          <a:lstStyle>
            <a:lvl1pPr marL="0" indent="0">
              <a:lnSpc>
                <a:spcPct val="90000"/>
              </a:lnSpc>
              <a:spcBef>
                <a:spcPts val="0"/>
              </a:spcBef>
              <a:buNone/>
              <a:defRPr sz="2667" b="1" i="0" cap="none" baseline="0">
                <a:solidFill>
                  <a:schemeClr val="bg1"/>
                </a:solidFill>
              </a:defRPr>
            </a:lvl1pPr>
          </a:lstStyle>
          <a:p>
            <a:pPr lvl="0"/>
            <a:r>
              <a:rPr lang="en-AU" dirty="0" smtClean="0"/>
              <a:t>Subheading</a:t>
            </a:r>
          </a:p>
        </p:txBody>
      </p:sp>
      <p:pic>
        <p:nvPicPr>
          <p:cNvPr id="8" name="Picture 7" descr="BM_stacked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24279204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7" name="Picture 6" descr="Title Slide - Photo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0"/>
            <a:ext cx="12188388" cy="6858000"/>
          </a:xfrm>
          <a:prstGeom prst="rect">
            <a:avLst/>
          </a:prstGeom>
        </p:spPr>
      </p:pic>
      <p:sp>
        <p:nvSpPr>
          <p:cNvPr id="6" name="Parallelogram 5"/>
          <p:cNvSpPr/>
          <p:nvPr userDrawn="1"/>
        </p:nvSpPr>
        <p:spPr>
          <a:xfrm>
            <a:off x="-1193397" y="0"/>
            <a:ext cx="9797144" cy="4563936"/>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3" name="Text Placeholder 2"/>
          <p:cNvSpPr>
            <a:spLocks noGrp="1"/>
          </p:cNvSpPr>
          <p:nvPr>
            <p:ph type="body" sz="quarter" idx="14" hasCustomPrompt="1"/>
          </p:nvPr>
        </p:nvSpPr>
        <p:spPr>
          <a:xfrm>
            <a:off x="480490" y="3831048"/>
            <a:ext cx="6867556" cy="263320"/>
          </a:xfrm>
          <a:prstGeom prst="rect">
            <a:avLst/>
          </a:prstGeom>
        </p:spPr>
        <p:txBody>
          <a:bodyPr wrap="square" lIns="0" tIns="0" rIns="0" bIns="0">
            <a:spAutoFit/>
          </a:bodyPr>
          <a:lstStyle>
            <a:lvl1pPr marL="0" indent="0">
              <a:lnSpc>
                <a:spcPct val="90000"/>
              </a:lnSpc>
              <a:spcBef>
                <a:spcPts val="0"/>
              </a:spcBef>
              <a:buNone/>
              <a:defRPr sz="1867" b="0" i="1" cap="none" baseline="0">
                <a:solidFill>
                  <a:schemeClr val="bg1"/>
                </a:solidFill>
              </a:defRPr>
            </a:lvl1pPr>
          </a:lstStyle>
          <a:p>
            <a:pPr lvl="0"/>
            <a:r>
              <a:rPr lang="en-AU" dirty="0" smtClean="0"/>
              <a:t>Presented by </a:t>
            </a:r>
          </a:p>
        </p:txBody>
      </p:sp>
      <p:sp>
        <p:nvSpPr>
          <p:cNvPr id="4" name="Text Placeholder 2"/>
          <p:cNvSpPr>
            <a:spLocks noGrp="1"/>
          </p:cNvSpPr>
          <p:nvPr>
            <p:ph type="body" sz="quarter" idx="12" hasCustomPrompt="1"/>
          </p:nvPr>
        </p:nvSpPr>
        <p:spPr>
          <a:xfrm>
            <a:off x="480490" y="1293737"/>
            <a:ext cx="7409692" cy="1261200"/>
          </a:xfrm>
          <a:prstGeom prst="rect">
            <a:avLst/>
          </a:prstGeom>
        </p:spPr>
        <p:txBody>
          <a:bodyPr wrap="square" lIns="0" tIns="0" rIns="0" bIns="0">
            <a:spAutoFit/>
          </a:bodyPr>
          <a:lstStyle>
            <a:lvl1pPr marL="0" indent="0">
              <a:lnSpc>
                <a:spcPct val="90000"/>
              </a:lnSpc>
              <a:spcBef>
                <a:spcPts val="0"/>
              </a:spcBef>
              <a:buNone/>
              <a:defRPr sz="4267" b="0" i="0" cap="none" baseline="0">
                <a:solidFill>
                  <a:schemeClr val="bg1"/>
                </a:solidFill>
              </a:defRPr>
            </a:lvl1pPr>
          </a:lstStyle>
          <a:p>
            <a:pPr lvl="0"/>
            <a:r>
              <a:rPr lang="en-AU" dirty="0" smtClean="0"/>
              <a:t>Title slide with </a:t>
            </a:r>
          </a:p>
          <a:p>
            <a:pPr lvl="0"/>
            <a:r>
              <a:rPr lang="en-AU" dirty="0" smtClean="0"/>
              <a:t>Background option</a:t>
            </a:r>
          </a:p>
        </p:txBody>
      </p:sp>
      <p:sp>
        <p:nvSpPr>
          <p:cNvPr id="5" name="Text Placeholder 2"/>
          <p:cNvSpPr>
            <a:spLocks noGrp="1"/>
          </p:cNvSpPr>
          <p:nvPr>
            <p:ph type="body" sz="quarter" idx="13" hasCustomPrompt="1"/>
          </p:nvPr>
        </p:nvSpPr>
        <p:spPr>
          <a:xfrm>
            <a:off x="480490" y="2765901"/>
            <a:ext cx="7031759" cy="376172"/>
          </a:xfrm>
          <a:prstGeom prst="rect">
            <a:avLst/>
          </a:prstGeom>
        </p:spPr>
        <p:txBody>
          <a:bodyPr wrap="square" lIns="0" tIns="0" rIns="0" bIns="0">
            <a:spAutoFit/>
          </a:bodyPr>
          <a:lstStyle>
            <a:lvl1pPr marL="0" indent="0">
              <a:lnSpc>
                <a:spcPct val="90000"/>
              </a:lnSpc>
              <a:spcBef>
                <a:spcPts val="0"/>
              </a:spcBef>
              <a:buNone/>
              <a:defRPr sz="2667" b="1" i="0" cap="none" baseline="0">
                <a:solidFill>
                  <a:schemeClr val="bg1"/>
                </a:solidFill>
              </a:defRPr>
            </a:lvl1pPr>
          </a:lstStyle>
          <a:p>
            <a:pPr lvl="0"/>
            <a:r>
              <a:rPr lang="en-AU" dirty="0" smtClean="0"/>
              <a:t>Subheading</a:t>
            </a:r>
          </a:p>
        </p:txBody>
      </p:sp>
      <p:pic>
        <p:nvPicPr>
          <p:cNvPr id="8" name="Picture 7" descr="BM_stacked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32149886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pic>
        <p:nvPicPr>
          <p:cNvPr id="2" name="Picture 1" descr="Title Slide - Photo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0"/>
            <a:ext cx="12188388" cy="6858000"/>
          </a:xfrm>
          <a:prstGeom prst="rect">
            <a:avLst/>
          </a:prstGeom>
        </p:spPr>
      </p:pic>
      <p:sp>
        <p:nvSpPr>
          <p:cNvPr id="6" name="Parallelogram 5"/>
          <p:cNvSpPr/>
          <p:nvPr userDrawn="1"/>
        </p:nvSpPr>
        <p:spPr>
          <a:xfrm>
            <a:off x="-1193397" y="0"/>
            <a:ext cx="9797144" cy="4563936"/>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3" name="Text Placeholder 2"/>
          <p:cNvSpPr>
            <a:spLocks noGrp="1"/>
          </p:cNvSpPr>
          <p:nvPr>
            <p:ph type="body" sz="quarter" idx="14" hasCustomPrompt="1"/>
          </p:nvPr>
        </p:nvSpPr>
        <p:spPr>
          <a:xfrm>
            <a:off x="480490" y="3831048"/>
            <a:ext cx="6867556" cy="263320"/>
          </a:xfrm>
          <a:prstGeom prst="rect">
            <a:avLst/>
          </a:prstGeom>
        </p:spPr>
        <p:txBody>
          <a:bodyPr wrap="square" lIns="0" tIns="0" rIns="0" bIns="0">
            <a:spAutoFit/>
          </a:bodyPr>
          <a:lstStyle>
            <a:lvl1pPr marL="0" indent="0">
              <a:lnSpc>
                <a:spcPct val="90000"/>
              </a:lnSpc>
              <a:spcBef>
                <a:spcPts val="0"/>
              </a:spcBef>
              <a:buNone/>
              <a:defRPr sz="1867" b="0" i="1" cap="none" baseline="0">
                <a:solidFill>
                  <a:schemeClr val="bg1"/>
                </a:solidFill>
              </a:defRPr>
            </a:lvl1pPr>
          </a:lstStyle>
          <a:p>
            <a:pPr lvl="0"/>
            <a:r>
              <a:rPr lang="en-AU" dirty="0" smtClean="0"/>
              <a:t>Presented by </a:t>
            </a:r>
          </a:p>
        </p:txBody>
      </p:sp>
      <p:sp>
        <p:nvSpPr>
          <p:cNvPr id="4" name="Text Placeholder 2"/>
          <p:cNvSpPr>
            <a:spLocks noGrp="1"/>
          </p:cNvSpPr>
          <p:nvPr>
            <p:ph type="body" sz="quarter" idx="12" hasCustomPrompt="1"/>
          </p:nvPr>
        </p:nvSpPr>
        <p:spPr>
          <a:xfrm>
            <a:off x="480490" y="1293737"/>
            <a:ext cx="7409692" cy="1261200"/>
          </a:xfrm>
          <a:prstGeom prst="rect">
            <a:avLst/>
          </a:prstGeom>
        </p:spPr>
        <p:txBody>
          <a:bodyPr wrap="square" lIns="0" tIns="0" rIns="0" bIns="0">
            <a:spAutoFit/>
          </a:bodyPr>
          <a:lstStyle>
            <a:lvl1pPr marL="0" indent="0">
              <a:lnSpc>
                <a:spcPct val="90000"/>
              </a:lnSpc>
              <a:spcBef>
                <a:spcPts val="0"/>
              </a:spcBef>
              <a:buNone/>
              <a:defRPr sz="4267" b="0" i="0" cap="none" baseline="0">
                <a:solidFill>
                  <a:schemeClr val="bg1"/>
                </a:solidFill>
              </a:defRPr>
            </a:lvl1pPr>
          </a:lstStyle>
          <a:p>
            <a:pPr lvl="0"/>
            <a:r>
              <a:rPr lang="en-AU" dirty="0" smtClean="0"/>
              <a:t>Title slide with </a:t>
            </a:r>
          </a:p>
          <a:p>
            <a:pPr lvl="0"/>
            <a:r>
              <a:rPr lang="en-AU" dirty="0" smtClean="0"/>
              <a:t>Background option</a:t>
            </a:r>
          </a:p>
        </p:txBody>
      </p:sp>
      <p:sp>
        <p:nvSpPr>
          <p:cNvPr id="5" name="Text Placeholder 2"/>
          <p:cNvSpPr>
            <a:spLocks noGrp="1"/>
          </p:cNvSpPr>
          <p:nvPr>
            <p:ph type="body" sz="quarter" idx="13" hasCustomPrompt="1"/>
          </p:nvPr>
        </p:nvSpPr>
        <p:spPr>
          <a:xfrm>
            <a:off x="480490" y="2765901"/>
            <a:ext cx="7031759" cy="376172"/>
          </a:xfrm>
          <a:prstGeom prst="rect">
            <a:avLst/>
          </a:prstGeom>
        </p:spPr>
        <p:txBody>
          <a:bodyPr wrap="square" lIns="0" tIns="0" rIns="0" bIns="0">
            <a:spAutoFit/>
          </a:bodyPr>
          <a:lstStyle>
            <a:lvl1pPr marL="0" indent="0">
              <a:lnSpc>
                <a:spcPct val="90000"/>
              </a:lnSpc>
              <a:spcBef>
                <a:spcPts val="0"/>
              </a:spcBef>
              <a:buNone/>
              <a:defRPr sz="2667" b="1" i="0" cap="none" baseline="0">
                <a:solidFill>
                  <a:schemeClr val="bg1"/>
                </a:solidFill>
              </a:defRPr>
            </a:lvl1pPr>
          </a:lstStyle>
          <a:p>
            <a:pPr lvl="0"/>
            <a:r>
              <a:rPr lang="en-AU" dirty="0" smtClean="0"/>
              <a:t>Subheading</a:t>
            </a:r>
          </a:p>
        </p:txBody>
      </p:sp>
      <p:pic>
        <p:nvPicPr>
          <p:cNvPr id="8" name="Picture 7" descr="BM_stacked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41691558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hart - Full Pag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40784" y="5913967"/>
            <a:ext cx="8599563" cy="393700"/>
          </a:xfrm>
          <a:prstGeom prst="rect">
            <a:avLst/>
          </a:prstGeom>
        </p:spPr>
        <p:txBody>
          <a:bodyPr lIns="0" tIns="0" rIns="0" bIns="0" anchor="b"/>
          <a:lstStyle>
            <a:lvl1pPr marL="0" indent="0">
              <a:spcBef>
                <a:spcPts val="0"/>
              </a:spcBef>
              <a:buFontTx/>
              <a:buNone/>
              <a:defRPr sz="1067" cap="all" baseline="0"/>
            </a:lvl1pPr>
          </a:lstStyle>
          <a:p>
            <a:pPr lvl="0"/>
            <a:r>
              <a:rPr lang="en-US" smtClean="0"/>
              <a:t>Click to edit Master text styles</a:t>
            </a:r>
          </a:p>
        </p:txBody>
      </p:sp>
      <p:sp>
        <p:nvSpPr>
          <p:cNvPr id="11" name="Text Placeholder 2"/>
          <p:cNvSpPr>
            <a:spLocks noGrp="1"/>
          </p:cNvSpPr>
          <p:nvPr>
            <p:ph type="body" sz="quarter" idx="12"/>
          </p:nvPr>
        </p:nvSpPr>
        <p:spPr>
          <a:xfrm>
            <a:off x="340790" y="311151"/>
            <a:ext cx="11510433" cy="492443"/>
          </a:xfrm>
          <a:prstGeom prst="rect">
            <a:avLst/>
          </a:prstGeom>
        </p:spPr>
        <p:txBody>
          <a:bodyPr lIns="0" tIns="0" rIns="0" bIns="0">
            <a:spAutoFit/>
          </a:bodyPr>
          <a:lstStyle>
            <a:lvl1pPr marL="0" indent="0" algn="ctr">
              <a:lnSpc>
                <a:spcPct val="100000"/>
              </a:lnSpc>
              <a:buNone/>
              <a:defRPr sz="3200" b="1" cap="none">
                <a:solidFill>
                  <a:schemeClr val="bg1"/>
                </a:solidFill>
              </a:defRPr>
            </a:lvl1pPr>
          </a:lstStyle>
          <a:p>
            <a:pPr lvl="0"/>
            <a:r>
              <a:rPr lang="en-US" smtClean="0"/>
              <a:t>Click to edit Master text styles</a:t>
            </a:r>
          </a:p>
        </p:txBody>
      </p:sp>
      <p:sp>
        <p:nvSpPr>
          <p:cNvPr id="9" name="Text Placeholder 2"/>
          <p:cNvSpPr>
            <a:spLocks noGrp="1"/>
          </p:cNvSpPr>
          <p:nvPr>
            <p:ph idx="1"/>
          </p:nvPr>
        </p:nvSpPr>
        <p:spPr bwMode="auto">
          <a:xfrm>
            <a:off x="353405" y="903821"/>
            <a:ext cx="5507652" cy="379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77639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hart - Full Pag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36557" y="5913967"/>
            <a:ext cx="8603796" cy="393700"/>
          </a:xfrm>
          <a:prstGeom prst="rect">
            <a:avLst/>
          </a:prstGeom>
        </p:spPr>
        <p:txBody>
          <a:bodyPr anchor="b"/>
          <a:lstStyle>
            <a:lvl1pPr marL="0" indent="0">
              <a:spcBef>
                <a:spcPts val="0"/>
              </a:spcBef>
              <a:buFontTx/>
              <a:buNone/>
              <a:defRPr sz="1067" cap="all" baseline="0"/>
            </a:lvl1pPr>
          </a:lstStyle>
          <a:p>
            <a:pPr lvl="0"/>
            <a:r>
              <a:rPr lang="en-AU" smtClean="0"/>
              <a:t>Click to edit Master text styles</a:t>
            </a:r>
          </a:p>
        </p:txBody>
      </p:sp>
      <p:sp>
        <p:nvSpPr>
          <p:cNvPr id="8" name="Text Placeholder 2"/>
          <p:cNvSpPr>
            <a:spLocks noGrp="1"/>
          </p:cNvSpPr>
          <p:nvPr>
            <p:ph type="body" sz="quarter" idx="12"/>
          </p:nvPr>
        </p:nvSpPr>
        <p:spPr>
          <a:xfrm>
            <a:off x="336557" y="296336"/>
            <a:ext cx="11510433" cy="584775"/>
          </a:xfrm>
          <a:prstGeom prst="rect">
            <a:avLst/>
          </a:prstGeom>
        </p:spPr>
        <p:txBody>
          <a:bodyPr>
            <a:spAutoFit/>
          </a:bodyPr>
          <a:lstStyle>
            <a:lvl1pPr marL="0" indent="0" algn="ctr">
              <a:buNone/>
              <a:defRPr sz="3200" b="1" cap="none">
                <a:solidFill>
                  <a:schemeClr val="bg1"/>
                </a:solidFill>
              </a:defRPr>
            </a:lvl1pPr>
          </a:lstStyle>
          <a:p>
            <a:pPr lvl="0"/>
            <a:r>
              <a:rPr lang="en-AU" smtClean="0"/>
              <a:t>Click to edit Master text styles</a:t>
            </a:r>
          </a:p>
        </p:txBody>
      </p:sp>
      <p:sp>
        <p:nvSpPr>
          <p:cNvPr id="9" name="Text Placeholder 10"/>
          <p:cNvSpPr>
            <a:spLocks noGrp="1"/>
          </p:cNvSpPr>
          <p:nvPr>
            <p:ph type="body" sz="quarter" idx="11"/>
          </p:nvPr>
        </p:nvSpPr>
        <p:spPr>
          <a:xfrm>
            <a:off x="336555" y="903819"/>
            <a:ext cx="5524500" cy="1121675"/>
          </a:xfrm>
          <a:prstGeom prst="rect">
            <a:avLst/>
          </a:prstGeom>
        </p:spPr>
        <p:txBody>
          <a:bodyPr>
            <a:spAutoFit/>
          </a:bodyPr>
          <a:lstStyle>
            <a:lvl1pPr marL="380990" indent="-380990">
              <a:lnSpc>
                <a:spcPts val="2267"/>
              </a:lnSpc>
              <a:spcBef>
                <a:spcPts val="0"/>
              </a:spcBef>
              <a:spcAft>
                <a:spcPts val="533"/>
              </a:spcAft>
              <a:buFont typeface="Arial"/>
              <a:buChar char="•"/>
              <a:defRPr sz="1867" kern="1200" baseline="0">
                <a:latin typeface="Arial"/>
              </a:defRPr>
            </a:lvl1pPr>
            <a:lvl2pPr marL="990575" indent="-380990">
              <a:lnSpc>
                <a:spcPts val="2267"/>
              </a:lnSpc>
              <a:spcBef>
                <a:spcPts val="0"/>
              </a:spcBef>
              <a:spcAft>
                <a:spcPts val="533"/>
              </a:spcAft>
              <a:buFont typeface="Arial"/>
              <a:buChar char="•"/>
              <a:defRPr sz="1867" kern="1200" baseline="0">
                <a:latin typeface="Arial"/>
              </a:defRPr>
            </a:lvl2pPr>
            <a:lvl3pPr marL="1523962" indent="-304792">
              <a:lnSpc>
                <a:spcPts val="2267"/>
              </a:lnSpc>
              <a:spcBef>
                <a:spcPts val="0"/>
              </a:spcBef>
              <a:spcAft>
                <a:spcPts val="533"/>
              </a:spcAft>
              <a:buFont typeface="Arial"/>
              <a:buChar char="•"/>
              <a:defRPr sz="1867" kern="1200" baseline="0">
                <a:latin typeface="Arial"/>
              </a:defRPr>
            </a:lvl3pPr>
            <a:lvl4pPr marL="2133547" indent="-304792">
              <a:lnSpc>
                <a:spcPts val="2267"/>
              </a:lnSpc>
              <a:spcBef>
                <a:spcPts val="0"/>
              </a:spcBef>
              <a:spcAft>
                <a:spcPts val="533"/>
              </a:spcAft>
              <a:buFont typeface="Arial"/>
              <a:buChar char="•"/>
              <a:defRPr sz="1867" kern="1200" baseline="0">
                <a:latin typeface="Arial"/>
              </a:defRPr>
            </a:lvl4pPr>
            <a:lvl5pPr marL="2743131" indent="-304792">
              <a:lnSpc>
                <a:spcPts val="2267"/>
              </a:lnSpc>
              <a:spcBef>
                <a:spcPts val="0"/>
              </a:spcBef>
              <a:spcAft>
                <a:spcPts val="533"/>
              </a:spcAft>
              <a:buFont typeface="Arial"/>
              <a:buChar char="•"/>
              <a:defRPr sz="1867" kern="1200" baseline="0">
                <a:latin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51271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2" name="Text Placeholder 2"/>
          <p:cNvSpPr>
            <a:spLocks noGrp="1"/>
          </p:cNvSpPr>
          <p:nvPr>
            <p:ph type="body" sz="quarter" idx="12" hasCustomPrompt="1"/>
          </p:nvPr>
        </p:nvSpPr>
        <p:spPr>
          <a:xfrm>
            <a:off x="336557" y="903821"/>
            <a:ext cx="8213135" cy="820737"/>
          </a:xfrm>
          <a:prstGeom prst="rect">
            <a:avLst/>
          </a:prstGeom>
        </p:spPr>
        <p:txBody>
          <a:bodyPr lIns="0" tIns="0" rIns="0" bIns="0">
            <a:spAutoFit/>
          </a:bodyPr>
          <a:lstStyle>
            <a:lvl1pPr marL="0" indent="0">
              <a:spcBef>
                <a:spcPts val="0"/>
              </a:spcBef>
              <a:buNone/>
              <a:defRPr sz="5333" b="1" cap="all" baseline="0">
                <a:solidFill>
                  <a:schemeClr val="bg1"/>
                </a:solidFill>
              </a:defRPr>
            </a:lvl1pPr>
          </a:lstStyle>
          <a:p>
            <a:pPr lvl="0"/>
            <a:r>
              <a:rPr lang="en-AU" dirty="0" smtClean="0"/>
              <a:t>Heading part 1</a:t>
            </a:r>
          </a:p>
        </p:txBody>
      </p:sp>
      <p:sp>
        <p:nvSpPr>
          <p:cNvPr id="3" name="Text Placeholder 2"/>
          <p:cNvSpPr>
            <a:spLocks noGrp="1"/>
          </p:cNvSpPr>
          <p:nvPr>
            <p:ph type="body" sz="quarter" idx="13" hasCustomPrompt="1"/>
          </p:nvPr>
        </p:nvSpPr>
        <p:spPr>
          <a:xfrm>
            <a:off x="336557" y="2776489"/>
            <a:ext cx="8213135" cy="820737"/>
          </a:xfrm>
          <a:prstGeom prst="rect">
            <a:avLst/>
          </a:prstGeom>
        </p:spPr>
        <p:txBody>
          <a:bodyPr lIns="0" tIns="0" rIns="0" bIns="0">
            <a:spAutoFit/>
          </a:bodyPr>
          <a:lstStyle>
            <a:lvl1pPr marL="0" indent="0">
              <a:spcBef>
                <a:spcPts val="0"/>
              </a:spcBef>
              <a:buNone/>
              <a:defRPr sz="5333" b="0" i="0" cap="all" baseline="0">
                <a:solidFill>
                  <a:srgbClr val="41B3DC"/>
                </a:solidFill>
              </a:defRPr>
            </a:lvl1pPr>
          </a:lstStyle>
          <a:p>
            <a:pPr lvl="0"/>
            <a:r>
              <a:rPr lang="en-AU" dirty="0" smtClean="0"/>
              <a:t>Heading part 2</a:t>
            </a:r>
          </a:p>
        </p:txBody>
      </p:sp>
    </p:spTree>
    <p:extLst>
      <p:ext uri="{BB962C8B-B14F-4D97-AF65-F5344CB8AC3E}">
        <p14:creationId xmlns:p14="http://schemas.microsoft.com/office/powerpoint/2010/main" val="29639291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75750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66641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335184" y="3"/>
            <a:ext cx="5856816" cy="5960532"/>
          </a:xfrm>
          <a:prstGeom prst="rect">
            <a:avLst/>
          </a:prstGeom>
        </p:spPr>
        <p:txBody>
          <a:bodyPr/>
          <a:lstStyle/>
          <a:p>
            <a:endParaRPr lang="en-US" dirty="0"/>
          </a:p>
        </p:txBody>
      </p:sp>
      <p:sp>
        <p:nvSpPr>
          <p:cNvPr id="5" name="Text Placeholder 4"/>
          <p:cNvSpPr>
            <a:spLocks noGrp="1"/>
          </p:cNvSpPr>
          <p:nvPr>
            <p:ph type="body" sz="quarter" idx="11"/>
          </p:nvPr>
        </p:nvSpPr>
        <p:spPr>
          <a:xfrm>
            <a:off x="480490" y="1140888"/>
            <a:ext cx="5380567" cy="4819649"/>
          </a:xfrm>
          <a:prstGeom prst="rect">
            <a:avLst/>
          </a:prstGeom>
        </p:spPr>
        <p:txBody>
          <a:bodyPr lIns="0" tIns="0" rIns="0" bIns="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Title Placeholder 1"/>
          <p:cNvSpPr>
            <a:spLocks noGrp="1"/>
          </p:cNvSpPr>
          <p:nvPr>
            <p:ph type="title" hasCustomPrompt="1"/>
          </p:nvPr>
        </p:nvSpPr>
        <p:spPr bwMode="auto">
          <a:xfrm>
            <a:off x="478373" y="188253"/>
            <a:ext cx="5382684"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a:defRPr baseline="0"/>
            </a:lvl1pPr>
          </a:lstStyle>
          <a:p>
            <a:pPr lvl="0"/>
            <a:r>
              <a:rPr lang="en-US" dirty="0" smtClean="0"/>
              <a:t>Text on left, picture on right</a:t>
            </a:r>
          </a:p>
        </p:txBody>
      </p:sp>
    </p:spTree>
    <p:extLst>
      <p:ext uri="{BB962C8B-B14F-4D97-AF65-F5344CB8AC3E}">
        <p14:creationId xmlns:p14="http://schemas.microsoft.com/office/powerpoint/2010/main" val="15518660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335184" y="3"/>
            <a:ext cx="5856816" cy="5960532"/>
          </a:xfrm>
          <a:prstGeom prst="rect">
            <a:avLst/>
          </a:prstGeom>
        </p:spPr>
        <p:txBody>
          <a:bodyPr/>
          <a:lstStyle/>
          <a:p>
            <a:endParaRPr lang="en-US" dirty="0"/>
          </a:p>
        </p:txBody>
      </p:sp>
      <p:sp>
        <p:nvSpPr>
          <p:cNvPr id="5" name="Text Placeholder 4"/>
          <p:cNvSpPr>
            <a:spLocks noGrp="1"/>
          </p:cNvSpPr>
          <p:nvPr>
            <p:ph type="body" sz="quarter" idx="11"/>
          </p:nvPr>
        </p:nvSpPr>
        <p:spPr>
          <a:xfrm>
            <a:off x="480490" y="1140888"/>
            <a:ext cx="5380567" cy="4819649"/>
          </a:xfrm>
          <a:prstGeom prst="rect">
            <a:avLst/>
          </a:prstGeom>
        </p:spPr>
        <p:txBody>
          <a:bodyPr lIns="0" tIns="0" rIns="0" bIns="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Title Placeholder 1"/>
          <p:cNvSpPr>
            <a:spLocks noGrp="1"/>
          </p:cNvSpPr>
          <p:nvPr>
            <p:ph type="title" hasCustomPrompt="1"/>
          </p:nvPr>
        </p:nvSpPr>
        <p:spPr bwMode="auto">
          <a:xfrm>
            <a:off x="478373" y="188253"/>
            <a:ext cx="5382684"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a:defRPr baseline="0"/>
            </a:lvl1pPr>
          </a:lstStyle>
          <a:p>
            <a:pPr lvl="0"/>
            <a:r>
              <a:rPr lang="en-US" dirty="0" smtClean="0"/>
              <a:t>Text on left, picture on right</a:t>
            </a:r>
          </a:p>
        </p:txBody>
      </p:sp>
    </p:spTree>
    <p:extLst>
      <p:ext uri="{BB962C8B-B14F-4D97-AF65-F5344CB8AC3E}">
        <p14:creationId xmlns:p14="http://schemas.microsoft.com/office/powerpoint/2010/main" val="17996399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335184" y="3"/>
            <a:ext cx="5856816" cy="5960532"/>
          </a:xfrm>
          <a:prstGeom prst="rect">
            <a:avLst/>
          </a:prstGeom>
        </p:spPr>
        <p:txBody>
          <a:bodyPr/>
          <a:lstStyle/>
          <a:p>
            <a:endParaRPr lang="en-US" dirty="0"/>
          </a:p>
        </p:txBody>
      </p:sp>
      <p:sp>
        <p:nvSpPr>
          <p:cNvPr id="5" name="Text Placeholder 4"/>
          <p:cNvSpPr>
            <a:spLocks noGrp="1"/>
          </p:cNvSpPr>
          <p:nvPr>
            <p:ph type="body" sz="quarter" idx="11"/>
          </p:nvPr>
        </p:nvSpPr>
        <p:spPr>
          <a:xfrm>
            <a:off x="480490" y="1140888"/>
            <a:ext cx="5380567" cy="4819649"/>
          </a:xfrm>
          <a:prstGeom prst="rect">
            <a:avLst/>
          </a:prstGeom>
        </p:spPr>
        <p:txBody>
          <a:bodyPr lIns="0" tIns="0" rIns="0" bIns="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Title Placeholder 1"/>
          <p:cNvSpPr>
            <a:spLocks noGrp="1"/>
          </p:cNvSpPr>
          <p:nvPr>
            <p:ph type="title" hasCustomPrompt="1"/>
          </p:nvPr>
        </p:nvSpPr>
        <p:spPr bwMode="auto">
          <a:xfrm>
            <a:off x="478373" y="188253"/>
            <a:ext cx="5382684"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a:defRPr baseline="0"/>
            </a:lvl1pPr>
          </a:lstStyle>
          <a:p>
            <a:pPr lvl="0"/>
            <a:r>
              <a:rPr lang="en-US" dirty="0" smtClean="0"/>
              <a:t>Text on left, picture on right</a:t>
            </a:r>
          </a:p>
        </p:txBody>
      </p:sp>
    </p:spTree>
    <p:extLst>
      <p:ext uri="{BB962C8B-B14F-4D97-AF65-F5344CB8AC3E}">
        <p14:creationId xmlns:p14="http://schemas.microsoft.com/office/powerpoint/2010/main" val="23136478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section slide">
    <p:bg>
      <p:bgPr>
        <a:solidFill>
          <a:srgbClr val="002745"/>
        </a:solidFill>
        <a:effectLst/>
      </p:bgPr>
    </p:bg>
    <p:spTree>
      <p:nvGrpSpPr>
        <p:cNvPr id="1" name=""/>
        <p:cNvGrpSpPr/>
        <p:nvPr/>
      </p:nvGrpSpPr>
      <p:grpSpPr>
        <a:xfrm>
          <a:off x="0" y="0"/>
          <a:ext cx="0" cy="0"/>
          <a:chOff x="0" y="0"/>
          <a:chExt cx="0" cy="0"/>
        </a:xfrm>
      </p:grpSpPr>
      <p:sp>
        <p:nvSpPr>
          <p:cNvPr id="9" name="Parallelogram 8"/>
          <p:cNvSpPr/>
          <p:nvPr userDrawn="1"/>
        </p:nvSpPr>
        <p:spPr>
          <a:xfrm>
            <a:off x="-1193397" y="0"/>
            <a:ext cx="9797144" cy="4563936"/>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10" name="Text Placeholder 2"/>
          <p:cNvSpPr>
            <a:spLocks noGrp="1"/>
          </p:cNvSpPr>
          <p:nvPr>
            <p:ph type="body" sz="quarter" idx="14" hasCustomPrompt="1"/>
          </p:nvPr>
        </p:nvSpPr>
        <p:spPr>
          <a:xfrm>
            <a:off x="480490" y="3831048"/>
            <a:ext cx="6867556" cy="263320"/>
          </a:xfrm>
          <a:prstGeom prst="rect">
            <a:avLst/>
          </a:prstGeom>
        </p:spPr>
        <p:txBody>
          <a:bodyPr wrap="square" lIns="0" tIns="0" rIns="0" bIns="0">
            <a:spAutoFit/>
          </a:bodyPr>
          <a:lstStyle>
            <a:lvl1pPr marL="0" indent="0">
              <a:lnSpc>
                <a:spcPct val="90000"/>
              </a:lnSpc>
              <a:spcBef>
                <a:spcPts val="0"/>
              </a:spcBef>
              <a:buNone/>
              <a:defRPr sz="1867" b="0" i="1" cap="none" baseline="0">
                <a:solidFill>
                  <a:schemeClr val="bg1"/>
                </a:solidFill>
              </a:defRPr>
            </a:lvl1pPr>
          </a:lstStyle>
          <a:p>
            <a:pPr lvl="0"/>
            <a:r>
              <a:rPr lang="en-AU" dirty="0" smtClean="0"/>
              <a:t>Presented by </a:t>
            </a:r>
          </a:p>
        </p:txBody>
      </p:sp>
      <p:sp>
        <p:nvSpPr>
          <p:cNvPr id="11" name="Text Placeholder 2"/>
          <p:cNvSpPr>
            <a:spLocks noGrp="1"/>
          </p:cNvSpPr>
          <p:nvPr>
            <p:ph type="body" sz="quarter" idx="12" hasCustomPrompt="1"/>
          </p:nvPr>
        </p:nvSpPr>
        <p:spPr>
          <a:xfrm>
            <a:off x="480490" y="1293737"/>
            <a:ext cx="7409692" cy="1261200"/>
          </a:xfrm>
          <a:prstGeom prst="rect">
            <a:avLst/>
          </a:prstGeom>
        </p:spPr>
        <p:txBody>
          <a:bodyPr wrap="square" lIns="0" tIns="0" rIns="0" bIns="0">
            <a:spAutoFit/>
          </a:bodyPr>
          <a:lstStyle>
            <a:lvl1pPr marL="0" indent="0">
              <a:lnSpc>
                <a:spcPct val="90000"/>
              </a:lnSpc>
              <a:spcBef>
                <a:spcPts val="0"/>
              </a:spcBef>
              <a:buNone/>
              <a:defRPr sz="4267" b="0" i="0" cap="none" baseline="0">
                <a:solidFill>
                  <a:schemeClr val="bg1"/>
                </a:solidFill>
              </a:defRPr>
            </a:lvl1pPr>
          </a:lstStyle>
          <a:p>
            <a:pPr lvl="0"/>
            <a:r>
              <a:rPr lang="en-AU" dirty="0" smtClean="0"/>
              <a:t>Title slide with </a:t>
            </a:r>
          </a:p>
          <a:p>
            <a:pPr lvl="0"/>
            <a:r>
              <a:rPr lang="en-AU" dirty="0" smtClean="0"/>
              <a:t>photo background</a:t>
            </a:r>
          </a:p>
        </p:txBody>
      </p:sp>
      <p:sp>
        <p:nvSpPr>
          <p:cNvPr id="12" name="Text Placeholder 2"/>
          <p:cNvSpPr>
            <a:spLocks noGrp="1"/>
          </p:cNvSpPr>
          <p:nvPr>
            <p:ph type="body" sz="quarter" idx="13" hasCustomPrompt="1"/>
          </p:nvPr>
        </p:nvSpPr>
        <p:spPr>
          <a:xfrm>
            <a:off x="480490" y="2765901"/>
            <a:ext cx="7031759" cy="376172"/>
          </a:xfrm>
          <a:prstGeom prst="rect">
            <a:avLst/>
          </a:prstGeom>
        </p:spPr>
        <p:txBody>
          <a:bodyPr wrap="square" lIns="0" tIns="0" rIns="0" bIns="0">
            <a:spAutoFit/>
          </a:bodyPr>
          <a:lstStyle>
            <a:lvl1pPr marL="0" indent="0">
              <a:lnSpc>
                <a:spcPct val="90000"/>
              </a:lnSpc>
              <a:spcBef>
                <a:spcPts val="0"/>
              </a:spcBef>
              <a:buNone/>
              <a:defRPr sz="2667" b="1" i="0" cap="none" baseline="0">
                <a:solidFill>
                  <a:schemeClr val="bg1"/>
                </a:solidFill>
              </a:defRPr>
            </a:lvl1pPr>
          </a:lstStyle>
          <a:p>
            <a:pPr lvl="0"/>
            <a:r>
              <a:rPr lang="en-AU" dirty="0" smtClean="0"/>
              <a:t>Subheading</a:t>
            </a:r>
          </a:p>
        </p:txBody>
      </p:sp>
      <p:pic>
        <p:nvPicPr>
          <p:cNvPr id="13" name="Picture 12"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22340599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335184" y="3"/>
            <a:ext cx="5856816" cy="5960532"/>
          </a:xfrm>
          <a:prstGeom prst="rect">
            <a:avLst/>
          </a:prstGeom>
        </p:spPr>
        <p:txBody>
          <a:bodyPr/>
          <a:lstStyle/>
          <a:p>
            <a:endParaRPr lang="en-US" dirty="0"/>
          </a:p>
        </p:txBody>
      </p:sp>
      <p:sp>
        <p:nvSpPr>
          <p:cNvPr id="5" name="Text Placeholder 4"/>
          <p:cNvSpPr>
            <a:spLocks noGrp="1"/>
          </p:cNvSpPr>
          <p:nvPr>
            <p:ph type="body" sz="quarter" idx="11"/>
          </p:nvPr>
        </p:nvSpPr>
        <p:spPr>
          <a:xfrm>
            <a:off x="480490" y="1140888"/>
            <a:ext cx="5380567" cy="4819649"/>
          </a:xfrm>
          <a:prstGeom prst="rect">
            <a:avLst/>
          </a:prstGeom>
        </p:spPr>
        <p:txBody>
          <a:bodyPr lIns="0" tIns="0" rIns="0" bIns="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Title Placeholder 1"/>
          <p:cNvSpPr>
            <a:spLocks noGrp="1"/>
          </p:cNvSpPr>
          <p:nvPr>
            <p:ph type="title" hasCustomPrompt="1"/>
          </p:nvPr>
        </p:nvSpPr>
        <p:spPr bwMode="auto">
          <a:xfrm>
            <a:off x="478373" y="188253"/>
            <a:ext cx="5382684"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a:defRPr baseline="0"/>
            </a:lvl1pPr>
          </a:lstStyle>
          <a:p>
            <a:pPr lvl="0"/>
            <a:r>
              <a:rPr lang="en-US" dirty="0" smtClean="0"/>
              <a:t>Text on left, picture on right</a:t>
            </a:r>
          </a:p>
        </p:txBody>
      </p:sp>
    </p:spTree>
    <p:extLst>
      <p:ext uri="{BB962C8B-B14F-4D97-AF65-F5344CB8AC3E}">
        <p14:creationId xmlns:p14="http://schemas.microsoft.com/office/powerpoint/2010/main" val="163278538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335184" y="3"/>
            <a:ext cx="5856816" cy="5960532"/>
          </a:xfrm>
          <a:prstGeom prst="rect">
            <a:avLst/>
          </a:prstGeom>
        </p:spPr>
        <p:txBody>
          <a:bodyPr/>
          <a:lstStyle/>
          <a:p>
            <a:endParaRPr lang="en-US" dirty="0"/>
          </a:p>
        </p:txBody>
      </p:sp>
      <p:sp>
        <p:nvSpPr>
          <p:cNvPr id="5" name="Text Placeholder 4"/>
          <p:cNvSpPr>
            <a:spLocks noGrp="1"/>
          </p:cNvSpPr>
          <p:nvPr>
            <p:ph type="body" sz="quarter" idx="11"/>
          </p:nvPr>
        </p:nvSpPr>
        <p:spPr>
          <a:xfrm>
            <a:off x="480490" y="1140888"/>
            <a:ext cx="5380567" cy="4819649"/>
          </a:xfrm>
          <a:prstGeom prst="rect">
            <a:avLst/>
          </a:prstGeom>
        </p:spPr>
        <p:txBody>
          <a:bodyPr lIns="0" tIns="0" rIns="0" bIns="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Title Placeholder 1"/>
          <p:cNvSpPr>
            <a:spLocks noGrp="1"/>
          </p:cNvSpPr>
          <p:nvPr>
            <p:ph type="title" hasCustomPrompt="1"/>
          </p:nvPr>
        </p:nvSpPr>
        <p:spPr bwMode="auto">
          <a:xfrm>
            <a:off x="478373" y="188253"/>
            <a:ext cx="5382684"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a:defRPr baseline="0"/>
            </a:lvl1pPr>
          </a:lstStyle>
          <a:p>
            <a:pPr lvl="0"/>
            <a:r>
              <a:rPr lang="en-US" dirty="0" smtClean="0"/>
              <a:t>Text on left, picture on right</a:t>
            </a:r>
          </a:p>
        </p:txBody>
      </p:sp>
    </p:spTree>
    <p:extLst>
      <p:ext uri="{BB962C8B-B14F-4D97-AF65-F5344CB8AC3E}">
        <p14:creationId xmlns:p14="http://schemas.microsoft.com/office/powerpoint/2010/main" val="114088025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7" y="0"/>
            <a:ext cx="12281417" cy="6858000"/>
          </a:xfrm>
          <a:prstGeom prst="rect">
            <a:avLst/>
          </a:prstGeom>
        </p:spPr>
      </p:pic>
      <p:sp>
        <p:nvSpPr>
          <p:cNvPr id="6" name="Parallelogram 5"/>
          <p:cNvSpPr/>
          <p:nvPr userDrawn="1"/>
        </p:nvSpPr>
        <p:spPr>
          <a:xfrm>
            <a:off x="-1193397" y="0"/>
            <a:ext cx="9797144" cy="4563936"/>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3" name="Text Placeholder 2"/>
          <p:cNvSpPr>
            <a:spLocks noGrp="1"/>
          </p:cNvSpPr>
          <p:nvPr>
            <p:ph type="body" sz="quarter" idx="14" hasCustomPrompt="1"/>
          </p:nvPr>
        </p:nvSpPr>
        <p:spPr>
          <a:xfrm>
            <a:off x="480490" y="3831048"/>
            <a:ext cx="6867556" cy="263320"/>
          </a:xfrm>
          <a:prstGeom prst="rect">
            <a:avLst/>
          </a:prstGeom>
        </p:spPr>
        <p:txBody>
          <a:bodyPr wrap="square" lIns="0" tIns="0" rIns="0" bIns="0">
            <a:spAutoFit/>
          </a:bodyPr>
          <a:lstStyle>
            <a:lvl1pPr marL="0" indent="0">
              <a:lnSpc>
                <a:spcPct val="90000"/>
              </a:lnSpc>
              <a:spcBef>
                <a:spcPts val="0"/>
              </a:spcBef>
              <a:buNone/>
              <a:defRPr sz="1867" b="0" i="1" cap="none" baseline="0">
                <a:solidFill>
                  <a:schemeClr val="bg1"/>
                </a:solidFill>
              </a:defRPr>
            </a:lvl1pPr>
          </a:lstStyle>
          <a:p>
            <a:pPr lvl="0"/>
            <a:r>
              <a:rPr lang="en-AU" dirty="0" smtClean="0"/>
              <a:t>Presented by </a:t>
            </a:r>
          </a:p>
        </p:txBody>
      </p:sp>
      <p:sp>
        <p:nvSpPr>
          <p:cNvPr id="4" name="Text Placeholder 2"/>
          <p:cNvSpPr>
            <a:spLocks noGrp="1"/>
          </p:cNvSpPr>
          <p:nvPr>
            <p:ph type="body" sz="quarter" idx="12" hasCustomPrompt="1"/>
          </p:nvPr>
        </p:nvSpPr>
        <p:spPr>
          <a:xfrm>
            <a:off x="480490" y="1293737"/>
            <a:ext cx="7409692" cy="1261200"/>
          </a:xfrm>
          <a:prstGeom prst="rect">
            <a:avLst/>
          </a:prstGeom>
        </p:spPr>
        <p:txBody>
          <a:bodyPr wrap="square" lIns="0" tIns="0" rIns="0" bIns="0">
            <a:spAutoFit/>
          </a:bodyPr>
          <a:lstStyle>
            <a:lvl1pPr marL="0" indent="0">
              <a:lnSpc>
                <a:spcPct val="90000"/>
              </a:lnSpc>
              <a:spcBef>
                <a:spcPts val="0"/>
              </a:spcBef>
              <a:buNone/>
              <a:defRPr sz="4267" b="0" i="0" cap="none" baseline="0">
                <a:solidFill>
                  <a:schemeClr val="bg1"/>
                </a:solidFill>
              </a:defRPr>
            </a:lvl1pPr>
          </a:lstStyle>
          <a:p>
            <a:pPr lvl="0"/>
            <a:r>
              <a:rPr lang="en-AU" dirty="0" smtClean="0"/>
              <a:t>Title slide with </a:t>
            </a:r>
          </a:p>
          <a:p>
            <a:pPr lvl="0"/>
            <a:r>
              <a:rPr lang="en-AU" dirty="0" smtClean="0"/>
              <a:t>Background option</a:t>
            </a:r>
          </a:p>
        </p:txBody>
      </p:sp>
      <p:sp>
        <p:nvSpPr>
          <p:cNvPr id="5" name="Text Placeholder 2"/>
          <p:cNvSpPr>
            <a:spLocks noGrp="1"/>
          </p:cNvSpPr>
          <p:nvPr>
            <p:ph type="body" sz="quarter" idx="13" hasCustomPrompt="1"/>
          </p:nvPr>
        </p:nvSpPr>
        <p:spPr>
          <a:xfrm>
            <a:off x="480490" y="2765901"/>
            <a:ext cx="7031759" cy="376172"/>
          </a:xfrm>
          <a:prstGeom prst="rect">
            <a:avLst/>
          </a:prstGeom>
        </p:spPr>
        <p:txBody>
          <a:bodyPr wrap="square" lIns="0" tIns="0" rIns="0" bIns="0">
            <a:spAutoFit/>
          </a:bodyPr>
          <a:lstStyle>
            <a:lvl1pPr marL="0" indent="0">
              <a:lnSpc>
                <a:spcPct val="90000"/>
              </a:lnSpc>
              <a:spcBef>
                <a:spcPts val="0"/>
              </a:spcBef>
              <a:buNone/>
              <a:defRPr sz="2667" b="1" i="0" cap="none" baseline="0">
                <a:solidFill>
                  <a:schemeClr val="bg1"/>
                </a:solidFill>
              </a:defRPr>
            </a:lvl1pPr>
          </a:lstStyle>
          <a:p>
            <a:pPr lvl="0"/>
            <a:r>
              <a:rPr lang="en-AU" dirty="0" smtClean="0"/>
              <a:t>Subheading</a:t>
            </a:r>
          </a:p>
        </p:txBody>
      </p:sp>
      <p:pic>
        <p:nvPicPr>
          <p:cNvPr id="8" name="Picture 7" descr="BM_stacked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390941919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82B2612-E917-4723-AC99-A35FF8ABA3BB}" type="datetimeFigureOut">
              <a:rPr lang="en-AU">
                <a:solidFill>
                  <a:prstClr val="black"/>
                </a:solidFill>
              </a:rPr>
              <a:pPr/>
              <a:t>23/11/2018</a:t>
            </a:fld>
            <a:endParaRPr lang="en-AU">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AU">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92C505-4F8E-4366-9DAA-7A5948EC3156}" type="slidenum">
              <a:rPr lang="en-AU">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31252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bwMode="auto">
          <a:xfrm>
            <a:off x="2253172" y="226485"/>
            <a:ext cx="946257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667" baseline="0"/>
            </a:lvl1pPr>
          </a:lstStyle>
          <a:p>
            <a:pPr lvl="0"/>
            <a:r>
              <a:rPr lang="en-US" dirty="0" smtClean="0"/>
              <a:t>Heading</a:t>
            </a:r>
          </a:p>
        </p:txBody>
      </p:sp>
      <p:sp>
        <p:nvSpPr>
          <p:cNvPr id="3" name="Text Placeholder 2"/>
          <p:cNvSpPr>
            <a:spLocks noGrp="1"/>
          </p:cNvSpPr>
          <p:nvPr>
            <p:ph type="body" sz="quarter" idx="10"/>
          </p:nvPr>
        </p:nvSpPr>
        <p:spPr>
          <a:xfrm>
            <a:off x="480490" y="1140888"/>
            <a:ext cx="11222567" cy="4819649"/>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pic>
        <p:nvPicPr>
          <p:cNvPr id="2" name="Picture 1"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25188084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335184" y="3"/>
            <a:ext cx="5856816" cy="5960532"/>
          </a:xfrm>
          <a:prstGeom prst="rect">
            <a:avLst/>
          </a:prstGeom>
        </p:spPr>
        <p:txBody>
          <a:bodyPr/>
          <a:lstStyle/>
          <a:p>
            <a:endParaRPr lang="en-US" dirty="0"/>
          </a:p>
        </p:txBody>
      </p:sp>
      <p:sp>
        <p:nvSpPr>
          <p:cNvPr id="5" name="Text Placeholder 4"/>
          <p:cNvSpPr>
            <a:spLocks noGrp="1"/>
          </p:cNvSpPr>
          <p:nvPr>
            <p:ph type="body" sz="quarter" idx="11"/>
          </p:nvPr>
        </p:nvSpPr>
        <p:spPr>
          <a:xfrm>
            <a:off x="480490" y="1140888"/>
            <a:ext cx="5380567" cy="4819649"/>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pic>
        <p:nvPicPr>
          <p:cNvPr id="7" name="Picture 6"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15570218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graph/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6335189" y="1140884"/>
            <a:ext cx="5372100" cy="4775200"/>
          </a:xfrm>
          <a:prstGeom prst="rect">
            <a:avLst/>
          </a:prstGeom>
        </p:spPr>
        <p:txBody>
          <a:bodyPr/>
          <a:lstStyle/>
          <a:p>
            <a:endParaRPr lang="en-US"/>
          </a:p>
        </p:txBody>
      </p:sp>
      <p:sp>
        <p:nvSpPr>
          <p:cNvPr id="4" name="Text Placeholder 3"/>
          <p:cNvSpPr>
            <a:spLocks noGrp="1"/>
          </p:cNvSpPr>
          <p:nvPr>
            <p:ph type="body" sz="quarter" idx="11"/>
          </p:nvPr>
        </p:nvSpPr>
        <p:spPr>
          <a:xfrm>
            <a:off x="480489" y="1140883"/>
            <a:ext cx="5380567" cy="4819649"/>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Title Placeholder 1"/>
          <p:cNvSpPr>
            <a:spLocks noGrp="1"/>
          </p:cNvSpPr>
          <p:nvPr>
            <p:ph type="title" hasCustomPrompt="1"/>
          </p:nvPr>
        </p:nvSpPr>
        <p:spPr bwMode="auto">
          <a:xfrm>
            <a:off x="2253172" y="226485"/>
            <a:ext cx="946257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667" baseline="0"/>
            </a:lvl1pPr>
          </a:lstStyle>
          <a:p>
            <a:pPr lvl="0"/>
            <a:r>
              <a:rPr lang="en-US" dirty="0" smtClean="0"/>
              <a:t>Heading</a:t>
            </a:r>
          </a:p>
        </p:txBody>
      </p:sp>
      <p:pic>
        <p:nvPicPr>
          <p:cNvPr id="7" name="Picture 6"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8224817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graph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335184" y="1140884"/>
            <a:ext cx="5367867" cy="4819648"/>
          </a:xfrm>
          <a:prstGeom prst="rect">
            <a:avLst/>
          </a:prstGeom>
        </p:spPr>
        <p:txBody>
          <a:bodyPr/>
          <a:lstStyle/>
          <a:p>
            <a:endParaRPr lang="en-US" dirty="0"/>
          </a:p>
        </p:txBody>
      </p:sp>
      <p:sp>
        <p:nvSpPr>
          <p:cNvPr id="4" name="Picture Placeholder 2"/>
          <p:cNvSpPr>
            <a:spLocks noGrp="1"/>
          </p:cNvSpPr>
          <p:nvPr>
            <p:ph type="pic" sz="quarter" idx="11"/>
          </p:nvPr>
        </p:nvSpPr>
        <p:spPr>
          <a:xfrm>
            <a:off x="493184" y="1140883"/>
            <a:ext cx="5367867" cy="4819649"/>
          </a:xfrm>
          <a:prstGeom prst="rect">
            <a:avLst/>
          </a:prstGeom>
        </p:spPr>
        <p:txBody>
          <a:bodyPr/>
          <a:lstStyle/>
          <a:p>
            <a:endParaRPr lang="en-US" dirty="0"/>
          </a:p>
        </p:txBody>
      </p:sp>
      <p:sp>
        <p:nvSpPr>
          <p:cNvPr id="8" name="Title Placeholder 1"/>
          <p:cNvSpPr>
            <a:spLocks noGrp="1"/>
          </p:cNvSpPr>
          <p:nvPr>
            <p:ph type="title" hasCustomPrompt="1"/>
          </p:nvPr>
        </p:nvSpPr>
        <p:spPr bwMode="auto">
          <a:xfrm>
            <a:off x="2253172" y="226485"/>
            <a:ext cx="946257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667" baseline="0"/>
            </a:lvl1pPr>
          </a:lstStyle>
          <a:p>
            <a:pPr lvl="0"/>
            <a:r>
              <a:rPr lang="en-US" dirty="0" smtClean="0"/>
              <a:t>Heading</a:t>
            </a:r>
          </a:p>
        </p:txBody>
      </p:sp>
      <p:pic>
        <p:nvPicPr>
          <p:cNvPr id="9" name="Picture 8"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34452194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Picture 6" descr="Title Slide - Photo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0"/>
            <a:ext cx="12188388" cy="6858000"/>
          </a:xfrm>
          <a:prstGeom prst="rect">
            <a:avLst/>
          </a:prstGeom>
        </p:spPr>
      </p:pic>
      <p:sp>
        <p:nvSpPr>
          <p:cNvPr id="6" name="Parallelogram 5"/>
          <p:cNvSpPr/>
          <p:nvPr userDrawn="1"/>
        </p:nvSpPr>
        <p:spPr>
          <a:xfrm>
            <a:off x="-1193397" y="0"/>
            <a:ext cx="9797144" cy="4563936"/>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4" name="Text Placeholder 2"/>
          <p:cNvSpPr>
            <a:spLocks noGrp="1"/>
          </p:cNvSpPr>
          <p:nvPr>
            <p:ph type="body" sz="quarter" idx="12" hasCustomPrompt="1"/>
          </p:nvPr>
        </p:nvSpPr>
        <p:spPr>
          <a:xfrm>
            <a:off x="480490" y="1549481"/>
            <a:ext cx="7409692" cy="526640"/>
          </a:xfrm>
          <a:prstGeom prst="rect">
            <a:avLst/>
          </a:prstGeom>
        </p:spPr>
        <p:txBody>
          <a:bodyPr wrap="square" lIns="0" tIns="0" rIns="0" bIns="0">
            <a:spAutoFit/>
          </a:bodyPr>
          <a:lstStyle>
            <a:lvl1pPr marL="0" indent="0">
              <a:lnSpc>
                <a:spcPct val="90000"/>
              </a:lnSpc>
              <a:spcBef>
                <a:spcPts val="0"/>
              </a:spcBef>
              <a:buNone/>
              <a:defRPr sz="3733" b="0" i="0" cap="none" baseline="0">
                <a:solidFill>
                  <a:schemeClr val="bg1"/>
                </a:solidFill>
              </a:defRPr>
            </a:lvl1pPr>
          </a:lstStyle>
          <a:p>
            <a:pPr lvl="0"/>
            <a:r>
              <a:rPr lang="en-AU" dirty="0" smtClean="0"/>
              <a:t>Thank you</a:t>
            </a:r>
          </a:p>
        </p:txBody>
      </p:sp>
      <p:pic>
        <p:nvPicPr>
          <p:cNvPr id="8" name="Picture 7" descr="BM_stacked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
        <p:nvSpPr>
          <p:cNvPr id="9" name="Text Placeholder 2"/>
          <p:cNvSpPr>
            <a:spLocks noGrp="1"/>
          </p:cNvSpPr>
          <p:nvPr>
            <p:ph type="body" sz="quarter" idx="13" hasCustomPrompt="1"/>
          </p:nvPr>
        </p:nvSpPr>
        <p:spPr>
          <a:xfrm>
            <a:off x="480490" y="2344269"/>
            <a:ext cx="7031759" cy="376172"/>
          </a:xfrm>
          <a:prstGeom prst="rect">
            <a:avLst/>
          </a:prstGeom>
        </p:spPr>
        <p:txBody>
          <a:bodyPr wrap="square" lIns="0" tIns="0" rIns="0" bIns="0">
            <a:spAutoFit/>
          </a:bodyPr>
          <a:lstStyle>
            <a:lvl1pPr marL="0" indent="0">
              <a:lnSpc>
                <a:spcPct val="90000"/>
              </a:lnSpc>
              <a:spcBef>
                <a:spcPts val="0"/>
              </a:spcBef>
              <a:buNone/>
              <a:defRPr sz="2667" b="1" i="0" cap="none" baseline="0">
                <a:solidFill>
                  <a:schemeClr val="bg1"/>
                </a:solidFill>
              </a:defRPr>
            </a:lvl1pPr>
          </a:lstStyle>
          <a:p>
            <a:pPr lvl="0"/>
            <a:r>
              <a:rPr lang="en-AU" dirty="0" smtClean="0"/>
              <a:t>Any questions?</a:t>
            </a:r>
          </a:p>
        </p:txBody>
      </p:sp>
    </p:spTree>
    <p:extLst>
      <p:ext uri="{BB962C8B-B14F-4D97-AF65-F5344CB8AC3E}">
        <p14:creationId xmlns:p14="http://schemas.microsoft.com/office/powerpoint/2010/main" val="23359856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7" name="Picture 6" descr="Title Slide - Photo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0"/>
            <a:ext cx="12188388" cy="6858000"/>
          </a:xfrm>
          <a:prstGeom prst="rect">
            <a:avLst/>
          </a:prstGeom>
        </p:spPr>
      </p:pic>
      <p:sp>
        <p:nvSpPr>
          <p:cNvPr id="6" name="Parallelogram 5"/>
          <p:cNvSpPr/>
          <p:nvPr userDrawn="1"/>
        </p:nvSpPr>
        <p:spPr>
          <a:xfrm>
            <a:off x="-1193397" y="0"/>
            <a:ext cx="9797144" cy="4563936"/>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3" name="Text Placeholder 2"/>
          <p:cNvSpPr>
            <a:spLocks noGrp="1"/>
          </p:cNvSpPr>
          <p:nvPr>
            <p:ph type="body" sz="quarter" idx="14" hasCustomPrompt="1"/>
          </p:nvPr>
        </p:nvSpPr>
        <p:spPr>
          <a:xfrm>
            <a:off x="480490" y="3831048"/>
            <a:ext cx="6867556" cy="263320"/>
          </a:xfrm>
          <a:prstGeom prst="rect">
            <a:avLst/>
          </a:prstGeom>
        </p:spPr>
        <p:txBody>
          <a:bodyPr wrap="square" lIns="0" tIns="0" rIns="0" bIns="0">
            <a:spAutoFit/>
          </a:bodyPr>
          <a:lstStyle>
            <a:lvl1pPr marL="0" indent="0">
              <a:lnSpc>
                <a:spcPct val="90000"/>
              </a:lnSpc>
              <a:spcBef>
                <a:spcPts val="0"/>
              </a:spcBef>
              <a:buNone/>
              <a:defRPr sz="1867" b="0" i="1" cap="none" baseline="0">
                <a:solidFill>
                  <a:schemeClr val="bg1"/>
                </a:solidFill>
              </a:defRPr>
            </a:lvl1pPr>
          </a:lstStyle>
          <a:p>
            <a:pPr lvl="0"/>
            <a:r>
              <a:rPr lang="en-AU" dirty="0" smtClean="0"/>
              <a:t>Presented by </a:t>
            </a:r>
          </a:p>
        </p:txBody>
      </p:sp>
      <p:sp>
        <p:nvSpPr>
          <p:cNvPr id="4" name="Text Placeholder 2"/>
          <p:cNvSpPr>
            <a:spLocks noGrp="1"/>
          </p:cNvSpPr>
          <p:nvPr>
            <p:ph type="body" sz="quarter" idx="12" hasCustomPrompt="1"/>
          </p:nvPr>
        </p:nvSpPr>
        <p:spPr>
          <a:xfrm>
            <a:off x="480490" y="1293737"/>
            <a:ext cx="7409692" cy="1261200"/>
          </a:xfrm>
          <a:prstGeom prst="rect">
            <a:avLst/>
          </a:prstGeom>
        </p:spPr>
        <p:txBody>
          <a:bodyPr wrap="square" lIns="0" tIns="0" rIns="0" bIns="0">
            <a:spAutoFit/>
          </a:bodyPr>
          <a:lstStyle>
            <a:lvl1pPr marL="0" indent="0">
              <a:lnSpc>
                <a:spcPct val="90000"/>
              </a:lnSpc>
              <a:spcBef>
                <a:spcPts val="0"/>
              </a:spcBef>
              <a:buNone/>
              <a:defRPr sz="4267" b="0" i="0" cap="none" baseline="0">
                <a:solidFill>
                  <a:schemeClr val="bg1"/>
                </a:solidFill>
              </a:defRPr>
            </a:lvl1pPr>
          </a:lstStyle>
          <a:p>
            <a:pPr lvl="0"/>
            <a:r>
              <a:rPr lang="en-AU" dirty="0" smtClean="0"/>
              <a:t>Title slide with </a:t>
            </a:r>
          </a:p>
          <a:p>
            <a:pPr lvl="0"/>
            <a:r>
              <a:rPr lang="en-AU" dirty="0" smtClean="0"/>
              <a:t>Background option</a:t>
            </a:r>
          </a:p>
        </p:txBody>
      </p:sp>
      <p:sp>
        <p:nvSpPr>
          <p:cNvPr id="5" name="Text Placeholder 2"/>
          <p:cNvSpPr>
            <a:spLocks noGrp="1"/>
          </p:cNvSpPr>
          <p:nvPr>
            <p:ph type="body" sz="quarter" idx="13" hasCustomPrompt="1"/>
          </p:nvPr>
        </p:nvSpPr>
        <p:spPr>
          <a:xfrm>
            <a:off x="480490" y="2765901"/>
            <a:ext cx="7031759" cy="376172"/>
          </a:xfrm>
          <a:prstGeom prst="rect">
            <a:avLst/>
          </a:prstGeom>
        </p:spPr>
        <p:txBody>
          <a:bodyPr wrap="square" lIns="0" tIns="0" rIns="0" bIns="0">
            <a:spAutoFit/>
          </a:bodyPr>
          <a:lstStyle>
            <a:lvl1pPr marL="0" indent="0">
              <a:lnSpc>
                <a:spcPct val="90000"/>
              </a:lnSpc>
              <a:spcBef>
                <a:spcPts val="0"/>
              </a:spcBef>
              <a:buNone/>
              <a:defRPr sz="2667" b="1" i="0" cap="none" baseline="0">
                <a:solidFill>
                  <a:schemeClr val="bg1"/>
                </a:solidFill>
              </a:defRPr>
            </a:lvl1pPr>
          </a:lstStyle>
          <a:p>
            <a:pPr lvl="0"/>
            <a:r>
              <a:rPr lang="en-AU" dirty="0" smtClean="0"/>
              <a:t>Subheading</a:t>
            </a:r>
          </a:p>
        </p:txBody>
      </p:sp>
      <p:pic>
        <p:nvPicPr>
          <p:cNvPr id="8" name="Picture 7" descr="BM_stacked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242371232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7" name="Picture 6" descr="Title Slide - Photo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0"/>
            <a:ext cx="12188388" cy="6858000"/>
          </a:xfrm>
          <a:prstGeom prst="rect">
            <a:avLst/>
          </a:prstGeom>
        </p:spPr>
      </p:pic>
      <p:sp>
        <p:nvSpPr>
          <p:cNvPr id="6" name="Parallelogram 5"/>
          <p:cNvSpPr/>
          <p:nvPr userDrawn="1"/>
        </p:nvSpPr>
        <p:spPr>
          <a:xfrm>
            <a:off x="-1193397" y="0"/>
            <a:ext cx="9797144" cy="4563936"/>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endParaRPr>
          </a:p>
        </p:txBody>
      </p:sp>
      <p:sp>
        <p:nvSpPr>
          <p:cNvPr id="3" name="Text Placeholder 2"/>
          <p:cNvSpPr>
            <a:spLocks noGrp="1"/>
          </p:cNvSpPr>
          <p:nvPr>
            <p:ph type="body" sz="quarter" idx="14" hasCustomPrompt="1"/>
          </p:nvPr>
        </p:nvSpPr>
        <p:spPr>
          <a:xfrm>
            <a:off x="480490" y="3831048"/>
            <a:ext cx="6867556" cy="263320"/>
          </a:xfrm>
          <a:prstGeom prst="rect">
            <a:avLst/>
          </a:prstGeom>
        </p:spPr>
        <p:txBody>
          <a:bodyPr wrap="square" lIns="0" tIns="0" rIns="0" bIns="0">
            <a:spAutoFit/>
          </a:bodyPr>
          <a:lstStyle>
            <a:lvl1pPr marL="0" indent="0">
              <a:lnSpc>
                <a:spcPct val="90000"/>
              </a:lnSpc>
              <a:spcBef>
                <a:spcPts val="0"/>
              </a:spcBef>
              <a:buNone/>
              <a:defRPr sz="1867" b="0" i="1" cap="none" baseline="0">
                <a:solidFill>
                  <a:schemeClr val="bg1"/>
                </a:solidFill>
              </a:defRPr>
            </a:lvl1pPr>
          </a:lstStyle>
          <a:p>
            <a:pPr lvl="0"/>
            <a:r>
              <a:rPr lang="en-AU" dirty="0" smtClean="0"/>
              <a:t>Presented by </a:t>
            </a:r>
          </a:p>
        </p:txBody>
      </p:sp>
      <p:sp>
        <p:nvSpPr>
          <p:cNvPr id="4" name="Text Placeholder 2"/>
          <p:cNvSpPr>
            <a:spLocks noGrp="1"/>
          </p:cNvSpPr>
          <p:nvPr>
            <p:ph type="body" sz="quarter" idx="12" hasCustomPrompt="1"/>
          </p:nvPr>
        </p:nvSpPr>
        <p:spPr>
          <a:xfrm>
            <a:off x="480490" y="1293737"/>
            <a:ext cx="7409692" cy="1261200"/>
          </a:xfrm>
          <a:prstGeom prst="rect">
            <a:avLst/>
          </a:prstGeom>
        </p:spPr>
        <p:txBody>
          <a:bodyPr wrap="square" lIns="0" tIns="0" rIns="0" bIns="0">
            <a:spAutoFit/>
          </a:bodyPr>
          <a:lstStyle>
            <a:lvl1pPr marL="0" indent="0">
              <a:lnSpc>
                <a:spcPct val="90000"/>
              </a:lnSpc>
              <a:spcBef>
                <a:spcPts val="0"/>
              </a:spcBef>
              <a:buNone/>
              <a:defRPr sz="4267" b="0" i="0" cap="none" baseline="0">
                <a:solidFill>
                  <a:schemeClr val="bg1"/>
                </a:solidFill>
              </a:defRPr>
            </a:lvl1pPr>
          </a:lstStyle>
          <a:p>
            <a:pPr lvl="0"/>
            <a:r>
              <a:rPr lang="en-AU" dirty="0" smtClean="0"/>
              <a:t>Title slide with </a:t>
            </a:r>
          </a:p>
          <a:p>
            <a:pPr lvl="0"/>
            <a:r>
              <a:rPr lang="en-AU" dirty="0" smtClean="0"/>
              <a:t>Background option</a:t>
            </a:r>
          </a:p>
        </p:txBody>
      </p:sp>
      <p:sp>
        <p:nvSpPr>
          <p:cNvPr id="5" name="Text Placeholder 2"/>
          <p:cNvSpPr>
            <a:spLocks noGrp="1"/>
          </p:cNvSpPr>
          <p:nvPr>
            <p:ph type="body" sz="quarter" idx="13" hasCustomPrompt="1"/>
          </p:nvPr>
        </p:nvSpPr>
        <p:spPr>
          <a:xfrm>
            <a:off x="480490" y="2765901"/>
            <a:ext cx="7031759" cy="376172"/>
          </a:xfrm>
          <a:prstGeom prst="rect">
            <a:avLst/>
          </a:prstGeom>
        </p:spPr>
        <p:txBody>
          <a:bodyPr wrap="square" lIns="0" tIns="0" rIns="0" bIns="0">
            <a:spAutoFit/>
          </a:bodyPr>
          <a:lstStyle>
            <a:lvl1pPr marL="0" indent="0">
              <a:lnSpc>
                <a:spcPct val="90000"/>
              </a:lnSpc>
              <a:spcBef>
                <a:spcPts val="0"/>
              </a:spcBef>
              <a:buNone/>
              <a:defRPr sz="2667" b="1" i="0" cap="none" baseline="0">
                <a:solidFill>
                  <a:schemeClr val="bg1"/>
                </a:solidFill>
              </a:defRPr>
            </a:lvl1pPr>
          </a:lstStyle>
          <a:p>
            <a:pPr lvl="0"/>
            <a:r>
              <a:rPr lang="en-AU" dirty="0" smtClean="0"/>
              <a:t>Subheading</a:t>
            </a:r>
          </a:p>
        </p:txBody>
      </p:sp>
      <p:pic>
        <p:nvPicPr>
          <p:cNvPr id="8" name="Picture 7" descr="BM_stacked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84" y="226484"/>
            <a:ext cx="1257995" cy="858632"/>
          </a:xfrm>
          <a:prstGeom prst="rect">
            <a:avLst/>
          </a:prstGeom>
        </p:spPr>
      </p:pic>
    </p:spTree>
    <p:extLst>
      <p:ext uri="{BB962C8B-B14F-4D97-AF65-F5344CB8AC3E}">
        <p14:creationId xmlns:p14="http://schemas.microsoft.com/office/powerpoint/2010/main" val="8094486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745"/>
        </a:solidFill>
        <a:effectLst/>
      </p:bgPr>
    </p:bg>
    <p:spTree>
      <p:nvGrpSpPr>
        <p:cNvPr id="1" name=""/>
        <p:cNvGrpSpPr/>
        <p:nvPr/>
      </p:nvGrpSpPr>
      <p:grpSpPr>
        <a:xfrm>
          <a:off x="0" y="0"/>
          <a:ext cx="0" cy="0"/>
          <a:chOff x="0" y="0"/>
          <a:chExt cx="0" cy="0"/>
        </a:xfrm>
      </p:grpSpPr>
      <p:pic>
        <p:nvPicPr>
          <p:cNvPr id="4" name="Picture 3" descr="Grey_MSLP_mainland.eps"/>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0" y="16935"/>
            <a:ext cx="12192000" cy="6814660"/>
          </a:xfrm>
          <a:prstGeom prst="rect">
            <a:avLst/>
          </a:prstGeom>
        </p:spPr>
      </p:pic>
      <p:sp>
        <p:nvSpPr>
          <p:cNvPr id="1026" name="Title Placeholder 1"/>
          <p:cNvSpPr>
            <a:spLocks noGrp="1"/>
          </p:cNvSpPr>
          <p:nvPr>
            <p:ph type="title"/>
          </p:nvPr>
        </p:nvSpPr>
        <p:spPr bwMode="auto">
          <a:xfrm>
            <a:off x="480490" y="296337"/>
            <a:ext cx="11235265"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794556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iming>
    <p:tnLst>
      <p:par>
        <p:cTn id="1" dur="indefinite" restart="never" nodeType="tmRoot"/>
      </p:par>
    </p:tnLst>
  </p:timing>
  <p:hf sldNum="0" hdr="0" dt="0"/>
  <p:txStyles>
    <p:titleStyle>
      <a:lvl1pPr algn="ctr" defTabSz="609585" rtl="0" eaLnBrk="0" fontAlgn="base" hangingPunct="0">
        <a:spcBef>
          <a:spcPct val="0"/>
        </a:spcBef>
        <a:spcAft>
          <a:spcPct val="0"/>
        </a:spcAft>
        <a:defRPr sz="2933" b="0" i="0" kern="1200" cap="none">
          <a:solidFill>
            <a:schemeClr val="bg1"/>
          </a:solidFill>
          <a:latin typeface="Open Sans"/>
          <a:ea typeface="Geneva" charset="0"/>
          <a:cs typeface="Open Sans"/>
        </a:defRPr>
      </a:lvl1pPr>
      <a:lvl2pPr algn="ctr" defTabSz="609585" rtl="0" eaLnBrk="0" fontAlgn="base" hangingPunct="0">
        <a:spcBef>
          <a:spcPct val="0"/>
        </a:spcBef>
        <a:spcAft>
          <a:spcPct val="0"/>
        </a:spcAft>
        <a:defRPr sz="5333">
          <a:solidFill>
            <a:schemeClr val="bg1"/>
          </a:solidFill>
          <a:latin typeface="Arial" pitchFamily="34" charset="0"/>
          <a:ea typeface="Geneva" charset="0"/>
          <a:cs typeface="Geneva" charset="0"/>
        </a:defRPr>
      </a:lvl2pPr>
      <a:lvl3pPr algn="ctr" defTabSz="609585" rtl="0" eaLnBrk="0" fontAlgn="base" hangingPunct="0">
        <a:spcBef>
          <a:spcPct val="0"/>
        </a:spcBef>
        <a:spcAft>
          <a:spcPct val="0"/>
        </a:spcAft>
        <a:defRPr sz="5333">
          <a:solidFill>
            <a:schemeClr val="bg1"/>
          </a:solidFill>
          <a:latin typeface="Arial" pitchFamily="34" charset="0"/>
          <a:ea typeface="Geneva" charset="0"/>
          <a:cs typeface="Geneva" charset="0"/>
        </a:defRPr>
      </a:lvl3pPr>
      <a:lvl4pPr algn="ctr" defTabSz="609585" rtl="0" eaLnBrk="0" fontAlgn="base" hangingPunct="0">
        <a:spcBef>
          <a:spcPct val="0"/>
        </a:spcBef>
        <a:spcAft>
          <a:spcPct val="0"/>
        </a:spcAft>
        <a:defRPr sz="5333">
          <a:solidFill>
            <a:schemeClr val="bg1"/>
          </a:solidFill>
          <a:latin typeface="Arial" pitchFamily="34" charset="0"/>
          <a:ea typeface="Geneva" charset="0"/>
          <a:cs typeface="Geneva" charset="0"/>
        </a:defRPr>
      </a:lvl4pPr>
      <a:lvl5pPr algn="ctr" defTabSz="609585" rtl="0" eaLnBrk="0" fontAlgn="base" hangingPunct="0">
        <a:spcBef>
          <a:spcPct val="0"/>
        </a:spcBef>
        <a:spcAft>
          <a:spcPct val="0"/>
        </a:spcAft>
        <a:defRPr sz="5333">
          <a:solidFill>
            <a:schemeClr val="bg1"/>
          </a:solidFill>
          <a:latin typeface="Arial" pitchFamily="34" charset="0"/>
          <a:ea typeface="Geneva" charset="0"/>
          <a:cs typeface="Geneva" charset="0"/>
        </a:defRPr>
      </a:lvl5pPr>
      <a:lvl6pPr marL="609585" algn="ctr" defTabSz="609585" rtl="0" fontAlgn="base">
        <a:spcBef>
          <a:spcPct val="0"/>
        </a:spcBef>
        <a:spcAft>
          <a:spcPct val="0"/>
        </a:spcAft>
        <a:defRPr sz="5867">
          <a:solidFill>
            <a:schemeClr val="tx1"/>
          </a:solidFill>
          <a:latin typeface="Calibri" charset="0"/>
          <a:ea typeface="Geneva" charset="0"/>
          <a:cs typeface="Geneva" charset="0"/>
        </a:defRPr>
      </a:lvl6pPr>
      <a:lvl7pPr marL="1219170" algn="ctr" defTabSz="609585" rtl="0" fontAlgn="base">
        <a:spcBef>
          <a:spcPct val="0"/>
        </a:spcBef>
        <a:spcAft>
          <a:spcPct val="0"/>
        </a:spcAft>
        <a:defRPr sz="5867">
          <a:solidFill>
            <a:schemeClr val="tx1"/>
          </a:solidFill>
          <a:latin typeface="Calibri" charset="0"/>
          <a:ea typeface="Geneva" charset="0"/>
          <a:cs typeface="Geneva" charset="0"/>
        </a:defRPr>
      </a:lvl7pPr>
      <a:lvl8pPr marL="1828754" algn="ctr" defTabSz="609585" rtl="0" fontAlgn="base">
        <a:spcBef>
          <a:spcPct val="0"/>
        </a:spcBef>
        <a:spcAft>
          <a:spcPct val="0"/>
        </a:spcAft>
        <a:defRPr sz="5867">
          <a:solidFill>
            <a:schemeClr val="tx1"/>
          </a:solidFill>
          <a:latin typeface="Calibri" charset="0"/>
          <a:ea typeface="Geneva" charset="0"/>
          <a:cs typeface="Geneva" charset="0"/>
        </a:defRPr>
      </a:lvl8pPr>
      <a:lvl9pPr marL="2438339" algn="ctr" defTabSz="609585" rtl="0" fontAlgn="base">
        <a:spcBef>
          <a:spcPct val="0"/>
        </a:spcBef>
        <a:spcAft>
          <a:spcPct val="0"/>
        </a:spcAft>
        <a:defRPr sz="5867">
          <a:solidFill>
            <a:schemeClr val="tx1"/>
          </a:solidFill>
          <a:latin typeface="Calibri" charset="0"/>
          <a:ea typeface="Geneva" charset="0"/>
          <a:cs typeface="Geneva" charset="0"/>
        </a:defRPr>
      </a:lvl9pPr>
    </p:titleStyle>
    <p:bodyStyle>
      <a:lvl1pPr marL="0" marR="0" indent="0" algn="l" defTabSz="609585" rtl="0" eaLnBrk="1" fontAlgn="base" latinLnBrk="0" hangingPunct="1">
        <a:lnSpc>
          <a:spcPct val="100000"/>
        </a:lnSpc>
        <a:spcBef>
          <a:spcPct val="0"/>
        </a:spcBef>
        <a:spcAft>
          <a:spcPts val="533"/>
        </a:spcAft>
        <a:buClrTx/>
        <a:buSzTx/>
        <a:buFont typeface="Arial"/>
        <a:buNone/>
        <a:tabLst/>
        <a:defRPr sz="1867" b="0" i="0" kern="1200" baseline="0">
          <a:solidFill>
            <a:srgbClr val="FFFFFF"/>
          </a:solidFill>
          <a:latin typeface="Open Sans"/>
          <a:ea typeface="Geneva" charset="0"/>
          <a:cs typeface="Open Sans"/>
        </a:defRPr>
      </a:lvl1pPr>
      <a:lvl2pPr marL="620984" marR="0" indent="-380990" algn="l" defTabSz="609585" rtl="0" eaLnBrk="1" fontAlgn="base" latinLnBrk="0" hangingPunct="1">
        <a:lnSpc>
          <a:spcPct val="100000"/>
        </a:lnSpc>
        <a:spcBef>
          <a:spcPct val="0"/>
        </a:spcBef>
        <a:spcAft>
          <a:spcPts val="533"/>
        </a:spcAft>
        <a:buClrTx/>
        <a:buSzTx/>
        <a:buFont typeface="Lucida Grande"/>
        <a:buChar char="–"/>
        <a:tabLst/>
        <a:defRPr sz="1867" b="0" i="0" kern="1200" baseline="0">
          <a:solidFill>
            <a:srgbClr val="FFFFFF"/>
          </a:solidFill>
          <a:latin typeface="+mn-lt"/>
          <a:ea typeface="Geneva" charset="0"/>
          <a:cs typeface="+mn-cs"/>
        </a:defRPr>
      </a:lvl2pPr>
      <a:lvl3pPr marL="860978" marR="0" indent="-380990" algn="l" defTabSz="609585" rtl="0" eaLnBrk="1" fontAlgn="base" latinLnBrk="0" hangingPunct="1">
        <a:lnSpc>
          <a:spcPct val="100000"/>
        </a:lnSpc>
        <a:spcBef>
          <a:spcPct val="0"/>
        </a:spcBef>
        <a:spcAft>
          <a:spcPts val="533"/>
        </a:spcAft>
        <a:buClrTx/>
        <a:buSzTx/>
        <a:buFont typeface="Wingdings" charset="2"/>
        <a:buChar char="§"/>
        <a:tabLst/>
        <a:defRPr sz="1867" b="0" i="0" kern="1200" baseline="0">
          <a:solidFill>
            <a:srgbClr val="FFFFFF"/>
          </a:solidFill>
          <a:latin typeface="+mn-lt"/>
          <a:ea typeface="Geneva" charset="0"/>
          <a:cs typeface="+mn-cs"/>
        </a:defRPr>
      </a:lvl3pPr>
      <a:lvl4pPr marL="671983" indent="-335992" algn="l" defTabSz="609585" rtl="0" eaLnBrk="0" fontAlgn="base" hangingPunct="0">
        <a:spcBef>
          <a:spcPts val="0"/>
        </a:spcBef>
        <a:spcAft>
          <a:spcPts val="533"/>
        </a:spcAft>
        <a:buFont typeface="Arial" pitchFamily="34" charset="0"/>
        <a:buChar char="–"/>
        <a:defRPr sz="1867" kern="1200" baseline="0">
          <a:solidFill>
            <a:srgbClr val="FFFFFF"/>
          </a:solidFill>
          <a:latin typeface="+mn-lt"/>
          <a:ea typeface="Geneva" charset="0"/>
          <a:cs typeface="+mn-cs"/>
        </a:defRPr>
      </a:lvl4pPr>
      <a:lvl5pPr marL="671983" indent="-335992" algn="l" defTabSz="609585" rtl="0" eaLnBrk="0" fontAlgn="base" hangingPunct="0">
        <a:spcBef>
          <a:spcPts val="0"/>
        </a:spcBef>
        <a:spcAft>
          <a:spcPts val="533"/>
        </a:spcAft>
        <a:buFont typeface="Arial" pitchFamily="34" charset="0"/>
        <a:buChar char="»"/>
        <a:defRPr sz="1867" kern="1200" baseline="0">
          <a:solidFill>
            <a:srgbClr val="FFFFFF"/>
          </a:solidFill>
          <a:latin typeface="+mn-lt"/>
          <a:ea typeface="Geneva"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480490" y="3553650"/>
            <a:ext cx="6867556" cy="775597"/>
          </a:xfrm>
        </p:spPr>
        <p:txBody>
          <a:bodyPr/>
          <a:lstStyle/>
          <a:p>
            <a:r>
              <a:rPr lang="en-AU" sz="1400" b="1" dirty="0" smtClean="0"/>
              <a:t>Shaun Cooper</a:t>
            </a:r>
            <a:r>
              <a:rPr lang="en-AU" sz="1400" dirty="0" smtClean="0"/>
              <a:t> with the assistance of </a:t>
            </a:r>
            <a:r>
              <a:rPr lang="en-AU" sz="1400" dirty="0"/>
              <a:t>Charmaine </a:t>
            </a:r>
            <a:r>
              <a:rPr lang="en-AU" sz="1400" dirty="0" smtClean="0"/>
              <a:t>Franklin, Chun-Hsu Su, Gary Dietachmayer, Ilia Bermous, Imtiaz Dharssi, </a:t>
            </a:r>
            <a:r>
              <a:rPr lang="en-AU" sz="1400" dirty="0"/>
              <a:t>Jin Lee</a:t>
            </a:r>
            <a:r>
              <a:rPr lang="en-AU" sz="1400" dirty="0" smtClean="0"/>
              <a:t>, Lawrie Rikus, </a:t>
            </a:r>
            <a:r>
              <a:rPr lang="en-AU" sz="1400" dirty="0"/>
              <a:t>Martin Dix, Mike Naughton</a:t>
            </a:r>
            <a:r>
              <a:rPr lang="en-AU" sz="1400" dirty="0" smtClean="0"/>
              <a:t>, Milton Woods, Monika Krysta, Nathan </a:t>
            </a:r>
            <a:r>
              <a:rPr lang="en-AU" sz="1400" dirty="0"/>
              <a:t>Eizenberg</a:t>
            </a:r>
            <a:r>
              <a:rPr lang="en-AU" sz="1400" dirty="0" smtClean="0"/>
              <a:t>, Peter Steinle, Robin Bowen, Susan Rennie, Tan Le</a:t>
            </a:r>
            <a:r>
              <a:rPr lang="en-AU" sz="1400" dirty="0" smtClean="0"/>
              <a:t>, Vinod Kumar, </a:t>
            </a:r>
            <a:r>
              <a:rPr lang="en-AU" sz="1400" dirty="0" smtClean="0"/>
              <a:t>Wenming </a:t>
            </a:r>
            <a:r>
              <a:rPr lang="en-AU" sz="1400" dirty="0" smtClean="0"/>
              <a:t>Lu </a:t>
            </a:r>
            <a:r>
              <a:rPr lang="en-AU" sz="1400" dirty="0" smtClean="0"/>
              <a:t>+ ESM</a:t>
            </a:r>
            <a:endParaRPr lang="en-AU" sz="1400" dirty="0"/>
          </a:p>
        </p:txBody>
      </p:sp>
      <p:sp>
        <p:nvSpPr>
          <p:cNvPr id="2" name="Text Placeholder 1"/>
          <p:cNvSpPr>
            <a:spLocks noGrp="1"/>
          </p:cNvSpPr>
          <p:nvPr>
            <p:ph type="body" sz="quarter" idx="12"/>
          </p:nvPr>
        </p:nvSpPr>
        <p:spPr>
          <a:xfrm>
            <a:off x="480490" y="1293737"/>
            <a:ext cx="7409692" cy="1181990"/>
          </a:xfrm>
        </p:spPr>
        <p:txBody>
          <a:bodyPr/>
          <a:lstStyle/>
          <a:p>
            <a:r>
              <a:rPr lang="en-AU" dirty="0" smtClean="0"/>
              <a:t>APS3 ACCESS City Ensemble (CE3)</a:t>
            </a:r>
            <a:endParaRPr lang="en-AU" dirty="0"/>
          </a:p>
        </p:txBody>
      </p:sp>
      <p:sp>
        <p:nvSpPr>
          <p:cNvPr id="3" name="Text Placeholder 2"/>
          <p:cNvSpPr>
            <a:spLocks noGrp="1"/>
          </p:cNvSpPr>
          <p:nvPr>
            <p:ph type="body" sz="quarter" idx="13"/>
          </p:nvPr>
        </p:nvSpPr>
        <p:spPr>
          <a:xfrm>
            <a:off x="480490" y="2765901"/>
            <a:ext cx="7031759" cy="738792"/>
          </a:xfrm>
        </p:spPr>
        <p:txBody>
          <a:bodyPr/>
          <a:lstStyle/>
          <a:p>
            <a:r>
              <a:rPr lang="en-AU" dirty="0" smtClean="0"/>
              <a:t>Towards Convective Scale Ensemble NWP at the Bureau</a:t>
            </a:r>
            <a:endParaRPr lang="en-AU" dirty="0"/>
          </a:p>
        </p:txBody>
      </p:sp>
    </p:spTree>
    <p:extLst>
      <p:ext uri="{BB962C8B-B14F-4D97-AF65-F5344CB8AC3E}">
        <p14:creationId xmlns:p14="http://schemas.microsoft.com/office/powerpoint/2010/main" val="1461646069"/>
      </p:ext>
    </p:extLst>
  </p:cSld>
  <p:clrMapOvr>
    <a:masterClrMapping/>
  </p:clrMapOvr>
  <mc:AlternateContent xmlns:mc="http://schemas.openxmlformats.org/markup-compatibility/2006" xmlns:p14="http://schemas.microsoft.com/office/powerpoint/2010/main">
    <mc:Choice Requires="p14">
      <p:transition spd="slow" p14:dur="2000" advTm="22830"/>
    </mc:Choice>
    <mc:Fallback xmlns="">
      <p:transition spd="slow" advTm="2283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945223" y="1486693"/>
            <a:ext cx="5181600" cy="3884613"/>
          </a:xfrm>
          <a:prstGeom prst="rect">
            <a:avLst/>
          </a:prstGeom>
        </p:spPr>
      </p:pic>
      <p:sp>
        <p:nvSpPr>
          <p:cNvPr id="7" name="Rectangle 6">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pic>
        <p:nvPicPr>
          <p:cNvPr id="6"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3289300" y="461434"/>
            <a:ext cx="8902699" cy="5935133"/>
          </a:xfrm>
          <a:prstGeom prst="rect">
            <a:avLst/>
          </a:prstGeom>
        </p:spPr>
      </p:pic>
      <p:sp>
        <p:nvSpPr>
          <p:cNvPr id="8" name="TextBox 7"/>
          <p:cNvSpPr txBox="1"/>
          <p:nvPr/>
        </p:nvSpPr>
        <p:spPr>
          <a:xfrm>
            <a:off x="220637" y="5556738"/>
            <a:ext cx="3031392" cy="922378"/>
          </a:xfrm>
          <a:prstGeom prst="rect">
            <a:avLst/>
          </a:prstGeom>
          <a:noFill/>
        </p:spPr>
        <p:txBody>
          <a:bodyPr wrap="square" lIns="0" tIns="0" rIns="0" bIns="0" rtlCol="0">
            <a:noAutofit/>
          </a:bodyPr>
          <a:lstStyle/>
          <a:p>
            <a:r>
              <a:rPr lang="en-AU" sz="3600" baseline="0" dirty="0" smtClean="0">
                <a:solidFill>
                  <a:schemeClr val="bg1"/>
                </a:solidFill>
                <a:latin typeface="Arial"/>
              </a:rPr>
              <a:t>30 Hour Forecast </a:t>
            </a:r>
          </a:p>
        </p:txBody>
      </p:sp>
    </p:spTree>
    <p:extLst>
      <p:ext uri="{BB962C8B-B14F-4D97-AF65-F5344CB8AC3E}">
        <p14:creationId xmlns:p14="http://schemas.microsoft.com/office/powerpoint/2010/main" val="4121886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945223" y="1486693"/>
            <a:ext cx="5181600" cy="3884613"/>
          </a:xfrm>
          <a:prstGeom prst="rect">
            <a:avLst/>
          </a:prstGeom>
        </p:spPr>
      </p:pic>
      <p:sp>
        <p:nvSpPr>
          <p:cNvPr id="7" name="Rectangle 6">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pic>
        <p:nvPicPr>
          <p:cNvPr id="6"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3289300" y="461434"/>
            <a:ext cx="8902699" cy="5935133"/>
          </a:xfrm>
          <a:prstGeom prst="rect">
            <a:avLst/>
          </a:prstGeom>
        </p:spPr>
      </p:pic>
      <p:sp>
        <p:nvSpPr>
          <p:cNvPr id="8" name="TextBox 7"/>
          <p:cNvSpPr txBox="1"/>
          <p:nvPr/>
        </p:nvSpPr>
        <p:spPr>
          <a:xfrm>
            <a:off x="220637" y="5556738"/>
            <a:ext cx="3031392" cy="922378"/>
          </a:xfrm>
          <a:prstGeom prst="rect">
            <a:avLst/>
          </a:prstGeom>
          <a:noFill/>
        </p:spPr>
        <p:txBody>
          <a:bodyPr wrap="square" lIns="0" tIns="0" rIns="0" bIns="0" rtlCol="0">
            <a:noAutofit/>
          </a:bodyPr>
          <a:lstStyle/>
          <a:p>
            <a:r>
              <a:rPr lang="en-AU" sz="3600" baseline="0" dirty="0" smtClean="0">
                <a:solidFill>
                  <a:schemeClr val="bg1"/>
                </a:solidFill>
                <a:latin typeface="Arial"/>
              </a:rPr>
              <a:t>24 Hour Forecast </a:t>
            </a:r>
          </a:p>
        </p:txBody>
      </p:sp>
    </p:spTree>
    <p:extLst>
      <p:ext uri="{BB962C8B-B14F-4D97-AF65-F5344CB8AC3E}">
        <p14:creationId xmlns:p14="http://schemas.microsoft.com/office/powerpoint/2010/main" val="656287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945223" y="1486693"/>
            <a:ext cx="5181600" cy="3884613"/>
          </a:xfrm>
          <a:prstGeom prst="rect">
            <a:avLst/>
          </a:prstGeom>
        </p:spPr>
      </p:pic>
      <p:sp>
        <p:nvSpPr>
          <p:cNvPr id="7" name="Rectangle 6">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pic>
        <p:nvPicPr>
          <p:cNvPr id="6"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3289300" y="461434"/>
            <a:ext cx="8902699" cy="5935133"/>
          </a:xfrm>
          <a:prstGeom prst="rect">
            <a:avLst/>
          </a:prstGeom>
        </p:spPr>
      </p:pic>
      <p:sp>
        <p:nvSpPr>
          <p:cNvPr id="8" name="TextBox 7"/>
          <p:cNvSpPr txBox="1"/>
          <p:nvPr/>
        </p:nvSpPr>
        <p:spPr>
          <a:xfrm>
            <a:off x="220637" y="5556738"/>
            <a:ext cx="3031392" cy="922378"/>
          </a:xfrm>
          <a:prstGeom prst="rect">
            <a:avLst/>
          </a:prstGeom>
          <a:noFill/>
        </p:spPr>
        <p:txBody>
          <a:bodyPr wrap="square" lIns="0" tIns="0" rIns="0" bIns="0" rtlCol="0">
            <a:noAutofit/>
          </a:bodyPr>
          <a:lstStyle/>
          <a:p>
            <a:r>
              <a:rPr lang="en-AU" sz="3600" dirty="0" smtClean="0">
                <a:solidFill>
                  <a:schemeClr val="bg1"/>
                </a:solidFill>
                <a:latin typeface="Arial"/>
              </a:rPr>
              <a:t>18</a:t>
            </a:r>
            <a:r>
              <a:rPr lang="en-AU" sz="3600" baseline="0" dirty="0" smtClean="0">
                <a:solidFill>
                  <a:schemeClr val="bg1"/>
                </a:solidFill>
                <a:latin typeface="Arial"/>
              </a:rPr>
              <a:t> Hour Forecast </a:t>
            </a:r>
          </a:p>
        </p:txBody>
      </p:sp>
    </p:spTree>
    <p:extLst>
      <p:ext uri="{BB962C8B-B14F-4D97-AF65-F5344CB8AC3E}">
        <p14:creationId xmlns:p14="http://schemas.microsoft.com/office/powerpoint/2010/main" val="1578898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945223" y="1486693"/>
            <a:ext cx="5181600" cy="3884613"/>
          </a:xfrm>
          <a:prstGeom prst="rect">
            <a:avLst/>
          </a:prstGeom>
        </p:spPr>
      </p:pic>
      <p:sp>
        <p:nvSpPr>
          <p:cNvPr id="7" name="Rectangle 6">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pic>
        <p:nvPicPr>
          <p:cNvPr id="6"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3289300" y="461434"/>
            <a:ext cx="8902699" cy="5935133"/>
          </a:xfrm>
          <a:prstGeom prst="rect">
            <a:avLst/>
          </a:prstGeom>
        </p:spPr>
      </p:pic>
      <p:sp>
        <p:nvSpPr>
          <p:cNvPr id="8" name="TextBox 7"/>
          <p:cNvSpPr txBox="1"/>
          <p:nvPr/>
        </p:nvSpPr>
        <p:spPr>
          <a:xfrm>
            <a:off x="220637" y="5556738"/>
            <a:ext cx="3031392" cy="922378"/>
          </a:xfrm>
          <a:prstGeom prst="rect">
            <a:avLst/>
          </a:prstGeom>
          <a:noFill/>
        </p:spPr>
        <p:txBody>
          <a:bodyPr wrap="square" lIns="0" tIns="0" rIns="0" bIns="0" rtlCol="0">
            <a:noAutofit/>
          </a:bodyPr>
          <a:lstStyle/>
          <a:p>
            <a:r>
              <a:rPr lang="en-AU" sz="3600" baseline="0" dirty="0" smtClean="0">
                <a:solidFill>
                  <a:schemeClr val="bg1"/>
                </a:solidFill>
                <a:latin typeface="Arial"/>
              </a:rPr>
              <a:t>12 Hour Forecast </a:t>
            </a:r>
          </a:p>
        </p:txBody>
      </p:sp>
    </p:spTree>
    <p:extLst>
      <p:ext uri="{BB962C8B-B14F-4D97-AF65-F5344CB8AC3E}">
        <p14:creationId xmlns:p14="http://schemas.microsoft.com/office/powerpoint/2010/main" val="1291233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945223" y="1486693"/>
            <a:ext cx="5181600" cy="3884613"/>
          </a:xfrm>
          <a:prstGeom prst="rect">
            <a:avLst/>
          </a:prstGeom>
        </p:spPr>
      </p:pic>
      <p:sp>
        <p:nvSpPr>
          <p:cNvPr id="7" name="Rectangle 6">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pic>
        <p:nvPicPr>
          <p:cNvPr id="6"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3289300" y="461434"/>
            <a:ext cx="8902699" cy="5935132"/>
          </a:xfrm>
          <a:prstGeom prst="rect">
            <a:avLst/>
          </a:prstGeom>
        </p:spPr>
      </p:pic>
      <p:sp>
        <p:nvSpPr>
          <p:cNvPr id="8" name="TextBox 7"/>
          <p:cNvSpPr txBox="1"/>
          <p:nvPr/>
        </p:nvSpPr>
        <p:spPr>
          <a:xfrm>
            <a:off x="220637" y="5556738"/>
            <a:ext cx="3031392" cy="922378"/>
          </a:xfrm>
          <a:prstGeom prst="rect">
            <a:avLst/>
          </a:prstGeom>
          <a:noFill/>
        </p:spPr>
        <p:txBody>
          <a:bodyPr wrap="square" lIns="0" tIns="0" rIns="0" bIns="0" rtlCol="0">
            <a:noAutofit/>
          </a:bodyPr>
          <a:lstStyle/>
          <a:p>
            <a:r>
              <a:rPr lang="en-AU" sz="3600" baseline="0" dirty="0" smtClean="0">
                <a:solidFill>
                  <a:schemeClr val="bg1"/>
                </a:solidFill>
                <a:latin typeface="Arial"/>
              </a:rPr>
              <a:t>6 Hour Forecast </a:t>
            </a:r>
          </a:p>
        </p:txBody>
      </p:sp>
    </p:spTree>
    <p:extLst>
      <p:ext uri="{BB962C8B-B14F-4D97-AF65-F5344CB8AC3E}">
        <p14:creationId xmlns:p14="http://schemas.microsoft.com/office/powerpoint/2010/main" val="124154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945223" y="1486693"/>
            <a:ext cx="5181600" cy="3884613"/>
          </a:xfrm>
          <a:prstGeom prst="rect">
            <a:avLst/>
          </a:prstGeom>
        </p:spPr>
      </p:pic>
      <p:sp>
        <p:nvSpPr>
          <p:cNvPr id="7" name="Rectangle 6">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9417" y="3961175"/>
            <a:ext cx="2792583" cy="28968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6834" y="3961174"/>
            <a:ext cx="2792583" cy="28968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4251" y="3961175"/>
            <a:ext cx="2792583" cy="28968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6833" y="54"/>
            <a:ext cx="2792583" cy="289682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4250" y="54"/>
            <a:ext cx="2792583" cy="289682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9416" y="52"/>
            <a:ext cx="2792583" cy="2896825"/>
          </a:xfrm>
          <a:prstGeom prst="rect">
            <a:avLst/>
          </a:prstGeom>
        </p:spPr>
      </p:pic>
      <p:sp>
        <p:nvSpPr>
          <p:cNvPr id="13" name="TextBox 12"/>
          <p:cNvSpPr txBox="1"/>
          <p:nvPr/>
        </p:nvSpPr>
        <p:spPr>
          <a:xfrm>
            <a:off x="4362140" y="3013024"/>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36 Hour Forecast</a:t>
            </a:r>
          </a:p>
        </p:txBody>
      </p:sp>
      <p:sp>
        <p:nvSpPr>
          <p:cNvPr id="14" name="TextBox 13"/>
          <p:cNvSpPr txBox="1"/>
          <p:nvPr/>
        </p:nvSpPr>
        <p:spPr>
          <a:xfrm>
            <a:off x="4364640" y="3555166"/>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18 Hour Forecast</a:t>
            </a:r>
          </a:p>
        </p:txBody>
      </p:sp>
      <p:sp>
        <p:nvSpPr>
          <p:cNvPr id="15" name="TextBox 14"/>
          <p:cNvSpPr txBox="1"/>
          <p:nvPr/>
        </p:nvSpPr>
        <p:spPr>
          <a:xfrm>
            <a:off x="7167796" y="3015524"/>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30 Hour Forecast</a:t>
            </a:r>
          </a:p>
        </p:txBody>
      </p:sp>
      <p:sp>
        <p:nvSpPr>
          <p:cNvPr id="16" name="TextBox 15"/>
          <p:cNvSpPr txBox="1"/>
          <p:nvPr/>
        </p:nvSpPr>
        <p:spPr>
          <a:xfrm>
            <a:off x="7170296" y="3557666"/>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12 Hour Forecast</a:t>
            </a:r>
          </a:p>
        </p:txBody>
      </p:sp>
      <p:sp>
        <p:nvSpPr>
          <p:cNvPr id="17" name="TextBox 16"/>
          <p:cNvSpPr txBox="1"/>
          <p:nvPr/>
        </p:nvSpPr>
        <p:spPr>
          <a:xfrm>
            <a:off x="9955972" y="3015524"/>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24 Hour Forecast</a:t>
            </a:r>
          </a:p>
        </p:txBody>
      </p:sp>
      <p:sp>
        <p:nvSpPr>
          <p:cNvPr id="18" name="TextBox 17"/>
          <p:cNvSpPr txBox="1"/>
          <p:nvPr/>
        </p:nvSpPr>
        <p:spPr>
          <a:xfrm>
            <a:off x="9958472" y="3557666"/>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6 Hour Forecast</a:t>
            </a:r>
          </a:p>
        </p:txBody>
      </p:sp>
    </p:spTree>
    <p:extLst>
      <p:ext uri="{BB962C8B-B14F-4D97-AF65-F5344CB8AC3E}">
        <p14:creationId xmlns:p14="http://schemas.microsoft.com/office/powerpoint/2010/main" val="301667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945223" y="1486693"/>
            <a:ext cx="5181600" cy="3884613"/>
          </a:xfrm>
          <a:prstGeom prst="rect">
            <a:avLst/>
          </a:prstGeom>
        </p:spPr>
      </p:pic>
      <p:sp>
        <p:nvSpPr>
          <p:cNvPr id="7" name="Rectangle 6">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1444" y="3961175"/>
            <a:ext cx="2704800" cy="28968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929" y="3961174"/>
            <a:ext cx="2704800" cy="28968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0346" y="3961175"/>
            <a:ext cx="2704800" cy="28968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928" y="54"/>
            <a:ext cx="2704800" cy="289682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345" y="54"/>
            <a:ext cx="2704800" cy="289682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1443" y="52"/>
            <a:ext cx="2704800" cy="2896825"/>
          </a:xfrm>
          <a:prstGeom prst="rect">
            <a:avLst/>
          </a:prstGeom>
        </p:spPr>
      </p:pic>
      <p:sp>
        <p:nvSpPr>
          <p:cNvPr id="13" name="TextBox 12"/>
          <p:cNvSpPr txBox="1"/>
          <p:nvPr/>
        </p:nvSpPr>
        <p:spPr>
          <a:xfrm>
            <a:off x="4362140" y="3013024"/>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36 Hour Forecast</a:t>
            </a:r>
          </a:p>
        </p:txBody>
      </p:sp>
      <p:sp>
        <p:nvSpPr>
          <p:cNvPr id="14" name="TextBox 13"/>
          <p:cNvSpPr txBox="1"/>
          <p:nvPr/>
        </p:nvSpPr>
        <p:spPr>
          <a:xfrm>
            <a:off x="4364640" y="3555166"/>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18 Hour Forecast</a:t>
            </a:r>
          </a:p>
        </p:txBody>
      </p:sp>
      <p:sp>
        <p:nvSpPr>
          <p:cNvPr id="15" name="TextBox 14"/>
          <p:cNvSpPr txBox="1"/>
          <p:nvPr/>
        </p:nvSpPr>
        <p:spPr>
          <a:xfrm>
            <a:off x="7167796" y="3015524"/>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30 Hour Forecast</a:t>
            </a:r>
          </a:p>
        </p:txBody>
      </p:sp>
      <p:sp>
        <p:nvSpPr>
          <p:cNvPr id="16" name="TextBox 15"/>
          <p:cNvSpPr txBox="1"/>
          <p:nvPr/>
        </p:nvSpPr>
        <p:spPr>
          <a:xfrm>
            <a:off x="7170296" y="3557666"/>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12 Hour Forecast</a:t>
            </a:r>
          </a:p>
        </p:txBody>
      </p:sp>
      <p:sp>
        <p:nvSpPr>
          <p:cNvPr id="17" name="TextBox 16"/>
          <p:cNvSpPr txBox="1"/>
          <p:nvPr/>
        </p:nvSpPr>
        <p:spPr>
          <a:xfrm>
            <a:off x="9955972" y="3015524"/>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24 Hour Forecast</a:t>
            </a:r>
          </a:p>
        </p:txBody>
      </p:sp>
      <p:sp>
        <p:nvSpPr>
          <p:cNvPr id="18" name="TextBox 17"/>
          <p:cNvSpPr txBox="1"/>
          <p:nvPr/>
        </p:nvSpPr>
        <p:spPr>
          <a:xfrm>
            <a:off x="9958472" y="3557666"/>
            <a:ext cx="1738859" cy="281065"/>
          </a:xfrm>
          <a:prstGeom prst="rect">
            <a:avLst/>
          </a:prstGeom>
          <a:noFill/>
        </p:spPr>
        <p:txBody>
          <a:bodyPr wrap="square" lIns="0" tIns="0" rIns="0" bIns="0" rtlCol="0">
            <a:noAutofit/>
          </a:bodyPr>
          <a:lstStyle/>
          <a:p>
            <a:r>
              <a:rPr lang="en-AU" sz="1400" b="1" baseline="0" dirty="0" smtClean="0">
                <a:solidFill>
                  <a:schemeClr val="bg1"/>
                </a:solidFill>
                <a:latin typeface="Arial"/>
              </a:rPr>
              <a:t>6 Hour Forecast</a:t>
            </a:r>
          </a:p>
        </p:txBody>
      </p:sp>
    </p:spTree>
    <p:extLst>
      <p:ext uri="{BB962C8B-B14F-4D97-AF65-F5344CB8AC3E}">
        <p14:creationId xmlns:p14="http://schemas.microsoft.com/office/powerpoint/2010/main" val="360662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Current and Future Activities</a:t>
            </a:r>
            <a:endParaRPr lang="en-AU" dirty="0"/>
          </a:p>
        </p:txBody>
      </p:sp>
      <p:sp>
        <p:nvSpPr>
          <p:cNvPr id="8" name="Text Placeholder 7"/>
          <p:cNvSpPr>
            <a:spLocks noGrp="1"/>
          </p:cNvSpPr>
          <p:nvPr>
            <p:ph type="body" sz="quarter" idx="10"/>
          </p:nvPr>
        </p:nvSpPr>
        <p:spPr/>
        <p:txBody>
          <a:bodyPr/>
          <a:lstStyle/>
          <a:p>
            <a:pPr marL="342900" indent="-342900">
              <a:buFont typeface="Arial" panose="020B0604020202020204" pitchFamily="34" charset="0"/>
              <a:buChar char="•"/>
            </a:pPr>
            <a:r>
              <a:rPr lang="en-AU" dirty="0" smtClean="0"/>
              <a:t>The ECL case from mid June 2016 has been run nested in the full resolution Global Ensemble data on the Bureau's mid-range supercomputer.</a:t>
            </a:r>
          </a:p>
          <a:p>
            <a:pPr marL="342900" indent="-342900">
              <a:buFont typeface="Arial" panose="020B0604020202020204" pitchFamily="34" charset="0"/>
              <a:buChar char="•"/>
            </a:pPr>
            <a:endParaRPr lang="en-AU" dirty="0" smtClean="0"/>
          </a:p>
          <a:p>
            <a:pPr marL="342900" indent="-342900">
              <a:buFont typeface="Arial" panose="020B0604020202020204" pitchFamily="34" charset="0"/>
              <a:buChar char="•"/>
            </a:pPr>
            <a:r>
              <a:rPr lang="en-AU" dirty="0" smtClean="0"/>
              <a:t>Porting of the Suite onto the Trial platform will commence next week</a:t>
            </a:r>
            <a:r>
              <a:rPr lang="en-AU" dirty="0" smtClean="0"/>
              <a:t>.</a:t>
            </a:r>
          </a:p>
          <a:p>
            <a:pPr marL="963884" lvl="1" indent="-342900">
              <a:buFont typeface="Arial" panose="020B0604020202020204" pitchFamily="34" charset="0"/>
              <a:buChar char="•"/>
            </a:pPr>
            <a:r>
              <a:rPr lang="en-AU" dirty="0" err="1" smtClean="0"/>
              <a:t>Hindcast</a:t>
            </a:r>
            <a:r>
              <a:rPr lang="en-AU" dirty="0" smtClean="0"/>
              <a:t> and real time trials.</a:t>
            </a:r>
            <a:endParaRPr lang="en-AU" dirty="0" smtClean="0"/>
          </a:p>
          <a:p>
            <a:pPr marL="342900" indent="-342900">
              <a:buFont typeface="Arial" panose="020B0604020202020204" pitchFamily="34" charset="0"/>
              <a:buChar char="•"/>
            </a:pPr>
            <a:endParaRPr lang="en-AU" dirty="0" smtClean="0"/>
          </a:p>
          <a:p>
            <a:pPr marL="342900" indent="-342900">
              <a:buFont typeface="Arial" panose="020B0604020202020204" pitchFamily="34" charset="0"/>
              <a:buChar char="•"/>
            </a:pPr>
            <a:r>
              <a:rPr lang="en-AU" dirty="0" smtClean="0"/>
              <a:t>The selected physics </a:t>
            </a:r>
            <a:r>
              <a:rPr lang="en-AU" dirty="0" smtClean="0"/>
              <a:t>settings will </a:t>
            </a:r>
            <a:r>
              <a:rPr lang="en-AU" dirty="0" smtClean="0"/>
              <a:t>be tested in CE3</a:t>
            </a:r>
            <a:r>
              <a:rPr lang="en-AU" dirty="0" smtClean="0"/>
              <a:t>.</a:t>
            </a:r>
          </a:p>
          <a:p>
            <a:pPr marL="963884" lvl="1" indent="-342900">
              <a:buFont typeface="Arial" panose="020B0604020202020204" pitchFamily="34" charset="0"/>
              <a:buChar char="•"/>
            </a:pPr>
            <a:r>
              <a:rPr lang="en-AU" dirty="0" smtClean="0"/>
              <a:t>C3 tested RA1-M and RA1-T over different domains.</a:t>
            </a:r>
            <a:endParaRPr lang="en-AU" dirty="0" smtClean="0"/>
          </a:p>
          <a:p>
            <a:pPr marL="342900" indent="-342900">
              <a:buFont typeface="Arial" panose="020B0604020202020204" pitchFamily="34" charset="0"/>
              <a:buChar char="•"/>
            </a:pPr>
            <a:endParaRPr lang="en-AU" dirty="0" smtClean="0"/>
          </a:p>
          <a:p>
            <a:pPr marL="342900" indent="-342900">
              <a:buFont typeface="Arial" panose="020B0604020202020204" pitchFamily="34" charset="0"/>
              <a:buChar char="•"/>
            </a:pPr>
            <a:r>
              <a:rPr lang="en-AU" dirty="0" smtClean="0"/>
              <a:t>Formal </a:t>
            </a:r>
            <a:r>
              <a:rPr lang="en-AU" dirty="0"/>
              <a:t>Verification.</a:t>
            </a:r>
          </a:p>
          <a:p>
            <a:pPr marL="963884" lvl="1" indent="-342900">
              <a:buFont typeface="Arial" panose="020B0604020202020204" pitchFamily="34" charset="0"/>
              <a:buChar char="•"/>
            </a:pPr>
            <a:r>
              <a:rPr lang="en-AU" dirty="0"/>
              <a:t>The Bureau has never verified a convective scale ensemble before.</a:t>
            </a:r>
          </a:p>
          <a:p>
            <a:pPr lvl="1" indent="0">
              <a:buNone/>
            </a:pPr>
            <a:endParaRPr lang="en-AU" dirty="0" smtClean="0"/>
          </a:p>
          <a:p>
            <a:pPr marL="342900" indent="-342900">
              <a:buFont typeface="Arial" panose="020B0604020202020204" pitchFamily="34" charset="0"/>
              <a:buChar char="•"/>
            </a:pPr>
            <a:r>
              <a:rPr lang="en-AU" dirty="0" smtClean="0"/>
              <a:t>Aiming for Operations in Quarter </a:t>
            </a:r>
            <a:r>
              <a:rPr lang="en-AU" dirty="0" smtClean="0"/>
              <a:t>2.</a:t>
            </a:r>
            <a:endParaRPr lang="en-AU" dirty="0" smtClean="0">
              <a:solidFill>
                <a:schemeClr val="bg1"/>
              </a:solidFill>
            </a:endParaRPr>
          </a:p>
        </p:txBody>
      </p:sp>
    </p:spTree>
    <p:extLst>
      <p:ext uri="{BB962C8B-B14F-4D97-AF65-F5344CB8AC3E}">
        <p14:creationId xmlns:p14="http://schemas.microsoft.com/office/powerpoint/2010/main" val="67151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80490" y="1549481"/>
            <a:ext cx="7409692" cy="1098121"/>
          </a:xfrm>
        </p:spPr>
        <p:txBody>
          <a:bodyPr/>
          <a:lstStyle/>
          <a:p>
            <a:r>
              <a:rPr lang="en-AU" dirty="0" smtClean="0"/>
              <a:t>Thank You</a:t>
            </a:r>
          </a:p>
          <a:p>
            <a:endParaRPr lang="en-AU" dirty="0"/>
          </a:p>
        </p:txBody>
      </p:sp>
      <p:sp>
        <p:nvSpPr>
          <p:cNvPr id="5" name="Text Placeholder 4"/>
          <p:cNvSpPr>
            <a:spLocks noGrp="1"/>
          </p:cNvSpPr>
          <p:nvPr>
            <p:ph type="body" sz="quarter" idx="13"/>
          </p:nvPr>
        </p:nvSpPr>
        <p:spPr/>
        <p:txBody>
          <a:bodyPr/>
          <a:lstStyle/>
          <a:p>
            <a:endParaRPr lang="en-AU" dirty="0"/>
          </a:p>
        </p:txBody>
      </p:sp>
      <p:sp>
        <p:nvSpPr>
          <p:cNvPr id="6" name="Text Placeholder 4"/>
          <p:cNvSpPr txBox="1">
            <a:spLocks/>
          </p:cNvSpPr>
          <p:nvPr/>
        </p:nvSpPr>
        <p:spPr>
          <a:xfrm>
            <a:off x="476370" y="3098033"/>
            <a:ext cx="7031759" cy="249299"/>
          </a:xfrm>
          <a:prstGeom prst="rect">
            <a:avLst/>
          </a:prstGeom>
        </p:spPr>
        <p:txBody>
          <a:bodyPr wrap="square" lIns="0" tIns="0" rIns="0" bIns="0">
            <a:spAutoFit/>
          </a:bodyPr>
          <a:lstStyle>
            <a:lvl1pPr marL="0" marR="0" indent="0" algn="l" defTabSz="609585" rtl="0" eaLnBrk="1" fontAlgn="base" latinLnBrk="0" hangingPunct="1">
              <a:lnSpc>
                <a:spcPct val="90000"/>
              </a:lnSpc>
              <a:spcBef>
                <a:spcPts val="0"/>
              </a:spcBef>
              <a:spcAft>
                <a:spcPts val="533"/>
              </a:spcAft>
              <a:buClrTx/>
              <a:buSzTx/>
              <a:buFont typeface="Arial"/>
              <a:buNone/>
              <a:tabLst/>
              <a:defRPr sz="2667" b="1" i="0" kern="1200" cap="none" baseline="0">
                <a:solidFill>
                  <a:schemeClr val="bg1"/>
                </a:solidFill>
                <a:latin typeface="Open Sans"/>
                <a:ea typeface="Geneva" charset="0"/>
                <a:cs typeface="Open Sans"/>
              </a:defRPr>
            </a:lvl1pPr>
            <a:lvl2pPr marL="620984" marR="0" indent="-380990" algn="l" defTabSz="609585" rtl="0" eaLnBrk="1" fontAlgn="base" latinLnBrk="0" hangingPunct="1">
              <a:lnSpc>
                <a:spcPct val="100000"/>
              </a:lnSpc>
              <a:spcBef>
                <a:spcPct val="0"/>
              </a:spcBef>
              <a:spcAft>
                <a:spcPts val="533"/>
              </a:spcAft>
              <a:buClrTx/>
              <a:buSzTx/>
              <a:buFont typeface="Lucida Grande"/>
              <a:buChar char="–"/>
              <a:tabLst/>
              <a:defRPr sz="1867" b="0" i="0" kern="1200" baseline="0">
                <a:solidFill>
                  <a:srgbClr val="FFFFFF"/>
                </a:solidFill>
                <a:latin typeface="+mn-lt"/>
                <a:ea typeface="Geneva" charset="0"/>
                <a:cs typeface="+mn-cs"/>
              </a:defRPr>
            </a:lvl2pPr>
            <a:lvl3pPr marL="860978" marR="0" indent="-380990" algn="l" defTabSz="609585" rtl="0" eaLnBrk="1" fontAlgn="base" latinLnBrk="0" hangingPunct="1">
              <a:lnSpc>
                <a:spcPct val="100000"/>
              </a:lnSpc>
              <a:spcBef>
                <a:spcPct val="0"/>
              </a:spcBef>
              <a:spcAft>
                <a:spcPts val="533"/>
              </a:spcAft>
              <a:buClrTx/>
              <a:buSzTx/>
              <a:buFont typeface="Wingdings" charset="2"/>
              <a:buChar char="§"/>
              <a:tabLst/>
              <a:defRPr sz="1867" b="0" i="0" kern="1200" baseline="0">
                <a:solidFill>
                  <a:srgbClr val="FFFFFF"/>
                </a:solidFill>
                <a:latin typeface="+mn-lt"/>
                <a:ea typeface="Geneva" charset="0"/>
                <a:cs typeface="+mn-cs"/>
              </a:defRPr>
            </a:lvl3pPr>
            <a:lvl4pPr marL="671983" indent="-335992" algn="l" defTabSz="609585" rtl="0" eaLnBrk="0" fontAlgn="base" hangingPunct="0">
              <a:spcBef>
                <a:spcPts val="0"/>
              </a:spcBef>
              <a:spcAft>
                <a:spcPts val="533"/>
              </a:spcAft>
              <a:buFont typeface="Arial" pitchFamily="34" charset="0"/>
              <a:buChar char="–"/>
              <a:defRPr sz="1867" kern="1200" baseline="0">
                <a:solidFill>
                  <a:srgbClr val="FFFFFF"/>
                </a:solidFill>
                <a:latin typeface="+mn-lt"/>
                <a:ea typeface="Geneva" charset="0"/>
                <a:cs typeface="+mn-cs"/>
              </a:defRPr>
            </a:lvl4pPr>
            <a:lvl5pPr marL="671983" indent="-335992" algn="l" defTabSz="609585" rtl="0" eaLnBrk="0" fontAlgn="base" hangingPunct="0">
              <a:spcBef>
                <a:spcPts val="0"/>
              </a:spcBef>
              <a:spcAft>
                <a:spcPts val="533"/>
              </a:spcAft>
              <a:buFont typeface="Arial" pitchFamily="34" charset="0"/>
              <a:buChar char="»"/>
              <a:defRPr sz="1867" kern="1200" baseline="0">
                <a:solidFill>
                  <a:srgbClr val="FFFFFF"/>
                </a:solidFill>
                <a:latin typeface="+mn-lt"/>
                <a:ea typeface="Geneva"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AU" sz="1800" dirty="0" smtClean="0"/>
              <a:t>Shaun.cooper@bom.gov.au</a:t>
            </a:r>
            <a:endParaRPr lang="en-AU" sz="1800" dirty="0"/>
          </a:p>
        </p:txBody>
      </p:sp>
    </p:spTree>
    <p:extLst>
      <p:ext uri="{BB962C8B-B14F-4D97-AF65-F5344CB8AC3E}">
        <p14:creationId xmlns:p14="http://schemas.microsoft.com/office/powerpoint/2010/main" val="368489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ACCESS City Ensemble (CE3) </a:t>
            </a:r>
            <a:r>
              <a:rPr lang="en-AU" dirty="0" smtClean="0"/>
              <a:t>Details</a:t>
            </a:r>
            <a:endParaRPr lang="en-AU" dirty="0"/>
          </a:p>
        </p:txBody>
      </p:sp>
      <p:sp>
        <p:nvSpPr>
          <p:cNvPr id="3" name="Text Placeholder 2"/>
          <p:cNvSpPr>
            <a:spLocks noGrp="1"/>
          </p:cNvSpPr>
          <p:nvPr>
            <p:ph type="body" sz="quarter" idx="10"/>
          </p:nvPr>
        </p:nvSpPr>
        <p:spPr>
          <a:xfrm>
            <a:off x="480490" y="1516024"/>
            <a:ext cx="4696421" cy="4819649"/>
          </a:xfrm>
        </p:spPr>
        <p:txBody>
          <a:bodyPr/>
          <a:lstStyle/>
          <a:p>
            <a:pPr marL="342900" indent="-342900">
              <a:buFont typeface="Arial" panose="020B0604020202020204" pitchFamily="34" charset="0"/>
              <a:buChar char="•"/>
            </a:pPr>
            <a:r>
              <a:rPr lang="en-AU" dirty="0" smtClean="0"/>
              <a:t>CE3 is based on the </a:t>
            </a:r>
            <a:r>
              <a:rPr lang="en-AU" dirty="0" smtClean="0"/>
              <a:t>UKMO's </a:t>
            </a:r>
            <a:r>
              <a:rPr lang="en-AU" dirty="0" smtClean="0"/>
              <a:t>PS39 MOGREPS-UK.</a:t>
            </a:r>
            <a:endParaRPr lang="en-AU" dirty="0"/>
          </a:p>
          <a:p>
            <a:pPr marL="342900" indent="-342900">
              <a:buFont typeface="Arial" panose="020B0604020202020204" pitchFamily="34" charset="0"/>
              <a:buChar char="•"/>
            </a:pPr>
            <a:endParaRPr lang="en-AU" dirty="0" smtClean="0"/>
          </a:p>
          <a:p>
            <a:pPr marL="342900" indent="-342900">
              <a:buFont typeface="Arial" panose="020B0604020202020204" pitchFamily="34" charset="0"/>
              <a:buChar char="•"/>
            </a:pPr>
            <a:r>
              <a:rPr lang="en-AU" dirty="0" smtClean="0"/>
              <a:t>18 </a:t>
            </a:r>
            <a:r>
              <a:rPr lang="en-AU" dirty="0" smtClean="0"/>
              <a:t>members.</a:t>
            </a:r>
            <a:endParaRPr lang="en-AU" dirty="0" smtClean="0"/>
          </a:p>
          <a:p>
            <a:pPr marL="342900" indent="-342900">
              <a:buFont typeface="Arial" panose="020B0604020202020204" pitchFamily="34" charset="0"/>
              <a:buChar char="•"/>
            </a:pPr>
            <a:endParaRPr lang="en-AU" dirty="0" smtClean="0"/>
          </a:p>
          <a:p>
            <a:pPr marL="342900" indent="-342900">
              <a:buFont typeface="Arial" panose="020B0604020202020204" pitchFamily="34" charset="0"/>
              <a:buChar char="•"/>
            </a:pPr>
            <a:r>
              <a:rPr lang="en-AU" dirty="0" smtClean="0"/>
              <a:t>Ran 4 times a </a:t>
            </a:r>
            <a:r>
              <a:rPr lang="en-AU" dirty="0" smtClean="0"/>
              <a:t>day: </a:t>
            </a:r>
            <a:r>
              <a:rPr lang="en-AU" dirty="0" smtClean="0"/>
              <a:t>03Z, 09Z, 15Z and </a:t>
            </a:r>
            <a:r>
              <a:rPr lang="en-AU" dirty="0" smtClean="0"/>
              <a:t>21Z.</a:t>
            </a:r>
            <a:endParaRPr lang="en-AU" dirty="0" smtClean="0"/>
          </a:p>
          <a:p>
            <a:pPr marL="342900" indent="-342900">
              <a:buFont typeface="Arial" panose="020B0604020202020204" pitchFamily="34" charset="0"/>
              <a:buChar char="•"/>
            </a:pPr>
            <a:endParaRPr lang="en-AU" dirty="0" smtClean="0"/>
          </a:p>
          <a:p>
            <a:pPr marL="342900" indent="-342900">
              <a:buFont typeface="Arial" panose="020B0604020202020204" pitchFamily="34" charset="0"/>
              <a:buChar char="•"/>
            </a:pPr>
            <a:r>
              <a:rPr lang="en-AU" dirty="0" smtClean="0"/>
              <a:t>2.2 km inner (uniform) resolution stretching (variable resolution) to 4 km at </a:t>
            </a:r>
            <a:r>
              <a:rPr lang="en-AU" dirty="0" smtClean="0"/>
              <a:t>boundaries.</a:t>
            </a:r>
            <a:endParaRPr lang="en-AU" dirty="0" smtClean="0"/>
          </a:p>
          <a:p>
            <a:pPr marL="342900" indent="-342900">
              <a:buFont typeface="Arial" panose="020B0604020202020204" pitchFamily="34" charset="0"/>
              <a:buChar char="•"/>
            </a:pPr>
            <a:endParaRPr lang="en-AU" dirty="0" smtClean="0"/>
          </a:p>
          <a:p>
            <a:pPr marL="342900" indent="-342900">
              <a:buFont typeface="Arial" panose="020B0604020202020204" pitchFamily="34" charset="0"/>
              <a:buChar char="•"/>
            </a:pPr>
            <a:r>
              <a:rPr lang="en-AU" dirty="0" smtClean="0"/>
              <a:t>6 </a:t>
            </a:r>
            <a:r>
              <a:rPr lang="en-AU" dirty="0" smtClean="0"/>
              <a:t>domains.</a:t>
            </a:r>
            <a:endParaRPr lang="en-AU" dirty="0" smtClean="0"/>
          </a:p>
          <a:p>
            <a:endParaRPr lang="en-AU" dirty="0"/>
          </a:p>
        </p:txBody>
      </p:sp>
      <p:sp>
        <p:nvSpPr>
          <p:cNvPr id="4" name="Text Placeholder 2"/>
          <p:cNvSpPr txBox="1">
            <a:spLocks/>
          </p:cNvSpPr>
          <p:nvPr/>
        </p:nvSpPr>
        <p:spPr>
          <a:xfrm>
            <a:off x="6471138" y="1513676"/>
            <a:ext cx="5132365" cy="4819649"/>
          </a:xfrm>
          <a:prstGeom prst="rect">
            <a:avLst/>
          </a:prstGeom>
        </p:spPr>
        <p:txBody>
          <a:bodyPr/>
          <a:lstStyle>
            <a:lvl1pPr marL="0" marR="0" indent="0" algn="l" defTabSz="609585" rtl="0" eaLnBrk="1" fontAlgn="base" latinLnBrk="0" hangingPunct="1">
              <a:lnSpc>
                <a:spcPct val="100000"/>
              </a:lnSpc>
              <a:spcBef>
                <a:spcPct val="0"/>
              </a:spcBef>
              <a:spcAft>
                <a:spcPts val="533"/>
              </a:spcAft>
              <a:buClrTx/>
              <a:buSzTx/>
              <a:buFont typeface="Arial"/>
              <a:buNone/>
              <a:tabLst/>
              <a:defRPr sz="1867" b="0" i="0" kern="1200" baseline="0">
                <a:solidFill>
                  <a:srgbClr val="FFFFFF"/>
                </a:solidFill>
                <a:latin typeface="Open Sans"/>
                <a:ea typeface="Geneva" charset="0"/>
                <a:cs typeface="Open Sans"/>
              </a:defRPr>
            </a:lvl1pPr>
            <a:lvl2pPr marL="620984" marR="0" indent="-380990" algn="l" defTabSz="609585" rtl="0" eaLnBrk="1" fontAlgn="base" latinLnBrk="0" hangingPunct="1">
              <a:lnSpc>
                <a:spcPct val="100000"/>
              </a:lnSpc>
              <a:spcBef>
                <a:spcPct val="0"/>
              </a:spcBef>
              <a:spcAft>
                <a:spcPts val="533"/>
              </a:spcAft>
              <a:buClrTx/>
              <a:buSzTx/>
              <a:buFont typeface="Lucida Grande"/>
              <a:buChar char="–"/>
              <a:tabLst/>
              <a:defRPr sz="1867" b="0" i="0" kern="1200" baseline="0">
                <a:solidFill>
                  <a:srgbClr val="FFFFFF"/>
                </a:solidFill>
                <a:latin typeface="+mn-lt"/>
                <a:ea typeface="Geneva" charset="0"/>
                <a:cs typeface="+mn-cs"/>
              </a:defRPr>
            </a:lvl2pPr>
            <a:lvl3pPr marL="860978" marR="0" indent="-380990" algn="l" defTabSz="609585" rtl="0" eaLnBrk="1" fontAlgn="base" latinLnBrk="0" hangingPunct="1">
              <a:lnSpc>
                <a:spcPct val="100000"/>
              </a:lnSpc>
              <a:spcBef>
                <a:spcPct val="0"/>
              </a:spcBef>
              <a:spcAft>
                <a:spcPts val="533"/>
              </a:spcAft>
              <a:buClrTx/>
              <a:buSzTx/>
              <a:buFont typeface="Wingdings" charset="2"/>
              <a:buChar char="§"/>
              <a:tabLst/>
              <a:defRPr sz="1867" b="0" i="0" kern="1200" baseline="0">
                <a:solidFill>
                  <a:srgbClr val="FFFFFF"/>
                </a:solidFill>
                <a:latin typeface="+mn-lt"/>
                <a:ea typeface="Geneva" charset="0"/>
                <a:cs typeface="+mn-cs"/>
              </a:defRPr>
            </a:lvl3pPr>
            <a:lvl4pPr marL="671983" indent="-335992" algn="l" defTabSz="609585" rtl="0" eaLnBrk="0" fontAlgn="base" hangingPunct="0">
              <a:spcBef>
                <a:spcPts val="0"/>
              </a:spcBef>
              <a:spcAft>
                <a:spcPts val="533"/>
              </a:spcAft>
              <a:buFont typeface="Arial" pitchFamily="34" charset="0"/>
              <a:buChar char="–"/>
              <a:defRPr sz="1867" kern="1200" baseline="0">
                <a:solidFill>
                  <a:srgbClr val="FFFFFF"/>
                </a:solidFill>
                <a:latin typeface="+mn-lt"/>
                <a:ea typeface="Geneva" charset="0"/>
                <a:cs typeface="+mn-cs"/>
              </a:defRPr>
            </a:lvl4pPr>
            <a:lvl5pPr marL="671983" indent="-335992" algn="l" defTabSz="609585" rtl="0" eaLnBrk="0" fontAlgn="base" hangingPunct="0">
              <a:spcBef>
                <a:spcPts val="0"/>
              </a:spcBef>
              <a:spcAft>
                <a:spcPts val="533"/>
              </a:spcAft>
              <a:buFont typeface="Arial" pitchFamily="34" charset="0"/>
              <a:buChar char="»"/>
              <a:defRPr sz="1867" kern="1200" baseline="0">
                <a:solidFill>
                  <a:srgbClr val="FFFFFF"/>
                </a:solidFill>
                <a:latin typeface="+mn-lt"/>
                <a:ea typeface="Geneva"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indent="-342900">
              <a:buFont typeface="Arial" panose="020B0604020202020204" pitchFamily="34" charset="0"/>
              <a:buChar char="•"/>
            </a:pPr>
            <a:r>
              <a:rPr lang="en-AU" dirty="0"/>
              <a:t>38 hour forecast </a:t>
            </a:r>
            <a:r>
              <a:rPr lang="en-AU" dirty="0" smtClean="0"/>
              <a:t>length.</a:t>
            </a:r>
            <a:endParaRPr lang="en-AU" dirty="0"/>
          </a:p>
          <a:p>
            <a:pPr marL="342900" indent="-342900">
              <a:buFont typeface="Arial" panose="020B0604020202020204" pitchFamily="34" charset="0"/>
              <a:buChar char="•"/>
            </a:pPr>
            <a:endParaRPr lang="en-AU" dirty="0" smtClean="0"/>
          </a:p>
          <a:p>
            <a:pPr marL="342900" indent="-342900">
              <a:buFont typeface="Arial" panose="020B0604020202020204" pitchFamily="34" charset="0"/>
              <a:buChar char="•"/>
            </a:pPr>
            <a:r>
              <a:rPr lang="en-AU" dirty="0" smtClean="0"/>
              <a:t>Has </a:t>
            </a:r>
            <a:r>
              <a:rPr lang="en-AU" dirty="0"/>
              <a:t>the RA1-M (mid-latitude) and RA1-T (tropical) physics options.</a:t>
            </a:r>
          </a:p>
          <a:p>
            <a:pPr marL="342900" indent="-342900">
              <a:buFont typeface="Arial" panose="020B0604020202020204" pitchFamily="34" charset="0"/>
              <a:buChar char="•"/>
            </a:pPr>
            <a:endParaRPr lang="en-AU" dirty="0" smtClean="0"/>
          </a:p>
          <a:p>
            <a:pPr marL="342900" indent="-342900">
              <a:buFont typeface="Arial" panose="020B0604020202020204" pitchFamily="34" charset="0"/>
              <a:buChar char="•"/>
            </a:pPr>
            <a:r>
              <a:rPr lang="en-AU" dirty="0" smtClean="0"/>
              <a:t>Initial conditions provided by ACCESS-C3.</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r>
              <a:rPr lang="en-AU" dirty="0" smtClean="0"/>
              <a:t>Boundary </a:t>
            </a:r>
            <a:r>
              <a:rPr lang="en-AU" dirty="0" smtClean="0"/>
              <a:t>conditions </a:t>
            </a:r>
            <a:r>
              <a:rPr lang="en-AU" dirty="0" smtClean="0"/>
              <a:t>and large scale perturbations provided by ACCESS-GE3.</a:t>
            </a:r>
            <a:endParaRPr lang="en-AU" dirty="0"/>
          </a:p>
        </p:txBody>
      </p:sp>
    </p:spTree>
    <p:extLst>
      <p:ext uri="{BB962C8B-B14F-4D97-AF65-F5344CB8AC3E}">
        <p14:creationId xmlns:p14="http://schemas.microsoft.com/office/powerpoint/2010/main" val="2606632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68826"/>
            <a:ext cx="10058400" cy="6705600"/>
          </a:xfrm>
          <a:prstGeom prst="rect">
            <a:avLst/>
          </a:prstGeom>
        </p:spPr>
      </p:pic>
      <p:sp>
        <p:nvSpPr>
          <p:cNvPr id="3" name="Rectangle 2">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Tree>
    <p:extLst>
      <p:ext uri="{BB962C8B-B14F-4D97-AF65-F5344CB8AC3E}">
        <p14:creationId xmlns:p14="http://schemas.microsoft.com/office/powerpoint/2010/main" val="2023234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68826"/>
            <a:ext cx="10058400" cy="6705600"/>
          </a:xfrm>
          <a:prstGeom prst="rect">
            <a:avLst/>
          </a:prstGeom>
        </p:spPr>
      </p:pic>
      <p:sp>
        <p:nvSpPr>
          <p:cNvPr id="3" name="Rectangle 2">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Tree>
    <p:extLst>
      <p:ext uri="{BB962C8B-B14F-4D97-AF65-F5344CB8AC3E}">
        <p14:creationId xmlns:p14="http://schemas.microsoft.com/office/powerpoint/2010/main" val="57054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Spread Generation</a:t>
            </a:r>
          </a:p>
        </p:txBody>
      </p:sp>
      <p:sp>
        <p:nvSpPr>
          <p:cNvPr id="6" name="Text Placeholder 5"/>
          <p:cNvSpPr>
            <a:spLocks noGrp="1"/>
          </p:cNvSpPr>
          <p:nvPr>
            <p:ph type="body" sz="quarter" idx="10"/>
          </p:nvPr>
        </p:nvSpPr>
        <p:spPr>
          <a:xfrm>
            <a:off x="480491" y="1140888"/>
            <a:ext cx="6144428" cy="4819649"/>
          </a:xfrm>
        </p:spPr>
        <p:txBody>
          <a:bodyPr/>
          <a:lstStyle/>
          <a:p>
            <a:pPr marL="457200" indent="-457200">
              <a:buFont typeface="Arial" panose="020B0604020202020204" pitchFamily="34" charset="0"/>
              <a:buChar char="•"/>
            </a:pPr>
            <a:r>
              <a:rPr lang="en-AU" dirty="0" smtClean="0"/>
              <a:t>Large scale perturbations and LBCs from GE3.</a:t>
            </a:r>
            <a:endParaRPr lang="en-AU" dirty="0" smtClean="0"/>
          </a:p>
          <a:p>
            <a:pPr lvl="1" indent="0">
              <a:buNone/>
            </a:pPr>
            <a:endParaRPr lang="en-AU" dirty="0"/>
          </a:p>
          <a:p>
            <a:pPr marL="457200" indent="-457200">
              <a:buFont typeface="Arial" panose="020B0604020202020204" pitchFamily="34" charset="0"/>
              <a:buChar char="•"/>
            </a:pPr>
            <a:r>
              <a:rPr lang="en-AU" dirty="0" smtClean="0"/>
              <a:t>Stochastic Physics: The Random Parameter (RP) Scheme.</a:t>
            </a:r>
          </a:p>
          <a:p>
            <a:pPr marL="1078184" lvl="1" indent="-457200">
              <a:buFont typeface="Arial" panose="020B0604020202020204" pitchFamily="34" charset="0"/>
              <a:buChar char="•"/>
            </a:pPr>
            <a:r>
              <a:rPr lang="en-AU" dirty="0" smtClean="0"/>
              <a:t>Varies 10 parameters.</a:t>
            </a:r>
          </a:p>
          <a:p>
            <a:pPr marL="1078184" lvl="1" indent="-457200">
              <a:buFont typeface="Arial" panose="020B0604020202020204" pitchFamily="34" charset="0"/>
              <a:buChar char="•"/>
            </a:pPr>
            <a:r>
              <a:rPr lang="en-AU" dirty="0" smtClean="0"/>
              <a:t>Main physical process covered:</a:t>
            </a:r>
          </a:p>
          <a:p>
            <a:pPr marL="1318178" lvl="2" indent="-457200">
              <a:buFont typeface="Arial" panose="020B0604020202020204" pitchFamily="34" charset="0"/>
              <a:buChar char="•"/>
            </a:pPr>
            <a:r>
              <a:rPr lang="en-AU" dirty="0" smtClean="0"/>
              <a:t>Mixing in the boundary layer.</a:t>
            </a:r>
          </a:p>
          <a:p>
            <a:pPr marL="1318178" lvl="2" indent="-457200">
              <a:buFont typeface="Arial" panose="020B0604020202020204" pitchFamily="34" charset="0"/>
              <a:buChar char="•"/>
            </a:pPr>
            <a:r>
              <a:rPr lang="en-AU" dirty="0" smtClean="0"/>
              <a:t>Cloud formation.</a:t>
            </a:r>
          </a:p>
          <a:p>
            <a:pPr marL="1318178" lvl="2" indent="-457200">
              <a:buFont typeface="Arial" panose="020B0604020202020204" pitchFamily="34" charset="0"/>
              <a:buChar char="•"/>
            </a:pPr>
            <a:r>
              <a:rPr lang="en-AU" dirty="0" smtClean="0"/>
              <a:t>Cloud-top diffusion.</a:t>
            </a:r>
          </a:p>
          <a:p>
            <a:pPr marL="1318178" lvl="2" indent="-457200">
              <a:buFont typeface="Arial" panose="020B0604020202020204" pitchFamily="34" charset="0"/>
              <a:buChar char="•"/>
            </a:pPr>
            <a:r>
              <a:rPr lang="en-AU" dirty="0" smtClean="0"/>
              <a:t>Precipitation.</a:t>
            </a:r>
          </a:p>
          <a:p>
            <a:pPr marL="1318178" lvl="2" indent="-457200">
              <a:buFont typeface="Arial" panose="020B0604020202020204" pitchFamily="34" charset="0"/>
              <a:buChar char="•"/>
            </a:pPr>
            <a:r>
              <a:rPr lang="en-AU" dirty="0" smtClean="0"/>
              <a:t>Droplet settling near the surface.</a:t>
            </a:r>
          </a:p>
        </p:txBody>
      </p:sp>
      <p:sp>
        <p:nvSpPr>
          <p:cNvPr id="4" name="Rectangle 3">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7" name="Text Placeholder 5"/>
          <p:cNvSpPr txBox="1">
            <a:spLocks/>
          </p:cNvSpPr>
          <p:nvPr/>
        </p:nvSpPr>
        <p:spPr>
          <a:xfrm>
            <a:off x="5853954" y="5390159"/>
            <a:ext cx="6338046" cy="840312"/>
          </a:xfrm>
          <a:prstGeom prst="rect">
            <a:avLst/>
          </a:prstGeom>
        </p:spPr>
        <p:txBody>
          <a:bodyPr/>
          <a:lstStyle>
            <a:lvl1pPr marL="0" marR="0" indent="0" algn="l" defTabSz="609585" rtl="0" eaLnBrk="1" fontAlgn="base" latinLnBrk="0" hangingPunct="1">
              <a:lnSpc>
                <a:spcPct val="100000"/>
              </a:lnSpc>
              <a:spcBef>
                <a:spcPct val="0"/>
              </a:spcBef>
              <a:spcAft>
                <a:spcPts val="533"/>
              </a:spcAft>
              <a:buClrTx/>
              <a:buSzTx/>
              <a:buFont typeface="Arial"/>
              <a:buNone/>
              <a:tabLst/>
              <a:defRPr sz="1867" b="0" i="0" kern="1200" baseline="0">
                <a:solidFill>
                  <a:srgbClr val="FFFFFF"/>
                </a:solidFill>
                <a:latin typeface="Open Sans"/>
                <a:ea typeface="Geneva" charset="0"/>
                <a:cs typeface="Open Sans"/>
              </a:defRPr>
            </a:lvl1pPr>
            <a:lvl2pPr marL="620984" marR="0" indent="-380990" algn="l" defTabSz="609585" rtl="0" eaLnBrk="1" fontAlgn="base" latinLnBrk="0" hangingPunct="1">
              <a:lnSpc>
                <a:spcPct val="100000"/>
              </a:lnSpc>
              <a:spcBef>
                <a:spcPct val="0"/>
              </a:spcBef>
              <a:spcAft>
                <a:spcPts val="533"/>
              </a:spcAft>
              <a:buClrTx/>
              <a:buSzTx/>
              <a:buFont typeface="Lucida Grande"/>
              <a:buChar char="–"/>
              <a:tabLst/>
              <a:defRPr sz="1867" b="0" i="0" kern="1200" baseline="0">
                <a:solidFill>
                  <a:srgbClr val="FFFFFF"/>
                </a:solidFill>
                <a:latin typeface="+mn-lt"/>
                <a:ea typeface="Geneva" charset="0"/>
                <a:cs typeface="+mn-cs"/>
              </a:defRPr>
            </a:lvl2pPr>
            <a:lvl3pPr marL="860978" marR="0" indent="-380990" algn="l" defTabSz="609585" rtl="0" eaLnBrk="1" fontAlgn="base" latinLnBrk="0" hangingPunct="1">
              <a:lnSpc>
                <a:spcPct val="100000"/>
              </a:lnSpc>
              <a:spcBef>
                <a:spcPct val="0"/>
              </a:spcBef>
              <a:spcAft>
                <a:spcPts val="533"/>
              </a:spcAft>
              <a:buClrTx/>
              <a:buSzTx/>
              <a:buFont typeface="Wingdings" charset="2"/>
              <a:buChar char="§"/>
              <a:tabLst/>
              <a:defRPr sz="1867" b="0" i="0" kern="1200" baseline="0">
                <a:solidFill>
                  <a:srgbClr val="FFFFFF"/>
                </a:solidFill>
                <a:latin typeface="+mn-lt"/>
                <a:ea typeface="Geneva" charset="0"/>
                <a:cs typeface="+mn-cs"/>
              </a:defRPr>
            </a:lvl3pPr>
            <a:lvl4pPr marL="671983" indent="-335992" algn="l" defTabSz="609585" rtl="0" eaLnBrk="0" fontAlgn="base" hangingPunct="0">
              <a:spcBef>
                <a:spcPts val="0"/>
              </a:spcBef>
              <a:spcAft>
                <a:spcPts val="533"/>
              </a:spcAft>
              <a:buFont typeface="Arial" pitchFamily="34" charset="0"/>
              <a:buChar char="–"/>
              <a:defRPr sz="1867" kern="1200" baseline="0">
                <a:solidFill>
                  <a:srgbClr val="FFFFFF"/>
                </a:solidFill>
                <a:latin typeface="+mn-lt"/>
                <a:ea typeface="Geneva" charset="0"/>
                <a:cs typeface="+mn-cs"/>
              </a:defRPr>
            </a:lvl4pPr>
            <a:lvl5pPr marL="671983" indent="-335992" algn="l" defTabSz="609585" rtl="0" eaLnBrk="0" fontAlgn="base" hangingPunct="0">
              <a:spcBef>
                <a:spcPts val="0"/>
              </a:spcBef>
              <a:spcAft>
                <a:spcPts val="533"/>
              </a:spcAft>
              <a:buFont typeface="Arial" pitchFamily="34" charset="0"/>
              <a:buChar char="»"/>
              <a:defRPr sz="1867" kern="1200" baseline="0">
                <a:solidFill>
                  <a:srgbClr val="FFFFFF"/>
                </a:solidFill>
                <a:latin typeface="+mn-lt"/>
                <a:ea typeface="Geneva"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lvl="2" indent="0">
              <a:buFont typeface="Wingdings" charset="2"/>
              <a:buNone/>
            </a:pPr>
            <a:r>
              <a:rPr lang="en-AU" sz="1200" b="1" dirty="0" smtClean="0"/>
              <a:t>Adapted from Figure 2 of McCabe et al., 2016.</a:t>
            </a:r>
          </a:p>
          <a:p>
            <a:pPr lvl="2" indent="0">
              <a:buFont typeface="Wingdings" charset="2"/>
              <a:buNone/>
            </a:pPr>
            <a:r>
              <a:rPr lang="en-AU" sz="1200" b="1" dirty="0" smtClean="0"/>
              <a:t>McCabe A</a:t>
            </a:r>
            <a:r>
              <a:rPr lang="en-AU" sz="1200" dirty="0" smtClean="0"/>
              <a:t>, </a:t>
            </a:r>
            <a:r>
              <a:rPr lang="en-AU" sz="1200" dirty="0" err="1" smtClean="0"/>
              <a:t>Swinbank</a:t>
            </a:r>
            <a:r>
              <a:rPr lang="en-AU" sz="1200" dirty="0" smtClean="0"/>
              <a:t> R, Tennant W, Lock A. 2016. Representing model uncertainty in the Met Office convection permitting ensemble prediction system and its impact on fog forecasting. Quarterly Journal of the Royal Meteorological Society 142: 2897–2910, doi:10.1002/qj.2876.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167" y="1140431"/>
            <a:ext cx="5106113" cy="4115374"/>
          </a:xfrm>
          <a:prstGeom prst="rect">
            <a:avLst/>
          </a:prstGeom>
        </p:spPr>
      </p:pic>
    </p:spTree>
    <p:extLst>
      <p:ext uri="{BB962C8B-B14F-4D97-AF65-F5344CB8AC3E}">
        <p14:creationId xmlns:p14="http://schemas.microsoft.com/office/powerpoint/2010/main" val="3048456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East Coast Low June 18-19, 2016.</a:t>
            </a:r>
            <a:endParaRPr lang="en-AU" dirty="0"/>
          </a:p>
        </p:txBody>
      </p:sp>
      <p:sp>
        <p:nvSpPr>
          <p:cNvPr id="4" name="Rectangle 3">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154" y="2199115"/>
            <a:ext cx="5751266" cy="3543795"/>
          </a:xfrm>
          <a:prstGeom prst="rect">
            <a:avLst/>
          </a:prstGeom>
        </p:spPr>
      </p:pic>
      <p:sp>
        <p:nvSpPr>
          <p:cNvPr id="7" name="TextBox 6"/>
          <p:cNvSpPr txBox="1"/>
          <p:nvPr/>
        </p:nvSpPr>
        <p:spPr>
          <a:xfrm>
            <a:off x="6322154" y="1730671"/>
            <a:ext cx="5540190" cy="259977"/>
          </a:xfrm>
          <a:prstGeom prst="rect">
            <a:avLst/>
          </a:prstGeom>
          <a:noFill/>
        </p:spPr>
        <p:txBody>
          <a:bodyPr wrap="square" lIns="0" tIns="0" rIns="0" bIns="0" rtlCol="0">
            <a:noAutofit/>
          </a:bodyPr>
          <a:lstStyle/>
          <a:p>
            <a:r>
              <a:rPr lang="en-AU" sz="2000" dirty="0">
                <a:solidFill>
                  <a:prstClr val="white"/>
                </a:solidFill>
                <a:latin typeface="Arial"/>
              </a:rPr>
              <a:t>Precipitation from 9 am June 19 to 9 am June 20.</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75" y="2199115"/>
            <a:ext cx="5764530" cy="3551968"/>
          </a:xfrm>
          <a:prstGeom prst="rect">
            <a:avLst/>
          </a:prstGeom>
        </p:spPr>
      </p:pic>
      <p:sp>
        <p:nvSpPr>
          <p:cNvPr id="9" name="TextBox 8"/>
          <p:cNvSpPr txBox="1"/>
          <p:nvPr/>
        </p:nvSpPr>
        <p:spPr>
          <a:xfrm>
            <a:off x="170975" y="1729366"/>
            <a:ext cx="5671540" cy="259977"/>
          </a:xfrm>
          <a:prstGeom prst="rect">
            <a:avLst/>
          </a:prstGeom>
          <a:noFill/>
        </p:spPr>
        <p:txBody>
          <a:bodyPr wrap="square" lIns="0" tIns="0" rIns="0" bIns="0" rtlCol="0">
            <a:noAutofit/>
          </a:bodyPr>
          <a:lstStyle/>
          <a:p>
            <a:r>
              <a:rPr lang="en-AU" sz="2000" dirty="0">
                <a:solidFill>
                  <a:prstClr val="white"/>
                </a:solidFill>
                <a:latin typeface="Arial"/>
              </a:rPr>
              <a:t>Precipitation from 9 am June 18 to 9 am June 19.</a:t>
            </a:r>
          </a:p>
        </p:txBody>
      </p:sp>
    </p:spTree>
    <p:extLst>
      <p:ext uri="{BB962C8B-B14F-4D97-AF65-F5344CB8AC3E}">
        <p14:creationId xmlns:p14="http://schemas.microsoft.com/office/powerpoint/2010/main" val="2934856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401" y="381000"/>
            <a:ext cx="9144000" cy="6096000"/>
          </a:xfrm>
          <a:prstGeom prst="rect">
            <a:avLst/>
          </a:prstGeom>
        </p:spPr>
      </p:pic>
      <p:sp>
        <p:nvSpPr>
          <p:cNvPr id="3" name="Rectangle 2">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Tree>
    <p:extLst>
      <p:ext uri="{BB962C8B-B14F-4D97-AF65-F5344CB8AC3E}">
        <p14:creationId xmlns:p14="http://schemas.microsoft.com/office/powerpoint/2010/main" val="1337999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400" y="460800"/>
            <a:ext cx="8902800" cy="5935200"/>
          </a:xfrm>
          <a:prstGeom prst="rect">
            <a:avLst/>
          </a:prstGeom>
        </p:spPr>
      </p:pic>
      <p:sp>
        <p:nvSpPr>
          <p:cNvPr id="5" name="TextBox 4"/>
          <p:cNvSpPr txBox="1"/>
          <p:nvPr/>
        </p:nvSpPr>
        <p:spPr>
          <a:xfrm>
            <a:off x="102116" y="2156683"/>
            <a:ext cx="2941982" cy="3693319"/>
          </a:xfrm>
          <a:prstGeom prst="rect">
            <a:avLst/>
          </a:prstGeom>
          <a:noFill/>
        </p:spPr>
        <p:txBody>
          <a:bodyPr wrap="square" rtlCol="0">
            <a:spAutoFit/>
          </a:bodyPr>
          <a:lstStyle/>
          <a:p>
            <a:pPr marL="285750" indent="-285750">
              <a:buFont typeface="Arial" panose="020B0604020202020204" pitchFamily="34" charset="0"/>
              <a:buChar char="•"/>
            </a:pPr>
            <a:r>
              <a:rPr lang="en-AU" dirty="0" smtClean="0">
                <a:solidFill>
                  <a:prstClr val="white"/>
                </a:solidFill>
              </a:rPr>
              <a:t>18 </a:t>
            </a:r>
            <a:r>
              <a:rPr lang="en-AU" dirty="0">
                <a:solidFill>
                  <a:prstClr val="white"/>
                </a:solidFill>
              </a:rPr>
              <a:t>member CE3 forecast.</a:t>
            </a:r>
          </a:p>
          <a:p>
            <a:pPr marL="285750" indent="-285750">
              <a:buFont typeface="Arial" panose="020B0604020202020204" pitchFamily="34" charset="0"/>
              <a:buChar char="•"/>
            </a:pPr>
            <a:endParaRPr lang="en-AU" dirty="0">
              <a:solidFill>
                <a:prstClr val="white"/>
              </a:solidFill>
            </a:endParaRPr>
          </a:p>
          <a:p>
            <a:pPr marL="285750" indent="-285750">
              <a:buFont typeface="Arial" panose="020B0604020202020204" pitchFamily="34" charset="0"/>
              <a:buChar char="•"/>
            </a:pPr>
            <a:r>
              <a:rPr lang="en-AU" dirty="0">
                <a:solidFill>
                  <a:prstClr val="white"/>
                </a:solidFill>
              </a:rPr>
              <a:t>12 hour forecast lead time.</a:t>
            </a:r>
          </a:p>
          <a:p>
            <a:pPr marL="285750" indent="-285750">
              <a:buFont typeface="Arial" panose="020B0604020202020204" pitchFamily="34" charset="0"/>
              <a:buChar char="•"/>
            </a:pPr>
            <a:endParaRPr lang="en-AU" dirty="0">
              <a:solidFill>
                <a:prstClr val="white"/>
              </a:solidFill>
            </a:endParaRPr>
          </a:p>
          <a:p>
            <a:pPr marL="285750" indent="-285750">
              <a:buFont typeface="Arial" panose="020B0604020202020204" pitchFamily="34" charset="0"/>
              <a:buChar char="•"/>
            </a:pPr>
            <a:r>
              <a:rPr lang="en-AU" dirty="0">
                <a:solidFill>
                  <a:prstClr val="white"/>
                </a:solidFill>
              </a:rPr>
              <a:t>30 minute rainfall accumulation forecasts.</a:t>
            </a:r>
          </a:p>
          <a:p>
            <a:pPr marL="285750" indent="-285750">
              <a:buFont typeface="Arial" panose="020B0604020202020204" pitchFamily="34" charset="0"/>
              <a:buChar char="•"/>
            </a:pPr>
            <a:endParaRPr lang="en-AU" dirty="0">
              <a:solidFill>
                <a:prstClr val="white"/>
              </a:solidFill>
            </a:endParaRPr>
          </a:p>
          <a:p>
            <a:pPr marL="285750" indent="-285750">
              <a:buFont typeface="Arial" panose="020B0604020202020204" pitchFamily="34" charset="0"/>
              <a:buChar char="•"/>
            </a:pPr>
            <a:r>
              <a:rPr lang="en-AU" dirty="0">
                <a:solidFill>
                  <a:prstClr val="white"/>
                </a:solidFill>
              </a:rPr>
              <a:t>Red rectangles are Rainfields3 mosaic domain.</a:t>
            </a:r>
          </a:p>
        </p:txBody>
      </p:sp>
      <p:sp>
        <p:nvSpPr>
          <p:cNvPr id="18" name="Rectangle 17">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Tree>
    <p:extLst>
      <p:ext uri="{BB962C8B-B14F-4D97-AF65-F5344CB8AC3E}">
        <p14:creationId xmlns:p14="http://schemas.microsoft.com/office/powerpoint/2010/main" val="388127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945223" y="1486693"/>
            <a:ext cx="5181600" cy="3884613"/>
          </a:xfrm>
          <a:prstGeom prst="rect">
            <a:avLst/>
          </a:prstGeom>
        </p:spPr>
      </p:pic>
      <p:sp>
        <p:nvSpPr>
          <p:cNvPr id="7" name="Rectangle 6">
            <a:hlinkClick r:id="" action="ppaction://noaction"/>
          </p:cNvPr>
          <p:cNvSpPr/>
          <p:nvPr/>
        </p:nvSpPr>
        <p:spPr>
          <a:xfrm>
            <a:off x="410966" y="133564"/>
            <a:ext cx="1325367" cy="10068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pic>
        <p:nvPicPr>
          <p:cNvPr id="6"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3289300" y="461434"/>
            <a:ext cx="8902700" cy="5935133"/>
          </a:xfrm>
          <a:prstGeom prst="rect">
            <a:avLst/>
          </a:prstGeom>
        </p:spPr>
      </p:pic>
      <p:sp>
        <p:nvSpPr>
          <p:cNvPr id="4" name="TextBox 3"/>
          <p:cNvSpPr txBox="1"/>
          <p:nvPr/>
        </p:nvSpPr>
        <p:spPr>
          <a:xfrm>
            <a:off x="220637" y="5556738"/>
            <a:ext cx="3031392" cy="922378"/>
          </a:xfrm>
          <a:prstGeom prst="rect">
            <a:avLst/>
          </a:prstGeom>
          <a:noFill/>
        </p:spPr>
        <p:txBody>
          <a:bodyPr wrap="square" lIns="0" tIns="0" rIns="0" bIns="0" rtlCol="0">
            <a:noAutofit/>
          </a:bodyPr>
          <a:lstStyle/>
          <a:p>
            <a:r>
              <a:rPr lang="en-AU" sz="3600" baseline="0" dirty="0" smtClean="0">
                <a:solidFill>
                  <a:schemeClr val="bg1"/>
                </a:solidFill>
                <a:latin typeface="Arial"/>
              </a:rPr>
              <a:t>36 Hour Forecast </a:t>
            </a:r>
          </a:p>
        </p:txBody>
      </p:sp>
    </p:spTree>
    <p:extLst>
      <p:ext uri="{BB962C8B-B14F-4D97-AF65-F5344CB8AC3E}">
        <p14:creationId xmlns:p14="http://schemas.microsoft.com/office/powerpoint/2010/main" val="39337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Bureau Palette">
      <a:dk1>
        <a:sysClr val="windowText" lastClr="000000"/>
      </a:dk1>
      <a:lt1>
        <a:sysClr val="window" lastClr="FFFFFF"/>
      </a:lt1>
      <a:dk2>
        <a:srgbClr val="34657F"/>
      </a:dk2>
      <a:lt2>
        <a:srgbClr val="ABC7CA"/>
      </a:lt2>
      <a:accent1>
        <a:srgbClr val="00AFD7"/>
      </a:accent1>
      <a:accent2>
        <a:srgbClr val="707372"/>
      </a:accent2>
      <a:accent3>
        <a:srgbClr val="C4D600"/>
      </a:accent3>
      <a:accent4>
        <a:srgbClr val="671E75"/>
      </a:accent4>
      <a:accent5>
        <a:srgbClr val="A9C47F"/>
      </a:accent5>
      <a:accent6>
        <a:srgbClr val="FFA300"/>
      </a:accent6>
      <a:hlink>
        <a:srgbClr val="00AFD7"/>
      </a:hlink>
      <a:folHlink>
        <a:srgbClr val="671E75"/>
      </a:folHlink>
    </a:clrScheme>
    <a:fontScheme name="BOM">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baseline="0" dirty="0" smtClean="0">
            <a:solidFill>
              <a:schemeClr val="bg1"/>
            </a:solidFill>
            <a:latin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5055</TotalTime>
  <Words>1111</Words>
  <Application>Microsoft Office PowerPoint</Application>
  <PresentationFormat>Widescreen</PresentationFormat>
  <Paragraphs>116</Paragraphs>
  <Slides>18</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Geneva</vt:lpstr>
      <vt:lpstr>Lucida Grande</vt:lpstr>
      <vt:lpstr>Open Sans</vt:lpstr>
      <vt:lpstr>Wingdings</vt:lpstr>
      <vt:lpstr>1_Office Theme</vt:lpstr>
      <vt:lpstr>PowerPoint Presentation</vt:lpstr>
      <vt:lpstr>ACCESS City Ensemble (CE3) Details</vt:lpstr>
      <vt:lpstr>PowerPoint Presentation</vt:lpstr>
      <vt:lpstr>PowerPoint Presentation</vt:lpstr>
      <vt:lpstr>Spread Generation</vt:lpstr>
      <vt:lpstr>East Coast Low June 18-19,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and Future Activities</vt:lpstr>
      <vt:lpstr>PowerPoint Presentation</vt:lpstr>
    </vt:vector>
  </TitlesOfParts>
  <Company>Bureau of Meteorology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Cooper</dc:creator>
  <cp:lastModifiedBy>Shaun Cooper</cp:lastModifiedBy>
  <cp:revision>66</cp:revision>
  <cp:lastPrinted>2017-11-27T21:41:35Z</cp:lastPrinted>
  <dcterms:created xsi:type="dcterms:W3CDTF">2017-11-20T00:35:04Z</dcterms:created>
  <dcterms:modified xsi:type="dcterms:W3CDTF">2018-11-23T04:27:48Z</dcterms:modified>
</cp:coreProperties>
</file>