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307" r:id="rId4"/>
    <p:sldId id="268" r:id="rId5"/>
    <p:sldId id="270" r:id="rId6"/>
    <p:sldId id="266" r:id="rId7"/>
    <p:sldId id="311" r:id="rId8"/>
    <p:sldId id="316" r:id="rId9"/>
    <p:sldId id="314" r:id="rId10"/>
    <p:sldId id="315" r:id="rId11"/>
    <p:sldId id="317" r:id="rId12"/>
    <p:sldId id="322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4" d="100"/>
          <a:sy n="104" d="100"/>
        </p:scale>
        <p:origin x="7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B7DFC-5FBD-4D80-8C3B-45003C1D77E4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6CA5-0461-4C06-BF05-ECBD4FC633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39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D747-D3AD-46E4-9DAD-F08F8EAB9946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5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D747-D3AD-46E4-9DAD-F08F8EAB9946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0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D747-D3AD-46E4-9DAD-F08F8EAB9946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295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75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12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16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63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48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6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31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02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78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3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73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EF8C-2A4D-47C8-AF13-C6F03855068C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F63-7F10-433C-A128-61C51BE6BF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69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586607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+mn-lt"/>
              </a:rPr>
              <a:t>High-resolution ensemble prediction of the Australian East Coast Low of April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568952" cy="1296144"/>
          </a:xfrm>
        </p:spPr>
        <p:txBody>
          <a:bodyPr>
            <a:noAutofit/>
          </a:bodyPr>
          <a:lstStyle/>
          <a:p>
            <a:endParaRPr lang="en-AU" sz="1400" dirty="0">
              <a:solidFill>
                <a:schemeClr val="tx1"/>
              </a:solidFill>
            </a:endParaRP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Dragana Zovko-Rajak, Kevin Tory, Robert Fawcett and Jeff </a:t>
            </a:r>
            <a:r>
              <a:rPr lang="en-AU" sz="2400" dirty="0" err="1">
                <a:solidFill>
                  <a:schemeClr val="tx1"/>
                </a:solidFill>
              </a:rPr>
              <a:t>Kepert</a:t>
            </a:r>
            <a:endParaRPr lang="en-AU" sz="2400" dirty="0">
              <a:solidFill>
                <a:schemeClr val="tx1"/>
              </a:solidFill>
            </a:endParaRPr>
          </a:p>
          <a:p>
            <a:r>
              <a:rPr lang="en-AU" sz="1800" dirty="0">
                <a:solidFill>
                  <a:schemeClr val="tx1"/>
                </a:solidFill>
              </a:rPr>
              <a:t>Bureau of Meteorology and Bushfire &amp; Natural Hazards Cooperative Research Centre, Australia </a:t>
            </a:r>
          </a:p>
          <a:p>
            <a:endParaRPr lang="en-AU" sz="1800" dirty="0">
              <a:solidFill>
                <a:schemeClr val="tx1"/>
              </a:solidFill>
            </a:endParaRPr>
          </a:p>
          <a:p>
            <a:r>
              <a:rPr lang="en-AU" sz="1800" dirty="0">
                <a:solidFill>
                  <a:schemeClr val="tx1"/>
                </a:solidFill>
              </a:rPr>
              <a:t>R&amp;D Workshop</a:t>
            </a:r>
          </a:p>
          <a:p>
            <a:r>
              <a:rPr lang="en-AU" sz="1800" dirty="0">
                <a:solidFill>
                  <a:schemeClr val="tx1"/>
                </a:solidFill>
              </a:rPr>
              <a:t>Melbourne, 26 November 2018</a:t>
            </a:r>
          </a:p>
          <a:p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\\bom-user.bom.gov.au\home$\drajak\Documents\Conference\AMOS_2017\bureau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40624" cy="7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rajak\Documents\AFAC_2017\bnhcrc-rel1-rgb_low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016224" cy="7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1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3" y="260648"/>
            <a:ext cx="7920879" cy="648072"/>
          </a:xfrm>
        </p:spPr>
        <p:txBody>
          <a:bodyPr>
            <a:noAutofit/>
          </a:bodyPr>
          <a:lstStyle/>
          <a:p>
            <a:r>
              <a:rPr lang="en-AU" sz="3600" dirty="0">
                <a:latin typeface="+mn-lt"/>
              </a:rPr>
              <a:t>RAINFALL PROBABILITIES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4365104"/>
            <a:ext cx="663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Probabilities of 48-hour rainfall total exceeding 100 mm and 400 mm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r="2625" b="5207"/>
          <a:stretch/>
        </p:blipFill>
        <p:spPr>
          <a:xfrm>
            <a:off x="107505" y="1979940"/>
            <a:ext cx="4478425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r="1571" b="5208"/>
          <a:stretch/>
        </p:blipFill>
        <p:spPr>
          <a:xfrm>
            <a:off x="4594563" y="1916832"/>
            <a:ext cx="4564223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941168"/>
            <a:ext cx="676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Probabilities of 48-hour rainfall exceeding 100 and 400 mm</a:t>
            </a:r>
          </a:p>
        </p:txBody>
      </p:sp>
    </p:spTree>
    <p:extLst>
      <p:ext uri="{BB962C8B-B14F-4D97-AF65-F5344CB8AC3E}">
        <p14:creationId xmlns:p14="http://schemas.microsoft.com/office/powerpoint/2010/main" val="276738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052737"/>
            <a:ext cx="370520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Dry ensemble 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Wet ensemble member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 r="3678" b="6653"/>
          <a:stretch/>
        </p:blipFill>
        <p:spPr>
          <a:xfrm>
            <a:off x="-9472" y="1844825"/>
            <a:ext cx="4588220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 r="4730" b="6653"/>
          <a:stretch/>
        </p:blipFill>
        <p:spPr>
          <a:xfrm>
            <a:off x="4522416" y="1844825"/>
            <a:ext cx="4564159" cy="28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87" y="6165304"/>
            <a:ext cx="31190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Isentropic ascent (red) - rain</a:t>
            </a:r>
          </a:p>
          <a:p>
            <a:r>
              <a:rPr lang="en-AU" dirty="0"/>
              <a:t>Isentropic descent (blue) - dry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Low-level winds (m/s) and rainfall (mm/hr)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819430"/>
            <a:ext cx="3744416" cy="20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004048" y="1835541"/>
            <a:ext cx="3744416" cy="20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224136" y="3140968"/>
            <a:ext cx="7740352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Thermal advection diagnostic and 5.5 km winds (black) and 1.5 km winds (blue)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31372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Dry member                                                           Wet member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2" t="68519" r="14803" b="22592"/>
          <a:stretch/>
        </p:blipFill>
        <p:spPr bwMode="auto">
          <a:xfrm>
            <a:off x="4128490" y="6122821"/>
            <a:ext cx="4259934" cy="69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6525344"/>
            <a:ext cx="196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Tory (2014, AMOJ)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750" r="5900" b="2750"/>
          <a:stretch/>
        </p:blipFill>
        <p:spPr>
          <a:xfrm>
            <a:off x="615479" y="658882"/>
            <a:ext cx="3850179" cy="2428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863" r="6688" b="2638"/>
          <a:stretch/>
        </p:blipFill>
        <p:spPr>
          <a:xfrm>
            <a:off x="4746948" y="672888"/>
            <a:ext cx="3853614" cy="2430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101" r="6688" b="2750"/>
          <a:stretch/>
        </p:blipFill>
        <p:spPr>
          <a:xfrm>
            <a:off x="646447" y="3510301"/>
            <a:ext cx="3788242" cy="2376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750" r="5901" b="2750"/>
          <a:stretch/>
        </p:blipFill>
        <p:spPr>
          <a:xfrm>
            <a:off x="4857057" y="3475319"/>
            <a:ext cx="3869933" cy="2418708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1259632" y="1150432"/>
            <a:ext cx="431916" cy="727975"/>
          </a:xfrm>
          <a:custGeom>
            <a:avLst/>
            <a:gdLst>
              <a:gd name="connsiteX0" fmla="*/ 376167 w 621332"/>
              <a:gd name="connsiteY0" fmla="*/ 1406560 h 1406560"/>
              <a:gd name="connsiteX1" fmla="*/ 18358 w 621332"/>
              <a:gd name="connsiteY1" fmla="*/ 922855 h 1406560"/>
              <a:gd name="connsiteX2" fmla="*/ 91245 w 621332"/>
              <a:gd name="connsiteY2" fmla="*/ 333134 h 1406560"/>
              <a:gd name="connsiteX3" fmla="*/ 429176 w 621332"/>
              <a:gd name="connsiteY3" fmla="*/ 41586 h 1406560"/>
              <a:gd name="connsiteX4" fmla="*/ 621332 w 621332"/>
              <a:gd name="connsiteY4" fmla="*/ 8455 h 14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32" h="1406560">
                <a:moveTo>
                  <a:pt x="376167" y="1406560"/>
                </a:moveTo>
                <a:cubicBezTo>
                  <a:pt x="221006" y="1254159"/>
                  <a:pt x="65845" y="1101759"/>
                  <a:pt x="18358" y="922855"/>
                </a:cubicBezTo>
                <a:cubicBezTo>
                  <a:pt x="-29129" y="743951"/>
                  <a:pt x="22775" y="480012"/>
                  <a:pt x="91245" y="333134"/>
                </a:cubicBezTo>
                <a:cubicBezTo>
                  <a:pt x="159715" y="186256"/>
                  <a:pt x="340828" y="95699"/>
                  <a:pt x="429176" y="41586"/>
                </a:cubicBezTo>
                <a:cubicBezTo>
                  <a:pt x="517524" y="-12527"/>
                  <a:pt x="569428" y="-2036"/>
                  <a:pt x="621332" y="8455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1973323" y="1126700"/>
            <a:ext cx="510445" cy="574108"/>
          </a:xfrm>
          <a:custGeom>
            <a:avLst/>
            <a:gdLst>
              <a:gd name="connsiteX0" fmla="*/ 0 w 1082656"/>
              <a:gd name="connsiteY0" fmla="*/ 63055 h 1144978"/>
              <a:gd name="connsiteX1" fmla="*/ 907420 w 1082656"/>
              <a:gd name="connsiteY1" fmla="*/ 118896 h 1144978"/>
              <a:gd name="connsiteX2" fmla="*/ 1081924 w 1082656"/>
              <a:gd name="connsiteY2" fmla="*/ 1144978 h 1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56" h="1144978">
                <a:moveTo>
                  <a:pt x="0" y="63055"/>
                </a:moveTo>
                <a:cubicBezTo>
                  <a:pt x="363549" y="815"/>
                  <a:pt x="727099" y="-61424"/>
                  <a:pt x="907420" y="118896"/>
                </a:cubicBezTo>
                <a:cubicBezTo>
                  <a:pt x="1087741" y="299216"/>
                  <a:pt x="1084832" y="722097"/>
                  <a:pt x="1081924" y="1144978"/>
                </a:cubicBezTo>
              </a:path>
            </a:pathLst>
          </a:custGeom>
          <a:noFill/>
          <a:ln w="76200">
            <a:solidFill>
              <a:srgbClr val="FF0000"/>
            </a:solidFill>
            <a:headEnd w="med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 21"/>
          <p:cNvSpPr/>
          <p:nvPr/>
        </p:nvSpPr>
        <p:spPr>
          <a:xfrm>
            <a:off x="1763688" y="1916832"/>
            <a:ext cx="706768" cy="157116"/>
          </a:xfrm>
          <a:custGeom>
            <a:avLst/>
            <a:gdLst>
              <a:gd name="connsiteX0" fmla="*/ 1389051 w 1444353"/>
              <a:gd name="connsiteY0" fmla="*/ 0 h 328667"/>
              <a:gd name="connsiteX1" fmla="*/ 1403011 w 1444353"/>
              <a:gd name="connsiteY1" fmla="*/ 279206 h 328667"/>
              <a:gd name="connsiteX2" fmla="*/ 928361 w 1444353"/>
              <a:gd name="connsiteY2" fmla="*/ 307126 h 328667"/>
              <a:gd name="connsiteX3" fmla="*/ 0 w 1444353"/>
              <a:gd name="connsiteY3" fmla="*/ 48861 h 3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353" h="328667">
                <a:moveTo>
                  <a:pt x="1389051" y="0"/>
                </a:moveTo>
                <a:cubicBezTo>
                  <a:pt x="1434422" y="114009"/>
                  <a:pt x="1479793" y="228018"/>
                  <a:pt x="1403011" y="279206"/>
                </a:cubicBezTo>
                <a:cubicBezTo>
                  <a:pt x="1326229" y="330394"/>
                  <a:pt x="1162196" y="345517"/>
                  <a:pt x="928361" y="307126"/>
                </a:cubicBezTo>
                <a:cubicBezTo>
                  <a:pt x="694526" y="268735"/>
                  <a:pt x="347263" y="158798"/>
                  <a:pt x="0" y="48861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Freeform 22"/>
          <p:cNvSpPr/>
          <p:nvPr/>
        </p:nvSpPr>
        <p:spPr>
          <a:xfrm>
            <a:off x="5508104" y="1076468"/>
            <a:ext cx="431916" cy="727975"/>
          </a:xfrm>
          <a:custGeom>
            <a:avLst/>
            <a:gdLst>
              <a:gd name="connsiteX0" fmla="*/ 376167 w 621332"/>
              <a:gd name="connsiteY0" fmla="*/ 1406560 h 1406560"/>
              <a:gd name="connsiteX1" fmla="*/ 18358 w 621332"/>
              <a:gd name="connsiteY1" fmla="*/ 922855 h 1406560"/>
              <a:gd name="connsiteX2" fmla="*/ 91245 w 621332"/>
              <a:gd name="connsiteY2" fmla="*/ 333134 h 1406560"/>
              <a:gd name="connsiteX3" fmla="*/ 429176 w 621332"/>
              <a:gd name="connsiteY3" fmla="*/ 41586 h 1406560"/>
              <a:gd name="connsiteX4" fmla="*/ 621332 w 621332"/>
              <a:gd name="connsiteY4" fmla="*/ 8455 h 14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32" h="1406560">
                <a:moveTo>
                  <a:pt x="376167" y="1406560"/>
                </a:moveTo>
                <a:cubicBezTo>
                  <a:pt x="221006" y="1254159"/>
                  <a:pt x="65845" y="1101759"/>
                  <a:pt x="18358" y="922855"/>
                </a:cubicBezTo>
                <a:cubicBezTo>
                  <a:pt x="-29129" y="743951"/>
                  <a:pt x="22775" y="480012"/>
                  <a:pt x="91245" y="333134"/>
                </a:cubicBezTo>
                <a:cubicBezTo>
                  <a:pt x="159715" y="186256"/>
                  <a:pt x="340828" y="95699"/>
                  <a:pt x="429176" y="41586"/>
                </a:cubicBezTo>
                <a:cubicBezTo>
                  <a:pt x="517524" y="-12527"/>
                  <a:pt x="569428" y="-2036"/>
                  <a:pt x="621332" y="8455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Freeform 23"/>
          <p:cNvSpPr/>
          <p:nvPr/>
        </p:nvSpPr>
        <p:spPr>
          <a:xfrm>
            <a:off x="6221795" y="1052736"/>
            <a:ext cx="510445" cy="574108"/>
          </a:xfrm>
          <a:custGeom>
            <a:avLst/>
            <a:gdLst>
              <a:gd name="connsiteX0" fmla="*/ 0 w 1082656"/>
              <a:gd name="connsiteY0" fmla="*/ 63055 h 1144978"/>
              <a:gd name="connsiteX1" fmla="*/ 907420 w 1082656"/>
              <a:gd name="connsiteY1" fmla="*/ 118896 h 1144978"/>
              <a:gd name="connsiteX2" fmla="*/ 1081924 w 1082656"/>
              <a:gd name="connsiteY2" fmla="*/ 1144978 h 1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56" h="1144978">
                <a:moveTo>
                  <a:pt x="0" y="63055"/>
                </a:moveTo>
                <a:cubicBezTo>
                  <a:pt x="363549" y="815"/>
                  <a:pt x="727099" y="-61424"/>
                  <a:pt x="907420" y="118896"/>
                </a:cubicBezTo>
                <a:cubicBezTo>
                  <a:pt x="1087741" y="299216"/>
                  <a:pt x="1084832" y="722097"/>
                  <a:pt x="1081924" y="1144978"/>
                </a:cubicBezTo>
              </a:path>
            </a:pathLst>
          </a:custGeom>
          <a:noFill/>
          <a:ln w="76200">
            <a:solidFill>
              <a:srgbClr val="FF0000"/>
            </a:solidFill>
            <a:headEnd w="med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/>
        </p:nvSpPr>
        <p:spPr>
          <a:xfrm>
            <a:off x="6012160" y="1842868"/>
            <a:ext cx="706768" cy="157116"/>
          </a:xfrm>
          <a:custGeom>
            <a:avLst/>
            <a:gdLst>
              <a:gd name="connsiteX0" fmla="*/ 1389051 w 1444353"/>
              <a:gd name="connsiteY0" fmla="*/ 0 h 328667"/>
              <a:gd name="connsiteX1" fmla="*/ 1403011 w 1444353"/>
              <a:gd name="connsiteY1" fmla="*/ 279206 h 328667"/>
              <a:gd name="connsiteX2" fmla="*/ 928361 w 1444353"/>
              <a:gd name="connsiteY2" fmla="*/ 307126 h 328667"/>
              <a:gd name="connsiteX3" fmla="*/ 0 w 1444353"/>
              <a:gd name="connsiteY3" fmla="*/ 48861 h 3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353" h="328667">
                <a:moveTo>
                  <a:pt x="1389051" y="0"/>
                </a:moveTo>
                <a:cubicBezTo>
                  <a:pt x="1434422" y="114009"/>
                  <a:pt x="1479793" y="228018"/>
                  <a:pt x="1403011" y="279206"/>
                </a:cubicBezTo>
                <a:cubicBezTo>
                  <a:pt x="1326229" y="330394"/>
                  <a:pt x="1162196" y="345517"/>
                  <a:pt x="928361" y="307126"/>
                </a:cubicBezTo>
                <a:cubicBezTo>
                  <a:pt x="694526" y="268735"/>
                  <a:pt x="347263" y="158798"/>
                  <a:pt x="0" y="48861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9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497" y="178024"/>
            <a:ext cx="8379303" cy="874711"/>
          </a:xfrm>
        </p:spPr>
        <p:txBody>
          <a:bodyPr>
            <a:normAutofit/>
          </a:bodyPr>
          <a:lstStyle/>
          <a:p>
            <a:r>
              <a:rPr lang="en-AU" sz="4000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7945" y="105242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The ensemble identifies area of highest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Rain occurs along the low-level convergence lines to the south and east of the main low centre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Extreme winds to the south of the low, small vortices form along the shear 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Differences between ensemble members lead to localised differences in rain and strongest winds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4306545" y="1052424"/>
            <a:ext cx="4817209" cy="1856155"/>
            <a:chOff x="4306545" y="1052424"/>
            <a:chExt cx="4817209" cy="1856155"/>
          </a:xfrm>
        </p:grpSpPr>
        <p:pic>
          <p:nvPicPr>
            <p:cNvPr id="8" name="Picture 2" descr="\\bom-user.bom.gov.au\home$\drajak\Documents\ECL_ACCESS_Plots\Rain_Totals\48hr\Raintot_ensav_48h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45" y="1052424"/>
              <a:ext cx="2547409" cy="185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\\bom-user.bom.gov.au\home$\drajak\Documents\Conference\AMOS_2017\Plots_Cropped\totals_21_2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61" y="1141111"/>
              <a:ext cx="2376793" cy="1464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12" y="3431861"/>
            <a:ext cx="3403683" cy="2188809"/>
          </a:xfrm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729F031A-0F8A-4310-AF05-96DF3688D8AE}"/>
              </a:ext>
            </a:extLst>
          </p:cNvPr>
          <p:cNvSpPr/>
          <p:nvPr/>
        </p:nvSpPr>
        <p:spPr>
          <a:xfrm>
            <a:off x="5868144" y="3935012"/>
            <a:ext cx="481754" cy="310988"/>
          </a:xfrm>
          <a:custGeom>
            <a:avLst/>
            <a:gdLst>
              <a:gd name="connsiteX0" fmla="*/ 376167 w 621332"/>
              <a:gd name="connsiteY0" fmla="*/ 1406560 h 1406560"/>
              <a:gd name="connsiteX1" fmla="*/ 18358 w 621332"/>
              <a:gd name="connsiteY1" fmla="*/ 922855 h 1406560"/>
              <a:gd name="connsiteX2" fmla="*/ 91245 w 621332"/>
              <a:gd name="connsiteY2" fmla="*/ 333134 h 1406560"/>
              <a:gd name="connsiteX3" fmla="*/ 429176 w 621332"/>
              <a:gd name="connsiteY3" fmla="*/ 41586 h 1406560"/>
              <a:gd name="connsiteX4" fmla="*/ 621332 w 621332"/>
              <a:gd name="connsiteY4" fmla="*/ 8455 h 14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32" h="1406560">
                <a:moveTo>
                  <a:pt x="376167" y="1406560"/>
                </a:moveTo>
                <a:cubicBezTo>
                  <a:pt x="221006" y="1254159"/>
                  <a:pt x="65845" y="1101759"/>
                  <a:pt x="18358" y="922855"/>
                </a:cubicBezTo>
                <a:cubicBezTo>
                  <a:pt x="-29129" y="743951"/>
                  <a:pt x="22775" y="480012"/>
                  <a:pt x="91245" y="333134"/>
                </a:cubicBezTo>
                <a:cubicBezTo>
                  <a:pt x="159715" y="186256"/>
                  <a:pt x="340828" y="95699"/>
                  <a:pt x="429176" y="41586"/>
                </a:cubicBezTo>
                <a:cubicBezTo>
                  <a:pt x="517524" y="-12527"/>
                  <a:pt x="569428" y="-2036"/>
                  <a:pt x="621332" y="8455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44BC1035-C47B-47FC-924D-7E00C41EDC9B}"/>
              </a:ext>
            </a:extLst>
          </p:cNvPr>
          <p:cNvSpPr/>
          <p:nvPr/>
        </p:nvSpPr>
        <p:spPr>
          <a:xfrm>
            <a:off x="6516216" y="3910100"/>
            <a:ext cx="347934" cy="310988"/>
          </a:xfrm>
          <a:custGeom>
            <a:avLst/>
            <a:gdLst>
              <a:gd name="connsiteX0" fmla="*/ 0 w 1082656"/>
              <a:gd name="connsiteY0" fmla="*/ 63055 h 1144978"/>
              <a:gd name="connsiteX1" fmla="*/ 907420 w 1082656"/>
              <a:gd name="connsiteY1" fmla="*/ 118896 h 1144978"/>
              <a:gd name="connsiteX2" fmla="*/ 1081924 w 1082656"/>
              <a:gd name="connsiteY2" fmla="*/ 1144978 h 11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56" h="1144978">
                <a:moveTo>
                  <a:pt x="0" y="63055"/>
                </a:moveTo>
                <a:cubicBezTo>
                  <a:pt x="363549" y="815"/>
                  <a:pt x="727099" y="-61424"/>
                  <a:pt x="907420" y="118896"/>
                </a:cubicBezTo>
                <a:cubicBezTo>
                  <a:pt x="1087741" y="299216"/>
                  <a:pt x="1084832" y="722097"/>
                  <a:pt x="1081924" y="1144978"/>
                </a:cubicBezTo>
              </a:path>
            </a:pathLst>
          </a:custGeom>
          <a:noFill/>
          <a:ln w="76200">
            <a:solidFill>
              <a:srgbClr val="FF0000"/>
            </a:solidFill>
            <a:headEnd w="med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F86B1B2D-D3F4-4E68-AB16-715FD586C77F}"/>
              </a:ext>
            </a:extLst>
          </p:cNvPr>
          <p:cNvSpPr/>
          <p:nvPr/>
        </p:nvSpPr>
        <p:spPr>
          <a:xfrm>
            <a:off x="6372200" y="4352004"/>
            <a:ext cx="481754" cy="85108"/>
          </a:xfrm>
          <a:custGeom>
            <a:avLst/>
            <a:gdLst>
              <a:gd name="connsiteX0" fmla="*/ 1389051 w 1444353"/>
              <a:gd name="connsiteY0" fmla="*/ 0 h 328667"/>
              <a:gd name="connsiteX1" fmla="*/ 1403011 w 1444353"/>
              <a:gd name="connsiteY1" fmla="*/ 279206 h 328667"/>
              <a:gd name="connsiteX2" fmla="*/ 928361 w 1444353"/>
              <a:gd name="connsiteY2" fmla="*/ 307126 h 328667"/>
              <a:gd name="connsiteX3" fmla="*/ 0 w 1444353"/>
              <a:gd name="connsiteY3" fmla="*/ 48861 h 3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353" h="328667">
                <a:moveTo>
                  <a:pt x="1389051" y="0"/>
                </a:moveTo>
                <a:cubicBezTo>
                  <a:pt x="1434422" y="114009"/>
                  <a:pt x="1479793" y="228018"/>
                  <a:pt x="1403011" y="279206"/>
                </a:cubicBezTo>
                <a:cubicBezTo>
                  <a:pt x="1326229" y="330394"/>
                  <a:pt x="1162196" y="345517"/>
                  <a:pt x="928361" y="307126"/>
                </a:cubicBezTo>
                <a:cubicBezTo>
                  <a:pt x="694526" y="268735"/>
                  <a:pt x="347263" y="158798"/>
                  <a:pt x="0" y="48861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6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East Coast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268960"/>
          </a:xfrm>
        </p:spPr>
        <p:txBody>
          <a:bodyPr>
            <a:normAutofit lnSpcReduction="10000"/>
          </a:bodyPr>
          <a:lstStyle/>
          <a:p>
            <a:r>
              <a:rPr lang="en-AU" sz="2800" dirty="0"/>
              <a:t>Intense low pressure systems that form close to the east coast of Australia</a:t>
            </a:r>
          </a:p>
          <a:p>
            <a:r>
              <a:rPr lang="en-AU" sz="2800" dirty="0"/>
              <a:t>20-23 April 2015, worst impact on 21 April</a:t>
            </a:r>
          </a:p>
          <a:p>
            <a:r>
              <a:rPr lang="en-AU" sz="2800" dirty="0"/>
              <a:t>Strong winds, heavy rain, flash flooding, coastal erosion, at least 4 deaths</a:t>
            </a:r>
          </a:p>
          <a:p>
            <a:r>
              <a:rPr lang="en-AU" sz="2800" dirty="0"/>
              <a:t>Widespread damage, &gt;200 000 houses without power, 24-hr rainfall total of over 300 mm</a:t>
            </a:r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6"/>
            <a:ext cx="2555076" cy="170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erial of the town of Dungog under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555078" cy="17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Head Office\CAWCR\WEP\High_Impact_Weather\0_Fire_Weather\cases\case-EastCoastLow2015\photos\6411584-3x2-700x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25144"/>
            <a:ext cx="2554614" cy="17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1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9" t="26060" r="22438" b="399"/>
          <a:stretch/>
        </p:blipFill>
        <p:spPr>
          <a:xfrm>
            <a:off x="971600" y="401622"/>
            <a:ext cx="7216232" cy="5691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3212976"/>
            <a:ext cx="136815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0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24" y="59988"/>
            <a:ext cx="8229600" cy="648072"/>
          </a:xfrm>
        </p:spPr>
        <p:txBody>
          <a:bodyPr>
            <a:noAutofit/>
          </a:bodyPr>
          <a:lstStyle/>
          <a:p>
            <a:r>
              <a:rPr lang="en-AU" sz="4000" dirty="0"/>
              <a:t>East Coast Low-Synoptics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1" name="Picture 3" descr="\\bom-user.bom.gov.au\home$\drajak\Documents\MSAS_ECL_Plots\BoM_MSLP_Analysis_Archive\IDX0102.201504200000.p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5" y="1012641"/>
            <a:ext cx="3878188" cy="26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om-user.bom.gov.au\home$\drajak\Documents\MSAS_ECL_Plots\BoM_MSLP_Analysis_Archive\IDX0100.201504200000_Up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12" y="1012640"/>
            <a:ext cx="3982945" cy="26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bom-user.bom.gov.au\home$\drajak\Documents\MSAS_ECL_Plots\BoM_MSLP_Analysis_Archive\IDX0102.2015042012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9" y="4028476"/>
            <a:ext cx="3878188" cy="26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bom-user.bom.gov.au\home$\drajak\Documents\MSAS_ECL_Plots\BoM_MSLP_Analysis_Archive\IDX0100.201504201200_Up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12" y="4019977"/>
            <a:ext cx="4008834" cy="26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28" y="692696"/>
            <a:ext cx="24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0000 UTC 20 April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163" y="3717032"/>
            <a:ext cx="23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1200 UTC 20 April 2015</a:t>
            </a:r>
          </a:p>
        </p:txBody>
      </p:sp>
    </p:spTree>
    <p:extLst>
      <p:ext uri="{BB962C8B-B14F-4D97-AF65-F5344CB8AC3E}">
        <p14:creationId xmlns:p14="http://schemas.microsoft.com/office/powerpoint/2010/main" val="265105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AU" dirty="0"/>
              <a:t>East Coast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4520383" cy="5835744"/>
          </a:xfrm>
          <a:prstGeom prst="rect">
            <a:avLst/>
          </a:prstGeom>
        </p:spPr>
      </p:pic>
      <p:pic>
        <p:nvPicPr>
          <p:cNvPr id="3075" name="Picture 3" descr="C:\Users\drajak\Documents\ECL_Radar\images_20160510\images\2015\04\20\20150420_1930LemnTreVolumeRefl000.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04" y="836712"/>
            <a:ext cx="4515625" cy="58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6793" y="404664"/>
            <a:ext cx="243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1336 UTC 20 April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395372"/>
            <a:ext cx="23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1936 UTC 20 April 2015</a:t>
            </a:r>
          </a:p>
        </p:txBody>
      </p:sp>
    </p:spTree>
    <p:extLst>
      <p:ext uri="{BB962C8B-B14F-4D97-AF65-F5344CB8AC3E}">
        <p14:creationId xmlns:p14="http://schemas.microsoft.com/office/powerpoint/2010/main" val="157654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08" y="188640"/>
            <a:ext cx="7416000" cy="948267"/>
          </a:xfrm>
        </p:spPr>
        <p:txBody>
          <a:bodyPr>
            <a:noAutofit/>
          </a:bodyPr>
          <a:lstStyle/>
          <a:p>
            <a:r>
              <a:rPr lang="en-AU" sz="4000" dirty="0"/>
              <a:t>High-resolution ensemble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12" y="1556792"/>
            <a:ext cx="7416000" cy="42418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High-resolution ensembles are future of severe weather prediction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Need to learn how to use this information in the best possible way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Analysis provides better understanding of the dynamics of the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Learn about predictability of the event</a:t>
            </a:r>
          </a:p>
        </p:txBody>
      </p:sp>
    </p:spTree>
    <p:extLst>
      <p:ext uri="{BB962C8B-B14F-4D97-AF65-F5344CB8AC3E}">
        <p14:creationId xmlns:p14="http://schemas.microsoft.com/office/powerpoint/2010/main" val="424642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20" y="254900"/>
            <a:ext cx="7416000" cy="948267"/>
          </a:xfrm>
        </p:spPr>
        <p:txBody>
          <a:bodyPr>
            <a:normAutofit fontScale="90000"/>
          </a:bodyPr>
          <a:lstStyle/>
          <a:p>
            <a:r>
              <a:rPr lang="en-AU" dirty="0"/>
              <a:t>Set up and design of ensemble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Ensemble of 24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Initialised from the 24 members of the ACCESS-GE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Valid at 0000 UTC 20 April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Global – 4 km – 1.3 km, 70 levels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7450" b="18501"/>
          <a:stretch/>
        </p:blipFill>
        <p:spPr>
          <a:xfrm>
            <a:off x="2322802" y="4077072"/>
            <a:ext cx="3924436" cy="25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6951" r="21067" b="651"/>
          <a:stretch/>
        </p:blipFill>
        <p:spPr>
          <a:xfrm>
            <a:off x="2267744" y="161637"/>
            <a:ext cx="4680520" cy="64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992888" cy="936104"/>
          </a:xfrm>
        </p:spPr>
        <p:txBody>
          <a:bodyPr>
            <a:noAutofit/>
          </a:bodyPr>
          <a:lstStyle/>
          <a:p>
            <a:r>
              <a:rPr lang="en-AU" sz="3600" dirty="0">
                <a:latin typeface="+mn-lt"/>
              </a:rPr>
              <a:t>48-HR RAINFALL VERIFICATION</a:t>
            </a:r>
            <a:br>
              <a:rPr lang="en-AU" sz="3600" dirty="0">
                <a:latin typeface="+mn-lt"/>
              </a:rPr>
            </a:br>
            <a:r>
              <a:rPr lang="en-AU" sz="3600" dirty="0">
                <a:latin typeface="+mn-lt"/>
              </a:rPr>
              <a:t>(ENSEMBLE MEAN)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972254"/>
            <a:ext cx="3949965" cy="226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r="4730" b="6652"/>
          <a:stretch/>
        </p:blipFill>
        <p:spPr>
          <a:xfrm>
            <a:off x="107505" y="1844824"/>
            <a:ext cx="4229819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725145"/>
            <a:ext cx="8126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dirty="0"/>
          </a:p>
          <a:p>
            <a:pPr algn="ctr"/>
            <a:r>
              <a:rPr lang="en-AU" sz="2000" dirty="0"/>
              <a:t>Ensemble identifies Dungog as the area at significant risk of extreme rainfall</a:t>
            </a:r>
          </a:p>
          <a:p>
            <a:pPr algn="ctr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9639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1864</TotalTime>
  <Words>361</Words>
  <Application>Microsoft Office PowerPoint</Application>
  <PresentationFormat>On-screen Show (4:3)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High-resolution ensemble prediction of the Australian East Coast Low of April 2015</vt:lpstr>
      <vt:lpstr>East Coast Low</vt:lpstr>
      <vt:lpstr>PowerPoint Presentation</vt:lpstr>
      <vt:lpstr>East Coast Low-Synoptics</vt:lpstr>
      <vt:lpstr>East Coast Low</vt:lpstr>
      <vt:lpstr>High-resolution ensemble prediction</vt:lpstr>
      <vt:lpstr>Set up and design of ensemble simulations</vt:lpstr>
      <vt:lpstr>PowerPoint Presentation</vt:lpstr>
      <vt:lpstr>48-HR RAINFALL VERIFICATION (ENSEMBLE MEAN)</vt:lpstr>
      <vt:lpstr>RAINFALL PROBABILITIES </vt:lpstr>
      <vt:lpstr>PowerPoint Presentation</vt:lpstr>
      <vt:lpstr>PowerPoint Presentation</vt:lpstr>
      <vt:lpstr>Summary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prediction of the East Coast Low of April 2015</dc:title>
  <dc:creator>Dragana Zovko Rajak</dc:creator>
  <cp:lastModifiedBy>Dragana Rajak</cp:lastModifiedBy>
  <cp:revision>178</cp:revision>
  <dcterms:created xsi:type="dcterms:W3CDTF">2017-06-01T04:28:36Z</dcterms:created>
  <dcterms:modified xsi:type="dcterms:W3CDTF">2018-11-12T00:09:59Z</dcterms:modified>
</cp:coreProperties>
</file>