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4" r:id="rId3"/>
    <p:sldId id="315" r:id="rId4"/>
    <p:sldId id="316" r:id="rId5"/>
    <p:sldId id="317" r:id="rId6"/>
    <p:sldId id="318" r:id="rId7"/>
    <p:sldId id="323" r:id="rId8"/>
    <p:sldId id="322" r:id="rId9"/>
    <p:sldId id="324" r:id="rId10"/>
    <p:sldId id="285" r:id="rId11"/>
    <p:sldId id="260" r:id="rId12"/>
    <p:sldId id="261" r:id="rId13"/>
    <p:sldId id="271" r:id="rId14"/>
    <p:sldId id="286" r:id="rId15"/>
    <p:sldId id="330" r:id="rId16"/>
    <p:sldId id="299" r:id="rId17"/>
    <p:sldId id="342" r:id="rId18"/>
    <p:sldId id="331" r:id="rId19"/>
    <p:sldId id="332" r:id="rId20"/>
    <p:sldId id="334" r:id="rId21"/>
    <p:sldId id="268" r:id="rId22"/>
    <p:sldId id="341"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F0000"/>
    <a:srgbClr val="CC9900"/>
    <a:srgbClr val="FF9900"/>
    <a:srgbClr val="205A24"/>
    <a:srgbClr val="081523"/>
    <a:srgbClr val="071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A26F53-58FD-49CC-9F6F-DF894C955861}" v="102" dt="2018-11-25T21:08:41.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1" d="100"/>
          <a:sy n="81" d="100"/>
        </p:scale>
        <p:origin x="149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DE6EFBF-1F1E-4106-8737-765FD3EE4284}" type="datetime1">
              <a:rPr lang="en-US"/>
              <a:pPr>
                <a:defRPr/>
              </a:pPr>
              <a:t>11/26/2018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91DB9907-9A48-432D-A3CA-4BA6CF038CB7}" type="slidenum">
              <a:rPr lang="en-US"/>
              <a:pPr>
                <a:defRPr/>
              </a:pPr>
              <a:t>‹#›</a:t>
            </a:fld>
            <a:endParaRPr lang="en-US"/>
          </a:p>
        </p:txBody>
      </p:sp>
    </p:spTree>
    <p:extLst>
      <p:ext uri="{BB962C8B-B14F-4D97-AF65-F5344CB8AC3E}">
        <p14:creationId xmlns:p14="http://schemas.microsoft.com/office/powerpoint/2010/main" val="3303586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ＭＳ Ｐゴシック" pitchFamily="-9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pitchFamily="34" charset="-128"/>
              </a:rPr>
              <a:t>This is a very short talk for a large topic</a:t>
            </a:r>
          </a:p>
          <a:p>
            <a:pPr eaLnBrk="1" hangingPunct="1">
              <a:spcBef>
                <a:spcPct val="0"/>
              </a:spcBef>
            </a:pPr>
            <a:r>
              <a:rPr lang="en-US" altLang="en-US" dirty="0">
                <a:ea typeface="ＭＳ Ｐゴシック" pitchFamily="34" charset="-128"/>
              </a:rPr>
              <a:t>Still in development</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09AC942-1982-40A3-BFBB-156A5DDF21AD}" type="slidenum">
              <a:rPr lang="en-US" altLang="en-US" smtClean="0">
                <a:latin typeface="Calibri" pitchFamily="34" charset="0"/>
              </a:rPr>
              <a:pPr eaLnBrk="1" hangingPunct="1"/>
              <a:t>1</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FEC9CD9-61F7-4AC9-BA18-8650750D318D}" type="slidenum">
              <a:rPr lang="en-US" altLang="en-US" smtClean="0">
                <a:latin typeface="Calibri" pitchFamily="34" charset="0"/>
              </a:rPr>
              <a:pPr eaLnBrk="1" hangingPunct="1"/>
              <a:t>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0BFFB01-1CCC-7542-BFDD-B77F8C852A2D}" type="slidenum">
              <a:rPr lang="en-US" smtClean="0"/>
              <a:pPr>
                <a:defRPr/>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sz="1800" dirty="0">
                <a:ea typeface="ＭＳ Ｐゴシック" charset="-128"/>
                <a:cs typeface="ＭＳ Ｐゴシック" charset="-128"/>
              </a:rPr>
              <a:t>What might perfect mean? Another Earth with immeasurably similar initial conditions</a:t>
            </a:r>
          </a:p>
          <a:p>
            <a:endParaRPr lang="en-US" dirty="0"/>
          </a:p>
        </p:txBody>
      </p:sp>
      <p:sp>
        <p:nvSpPr>
          <p:cNvPr id="4" name="Slide Number Placeholder 3"/>
          <p:cNvSpPr>
            <a:spLocks noGrp="1"/>
          </p:cNvSpPr>
          <p:nvPr>
            <p:ph type="sldNum" sz="quarter" idx="10"/>
          </p:nvPr>
        </p:nvSpPr>
        <p:spPr/>
        <p:txBody>
          <a:bodyPr/>
          <a:lstStyle/>
          <a:p>
            <a:pPr>
              <a:defRPr/>
            </a:pPr>
            <a:fld id="{F0BFFB01-1CCC-7542-BFDD-B77F8C852A2D}" type="slidenum">
              <a:rPr lang="en-US" smtClean="0"/>
              <a:pPr>
                <a:defRPr/>
              </a:pPr>
              <a:t>20</a:t>
            </a:fld>
            <a:endParaRPr lang="en-US"/>
          </a:p>
        </p:txBody>
      </p:sp>
    </p:spTree>
    <p:extLst>
      <p:ext uri="{BB962C8B-B14F-4D97-AF65-F5344CB8AC3E}">
        <p14:creationId xmlns:p14="http://schemas.microsoft.com/office/powerpoint/2010/main" val="23250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7E76669-189A-4D9E-ADC1-D0611D4D74E2}" type="slidenum">
              <a:rPr lang="en-US" altLang="en-US" smtClean="0">
                <a:latin typeface="Calibri" pitchFamily="34" charset="0"/>
              </a:rPr>
              <a:pPr eaLnBrk="1" hangingPunct="1"/>
              <a:t>21</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976FE8-5413-4856-A170-7B6E9DA9197B}" type="datetime1">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7B2F66-5CF5-42EB-9F4F-56433CC7C793}" type="slidenum">
              <a:rPr lang="en-US"/>
              <a:pPr>
                <a:defRPr/>
              </a:pPr>
              <a:t>‹#›</a:t>
            </a:fld>
            <a:endParaRPr lang="en-US"/>
          </a:p>
        </p:txBody>
      </p:sp>
    </p:spTree>
    <p:extLst>
      <p:ext uri="{BB962C8B-B14F-4D97-AF65-F5344CB8AC3E}">
        <p14:creationId xmlns:p14="http://schemas.microsoft.com/office/powerpoint/2010/main" val="268427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A51161-7EA4-4D9B-A2CC-2F2C027F6462}" type="datetime1">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FC199-4035-4058-A93A-41082DFCA2E1}" type="slidenum">
              <a:rPr lang="en-US"/>
              <a:pPr>
                <a:defRPr/>
              </a:pPr>
              <a:t>‹#›</a:t>
            </a:fld>
            <a:endParaRPr lang="en-US"/>
          </a:p>
        </p:txBody>
      </p:sp>
    </p:spTree>
    <p:extLst>
      <p:ext uri="{BB962C8B-B14F-4D97-AF65-F5344CB8AC3E}">
        <p14:creationId xmlns:p14="http://schemas.microsoft.com/office/powerpoint/2010/main" val="33214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300FD09-7C60-42C4-8525-746EE3E29288}" type="datetime1">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EC931-7593-4F85-85A7-FF17F392D796}" type="slidenum">
              <a:rPr lang="en-US"/>
              <a:pPr>
                <a:defRPr/>
              </a:pPr>
              <a:t>‹#›</a:t>
            </a:fld>
            <a:endParaRPr lang="en-US"/>
          </a:p>
        </p:txBody>
      </p:sp>
    </p:spTree>
    <p:extLst>
      <p:ext uri="{BB962C8B-B14F-4D97-AF65-F5344CB8AC3E}">
        <p14:creationId xmlns:p14="http://schemas.microsoft.com/office/powerpoint/2010/main" val="366307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A6C1261-C9E8-4F7B-8345-4B9CA19BC708}" type="datetime1">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42AC6F-F676-4779-A5CF-F5F4159B7A86}" type="slidenum">
              <a:rPr lang="en-US"/>
              <a:pPr>
                <a:defRPr/>
              </a:pPr>
              <a:t>‹#›</a:t>
            </a:fld>
            <a:endParaRPr lang="en-US"/>
          </a:p>
        </p:txBody>
      </p:sp>
    </p:spTree>
    <p:extLst>
      <p:ext uri="{BB962C8B-B14F-4D97-AF65-F5344CB8AC3E}">
        <p14:creationId xmlns:p14="http://schemas.microsoft.com/office/powerpoint/2010/main" val="405009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AD3A0006-8913-46EF-81D3-A3D24541C5A3}" type="datetime1">
              <a:rPr lang="en-US"/>
              <a:pPr>
                <a:defRPr/>
              </a:pPr>
              <a:t>11/26/2018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F8456F8-AED5-485C-A554-A7D26C649067}" type="slidenum">
              <a:rPr lang="en-US"/>
              <a:pPr>
                <a:defRPr/>
              </a:pPr>
              <a:t>‹#›</a:t>
            </a:fld>
            <a:endParaRPr lang="en-US"/>
          </a:p>
        </p:txBody>
      </p:sp>
    </p:spTree>
    <p:extLst>
      <p:ext uri="{BB962C8B-B14F-4D97-AF65-F5344CB8AC3E}">
        <p14:creationId xmlns:p14="http://schemas.microsoft.com/office/powerpoint/2010/main" val="4274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AE223701-4614-4222-A164-AB17BEEF48C6}" type="datetime1">
              <a:rPr lang="en-US"/>
              <a:pPr>
                <a:defRPr/>
              </a:pPr>
              <a:t>11/26/2018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F091AC-76B8-4FF7-9D94-52DC1471ABC7}" type="slidenum">
              <a:rPr lang="en-US"/>
              <a:pPr>
                <a:defRPr/>
              </a:pPr>
              <a:t>‹#›</a:t>
            </a:fld>
            <a:endParaRPr lang="en-US"/>
          </a:p>
        </p:txBody>
      </p:sp>
    </p:spTree>
    <p:extLst>
      <p:ext uri="{BB962C8B-B14F-4D97-AF65-F5344CB8AC3E}">
        <p14:creationId xmlns:p14="http://schemas.microsoft.com/office/powerpoint/2010/main" val="255271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AD7B47-6FE8-474B-A28F-2ABA377CD1DA}" type="datetime1">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B8A9DA-6D2D-4554-BEF4-4ECD91F872A1}" type="slidenum">
              <a:rPr lang="en-US"/>
              <a:pPr>
                <a:defRPr/>
              </a:pPr>
              <a:t>‹#›</a:t>
            </a:fld>
            <a:endParaRPr lang="en-US"/>
          </a:p>
        </p:txBody>
      </p:sp>
    </p:spTree>
    <p:extLst>
      <p:ext uri="{BB962C8B-B14F-4D97-AF65-F5344CB8AC3E}">
        <p14:creationId xmlns:p14="http://schemas.microsoft.com/office/powerpoint/2010/main" val="222232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CEFCD20-935B-4FFF-8197-74AC0EC86C43}" type="datetime1">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E8E3D5-791F-41CA-89EB-2E427FE7C1D6}" type="slidenum">
              <a:rPr lang="en-US"/>
              <a:pPr>
                <a:defRPr/>
              </a:pPr>
              <a:t>‹#›</a:t>
            </a:fld>
            <a:endParaRPr lang="en-US"/>
          </a:p>
        </p:txBody>
      </p:sp>
    </p:spTree>
    <p:extLst>
      <p:ext uri="{BB962C8B-B14F-4D97-AF65-F5344CB8AC3E}">
        <p14:creationId xmlns:p14="http://schemas.microsoft.com/office/powerpoint/2010/main" val="71013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873093E-F753-4757-B939-71502EF063F0}" type="datetime1">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AE721-E98B-431D-AC62-65D547CA81DA}" type="slidenum">
              <a:rPr lang="en-US"/>
              <a:pPr>
                <a:defRPr/>
              </a:pPr>
              <a:t>‹#›</a:t>
            </a:fld>
            <a:endParaRPr lang="en-US"/>
          </a:p>
        </p:txBody>
      </p:sp>
    </p:spTree>
    <p:extLst>
      <p:ext uri="{BB962C8B-B14F-4D97-AF65-F5344CB8AC3E}">
        <p14:creationId xmlns:p14="http://schemas.microsoft.com/office/powerpoint/2010/main" val="395110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247960-F08A-4ED4-A428-8825F38B96FF}" type="datetime1">
              <a:rPr lang="en-US"/>
              <a:pPr>
                <a:defRPr/>
              </a:pPr>
              <a:t>11/26/2018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8F3622-8235-425F-8AF6-E7A032B3FB83}" type="slidenum">
              <a:rPr lang="en-US"/>
              <a:pPr>
                <a:defRPr/>
              </a:pPr>
              <a:t>‹#›</a:t>
            </a:fld>
            <a:endParaRPr lang="en-US"/>
          </a:p>
        </p:txBody>
      </p:sp>
    </p:spTree>
    <p:extLst>
      <p:ext uri="{BB962C8B-B14F-4D97-AF65-F5344CB8AC3E}">
        <p14:creationId xmlns:p14="http://schemas.microsoft.com/office/powerpoint/2010/main" val="40883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B43A5F0-1F82-447C-BF17-3F4BC1E5DE46}" type="datetime1">
              <a:rPr lang="en-US"/>
              <a:pPr>
                <a:defRPr/>
              </a:pPr>
              <a:t>11/26/2018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78FA04C-519D-46A2-A9BD-74C960B3F3C9}" type="slidenum">
              <a:rPr lang="en-US"/>
              <a:pPr>
                <a:defRPr/>
              </a:pPr>
              <a:t>‹#›</a:t>
            </a:fld>
            <a:endParaRPr lang="en-US"/>
          </a:p>
        </p:txBody>
      </p:sp>
    </p:spTree>
    <p:extLst>
      <p:ext uri="{BB962C8B-B14F-4D97-AF65-F5344CB8AC3E}">
        <p14:creationId xmlns:p14="http://schemas.microsoft.com/office/powerpoint/2010/main" val="264304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39C252-BA36-43A0-9FEF-CB1B2D01CA92}" type="datetime1">
              <a:rPr lang="en-US"/>
              <a:pPr>
                <a:defRPr/>
              </a:pPr>
              <a:t>11/26/2018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CF3535-919A-40C8-BA0C-A08E89005374}" type="slidenum">
              <a:rPr lang="en-US"/>
              <a:pPr>
                <a:defRPr/>
              </a:pPr>
              <a:t>‹#›</a:t>
            </a:fld>
            <a:endParaRPr lang="en-US"/>
          </a:p>
        </p:txBody>
      </p:sp>
    </p:spTree>
    <p:extLst>
      <p:ext uri="{BB962C8B-B14F-4D97-AF65-F5344CB8AC3E}">
        <p14:creationId xmlns:p14="http://schemas.microsoft.com/office/powerpoint/2010/main" val="157027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B10034-8FA6-4BF7-969C-A330467D0F1E}" type="datetime1">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24F2C2-3344-4862-AE96-E13B0763487B}" type="slidenum">
              <a:rPr lang="en-US"/>
              <a:pPr>
                <a:defRPr/>
              </a:pPr>
              <a:t>‹#›</a:t>
            </a:fld>
            <a:endParaRPr lang="en-US"/>
          </a:p>
        </p:txBody>
      </p:sp>
    </p:spTree>
    <p:extLst>
      <p:ext uri="{BB962C8B-B14F-4D97-AF65-F5344CB8AC3E}">
        <p14:creationId xmlns:p14="http://schemas.microsoft.com/office/powerpoint/2010/main" val="182942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CBD49B-98A0-45DA-9648-58135F03A0DA}" type="datetime1">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25DEA0-9130-4987-948D-7F9F56B59B55}" type="slidenum">
              <a:rPr lang="en-US"/>
              <a:pPr>
                <a:defRPr/>
              </a:pPr>
              <a:t>‹#›</a:t>
            </a:fld>
            <a:endParaRPr lang="en-US"/>
          </a:p>
        </p:txBody>
      </p:sp>
    </p:spTree>
    <p:extLst>
      <p:ext uri="{BB962C8B-B14F-4D97-AF65-F5344CB8AC3E}">
        <p14:creationId xmlns:p14="http://schemas.microsoft.com/office/powerpoint/2010/main" val="379752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34" charset="0"/>
              </a:defRPr>
            </a:lvl1pPr>
          </a:lstStyle>
          <a:p>
            <a:pPr>
              <a:defRPr/>
            </a:pPr>
            <a:fld id="{466C14FC-40D3-4BE2-9B12-874015A59615}" type="datetime1">
              <a:rPr lang="en-US"/>
              <a:pPr>
                <a:defRPr/>
              </a:pPr>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34" charset="0"/>
              </a:defRPr>
            </a:lvl1pPr>
          </a:lstStyle>
          <a:p>
            <a:pPr>
              <a:defRPr/>
            </a:pPr>
            <a:fld id="{67AC343F-F098-4FCC-93EB-445B6DF5472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97" charset="-128"/>
          <a:cs typeface="ＭＳ Ｐゴシック" pitchFamily="-97" charset="-128"/>
        </a:defRPr>
      </a:lvl1pPr>
      <a:lvl2pPr algn="ctr" defTabSz="457200" rtl="0" eaLnBrk="1" fontAlgn="base" hangingPunct="1">
        <a:spcBef>
          <a:spcPct val="0"/>
        </a:spcBef>
        <a:spcAft>
          <a:spcPct val="0"/>
        </a:spcAft>
        <a:defRPr sz="4400">
          <a:solidFill>
            <a:schemeClr val="tx1"/>
          </a:solidFill>
          <a:latin typeface="Calibri" pitchFamily="-97" charset="0"/>
          <a:ea typeface="ＭＳ Ｐゴシック" pitchFamily="-97" charset="-128"/>
          <a:cs typeface="ＭＳ Ｐゴシック" pitchFamily="-97" charset="-128"/>
        </a:defRPr>
      </a:lvl2pPr>
      <a:lvl3pPr algn="ctr" defTabSz="457200" rtl="0" eaLnBrk="1" fontAlgn="base" hangingPunct="1">
        <a:spcBef>
          <a:spcPct val="0"/>
        </a:spcBef>
        <a:spcAft>
          <a:spcPct val="0"/>
        </a:spcAft>
        <a:defRPr sz="4400">
          <a:solidFill>
            <a:schemeClr val="tx1"/>
          </a:solidFill>
          <a:latin typeface="Calibri" pitchFamily="-97" charset="0"/>
          <a:ea typeface="ＭＳ Ｐゴシック" pitchFamily="-97" charset="-128"/>
          <a:cs typeface="ＭＳ Ｐゴシック" pitchFamily="-97" charset="-128"/>
        </a:defRPr>
      </a:lvl3pPr>
      <a:lvl4pPr algn="ctr" defTabSz="457200" rtl="0" eaLnBrk="1" fontAlgn="base" hangingPunct="1">
        <a:spcBef>
          <a:spcPct val="0"/>
        </a:spcBef>
        <a:spcAft>
          <a:spcPct val="0"/>
        </a:spcAft>
        <a:defRPr sz="4400">
          <a:solidFill>
            <a:schemeClr val="tx1"/>
          </a:solidFill>
          <a:latin typeface="Calibri" pitchFamily="-97" charset="0"/>
          <a:ea typeface="ＭＳ Ｐゴシック" pitchFamily="-97" charset="-128"/>
          <a:cs typeface="ＭＳ Ｐゴシック" pitchFamily="-97" charset="-128"/>
        </a:defRPr>
      </a:lvl4pPr>
      <a:lvl5pPr algn="ctr" defTabSz="457200" rtl="0" eaLnBrk="1" fontAlgn="base" hangingPunct="1">
        <a:spcBef>
          <a:spcPct val="0"/>
        </a:spcBef>
        <a:spcAft>
          <a:spcPct val="0"/>
        </a:spcAft>
        <a:defRPr sz="4400">
          <a:solidFill>
            <a:schemeClr val="tx1"/>
          </a:solidFill>
          <a:latin typeface="Calibri" pitchFamily="-97" charset="0"/>
          <a:ea typeface="ＭＳ Ｐゴシック" pitchFamily="-97" charset="-128"/>
          <a:cs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Calibri" pitchFamily="-97" charset="0"/>
          <a:ea typeface="ＭＳ Ｐゴシック" pitchFamily="-97" charset="-128"/>
          <a:cs typeface="ＭＳ Ｐゴシック" pitchFamily="-97" charset="-128"/>
        </a:defRPr>
      </a:lvl6pPr>
      <a:lvl7pPr marL="914400" algn="ctr" defTabSz="457200" rtl="0" eaLnBrk="1" fontAlgn="base" hangingPunct="1">
        <a:spcBef>
          <a:spcPct val="0"/>
        </a:spcBef>
        <a:spcAft>
          <a:spcPct val="0"/>
        </a:spcAft>
        <a:defRPr sz="4400">
          <a:solidFill>
            <a:schemeClr val="tx1"/>
          </a:solidFill>
          <a:latin typeface="Calibri" pitchFamily="-97" charset="0"/>
          <a:ea typeface="ＭＳ Ｐゴシック" pitchFamily="-97" charset="-128"/>
          <a:cs typeface="ＭＳ Ｐゴシック" pitchFamily="-97" charset="-128"/>
        </a:defRPr>
      </a:lvl7pPr>
      <a:lvl8pPr marL="1371600" algn="ctr" defTabSz="457200" rtl="0" eaLnBrk="1" fontAlgn="base" hangingPunct="1">
        <a:spcBef>
          <a:spcPct val="0"/>
        </a:spcBef>
        <a:spcAft>
          <a:spcPct val="0"/>
        </a:spcAft>
        <a:defRPr sz="4400">
          <a:solidFill>
            <a:schemeClr val="tx1"/>
          </a:solidFill>
          <a:latin typeface="Calibri" pitchFamily="-97" charset="0"/>
          <a:ea typeface="ＭＳ Ｐゴシック" pitchFamily="-97" charset="-128"/>
          <a:cs typeface="ＭＳ Ｐゴシック" pitchFamily="-97" charset="-128"/>
        </a:defRPr>
      </a:lvl8pPr>
      <a:lvl9pPr marL="1828800" algn="ctr" defTabSz="457200" rtl="0" eaLnBrk="1" fontAlgn="base" hangingPunct="1">
        <a:spcBef>
          <a:spcPct val="0"/>
        </a:spcBef>
        <a:spcAft>
          <a:spcPct val="0"/>
        </a:spcAft>
        <a:defRPr sz="4400">
          <a:solidFill>
            <a:schemeClr val="tx1"/>
          </a:solidFill>
          <a:latin typeface="Calibri" pitchFamily="-97" charset="0"/>
          <a:ea typeface="ＭＳ Ｐゴシック" pitchFamily="-97" charset="-128"/>
          <a:cs typeface="ＭＳ Ｐゴシック" pitchFamily="-97"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97" charset="-128"/>
          <a:cs typeface="ＭＳ Ｐゴシック" pitchFamily="-97"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3.png"/><Relationship Id="rId7" Type="http://schemas.openxmlformats.org/officeDocument/2006/relationships/image" Target="../media/image21.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png"/><Relationship Id="rId4" Type="http://schemas.openxmlformats.org/officeDocument/2006/relationships/package" Target="../embeddings/Microsoft_Word_Document.docx"/></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ww.bbc.co.uk/cult/hitchhikers/gallery/index.shtml"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734839"/>
            <a:ext cx="7696200" cy="1470025"/>
          </a:xfrm>
        </p:spPr>
        <p:txBody>
          <a:bodyPr/>
          <a:lstStyle/>
          <a:p>
            <a:pPr eaLnBrk="1" hangingPunct="1"/>
            <a:r>
              <a:rPr lang="en-US" sz="3200" b="1" dirty="0"/>
              <a:t>Climate model dependence and the Ensemble Dependence Transformation of CMIP projections</a:t>
            </a:r>
            <a:br>
              <a:rPr lang="en-US" sz="3200" b="1" dirty="0"/>
            </a:br>
            <a:r>
              <a:rPr lang="en-US" sz="1400" dirty="0"/>
              <a:t>Bishop, C.H. and Abramowitz, G., 2013: Climate model dependence and the replicate Earth paradigm.  </a:t>
            </a:r>
            <a:r>
              <a:rPr lang="en-US" sz="1400" i="1" dirty="0"/>
              <a:t>Climate Dynamics</a:t>
            </a:r>
            <a:r>
              <a:rPr lang="en-US" sz="1400" b="1" dirty="0"/>
              <a:t>. 41</a:t>
            </a:r>
            <a:r>
              <a:rPr lang="en-US" sz="1400" dirty="0"/>
              <a:t>. 885-900. </a:t>
            </a:r>
            <a:br>
              <a:rPr lang="en-US" sz="1400" dirty="0"/>
            </a:br>
            <a:r>
              <a:rPr lang="en-US" sz="1400" dirty="0"/>
              <a:t>Abramowitz, G. and Bishop, C. H., 2015: CMIP projections and the Ensemble Dependence Transformation. </a:t>
            </a:r>
            <a:r>
              <a:rPr lang="en-US" sz="1400" i="1" dirty="0"/>
              <a:t>J. </a:t>
            </a:r>
            <a:r>
              <a:rPr lang="en-US" sz="1400" i="1" dirty="0" err="1"/>
              <a:t>Clim</a:t>
            </a:r>
            <a:r>
              <a:rPr lang="en-US" sz="1400" i="1" dirty="0"/>
              <a:t>.</a:t>
            </a:r>
            <a:r>
              <a:rPr lang="en-US" sz="1400" dirty="0"/>
              <a:t>,</a:t>
            </a:r>
            <a:r>
              <a:rPr lang="en-US" sz="1400" i="1" dirty="0"/>
              <a:t> </a:t>
            </a:r>
            <a:r>
              <a:rPr lang="en-US" sz="1400" b="1" dirty="0"/>
              <a:t>28,</a:t>
            </a:r>
            <a:r>
              <a:rPr lang="en-US" sz="1400" i="1" dirty="0"/>
              <a:t> </a:t>
            </a:r>
            <a:r>
              <a:rPr lang="en-US" sz="1400" dirty="0"/>
              <a:t>2332-2348. </a:t>
            </a:r>
            <a:br>
              <a:rPr lang="en-AU" altLang="en-US" sz="1400" dirty="0">
                <a:ea typeface="ＭＳ Ｐゴシック" pitchFamily="34" charset="-128"/>
              </a:rPr>
            </a:br>
            <a:endParaRPr lang="en-US" altLang="en-US" sz="1400" dirty="0">
              <a:ea typeface="ＭＳ Ｐゴシック" pitchFamily="34" charset="-128"/>
            </a:endParaRPr>
          </a:p>
        </p:txBody>
      </p:sp>
      <p:sp>
        <p:nvSpPr>
          <p:cNvPr id="2051" name="Subtitle 2"/>
          <p:cNvSpPr>
            <a:spLocks noGrp="1"/>
          </p:cNvSpPr>
          <p:nvPr>
            <p:ph type="subTitle" idx="1"/>
          </p:nvPr>
        </p:nvSpPr>
        <p:spPr>
          <a:xfrm>
            <a:off x="1371600" y="2756520"/>
            <a:ext cx="6400800" cy="1752600"/>
          </a:xfrm>
        </p:spPr>
        <p:txBody>
          <a:bodyPr/>
          <a:lstStyle/>
          <a:p>
            <a:pPr eaLnBrk="1" hangingPunct="1"/>
            <a:r>
              <a:rPr lang="en-US" altLang="en-US" sz="2400" dirty="0">
                <a:solidFill>
                  <a:srgbClr val="FFFFFF"/>
                </a:solidFill>
                <a:ea typeface="ＭＳ Ｐゴシック" pitchFamily="34" charset="-128"/>
              </a:rPr>
              <a:t>Craig H. Bishop</a:t>
            </a:r>
          </a:p>
          <a:p>
            <a:pPr eaLnBrk="1" hangingPunct="1"/>
            <a:r>
              <a:rPr lang="en-US" altLang="en-US" sz="2000" i="1" dirty="0">
                <a:solidFill>
                  <a:srgbClr val="FFFFFF"/>
                </a:solidFill>
                <a:ea typeface="ＭＳ Ｐゴシック" pitchFamily="34" charset="-128"/>
              </a:rPr>
              <a:t>School of Earth Sciences and Centre of Excellence for Climate Extremes, University of Melbourne</a:t>
            </a:r>
            <a:r>
              <a:rPr lang="en-US" altLang="en-US" sz="2400" dirty="0">
                <a:solidFill>
                  <a:srgbClr val="FFFFFF"/>
                </a:solidFill>
                <a:ea typeface="ＭＳ Ｐゴシック" pitchFamily="34" charset="-128"/>
              </a:rPr>
              <a:t> </a:t>
            </a:r>
          </a:p>
          <a:p>
            <a:pPr eaLnBrk="1" hangingPunct="1"/>
            <a:r>
              <a:rPr lang="en-US" altLang="en-US" sz="2400" dirty="0">
                <a:solidFill>
                  <a:srgbClr val="FFFFFF"/>
                </a:solidFill>
                <a:ea typeface="ＭＳ Ｐゴシック" pitchFamily="34" charset="-128"/>
              </a:rPr>
              <a:t>Gab Abramowitz</a:t>
            </a:r>
          </a:p>
          <a:p>
            <a:pPr eaLnBrk="1" hangingPunct="1"/>
            <a:r>
              <a:rPr lang="en-US" sz="2000" i="1" dirty="0">
                <a:solidFill>
                  <a:srgbClr val="FFFFFF"/>
                </a:solidFill>
                <a:ea typeface="ＭＳ Ｐゴシック" charset="-128"/>
                <a:cs typeface="Calibri"/>
              </a:rPr>
              <a:t>ARCCSS &amp; Climate Change Research Centre, UNSW, Sydney</a:t>
            </a:r>
          </a:p>
          <a:p>
            <a:pPr eaLnBrk="1" hangingPunct="1"/>
            <a:r>
              <a:rPr lang="en-US" sz="2400" dirty="0">
                <a:solidFill>
                  <a:srgbClr val="FFFFFF"/>
                </a:solidFill>
                <a:ea typeface="ＭＳ Ｐゴシック" charset="-128"/>
                <a:cs typeface="Calibri"/>
              </a:rPr>
              <a:t>Ned Haughton</a:t>
            </a:r>
          </a:p>
          <a:p>
            <a:pPr eaLnBrk="1" hangingPunct="1"/>
            <a:r>
              <a:rPr lang="en-US" sz="2000" i="1" dirty="0">
                <a:solidFill>
                  <a:srgbClr val="FFFFFF"/>
                </a:solidFill>
                <a:ea typeface="ＭＳ Ｐゴシック" charset="-128"/>
                <a:cs typeface="Calibri"/>
              </a:rPr>
              <a:t>ARCCSS &amp; Climate Change Research Centre, UNSW, Sydney</a:t>
            </a:r>
          </a:p>
          <a:p>
            <a:pPr eaLnBrk="1" hangingPunct="1"/>
            <a:endParaRPr lang="en-US" altLang="en-US" sz="2000" i="1" dirty="0">
              <a:solidFill>
                <a:srgbClr val="FFFFFF"/>
              </a:solidFill>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88913"/>
            <a:ext cx="8064946" cy="563562"/>
          </a:xfrm>
          <a:solidFill>
            <a:srgbClr val="0000FF"/>
          </a:solidFill>
        </p:spPr>
        <p:txBody>
          <a:bodyPr/>
          <a:lstStyle/>
          <a:p>
            <a:r>
              <a:rPr lang="en-US" altLang="en-US" sz="3600" dirty="0">
                <a:ea typeface="ＭＳ Ｐゴシック" pitchFamily="34" charset="-128"/>
              </a:rPr>
              <a:t>Ensemble Dependence Transformation </a:t>
            </a:r>
          </a:p>
        </p:txBody>
      </p:sp>
      <p:graphicFrame>
        <p:nvGraphicFramePr>
          <p:cNvPr id="20490" name="Object 6"/>
          <p:cNvGraphicFramePr>
            <a:graphicFrameLocks noChangeAspect="1"/>
          </p:cNvGraphicFramePr>
          <p:nvPr>
            <p:extLst>
              <p:ext uri="{D42A27DB-BD31-4B8C-83A1-F6EECF244321}">
                <p14:modId xmlns:p14="http://schemas.microsoft.com/office/powerpoint/2010/main" val="3811191460"/>
              </p:ext>
            </p:extLst>
          </p:nvPr>
        </p:nvGraphicFramePr>
        <p:xfrm>
          <a:off x="107504" y="831850"/>
          <a:ext cx="8555038" cy="4941888"/>
        </p:xfrm>
        <a:graphic>
          <a:graphicData uri="http://schemas.openxmlformats.org/presentationml/2006/ole">
            <mc:AlternateContent xmlns:mc="http://schemas.openxmlformats.org/markup-compatibility/2006">
              <mc:Choice xmlns:v="urn:schemas-microsoft-com:vml" Requires="v">
                <p:oleObj spid="_x0000_s2053" name="Equation" r:id="rId3" imgW="4279680" imgH="2323800" progId="Equation.DSMT4">
                  <p:embed/>
                </p:oleObj>
              </mc:Choice>
              <mc:Fallback>
                <p:oleObj name="Equation" r:id="rId3" imgW="4279680" imgH="2323800" progId="Equation.DSMT4">
                  <p:embed/>
                  <p:pic>
                    <p:nvPicPr>
                      <p:cNvPr id="20490" name="Object 6"/>
                      <p:cNvPicPr>
                        <a:picLocks noChangeAspect="1" noChangeArrowheads="1"/>
                      </p:cNvPicPr>
                      <p:nvPr/>
                    </p:nvPicPr>
                    <p:blipFill>
                      <a:blip r:embed="rId4"/>
                      <a:srcRect/>
                      <a:stretch>
                        <a:fillRect/>
                      </a:stretch>
                    </p:blipFill>
                    <p:spPr bwMode="auto">
                      <a:xfrm>
                        <a:off x="107504" y="831850"/>
                        <a:ext cx="8555038"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10"/>
          <p:cNvSpPr txBox="1">
            <a:spLocks noChangeArrowheads="1"/>
          </p:cNvSpPr>
          <p:nvPr/>
        </p:nvSpPr>
        <p:spPr bwMode="auto">
          <a:xfrm>
            <a:off x="0" y="5949950"/>
            <a:ext cx="9144000" cy="9159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spcBef>
                <a:spcPct val="50000"/>
              </a:spcBef>
            </a:pPr>
            <a:r>
              <a:rPr lang="en-US" altLang="en-US"/>
              <a:t>Ensemble created by sampling          with frequency        is like a replicate Earth ensemble in that (a) its sample mean is the minimum error variance estimate, and (b) its variance equals the error variance of the sample mean.</a:t>
            </a:r>
          </a:p>
        </p:txBody>
      </p:sp>
      <p:graphicFrame>
        <p:nvGraphicFramePr>
          <p:cNvPr id="20491" name="Object 11"/>
          <p:cNvGraphicFramePr>
            <a:graphicFrameLocks noChangeAspect="1"/>
          </p:cNvGraphicFramePr>
          <p:nvPr/>
        </p:nvGraphicFramePr>
        <p:xfrm>
          <a:off x="3327400" y="5862638"/>
          <a:ext cx="346075" cy="519112"/>
        </p:xfrm>
        <a:graphic>
          <a:graphicData uri="http://schemas.openxmlformats.org/presentationml/2006/ole">
            <mc:AlternateContent xmlns:mc="http://schemas.openxmlformats.org/markup-compatibility/2006">
              <mc:Choice xmlns:v="urn:schemas-microsoft-com:vml" Requires="v">
                <p:oleObj spid="_x0000_s2054" name="Equation" r:id="rId5" imgW="152334" imgH="228501" progId="Equation.DSMT4">
                  <p:embed/>
                </p:oleObj>
              </mc:Choice>
              <mc:Fallback>
                <p:oleObj name="Equation" r:id="rId5" imgW="152334" imgH="228501" progId="Equation.DSMT4">
                  <p:embed/>
                  <p:pic>
                    <p:nvPicPr>
                      <p:cNvPr id="2049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400" y="5862638"/>
                        <a:ext cx="346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12"/>
          <p:cNvGraphicFramePr>
            <a:graphicFrameLocks noChangeAspect="1"/>
          </p:cNvGraphicFramePr>
          <p:nvPr/>
        </p:nvGraphicFramePr>
        <p:xfrm>
          <a:off x="5411788" y="5876925"/>
          <a:ext cx="387350" cy="498475"/>
        </p:xfrm>
        <a:graphic>
          <a:graphicData uri="http://schemas.openxmlformats.org/presentationml/2006/ole">
            <mc:AlternateContent xmlns:mc="http://schemas.openxmlformats.org/markup-compatibility/2006">
              <mc:Choice xmlns:v="urn:schemas-microsoft-com:vml" Requires="v">
                <p:oleObj spid="_x0000_s2055" name="Equation" r:id="rId7" imgW="177646" imgH="228402" progId="Equation.DSMT4">
                  <p:embed/>
                </p:oleObj>
              </mc:Choice>
              <mc:Fallback>
                <p:oleObj name="Equation" r:id="rId7" imgW="177646" imgH="228402" progId="Equation.DSMT4">
                  <p:embed/>
                  <p:pic>
                    <p:nvPicPr>
                      <p:cNvPr id="4"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1788" y="5876925"/>
                        <a:ext cx="3873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1BB6EF8-F558-4684-A2BA-452A22006833}"/>
              </a:ext>
            </a:extLst>
          </p:cNvPr>
          <p:cNvSpPr>
            <a:spLocks noGrp="1"/>
          </p:cNvSpPr>
          <p:nvPr>
            <p:ph type="title"/>
          </p:nvPr>
        </p:nvSpPr>
        <p:spPr>
          <a:xfrm>
            <a:off x="-323850" y="274638"/>
            <a:ext cx="8229600" cy="639762"/>
          </a:xfrm>
        </p:spPr>
        <p:txBody>
          <a:bodyPr/>
          <a:lstStyle/>
          <a:p>
            <a:pPr algn="l"/>
            <a:r>
              <a:rPr lang="en-US" altLang="en-US" sz="2800">
                <a:ea typeface="ＭＳ Ｐゴシック" panose="020B0600070205080204" pitchFamily="34" charset="-128"/>
              </a:rPr>
              <a:t>	Hindcast (historical) test</a:t>
            </a:r>
          </a:p>
        </p:txBody>
      </p:sp>
      <p:sp>
        <p:nvSpPr>
          <p:cNvPr id="21507" name="Content Placeholder 2">
            <a:extLst>
              <a:ext uri="{FF2B5EF4-FFF2-40B4-BE49-F238E27FC236}">
                <a16:creationId xmlns:a16="http://schemas.microsoft.com/office/drawing/2014/main" id="{EC63740C-FEE0-4272-83C4-4A0DB21D56E2}"/>
              </a:ext>
            </a:extLst>
          </p:cNvPr>
          <p:cNvSpPr>
            <a:spLocks noGrp="1"/>
          </p:cNvSpPr>
          <p:nvPr>
            <p:ph idx="1"/>
          </p:nvPr>
        </p:nvSpPr>
        <p:spPr>
          <a:xfrm>
            <a:off x="457200" y="1371600"/>
            <a:ext cx="3429000" cy="4754563"/>
          </a:xfrm>
        </p:spPr>
        <p:txBody>
          <a:bodyPr/>
          <a:lstStyle/>
          <a:p>
            <a:r>
              <a:rPr lang="en-US" altLang="en-US" sz="2000">
                <a:ea typeface="ＭＳ Ｐゴシック" panose="020B0600070205080204" pitchFamily="34" charset="-128"/>
              </a:rPr>
              <a:t>24 CMIP3 models</a:t>
            </a:r>
          </a:p>
          <a:p>
            <a:r>
              <a:rPr lang="en-US" altLang="en-US" sz="2000">
                <a:ea typeface="ＭＳ Ｐゴシック" panose="020B0600070205080204" pitchFamily="34" charset="-128"/>
              </a:rPr>
              <a:t>HadCRUT3 observed monthly surface temperature 1970-1999</a:t>
            </a:r>
          </a:p>
          <a:p>
            <a:r>
              <a:rPr lang="en-US" altLang="en-US" sz="2000">
                <a:ea typeface="ＭＳ Ｐゴシック" panose="020B0600070205080204" pitchFamily="34" charset="-128"/>
              </a:rPr>
              <a:t>Analysis on HadCRUT3 5°×5° grid cells</a:t>
            </a:r>
          </a:p>
          <a:p>
            <a:r>
              <a:rPr lang="en-US" altLang="en-US" sz="2000">
                <a:ea typeface="ＭＳ Ｐゴシック" panose="020B0600070205080204" pitchFamily="34" charset="-128"/>
              </a:rPr>
              <a:t>White grid cells =&gt; &gt;20% missing data</a:t>
            </a:r>
          </a:p>
          <a:p>
            <a:endParaRPr lang="en-US" altLang="en-US" sz="2000">
              <a:ea typeface="ＭＳ Ｐゴシック" panose="020B0600070205080204" pitchFamily="34" charset="-128"/>
            </a:endParaRPr>
          </a:p>
          <a:p>
            <a:endParaRPr lang="en-US" altLang="en-US" sz="2000">
              <a:ea typeface="ＭＳ Ｐゴシック" panose="020B0600070205080204" pitchFamily="34" charset="-128"/>
            </a:endParaRPr>
          </a:p>
          <a:p>
            <a:endParaRPr lang="en-US" altLang="en-US" sz="2000">
              <a:ea typeface="ＭＳ Ｐゴシック" panose="020B0600070205080204" pitchFamily="34" charset="-128"/>
            </a:endParaRPr>
          </a:p>
          <a:p>
            <a:pPr>
              <a:buFont typeface="Arial" panose="020B0604020202020204" pitchFamily="34" charset="0"/>
              <a:buNone/>
            </a:pPr>
            <a:r>
              <a:rPr lang="en-US" altLang="en-US" sz="2000">
                <a:ea typeface="ＭＳ Ｐゴシック" panose="020B0600070205080204" pitchFamily="34" charset="-128"/>
              </a:rPr>
              <a:t>A little more detail…</a:t>
            </a:r>
          </a:p>
        </p:txBody>
      </p:sp>
      <p:pic>
        <p:nvPicPr>
          <p:cNvPr id="5" name="Picture 4" descr="rmse_mmmean.jpg">
            <a:extLst>
              <a:ext uri="{FF2B5EF4-FFF2-40B4-BE49-F238E27FC236}">
                <a16:creationId xmlns:a16="http://schemas.microsoft.com/office/drawing/2014/main" id="{0D07C00B-4F8F-4639-B72D-FAC7B7F458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4525" y="-26988"/>
            <a:ext cx="47259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mse_independence.jpg">
            <a:extLst>
              <a:ext uri="{FF2B5EF4-FFF2-40B4-BE49-F238E27FC236}">
                <a16:creationId xmlns:a16="http://schemas.microsoft.com/office/drawing/2014/main" id="{BA20DE7D-46CA-46C5-8D62-029E10A7AC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3203575"/>
            <a:ext cx="4725988"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81FA356-C99C-43E7-BC2E-7E34E7E02E62}"/>
              </a:ext>
            </a:extLst>
          </p:cNvPr>
          <p:cNvSpPr txBox="1"/>
          <p:nvPr/>
        </p:nvSpPr>
        <p:spPr>
          <a:xfrm>
            <a:off x="35312" y="0"/>
            <a:ext cx="3546088" cy="276999"/>
          </a:xfrm>
          <a:prstGeom prst="rect">
            <a:avLst/>
          </a:prstGeom>
          <a:noFill/>
        </p:spPr>
        <p:txBody>
          <a:bodyPr wrap="none" rtlCol="0">
            <a:spAutoFit/>
          </a:bodyPr>
          <a:lstStyle/>
          <a:p>
            <a:r>
              <a:rPr lang="en-US" sz="1200" dirty="0"/>
              <a:t>Bishop and Abramowitz, </a:t>
            </a:r>
            <a:r>
              <a:rPr lang="en-US" sz="1200" i="1" dirty="0"/>
              <a:t>Climate Dynamics</a:t>
            </a:r>
            <a:r>
              <a:rPr lang="en-US" sz="1200" dirty="0"/>
              <a:t>,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7E45C8D-2EC4-414A-8EAF-882D0947CC0D}"/>
              </a:ext>
            </a:extLst>
          </p:cNvPr>
          <p:cNvSpPr>
            <a:spLocks noGrp="1"/>
          </p:cNvSpPr>
          <p:nvPr>
            <p:ph type="title"/>
          </p:nvPr>
        </p:nvSpPr>
        <p:spPr>
          <a:xfrm>
            <a:off x="457200" y="274638"/>
            <a:ext cx="8229600" cy="639762"/>
          </a:xfrm>
        </p:spPr>
        <p:txBody>
          <a:bodyPr/>
          <a:lstStyle/>
          <a:p>
            <a:r>
              <a:rPr lang="en-US" altLang="en-US" sz="2800">
                <a:ea typeface="ＭＳ Ｐゴシック" panose="020B0600070205080204" pitchFamily="34" charset="-128"/>
              </a:rPr>
              <a:t>Global RMSE (out of sample)</a:t>
            </a:r>
          </a:p>
        </p:txBody>
      </p:sp>
      <p:pic>
        <p:nvPicPr>
          <p:cNvPr id="19459" name="Picture 4" descr="weightsRMSE.jpg">
            <a:extLst>
              <a:ext uri="{FF2B5EF4-FFF2-40B4-BE49-F238E27FC236}">
                <a16:creationId xmlns:a16="http://schemas.microsoft.com/office/drawing/2014/main" id="{FFDA7BC2-6DA1-47F0-B94A-EB3C6A3F5F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143000"/>
            <a:ext cx="53625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F9C3F3E1-7629-42A1-A1E4-F812484EDDE5}"/>
              </a:ext>
            </a:extLst>
          </p:cNvPr>
          <p:cNvCxnSpPr>
            <a:cxnSpLocks noChangeShapeType="1"/>
            <a:stCxn id="12" idx="1"/>
          </p:cNvCxnSpPr>
          <p:nvPr/>
        </p:nvCxnSpPr>
        <p:spPr bwMode="auto">
          <a:xfrm rot="10800000" flipV="1">
            <a:off x="6221413" y="3505200"/>
            <a:ext cx="1322387" cy="76200"/>
          </a:xfrm>
          <a:prstGeom prst="straightConnector1">
            <a:avLst/>
          </a:prstGeom>
          <a:noFill/>
          <a:ln w="381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D84333F1-2F8E-462F-8713-D63048A52EFB}"/>
              </a:ext>
            </a:extLst>
          </p:cNvPr>
          <p:cNvSpPr txBox="1"/>
          <p:nvPr/>
        </p:nvSpPr>
        <p:spPr>
          <a:xfrm>
            <a:off x="7543800" y="3181350"/>
            <a:ext cx="1447800" cy="647700"/>
          </a:xfrm>
          <a:prstGeom prst="rect">
            <a:avLst/>
          </a:prstGeom>
          <a:noFill/>
        </p:spPr>
        <p:txBody>
          <a:bodyPr>
            <a:spAutoFit/>
          </a:bodyPr>
          <a:lstStyle/>
          <a:p>
            <a:pPr>
              <a:defRPr/>
            </a:pPr>
            <a:r>
              <a:rPr lang="en-US" dirty="0">
                <a:latin typeface="+mn-lt"/>
                <a:ea typeface="ＭＳ Ｐゴシック" charset="-128"/>
                <a:cs typeface="ＭＳ Ｐゴシック" charset="-128"/>
              </a:rPr>
              <a:t>Multi-model mean</a:t>
            </a:r>
          </a:p>
        </p:txBody>
      </p:sp>
      <p:cxnSp>
        <p:nvCxnSpPr>
          <p:cNvPr id="13" name="Straight Arrow Connector 12">
            <a:extLst>
              <a:ext uri="{FF2B5EF4-FFF2-40B4-BE49-F238E27FC236}">
                <a16:creationId xmlns:a16="http://schemas.microsoft.com/office/drawing/2014/main" id="{BB6D901C-891D-461E-AC00-6FB0D3DACA37}"/>
              </a:ext>
            </a:extLst>
          </p:cNvPr>
          <p:cNvCxnSpPr>
            <a:cxnSpLocks noChangeShapeType="1"/>
            <a:stCxn id="16" idx="1"/>
          </p:cNvCxnSpPr>
          <p:nvPr/>
        </p:nvCxnSpPr>
        <p:spPr bwMode="auto">
          <a:xfrm rot="10800000" flipV="1">
            <a:off x="5838825" y="2276475"/>
            <a:ext cx="1797050" cy="904875"/>
          </a:xfrm>
          <a:prstGeom prst="straightConnector1">
            <a:avLst/>
          </a:prstGeom>
          <a:noFill/>
          <a:ln w="381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 name="TextBox 15">
            <a:extLst>
              <a:ext uri="{FF2B5EF4-FFF2-40B4-BE49-F238E27FC236}">
                <a16:creationId xmlns:a16="http://schemas.microsoft.com/office/drawing/2014/main" id="{C8D8DE1A-F996-4851-8590-784A95626786}"/>
              </a:ext>
            </a:extLst>
          </p:cNvPr>
          <p:cNvSpPr txBox="1"/>
          <p:nvPr/>
        </p:nvSpPr>
        <p:spPr>
          <a:xfrm>
            <a:off x="7635875" y="1814513"/>
            <a:ext cx="1143000" cy="922337"/>
          </a:xfrm>
          <a:prstGeom prst="rect">
            <a:avLst/>
          </a:prstGeom>
          <a:noFill/>
        </p:spPr>
        <p:txBody>
          <a:bodyPr>
            <a:spAutoFit/>
          </a:bodyPr>
          <a:lstStyle/>
          <a:p>
            <a:pPr>
              <a:defRPr/>
            </a:pPr>
            <a:r>
              <a:rPr lang="en-US" dirty="0">
                <a:latin typeface="+mn-lt"/>
                <a:ea typeface="ＭＳ Ｐゴシック" charset="-128"/>
                <a:cs typeface="ＭＳ Ｐゴシック" charset="-128"/>
              </a:rPr>
              <a:t>Apply weights globally</a:t>
            </a:r>
          </a:p>
        </p:txBody>
      </p:sp>
      <p:cxnSp>
        <p:nvCxnSpPr>
          <p:cNvPr id="17" name="Straight Arrow Connector 16">
            <a:extLst>
              <a:ext uri="{FF2B5EF4-FFF2-40B4-BE49-F238E27FC236}">
                <a16:creationId xmlns:a16="http://schemas.microsoft.com/office/drawing/2014/main" id="{63DCBF4E-6EAD-47EE-94CB-0A13459E53BE}"/>
              </a:ext>
            </a:extLst>
          </p:cNvPr>
          <p:cNvCxnSpPr>
            <a:cxnSpLocks noChangeShapeType="1"/>
            <a:stCxn id="22" idx="3"/>
          </p:cNvCxnSpPr>
          <p:nvPr/>
        </p:nvCxnSpPr>
        <p:spPr bwMode="auto">
          <a:xfrm>
            <a:off x="2028825" y="2609850"/>
            <a:ext cx="2085975" cy="895350"/>
          </a:xfrm>
          <a:prstGeom prst="straightConnector1">
            <a:avLst/>
          </a:prstGeom>
          <a:noFill/>
          <a:ln w="381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7F6279E7-F10D-4EA9-95F6-28ABECB2634F}"/>
              </a:ext>
            </a:extLst>
          </p:cNvPr>
          <p:cNvSpPr txBox="1"/>
          <p:nvPr/>
        </p:nvSpPr>
        <p:spPr>
          <a:xfrm>
            <a:off x="457200" y="2147888"/>
            <a:ext cx="1571625" cy="922337"/>
          </a:xfrm>
          <a:prstGeom prst="rect">
            <a:avLst/>
          </a:prstGeom>
          <a:noFill/>
        </p:spPr>
        <p:txBody>
          <a:bodyPr>
            <a:spAutoFit/>
          </a:bodyPr>
          <a:lstStyle/>
          <a:p>
            <a:pPr>
              <a:defRPr/>
            </a:pPr>
            <a:r>
              <a:rPr lang="en-US" dirty="0">
                <a:latin typeface="+mn-lt"/>
                <a:ea typeface="ＭＳ Ｐゴシック" charset="-128"/>
                <a:cs typeface="ＭＳ Ｐゴシック" charset="-128"/>
              </a:rPr>
              <a:t>Apply weights at each grid cell</a:t>
            </a:r>
          </a:p>
        </p:txBody>
      </p:sp>
      <p:sp>
        <p:nvSpPr>
          <p:cNvPr id="28" name="TextBox 27">
            <a:extLst>
              <a:ext uri="{FF2B5EF4-FFF2-40B4-BE49-F238E27FC236}">
                <a16:creationId xmlns:a16="http://schemas.microsoft.com/office/drawing/2014/main" id="{91C6DBB0-1CAF-4990-BEB8-0CCF015F7B47}"/>
              </a:ext>
            </a:extLst>
          </p:cNvPr>
          <p:cNvSpPr txBox="1">
            <a:spLocks noChangeArrowheads="1"/>
          </p:cNvSpPr>
          <p:nvPr/>
        </p:nvSpPr>
        <p:spPr bwMode="auto">
          <a:xfrm>
            <a:off x="0" y="3581400"/>
            <a:ext cx="21812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Calibri" panose="020F0502020204030204" pitchFamily="34" charset="0"/>
              </a:rPr>
              <a:t>Accounting for inter-model error correlations gives greater improvement than basing weights solely on error variance of each model.</a:t>
            </a:r>
          </a:p>
        </p:txBody>
      </p:sp>
      <p:sp>
        <p:nvSpPr>
          <p:cNvPr id="11" name="TextBox 10">
            <a:extLst>
              <a:ext uri="{FF2B5EF4-FFF2-40B4-BE49-F238E27FC236}">
                <a16:creationId xmlns:a16="http://schemas.microsoft.com/office/drawing/2014/main" id="{6375D9E6-723B-444E-A2BC-A1A691D60FF0}"/>
              </a:ext>
            </a:extLst>
          </p:cNvPr>
          <p:cNvSpPr txBox="1"/>
          <p:nvPr/>
        </p:nvSpPr>
        <p:spPr>
          <a:xfrm>
            <a:off x="35312" y="0"/>
            <a:ext cx="3546088" cy="276999"/>
          </a:xfrm>
          <a:prstGeom prst="rect">
            <a:avLst/>
          </a:prstGeom>
          <a:noFill/>
        </p:spPr>
        <p:txBody>
          <a:bodyPr wrap="none" rtlCol="0">
            <a:spAutoFit/>
          </a:bodyPr>
          <a:lstStyle/>
          <a:p>
            <a:r>
              <a:rPr lang="en-US" sz="1200" dirty="0"/>
              <a:t>Bishop and Abramowitz, </a:t>
            </a:r>
            <a:r>
              <a:rPr lang="en-US" sz="1200" i="1" dirty="0"/>
              <a:t>Climate Dynamics</a:t>
            </a:r>
            <a:r>
              <a:rPr lang="en-US" sz="1200" dirty="0"/>
              <a:t>,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RMSEbootstrapObsonly">
            <a:extLst>
              <a:ext uri="{FF2B5EF4-FFF2-40B4-BE49-F238E27FC236}">
                <a16:creationId xmlns:a16="http://schemas.microsoft.com/office/drawing/2014/main" id="{98730ACC-947A-41AD-9201-F0239C030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066800"/>
            <a:ext cx="5608637"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E21F8D76-F080-4AC4-AB2C-DD885706EF3E}"/>
              </a:ext>
            </a:extLst>
          </p:cNvPr>
          <p:cNvSpPr>
            <a:spLocks/>
          </p:cNvSpPr>
          <p:nvPr/>
        </p:nvSpPr>
        <p:spPr bwMode="auto">
          <a:xfrm>
            <a:off x="457200" y="2746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800">
                <a:latin typeface="Calibri" panose="020F0502020204030204" pitchFamily="34" charset="0"/>
              </a:rPr>
              <a:t>Global RMSE (out of sample)</a:t>
            </a:r>
          </a:p>
        </p:txBody>
      </p:sp>
      <p:sp>
        <p:nvSpPr>
          <p:cNvPr id="30729" name="Text Box 9">
            <a:extLst>
              <a:ext uri="{FF2B5EF4-FFF2-40B4-BE49-F238E27FC236}">
                <a16:creationId xmlns:a16="http://schemas.microsoft.com/office/drawing/2014/main" id="{AC3FCBAF-20C2-4640-AE45-CCFACC51EB56}"/>
              </a:ext>
            </a:extLst>
          </p:cNvPr>
          <p:cNvSpPr txBox="1">
            <a:spLocks noChangeArrowheads="1"/>
          </p:cNvSpPr>
          <p:nvPr/>
        </p:nvSpPr>
        <p:spPr bwMode="auto">
          <a:xfrm>
            <a:off x="34925" y="1892300"/>
            <a:ext cx="3313113"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50000"/>
              </a:spcBef>
            </a:pPr>
            <a:r>
              <a:rPr lang="en-US" altLang="en-US"/>
              <a:t>Note that observations have zero error of representation whereas the coarse resolution climate models are likely to have large flow dependent error of representation. </a:t>
            </a:r>
          </a:p>
          <a:p>
            <a:pPr defTabSz="914400" eaLnBrk="1" hangingPunct="1">
              <a:spcBef>
                <a:spcPct val="50000"/>
              </a:spcBef>
            </a:pPr>
            <a:r>
              <a:rPr lang="en-US" altLang="en-US"/>
              <a:t>Superiority of mean of transformed ensemble more impressive in the light of this fact.</a:t>
            </a:r>
          </a:p>
        </p:txBody>
      </p:sp>
      <p:sp>
        <p:nvSpPr>
          <p:cNvPr id="20485" name="Text Box 10">
            <a:extLst>
              <a:ext uri="{FF2B5EF4-FFF2-40B4-BE49-F238E27FC236}">
                <a16:creationId xmlns:a16="http://schemas.microsoft.com/office/drawing/2014/main" id="{60651639-994E-47AA-92C0-48E4107C144C}"/>
              </a:ext>
            </a:extLst>
          </p:cNvPr>
          <p:cNvSpPr txBox="1">
            <a:spLocks noChangeArrowheads="1"/>
          </p:cNvSpPr>
          <p:nvPr/>
        </p:nvSpPr>
        <p:spPr bwMode="auto">
          <a:xfrm>
            <a:off x="3922713" y="3573463"/>
            <a:ext cx="1512887"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50000"/>
              </a:spcBef>
            </a:pPr>
            <a:r>
              <a:rPr lang="en-US" altLang="en-US">
                <a:solidFill>
                  <a:srgbClr val="CC9900"/>
                </a:solidFill>
              </a:rPr>
              <a:t>mean of 1970-1999 observations minus observations from test year</a:t>
            </a:r>
          </a:p>
        </p:txBody>
      </p:sp>
      <p:sp>
        <p:nvSpPr>
          <p:cNvPr id="20486" name="Line 12">
            <a:extLst>
              <a:ext uri="{FF2B5EF4-FFF2-40B4-BE49-F238E27FC236}">
                <a16:creationId xmlns:a16="http://schemas.microsoft.com/office/drawing/2014/main" id="{FA78C112-3327-4B2B-AABD-DB0D1446A82C}"/>
              </a:ext>
            </a:extLst>
          </p:cNvPr>
          <p:cNvSpPr>
            <a:spLocks noChangeShapeType="1"/>
          </p:cNvSpPr>
          <p:nvPr/>
        </p:nvSpPr>
        <p:spPr bwMode="auto">
          <a:xfrm>
            <a:off x="4859338" y="4724400"/>
            <a:ext cx="793750" cy="215900"/>
          </a:xfrm>
          <a:prstGeom prst="line">
            <a:avLst/>
          </a:prstGeom>
          <a:noFill/>
          <a:ln w="38100">
            <a:solidFill>
              <a:srgbClr val="CC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 name="TextBox 6">
            <a:extLst>
              <a:ext uri="{FF2B5EF4-FFF2-40B4-BE49-F238E27FC236}">
                <a16:creationId xmlns:a16="http://schemas.microsoft.com/office/drawing/2014/main" id="{6C3B10D1-E5E0-4752-A68D-04434093363A}"/>
              </a:ext>
            </a:extLst>
          </p:cNvPr>
          <p:cNvSpPr txBox="1"/>
          <p:nvPr/>
        </p:nvSpPr>
        <p:spPr>
          <a:xfrm>
            <a:off x="35312" y="0"/>
            <a:ext cx="3546088" cy="276999"/>
          </a:xfrm>
          <a:prstGeom prst="rect">
            <a:avLst/>
          </a:prstGeom>
          <a:noFill/>
        </p:spPr>
        <p:txBody>
          <a:bodyPr wrap="none" rtlCol="0">
            <a:spAutoFit/>
          </a:bodyPr>
          <a:lstStyle/>
          <a:p>
            <a:r>
              <a:rPr lang="en-US" sz="1200" dirty="0"/>
              <a:t>Bishop and Abramowitz, </a:t>
            </a:r>
            <a:r>
              <a:rPr lang="en-US" sz="1200" i="1" dirty="0"/>
              <a:t>Climate Dynamics</a:t>
            </a:r>
            <a:r>
              <a:rPr lang="en-US" sz="1200" dirty="0"/>
              <a:t>,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DDA61755-29D8-4849-A2AD-60E7F9322B85}"/>
              </a:ext>
            </a:extLst>
          </p:cNvPr>
          <p:cNvSpPr txBox="1">
            <a:spLocks noChangeArrowheads="1"/>
          </p:cNvSpPr>
          <p:nvPr/>
        </p:nvSpPr>
        <p:spPr bwMode="auto">
          <a:xfrm>
            <a:off x="1330325" y="260350"/>
            <a:ext cx="6049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latin typeface="Calibri" panose="020F0502020204030204" pitchFamily="34" charset="0"/>
              </a:rPr>
              <a:t>Rank Frequency Histograms for </a:t>
            </a:r>
            <a:r>
              <a:rPr lang="en-US" altLang="en-US" sz="2800" i="1">
                <a:latin typeface="Calibri" panose="020F0502020204030204" pitchFamily="34" charset="0"/>
              </a:rPr>
              <a:t>M</a:t>
            </a:r>
            <a:r>
              <a:rPr lang="en-US" altLang="en-US" sz="2800">
                <a:latin typeface="Calibri" panose="020F0502020204030204" pitchFamily="34" charset="0"/>
              </a:rPr>
              <a:t>=6</a:t>
            </a:r>
          </a:p>
        </p:txBody>
      </p:sp>
      <p:pic>
        <p:nvPicPr>
          <p:cNvPr id="21507" name="Picture 3">
            <a:extLst>
              <a:ext uri="{FF2B5EF4-FFF2-40B4-BE49-F238E27FC236}">
                <a16:creationId xmlns:a16="http://schemas.microsoft.com/office/drawing/2014/main" id="{BA1CF716-CB03-4095-9193-583790223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592263"/>
            <a:ext cx="4860925"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6" name="Text Box 4">
            <a:extLst>
              <a:ext uri="{FF2B5EF4-FFF2-40B4-BE49-F238E27FC236}">
                <a16:creationId xmlns:a16="http://schemas.microsoft.com/office/drawing/2014/main" id="{392813B2-50D2-43E4-9761-9ED1CD3BE648}"/>
              </a:ext>
            </a:extLst>
          </p:cNvPr>
          <p:cNvSpPr txBox="1">
            <a:spLocks noChangeArrowheads="1"/>
          </p:cNvSpPr>
          <p:nvPr/>
        </p:nvSpPr>
        <p:spPr bwMode="auto">
          <a:xfrm>
            <a:off x="4895850" y="2636838"/>
            <a:ext cx="42481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latin typeface="Calibri" panose="020F0502020204030204" pitchFamily="34" charset="0"/>
              </a:rPr>
              <a:t>Raw and bias corrected ensembles were found not to give reliable probabilistic forecasts for </a:t>
            </a:r>
            <a:r>
              <a:rPr lang="en-US" altLang="en-US" sz="1600" i="1">
                <a:latin typeface="Calibri" panose="020F0502020204030204" pitchFamily="34" charset="0"/>
              </a:rPr>
              <a:t>any </a:t>
            </a:r>
            <a:r>
              <a:rPr lang="en-US" altLang="en-US" sz="1600">
                <a:latin typeface="Calibri" panose="020F0502020204030204" pitchFamily="34" charset="0"/>
              </a:rPr>
              <a:t>ensemble size</a:t>
            </a:r>
          </a:p>
          <a:p>
            <a:pPr eaLnBrk="1" hangingPunct="1">
              <a:spcBef>
                <a:spcPct val="50000"/>
              </a:spcBef>
            </a:pPr>
            <a:r>
              <a:rPr lang="en-US" altLang="en-US" sz="1600">
                <a:latin typeface="Calibri" panose="020F0502020204030204" pitchFamily="34" charset="0"/>
              </a:rPr>
              <a:t>The most accurate forecast </a:t>
            </a:r>
            <a:r>
              <a:rPr lang="en-US" altLang="en-US" sz="1600">
                <a:solidFill>
                  <a:srgbClr val="FF9900"/>
                </a:solidFill>
                <a:latin typeface="Calibri" panose="020F0502020204030204" pitchFamily="34" charset="0"/>
              </a:rPr>
              <a:t>(orange line) –</a:t>
            </a:r>
            <a:r>
              <a:rPr lang="en-US" altLang="en-US" sz="1600">
                <a:latin typeface="Calibri" panose="020F0502020204030204" pitchFamily="34" charset="0"/>
              </a:rPr>
              <a:t> which is based on differing weights for each grid cell – was found to give approximately reliable probabilistic forecasts for </a:t>
            </a:r>
            <a:r>
              <a:rPr lang="en-US" altLang="en-US" sz="1600" i="1">
                <a:latin typeface="Calibri" panose="020F0502020204030204" pitchFamily="34" charset="0"/>
              </a:rPr>
              <a:t>M=6</a:t>
            </a:r>
            <a:r>
              <a:rPr lang="en-US" altLang="en-US" sz="1600">
                <a:latin typeface="Calibri" panose="020F0502020204030204" pitchFamily="34" charset="0"/>
              </a:rPr>
              <a:t> and </a:t>
            </a:r>
            <a:r>
              <a:rPr lang="en-US" altLang="en-US" sz="1600" i="1">
                <a:latin typeface="Calibri" panose="020F0502020204030204" pitchFamily="34" charset="0"/>
              </a:rPr>
              <a:t>M</a:t>
            </a:r>
            <a:r>
              <a:rPr lang="en-US" altLang="en-US" sz="1600">
                <a:latin typeface="Calibri" panose="020F0502020204030204" pitchFamily="34" charset="0"/>
              </a:rPr>
              <a:t>=5. </a:t>
            </a:r>
          </a:p>
          <a:p>
            <a:pPr eaLnBrk="1" hangingPunct="1">
              <a:spcBef>
                <a:spcPct val="50000"/>
              </a:spcBef>
            </a:pPr>
            <a:r>
              <a:rPr lang="en-US" altLang="en-US" sz="1600">
                <a:latin typeface="Calibri" panose="020F0502020204030204" pitchFamily="34" charset="0"/>
              </a:rPr>
              <a:t>For smaller values of </a:t>
            </a:r>
            <a:r>
              <a:rPr lang="en-US" altLang="en-US" sz="1600" i="1">
                <a:latin typeface="Calibri" panose="020F0502020204030204" pitchFamily="34" charset="0"/>
              </a:rPr>
              <a:t>M</a:t>
            </a:r>
            <a:r>
              <a:rPr lang="en-US" altLang="en-US" sz="1600">
                <a:latin typeface="Calibri" panose="020F0502020204030204" pitchFamily="34" charset="0"/>
              </a:rPr>
              <a:t> , the extreme ranks were under-populated by the verifying observation. For larger values of </a:t>
            </a:r>
            <a:r>
              <a:rPr lang="en-US" altLang="en-US" sz="1600" i="1">
                <a:latin typeface="Calibri" panose="020F0502020204030204" pitchFamily="34" charset="0"/>
              </a:rPr>
              <a:t>M</a:t>
            </a:r>
            <a:r>
              <a:rPr lang="en-US" altLang="en-US" sz="1600">
                <a:latin typeface="Calibri" panose="020F0502020204030204" pitchFamily="34" charset="0"/>
              </a:rPr>
              <a:t>, the extreme ranks were under-populated. </a:t>
            </a:r>
          </a:p>
          <a:p>
            <a:pPr eaLnBrk="1" hangingPunct="1">
              <a:spcBef>
                <a:spcPct val="50000"/>
              </a:spcBef>
            </a:pPr>
            <a:r>
              <a:rPr lang="en-US" altLang="en-US" sz="1600">
                <a:latin typeface="Calibri" panose="020F0502020204030204" pitchFamily="34" charset="0"/>
              </a:rPr>
              <a:t>Does this mean the effective local ensemble size is about 5.5?</a:t>
            </a:r>
          </a:p>
          <a:p>
            <a:pPr eaLnBrk="1" hangingPunct="1">
              <a:spcBef>
                <a:spcPct val="50000"/>
              </a:spcBef>
            </a:pPr>
            <a:r>
              <a:rPr lang="en-US" altLang="en-US" sz="1600">
                <a:latin typeface="Calibri" panose="020F0502020204030204" pitchFamily="34" charset="0"/>
              </a:rPr>
              <a:t>The ensemble forecast based on one set of global weights gave its flattest RFH for </a:t>
            </a:r>
            <a:r>
              <a:rPr lang="en-US" altLang="en-US" sz="1600" i="1">
                <a:latin typeface="Calibri" panose="020F0502020204030204" pitchFamily="34" charset="0"/>
              </a:rPr>
              <a:t>M</a:t>
            </a:r>
            <a:r>
              <a:rPr lang="en-US" altLang="en-US" sz="1600">
                <a:latin typeface="Calibri" panose="020F0502020204030204" pitchFamily="34" charset="0"/>
              </a:rPr>
              <a:t>=9.</a:t>
            </a:r>
          </a:p>
        </p:txBody>
      </p:sp>
      <p:sp>
        <p:nvSpPr>
          <p:cNvPr id="21509" name="Text Box 5">
            <a:extLst>
              <a:ext uri="{FF2B5EF4-FFF2-40B4-BE49-F238E27FC236}">
                <a16:creationId xmlns:a16="http://schemas.microsoft.com/office/drawing/2014/main" id="{D7F9224F-07C3-4F0F-87F6-AC160F099956}"/>
              </a:ext>
            </a:extLst>
          </p:cNvPr>
          <p:cNvSpPr txBox="1">
            <a:spLocks noChangeArrowheads="1"/>
          </p:cNvSpPr>
          <p:nvPr/>
        </p:nvSpPr>
        <p:spPr bwMode="auto">
          <a:xfrm>
            <a:off x="34925" y="5969000"/>
            <a:ext cx="525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a:solidFill>
                  <a:srgbClr val="FFFF00"/>
                </a:solidFill>
              </a:rPr>
              <a:t>Flat line (zero slope) indicates that ensemble frequencies give reliable probabilistic forecasts</a:t>
            </a:r>
          </a:p>
        </p:txBody>
      </p:sp>
      <p:grpSp>
        <p:nvGrpSpPr>
          <p:cNvPr id="2" name="Group 56">
            <a:extLst>
              <a:ext uri="{FF2B5EF4-FFF2-40B4-BE49-F238E27FC236}">
                <a16:creationId xmlns:a16="http://schemas.microsoft.com/office/drawing/2014/main" id="{D625F4B1-2B16-4881-B521-1668E54DA261}"/>
              </a:ext>
            </a:extLst>
          </p:cNvPr>
          <p:cNvGrpSpPr>
            <a:grpSpLocks/>
          </p:cNvGrpSpPr>
          <p:nvPr/>
        </p:nvGrpSpPr>
        <p:grpSpPr bwMode="auto">
          <a:xfrm>
            <a:off x="5078413" y="714375"/>
            <a:ext cx="3309937" cy="914400"/>
            <a:chOff x="612577" y="2438400"/>
            <a:chExt cx="3310536" cy="914399"/>
          </a:xfrm>
        </p:grpSpPr>
        <p:cxnSp>
          <p:nvCxnSpPr>
            <p:cNvPr id="5" name="Straight Arrow Connector 4">
              <a:extLst>
                <a:ext uri="{FF2B5EF4-FFF2-40B4-BE49-F238E27FC236}">
                  <a16:creationId xmlns:a16="http://schemas.microsoft.com/office/drawing/2014/main" id="{90536559-493D-4408-B4D7-82D65C32B055}"/>
                </a:ext>
              </a:extLst>
            </p:cNvPr>
            <p:cNvCxnSpPr/>
            <p:nvPr/>
          </p:nvCxnSpPr>
          <p:spPr>
            <a:xfrm>
              <a:off x="741187" y="2517775"/>
              <a:ext cx="2818323" cy="1588"/>
            </a:xfrm>
            <a:prstGeom prst="straightConnector1">
              <a:avLst/>
            </a:prstGeom>
            <a:ln>
              <a:solidFill>
                <a:schemeClr val="tx2"/>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CBA8E0D-4C5F-442D-8188-D8DF9CC3D0F3}"/>
                </a:ext>
              </a:extLst>
            </p:cNvPr>
            <p:cNvCxnSpPr/>
            <p:nvPr/>
          </p:nvCxnSpPr>
          <p:spPr>
            <a:xfrm rot="5400000">
              <a:off x="815034" y="2520157"/>
              <a:ext cx="153987"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7D60A0F-4A5A-4058-97D6-4004723461FC}"/>
                </a:ext>
              </a:extLst>
            </p:cNvPr>
            <p:cNvCxnSpPr/>
            <p:nvPr/>
          </p:nvCxnSpPr>
          <p:spPr>
            <a:xfrm rot="5400000">
              <a:off x="664193" y="2520157"/>
              <a:ext cx="153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35A3210-F464-48AF-A771-171A6512145C}"/>
                </a:ext>
              </a:extLst>
            </p:cNvPr>
            <p:cNvCxnSpPr/>
            <p:nvPr/>
          </p:nvCxnSpPr>
          <p:spPr>
            <a:xfrm rot="5400000">
              <a:off x="2947432" y="2518569"/>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05E99CC-8B44-4D0A-955C-92F6DE2A6DB4}"/>
                </a:ext>
              </a:extLst>
            </p:cNvPr>
            <p:cNvCxnSpPr/>
            <p:nvPr/>
          </p:nvCxnSpPr>
          <p:spPr>
            <a:xfrm rot="5400000">
              <a:off x="1273111" y="2519363"/>
              <a:ext cx="153987"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41C6B5A-C6F3-4799-8073-02924658E7BD}"/>
                </a:ext>
              </a:extLst>
            </p:cNvPr>
            <p:cNvCxnSpPr/>
            <p:nvPr/>
          </p:nvCxnSpPr>
          <p:spPr>
            <a:xfrm rot="5400000">
              <a:off x="3482516" y="2520157"/>
              <a:ext cx="153987"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5D42C63-3368-43A5-BDF0-C251E4DD9CA6}"/>
                </a:ext>
              </a:extLst>
            </p:cNvPr>
            <p:cNvCxnSpPr/>
            <p:nvPr/>
          </p:nvCxnSpPr>
          <p:spPr>
            <a:xfrm rot="5400000">
              <a:off x="876957" y="2520157"/>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D00203B-66F4-4542-805F-56DAB7BBC225}"/>
                </a:ext>
              </a:extLst>
            </p:cNvPr>
            <p:cNvCxnSpPr/>
            <p:nvPr/>
          </p:nvCxnSpPr>
          <p:spPr>
            <a:xfrm rot="5400000">
              <a:off x="2033660" y="2516188"/>
              <a:ext cx="1539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D98251A-3431-45AF-8DFE-C7657E5C3817}"/>
                </a:ext>
              </a:extLst>
            </p:cNvPr>
            <p:cNvCxnSpPr/>
            <p:nvPr/>
          </p:nvCxnSpPr>
          <p:spPr>
            <a:xfrm rot="5400000">
              <a:off x="1484286" y="2519363"/>
              <a:ext cx="1539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A10FCF-02F1-4BB9-8A9E-9E178C6CE142}"/>
                </a:ext>
              </a:extLst>
            </p:cNvPr>
            <p:cNvCxnSpPr/>
            <p:nvPr/>
          </p:nvCxnSpPr>
          <p:spPr>
            <a:xfrm rot="5400000">
              <a:off x="3328501" y="2515394"/>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47BD1CA-B23D-4E6F-8C14-36E521A7078F}"/>
                </a:ext>
              </a:extLst>
            </p:cNvPr>
            <p:cNvCxnSpPr/>
            <p:nvPr/>
          </p:nvCxnSpPr>
          <p:spPr>
            <a:xfrm rot="5400000">
              <a:off x="1535095" y="2519363"/>
              <a:ext cx="1539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DDAAA0A-75DF-4A0B-B7D0-11F69ED0C510}"/>
                </a:ext>
              </a:extLst>
            </p:cNvPr>
            <p:cNvCxnSpPr/>
            <p:nvPr/>
          </p:nvCxnSpPr>
          <p:spPr>
            <a:xfrm rot="5400000">
              <a:off x="1804225" y="2515394"/>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AD943B7-24B1-421D-89AE-103A6D45728B}"/>
                </a:ext>
              </a:extLst>
            </p:cNvPr>
            <p:cNvCxnSpPr/>
            <p:nvPr/>
          </p:nvCxnSpPr>
          <p:spPr>
            <a:xfrm rot="5400000">
              <a:off x="1613690" y="2520157"/>
              <a:ext cx="153987"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039C80C-3CC6-4EC1-8447-C2935A18A2C7}"/>
                </a:ext>
              </a:extLst>
            </p:cNvPr>
            <p:cNvCxnSpPr/>
            <p:nvPr/>
          </p:nvCxnSpPr>
          <p:spPr>
            <a:xfrm rot="5400000">
              <a:off x="1119889" y="2520157"/>
              <a:ext cx="153987"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123FB94-1A3D-43E7-9336-02C87923AEE4}"/>
                </a:ext>
              </a:extLst>
            </p:cNvPr>
            <p:cNvCxnSpPr/>
            <p:nvPr/>
          </p:nvCxnSpPr>
          <p:spPr>
            <a:xfrm rot="5400000">
              <a:off x="1393782" y="2519363"/>
              <a:ext cx="153987"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EC24C78-FCEF-4DAB-B661-EB735C8677B4}"/>
                </a:ext>
              </a:extLst>
            </p:cNvPr>
            <p:cNvCxnSpPr/>
            <p:nvPr/>
          </p:nvCxnSpPr>
          <p:spPr>
            <a:xfrm rot="5400000">
              <a:off x="1316774" y="2520157"/>
              <a:ext cx="153987"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80FABF3-B6F2-4D06-94B4-F32A0FD07D83}"/>
                </a:ext>
              </a:extLst>
            </p:cNvPr>
            <p:cNvCxnSpPr/>
            <p:nvPr/>
          </p:nvCxnSpPr>
          <p:spPr>
            <a:xfrm rot="5400000">
              <a:off x="1880439" y="2515394"/>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63A004A-7C4D-4243-9167-0C7AB1B90588}"/>
                </a:ext>
              </a:extLst>
            </p:cNvPr>
            <p:cNvCxnSpPr/>
            <p:nvPr/>
          </p:nvCxnSpPr>
          <p:spPr>
            <a:xfrm rot="5400000">
              <a:off x="2261508" y="2518569"/>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9D2B812-6638-4449-8FB2-372117338138}"/>
                </a:ext>
              </a:extLst>
            </p:cNvPr>
            <p:cNvCxnSpPr/>
            <p:nvPr/>
          </p:nvCxnSpPr>
          <p:spPr>
            <a:xfrm rot="5400000">
              <a:off x="2186088" y="2516188"/>
              <a:ext cx="1539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F3663A-9386-4DFE-B556-8ABA84D14D82}"/>
                </a:ext>
              </a:extLst>
            </p:cNvPr>
            <p:cNvCxnSpPr/>
            <p:nvPr/>
          </p:nvCxnSpPr>
          <p:spPr>
            <a:xfrm rot="5400000">
              <a:off x="2643370" y="2519363"/>
              <a:ext cx="1539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86DF8A1-EC5C-4968-93F6-6882AA1CC30C}"/>
                </a:ext>
              </a:extLst>
            </p:cNvPr>
            <p:cNvCxnSpPr/>
            <p:nvPr/>
          </p:nvCxnSpPr>
          <p:spPr>
            <a:xfrm rot="5400000">
              <a:off x="3176073" y="2516982"/>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A6DD831-7B6E-4739-B6BD-237E0D727BCB}"/>
                </a:ext>
              </a:extLst>
            </p:cNvPr>
            <p:cNvCxnSpPr/>
            <p:nvPr/>
          </p:nvCxnSpPr>
          <p:spPr>
            <a:xfrm rot="5400000">
              <a:off x="3024439" y="2519363"/>
              <a:ext cx="1539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0ADB8B1-B462-45AB-9E58-8D8F218BDBFE}"/>
                </a:ext>
              </a:extLst>
            </p:cNvPr>
            <p:cNvCxnSpPr/>
            <p:nvPr/>
          </p:nvCxnSpPr>
          <p:spPr>
            <a:xfrm rot="5400000">
              <a:off x="2414729" y="2519363"/>
              <a:ext cx="153987"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B3C4D61-C19A-4A98-AF0C-F26304265094}"/>
                </a:ext>
              </a:extLst>
            </p:cNvPr>
            <p:cNvCxnSpPr/>
            <p:nvPr/>
          </p:nvCxnSpPr>
          <p:spPr>
            <a:xfrm rot="5400000">
              <a:off x="2718790" y="2515394"/>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4D1FD50-D8AC-4365-BA00-58D54C7DE85B}"/>
                </a:ext>
              </a:extLst>
            </p:cNvPr>
            <p:cNvCxnSpPr/>
            <p:nvPr/>
          </p:nvCxnSpPr>
          <p:spPr>
            <a:xfrm rot="5400000">
              <a:off x="2566363" y="2515394"/>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21537" name="TextBox 32">
              <a:extLst>
                <a:ext uri="{FF2B5EF4-FFF2-40B4-BE49-F238E27FC236}">
                  <a16:creationId xmlns:a16="http://schemas.microsoft.com/office/drawing/2014/main" id="{E49D9CEF-53FB-4C84-99D8-56DA5E21C59F}"/>
                </a:ext>
              </a:extLst>
            </p:cNvPr>
            <p:cNvSpPr txBox="1">
              <a:spLocks noChangeArrowheads="1"/>
            </p:cNvSpPr>
            <p:nvPr/>
          </p:nvSpPr>
          <p:spPr bwMode="auto">
            <a:xfrm>
              <a:off x="612577" y="2547860"/>
              <a:ext cx="255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0</a:t>
              </a:r>
            </a:p>
          </p:txBody>
        </p:sp>
        <p:sp>
          <p:nvSpPr>
            <p:cNvPr id="21538" name="TextBox 33">
              <a:extLst>
                <a:ext uri="{FF2B5EF4-FFF2-40B4-BE49-F238E27FC236}">
                  <a16:creationId xmlns:a16="http://schemas.microsoft.com/office/drawing/2014/main" id="{36A40EE0-1C16-4E75-8051-0471E3BA4A02}"/>
                </a:ext>
              </a:extLst>
            </p:cNvPr>
            <p:cNvSpPr txBox="1">
              <a:spLocks noChangeArrowheads="1"/>
            </p:cNvSpPr>
            <p:nvPr/>
          </p:nvSpPr>
          <p:spPr bwMode="auto">
            <a:xfrm>
              <a:off x="3433566" y="2547860"/>
              <a:ext cx="255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t>1</a:t>
              </a:r>
            </a:p>
          </p:txBody>
        </p:sp>
        <p:graphicFrame>
          <p:nvGraphicFramePr>
            <p:cNvPr id="21539" name="Object 34">
              <a:extLst>
                <a:ext uri="{FF2B5EF4-FFF2-40B4-BE49-F238E27FC236}">
                  <a16:creationId xmlns:a16="http://schemas.microsoft.com/office/drawing/2014/main" id="{905BA3D3-0652-47BB-8C88-35B0D0CE6D10}"/>
                </a:ext>
              </a:extLst>
            </p:cNvPr>
            <p:cNvGraphicFramePr>
              <a:graphicFrameLocks noChangeAspect="1"/>
            </p:cNvGraphicFramePr>
            <p:nvPr/>
          </p:nvGraphicFramePr>
          <p:xfrm>
            <a:off x="803277" y="2962277"/>
            <a:ext cx="208358" cy="238123"/>
          </p:xfrm>
          <a:graphic>
            <a:graphicData uri="http://schemas.openxmlformats.org/presentationml/2006/ole">
              <mc:AlternateContent xmlns:mc="http://schemas.openxmlformats.org/markup-compatibility/2006">
                <mc:Choice xmlns:v="urn:schemas-microsoft-com:vml" Requires="v">
                  <p:oleObj spid="_x0000_s5122" name="Equation" r:id="rId4" imgW="177800" imgH="203200" progId="Equation.DSMT4">
                    <p:embed/>
                  </p:oleObj>
                </mc:Choice>
                <mc:Fallback>
                  <p:oleObj name="Equation" r:id="rId4" imgW="177800" imgH="203200" progId="Equation.DSMT4">
                    <p:embed/>
                    <p:pic>
                      <p:nvPicPr>
                        <p:cNvPr id="21539" name="Object 34">
                          <a:extLst>
                            <a:ext uri="{FF2B5EF4-FFF2-40B4-BE49-F238E27FC236}">
                              <a16:creationId xmlns:a16="http://schemas.microsoft.com/office/drawing/2014/main" id="{905BA3D3-0652-47BB-8C88-35B0D0CE6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77" y="2962277"/>
                          <a:ext cx="208358" cy="23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40" name="Object 35">
              <a:extLst>
                <a:ext uri="{FF2B5EF4-FFF2-40B4-BE49-F238E27FC236}">
                  <a16:creationId xmlns:a16="http://schemas.microsoft.com/office/drawing/2014/main" id="{F187C9D5-3806-4AC0-BC5F-76A873063A93}"/>
                </a:ext>
              </a:extLst>
            </p:cNvPr>
            <p:cNvGraphicFramePr>
              <a:graphicFrameLocks noChangeAspect="1"/>
            </p:cNvGraphicFramePr>
            <p:nvPr/>
          </p:nvGraphicFramePr>
          <p:xfrm>
            <a:off x="1971676" y="2843372"/>
            <a:ext cx="422097" cy="509427"/>
          </p:xfrm>
          <a:graphic>
            <a:graphicData uri="http://schemas.openxmlformats.org/presentationml/2006/ole">
              <mc:AlternateContent xmlns:mc="http://schemas.openxmlformats.org/markup-compatibility/2006">
                <mc:Choice xmlns:v="urn:schemas-microsoft-com:vml" Requires="v">
                  <p:oleObj spid="_x0000_s5123" name="Equation" r:id="rId6" imgW="368300" imgH="444500" progId="Equation.DSMT4">
                    <p:embed/>
                  </p:oleObj>
                </mc:Choice>
                <mc:Fallback>
                  <p:oleObj name="Equation" r:id="rId6" imgW="368300" imgH="444500" progId="Equation.DSMT4">
                    <p:embed/>
                    <p:pic>
                      <p:nvPicPr>
                        <p:cNvPr id="21540" name="Object 35">
                          <a:extLst>
                            <a:ext uri="{FF2B5EF4-FFF2-40B4-BE49-F238E27FC236}">
                              <a16:creationId xmlns:a16="http://schemas.microsoft.com/office/drawing/2014/main" id="{F187C9D5-3806-4AC0-BC5F-76A873063A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1676" y="2843372"/>
                          <a:ext cx="422097" cy="50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41" name="Object 36">
              <a:extLst>
                <a:ext uri="{FF2B5EF4-FFF2-40B4-BE49-F238E27FC236}">
                  <a16:creationId xmlns:a16="http://schemas.microsoft.com/office/drawing/2014/main" id="{35E16F72-CBA1-4486-B1FA-F71156722446}"/>
                </a:ext>
              </a:extLst>
            </p:cNvPr>
            <p:cNvGraphicFramePr>
              <a:graphicFrameLocks noChangeAspect="1"/>
            </p:cNvGraphicFramePr>
            <p:nvPr/>
          </p:nvGraphicFramePr>
          <p:xfrm>
            <a:off x="3253582" y="2843373"/>
            <a:ext cx="669531" cy="509426"/>
          </p:xfrm>
          <a:graphic>
            <a:graphicData uri="http://schemas.openxmlformats.org/presentationml/2006/ole">
              <mc:AlternateContent xmlns:mc="http://schemas.openxmlformats.org/markup-compatibility/2006">
                <mc:Choice xmlns:v="urn:schemas-microsoft-com:vml" Requires="v">
                  <p:oleObj spid="_x0000_s5124" name="Equation" r:id="rId8" imgW="584200" imgH="444500" progId="Equation.DSMT4">
                    <p:embed/>
                  </p:oleObj>
                </mc:Choice>
                <mc:Fallback>
                  <p:oleObj name="Equation" r:id="rId8" imgW="584200" imgH="444500" progId="Equation.DSMT4">
                    <p:embed/>
                    <p:pic>
                      <p:nvPicPr>
                        <p:cNvPr id="21541" name="Object 36">
                          <a:extLst>
                            <a:ext uri="{FF2B5EF4-FFF2-40B4-BE49-F238E27FC236}">
                              <a16:creationId xmlns:a16="http://schemas.microsoft.com/office/drawing/2014/main" id="{35E16F72-CBA1-4486-B1FA-F711567224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3582" y="2843373"/>
                          <a:ext cx="669531" cy="50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5" name="Straight Arrow Connector 44">
              <a:extLst>
                <a:ext uri="{FF2B5EF4-FFF2-40B4-BE49-F238E27FC236}">
                  <a16:creationId xmlns:a16="http://schemas.microsoft.com/office/drawing/2014/main" id="{1F460D2D-8787-4CAE-94D6-37795C93F022}"/>
                </a:ext>
              </a:extLst>
            </p:cNvPr>
            <p:cNvCxnSpPr/>
            <p:nvPr/>
          </p:nvCxnSpPr>
          <p:spPr>
            <a:xfrm rot="5400000" flipH="1" flipV="1">
              <a:off x="746772" y="2817018"/>
              <a:ext cx="292100" cy="158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A13B89CD-6274-43EA-97F9-D167756E7D38}"/>
                </a:ext>
              </a:extLst>
            </p:cNvPr>
            <p:cNvCxnSpPr/>
            <p:nvPr/>
          </p:nvCxnSpPr>
          <p:spPr>
            <a:xfrm rot="5400000" flipH="1" flipV="1">
              <a:off x="1988416" y="2720182"/>
              <a:ext cx="244475" cy="1588"/>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5E31CE5B-86D2-4833-8FDA-B578CCCD5F86}"/>
                </a:ext>
              </a:extLst>
            </p:cNvPr>
            <p:cNvCxnSpPr>
              <a:endCxn id="21538" idx="2"/>
            </p:cNvCxnSpPr>
            <p:nvPr/>
          </p:nvCxnSpPr>
          <p:spPr>
            <a:xfrm rot="5400000" flipH="1" flipV="1">
              <a:off x="3475372" y="2878137"/>
              <a:ext cx="169863" cy="158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172072" name="Text Box 40">
            <a:extLst>
              <a:ext uri="{FF2B5EF4-FFF2-40B4-BE49-F238E27FC236}">
                <a16:creationId xmlns:a16="http://schemas.microsoft.com/office/drawing/2014/main" id="{D2CE46FD-D807-48AC-98E9-B2CBDB197362}"/>
              </a:ext>
            </a:extLst>
          </p:cNvPr>
          <p:cNvSpPr txBox="1">
            <a:spLocks noChangeArrowheads="1"/>
          </p:cNvSpPr>
          <p:nvPr/>
        </p:nvSpPr>
        <p:spPr bwMode="auto">
          <a:xfrm>
            <a:off x="4895850" y="1476375"/>
            <a:ext cx="424815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600">
                <a:latin typeface="Calibri" panose="020F0502020204030204" pitchFamily="34" charset="0"/>
              </a:rPr>
              <a:t>At each grid cell and time, take </a:t>
            </a:r>
            <a:r>
              <a:rPr lang="en-US" altLang="en-US" sz="1600" i="1">
                <a:latin typeface="Calibri" panose="020F0502020204030204" pitchFamily="34" charset="0"/>
              </a:rPr>
              <a:t>n</a:t>
            </a:r>
            <a:r>
              <a:rPr lang="en-US" altLang="en-US" sz="1600">
                <a:latin typeface="Calibri" panose="020F0502020204030204" pitchFamily="34" charset="0"/>
              </a:rPr>
              <a:t> samples from a uniform distribution [0,1] to select an </a:t>
            </a:r>
            <a:r>
              <a:rPr lang="en-US" altLang="en-US" sz="1600" i="1">
                <a:latin typeface="Calibri" panose="020F0502020204030204" pitchFamily="34" charset="0"/>
              </a:rPr>
              <a:t>n</a:t>
            </a:r>
            <a:r>
              <a:rPr lang="en-US" altLang="en-US" sz="1600">
                <a:latin typeface="Calibri" panose="020F0502020204030204" pitchFamily="34" charset="0"/>
              </a:rPr>
              <a:t>-model ensemble</a:t>
            </a:r>
          </a:p>
          <a:p>
            <a:pPr defTabSz="914400" eaLnBrk="1" hangingPunct="1"/>
            <a:r>
              <a:rPr lang="en-US" altLang="en-US" sz="1600">
                <a:latin typeface="Calibri" panose="020F0502020204030204" pitchFamily="34" charset="0"/>
              </a:rPr>
              <a:t>Vary size of ensemble to achieve flat histograms</a:t>
            </a:r>
          </a:p>
          <a:p>
            <a:pPr defTabSz="914400" eaLnBrk="1" hangingPunct="1">
              <a:spcBef>
                <a:spcPct val="50000"/>
              </a:spcBef>
            </a:pPr>
            <a:endParaRPr lang="en-US" altLang="en-US" sz="1600">
              <a:latin typeface="Calibri" panose="020F0502020204030204" pitchFamily="34" charset="0"/>
            </a:endParaRPr>
          </a:p>
        </p:txBody>
      </p:sp>
      <p:sp>
        <p:nvSpPr>
          <p:cNvPr id="41" name="TextBox 40">
            <a:extLst>
              <a:ext uri="{FF2B5EF4-FFF2-40B4-BE49-F238E27FC236}">
                <a16:creationId xmlns:a16="http://schemas.microsoft.com/office/drawing/2014/main" id="{768F7AB6-28E2-4911-8349-7B3D17138B54}"/>
              </a:ext>
            </a:extLst>
          </p:cNvPr>
          <p:cNvSpPr txBox="1"/>
          <p:nvPr/>
        </p:nvSpPr>
        <p:spPr>
          <a:xfrm>
            <a:off x="381000" y="990600"/>
            <a:ext cx="3546088" cy="276999"/>
          </a:xfrm>
          <a:prstGeom prst="rect">
            <a:avLst/>
          </a:prstGeom>
          <a:noFill/>
        </p:spPr>
        <p:txBody>
          <a:bodyPr wrap="none" rtlCol="0">
            <a:spAutoFit/>
          </a:bodyPr>
          <a:lstStyle/>
          <a:p>
            <a:r>
              <a:rPr lang="en-US" sz="1200" dirty="0"/>
              <a:t>Bishop and Abramowitz, </a:t>
            </a:r>
            <a:r>
              <a:rPr lang="en-US" sz="1200" i="1" dirty="0"/>
              <a:t>Climate Dynamics</a:t>
            </a:r>
            <a:r>
              <a:rPr lang="en-US" sz="1200" dirty="0"/>
              <a:t>,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203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03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203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203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20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52536" y="188640"/>
            <a:ext cx="8229600" cy="639762"/>
          </a:xfrm>
          <a:solidFill>
            <a:srgbClr val="0000FF"/>
          </a:solidFill>
        </p:spPr>
        <p:txBody>
          <a:bodyPr/>
          <a:lstStyle/>
          <a:p>
            <a:r>
              <a:rPr lang="en-US" sz="2800" dirty="0">
                <a:ea typeface="ＭＳ Ｐゴシック" charset="-128"/>
                <a:cs typeface="ＭＳ Ｐゴシック" charset="-128"/>
              </a:rPr>
              <a:t>Test 1: Is EDT distribution distinguishable from </a:t>
            </a:r>
            <a:r>
              <a:rPr lang="en-US" sz="2800" dirty="0" err="1">
                <a:ea typeface="ＭＳ Ｐゴシック" charset="-128"/>
                <a:cs typeface="ＭＳ Ｐゴシック" charset="-128"/>
              </a:rPr>
              <a:t>obs</a:t>
            </a:r>
            <a:r>
              <a:rPr lang="en-US" sz="2800" dirty="0">
                <a:ea typeface="ＭＳ Ｐゴシック" charset="-128"/>
                <a:cs typeface="ＭＳ Ｐゴシック" charset="-128"/>
              </a:rPr>
              <a:t>?</a:t>
            </a:r>
          </a:p>
        </p:txBody>
      </p:sp>
      <p:sp>
        <p:nvSpPr>
          <p:cNvPr id="9" name="Content Placeholder 8"/>
          <p:cNvSpPr>
            <a:spLocks noGrp="1"/>
          </p:cNvSpPr>
          <p:nvPr>
            <p:ph idx="1"/>
          </p:nvPr>
        </p:nvSpPr>
        <p:spPr>
          <a:xfrm>
            <a:off x="304800" y="1295401"/>
            <a:ext cx="3505200" cy="4581872"/>
          </a:xfrm>
        </p:spPr>
        <p:txBody>
          <a:bodyPr/>
          <a:lstStyle/>
          <a:p>
            <a:r>
              <a:rPr lang="en-US" sz="2000" dirty="0">
                <a:ea typeface="ＭＳ Ｐゴシック" charset="-128"/>
                <a:cs typeface="ＭＳ Ｐゴシック" charset="-128"/>
              </a:rPr>
              <a:t>Rank histogram</a:t>
            </a:r>
          </a:p>
          <a:p>
            <a:endParaRPr lang="en-US" sz="2000" dirty="0">
              <a:ea typeface="ＭＳ Ｐゴシック" charset="-128"/>
              <a:cs typeface="ＭＳ Ｐゴシック" charset="-128"/>
            </a:endParaRPr>
          </a:p>
          <a:p>
            <a:r>
              <a:rPr lang="en-US" sz="2000" dirty="0">
                <a:ea typeface="ＭＳ Ｐゴシック" charset="-128"/>
                <a:cs typeface="ＭＳ Ｐゴシック" charset="-128"/>
              </a:rPr>
              <a:t>For a single grid cell, at a single time step, what is the rank of the observed value in the observed + model set?</a:t>
            </a:r>
          </a:p>
          <a:p>
            <a:pPr>
              <a:buFont typeface="Arial" charset="0"/>
              <a:buNone/>
            </a:pPr>
            <a:endParaRPr lang="en-US" sz="2000" dirty="0">
              <a:ea typeface="ＭＳ Ｐゴシック" charset="-128"/>
              <a:cs typeface="ＭＳ Ｐゴシック" charset="-128"/>
            </a:endParaRPr>
          </a:p>
          <a:p>
            <a:pPr>
              <a:buFont typeface="Arial" charset="0"/>
              <a:buNone/>
            </a:pPr>
            <a:endParaRPr lang="en-US" sz="2000" dirty="0">
              <a:ea typeface="ＭＳ Ｐゴシック" charset="-128"/>
              <a:cs typeface="ＭＳ Ｐゴシック" charset="-128"/>
            </a:endParaRPr>
          </a:p>
          <a:p>
            <a:r>
              <a:rPr lang="en-US" sz="2000" dirty="0">
                <a:ea typeface="ＭＳ Ｐゴシック" charset="-128"/>
                <a:cs typeface="ＭＳ Ｐゴシック" charset="-128"/>
              </a:rPr>
              <a:t>Perturbed models behave more like replicate Earths (drawn from the same distribution as </a:t>
            </a:r>
            <a:r>
              <a:rPr lang="en-US" sz="2000" dirty="0" err="1">
                <a:ea typeface="ＭＳ Ｐゴシック" charset="-128"/>
                <a:cs typeface="ＭＳ Ｐゴシック" charset="-128"/>
              </a:rPr>
              <a:t>obs</a:t>
            </a:r>
            <a:r>
              <a:rPr lang="en-US" sz="2000" dirty="0">
                <a:ea typeface="ＭＳ Ｐゴシック" charset="-128"/>
                <a:cs typeface="ＭＳ Ｐゴシック" charset="-128"/>
              </a:rPr>
              <a:t>) than raw or bias corrected CMIP3 models (flatter histogram)</a:t>
            </a:r>
          </a:p>
          <a:p>
            <a:endParaRPr lang="en-US" sz="2000" dirty="0">
              <a:ea typeface="ＭＳ Ｐゴシック" charset="-128"/>
              <a:cs typeface="ＭＳ Ｐゴシック" charset="-128"/>
            </a:endParaRPr>
          </a:p>
        </p:txBody>
      </p:sp>
      <p:pic>
        <p:nvPicPr>
          <p:cNvPr id="7" name="Picture 6" descr="Figure_3.png"/>
          <p:cNvPicPr>
            <a:picLocks noChangeAspect="1"/>
          </p:cNvPicPr>
          <p:nvPr/>
        </p:nvPicPr>
        <p:blipFill>
          <a:blip r:embed="rId2"/>
          <a:srcRect/>
          <a:stretch>
            <a:fillRect/>
          </a:stretch>
        </p:blipFill>
        <p:spPr bwMode="auto">
          <a:xfrm>
            <a:off x="3810000" y="1124744"/>
            <a:ext cx="5029200" cy="5029200"/>
          </a:xfrm>
          <a:prstGeom prst="rect">
            <a:avLst/>
          </a:prstGeom>
          <a:noFill/>
          <a:ln w="9525">
            <a:noFill/>
            <a:miter lim="800000"/>
            <a:headEnd/>
            <a:tailEnd/>
          </a:ln>
        </p:spPr>
      </p:pic>
      <p:grpSp>
        <p:nvGrpSpPr>
          <p:cNvPr id="44" name="Group 43"/>
          <p:cNvGrpSpPr/>
          <p:nvPr/>
        </p:nvGrpSpPr>
        <p:grpSpPr>
          <a:xfrm>
            <a:off x="685800" y="4035425"/>
            <a:ext cx="2819400" cy="158750"/>
            <a:chOff x="685800" y="4035425"/>
            <a:chExt cx="2819400" cy="158750"/>
          </a:xfrm>
        </p:grpSpPr>
        <p:cxnSp>
          <p:nvCxnSpPr>
            <p:cNvPr id="13" name="Straight Arrow Connector 12"/>
            <p:cNvCxnSpPr/>
            <p:nvPr/>
          </p:nvCxnSpPr>
          <p:spPr>
            <a:xfrm>
              <a:off x="685800" y="4114800"/>
              <a:ext cx="2819400" cy="1588"/>
            </a:xfrm>
            <a:prstGeom prst="straightConnector1">
              <a:avLst/>
            </a:prstGeom>
            <a:ln>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1062831" y="4112419"/>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912813" y="4111625"/>
              <a:ext cx="153988"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1369219" y="4112419"/>
              <a:ext cx="155575"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1218406" y="4112419"/>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3048000" y="4113213"/>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1142206" y="4112419"/>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1750219" y="4112419"/>
              <a:ext cx="155575"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1427956" y="4112419"/>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2667000" y="4113213"/>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1478756" y="4112419"/>
              <a:ext cx="153988"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1633538" y="4111625"/>
              <a:ext cx="153988"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557338" y="4111625"/>
              <a:ext cx="153988" cy="158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1183481" y="4112419"/>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1338262" y="4113213"/>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262062" y="4113213"/>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1711325" y="4113213"/>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1866900" y="4113213"/>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1790700" y="4113213"/>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2129631" y="4115594"/>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2285206" y="4115594"/>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2209006" y="4115594"/>
              <a:ext cx="155575"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2016125" y="4116388"/>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2171700" y="4116388"/>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2095500" y="4116388"/>
              <a:ext cx="155575"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1979613" y="4114800"/>
              <a:ext cx="153988" cy="15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5293112" y="6242828"/>
            <a:ext cx="3546088" cy="276999"/>
          </a:xfrm>
          <a:prstGeom prst="rect">
            <a:avLst/>
          </a:prstGeom>
          <a:noFill/>
        </p:spPr>
        <p:txBody>
          <a:bodyPr wrap="none" rtlCol="0">
            <a:spAutoFit/>
          </a:bodyPr>
          <a:lstStyle/>
          <a:p>
            <a:r>
              <a:rPr lang="en-US" sz="1200" dirty="0"/>
              <a:t>Bishop and Abramowitz, </a:t>
            </a:r>
            <a:r>
              <a:rPr lang="en-US" sz="1200" i="1" dirty="0"/>
              <a:t>Climate Dynamics</a:t>
            </a:r>
            <a:r>
              <a:rPr lang="en-US" sz="1200" dirty="0"/>
              <a:t>, 2013</a:t>
            </a:r>
          </a:p>
        </p:txBody>
      </p:sp>
      <p:sp>
        <p:nvSpPr>
          <p:cNvPr id="5" name="TextBox 4"/>
          <p:cNvSpPr txBox="1"/>
          <p:nvPr/>
        </p:nvSpPr>
        <p:spPr>
          <a:xfrm>
            <a:off x="0" y="6027003"/>
            <a:ext cx="9144000" cy="830997"/>
          </a:xfrm>
          <a:prstGeom prst="rect">
            <a:avLst/>
          </a:prstGeom>
          <a:solidFill>
            <a:srgbClr val="FFFF00"/>
          </a:solidFill>
          <a:ln>
            <a:solidFill>
              <a:schemeClr val="bg1"/>
            </a:solidFill>
          </a:ln>
        </p:spPr>
        <p:txBody>
          <a:bodyPr wrap="square" rtlCol="0">
            <a:spAutoFit/>
          </a:bodyPr>
          <a:lstStyle/>
          <a:p>
            <a:r>
              <a:rPr lang="en-US" sz="2400" dirty="0">
                <a:solidFill>
                  <a:schemeClr val="bg1"/>
                </a:solidFill>
                <a:latin typeface="+mn-lt"/>
              </a:rPr>
              <a:t>Under the rank histogram test, the EDT members are barely distinguishable from the observations =&gt; reliable EDT probabilities.</a:t>
            </a:r>
          </a:p>
        </p:txBody>
      </p:sp>
    </p:spTree>
    <p:extLst>
      <p:ext uri="{BB962C8B-B14F-4D97-AF65-F5344CB8AC3E}">
        <p14:creationId xmlns:p14="http://schemas.microsoft.com/office/powerpoint/2010/main" val="239475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8735437-1D50-4131-95A9-5A682D4522FF}"/>
              </a:ext>
            </a:extLst>
          </p:cNvPr>
          <p:cNvSpPr>
            <a:spLocks noGrp="1"/>
          </p:cNvSpPr>
          <p:nvPr>
            <p:ph type="title"/>
          </p:nvPr>
        </p:nvSpPr>
        <p:spPr/>
        <p:txBody>
          <a:bodyPr/>
          <a:lstStyle/>
          <a:p>
            <a:r>
              <a:rPr lang="en-US" altLang="en-US">
                <a:ea typeface="ＭＳ Ｐゴシック" panose="020B0600070205080204" pitchFamily="34" charset="-128"/>
              </a:rPr>
              <a:t>Forecast Test</a:t>
            </a:r>
          </a:p>
        </p:txBody>
      </p:sp>
      <p:sp>
        <p:nvSpPr>
          <p:cNvPr id="22531" name="Content Placeholder 2">
            <a:extLst>
              <a:ext uri="{FF2B5EF4-FFF2-40B4-BE49-F238E27FC236}">
                <a16:creationId xmlns:a16="http://schemas.microsoft.com/office/drawing/2014/main" id="{01DEE52E-E3FC-4814-AF0C-EEDB170B4011}"/>
              </a:ext>
            </a:extLst>
          </p:cNvPr>
          <p:cNvSpPr>
            <a:spLocks noGrp="1"/>
          </p:cNvSpPr>
          <p:nvPr>
            <p:ph idx="1"/>
          </p:nvPr>
        </p:nvSpPr>
        <p:spPr>
          <a:xfrm>
            <a:off x="457200" y="1350963"/>
            <a:ext cx="8229600" cy="4525962"/>
          </a:xfrm>
        </p:spPr>
        <p:txBody>
          <a:bodyPr/>
          <a:lstStyle/>
          <a:p>
            <a:r>
              <a:rPr lang="en-US" altLang="en-US" sz="2400">
                <a:ea typeface="ＭＳ Ｐゴシック" panose="020B0600070205080204" pitchFamily="34" charset="-128"/>
              </a:rPr>
              <a:t>Take an ensemble of K CMIP5 climate forecasts initialized in the late 1800s and subject to prescribed future Green house gas forcing scenarios.</a:t>
            </a:r>
          </a:p>
          <a:p>
            <a:r>
              <a:rPr lang="en-US" altLang="en-US" sz="2400">
                <a:ea typeface="ＭＳ Ｐゴシック" panose="020B0600070205080204" pitchFamily="34" charset="-128"/>
              </a:rPr>
              <a:t>Replace real 20</a:t>
            </a:r>
            <a:r>
              <a:rPr lang="en-US" altLang="en-US" sz="2400" baseline="30000">
                <a:ea typeface="ＭＳ Ｐゴシック" panose="020B0600070205080204" pitchFamily="34" charset="-128"/>
              </a:rPr>
              <a:t>th</a:t>
            </a:r>
            <a:r>
              <a:rPr lang="en-US" altLang="en-US" sz="2400">
                <a:ea typeface="ＭＳ Ｐゴシック" panose="020B0600070205080204" pitchFamily="34" charset="-128"/>
              </a:rPr>
              <a:t> century observations by pseudo-observations from one of the models and then use these to derive the ensemble transformation weights.</a:t>
            </a:r>
          </a:p>
          <a:p>
            <a:r>
              <a:rPr lang="en-US" altLang="en-US" sz="2400">
                <a:ea typeface="ＭＳ Ｐゴシック" panose="020B0600070205080204" pitchFamily="34" charset="-128"/>
              </a:rPr>
              <a:t>Apply the derived transformation to the 21</a:t>
            </a:r>
            <a:r>
              <a:rPr lang="en-US" altLang="en-US" sz="2400" baseline="30000">
                <a:ea typeface="ＭＳ Ｐゴシック" panose="020B0600070205080204" pitchFamily="34" charset="-128"/>
              </a:rPr>
              <a:t>st</a:t>
            </a:r>
            <a:r>
              <a:rPr lang="en-US" altLang="en-US" sz="2400">
                <a:ea typeface="ＭＳ Ｐゴシック" panose="020B0600070205080204" pitchFamily="34" charset="-128"/>
              </a:rPr>
              <a:t> century ensemble and measure the performance of this transformed ensemble.</a:t>
            </a:r>
          </a:p>
          <a:p>
            <a:r>
              <a:rPr lang="en-US" altLang="en-US" sz="2400">
                <a:ea typeface="ＭＳ Ｐゴシック" panose="020B0600070205080204" pitchFamily="34" charset="-128"/>
              </a:rPr>
              <a:t>Repeat the experiment using a different model as the pseudo-Earth</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29391" y="188640"/>
            <a:ext cx="8229600" cy="778099"/>
          </a:xfrm>
        </p:spPr>
        <p:txBody>
          <a:bodyPr/>
          <a:lstStyle/>
          <a:p>
            <a:r>
              <a:rPr lang="en-US" sz="2800" dirty="0">
                <a:ea typeface="ＭＳ Ｐゴシック" charset="-128"/>
                <a:cs typeface="ＭＳ Ｐゴシック" charset="-128"/>
              </a:rPr>
              <a:t>List of models contributed to CMIP for differing Representative Concentration Pathways (RCPs)</a:t>
            </a:r>
          </a:p>
        </p:txBody>
      </p:sp>
      <p:sp>
        <p:nvSpPr>
          <p:cNvPr id="18435" name="Content Placeholder 2"/>
          <p:cNvSpPr>
            <a:spLocks noGrp="1"/>
          </p:cNvSpPr>
          <p:nvPr>
            <p:ph idx="1"/>
          </p:nvPr>
        </p:nvSpPr>
        <p:spPr>
          <a:xfrm>
            <a:off x="457200" y="836712"/>
            <a:ext cx="8579296" cy="5544616"/>
          </a:xfrm>
        </p:spPr>
        <p:txBody>
          <a:bodyPr numCol="1"/>
          <a:lstStyle/>
          <a:p>
            <a:pPr marL="57150" indent="0">
              <a:buNone/>
            </a:pPr>
            <a:endParaRPr lang="en-US" sz="2000" dirty="0">
              <a:ea typeface="ＭＳ Ｐゴシック" charset="-128"/>
              <a:cs typeface="ＭＳ Ｐゴシック" charset="-128"/>
            </a:endParaRPr>
          </a:p>
          <a:p>
            <a:pPr lvl="1"/>
            <a:endParaRPr lang="en-US" sz="1800" dirty="0">
              <a:ea typeface="ＭＳ Ｐゴシック" charset="-128"/>
              <a:cs typeface="ＭＳ Ｐゴシック" charset="-12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136227672"/>
              </p:ext>
            </p:extLst>
          </p:nvPr>
        </p:nvGraphicFramePr>
        <p:xfrm>
          <a:off x="886933" y="1038747"/>
          <a:ext cx="4361284" cy="5436248"/>
        </p:xfrm>
        <a:graphic>
          <a:graphicData uri="http://schemas.openxmlformats.org/presentationml/2006/ole">
            <mc:AlternateContent xmlns:mc="http://schemas.openxmlformats.org/markup-compatibility/2006">
              <mc:Choice xmlns:v="urn:schemas-microsoft-com:vml" Requires="v">
                <p:oleObj spid="_x0000_s3075" name="Document" r:id="rId4" imgW="5410200" imgH="6743700" progId="Word.Document.12">
                  <p:embed/>
                </p:oleObj>
              </mc:Choice>
              <mc:Fallback>
                <p:oleObj name="Document" r:id="rId4" imgW="5410200" imgH="6743700" progId="Word.Document.12">
                  <p:embed/>
                  <p:pic>
                    <p:nvPicPr>
                      <p:cNvPr id="2" name="Object 1"/>
                      <p:cNvPicPr/>
                      <p:nvPr/>
                    </p:nvPicPr>
                    <p:blipFill>
                      <a:blip r:embed="rId5"/>
                      <a:stretch>
                        <a:fillRect/>
                      </a:stretch>
                    </p:blipFill>
                    <p:spPr>
                      <a:xfrm>
                        <a:off x="886933" y="1038747"/>
                        <a:ext cx="4361284" cy="5436248"/>
                      </a:xfrm>
                      <a:prstGeom prst="rect">
                        <a:avLst/>
                      </a:prstGeom>
                    </p:spPr>
                  </p:pic>
                </p:oleObj>
              </mc:Fallback>
            </mc:AlternateContent>
          </a:graphicData>
        </a:graphic>
      </p:graphicFrame>
    </p:spTree>
    <p:extLst>
      <p:ext uri="{BB962C8B-B14F-4D97-AF65-F5344CB8AC3E}">
        <p14:creationId xmlns:p14="http://schemas.microsoft.com/office/powerpoint/2010/main" val="149272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80528" y="274638"/>
            <a:ext cx="8229600" cy="639762"/>
          </a:xfrm>
          <a:solidFill>
            <a:srgbClr val="0000FF"/>
          </a:solidFill>
        </p:spPr>
        <p:txBody>
          <a:bodyPr/>
          <a:lstStyle/>
          <a:p>
            <a:r>
              <a:rPr lang="en-US" sz="2800" dirty="0">
                <a:ea typeface="ＭＳ Ｐゴシック" charset="-128"/>
                <a:cs typeface="ＭＳ Ｐゴシック" charset="-128"/>
              </a:rPr>
              <a:t>Is EDT mean better than CMIP mean out of sample?</a:t>
            </a:r>
          </a:p>
        </p:txBody>
      </p:sp>
      <p:sp>
        <p:nvSpPr>
          <p:cNvPr id="9" name="Content Placeholder 8"/>
          <p:cNvSpPr>
            <a:spLocks noGrp="1"/>
          </p:cNvSpPr>
          <p:nvPr>
            <p:ph idx="1"/>
          </p:nvPr>
        </p:nvSpPr>
        <p:spPr>
          <a:xfrm>
            <a:off x="179512" y="1295400"/>
            <a:ext cx="3187080" cy="4830763"/>
          </a:xfrm>
        </p:spPr>
        <p:txBody>
          <a:bodyPr/>
          <a:lstStyle/>
          <a:p>
            <a:r>
              <a:rPr lang="en-US" sz="2000" dirty="0">
                <a:ea typeface="ＭＳ Ｐゴシック" charset="-128"/>
                <a:cs typeface="ＭＳ Ｐゴシック" charset="-128"/>
              </a:rPr>
              <a:t>Model-as-truth  / perfect model experiment</a:t>
            </a:r>
          </a:p>
          <a:p>
            <a:endParaRPr lang="en-US" sz="2000" dirty="0">
              <a:ea typeface="ＭＳ Ｐゴシック" charset="-128"/>
              <a:cs typeface="ＭＳ Ｐゴシック" charset="-128"/>
            </a:endParaRPr>
          </a:p>
          <a:p>
            <a:r>
              <a:rPr lang="en-US" sz="2000" dirty="0">
                <a:ea typeface="ＭＳ Ｐゴシック" charset="-128"/>
                <a:cs typeface="ＭＳ Ｐゴシック" charset="-128"/>
              </a:rPr>
              <a:t>Train on 20C, test throughout 21C</a:t>
            </a:r>
          </a:p>
          <a:p>
            <a:endParaRPr lang="en-US" sz="2000" dirty="0">
              <a:ea typeface="ＭＳ Ｐゴシック" charset="-128"/>
              <a:cs typeface="ＭＳ Ｐゴシック" charset="-128"/>
            </a:endParaRPr>
          </a:p>
          <a:p>
            <a:r>
              <a:rPr lang="en-US" sz="2000" dirty="0">
                <a:ea typeface="ＭＳ Ｐゴシック" charset="-128"/>
                <a:cs typeface="ＭＳ Ｐゴシック" charset="-128"/>
              </a:rPr>
              <a:t>Histograms show improvement in ensemble mean RMSD over all possible models as truth</a:t>
            </a:r>
          </a:p>
        </p:txBody>
      </p:sp>
      <p:pic>
        <p:nvPicPr>
          <p:cNvPr id="4" name="Picture 3" descr="Figur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124744"/>
            <a:ext cx="5400600" cy="5400600"/>
          </a:xfrm>
          <a:prstGeom prst="rect">
            <a:avLst/>
          </a:prstGeom>
        </p:spPr>
      </p:pic>
      <p:sp>
        <p:nvSpPr>
          <p:cNvPr id="8" name="TextBox 7"/>
          <p:cNvSpPr txBox="1"/>
          <p:nvPr/>
        </p:nvSpPr>
        <p:spPr>
          <a:xfrm>
            <a:off x="179512" y="6248345"/>
            <a:ext cx="3475112" cy="276999"/>
          </a:xfrm>
          <a:prstGeom prst="rect">
            <a:avLst/>
          </a:prstGeom>
          <a:noFill/>
        </p:spPr>
        <p:txBody>
          <a:bodyPr wrap="square" rtlCol="0">
            <a:spAutoFit/>
          </a:bodyPr>
          <a:lstStyle/>
          <a:p>
            <a:r>
              <a:rPr lang="en-US" sz="1200" dirty="0"/>
              <a:t>Abramowitz and Bishop, </a:t>
            </a:r>
            <a:r>
              <a:rPr lang="en-US" sz="1200" i="1" dirty="0"/>
              <a:t>J Climate, 2015.</a:t>
            </a:r>
            <a:endParaRPr lang="en-US" sz="1200" dirty="0"/>
          </a:p>
        </p:txBody>
      </p:sp>
      <p:sp>
        <p:nvSpPr>
          <p:cNvPr id="7" name="TextBox 6"/>
          <p:cNvSpPr txBox="1"/>
          <p:nvPr/>
        </p:nvSpPr>
        <p:spPr>
          <a:xfrm>
            <a:off x="0" y="4941168"/>
            <a:ext cx="9144000" cy="830997"/>
          </a:xfrm>
          <a:prstGeom prst="rect">
            <a:avLst/>
          </a:prstGeom>
          <a:solidFill>
            <a:srgbClr val="FFFF00"/>
          </a:solidFill>
          <a:ln>
            <a:solidFill>
              <a:schemeClr val="bg1"/>
            </a:solidFill>
          </a:ln>
        </p:spPr>
        <p:txBody>
          <a:bodyPr wrap="square" rtlCol="0">
            <a:spAutoFit/>
          </a:bodyPr>
          <a:lstStyle/>
          <a:p>
            <a:r>
              <a:rPr lang="en-US" sz="2400" dirty="0">
                <a:solidFill>
                  <a:schemeClr val="bg1"/>
                </a:solidFill>
                <a:latin typeface="+mn-lt"/>
              </a:rPr>
              <a:t>In all 301 trials, EDT mean had smaller RMSD than CMIP bias corrected mean. On average EDT mean RMSD more than 32% smaller.</a:t>
            </a:r>
          </a:p>
        </p:txBody>
      </p:sp>
    </p:spTree>
    <p:extLst>
      <p:ext uri="{BB962C8B-B14F-4D97-AF65-F5344CB8AC3E}">
        <p14:creationId xmlns:p14="http://schemas.microsoft.com/office/powerpoint/2010/main" val="127829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79512" y="1295400"/>
            <a:ext cx="3187080" cy="4830763"/>
          </a:xfrm>
        </p:spPr>
        <p:txBody>
          <a:bodyPr/>
          <a:lstStyle/>
          <a:p>
            <a:r>
              <a:rPr lang="en-US" sz="2000" dirty="0">
                <a:ea typeface="ＭＳ Ｐゴシック" charset="-128"/>
                <a:cs typeface="ＭＳ Ｐゴシック" charset="-128"/>
              </a:rPr>
              <a:t>Model-as-truth  / perfect model experiment</a:t>
            </a:r>
          </a:p>
          <a:p>
            <a:endParaRPr lang="en-US" sz="2000" dirty="0">
              <a:ea typeface="ＭＳ Ｐゴシック" charset="-128"/>
              <a:cs typeface="ＭＳ Ｐゴシック" charset="-128"/>
            </a:endParaRPr>
          </a:p>
          <a:p>
            <a:r>
              <a:rPr lang="en-US" sz="2000" dirty="0">
                <a:ea typeface="ＭＳ Ｐゴシック" charset="-128"/>
                <a:cs typeface="ＭＳ Ｐゴシック" charset="-128"/>
              </a:rPr>
              <a:t>Train on 20C, test throughout 21C</a:t>
            </a:r>
          </a:p>
          <a:p>
            <a:endParaRPr lang="en-US" sz="2000" dirty="0">
              <a:ea typeface="ＭＳ Ｐゴシック" charset="-128"/>
              <a:cs typeface="ＭＳ Ｐゴシック" charset="-128"/>
            </a:endParaRPr>
          </a:p>
          <a:p>
            <a:r>
              <a:rPr lang="en-US" sz="2000" dirty="0">
                <a:ea typeface="ＭＳ Ｐゴシック" charset="-128"/>
                <a:cs typeface="ＭＳ Ｐゴシック" charset="-128"/>
              </a:rPr>
              <a:t>Histograms show improvement in ensemble SD over all possible models as truth</a:t>
            </a:r>
          </a:p>
        </p:txBody>
      </p:sp>
      <p:pic>
        <p:nvPicPr>
          <p:cNvPr id="2" name="Picture 1" descr="Figure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6728" y="1052736"/>
            <a:ext cx="5472608" cy="5472608"/>
          </a:xfrm>
          <a:prstGeom prst="rect">
            <a:avLst/>
          </a:prstGeom>
        </p:spPr>
      </p:pic>
      <p:sp>
        <p:nvSpPr>
          <p:cNvPr id="6" name="TextBox 5"/>
          <p:cNvSpPr txBox="1"/>
          <p:nvPr/>
        </p:nvSpPr>
        <p:spPr>
          <a:xfrm>
            <a:off x="179512" y="6248345"/>
            <a:ext cx="3475112" cy="276999"/>
          </a:xfrm>
          <a:prstGeom prst="rect">
            <a:avLst/>
          </a:prstGeom>
          <a:noFill/>
        </p:spPr>
        <p:txBody>
          <a:bodyPr wrap="square" rtlCol="0">
            <a:spAutoFit/>
          </a:bodyPr>
          <a:lstStyle/>
          <a:p>
            <a:r>
              <a:rPr lang="en-US" sz="1200" dirty="0"/>
              <a:t>Abramowitz and Bishop, </a:t>
            </a:r>
            <a:r>
              <a:rPr lang="en-US" sz="1200" i="1" dirty="0"/>
              <a:t>J Climate, 2015.</a:t>
            </a:r>
            <a:endParaRPr lang="en-US" sz="1200" dirty="0"/>
          </a:p>
        </p:txBody>
      </p:sp>
      <p:sp>
        <p:nvSpPr>
          <p:cNvPr id="7" name="Title 1"/>
          <p:cNvSpPr>
            <a:spLocks noGrp="1"/>
          </p:cNvSpPr>
          <p:nvPr>
            <p:ph type="title"/>
          </p:nvPr>
        </p:nvSpPr>
        <p:spPr>
          <a:xfrm>
            <a:off x="-180528" y="274638"/>
            <a:ext cx="8229600" cy="639762"/>
          </a:xfrm>
          <a:solidFill>
            <a:srgbClr val="0000FF"/>
          </a:solidFill>
        </p:spPr>
        <p:txBody>
          <a:bodyPr/>
          <a:lstStyle/>
          <a:p>
            <a:r>
              <a:rPr lang="en-US" sz="2800" dirty="0">
                <a:ea typeface="ＭＳ Ｐゴシック" charset="-128"/>
                <a:cs typeface="ＭＳ Ｐゴシック" charset="-128"/>
              </a:rPr>
              <a:t>Can the EDT better predict the future CPD variance?  </a:t>
            </a:r>
          </a:p>
        </p:txBody>
      </p:sp>
      <p:sp>
        <p:nvSpPr>
          <p:cNvPr id="8" name="TextBox 7"/>
          <p:cNvSpPr txBox="1"/>
          <p:nvPr/>
        </p:nvSpPr>
        <p:spPr>
          <a:xfrm>
            <a:off x="0" y="4725144"/>
            <a:ext cx="9144000" cy="1200329"/>
          </a:xfrm>
          <a:prstGeom prst="rect">
            <a:avLst/>
          </a:prstGeom>
          <a:solidFill>
            <a:srgbClr val="FFFF00"/>
          </a:solidFill>
          <a:ln>
            <a:solidFill>
              <a:schemeClr val="bg1"/>
            </a:solidFill>
          </a:ln>
        </p:spPr>
        <p:txBody>
          <a:bodyPr wrap="square" rtlCol="0">
            <a:spAutoFit/>
          </a:bodyPr>
          <a:lstStyle/>
          <a:p>
            <a:r>
              <a:rPr lang="en-US" sz="2400" dirty="0">
                <a:solidFill>
                  <a:schemeClr val="bg1"/>
                </a:solidFill>
                <a:latin typeface="+mn-lt"/>
              </a:rPr>
              <a:t>For </a:t>
            </a:r>
            <a:r>
              <a:rPr lang="en-US" sz="2400">
                <a:solidFill>
                  <a:schemeClr val="bg1"/>
                </a:solidFill>
                <a:latin typeface="+mn-lt"/>
              </a:rPr>
              <a:t>the majority </a:t>
            </a:r>
            <a:r>
              <a:rPr lang="en-US" sz="2400" dirty="0">
                <a:solidFill>
                  <a:schemeClr val="bg1"/>
                </a:solidFill>
                <a:latin typeface="+mn-lt"/>
              </a:rPr>
              <a:t>of cases, EDT predicted the future CPD standard deviation better than the bias corrected CMIP ensemble.</a:t>
            </a:r>
          </a:p>
          <a:p>
            <a:r>
              <a:rPr lang="en-US" sz="2400" dirty="0">
                <a:solidFill>
                  <a:schemeClr val="bg1"/>
                </a:solidFill>
                <a:latin typeface="+mn-lt"/>
              </a:rPr>
              <a:t>The mean improvement was about 50%. </a:t>
            </a:r>
          </a:p>
        </p:txBody>
      </p:sp>
    </p:spTree>
    <p:extLst>
      <p:ext uri="{BB962C8B-B14F-4D97-AF65-F5344CB8AC3E}">
        <p14:creationId xmlns:p14="http://schemas.microsoft.com/office/powerpoint/2010/main" val="40978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868362"/>
          </a:xfrm>
        </p:spPr>
        <p:txBody>
          <a:bodyPr/>
          <a:lstStyle/>
          <a:p>
            <a:r>
              <a:rPr lang="en-US" altLang="en-US" sz="2800">
                <a:ea typeface="ＭＳ Ｐゴシック" pitchFamily="34" charset="-128"/>
              </a:rPr>
              <a:t>Outline</a:t>
            </a:r>
          </a:p>
        </p:txBody>
      </p:sp>
      <p:sp>
        <p:nvSpPr>
          <p:cNvPr id="18435" name="Content Placeholder 2"/>
          <p:cNvSpPr>
            <a:spLocks noGrp="1"/>
          </p:cNvSpPr>
          <p:nvPr>
            <p:ph idx="1"/>
          </p:nvPr>
        </p:nvSpPr>
        <p:spPr>
          <a:xfrm>
            <a:off x="457200" y="1295400"/>
            <a:ext cx="8229600" cy="4830763"/>
          </a:xfrm>
        </p:spPr>
        <p:txBody>
          <a:bodyPr/>
          <a:lstStyle/>
          <a:p>
            <a:r>
              <a:rPr lang="en-US" altLang="en-US" sz="2400" dirty="0">
                <a:ea typeface="ＭＳ Ｐゴシック" pitchFamily="34" charset="-128"/>
              </a:rPr>
              <a:t>Ensemble based climate prediction and model dependence</a:t>
            </a:r>
          </a:p>
          <a:p>
            <a:r>
              <a:rPr lang="en-US" altLang="en-US" sz="2400" dirty="0">
                <a:ea typeface="ＭＳ Ｐゴシック" pitchFamily="34" charset="-128"/>
              </a:rPr>
              <a:t>The Climate Probability Distribution (CPD), why it matters and why it hides during rapid climate change. </a:t>
            </a:r>
          </a:p>
          <a:p>
            <a:r>
              <a:rPr lang="en-US" altLang="en-US" sz="2400" dirty="0">
                <a:ea typeface="ＭＳ Ｐゴシック" pitchFamily="34" charset="-128"/>
              </a:rPr>
              <a:t>Relationship between observations and the mean and variance of the CPD and how </a:t>
            </a:r>
            <a:r>
              <a:rPr lang="en-US" altLang="en-US" sz="2400" dirty="0" err="1">
                <a:ea typeface="ＭＳ Ｐゴシック" pitchFamily="34" charset="-128"/>
              </a:rPr>
              <a:t>CMIPx</a:t>
            </a:r>
            <a:r>
              <a:rPr lang="en-US" altLang="en-US" sz="2400" dirty="0">
                <a:ea typeface="ＭＳ Ｐゴシック" pitchFamily="34" charset="-128"/>
              </a:rPr>
              <a:t> ensembles do not satisfy these relationships</a:t>
            </a:r>
          </a:p>
          <a:p>
            <a:r>
              <a:rPr lang="en-US" altLang="en-US" sz="2400" dirty="0">
                <a:ea typeface="ＭＳ Ｐゴシック" pitchFamily="34" charset="-128"/>
              </a:rPr>
              <a:t>An Ensemble Dependence Transformation (EDT) that makes </a:t>
            </a:r>
            <a:r>
              <a:rPr lang="en-US" altLang="en-US" sz="2400" dirty="0" err="1">
                <a:ea typeface="ＭＳ Ｐゴシック" pitchFamily="34" charset="-128"/>
              </a:rPr>
              <a:t>CMIPx</a:t>
            </a:r>
            <a:r>
              <a:rPr lang="en-US" altLang="en-US" sz="2400" dirty="0">
                <a:ea typeface="ＭＳ Ｐゴシック" pitchFamily="34" charset="-128"/>
              </a:rPr>
              <a:t> type ensembles more “like” a CPD ensemble.</a:t>
            </a:r>
          </a:p>
          <a:p>
            <a:r>
              <a:rPr lang="en-US" altLang="en-US" sz="2400" dirty="0">
                <a:ea typeface="ＭＳ Ｐゴシック" pitchFamily="34" charset="-128"/>
              </a:rPr>
              <a:t>Application of method to create climate forecasts of the CPD</a:t>
            </a:r>
          </a:p>
          <a:p>
            <a:r>
              <a:rPr lang="en-US" altLang="en-US" sz="2400" dirty="0">
                <a:ea typeface="ＭＳ Ｐゴシック" pitchFamily="34" charset="-128"/>
              </a:rPr>
              <a:t>Conclusions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40"/>
            <a:ext cx="8229600" cy="960104"/>
          </a:xfrm>
        </p:spPr>
        <p:txBody>
          <a:bodyPr/>
          <a:lstStyle/>
          <a:p>
            <a:r>
              <a:rPr lang="en-US" sz="2800" dirty="0"/>
              <a:t>Transformation to a replicate Earth like ensemble</a:t>
            </a:r>
            <a:br>
              <a:rPr lang="en-US" sz="2800" dirty="0"/>
            </a:br>
            <a:r>
              <a:rPr lang="en-US" sz="2000" dirty="0"/>
              <a:t>(i.e. accounting for dependence – global </a:t>
            </a:r>
            <a:r>
              <a:rPr lang="en-US" sz="2000" dirty="0" err="1"/>
              <a:t>tas</a:t>
            </a:r>
            <a:r>
              <a:rPr lang="en-US" sz="2000" dirty="0"/>
              <a:t>)</a:t>
            </a:r>
          </a:p>
        </p:txBody>
      </p:sp>
      <p:sp>
        <p:nvSpPr>
          <p:cNvPr id="12" name="TextBox 11"/>
          <p:cNvSpPr txBox="1"/>
          <p:nvPr/>
        </p:nvSpPr>
        <p:spPr>
          <a:xfrm>
            <a:off x="6959898" y="1628800"/>
            <a:ext cx="1944216" cy="2554545"/>
          </a:xfrm>
          <a:prstGeom prst="rect">
            <a:avLst/>
          </a:prstGeom>
          <a:noFill/>
        </p:spPr>
        <p:txBody>
          <a:bodyPr wrap="square" rtlCol="0">
            <a:spAutoFit/>
          </a:bodyPr>
          <a:lstStyle/>
          <a:p>
            <a:r>
              <a:rPr lang="en-US" sz="1600" dirty="0"/>
              <a:t>Using HadCRUT4 as </a:t>
            </a:r>
            <a:r>
              <a:rPr lang="en-US" sz="1600" dirty="0" err="1"/>
              <a:t>obs</a:t>
            </a:r>
            <a:r>
              <a:rPr lang="en-US" sz="1600" dirty="0"/>
              <a:t> reference – monthly 5˚x5˚ </a:t>
            </a:r>
          </a:p>
          <a:p>
            <a:endParaRPr lang="en-US" sz="1600" dirty="0"/>
          </a:p>
          <a:p>
            <a:r>
              <a:rPr lang="en-US" sz="1600" dirty="0"/>
              <a:t>2005-2012 shown in blue</a:t>
            </a:r>
          </a:p>
          <a:p>
            <a:endParaRPr lang="en-US" sz="1600" dirty="0"/>
          </a:p>
          <a:p>
            <a:endParaRPr lang="en-US" sz="1600" dirty="0"/>
          </a:p>
          <a:p>
            <a:r>
              <a:rPr lang="en-US" sz="1600" dirty="0"/>
              <a:t>Ensemble variance drops ~20%</a:t>
            </a:r>
          </a:p>
        </p:txBody>
      </p:sp>
      <p:sp>
        <p:nvSpPr>
          <p:cNvPr id="5" name="TextBox 4"/>
          <p:cNvSpPr txBox="1"/>
          <p:nvPr/>
        </p:nvSpPr>
        <p:spPr>
          <a:xfrm>
            <a:off x="6959898" y="6168704"/>
            <a:ext cx="1882247" cy="461665"/>
          </a:xfrm>
          <a:prstGeom prst="rect">
            <a:avLst/>
          </a:prstGeom>
          <a:noFill/>
        </p:spPr>
        <p:txBody>
          <a:bodyPr wrap="none" rtlCol="0">
            <a:spAutoFit/>
          </a:bodyPr>
          <a:lstStyle/>
          <a:p>
            <a:r>
              <a:rPr lang="en-US" sz="1200" dirty="0"/>
              <a:t>Abramowitz and Bishop, </a:t>
            </a:r>
          </a:p>
          <a:p>
            <a:r>
              <a:rPr lang="en-US" sz="1200" i="1" dirty="0"/>
              <a:t>(2015, J Climate) </a:t>
            </a:r>
            <a:endParaRPr lang="en-US" sz="1200" dirty="0"/>
          </a:p>
        </p:txBody>
      </p:sp>
      <p:pic>
        <p:nvPicPr>
          <p:cNvPr id="6" name="Picture 5" descr="tas_global_CMIP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38865"/>
            <a:ext cx="6203032" cy="5594815"/>
          </a:xfrm>
          <a:prstGeom prst="rect">
            <a:avLst/>
          </a:prstGeom>
        </p:spPr>
      </p:pic>
    </p:spTree>
    <p:extLst>
      <p:ext uri="{BB962C8B-B14F-4D97-AF65-F5344CB8AC3E}">
        <p14:creationId xmlns:p14="http://schemas.microsoft.com/office/powerpoint/2010/main" val="19173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792162"/>
          </a:xfrm>
        </p:spPr>
        <p:txBody>
          <a:bodyPr/>
          <a:lstStyle/>
          <a:p>
            <a:r>
              <a:rPr lang="en-US" altLang="en-US" sz="4800" dirty="0">
                <a:ea typeface="ＭＳ Ｐゴシック" pitchFamily="34" charset="-128"/>
              </a:rPr>
              <a:t>Conclusions</a:t>
            </a:r>
          </a:p>
        </p:txBody>
      </p:sp>
      <p:sp>
        <p:nvSpPr>
          <p:cNvPr id="3" name="Content Placeholder 2"/>
          <p:cNvSpPr>
            <a:spLocks noGrp="1"/>
          </p:cNvSpPr>
          <p:nvPr>
            <p:ph idx="1"/>
          </p:nvPr>
        </p:nvSpPr>
        <p:spPr>
          <a:xfrm>
            <a:off x="457200" y="1124744"/>
            <a:ext cx="8229600" cy="4830763"/>
          </a:xfrm>
        </p:spPr>
        <p:txBody>
          <a:bodyPr/>
          <a:lstStyle/>
          <a:p>
            <a:pPr>
              <a:defRPr/>
            </a:pPr>
            <a:r>
              <a:rPr lang="en-US" sz="2000" dirty="0">
                <a:ea typeface="ＭＳ Ｐゴシック" pitchFamily="34" charset="-128"/>
              </a:rPr>
              <a:t>An ideal ensemble would sample the Climactic Probability Distribution (CPD).</a:t>
            </a:r>
          </a:p>
          <a:p>
            <a:pPr>
              <a:defRPr/>
            </a:pPr>
            <a:r>
              <a:rPr lang="en-US" sz="2000" dirty="0">
                <a:ea typeface="ＭＳ Ｐゴシック" pitchFamily="34" charset="-128"/>
              </a:rPr>
              <a:t>The instantaneous CPD and its variance are formally unobservable but can be plausibly estimated and predicted by applying the EDT to ensembles of  models of the quality found in the CMIP5 ensemble.</a:t>
            </a:r>
          </a:p>
          <a:p>
            <a:pPr>
              <a:defRPr/>
            </a:pPr>
            <a:r>
              <a:rPr lang="en-US" sz="2000" dirty="0">
                <a:ea typeface="ＭＳ Ｐゴシック" pitchFamily="34" charset="-128"/>
              </a:rPr>
              <a:t>Earth replicate ensemble defines the CPD but is imaginary. Nevertheless, it provides:</a:t>
            </a:r>
          </a:p>
          <a:p>
            <a:pPr lvl="1">
              <a:defRPr/>
            </a:pPr>
            <a:r>
              <a:rPr lang="en-US" sz="1600" dirty="0">
                <a:ea typeface="ＭＳ Ｐゴシック" pitchFamily="34" charset="-128"/>
              </a:rPr>
              <a:t>A framework for understanding role of chaos in climate prediction,</a:t>
            </a:r>
          </a:p>
          <a:p>
            <a:pPr lvl="1">
              <a:defRPr/>
            </a:pPr>
            <a:r>
              <a:rPr lang="en-US" sz="1600" dirty="0">
                <a:ea typeface="ＭＳ Ｐゴシック" pitchFamily="34" charset="-128"/>
              </a:rPr>
              <a:t>properties that ensemble post-processing  schemes should aim to emulate</a:t>
            </a:r>
            <a:endParaRPr lang="en-US" sz="2000" dirty="0">
              <a:ea typeface="ＭＳ Ｐゴシック" pitchFamily="34" charset="-128"/>
            </a:endParaRPr>
          </a:p>
          <a:p>
            <a:pPr>
              <a:defRPr/>
            </a:pPr>
            <a:r>
              <a:rPr lang="en-US" sz="2000" dirty="0">
                <a:ea typeface="ＭＳ Ｐゴシック" pitchFamily="34" charset="-128"/>
              </a:rPr>
              <a:t>Application of the EDT to the CMIP5 ensemble led to forecast ensemble means with marked reductions (~30% on average) in RMSD.  It also greatly improved (50% on average) on average improved the prediction of future CPD variance.</a:t>
            </a:r>
          </a:p>
          <a:p>
            <a:pPr>
              <a:defRPr/>
            </a:pPr>
            <a:r>
              <a:rPr lang="en-US" sz="2000" dirty="0">
                <a:ea typeface="ＭＳ Ｐゴシック" charset="-128"/>
                <a:cs typeface="ＭＳ Ｐゴシック" charset="-128"/>
              </a:rPr>
              <a:t>Accounting for dependence in CMIP5 has a considerable effect on global and regional 21</a:t>
            </a:r>
            <a:r>
              <a:rPr lang="en-US" sz="2000" baseline="30000" dirty="0">
                <a:ea typeface="ＭＳ Ｐゴシック" charset="-128"/>
                <a:cs typeface="ＭＳ Ｐゴシック" charset="-128"/>
              </a:rPr>
              <a:t>st</a:t>
            </a:r>
            <a:r>
              <a:rPr lang="en-US" sz="2000" dirty="0">
                <a:ea typeface="ＭＳ Ｐゴシック" charset="-128"/>
                <a:cs typeface="ＭＳ Ｐゴシック" charset="-128"/>
              </a:rPr>
              <a:t> C projections of surface air temperature.</a:t>
            </a:r>
          </a:p>
          <a:p>
            <a:pPr>
              <a:defRPr/>
            </a:pPr>
            <a:endParaRPr lang="en-US" sz="2000"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a:xfrm>
            <a:off x="457200" y="1412776"/>
            <a:ext cx="8229600" cy="4525963"/>
          </a:xfrm>
        </p:spPr>
        <p:txBody>
          <a:bodyPr/>
          <a:lstStyle/>
          <a:p>
            <a:r>
              <a:rPr lang="en-US" sz="2400" dirty="0"/>
              <a:t>Implications for Attribution and Detection</a:t>
            </a:r>
          </a:p>
          <a:p>
            <a:r>
              <a:rPr lang="en-US" sz="2400" dirty="0"/>
              <a:t>Use in medium range weather forecasting </a:t>
            </a:r>
          </a:p>
          <a:p>
            <a:r>
              <a:rPr lang="en-US" sz="2400" dirty="0"/>
              <a:t>Ensembles of sub-ensembles?</a:t>
            </a:r>
          </a:p>
          <a:p>
            <a:r>
              <a:rPr lang="en-US" sz="2400" dirty="0"/>
              <a:t>How should the performance of a coupled climate model in “weather forecasting” or “seasonal forecasting” mode influence the weight it is given in a CPD forecast.</a:t>
            </a:r>
          </a:p>
        </p:txBody>
      </p:sp>
    </p:spTree>
    <p:extLst>
      <p:ext uri="{BB962C8B-B14F-4D97-AF65-F5344CB8AC3E}">
        <p14:creationId xmlns:p14="http://schemas.microsoft.com/office/powerpoint/2010/main" val="335253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4294967295"/>
          </p:nvPr>
        </p:nvSpPr>
        <p:spPr>
          <a:xfrm>
            <a:off x="457200" y="381000"/>
            <a:ext cx="8305800" cy="5410200"/>
          </a:xfrm>
        </p:spPr>
        <p:txBody>
          <a:bodyPr/>
          <a:lstStyle/>
          <a:p>
            <a:pPr>
              <a:spcBef>
                <a:spcPts val="1075"/>
              </a:spcBef>
              <a:spcAft>
                <a:spcPts val="1200"/>
              </a:spcAft>
              <a:buFont typeface="Arial" charset="0"/>
              <a:buNone/>
            </a:pPr>
            <a:endParaRPr lang="en-US" altLang="en-US" sz="2000" dirty="0">
              <a:ea typeface="ＭＳ Ｐゴシック" pitchFamily="34" charset="-128"/>
            </a:endParaRPr>
          </a:p>
          <a:p>
            <a:pPr>
              <a:spcBef>
                <a:spcPts val="300"/>
              </a:spcBef>
            </a:pPr>
            <a:r>
              <a:rPr lang="en-AU" altLang="en-US" sz="2000" dirty="0">
                <a:ea typeface="ＭＳ Ｐゴシック" pitchFamily="34" charset="-128"/>
              </a:rPr>
              <a:t>CPDs give probability of observing values of temperature, wind, rain or environmental phenomena – such as droughts, heat waves, tropical cyclones or </a:t>
            </a:r>
            <a:r>
              <a:rPr lang="en-AU" altLang="en-US" sz="2000" i="1" dirty="0">
                <a:ea typeface="ＭＳ Ｐゴシック" pitchFamily="34" charset="-128"/>
              </a:rPr>
              <a:t>high amplitude inter-decadal oscillations</a:t>
            </a:r>
            <a:r>
              <a:rPr lang="en-AU" altLang="en-US" sz="2000" dirty="0">
                <a:ea typeface="ＭＳ Ｐゴシック" pitchFamily="34" charset="-128"/>
              </a:rPr>
              <a:t>.</a:t>
            </a:r>
          </a:p>
          <a:p>
            <a:pPr>
              <a:spcBef>
                <a:spcPts val="300"/>
              </a:spcBef>
            </a:pPr>
            <a:r>
              <a:rPr lang="en-US" altLang="en-US" sz="2000" dirty="0">
                <a:ea typeface="ＭＳ Ｐゴシック" pitchFamily="34" charset="-128"/>
              </a:rPr>
              <a:t>Climate change detection and impact assessment requires the CPD, not just the mean.</a:t>
            </a:r>
            <a:endParaRPr lang="en-AU" altLang="en-US" sz="2000" i="1" dirty="0">
              <a:ea typeface="ＭＳ Ｐゴシック" pitchFamily="34" charset="-128"/>
            </a:endParaRPr>
          </a:p>
          <a:p>
            <a:pPr>
              <a:spcBef>
                <a:spcPts val="300"/>
              </a:spcBef>
              <a:spcAft>
                <a:spcPts val="300"/>
              </a:spcAft>
            </a:pPr>
            <a:r>
              <a:rPr lang="en-US" altLang="en-US" sz="2000" dirty="0">
                <a:ea typeface="ＭＳ Ｐゴシック" pitchFamily="34" charset="-128"/>
              </a:rPr>
              <a:t>If the climate system were static, the CPD would be well approximated by historical data.</a:t>
            </a:r>
          </a:p>
          <a:p>
            <a:pPr>
              <a:spcBef>
                <a:spcPts val="300"/>
              </a:spcBef>
              <a:spcAft>
                <a:spcPts val="300"/>
              </a:spcAft>
            </a:pPr>
            <a:r>
              <a:rPr lang="en-US" altLang="en-US" sz="2000" dirty="0">
                <a:ea typeface="ＭＳ Ｐゴシック" pitchFamily="34" charset="-128"/>
              </a:rPr>
              <a:t>But green-house gas concentrations are rapidly increasing, and current atmospheric concentrations of carbon dioxide, methane, and nitrous oxide have increased to levels unprecedented in at least the last 800,000 years! (IPCC, 2013, SPM)</a:t>
            </a:r>
          </a:p>
          <a:p>
            <a:pPr>
              <a:spcBef>
                <a:spcPts val="300"/>
              </a:spcBef>
              <a:spcAft>
                <a:spcPts val="300"/>
              </a:spcAft>
            </a:pPr>
            <a:r>
              <a:rPr lang="en-US" altLang="en-US" sz="2000" b="1" dirty="0">
                <a:solidFill>
                  <a:srgbClr val="FFFF00"/>
                </a:solidFill>
                <a:ea typeface="ＭＳ Ｐゴシック" pitchFamily="34" charset="-128"/>
              </a:rPr>
              <a:t>It is impossible to determine the CPD from observations alone during this type of climate change. </a:t>
            </a:r>
          </a:p>
          <a:p>
            <a:pPr>
              <a:spcBef>
                <a:spcPts val="300"/>
              </a:spcBef>
              <a:spcAft>
                <a:spcPts val="300"/>
              </a:spcAft>
            </a:pPr>
            <a:r>
              <a:rPr lang="en-US" altLang="en-US" sz="2000" b="1" dirty="0">
                <a:solidFill>
                  <a:srgbClr val="FFFF00"/>
                </a:solidFill>
                <a:ea typeface="ＭＳ Ｐゴシック" pitchFamily="34" charset="-128"/>
              </a:rPr>
              <a:t>Could we do it with ensembles and observations?</a:t>
            </a:r>
          </a:p>
        </p:txBody>
      </p:sp>
      <p:sp>
        <p:nvSpPr>
          <p:cNvPr id="12291" name="Rectangle 3"/>
          <p:cNvSpPr>
            <a:spLocks/>
          </p:cNvSpPr>
          <p:nvPr/>
        </p:nvSpPr>
        <p:spPr bwMode="auto">
          <a:xfrm>
            <a:off x="457200" y="-273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2800" b="1" dirty="0">
                <a:latin typeface="Calibri" pitchFamily="34" charset="0"/>
              </a:rPr>
              <a:t>Climatic Probability Distribution (CPD)</a:t>
            </a:r>
          </a:p>
        </p:txBody>
      </p:sp>
    </p:spTree>
    <p:extLst>
      <p:ext uri="{BB962C8B-B14F-4D97-AF65-F5344CB8AC3E}">
        <p14:creationId xmlns:p14="http://schemas.microsoft.com/office/powerpoint/2010/main" val="1049468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90550" y="274638"/>
            <a:ext cx="8229600" cy="487362"/>
          </a:xfrm>
        </p:spPr>
        <p:txBody>
          <a:bodyPr/>
          <a:lstStyle/>
          <a:p>
            <a:r>
              <a:rPr lang="en-US" altLang="en-US" sz="2400" dirty="0">
                <a:ea typeface="ＭＳ Ｐゴシック" pitchFamily="34" charset="-128"/>
              </a:rPr>
              <a:t>Exoplanets, Slartibartfast and replicate Earths</a:t>
            </a:r>
          </a:p>
        </p:txBody>
      </p:sp>
      <p:sp>
        <p:nvSpPr>
          <p:cNvPr id="17411" name="Content Placeholder 2"/>
          <p:cNvSpPr>
            <a:spLocks noGrp="1"/>
          </p:cNvSpPr>
          <p:nvPr>
            <p:ph idx="1"/>
          </p:nvPr>
        </p:nvSpPr>
        <p:spPr>
          <a:xfrm>
            <a:off x="457200" y="914400"/>
            <a:ext cx="8229600" cy="5638800"/>
          </a:xfrm>
        </p:spPr>
        <p:txBody>
          <a:bodyPr/>
          <a:lstStyle/>
          <a:p>
            <a:pPr>
              <a:spcAft>
                <a:spcPts val="1200"/>
              </a:spcAft>
            </a:pPr>
            <a:r>
              <a:rPr lang="en-US" altLang="en-US" sz="2000">
                <a:ea typeface="ＭＳ Ｐゴシック" pitchFamily="34" charset="-128"/>
              </a:rPr>
              <a:t>Imagine a very large number of Earth replicates that experienced the same orbital / solar / GHG forcing </a:t>
            </a:r>
          </a:p>
          <a:p>
            <a:pPr>
              <a:spcAft>
                <a:spcPts val="1200"/>
              </a:spcAft>
            </a:pPr>
            <a:r>
              <a:rPr lang="en-US" altLang="en-US" sz="2000">
                <a:ea typeface="ＭＳ Ｐゴシック" pitchFamily="34" charset="-128"/>
              </a:rPr>
              <a:t>Each Earth has a very different atmosphere / ocean state as a result of chaotic processes</a:t>
            </a:r>
          </a:p>
          <a:p>
            <a:pPr>
              <a:spcAft>
                <a:spcPts val="1200"/>
              </a:spcAft>
            </a:pPr>
            <a:r>
              <a:rPr lang="en-US" altLang="en-US" sz="2000">
                <a:ea typeface="ＭＳ Ｐゴシック" pitchFamily="34" charset="-128"/>
              </a:rPr>
              <a:t>Behaviour across replicate Earths defines the CPDF in presence of climate change; e.g. frequency of weather categories</a:t>
            </a:r>
          </a:p>
          <a:p>
            <a:pPr>
              <a:spcAft>
                <a:spcPts val="1200"/>
              </a:spcAft>
            </a:pPr>
            <a:endParaRPr lang="en-US" altLang="en-US" sz="2000">
              <a:ea typeface="ＭＳ Ｐゴシック" pitchFamily="34" charset="-128"/>
            </a:endParaRPr>
          </a:p>
          <a:p>
            <a:pPr>
              <a:spcAft>
                <a:spcPts val="1200"/>
              </a:spcAft>
            </a:pPr>
            <a:endParaRPr lang="en-US" altLang="en-US" sz="2000">
              <a:ea typeface="ＭＳ Ｐゴシック" pitchFamily="34" charset="-128"/>
            </a:endParaRPr>
          </a:p>
          <a:p>
            <a:pPr>
              <a:spcAft>
                <a:spcPts val="1200"/>
              </a:spcAft>
            </a:pPr>
            <a:endParaRPr lang="en-US" altLang="en-US" sz="2000">
              <a:ea typeface="ＭＳ Ｐゴシック" pitchFamily="34" charset="-128"/>
            </a:endParaRPr>
          </a:p>
          <a:p>
            <a:pPr>
              <a:spcAft>
                <a:spcPts val="1200"/>
              </a:spcAft>
            </a:pPr>
            <a:r>
              <a:rPr lang="en-US" altLang="en-US" sz="2000">
                <a:ea typeface="ＭＳ Ｐゴシック" pitchFamily="34" charset="-128"/>
              </a:rPr>
              <a:t>Climate models can be viewed as attempts to create replicate Earths conditioned on the observations used for model development and initialization</a:t>
            </a:r>
          </a:p>
        </p:txBody>
      </p:sp>
      <p:pic>
        <p:nvPicPr>
          <p:cNvPr id="13316" name="Picture 8"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3509963"/>
            <a:ext cx="10160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EarthFromSpac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90925"/>
            <a:ext cx="9842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earthFrom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29013"/>
            <a:ext cx="10810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descr="earth-from-sp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360997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3" descr="earth_3d_space_tour-8764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509963"/>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SlartBartFa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0" y="2060575"/>
            <a:ext cx="7381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1"/>
          <p:cNvSpPr txBox="1">
            <a:spLocks noChangeArrowheads="1"/>
          </p:cNvSpPr>
          <p:nvPr/>
        </p:nvSpPr>
        <p:spPr bwMode="auto">
          <a:xfrm>
            <a:off x="4643438" y="2133600"/>
            <a:ext cx="43878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r>
              <a:rPr lang="en-US" altLang="en-US" sz="1600" b="1"/>
              <a:t>Slartibartfast: Magrathean planet designer</a:t>
            </a:r>
          </a:p>
          <a:p>
            <a:pPr defTabSz="914400" eaLnBrk="1" hangingPunct="1"/>
            <a:r>
              <a:rPr lang="en-US" altLang="en-US" sz="1600" b="1" i="1"/>
              <a:t>Hitchhikers guide to the Galaxy (D. Adams)</a:t>
            </a:r>
            <a:endParaRPr lang="en-US" altLang="en-US" sz="1600" b="1"/>
          </a:p>
        </p:txBody>
      </p:sp>
      <p:pic>
        <p:nvPicPr>
          <p:cNvPr id="13323" name="Picture 13" descr="Click for More Picture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3" y="-26988"/>
            <a:ext cx="13319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291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 Box 9"/>
          <p:cNvSpPr txBox="1">
            <a:spLocks noChangeArrowheads="1"/>
          </p:cNvSpPr>
          <p:nvPr/>
        </p:nvSpPr>
        <p:spPr bwMode="auto">
          <a:xfrm>
            <a:off x="0" y="1828800"/>
            <a:ext cx="1981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1600" dirty="0">
                <a:cs typeface="Arial" charset="0"/>
              </a:rPr>
              <a:t>Chaotic nature of Earth-system makes it impossible for any replicate Earth to have same trajectory as our Earth</a:t>
            </a:r>
          </a:p>
        </p:txBody>
      </p:sp>
      <p:sp>
        <p:nvSpPr>
          <p:cNvPr id="14338" name="Rectangle 2"/>
          <p:cNvSpPr>
            <a:spLocks noGrp="1"/>
          </p:cNvSpPr>
          <p:nvPr>
            <p:ph type="title"/>
          </p:nvPr>
        </p:nvSpPr>
        <p:spPr>
          <a:xfrm>
            <a:off x="457200" y="274638"/>
            <a:ext cx="8534400" cy="1143000"/>
          </a:xfrm>
        </p:spPr>
        <p:txBody>
          <a:bodyPr/>
          <a:lstStyle/>
          <a:p>
            <a:r>
              <a:rPr lang="en-US" altLang="en-US" sz="2800" dirty="0">
                <a:ea typeface="ＭＳ Ｐゴシック" pitchFamily="34" charset="-128"/>
              </a:rPr>
              <a:t>Relationship of our Earth to the replicate Earth ensemble</a:t>
            </a:r>
          </a:p>
        </p:txBody>
      </p:sp>
      <p:sp>
        <p:nvSpPr>
          <p:cNvPr id="14339" name="Text Box 3"/>
          <p:cNvSpPr txBox="1">
            <a:spLocks noChangeArrowheads="1"/>
          </p:cNvSpPr>
          <p:nvPr/>
        </p:nvSpPr>
        <p:spPr bwMode="auto">
          <a:xfrm>
            <a:off x="0" y="6156325"/>
            <a:ext cx="9144000" cy="7016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AU" altLang="en-US" sz="2000" dirty="0">
                <a:cs typeface="Arial" charset="0"/>
              </a:rPr>
              <a:t>Mean of distribution of replicate Earths (blue line) is </a:t>
            </a:r>
            <a:r>
              <a:rPr lang="en-AU" altLang="en-US" sz="2000" i="1" dirty="0">
                <a:cs typeface="Arial" charset="0"/>
              </a:rPr>
              <a:t>the</a:t>
            </a:r>
            <a:r>
              <a:rPr lang="en-AU" altLang="en-US" sz="2000" dirty="0">
                <a:cs typeface="Arial" charset="0"/>
              </a:rPr>
              <a:t> linear combination of Earths that minimises the mean square distance from our Earth’s observations.</a:t>
            </a:r>
            <a:endParaRPr lang="en-US" altLang="en-US" sz="2000" dirty="0">
              <a:cs typeface="Arial" charset="0"/>
            </a:endParaRPr>
          </a:p>
        </p:txBody>
      </p:sp>
      <p:pic>
        <p:nvPicPr>
          <p:cNvPr id="14341" name="Picture 5" descr="replicate_Ear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292225"/>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3038475" y="1749425"/>
            <a:ext cx="2987675" cy="8350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600">
                <a:solidFill>
                  <a:srgbClr val="07111C"/>
                </a:solidFill>
                <a:cs typeface="Arial" charset="0"/>
              </a:rPr>
              <a:t>Replicate Earths </a:t>
            </a:r>
            <a:r>
              <a:rPr lang="en-US" altLang="en-US" sz="1600">
                <a:solidFill>
                  <a:schemeClr val="bg1"/>
                </a:solidFill>
                <a:cs typeface="Arial" charset="0"/>
              </a:rPr>
              <a:t>in Color</a:t>
            </a:r>
          </a:p>
          <a:p>
            <a:pPr eaLnBrk="1" hangingPunct="1"/>
            <a:r>
              <a:rPr lang="en-US" altLang="en-US" sz="1600">
                <a:solidFill>
                  <a:srgbClr val="0033CC"/>
                </a:solidFill>
                <a:cs typeface="Arial" charset="0"/>
              </a:rPr>
              <a:t>Replicate Earth mean in Blue</a:t>
            </a:r>
          </a:p>
          <a:p>
            <a:pPr eaLnBrk="1" hangingPunct="1"/>
            <a:r>
              <a:rPr lang="en-US" altLang="en-US" sz="1600">
                <a:solidFill>
                  <a:schemeClr val="bg1"/>
                </a:solidFill>
                <a:cs typeface="Arial" charset="0"/>
              </a:rPr>
              <a:t>Our Earth in Black</a:t>
            </a:r>
          </a:p>
        </p:txBody>
      </p:sp>
      <p:sp>
        <p:nvSpPr>
          <p:cNvPr id="14343" name="Text Box 7"/>
          <p:cNvSpPr txBox="1">
            <a:spLocks noChangeArrowheads="1"/>
          </p:cNvSpPr>
          <p:nvPr/>
        </p:nvSpPr>
        <p:spPr bwMode="auto">
          <a:xfrm>
            <a:off x="6413500" y="570547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solidFill>
                  <a:srgbClr val="07111C"/>
                </a:solidFill>
                <a:cs typeface="Arial" charset="0"/>
              </a:rPr>
              <a:t>time</a:t>
            </a:r>
          </a:p>
        </p:txBody>
      </p:sp>
      <p:sp>
        <p:nvSpPr>
          <p:cNvPr id="14344" name="Text Box 8"/>
          <p:cNvSpPr txBox="1">
            <a:spLocks noChangeArrowheads="1"/>
          </p:cNvSpPr>
          <p:nvPr/>
        </p:nvSpPr>
        <p:spPr bwMode="auto">
          <a:xfrm>
            <a:off x="2139950" y="1268413"/>
            <a:ext cx="200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solidFill>
                  <a:srgbClr val="07111C"/>
                </a:solidFill>
                <a:cs typeface="Arial" charset="0"/>
              </a:rPr>
              <a:t>Weather Anomaly</a:t>
            </a:r>
          </a:p>
        </p:txBody>
      </p:sp>
      <p:sp>
        <p:nvSpPr>
          <p:cNvPr id="14346" name="Text Box 10"/>
          <p:cNvSpPr txBox="1">
            <a:spLocks noChangeArrowheads="1"/>
          </p:cNvSpPr>
          <p:nvPr/>
        </p:nvSpPr>
        <p:spPr bwMode="auto">
          <a:xfrm>
            <a:off x="5546725" y="2017713"/>
            <a:ext cx="117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cs typeface="Arial" charset="0"/>
              </a:rPr>
              <a:t>Our Earth</a:t>
            </a:r>
          </a:p>
        </p:txBody>
      </p:sp>
      <p:sp>
        <p:nvSpPr>
          <p:cNvPr id="14347" name="Line 11"/>
          <p:cNvSpPr>
            <a:spLocks noChangeShapeType="1"/>
          </p:cNvSpPr>
          <p:nvPr/>
        </p:nvSpPr>
        <p:spPr bwMode="auto">
          <a:xfrm flipH="1">
            <a:off x="5486400" y="22860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Text Box 12"/>
          <p:cNvSpPr txBox="1">
            <a:spLocks noChangeArrowheads="1"/>
          </p:cNvSpPr>
          <p:nvPr/>
        </p:nvSpPr>
        <p:spPr bwMode="auto">
          <a:xfrm>
            <a:off x="4241800" y="4910138"/>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solidFill>
                  <a:srgbClr val="0033CC"/>
                </a:solidFill>
                <a:cs typeface="Arial" charset="0"/>
              </a:rPr>
              <a:t>Replicate Earth mean</a:t>
            </a:r>
          </a:p>
        </p:txBody>
      </p:sp>
      <p:sp>
        <p:nvSpPr>
          <p:cNvPr id="14349" name="Line 13"/>
          <p:cNvSpPr>
            <a:spLocks noChangeShapeType="1"/>
          </p:cNvSpPr>
          <p:nvPr/>
        </p:nvSpPr>
        <p:spPr bwMode="auto">
          <a:xfrm flipV="1">
            <a:off x="5248275" y="3654425"/>
            <a:ext cx="1066800" cy="13716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5105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 Box 13"/>
          <p:cNvSpPr txBox="1">
            <a:spLocks noChangeArrowheads="1"/>
          </p:cNvSpPr>
          <p:nvPr/>
        </p:nvSpPr>
        <p:spPr bwMode="auto">
          <a:xfrm>
            <a:off x="0" y="1828800"/>
            <a:ext cx="19812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1600" dirty="0">
                <a:cs typeface="Arial" charset="0"/>
              </a:rPr>
              <a:t>Chaotic nature of Earth-system makes it impossible for any replicate Earth to have same trajectory as our Earth</a:t>
            </a:r>
          </a:p>
        </p:txBody>
      </p:sp>
      <p:sp>
        <p:nvSpPr>
          <p:cNvPr id="15363" name="Text Box 3"/>
          <p:cNvSpPr txBox="1">
            <a:spLocks noChangeArrowheads="1"/>
          </p:cNvSpPr>
          <p:nvPr/>
        </p:nvSpPr>
        <p:spPr bwMode="auto">
          <a:xfrm>
            <a:off x="0" y="6156325"/>
            <a:ext cx="9144000" cy="701675"/>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AU" altLang="en-US" sz="2000" dirty="0">
                <a:cs typeface="Arial" charset="0"/>
              </a:rPr>
              <a:t>Time average of variance of replicate Earths </a:t>
            </a:r>
            <a:r>
              <a:rPr lang="en-AU" altLang="en-US" sz="2000" i="1" dirty="0">
                <a:cs typeface="Arial" charset="0"/>
              </a:rPr>
              <a:t>equals</a:t>
            </a:r>
            <a:r>
              <a:rPr lang="en-AU" altLang="en-US" sz="2000" dirty="0">
                <a:cs typeface="Arial" charset="0"/>
              </a:rPr>
              <a:t> the mean square error of climate forecast based on mean of the replicate Earths.</a:t>
            </a:r>
            <a:endParaRPr lang="en-US" altLang="en-US" sz="2000" i="1" dirty="0">
              <a:cs typeface="Arial" charset="0"/>
            </a:endParaRPr>
          </a:p>
        </p:txBody>
      </p:sp>
      <p:pic>
        <p:nvPicPr>
          <p:cNvPr id="14" name="Picture 5" descr="replicate_Ear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292225"/>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p:cNvSpPr txBox="1">
            <a:spLocks noChangeArrowheads="1"/>
          </p:cNvSpPr>
          <p:nvPr/>
        </p:nvSpPr>
        <p:spPr bwMode="auto">
          <a:xfrm>
            <a:off x="3038475" y="1749425"/>
            <a:ext cx="2987675" cy="8350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600">
                <a:solidFill>
                  <a:srgbClr val="07111C"/>
                </a:solidFill>
                <a:cs typeface="Arial" charset="0"/>
              </a:rPr>
              <a:t>Replicate Earths </a:t>
            </a:r>
            <a:r>
              <a:rPr lang="en-US" altLang="en-US" sz="1600">
                <a:solidFill>
                  <a:schemeClr val="bg1"/>
                </a:solidFill>
                <a:cs typeface="Arial" charset="0"/>
              </a:rPr>
              <a:t>in Color</a:t>
            </a:r>
          </a:p>
          <a:p>
            <a:pPr eaLnBrk="1" hangingPunct="1"/>
            <a:r>
              <a:rPr lang="en-US" altLang="en-US" sz="1600">
                <a:solidFill>
                  <a:srgbClr val="0033CC"/>
                </a:solidFill>
                <a:cs typeface="Arial" charset="0"/>
              </a:rPr>
              <a:t>Replicate Earth mean in Blue</a:t>
            </a:r>
          </a:p>
          <a:p>
            <a:pPr eaLnBrk="1" hangingPunct="1"/>
            <a:r>
              <a:rPr lang="en-US" altLang="en-US" sz="1600">
                <a:solidFill>
                  <a:schemeClr val="bg1"/>
                </a:solidFill>
                <a:cs typeface="Arial" charset="0"/>
              </a:rPr>
              <a:t>Our Earth in Black</a:t>
            </a:r>
          </a:p>
        </p:txBody>
      </p:sp>
      <p:sp>
        <p:nvSpPr>
          <p:cNvPr id="16" name="Text Box 7"/>
          <p:cNvSpPr txBox="1">
            <a:spLocks noChangeArrowheads="1"/>
          </p:cNvSpPr>
          <p:nvPr/>
        </p:nvSpPr>
        <p:spPr bwMode="auto">
          <a:xfrm>
            <a:off x="6413500" y="5705475"/>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solidFill>
                  <a:srgbClr val="07111C"/>
                </a:solidFill>
                <a:cs typeface="Arial" charset="0"/>
              </a:rPr>
              <a:t>time</a:t>
            </a:r>
          </a:p>
        </p:txBody>
      </p:sp>
      <p:sp>
        <p:nvSpPr>
          <p:cNvPr id="17" name="Text Box 8"/>
          <p:cNvSpPr txBox="1">
            <a:spLocks noChangeArrowheads="1"/>
          </p:cNvSpPr>
          <p:nvPr/>
        </p:nvSpPr>
        <p:spPr bwMode="auto">
          <a:xfrm>
            <a:off x="2139950" y="1268413"/>
            <a:ext cx="200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solidFill>
                  <a:srgbClr val="07111C"/>
                </a:solidFill>
                <a:cs typeface="Arial" charset="0"/>
              </a:rPr>
              <a:t>Weather Anomaly</a:t>
            </a:r>
          </a:p>
        </p:txBody>
      </p:sp>
      <p:sp>
        <p:nvSpPr>
          <p:cNvPr id="18" name="Text Box 10"/>
          <p:cNvSpPr txBox="1">
            <a:spLocks noChangeArrowheads="1"/>
          </p:cNvSpPr>
          <p:nvPr/>
        </p:nvSpPr>
        <p:spPr bwMode="auto">
          <a:xfrm>
            <a:off x="5546725" y="2017713"/>
            <a:ext cx="117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cs typeface="Arial" charset="0"/>
              </a:rPr>
              <a:t>Our Earth</a:t>
            </a:r>
          </a:p>
        </p:txBody>
      </p:sp>
      <p:sp>
        <p:nvSpPr>
          <p:cNvPr id="19" name="Line 11"/>
          <p:cNvSpPr>
            <a:spLocks noChangeShapeType="1"/>
          </p:cNvSpPr>
          <p:nvPr/>
        </p:nvSpPr>
        <p:spPr bwMode="auto">
          <a:xfrm flipH="1">
            <a:off x="5486400" y="22860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2"/>
          <p:cNvSpPr txBox="1">
            <a:spLocks noChangeArrowheads="1"/>
          </p:cNvSpPr>
          <p:nvPr/>
        </p:nvSpPr>
        <p:spPr bwMode="auto">
          <a:xfrm>
            <a:off x="4241800" y="4910138"/>
            <a:ext cx="238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solidFill>
                  <a:srgbClr val="0033CC"/>
                </a:solidFill>
                <a:cs typeface="Arial" charset="0"/>
              </a:rPr>
              <a:t>Replicate Earth mean</a:t>
            </a:r>
          </a:p>
        </p:txBody>
      </p:sp>
      <p:sp>
        <p:nvSpPr>
          <p:cNvPr id="21" name="Line 13"/>
          <p:cNvSpPr>
            <a:spLocks noChangeShapeType="1"/>
          </p:cNvSpPr>
          <p:nvPr/>
        </p:nvSpPr>
        <p:spPr bwMode="auto">
          <a:xfrm flipV="1">
            <a:off x="5248275" y="3654425"/>
            <a:ext cx="1066800" cy="1371600"/>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2">
            <a:extLst>
              <a:ext uri="{FF2B5EF4-FFF2-40B4-BE49-F238E27FC236}">
                <a16:creationId xmlns:a16="http://schemas.microsoft.com/office/drawing/2014/main" id="{2344C489-9CD4-432E-A03F-9EEE965C1E5B}"/>
              </a:ext>
            </a:extLst>
          </p:cNvPr>
          <p:cNvSpPr>
            <a:spLocks noGrp="1"/>
          </p:cNvSpPr>
          <p:nvPr>
            <p:ph type="title"/>
          </p:nvPr>
        </p:nvSpPr>
        <p:spPr>
          <a:xfrm>
            <a:off x="457200" y="274638"/>
            <a:ext cx="8534400" cy="1143000"/>
          </a:xfrm>
        </p:spPr>
        <p:txBody>
          <a:bodyPr/>
          <a:lstStyle/>
          <a:p>
            <a:r>
              <a:rPr lang="en-US" altLang="en-US" sz="2800" dirty="0">
                <a:ea typeface="ＭＳ Ｐゴシック" pitchFamily="34" charset="-128"/>
              </a:rPr>
              <a:t>Relationship of our Earth to the replicate Earth ensemble</a:t>
            </a:r>
          </a:p>
        </p:txBody>
      </p:sp>
    </p:spTree>
    <p:extLst>
      <p:ext uri="{BB962C8B-B14F-4D97-AF65-F5344CB8AC3E}">
        <p14:creationId xmlns:p14="http://schemas.microsoft.com/office/powerpoint/2010/main" val="381905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116632"/>
            <a:ext cx="8229600" cy="1143000"/>
          </a:xfrm>
        </p:spPr>
        <p:txBody>
          <a:bodyPr/>
          <a:lstStyle/>
          <a:p>
            <a:r>
              <a:rPr lang="en-US" sz="3200" dirty="0"/>
              <a:t>How would the differences between replicate Earths and our Earth </a:t>
            </a:r>
            <a:r>
              <a:rPr lang="en-US" sz="3200" dirty="0" err="1"/>
              <a:t>covary</a:t>
            </a:r>
            <a:r>
              <a:rPr lang="en-US" sz="3200" dirty="0"/>
              <a:t>?</a:t>
            </a:r>
          </a:p>
        </p:txBody>
      </p:sp>
      <p:graphicFrame>
        <p:nvGraphicFramePr>
          <p:cNvPr id="4" name="Object 3"/>
          <p:cNvGraphicFramePr>
            <a:graphicFrameLocks noChangeAspect="1"/>
          </p:cNvGraphicFramePr>
          <p:nvPr>
            <p:extLst>
              <p:ext uri="{D42A27DB-BD31-4B8C-83A1-F6EECF244321}">
                <p14:modId xmlns:p14="http://schemas.microsoft.com/office/powerpoint/2010/main" val="1004698700"/>
              </p:ext>
            </p:extLst>
          </p:nvPr>
        </p:nvGraphicFramePr>
        <p:xfrm>
          <a:off x="668338" y="2244725"/>
          <a:ext cx="7621587" cy="1616075"/>
        </p:xfrm>
        <a:graphic>
          <a:graphicData uri="http://schemas.openxmlformats.org/presentationml/2006/ole">
            <mc:AlternateContent xmlns:mc="http://schemas.openxmlformats.org/markup-compatibility/2006">
              <mc:Choice xmlns:v="urn:schemas-microsoft-com:vml" Requires="v">
                <p:oleObj spid="_x0000_s1027" name="Equation" r:id="rId3" imgW="4190760" imgH="888840" progId="Equation.DSMT4">
                  <p:embed/>
                </p:oleObj>
              </mc:Choice>
              <mc:Fallback>
                <p:oleObj name="Equation" r:id="rId3" imgW="4190760" imgH="888840" progId="Equation.DSMT4">
                  <p:embed/>
                  <p:pic>
                    <p:nvPicPr>
                      <p:cNvPr id="4" name="Object 3"/>
                      <p:cNvPicPr/>
                      <p:nvPr/>
                    </p:nvPicPr>
                    <p:blipFill>
                      <a:blip r:embed="rId4"/>
                      <a:stretch>
                        <a:fillRect/>
                      </a:stretch>
                    </p:blipFill>
                    <p:spPr>
                      <a:xfrm>
                        <a:off x="668338" y="2244725"/>
                        <a:ext cx="7621587" cy="1616075"/>
                      </a:xfrm>
                      <a:prstGeom prst="rect">
                        <a:avLst/>
                      </a:prstGeom>
                    </p:spPr>
                  </p:pic>
                </p:oleObj>
              </mc:Fallback>
            </mc:AlternateContent>
          </a:graphicData>
        </a:graphic>
      </p:graphicFrame>
      <p:sp>
        <p:nvSpPr>
          <p:cNvPr id="5" name="TextBox 4"/>
          <p:cNvSpPr txBox="1"/>
          <p:nvPr/>
        </p:nvSpPr>
        <p:spPr>
          <a:xfrm>
            <a:off x="251520" y="5085184"/>
            <a:ext cx="8712968" cy="923330"/>
          </a:xfrm>
          <a:prstGeom prst="rect">
            <a:avLst/>
          </a:prstGeom>
          <a:noFill/>
        </p:spPr>
        <p:txBody>
          <a:bodyPr wrap="square" rtlCol="0">
            <a:spAutoFit/>
          </a:bodyPr>
          <a:lstStyle/>
          <a:p>
            <a:r>
              <a:rPr lang="en-US" dirty="0"/>
              <a:t>For details see </a:t>
            </a:r>
            <a:r>
              <a:rPr lang="en-US" i="1" dirty="0"/>
              <a:t>on-line</a:t>
            </a:r>
            <a:r>
              <a:rPr lang="en-US" dirty="0"/>
              <a:t> </a:t>
            </a:r>
            <a:r>
              <a:rPr lang="en-US" i="1" dirty="0"/>
              <a:t>supplemental material </a:t>
            </a:r>
            <a:r>
              <a:rPr lang="en-US" dirty="0"/>
              <a:t>of Bishop, C.H. and Abramowitz, G., 2013: Climate model dependence and the replicate Earth paradigm.  </a:t>
            </a:r>
            <a:r>
              <a:rPr lang="en-US" i="1" dirty="0"/>
              <a:t>Climate Dynamics</a:t>
            </a:r>
            <a:r>
              <a:rPr lang="en-US" b="1" dirty="0"/>
              <a:t>. 41</a:t>
            </a:r>
            <a:r>
              <a:rPr lang="en-US" dirty="0"/>
              <a:t>. 885-900 .</a:t>
            </a:r>
          </a:p>
        </p:txBody>
      </p:sp>
      <p:sp>
        <p:nvSpPr>
          <p:cNvPr id="6" name="TextBox 5"/>
          <p:cNvSpPr txBox="1"/>
          <p:nvPr/>
        </p:nvSpPr>
        <p:spPr>
          <a:xfrm>
            <a:off x="251520" y="3860800"/>
            <a:ext cx="8640960" cy="830997"/>
          </a:xfrm>
          <a:prstGeom prst="rect">
            <a:avLst/>
          </a:prstGeom>
          <a:noFill/>
        </p:spPr>
        <p:txBody>
          <a:bodyPr wrap="square" rtlCol="0">
            <a:spAutoFit/>
          </a:bodyPr>
          <a:lstStyle/>
          <a:p>
            <a:pPr algn="ctr"/>
            <a:r>
              <a:rPr lang="en-US" sz="2400" dirty="0">
                <a:latin typeface="+mn-lt"/>
              </a:rPr>
              <a:t>We use </a:t>
            </a:r>
            <a:r>
              <a:rPr lang="en-US" sz="2400" b="1" dirty="0">
                <a:latin typeface="Times" pitchFamily="18" charset="0"/>
              </a:rPr>
              <a:t>A</a:t>
            </a:r>
            <a:r>
              <a:rPr lang="en-US" sz="2400" b="1" dirty="0">
                <a:latin typeface="+mn-lt"/>
              </a:rPr>
              <a:t> </a:t>
            </a:r>
            <a:r>
              <a:rPr lang="en-US" sz="2400" dirty="0">
                <a:latin typeface="+mn-lt"/>
              </a:rPr>
              <a:t>to denote the model-observation difference covariance matrix. In this case, the models are perfect replicate Earths</a:t>
            </a:r>
          </a:p>
        </p:txBody>
      </p:sp>
    </p:spTree>
    <p:extLst>
      <p:ext uri="{BB962C8B-B14F-4D97-AF65-F5344CB8AC3E}">
        <p14:creationId xmlns:p14="http://schemas.microsoft.com/office/powerpoint/2010/main" val="300650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1-14 at 12.4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508690"/>
            <a:ext cx="2530624" cy="5043086"/>
          </a:xfrm>
          <a:prstGeom prst="rect">
            <a:avLst/>
          </a:prstGeom>
        </p:spPr>
      </p:pic>
      <p:pic>
        <p:nvPicPr>
          <p:cNvPr id="5" name="Picture 4" descr="Screen Shot 2014-11-14 at 12.4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87" y="1508690"/>
            <a:ext cx="5806089" cy="5043086"/>
          </a:xfrm>
          <a:prstGeom prst="rect">
            <a:avLst/>
          </a:prstGeom>
        </p:spPr>
      </p:pic>
      <p:sp>
        <p:nvSpPr>
          <p:cNvPr id="6" name="TextBox 5"/>
          <p:cNvSpPr txBox="1"/>
          <p:nvPr/>
        </p:nvSpPr>
        <p:spPr>
          <a:xfrm>
            <a:off x="422368" y="6608385"/>
            <a:ext cx="4752528" cy="276999"/>
          </a:xfrm>
          <a:prstGeom prst="rect">
            <a:avLst/>
          </a:prstGeom>
          <a:noFill/>
        </p:spPr>
        <p:txBody>
          <a:bodyPr wrap="square" rtlCol="0">
            <a:spAutoFit/>
          </a:bodyPr>
          <a:lstStyle/>
          <a:p>
            <a:r>
              <a:rPr lang="en-US" sz="1200" dirty="0"/>
              <a:t>Haughton et al, in review, </a:t>
            </a:r>
            <a:r>
              <a:rPr lang="en-US" sz="1200" i="1" dirty="0"/>
              <a:t>Climate Dynamics.</a:t>
            </a:r>
            <a:endParaRPr lang="en-US" sz="1200" dirty="0"/>
          </a:p>
        </p:txBody>
      </p:sp>
      <p:sp>
        <p:nvSpPr>
          <p:cNvPr id="7" name="Title 1"/>
          <p:cNvSpPr>
            <a:spLocks noGrp="1"/>
          </p:cNvSpPr>
          <p:nvPr>
            <p:ph type="title"/>
          </p:nvPr>
        </p:nvSpPr>
        <p:spPr>
          <a:xfrm>
            <a:off x="-107504" y="1063824"/>
            <a:ext cx="9251504" cy="420960"/>
          </a:xfrm>
          <a:solidFill>
            <a:srgbClr val="0000FF"/>
          </a:solidFill>
        </p:spPr>
        <p:txBody>
          <a:bodyPr/>
          <a:lstStyle/>
          <a:p>
            <a:r>
              <a:rPr lang="en-US" altLang="en-US" sz="2800" dirty="0">
                <a:ea typeface="ＭＳ Ｐゴシック" pitchFamily="34" charset="-128"/>
              </a:rPr>
              <a:t>CMIP ensembles do not look like replicate Earth ensembles </a:t>
            </a:r>
          </a:p>
        </p:txBody>
      </p:sp>
      <p:sp>
        <p:nvSpPr>
          <p:cNvPr id="3" name="TextBox 2"/>
          <p:cNvSpPr txBox="1"/>
          <p:nvPr/>
        </p:nvSpPr>
        <p:spPr>
          <a:xfrm>
            <a:off x="2699792" y="4951500"/>
            <a:ext cx="3940694" cy="1077218"/>
          </a:xfrm>
          <a:prstGeom prst="rect">
            <a:avLst/>
          </a:prstGeom>
          <a:noFill/>
        </p:spPr>
        <p:txBody>
          <a:bodyPr wrap="none" rtlCol="0">
            <a:spAutoFit/>
          </a:bodyPr>
          <a:lstStyle/>
          <a:p>
            <a:r>
              <a:rPr lang="en-US" sz="3200" b="1" dirty="0">
                <a:solidFill>
                  <a:schemeClr val="bg1"/>
                </a:solidFill>
                <a:latin typeface="+mn-lt"/>
              </a:rPr>
              <a:t>Off diagonal elements</a:t>
            </a:r>
          </a:p>
          <a:p>
            <a:r>
              <a:rPr lang="en-US" sz="3200" b="1" dirty="0">
                <a:solidFill>
                  <a:schemeClr val="bg1"/>
                </a:solidFill>
                <a:latin typeface="+mn-lt"/>
              </a:rPr>
              <a:t>should equal 0.5</a:t>
            </a:r>
          </a:p>
        </p:txBody>
      </p:sp>
      <p:sp>
        <p:nvSpPr>
          <p:cNvPr id="8" name="TextBox 7"/>
          <p:cNvSpPr txBox="1"/>
          <p:nvPr/>
        </p:nvSpPr>
        <p:spPr>
          <a:xfrm>
            <a:off x="380461" y="1628800"/>
            <a:ext cx="3850413" cy="1200329"/>
          </a:xfrm>
          <a:prstGeom prst="rect">
            <a:avLst/>
          </a:prstGeom>
          <a:noFill/>
        </p:spPr>
        <p:txBody>
          <a:bodyPr wrap="none" rtlCol="0">
            <a:spAutoFit/>
          </a:bodyPr>
          <a:lstStyle/>
          <a:p>
            <a:r>
              <a:rPr lang="en-US" sz="2400" b="1" dirty="0">
                <a:solidFill>
                  <a:schemeClr val="bg1"/>
                </a:solidFill>
                <a:latin typeface="+mn-lt"/>
              </a:rPr>
              <a:t>A model-observation</a:t>
            </a:r>
          </a:p>
          <a:p>
            <a:r>
              <a:rPr lang="en-US" sz="2400" b="1" dirty="0">
                <a:solidFill>
                  <a:schemeClr val="bg1"/>
                </a:solidFill>
                <a:latin typeface="+mn-lt"/>
              </a:rPr>
              <a:t>difference correlation matrix</a:t>
            </a:r>
          </a:p>
          <a:p>
            <a:r>
              <a:rPr lang="en-US" sz="2400" b="1" dirty="0">
                <a:solidFill>
                  <a:schemeClr val="bg1"/>
                </a:solidFill>
                <a:latin typeface="+mn-lt"/>
              </a:rPr>
              <a:t>from CMIP5</a:t>
            </a:r>
          </a:p>
        </p:txBody>
      </p:sp>
    </p:spTree>
    <p:extLst>
      <p:ext uri="{BB962C8B-B14F-4D97-AF65-F5344CB8AC3E}">
        <p14:creationId xmlns:p14="http://schemas.microsoft.com/office/powerpoint/2010/main" val="21299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6512" y="1063823"/>
            <a:ext cx="9180512" cy="853009"/>
          </a:xfrm>
          <a:solidFill>
            <a:srgbClr val="0000FF"/>
          </a:solidFill>
        </p:spPr>
        <p:txBody>
          <a:bodyPr/>
          <a:lstStyle/>
          <a:p>
            <a:r>
              <a:rPr lang="en-US" altLang="en-US" sz="2800" dirty="0">
                <a:ea typeface="ＭＳ Ｐゴシック" pitchFamily="34" charset="-128"/>
              </a:rPr>
              <a:t>CMIP ensembles do not look like replicate Earth ensembles</a:t>
            </a:r>
            <a:br>
              <a:rPr lang="en-US" altLang="en-US" sz="2800" dirty="0">
                <a:ea typeface="ＭＳ Ｐゴシック" pitchFamily="34" charset="-128"/>
              </a:rPr>
            </a:br>
            <a:r>
              <a:rPr lang="en-US" altLang="en-US" sz="2800" dirty="0">
                <a:ea typeface="ＭＳ Ｐゴシック" pitchFamily="34" charset="-128"/>
              </a:rPr>
              <a:t>(continued) </a:t>
            </a:r>
          </a:p>
        </p:txBody>
      </p:sp>
      <p:sp>
        <p:nvSpPr>
          <p:cNvPr id="20483" name="Content Placeholder 2"/>
          <p:cNvSpPr>
            <a:spLocks noGrp="1"/>
          </p:cNvSpPr>
          <p:nvPr>
            <p:ph idx="1"/>
          </p:nvPr>
        </p:nvSpPr>
        <p:spPr>
          <a:xfrm>
            <a:off x="228600" y="2420889"/>
            <a:ext cx="8591872" cy="4176463"/>
          </a:xfrm>
        </p:spPr>
        <p:txBody>
          <a:bodyPr/>
          <a:lstStyle/>
          <a:p>
            <a:pPr marL="269875" indent="-269875">
              <a:spcAft>
                <a:spcPts val="600"/>
              </a:spcAft>
            </a:pPr>
            <a:r>
              <a:rPr lang="en-US" altLang="en-US" sz="2400" dirty="0">
                <a:ea typeface="ＭＳ Ｐゴシック" pitchFamily="34" charset="-128"/>
              </a:rPr>
              <a:t>The mean of the CMIP ensemble is not the minimum error variance estimate, and</a:t>
            </a:r>
          </a:p>
          <a:p>
            <a:pPr marL="269875" indent="-269875">
              <a:spcAft>
                <a:spcPts val="600"/>
              </a:spcAft>
            </a:pPr>
            <a:r>
              <a:rPr lang="en-US" altLang="en-US" sz="2400" dirty="0">
                <a:ea typeface="ＭＳ Ｐゴシック" pitchFamily="34" charset="-128"/>
              </a:rPr>
              <a:t>The time average of CMIP ensemble variance is not equal to the mean square error of its mean.</a:t>
            </a:r>
          </a:p>
        </p:txBody>
      </p:sp>
    </p:spTree>
    <p:extLst>
      <p:ext uri="{BB962C8B-B14F-4D97-AF65-F5344CB8AC3E}">
        <p14:creationId xmlns:p14="http://schemas.microsoft.com/office/powerpoint/2010/main" val="4138636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theme/theme1.xml><?xml version="1.0" encoding="utf-8"?>
<a:theme xmlns:a="http://schemas.openxmlformats.org/drawingml/2006/main" name="Bishop_Abramowitz_Haughton_Reading_2015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Bishop_Abramowitz_Haughton_Reading_2015_v2</Template>
  <TotalTime>188</TotalTime>
  <Words>1614</Words>
  <Application>Microsoft Office PowerPoint</Application>
  <PresentationFormat>On-screen Show (4:3)</PresentationFormat>
  <Paragraphs>162</Paragraphs>
  <Slides>22</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9" baseType="lpstr">
      <vt:lpstr>ＭＳ Ｐゴシック</vt:lpstr>
      <vt:lpstr>Arial</vt:lpstr>
      <vt:lpstr>Calibri</vt:lpstr>
      <vt:lpstr>Times</vt:lpstr>
      <vt:lpstr>Bishop_Abramowitz_Haughton_Reading_2015_v2</vt:lpstr>
      <vt:lpstr>Equation</vt:lpstr>
      <vt:lpstr>Document</vt:lpstr>
      <vt:lpstr>Climate model dependence and the Ensemble Dependence Transformation of CMIP projections Bishop, C.H. and Abramowitz, G., 2013: Climate model dependence and the replicate Earth paradigm.  Climate Dynamics. 41. 885-900.  Abramowitz, G. and Bishop, C. H., 2015: CMIP projections and the Ensemble Dependence Transformation. J. Clim., 28, 2332-2348.  </vt:lpstr>
      <vt:lpstr>Outline</vt:lpstr>
      <vt:lpstr>PowerPoint Presentation</vt:lpstr>
      <vt:lpstr>Exoplanets, Slartibartfast and replicate Earths</vt:lpstr>
      <vt:lpstr>Relationship of our Earth to the replicate Earth ensemble</vt:lpstr>
      <vt:lpstr>Relationship of our Earth to the replicate Earth ensemble</vt:lpstr>
      <vt:lpstr>How would the differences between replicate Earths and our Earth covary?</vt:lpstr>
      <vt:lpstr>CMIP ensembles do not look like replicate Earth ensembles </vt:lpstr>
      <vt:lpstr>CMIP ensembles do not look like replicate Earth ensembles (continued) </vt:lpstr>
      <vt:lpstr>Ensemble Dependence Transformation </vt:lpstr>
      <vt:lpstr> Hindcast (historical) test</vt:lpstr>
      <vt:lpstr>Global RMSE (out of sample)</vt:lpstr>
      <vt:lpstr>PowerPoint Presentation</vt:lpstr>
      <vt:lpstr>PowerPoint Presentation</vt:lpstr>
      <vt:lpstr>Test 1: Is EDT distribution distinguishable from obs?</vt:lpstr>
      <vt:lpstr>Forecast Test</vt:lpstr>
      <vt:lpstr>List of models contributed to CMIP for differing Representative Concentration Pathways (RCPs)</vt:lpstr>
      <vt:lpstr>Is EDT mean better than CMIP mean out of sample?</vt:lpstr>
      <vt:lpstr>Can the EDT better predict the future CPD variance?  </vt:lpstr>
      <vt:lpstr>Transformation to a replicate Earth like ensemble (i.e. accounting for dependence – global tas)</vt:lpstr>
      <vt:lpstr>Conclusions</vt:lpstr>
      <vt:lpstr>Future Work</vt:lpstr>
    </vt:vector>
  </TitlesOfParts>
  <Company>Naval Research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model dependence and the Ensemble Dependence Transformation of CMIP projections Bishop, C.H. and Abramowitz, G., 2013: Climate model dependence and the replicate Earth paradigm.  Climate Dynamics. 41. 885-900.  Abramowitz, G. and Bishop, C. H., 2015: CMIP projections and the Ensemble Dependence Transformation. J. Clim., 28, 2332-2348.  </dc:title>
  <dc:creator>Bishop, Dr. Craig</dc:creator>
  <cp:lastModifiedBy>Craig Bishop</cp:lastModifiedBy>
  <cp:revision>9</cp:revision>
  <dcterms:created xsi:type="dcterms:W3CDTF">2015-10-25T20:35:20Z</dcterms:created>
  <dcterms:modified xsi:type="dcterms:W3CDTF">2018-11-25T21:20:06Z</dcterms:modified>
</cp:coreProperties>
</file>