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34" r:id="rId2"/>
  </p:sldMasterIdLst>
  <p:notesMasterIdLst>
    <p:notesMasterId r:id="rId18"/>
  </p:notesMasterIdLst>
  <p:handoutMasterIdLst>
    <p:handoutMasterId r:id="rId19"/>
  </p:handoutMasterIdLst>
  <p:sldIdLst>
    <p:sldId id="262" r:id="rId3"/>
    <p:sldId id="301" r:id="rId4"/>
    <p:sldId id="304" r:id="rId5"/>
    <p:sldId id="302" r:id="rId6"/>
    <p:sldId id="308" r:id="rId7"/>
    <p:sldId id="310" r:id="rId8"/>
    <p:sldId id="303" r:id="rId9"/>
    <p:sldId id="305" r:id="rId10"/>
    <p:sldId id="322" r:id="rId11"/>
    <p:sldId id="313" r:id="rId12"/>
    <p:sldId id="309" r:id="rId13"/>
    <p:sldId id="318" r:id="rId14"/>
    <p:sldId id="312" r:id="rId15"/>
    <p:sldId id="317" r:id="rId16"/>
    <p:sldId id="319" r:id="rId17"/>
  </p:sldIdLst>
  <p:sldSz cx="9144000" cy="6858000" type="screen4x3"/>
  <p:notesSz cx="9939338" cy="6807200"/>
  <p:defaultTextStyle>
    <a:defPPr>
      <a:defRPr lang="en-AU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a2s3d" initials="m" lastIdx="0" clrIdx="0">
    <p:extLst>
      <p:ext uri="{19B8F6BF-5375-455C-9EA6-DF929625EA0E}">
        <p15:presenceInfo xmlns:p15="http://schemas.microsoft.com/office/powerpoint/2012/main" userId="1a2s3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0E5F7E"/>
    <a:srgbClr val="010000"/>
    <a:srgbClr val="0E7D60"/>
    <a:srgbClr val="0095C1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5" autoAdjust="0"/>
    <p:restoredTop sz="93837" autoAdjust="0"/>
  </p:normalViewPr>
  <p:slideViewPr>
    <p:cSldViewPr snapToGrid="0" snapToObjects="1">
      <p:cViewPr varScale="1">
        <p:scale>
          <a:sx n="67" d="100"/>
          <a:sy n="67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6" cy="340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9992" y="0"/>
            <a:ext cx="4307046" cy="34036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50703F0B-1A17-44D1-84A9-51CA50AC529E}" type="datetime1">
              <a:rPr lang="en-AU" altLang="en-US"/>
              <a:pPr/>
              <a:t>26/11/2018</a:t>
            </a:fld>
            <a:endParaRPr lang="en-AU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65659"/>
            <a:ext cx="4307046" cy="340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9992" y="6465659"/>
            <a:ext cx="4307046" cy="34036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8BDA29F5-C4EF-4984-B94D-9C6CB9753A3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68571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7046" cy="3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AU" alt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992" y="0"/>
            <a:ext cx="4307046" cy="3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D37F9235-AC09-4A03-80C4-D26DBB4B5A27}" type="datetime1">
              <a:rPr lang="en-AU" altLang="en-US"/>
              <a:pPr/>
              <a:t>26/11/2018</a:t>
            </a:fld>
            <a:endParaRPr lang="en-AU" alt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7075" y="511175"/>
            <a:ext cx="3405188" cy="2552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934" y="3233420"/>
            <a:ext cx="7951470" cy="3063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65659"/>
            <a:ext cx="4307046" cy="3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AU" alt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992" y="6465659"/>
            <a:ext cx="4307046" cy="3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41713BB0-E4B9-44D5-BD65-CC54CAD46551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832062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Data assimilation strives at providing an optimal state of the atmosphere by weighting contribution from prior knowledge about the state of the atmosphere and from observations.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Prior knowledge is usually represented by a past forecast valid at the time of </a:t>
            </a:r>
            <a:r>
              <a:rPr lang="en-US" dirty="0" err="1"/>
              <a:t>optimisation</a:t>
            </a:r>
            <a:r>
              <a:rPr lang="en-US" dirty="0"/>
              <a:t> and its contribution to the </a:t>
            </a:r>
            <a:r>
              <a:rPr lang="en-US" dirty="0" err="1"/>
              <a:t>optimised</a:t>
            </a:r>
            <a:r>
              <a:rPr lang="en-US" dirty="0"/>
              <a:t> state of the atmosphere is weighted by an error covariance matrix, commonly called a background error covariance matrix in the context of variational data assimilation.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Grid point-wise specification of the covariances in this matrix is not tractable, let alone due to storage requirements it would entail.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The parameters intervening in covariance modelling are estimated using samples of atmospheric states as produced by NWP simulations over selected past periods and transferred to a cycling system where they remain static over long periods of time.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covariance model constructed in this way accounts for climatological features of the flow and, in addition, its model is based on strong hypotheses of isotropy and homogeneity.  </a:t>
            </a:r>
            <a:endParaRPr lang="en-AU" dirty="0"/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13BB0-E4B9-44D5-BD65-CC54CAD46551}" type="slidenum">
              <a:rPr lang="en-AU" altLang="en-US" smtClean="0"/>
              <a:pPr/>
              <a:t>2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16836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u is observed at </a:t>
            </a:r>
            <a:r>
              <a:rPr lang="en-AU" dirty="0" err="1"/>
              <a:t>nz</a:t>
            </a:r>
            <a:r>
              <a:rPr lang="en-AU" dirty="0"/>
              <a:t>=10 which is 452 m</a:t>
            </a:r>
          </a:p>
          <a:p>
            <a:r>
              <a:rPr lang="en-AU" dirty="0"/>
              <a:t>The horizontal cross sections are at z=0</a:t>
            </a:r>
          </a:p>
          <a:p>
            <a:r>
              <a:rPr lang="en-AU" dirty="0"/>
              <a:t>And the day is 2017 01 15 T 0600 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13BB0-E4B9-44D5-BD65-CC54CAD46551}" type="slidenum">
              <a:rPr lang="en-AU" altLang="en-US" smtClean="0"/>
              <a:pPr/>
              <a:t>5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89099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13BB0-E4B9-44D5-BD65-CC54CAD46551}" type="slidenum">
              <a:rPr lang="en-AU" altLang="en-US" smtClean="0"/>
              <a:pPr/>
              <a:t>6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41842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the operating environment and the system components are shared so that ultimately a two-way feedback system could be developed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13BB0-E4B9-44D5-BD65-CC54CAD46551}" type="slidenum">
              <a:rPr lang="en-AU" altLang="en-US" smtClean="0"/>
              <a:pPr/>
              <a:t>13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46724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4650"/>
            <a:ext cx="9144000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itle Placeholder 1"/>
          <p:cNvSpPr>
            <a:spLocks noGrp="1"/>
          </p:cNvSpPr>
          <p:nvPr>
            <p:ph type="ctrTitle"/>
          </p:nvPr>
        </p:nvSpPr>
        <p:spPr>
          <a:xfrm>
            <a:off x="614363" y="1539875"/>
            <a:ext cx="7916862" cy="719138"/>
          </a:xfrm>
        </p:spPr>
        <p:txBody>
          <a:bodyPr/>
          <a:lstStyle>
            <a:lvl1pPr algn="l">
              <a:defRPr smtClean="0">
                <a:latin typeface="Arial" charset="0"/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AU" altLang="en-US" noProof="0"/>
          </a:p>
        </p:txBody>
      </p:sp>
      <p:sp>
        <p:nvSpPr>
          <p:cNvPr id="18435" name="Text Placeholder 2"/>
          <p:cNvSpPr>
            <a:spLocks noGrp="1"/>
          </p:cNvSpPr>
          <p:nvPr>
            <p:ph type="subTitle" idx="1"/>
          </p:nvPr>
        </p:nvSpPr>
        <p:spPr>
          <a:xfrm>
            <a:off x="614363" y="2312988"/>
            <a:ext cx="7916862" cy="719137"/>
          </a:xfrm>
        </p:spPr>
        <p:txBody>
          <a:bodyPr/>
          <a:lstStyle>
            <a:lvl1pPr marL="0" indent="0">
              <a:buFontTx/>
              <a:buNone/>
              <a:defRPr sz="1800" smtClean="0">
                <a:latin typeface="Arial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AU" altLang="en-US" noProof="0"/>
          </a:p>
        </p:txBody>
      </p:sp>
      <p:pic>
        <p:nvPicPr>
          <p:cNvPr id="18437" name="Picture 7" descr="log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9738"/>
            <a:ext cx="13462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09076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75668"/>
            <a:ext cx="2057400" cy="41504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75668"/>
            <a:ext cx="6019800" cy="4150495"/>
          </a:xfrm>
        </p:spPr>
        <p:txBody>
          <a:bodyPr vert="eaVert"/>
          <a:lstStyle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50554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9451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5927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0927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0" y="1600200"/>
            <a:ext cx="4241800" cy="5038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3388" cy="5038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534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3423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9422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19655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1438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5910" y="274638"/>
            <a:ext cx="6530890" cy="1143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None/>
              <a:defRPr/>
            </a:lvl1pPr>
            <a:lvl2pPr>
              <a:buFont typeface="Arial"/>
              <a:buChar char="•"/>
              <a:defRPr/>
            </a:lvl2pPr>
            <a:lvl3pPr>
              <a:buFont typeface="Lucida Grande"/>
              <a:buChar char="−"/>
              <a:defRPr/>
            </a:lvl3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771894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93180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01242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274638"/>
            <a:ext cx="2159000" cy="6364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" y="274638"/>
            <a:ext cx="6326188" cy="6364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5501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1970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75668"/>
            <a:ext cx="4038600" cy="415049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75668"/>
            <a:ext cx="4038600" cy="415049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49674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75668"/>
            <a:ext cx="4040188" cy="321439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rgbClr val="0E5F7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15429"/>
            <a:ext cx="4040188" cy="351073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75668"/>
            <a:ext cx="4041775" cy="321439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rgbClr val="0E5F7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15429"/>
            <a:ext cx="4041775" cy="351073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31888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9506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5061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896880"/>
            <a:ext cx="5111750" cy="422928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buNone/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96880"/>
            <a:ext cx="3008313" cy="42292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55825" y="274638"/>
            <a:ext cx="6530975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190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967829"/>
            <a:ext cx="5486400" cy="339950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97709"/>
            <a:ext cx="5486400" cy="80486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55825" y="274638"/>
            <a:ext cx="6530975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4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7"/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920875" y="274638"/>
            <a:ext cx="6994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4000" y="1968500"/>
            <a:ext cx="8637588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</p:txBody>
      </p:sp>
      <p:pic>
        <p:nvPicPr>
          <p:cNvPr id="1029" name="Picture 7" descr="logo.eps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9738"/>
            <a:ext cx="13462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44" r:id="rId2"/>
    <p:sldLayoutId id="2147483743" r:id="rId3"/>
    <p:sldLayoutId id="2147483742" r:id="rId4"/>
    <p:sldLayoutId id="2147483741" r:id="rId5"/>
    <p:sldLayoutId id="2147483740" r:id="rId6"/>
    <p:sldLayoutId id="2147483739" r:id="rId7"/>
    <p:sldLayoutId id="2147483738" r:id="rId8"/>
    <p:sldLayoutId id="2147483737" r:id="rId9"/>
    <p:sldLayoutId id="2147483736" r:id="rId10"/>
    <p:sldLayoutId id="2147483735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E5F7E"/>
          </a:solidFill>
          <a:latin typeface="Arial"/>
          <a:ea typeface="ＭＳ Ｐゴシック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  <a:ea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  <a:ea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  <a:ea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  <a:ea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10000"/>
          </a:solidFill>
          <a:latin typeface="Arial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10000"/>
          </a:solidFill>
          <a:latin typeface="Arial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10000"/>
          </a:solidFill>
          <a:latin typeface="Arial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10000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1" fontAlgn="t" hangingPunct="1">
        <a:spcBef>
          <a:spcPct val="30000"/>
        </a:spcBef>
        <a:spcAft>
          <a:spcPct val="30000"/>
        </a:spcAft>
        <a:buChar char="•"/>
        <a:defRPr sz="2400" kern="1200">
          <a:solidFill>
            <a:srgbClr val="666666"/>
          </a:solidFill>
          <a:latin typeface="Arial"/>
          <a:ea typeface="ＭＳ Ｐゴシック" charset="-128"/>
          <a:cs typeface="Arial"/>
        </a:defRPr>
      </a:lvl1pPr>
      <a:lvl2pPr marL="742950" indent="-285750" algn="l" rtl="0" eaLnBrk="1" fontAlgn="t" hangingPunct="1">
        <a:spcBef>
          <a:spcPct val="15000"/>
        </a:spcBef>
        <a:spcAft>
          <a:spcPct val="15000"/>
        </a:spcAft>
        <a:buFont typeface="Arial" charset="0"/>
        <a:buChar char="–"/>
        <a:defRPr sz="2400" kern="1200">
          <a:solidFill>
            <a:srgbClr val="666666"/>
          </a:solidFill>
          <a:latin typeface="Arial"/>
          <a:ea typeface="ＭＳ Ｐゴシック" charset="-128"/>
          <a:cs typeface="Arial"/>
        </a:defRPr>
      </a:lvl2pPr>
      <a:lvl3pPr marL="1143000" indent="-228600" algn="l" rtl="0" eaLnBrk="1" fontAlgn="t" hangingPunct="1">
        <a:spcBef>
          <a:spcPct val="15000"/>
        </a:spcBef>
        <a:spcAft>
          <a:spcPct val="15000"/>
        </a:spcAft>
        <a:buChar char="•"/>
        <a:defRPr sz="2400" kern="1200">
          <a:solidFill>
            <a:srgbClr val="666666"/>
          </a:solidFill>
          <a:latin typeface="Arial"/>
          <a:ea typeface="ＭＳ Ｐゴシック" charset="-128"/>
          <a:cs typeface="Arial"/>
        </a:defRPr>
      </a:lvl3pPr>
      <a:lvl4pPr marL="1600200" indent="-228600" algn="l" rtl="0" eaLnBrk="1" fontAlgn="t" hangingPunct="1">
        <a:spcBef>
          <a:spcPct val="15000"/>
        </a:spcBef>
        <a:spcAft>
          <a:spcPct val="15000"/>
        </a:spcAft>
        <a:buChar char="–"/>
        <a:defRPr sz="2400" kern="1200">
          <a:solidFill>
            <a:srgbClr val="666666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0" y="274638"/>
            <a:ext cx="86375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" y="1600200"/>
            <a:ext cx="8637588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rgbClr val="6666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Symbol" pitchFamily="18" charset="2"/>
        <a:buChar char="·"/>
        <a:defRPr sz="2400">
          <a:solidFill>
            <a:srgbClr val="666666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rgbClr val="666666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rgbClr val="666666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rgbClr val="6666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rgbClr val="6666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rgbClr val="6666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rgbClr val="6666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rgbClr val="6666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Placeholder_s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38475"/>
            <a:ext cx="9142413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8" name="Rectangle 6"/>
          <p:cNvSpPr>
            <a:spLocks noGrp="1"/>
          </p:cNvSpPr>
          <p:nvPr>
            <p:ph type="ctrTitle"/>
          </p:nvPr>
        </p:nvSpPr>
        <p:spPr>
          <a:xfrm>
            <a:off x="612775" y="1765299"/>
            <a:ext cx="7916862" cy="719138"/>
          </a:xfrm>
        </p:spPr>
        <p:txBody>
          <a:bodyPr/>
          <a:lstStyle/>
          <a:p>
            <a:pPr algn="ctr"/>
            <a:r>
              <a:rPr lang="en-US" altLang="en-US" b="1" dirty="0"/>
              <a:t>Hybrid ensemble Var </a:t>
            </a:r>
            <a:br>
              <a:rPr lang="en-US" altLang="en-US" b="1" dirty="0"/>
            </a:br>
            <a:r>
              <a:rPr lang="en-US" altLang="en-US" b="1" dirty="0"/>
              <a:t>for a limited area model</a:t>
            </a:r>
          </a:p>
        </p:txBody>
      </p:sp>
      <p:sp>
        <p:nvSpPr>
          <p:cNvPr id="64519" name="Rectangle 7"/>
          <p:cNvSpPr>
            <a:spLocks noGrp="1"/>
          </p:cNvSpPr>
          <p:nvPr>
            <p:ph type="subTitle" idx="1"/>
          </p:nvPr>
        </p:nvSpPr>
        <p:spPr>
          <a:xfrm>
            <a:off x="614363" y="3427413"/>
            <a:ext cx="7916862" cy="719137"/>
          </a:xfrm>
        </p:spPr>
        <p:txBody>
          <a:bodyPr/>
          <a:lstStyle/>
          <a:p>
            <a:pPr algn="ctr"/>
            <a:r>
              <a:rPr lang="en-AU" b="1" dirty="0"/>
              <a:t>Monika Krysta</a:t>
            </a:r>
            <a:r>
              <a:rPr lang="en-AU" b="1" baseline="30000" dirty="0"/>
              <a:t>1</a:t>
            </a:r>
            <a:r>
              <a:rPr lang="en-AU" b="1" dirty="0"/>
              <a:t>, Susan Rennie</a:t>
            </a:r>
            <a:r>
              <a:rPr lang="en-AU" b="1" baseline="30000" dirty="0"/>
              <a:t>1</a:t>
            </a:r>
            <a:r>
              <a:rPr lang="en-AU" b="1" dirty="0"/>
              <a:t>, Shaun Cooper</a:t>
            </a:r>
            <a:r>
              <a:rPr lang="en-AU" b="1" baseline="30000" dirty="0"/>
              <a:t>1</a:t>
            </a:r>
            <a:r>
              <a:rPr lang="en-AU" b="1" dirty="0"/>
              <a:t>, Peter Steinle</a:t>
            </a:r>
            <a:r>
              <a:rPr lang="en-AU" b="1" baseline="30000" dirty="0"/>
              <a:t>1</a:t>
            </a:r>
            <a:r>
              <a:rPr lang="en-AU" b="1" dirty="0"/>
              <a:t>, </a:t>
            </a:r>
            <a:r>
              <a:rPr lang="en-AU" b="1" dirty="0" err="1"/>
              <a:t>Xudong</a:t>
            </a:r>
            <a:r>
              <a:rPr lang="en-AU" b="1" dirty="0"/>
              <a:t> Sun</a:t>
            </a:r>
            <a:r>
              <a:rPr lang="en-AU" b="1" baseline="30000" dirty="0"/>
              <a:t>1</a:t>
            </a:r>
            <a:r>
              <a:rPr lang="en-AU" b="1" dirty="0"/>
              <a:t>, </a:t>
            </a:r>
            <a:r>
              <a:rPr lang="en-AU" b="1" dirty="0" err="1"/>
              <a:t>Jin</a:t>
            </a:r>
            <a:r>
              <a:rPr lang="en-AU" b="1" dirty="0"/>
              <a:t> Lee</a:t>
            </a:r>
            <a:r>
              <a:rPr lang="en-AU" b="1" baseline="30000" dirty="0"/>
              <a:t>1</a:t>
            </a:r>
            <a:r>
              <a:rPr lang="en-AU" b="1" dirty="0"/>
              <a:t> and Jim Fraser</a:t>
            </a:r>
            <a:r>
              <a:rPr lang="en-AU" b="1" baseline="30000" dirty="0"/>
              <a:t>1</a:t>
            </a:r>
            <a:endParaRPr lang="en-AU" b="1" dirty="0"/>
          </a:p>
          <a:p>
            <a:pPr algn="ctr"/>
            <a:r>
              <a:rPr lang="en-US" i="1" baseline="30000" dirty="0"/>
              <a:t>1</a:t>
            </a:r>
            <a:r>
              <a:rPr lang="en-US" i="1" dirty="0"/>
              <a:t>Environment and Research Division, Bureau of Meteorology, Melbourne</a:t>
            </a:r>
            <a:endParaRPr lang="en-AU" dirty="0"/>
          </a:p>
          <a:p>
            <a:pPr algn="ctr"/>
            <a:r>
              <a:rPr lang="en-US" i="1" dirty="0"/>
              <a:t>monika.krysta@bom.gov.au</a:t>
            </a:r>
            <a:endParaRPr lang="en-AU" dirty="0"/>
          </a:p>
          <a:p>
            <a:pPr algn="ctr"/>
            <a:endParaRPr lang="en-US" alt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9656B-8F46-46B7-AE4A-6BD80A88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AU" b="1" dirty="0"/>
              <a:t>Hybrid analysis increments for a LAM</a:t>
            </a:r>
            <a:br>
              <a:rPr lang="en-AU" b="1" dirty="0"/>
            </a:br>
            <a:endParaRPr lang="en-AU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C2699B-F0C9-4E87-9E49-F32C438BFB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7271" y="2134765"/>
            <a:ext cx="1645923" cy="164592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177163-CBCD-4366-ADA3-942D770CC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48" y="2134766"/>
            <a:ext cx="1645923" cy="16459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C2E123-49F8-4AC9-BE15-1386698952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3194" y="2134766"/>
            <a:ext cx="1645923" cy="16459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11EDE1-F809-41DB-92E1-AA88107C8D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9117" y="2134766"/>
            <a:ext cx="1645923" cy="16459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B5391B-92E6-44B4-8310-2C17C72F48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5040" y="2134764"/>
            <a:ext cx="1645923" cy="16459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AB3883E-4AC8-4137-911D-13BA8C3297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248" y="4091200"/>
            <a:ext cx="1645923" cy="16459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5B9A62-4CAB-405D-A1C2-096E7207CE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7271" y="4091199"/>
            <a:ext cx="1645923" cy="164592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8894D9A-E92D-4A5E-8BDE-08B1891BB2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73194" y="4091198"/>
            <a:ext cx="1645923" cy="164592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564E2B6-B566-4821-AE93-AE1B22E4CA3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09700" y="4091197"/>
            <a:ext cx="1645923" cy="164592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EBC8144-91C9-49B9-8324-4C7D2B51D0D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31912" y="4091200"/>
            <a:ext cx="1645923" cy="164592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AE59DF1-ACA3-4C98-BBCA-887160C11DA7}"/>
              </a:ext>
            </a:extLst>
          </p:cNvPr>
          <p:cNvSpPr txBox="1"/>
          <p:nvPr/>
        </p:nvSpPr>
        <p:spPr>
          <a:xfrm>
            <a:off x="321351" y="1767985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/>
              <a:t>Climatological B</a:t>
            </a:r>
            <a:endParaRPr lang="en-A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8A1555-C06A-4470-A82F-558D61565382}"/>
              </a:ext>
            </a:extLst>
          </p:cNvPr>
          <p:cNvSpPr txBox="1"/>
          <p:nvPr/>
        </p:nvSpPr>
        <p:spPr>
          <a:xfrm>
            <a:off x="321351" y="5850652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/>
              <a:t>Hybrid B</a:t>
            </a:r>
            <a:endParaRPr lang="en-A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0BF974-C6C7-4310-ADC8-866A2E049F16}"/>
              </a:ext>
            </a:extLst>
          </p:cNvPr>
          <p:cNvSpPr txBox="1"/>
          <p:nvPr/>
        </p:nvSpPr>
        <p:spPr>
          <a:xfrm>
            <a:off x="1008400" y="375255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5FBB47-73FD-496E-8B18-46912ED30F2D}"/>
              </a:ext>
            </a:extLst>
          </p:cNvPr>
          <p:cNvSpPr txBox="1"/>
          <p:nvPr/>
        </p:nvSpPr>
        <p:spPr>
          <a:xfrm>
            <a:off x="2690625" y="372186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v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0EC042-FC83-42B8-B891-A67C8C50D289}"/>
              </a:ext>
            </a:extLst>
          </p:cNvPr>
          <p:cNvSpPr txBox="1"/>
          <p:nvPr/>
        </p:nvSpPr>
        <p:spPr>
          <a:xfrm flipH="1">
            <a:off x="4231613" y="3712442"/>
            <a:ext cx="356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E2F19A8-B4D9-4989-871F-4F2AF7A13BDA}"/>
              </a:ext>
            </a:extLst>
          </p:cNvPr>
          <p:cNvSpPr txBox="1"/>
          <p:nvPr/>
        </p:nvSpPr>
        <p:spPr>
          <a:xfrm flipH="1">
            <a:off x="5905313" y="3712442"/>
            <a:ext cx="356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p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EA3543-7D2F-4071-B9F9-DA36E53A0700}"/>
              </a:ext>
            </a:extLst>
          </p:cNvPr>
          <p:cNvSpPr txBox="1"/>
          <p:nvPr/>
        </p:nvSpPr>
        <p:spPr>
          <a:xfrm flipH="1">
            <a:off x="7467905" y="3712442"/>
            <a:ext cx="356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3862886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9656B-8F46-46B7-AE4A-6BD80A88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b="1" dirty="0"/>
              <a:t>Localisation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D287B6-D6C9-45FA-B31E-5E705D61E8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4000" y="1757486"/>
                <a:ext cx="8637588" cy="4679950"/>
              </a:xfrm>
            </p:spPr>
            <p:txBody>
              <a:bodyPr/>
              <a:lstStyle/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Physically it disconnects spuriously connected error structures </a:t>
                </a:r>
              </a:p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Mathematically it increases the rank of the error covariance matrix</a:t>
                </a:r>
              </a:p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Technically the localized </a:t>
                </a:r>
                <a:r>
                  <a:rPr lang="en-US" sz="2000" b="1" dirty="0"/>
                  <a:t>B</a:t>
                </a:r>
                <a:r>
                  <a:rPr lang="en-US" sz="2000" b="1" baseline="-40000" dirty="0"/>
                  <a:t>e</a:t>
                </a:r>
                <a:r>
                  <a:rPr lang="en-US" sz="2000" b="1" baseline="-25000" dirty="0"/>
                  <a:t>=</a:t>
                </a:r>
                <a:r>
                  <a:rPr lang="en-US" sz="2000" b="1" dirty="0"/>
                  <a:t>L◦WW</a:t>
                </a:r>
                <a:r>
                  <a:rPr lang="en-US" sz="2000" b="1" baseline="30000" dirty="0"/>
                  <a:t>T</a:t>
                </a:r>
                <a:r>
                  <a:rPr lang="en-US" sz="2000" dirty="0"/>
                  <a:t>, where </a:t>
                </a:r>
                <a:r>
                  <a:rPr lang="en-US" sz="2000" b="1" dirty="0"/>
                  <a:t>L</a:t>
                </a:r>
                <a:r>
                  <a:rPr lang="en-US" sz="2000" dirty="0"/>
                  <a:t> is a localization matrix and ◦ represents a Schur product. By generalizing scalars α</a:t>
                </a:r>
                <a:r>
                  <a:rPr lang="en-US" sz="2000" baseline="-25000" dirty="0" err="1"/>
                  <a:t>k</a:t>
                </a:r>
                <a:r>
                  <a:rPr lang="en-US" sz="2000" dirty="0" err="1"/>
                  <a:t>s</a:t>
                </a:r>
                <a:r>
                  <a:rPr lang="en-US" sz="2000" dirty="0"/>
                  <a:t> to fields </a:t>
                </a:r>
                <a:r>
                  <a:rPr lang="en-US" sz="2000" b="1" dirty="0"/>
                  <a:t>α</a:t>
                </a:r>
                <a:r>
                  <a:rPr lang="en-US" sz="2000" b="1" baseline="-25000" dirty="0" err="1"/>
                  <a:t>k</a:t>
                </a:r>
                <a:r>
                  <a:rPr lang="en-US" sz="2000" dirty="0" err="1"/>
                  <a:t>s</a:t>
                </a:r>
                <a:endParaRPr lang="en-AU" sz="2000" dirty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AU" sz="20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𝑲</m:t>
                          </m:r>
                        </m:sup>
                        <m:e>
                          <m:sSub>
                            <m:sSubPr>
                              <m:ctrlPr>
                                <a:rPr lang="en-AU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∘</m:t>
                          </m:r>
                          <m:sSubSup>
                            <m:sSubSupPr>
                              <m:ctrlPr>
                                <a:rPr lang="en-AU" sz="20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  <m:sup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000" dirty="0"/>
              </a:p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US" sz="2000" dirty="0" err="1"/>
                  <a:t>Localisation</a:t>
                </a:r>
                <a:r>
                  <a:rPr lang="en-US" sz="2000" dirty="0"/>
                  <a:t> matrix </a:t>
                </a:r>
                <a:r>
                  <a:rPr lang="en-US" sz="2000" b="1" dirty="0"/>
                  <a:t>L</a:t>
                </a:r>
                <a:r>
                  <a:rPr lang="en-US" sz="2000" dirty="0"/>
                  <a:t> needs to be factored, </a:t>
                </a:r>
                <a:r>
                  <a:rPr lang="en-US" sz="2000" b="1" dirty="0"/>
                  <a:t>L</a:t>
                </a:r>
                <a:r>
                  <a:rPr lang="en-US" sz="2000" dirty="0"/>
                  <a:t>=</a:t>
                </a:r>
                <a:r>
                  <a:rPr lang="en-US" sz="2000" b="1" dirty="0"/>
                  <a:t>U</a:t>
                </a:r>
                <a:r>
                  <a:rPr lang="en-US" sz="2000" b="1" baseline="30000" dirty="0"/>
                  <a:t>α</a:t>
                </a:r>
                <a:r>
                  <a:rPr lang="en-US" sz="2000" b="1" dirty="0"/>
                  <a:t>U</a:t>
                </a:r>
                <a:r>
                  <a:rPr lang="en-US" sz="2000" b="1" baseline="30000" dirty="0"/>
                  <a:t>αT</a:t>
                </a:r>
                <a:r>
                  <a:rPr lang="en-US" sz="2000" dirty="0"/>
                  <a:t>, and </a:t>
                </a:r>
                <a:r>
                  <a:rPr lang="en-US" sz="2000" b="1" dirty="0"/>
                  <a:t>U</a:t>
                </a:r>
                <a:r>
                  <a:rPr lang="el-GR" sz="2000" b="1" baseline="30000" dirty="0"/>
                  <a:t>α</a:t>
                </a:r>
                <a:r>
                  <a:rPr lang="en-AU" sz="2000" dirty="0"/>
                  <a:t> </a:t>
                </a:r>
                <a:r>
                  <a:rPr lang="en-US" sz="2000" dirty="0"/>
                  <a:t>is further split into horizontal and vertical transforms,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b="1" i="1" smtClean="0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sup>
                    </m:sSup>
                    <m:r>
                      <a:rPr lang="en-AU" sz="2000" b="1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AU" sz="20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sz="2000" b="1" i="1" smtClean="0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AU" sz="20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  <m:sup>
                        <m:r>
                          <a:rPr lang="en-AU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sup>
                    </m:sSubSup>
                    <m:sSubSup>
                      <m:sSubSupPr>
                        <m:ctrlPr>
                          <a:rPr lang="en-AU" sz="20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sz="2000" b="1" i="1" smtClean="0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AU" sz="2000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</m:sub>
                      <m:sup>
                        <m:r>
                          <a:rPr lang="en-AU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sup>
                    </m:sSubSup>
                  </m:oMath>
                </a14:m>
                <a:r>
                  <a:rPr lang="en-AU" sz="2000" dirty="0"/>
                  <a:t> </a:t>
                </a:r>
                <a:r>
                  <a:rPr lang="en-US" sz="2000" dirty="0"/>
                  <a:t>so that the analysis increment becomes</a:t>
                </a:r>
              </a:p>
              <a:p>
                <a:pPr marL="0" indent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𝑼𝒗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nary>
                        <m:naryPr>
                          <m:chr m:val="∑"/>
                          <m:limLoc m:val="undOvr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d>
                            <m:d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AU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𝑼</m:t>
                                  </m:r>
                                </m:e>
                                <m:sup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AU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sub>
                                <m:sup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∘</m:t>
                          </m:r>
                          <m:sSubSup>
                            <m:sSubSupPr>
                              <m:ctrlPr>
                                <a:rPr lang="en-AU" sz="20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  <m:sup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AU" sz="2000" dirty="0"/>
              </a:p>
              <a:p>
                <a:endParaRPr lang="en-AU" sz="2000" dirty="0"/>
              </a:p>
              <a:p>
                <a:r>
                  <a:rPr lang="en-US" dirty="0"/>
                  <a:t> 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D287B6-D6C9-45FA-B31E-5E705D61E8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4000" y="1757486"/>
                <a:ext cx="8637588" cy="4679950"/>
              </a:xfrm>
              <a:blipFill>
                <a:blip r:embed="rId2"/>
                <a:stretch>
                  <a:fillRect l="-635" t="-651" r="-706" b="-247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372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9656B-8F46-46B7-AE4A-6BD80A88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b="1" dirty="0"/>
              <a:t>Localisation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D287B6-D6C9-45FA-B31E-5E705D61E8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212" y="1759898"/>
                <a:ext cx="8637588" cy="4679950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Affects dynamical structure of the error modes and brings along new challenges requiring subtle treatment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dirty="0"/>
                  <a:t>Hybrid method performs localization in the control space and renders analysis increments 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AU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AU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sub>
                          </m:s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nary>
                            <m:naryPr>
                              <m:chr m:val="∑"/>
                              <m:limLoc m:val="undOvr"/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AU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∘</m:t>
                              </m:r>
                              <m:d>
                                <m:dPr>
                                  <m:ctrlP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AU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𝑻</m:t>
                                      </m:r>
                                    </m:e>
                                    <m:sub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𝒑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AU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sub>
                                    <m:sup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AU" sz="2000" dirty="0"/>
              </a:p>
              <a:p>
                <a:r>
                  <a:rPr lang="en-AU" sz="2000" dirty="0"/>
                  <a:t>     which preserve geostrophic balance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Action of </a:t>
                </a:r>
                <a:r>
                  <a:rPr lang="en-US" sz="2000" b="1" dirty="0" err="1"/>
                  <a:t>T</a:t>
                </a:r>
                <a:r>
                  <a:rPr lang="en-US" sz="2000" b="1" baseline="-40000" dirty="0" err="1"/>
                  <a:t>p</a:t>
                </a:r>
                <a:r>
                  <a:rPr lang="en-US" sz="2000" b="1" dirty="0"/>
                  <a:t> </a:t>
                </a:r>
                <a:r>
                  <a:rPr lang="en-US" sz="2000" dirty="0"/>
                  <a:t>discards the balanced fraction of the pressure increment form the error mode </a:t>
                </a:r>
                <a:r>
                  <a:rPr lang="en-US" sz="2000" b="1" dirty="0" err="1"/>
                  <a:t>w</a:t>
                </a:r>
                <a:r>
                  <a:rPr lang="en-US" sz="2000" b="1" baseline="-40000" dirty="0" err="1"/>
                  <a:t>k</a:t>
                </a:r>
                <a:r>
                  <a:rPr lang="en-US" sz="2000" b="1" dirty="0"/>
                  <a:t>’ </a:t>
                </a:r>
                <a:r>
                  <a:rPr lang="en-US" sz="2000" dirty="0"/>
                  <a:t>only unbalanced pressure is localized and after that the balanced fraction of the pressure increment is brought back to the analysis increment via the </a:t>
                </a:r>
                <a:r>
                  <a:rPr lang="en-US" sz="2000" b="1" dirty="0"/>
                  <a:t>U</a:t>
                </a:r>
                <a:r>
                  <a:rPr lang="en-US" sz="2000" b="1" baseline="-25000" dirty="0"/>
                  <a:t>p</a:t>
                </a:r>
                <a:r>
                  <a:rPr lang="en-US" sz="2000" dirty="0"/>
                  <a:t> transform</a:t>
                </a:r>
                <a:endParaRPr lang="en-AU" sz="2000" dirty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D287B6-D6C9-45FA-B31E-5E705D61E8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212" y="1759898"/>
                <a:ext cx="8637588" cy="4679950"/>
              </a:xfrm>
              <a:blipFill>
                <a:blip r:embed="rId2"/>
                <a:stretch>
                  <a:fillRect l="-635" t="-782" r="-494" b="-182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7211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9656B-8F46-46B7-AE4A-6BD80A88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b="1" dirty="0"/>
              <a:t>Implementation at BoM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287B6-D6C9-45FA-B31E-5E705D61E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89108"/>
            <a:ext cx="9034463" cy="4679950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/>
              <a:t>default hybrid in the upcoming global operational system, G3/GE3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/>
              <a:t>at present, </a:t>
            </a:r>
            <a:r>
              <a:rPr lang="en-US" sz="2000" b="1" dirty="0"/>
              <a:t>one-way</a:t>
            </a:r>
            <a:r>
              <a:rPr lang="en-US" sz="2000" dirty="0"/>
              <a:t> coupling of the city system, C3/CE3: C3 provides high resolution analysis to form a high resolution initial condition for the CE3 system but no ensemble feedback is brought back to C3 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/>
              <a:t>hybrid will be a </a:t>
            </a:r>
            <a:r>
              <a:rPr lang="en-US" sz="2000" b="1" dirty="0"/>
              <a:t>two-way</a:t>
            </a:r>
            <a:r>
              <a:rPr lang="en-US" sz="2000" dirty="0"/>
              <a:t> coupling as CE3-like ensemble will be used to build </a:t>
            </a:r>
            <a:r>
              <a:rPr lang="en-US" sz="2000" b="1" dirty="0"/>
              <a:t>B</a:t>
            </a:r>
            <a:r>
              <a:rPr lang="en-US" sz="2000" b="1" baseline="-40000" dirty="0"/>
              <a:t>e</a:t>
            </a:r>
            <a:r>
              <a:rPr lang="en-US" sz="2000" dirty="0"/>
              <a:t> which will be employed in variational data assimilation in a C3-like system</a:t>
            </a:r>
            <a:endParaRPr lang="en-AU" sz="20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/>
              <a:t>BoM is actively working on </a:t>
            </a:r>
            <a:r>
              <a:rPr lang="en-US" sz="2000" b="1" dirty="0"/>
              <a:t>porting</a:t>
            </a:r>
            <a:r>
              <a:rPr lang="en-US" sz="2000" dirty="0"/>
              <a:t> a hybrid capability for a limited area model as developed at the Korea Meteorological Administration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/>
              <a:t>initial implementation will be connected to the C3/CE3 system in an </a:t>
            </a:r>
            <a:r>
              <a:rPr lang="en-US" sz="2000" b="1" dirty="0"/>
              <a:t>off-line mode</a:t>
            </a:r>
            <a:r>
              <a:rPr lang="en-US" sz="2000" dirty="0"/>
              <a:t> using the ensemble members as precalculated by CE3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/>
              <a:t>an option for an on-line generation of the ensemble members is available.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/>
              <a:t>both hourly 3D-Var and hourly 4D-Var will be supported</a:t>
            </a:r>
            <a:endParaRPr lang="en-AU" sz="2000" dirty="0"/>
          </a:p>
          <a:p>
            <a:endParaRPr lang="en-AU" sz="20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99406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9656B-8F46-46B7-AE4A-6BD80A88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b="1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287B6-D6C9-45FA-B31E-5E705D61E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2107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9656B-8F46-46B7-AE4A-6BD80A88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b="1" dirty="0"/>
              <a:t>Hybrid single observation experiments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AA32AD-7CC7-410B-8E43-E77B84DFB2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275" y="2165446"/>
            <a:ext cx="1645923" cy="164592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8D9324-C1FC-4735-906A-466A53085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198" y="2165452"/>
            <a:ext cx="1645923" cy="16459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432DBE-E7DA-4A0F-B03E-9E152A57BD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1121" y="2151380"/>
            <a:ext cx="1645923" cy="16459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4AEF60-09C1-405E-8976-F9AA692E7C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3448" y="2151382"/>
            <a:ext cx="1645923" cy="16459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E13CDB1-F6DC-48EC-8006-7BB4AD29AE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7035" y="2137312"/>
            <a:ext cx="1645923" cy="164592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FC8EE0E-0272-4269-895A-A7A11A1D07F9}"/>
              </a:ext>
            </a:extLst>
          </p:cNvPr>
          <p:cNvSpPr txBox="1"/>
          <p:nvPr/>
        </p:nvSpPr>
        <p:spPr>
          <a:xfrm>
            <a:off x="321351" y="1767985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/>
              <a:t>Hybrid</a:t>
            </a:r>
            <a:r>
              <a:rPr lang="en-AU" dirty="0"/>
              <a:t> transform order</a:t>
            </a:r>
          </a:p>
        </p:txBody>
      </p:sp>
    </p:spTree>
    <p:extLst>
      <p:ext uri="{BB962C8B-B14F-4D97-AF65-F5344CB8AC3E}">
        <p14:creationId xmlns:p14="http://schemas.microsoft.com/office/powerpoint/2010/main" val="585693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53EB8-B195-4E5A-8092-DB7527A49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b="1" dirty="0"/>
              <a:t>Variational data assimilation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5D384D-7711-41BD-8F46-D86E2E009B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4000" y="1797044"/>
                <a:ext cx="8637588" cy="4679950"/>
              </a:xfrm>
            </p:spPr>
            <p:txBody>
              <a:bodyPr/>
              <a:lstStyle/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searches an optimal state of the atmosphere</a:t>
                </a:r>
              </a:p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weights contributions from prior knowledge and from observations, according to their uncertainties</a:t>
                </a:r>
              </a:p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AU" sz="2000" dirty="0"/>
                  <a:t>technically, finds a minimum of an incremental cost function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AU" sz="2000">
                          <a:latin typeface="Cambria Math" panose="02040503050406030204" pitchFamily="18" charset="0"/>
                        </a:rPr>
                        <m:t>J</m:t>
                      </m:r>
                      <m:d>
                        <m:dPr>
                          <m:ctrlPr>
                            <a:rPr lang="en-AU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AU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A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AU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A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sSup>
                                <m:sSupPr>
                                  <m:ctrlPr>
                                    <a:rPr lang="en-A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AU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AU" sz="2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d>
                        <m:d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AU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sSup>
                            <m:sSupPr>
                              <m:ctrlPr>
                                <a:rPr lang="en-A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A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e>
                      </m:d>
                      <m:r>
                        <a:rPr lang="en-AU" sz="20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AU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0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AU" sz="2000" b="1" i="1">
                                      <a:latin typeface="Cambria Math" panose="02040503050406030204" pitchFamily="18" charset="0"/>
                                    </a:rPr>
                                    <m:t>𝒐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AU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b="1" i="1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AU" sz="2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d>
                        <m:d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AU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AU" sz="2000" b="1" i="1">
                                  <a:latin typeface="Cambria Math" panose="02040503050406030204" pitchFamily="18" charset="0"/>
                                </a:rPr>
                                <m:t>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800" dirty="0"/>
              </a:p>
              <a:p>
                <a:pPr algn="just"/>
                <a:r>
                  <a:rPr lang="en-US" sz="1800" dirty="0"/>
                  <a:t>where model equivalent </a:t>
                </a:r>
                <a:r>
                  <a:rPr lang="en-US" sz="1800" b="1" dirty="0"/>
                  <a:t>y</a:t>
                </a:r>
                <a:r>
                  <a:rPr lang="en-US" sz="1800" dirty="0"/>
                  <a:t> of the observation </a:t>
                </a:r>
                <a:r>
                  <a:rPr lang="en-US" sz="1800" b="1" dirty="0" err="1"/>
                  <a:t>y</a:t>
                </a:r>
                <a:r>
                  <a:rPr lang="en-US" sz="1800" b="1" baseline="30000" dirty="0" err="1"/>
                  <a:t>o</a:t>
                </a:r>
                <a:r>
                  <a:rPr lang="en-US" sz="1800" dirty="0"/>
                  <a:t> is connected to the increment </a:t>
                </a:r>
                <a:r>
                  <a:rPr lang="el-GR" sz="1800" dirty="0"/>
                  <a:t>δ</a:t>
                </a:r>
                <a:r>
                  <a:rPr lang="en-US" sz="1800" b="1" dirty="0"/>
                  <a:t>w</a:t>
                </a:r>
              </a:p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focus on background error covariance matrix </a:t>
                </a:r>
                <a:r>
                  <a:rPr lang="en-US" sz="2000" b="1" dirty="0"/>
                  <a:t>B </a:t>
                </a:r>
                <a:r>
                  <a:rPr lang="en-US" sz="2000" dirty="0"/>
                  <a:t>which</a:t>
                </a:r>
              </a:p>
              <a:p>
                <a:pPr lvl="1" algn="just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weights prior knowledge</a:t>
                </a:r>
              </a:p>
              <a:p>
                <a:pPr lvl="1" algn="just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spreads out information from observations preserving physical balances</a:t>
                </a:r>
              </a:p>
              <a:p>
                <a:pPr lvl="1" algn="just">
                  <a:buFont typeface="Arial" panose="020B0604020202020204" pitchFamily="34" charset="0"/>
                  <a:buChar char="•"/>
                </a:pPr>
                <a:r>
                  <a:rPr lang="en-US" sz="1800" dirty="0" err="1"/>
                  <a:t>regularises</a:t>
                </a:r>
                <a:r>
                  <a:rPr lang="en-US" sz="1800" dirty="0"/>
                  <a:t> an ill-posed inverse problem</a:t>
                </a:r>
                <a:r>
                  <a:rPr lang="en-US" sz="2000" dirty="0"/>
                  <a:t>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AU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5D384D-7711-41BD-8F46-D86E2E009B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4000" y="1797044"/>
                <a:ext cx="8637588" cy="4679950"/>
              </a:xfrm>
              <a:blipFill>
                <a:blip r:embed="rId3"/>
                <a:stretch>
                  <a:fillRect l="-635" t="-782" r="-70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15A4B7F9-BFDC-4994-9858-4DB049523F65}"/>
              </a:ext>
            </a:extLst>
          </p:cNvPr>
          <p:cNvSpPr/>
          <p:nvPr/>
        </p:nvSpPr>
        <p:spPr>
          <a:xfrm>
            <a:off x="3353064" y="3671891"/>
            <a:ext cx="720000" cy="4000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E712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54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9656B-8F46-46B7-AE4A-6BD80A88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AU" b="1" dirty="0"/>
              <a:t>Model representation </a:t>
            </a:r>
            <a:br>
              <a:rPr lang="en-AU" b="1" dirty="0"/>
            </a:br>
            <a:r>
              <a:rPr lang="en-AU" b="1" dirty="0"/>
              <a:t>of background error covariance matrix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D287B6-D6C9-45FA-B31E-5E705D61E8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4000" y="1757483"/>
                <a:ext cx="8637588" cy="4679950"/>
              </a:xfrm>
            </p:spPr>
            <p:txBody>
              <a:bodyPr/>
              <a:lstStyle/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grid point-wise specification of </a:t>
                </a:r>
                <a:r>
                  <a:rPr lang="en-US" sz="2000" b="1" dirty="0"/>
                  <a:t>B </a:t>
                </a:r>
                <a:r>
                  <a:rPr lang="en-US" sz="2000" dirty="0"/>
                  <a:t>is not tractable</a:t>
                </a:r>
              </a:p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AU" sz="2000" dirty="0"/>
                  <a:t>need to model it while preconditioning the minimisation problem – replace </a:t>
                </a:r>
                <a:r>
                  <a:rPr lang="en-AU" sz="2000" b="1" dirty="0"/>
                  <a:t>B</a:t>
                </a:r>
                <a:r>
                  <a:rPr lang="en-AU" sz="2000" dirty="0"/>
                  <a:t> with a diagonal matrix</a:t>
                </a:r>
              </a:p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AU" sz="2000" dirty="0"/>
                  <a:t>construct (approximately) uncorrelated variables in three steps</a:t>
                </a:r>
              </a:p>
              <a:p>
                <a:pPr lvl="1" algn="just">
                  <a:buFont typeface="Arial" panose="020B0604020202020204" pitchFamily="34" charset="0"/>
                  <a:buChar char="•"/>
                </a:pPr>
                <a:r>
                  <a:rPr lang="en-AU" sz="2000" b="1" dirty="0" err="1"/>
                  <a:t>T</a:t>
                </a:r>
                <a:r>
                  <a:rPr lang="en-AU" sz="2000" b="1" baseline="-40000" dirty="0" err="1"/>
                  <a:t>p</a:t>
                </a:r>
                <a:r>
                  <a:rPr lang="en-AU" sz="2000" b="1" dirty="0"/>
                  <a:t> parameter</a:t>
                </a:r>
                <a:r>
                  <a:rPr lang="en-AU" sz="2000" dirty="0"/>
                  <a:t> transform (mapping of physical variables)</a:t>
                </a:r>
              </a:p>
              <a:p>
                <a:pPr marL="914400" lvl="2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AU" sz="2000" i="1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p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AU" sz="2000" dirty="0"/>
              </a:p>
              <a:p>
                <a:pPr lvl="1" algn="just">
                  <a:buFont typeface="Arial" panose="020B0604020202020204" pitchFamily="34" charset="0"/>
                  <a:buChar char="•"/>
                </a:pPr>
                <a:r>
                  <a:rPr lang="en-AU" sz="2000" b="1" dirty="0"/>
                  <a:t>T</a:t>
                </a:r>
                <a:r>
                  <a:rPr lang="en-AU" sz="2000" b="1" baseline="-40000" dirty="0"/>
                  <a:t>v</a:t>
                </a:r>
                <a:r>
                  <a:rPr lang="en-AU" sz="2000" b="1" dirty="0"/>
                  <a:t> vertical</a:t>
                </a:r>
                <a:r>
                  <a:rPr lang="en-AU" sz="2000" dirty="0"/>
                  <a:t> transform</a:t>
                </a:r>
              </a:p>
              <a:p>
                <a:pPr marL="457200" lvl="1" indent="0" algn="just">
                  <a:buNone/>
                </a:pPr>
                <a:r>
                  <a:rPr lang="en-AU" sz="2000" dirty="0"/>
                  <a:t>Orthogonal modes </a:t>
                </a:r>
                <a:r>
                  <a:rPr lang="en-AU" sz="2000" dirty="0" err="1"/>
                  <a:t>diagonalising</a:t>
                </a:r>
                <a:r>
                  <a:rPr lang="en-AU" sz="2000" dirty="0"/>
                  <a:t> vertical error covariance matrix</a:t>
                </a:r>
              </a:p>
              <a:p>
                <a:pPr lvl="1" algn="just">
                  <a:buFont typeface="Arial" panose="020B0604020202020204" pitchFamily="34" charset="0"/>
                  <a:buChar char="•"/>
                </a:pPr>
                <a:r>
                  <a:rPr lang="en-AU" sz="2000" b="1" dirty="0"/>
                  <a:t>T</a:t>
                </a:r>
                <a:r>
                  <a:rPr lang="en-AU" b="1" baseline="-40000" dirty="0"/>
                  <a:t>h</a:t>
                </a:r>
                <a:r>
                  <a:rPr lang="en-AU" sz="2000" b="1" dirty="0"/>
                  <a:t> horizontal</a:t>
                </a:r>
                <a:r>
                  <a:rPr lang="en-AU" sz="2000" dirty="0"/>
                  <a:t> transform</a:t>
                </a:r>
              </a:p>
              <a:p>
                <a:pPr marL="457200" lvl="1" indent="0" algn="just">
                  <a:buNone/>
                </a:pPr>
                <a:r>
                  <a:rPr lang="en-AU" sz="2000" dirty="0"/>
                  <a:t>Fourier basis </a:t>
                </a:r>
                <a:r>
                  <a:rPr lang="en-AU" sz="2000" dirty="0" err="1"/>
                  <a:t>diagonalises</a:t>
                </a:r>
                <a:r>
                  <a:rPr lang="en-AU" sz="2000" dirty="0"/>
                  <a:t> horizontal error covariance matrix under hypotheses of isotropy and homogeneity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D287B6-D6C9-45FA-B31E-5E705D61E8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4000" y="1757483"/>
                <a:ext cx="8637588" cy="4679950"/>
              </a:xfrm>
              <a:blipFill>
                <a:blip r:embed="rId2"/>
                <a:stretch>
                  <a:fillRect l="-635" t="-651" r="-70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0808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7F537-1536-418C-8193-6E3DA9174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AU" b="1" dirty="0"/>
              <a:t>Mappings</a:t>
            </a:r>
            <a:br>
              <a:rPr lang="en-AU" b="1" dirty="0"/>
            </a:br>
            <a:r>
              <a:rPr lang="en-AU" b="1" dirty="0"/>
              <a:t>between model space to control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9CF577-255A-4150-BBD7-83361F8921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+mn-lt"/>
                  </a:rPr>
                  <a:t>transforms applied sequentially map between model increment, </a:t>
                </a:r>
                <a:r>
                  <a:rPr lang="en-US" sz="2000" dirty="0" err="1">
                    <a:latin typeface="+mn-lt"/>
                  </a:rPr>
                  <a:t>δ</a:t>
                </a:r>
                <a:r>
                  <a:rPr lang="en-US" sz="2000" b="1" dirty="0" err="1">
                    <a:latin typeface="+mn-lt"/>
                  </a:rPr>
                  <a:t>w</a:t>
                </a:r>
                <a:r>
                  <a:rPr lang="en-US" sz="2000" dirty="0">
                    <a:latin typeface="+mn-lt"/>
                  </a:rPr>
                  <a:t>, and a control variable, </a:t>
                </a:r>
                <a:r>
                  <a:rPr lang="en-US" sz="2000" b="1" dirty="0">
                    <a:latin typeface="+mn-lt"/>
                  </a:rPr>
                  <a:t>v</a:t>
                </a:r>
                <a:endParaRPr lang="en-US" sz="2000" dirty="0">
                  <a:latin typeface="+mn-lt"/>
                </a:endParaRPr>
              </a:p>
              <a:p>
                <a:pPr marL="0" indent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1" i="1" smtClean="0"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AU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𝒘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AU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𝒉</m:t>
                          </m:r>
                        </m:sub>
                      </m:sSub>
                      <m:sSub>
                        <m:sSubPr>
                          <m:ctrlPr>
                            <a:rPr lang="en-AU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AU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sub>
                      </m:sSub>
                      <m:sSub>
                        <m:sSubPr>
                          <m:ctrlPr>
                            <a:rPr lang="en-AU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AU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a:rPr lang="en-A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AU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𝒘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AU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AU" sz="2000" b="1" dirty="0">
                  <a:latin typeface="+mn-lt"/>
                </a:endParaRPr>
              </a:p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+mn-lt"/>
                  </a:rPr>
                  <a:t>or inversely, using (approximate) inverses of these operators, </a:t>
                </a:r>
                <a:r>
                  <a:rPr lang="en-US" sz="2000" b="1" dirty="0">
                    <a:latin typeface="+mn-lt"/>
                  </a:rPr>
                  <a:t>U</a:t>
                </a:r>
                <a:r>
                  <a:rPr lang="en-US" sz="2000" b="1" baseline="-40000" dirty="0">
                    <a:latin typeface="+mn-lt"/>
                  </a:rPr>
                  <a:t>p</a:t>
                </a:r>
                <a:r>
                  <a:rPr lang="en-US" sz="2000" dirty="0">
                    <a:latin typeface="+mn-lt"/>
                  </a:rPr>
                  <a:t>, </a:t>
                </a:r>
                <a:r>
                  <a:rPr lang="en-US" sz="2000" b="1" dirty="0" err="1">
                    <a:latin typeface="+mn-lt"/>
                  </a:rPr>
                  <a:t>U</a:t>
                </a:r>
                <a:r>
                  <a:rPr lang="en-US" sz="2000" b="1" baseline="-40000" dirty="0" err="1">
                    <a:latin typeface="+mn-lt"/>
                  </a:rPr>
                  <a:t>v</a:t>
                </a:r>
                <a:r>
                  <a:rPr lang="en-US" sz="2000" dirty="0">
                    <a:latin typeface="+mn-lt"/>
                  </a:rPr>
                  <a:t> and </a:t>
                </a:r>
                <a:r>
                  <a:rPr lang="en-US" sz="2000" b="1" dirty="0">
                    <a:latin typeface="+mn-lt"/>
                  </a:rPr>
                  <a:t>U</a:t>
                </a:r>
                <a:r>
                  <a:rPr lang="en-US" sz="2000" b="1" baseline="-40000" dirty="0">
                    <a:latin typeface="+mn-lt"/>
                  </a:rPr>
                  <a:t>h</a:t>
                </a:r>
                <a:r>
                  <a:rPr lang="en-US" sz="2000" dirty="0">
                    <a:latin typeface="+mn-lt"/>
                  </a:rPr>
                  <a:t>, respectively,</a:t>
                </a:r>
              </a:p>
              <a:p>
                <a:pPr marL="0" indent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AU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𝒘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AU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sSub>
                        <m:sSubPr>
                          <m:ctrlPr>
                            <a:rPr lang="en-AU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AU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sub>
                      </m:sSub>
                      <m:sSub>
                        <m:sSubPr>
                          <m:ctrlPr>
                            <a:rPr lang="en-AU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AU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𝒉</m:t>
                          </m:r>
                        </m:sub>
                      </m:sSub>
                      <m:r>
                        <a:rPr lang="en-AU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𝒗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AU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𝑼𝒗</m:t>
                      </m:r>
                    </m:oMath>
                  </m:oMathPara>
                </a14:m>
                <a:endParaRPr lang="en-US" sz="2000" dirty="0">
                  <a:latin typeface="+mn-lt"/>
                </a:endParaRPr>
              </a:p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+mn-lt"/>
                  </a:rPr>
                  <a:t>these transforms form square root of the background error covariance</a:t>
                </a:r>
              </a:p>
              <a:p>
                <a:pPr marL="0" indent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AU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000" b="1" i="1" smtClean="0">
                          <a:latin typeface="Cambria Math" panose="02040503050406030204" pitchFamily="18" charset="0"/>
                        </a:rPr>
                        <m:t>𝑼</m:t>
                      </m:r>
                      <m:sSup>
                        <m:sSupPr>
                          <m:ctrlPr>
                            <a:rPr lang="en-AU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b="1" i="1" smtClean="0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p>
                          <m:r>
                            <a:rPr lang="en-AU" sz="20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AU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1" i="1" smtClean="0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AU" sz="20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sSub>
                        <m:sSubPr>
                          <m:ctrlPr>
                            <a:rPr lang="en-AU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1" i="1" smtClean="0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AU" sz="20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sub>
                      </m:sSub>
                      <m:sSub>
                        <m:sSubPr>
                          <m:ctrlPr>
                            <a:rPr lang="en-AU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1" i="1" smtClean="0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AU" sz="20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sub>
                      </m:sSub>
                      <m:sSubSup>
                        <m:sSubSupPr>
                          <m:ctrlPr>
                            <a:rPr lang="en-AU" sz="2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AU" sz="2000" b="1" i="1" smtClean="0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AU" sz="20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sub>
                        <m:sup>
                          <m:r>
                            <a:rPr lang="en-AU" sz="20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bSup>
                      <m:sSubSup>
                        <m:sSubSupPr>
                          <m:ctrlPr>
                            <a:rPr lang="en-AU" sz="2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AU" sz="2000" b="1" i="1" smtClean="0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AU" sz="20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sub>
                        <m:sup>
                          <m:r>
                            <a:rPr lang="en-AU" sz="20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bSup>
                      <m:sSubSup>
                        <m:sSubSupPr>
                          <m:ctrlPr>
                            <a:rPr lang="en-AU" sz="2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AU" sz="2000" b="1" i="1" smtClean="0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AU" sz="20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  <m:sup>
                          <m:r>
                            <a:rPr lang="en-AU" sz="20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bSup>
                    </m:oMath>
                  </m:oMathPara>
                </a14:m>
                <a:endParaRPr lang="en-US" sz="2000" b="1" dirty="0">
                  <a:latin typeface="+mn-lt"/>
                </a:endParaRPr>
              </a:p>
              <a:p>
                <a:pPr algn="just"/>
                <a:r>
                  <a:rPr lang="en-US" sz="2000" dirty="0">
                    <a:latin typeface="+mn-lt"/>
                  </a:rPr>
                  <a:t>     and reported back to the cost function modifies it 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AU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A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sSup>
                                <m:sSupPr>
                                  <m:ctrlPr>
                                    <a:rPr lang="en-A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AU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AU" sz="2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d>
                        <m:d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AU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sSup>
                            <m:sSupPr>
                              <m:ctrlPr>
                                <a:rPr lang="en-A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A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e>
                      </m:d>
                      <m:r>
                        <a:rPr lang="en-AU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en-AU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AU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en-AU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AU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AU" sz="20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9CF577-255A-4150-BBD7-83361F8921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35" t="-781" r="-70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6149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9656B-8F46-46B7-AE4A-6BD80A88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b="1" dirty="0"/>
              <a:t>Single observation experiments</a:t>
            </a:r>
            <a:br>
              <a:rPr lang="en-AU" b="1" dirty="0"/>
            </a:br>
            <a:r>
              <a:rPr lang="en-AU" sz="2400" b="1" dirty="0"/>
              <a:t>u observed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24891C-94D2-49A7-8994-4E9EE4A392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693" y="2664000"/>
            <a:ext cx="1645923" cy="164592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4454F5-F84C-4C4A-AAAC-271B97708E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6633" y="2664000"/>
            <a:ext cx="1645923" cy="16671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F4C151-FAE9-4BC1-9991-83E062BC9F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2757" y="2664000"/>
            <a:ext cx="1645923" cy="16459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7818947-864B-4618-8E28-E620307A53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0945" y="2664721"/>
            <a:ext cx="1645923" cy="16459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D13E4CC-91AD-4FB8-B6B7-8FBC7840AC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541" y="4392000"/>
            <a:ext cx="1645923" cy="16459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83895DA-5025-4156-B308-9BE7CF63BF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60539" y="4392000"/>
            <a:ext cx="1645923" cy="164592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D4BB5F3-2E22-4644-88F3-1C19BA65CA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31537" y="4392000"/>
            <a:ext cx="1645923" cy="16459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C26121C-545A-41CB-9CDC-0B9A433A971E}"/>
                  </a:ext>
                </a:extLst>
              </p:cNvPr>
              <p:cNvSpPr txBox="1"/>
              <p:nvPr/>
            </p:nvSpPr>
            <p:spPr>
              <a:xfrm>
                <a:off x="0" y="5930480"/>
                <a:ext cx="9143999" cy="978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AU" b="1" dirty="0">
                    <a:solidFill>
                      <a:srgbClr val="FF0000"/>
                    </a:solidFill>
                  </a:rPr>
                  <a:t>Swapped</a:t>
                </a:r>
                <a:r>
                  <a:rPr lang="en-AU" dirty="0"/>
                  <a:t> transform order – vertical transform </a:t>
                </a:r>
                <a:r>
                  <a:rPr lang="en-AU" dirty="0">
                    <a:solidFill>
                      <a:srgbClr val="666666"/>
                    </a:solidFill>
                  </a:rPr>
                  <a:t>applied</a:t>
                </a:r>
                <a:r>
                  <a:rPr lang="en-AU" dirty="0"/>
                  <a:t> in spectral space (one vertical covariance model per each horizontal wavenumber)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en-AU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sSub>
                        <m:sSubPr>
                          <m:ctrlPr>
                            <a:rPr lang="en-A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A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sub>
                      </m:sSub>
                      <m:sSub>
                        <m:sSubPr>
                          <m:ctrlPr>
                            <a:rPr lang="en-A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A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𝒗𝒔</m:t>
                          </m:r>
                        </m:sub>
                      </m:sSub>
                      <m:sSubSup>
                        <m:sSubSupPr>
                          <m:ctrlPr>
                            <a:rPr lang="en-A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A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A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𝒗𝒔</m:t>
                          </m:r>
                        </m:sub>
                        <m:sup>
                          <m:r>
                            <a:rPr lang="en-A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bSup>
                      <m:sSubSup>
                        <m:sSubSupPr>
                          <m:ctrlPr>
                            <a:rPr lang="en-A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A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A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sub>
                        <m:sup>
                          <m:r>
                            <a:rPr lang="en-A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bSup>
                      <m:sSubSup>
                        <m:sSubSupPr>
                          <m:ctrlPr>
                            <a:rPr lang="en-AU" b="1" i="1" smtClean="0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AU" b="1" i="1" smtClean="0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AU" b="1" i="1" smtClean="0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  <m:sup>
                          <m:r>
                            <a:rPr lang="en-AU" b="1" i="1" smtClean="0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bSup>
                    </m:oMath>
                  </m:oMathPara>
                </a14:m>
                <a:endParaRPr lang="en-AU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C26121C-545A-41CB-9CDC-0B9A433A9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930480"/>
                <a:ext cx="9143999" cy="978217"/>
              </a:xfrm>
              <a:prstGeom prst="rect">
                <a:avLst/>
              </a:prstGeom>
              <a:blipFill>
                <a:blip r:embed="rId10"/>
                <a:stretch>
                  <a:fillRect l="-533" t="-3750" r="-533" b="-62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63155BE4-9064-441E-915E-4B6D9B24E3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69069" y="4392000"/>
            <a:ext cx="1645923" cy="164592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A481F88-540C-4BA3-B5EC-C471018C732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44202" y="4392000"/>
            <a:ext cx="1645923" cy="164592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9DC10CB-498A-42BF-BB2A-0A39793D724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41359" y="2664000"/>
            <a:ext cx="1645923" cy="16459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F31148-2A1D-4FB1-BB01-C156D6881846}"/>
              </a:ext>
            </a:extLst>
          </p:cNvPr>
          <p:cNvSpPr txBox="1"/>
          <p:nvPr/>
        </p:nvSpPr>
        <p:spPr>
          <a:xfrm>
            <a:off x="819755" y="411388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5D6BEB-A76C-4F20-A230-1F7ED22A8252}"/>
              </a:ext>
            </a:extLst>
          </p:cNvPr>
          <p:cNvSpPr txBox="1"/>
          <p:nvPr/>
        </p:nvSpPr>
        <p:spPr>
          <a:xfrm>
            <a:off x="2608738" y="41148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v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976A7A-3EC7-462C-B10C-CAB6163ABE82}"/>
              </a:ext>
            </a:extLst>
          </p:cNvPr>
          <p:cNvSpPr txBox="1"/>
          <p:nvPr/>
        </p:nvSpPr>
        <p:spPr>
          <a:xfrm flipH="1">
            <a:off x="4290304" y="4114800"/>
            <a:ext cx="356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46861A-1953-4319-8981-6AA5F38F9B9D}"/>
              </a:ext>
            </a:extLst>
          </p:cNvPr>
          <p:cNvSpPr txBox="1"/>
          <p:nvPr/>
        </p:nvSpPr>
        <p:spPr>
          <a:xfrm flipH="1">
            <a:off x="6019426" y="4114800"/>
            <a:ext cx="356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337E99D-8324-4E4A-8A68-F7B49B9116F3}"/>
              </a:ext>
            </a:extLst>
          </p:cNvPr>
          <p:cNvSpPr txBox="1"/>
          <p:nvPr/>
        </p:nvSpPr>
        <p:spPr>
          <a:xfrm flipH="1">
            <a:off x="7665475" y="4114800"/>
            <a:ext cx="356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B9585C5-DB2B-4D1A-B956-45419FE63AB9}"/>
                  </a:ext>
                </a:extLst>
              </p:cNvPr>
              <p:cNvSpPr/>
              <p:nvPr/>
            </p:nvSpPr>
            <p:spPr>
              <a:xfrm>
                <a:off x="0" y="1753412"/>
                <a:ext cx="9144000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AU" b="1" dirty="0"/>
                  <a:t>Original</a:t>
                </a:r>
                <a:r>
                  <a:rPr lang="en-AU" dirty="0"/>
                  <a:t> transform order - vertical transform applied in grid-point space (one vertical covariance matrix averaged throughout the domain)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1" i="0" smtClean="0">
                          <a:latin typeface="Cambria Math" panose="02040503050406030204" pitchFamily="18" charset="0"/>
                        </a:rPr>
                        <m:t>𝐁</m:t>
                      </m:r>
                      <m:r>
                        <a:rPr lang="en-AU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sSub>
                        <m:sSubPr>
                          <m:ctrlPr>
                            <a:rPr lang="en-A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A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sub>
                      </m:sSub>
                      <m:sSub>
                        <m:sSubPr>
                          <m:ctrlPr>
                            <a:rPr lang="en-A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A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sub>
                      </m:sSub>
                      <m:sSubSup>
                        <m:sSubSupPr>
                          <m:ctrlPr>
                            <a:rPr lang="en-A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A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A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sub>
                        <m:sup>
                          <m:r>
                            <a:rPr lang="en-A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bSup>
                      <m:sSubSup>
                        <m:sSubSupPr>
                          <m:ctrlPr>
                            <a:rPr lang="en-A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A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A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sub>
                        <m:sup>
                          <m:r>
                            <a:rPr lang="en-A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bSup>
                      <m:sSubSup>
                        <m:sSubSupPr>
                          <m:ctrlPr>
                            <a:rPr lang="en-AU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  <m:sup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bSup>
                    </m:oMath>
                  </m:oMathPara>
                </a14:m>
                <a:endParaRPr lang="en-AU" b="1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B9585C5-DB2B-4D1A-B956-45419FE63A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53412"/>
                <a:ext cx="9144000" cy="969496"/>
              </a:xfrm>
              <a:prstGeom prst="rect">
                <a:avLst/>
              </a:prstGeom>
              <a:blipFill>
                <a:blip r:embed="rId14"/>
                <a:stretch>
                  <a:fillRect l="-533" t="-3774" r="-533" b="-125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54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9656B-8F46-46B7-AE4A-6BD80A88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b="1" dirty="0"/>
              <a:t>Analysis increments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BD27A1-451E-48ED-BF34-6E97ABB27D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3078" y="2110177"/>
            <a:ext cx="1645923" cy="164592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1FA1D8-3DD3-4562-89E0-BF88DC6A83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7001" y="2109600"/>
            <a:ext cx="1645923" cy="16459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237755-C769-4164-B6A0-00050263CE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5432" y="2109600"/>
            <a:ext cx="1645923" cy="16459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C65ADB-B49E-4648-BFD2-89C2ED8D7B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3080" y="2109600"/>
            <a:ext cx="1645923" cy="16459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27BD450-709C-41FE-AFFE-C12C23F469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2001" y="2110177"/>
            <a:ext cx="1645923" cy="16459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8FB4907-A9B0-4500-A277-9D15DC5672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600" y="4356000"/>
            <a:ext cx="1645923" cy="16459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C500EA3-B69E-4664-AEC3-51A9DA2192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55316" y="4356000"/>
            <a:ext cx="1645923" cy="164592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976B6A9-1635-40C3-9AB0-CB1BB172F6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49038" y="4356000"/>
            <a:ext cx="1645923" cy="164592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CED2BB4-884F-4B0C-867C-F1F3F9BC2D6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77889" y="4356000"/>
            <a:ext cx="1645923" cy="164592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39399AF-CB1E-4408-A884-5C71F91B30A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32001" y="4356000"/>
            <a:ext cx="1645923" cy="16459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420D2E-5092-47FC-A02A-8EA64499DBEF}"/>
              </a:ext>
            </a:extLst>
          </p:cNvPr>
          <p:cNvSpPr txBox="1"/>
          <p:nvPr/>
        </p:nvSpPr>
        <p:spPr>
          <a:xfrm>
            <a:off x="311078" y="1807202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/>
              <a:t>Origina</a:t>
            </a:r>
            <a:r>
              <a:rPr lang="en-AU" dirty="0"/>
              <a:t>l transform order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164EAE-C0F8-48F8-BD67-AF7779568D6B}"/>
              </a:ext>
            </a:extLst>
          </p:cNvPr>
          <p:cNvSpPr txBox="1"/>
          <p:nvPr/>
        </p:nvSpPr>
        <p:spPr>
          <a:xfrm>
            <a:off x="795944" y="389710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5F7361-A4D9-40E8-89E3-DE9D767B6CAE}"/>
              </a:ext>
            </a:extLst>
          </p:cNvPr>
          <p:cNvSpPr txBox="1"/>
          <p:nvPr/>
        </p:nvSpPr>
        <p:spPr>
          <a:xfrm>
            <a:off x="309600" y="5976254"/>
            <a:ext cx="2903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/>
              <a:t>Swapped</a:t>
            </a:r>
            <a:r>
              <a:rPr lang="en-AU" dirty="0"/>
              <a:t> transform order</a:t>
            </a:r>
          </a:p>
          <a:p>
            <a:r>
              <a:rPr lang="en-AU" dirty="0"/>
              <a:t>Smaller influenced regions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73B65B-6348-4D25-BF2C-2E2E7107D522}"/>
              </a:ext>
            </a:extLst>
          </p:cNvPr>
          <p:cNvSpPr txBox="1"/>
          <p:nvPr/>
        </p:nvSpPr>
        <p:spPr>
          <a:xfrm>
            <a:off x="2663214" y="389172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v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DE2C10-9A17-4A0A-9A4A-0A182AC6E86D}"/>
              </a:ext>
            </a:extLst>
          </p:cNvPr>
          <p:cNvSpPr txBox="1"/>
          <p:nvPr/>
        </p:nvSpPr>
        <p:spPr>
          <a:xfrm flipH="1">
            <a:off x="4393568" y="3897108"/>
            <a:ext cx="356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BD0150-A107-4B5C-8AD6-FE7E265AC4EC}"/>
              </a:ext>
            </a:extLst>
          </p:cNvPr>
          <p:cNvSpPr txBox="1"/>
          <p:nvPr/>
        </p:nvSpPr>
        <p:spPr>
          <a:xfrm flipH="1">
            <a:off x="6222419" y="3891728"/>
            <a:ext cx="356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4E1D82-321C-4A92-86DB-81C5C3AD43F4}"/>
              </a:ext>
            </a:extLst>
          </p:cNvPr>
          <p:cNvSpPr txBox="1"/>
          <p:nvPr/>
        </p:nvSpPr>
        <p:spPr>
          <a:xfrm flipH="1">
            <a:off x="7991194" y="3891728"/>
            <a:ext cx="356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3263286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776AF-BA37-4524-944A-6BED5C36B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b="1" dirty="0"/>
              <a:t>Hybrid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9135FC-A022-4B58-82ED-165D0EA3A5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AU" sz="2000" dirty="0">
                    <a:latin typeface="+mn-lt"/>
                  </a:rPr>
                  <a:t>modelled c</a:t>
                </a:r>
                <a:r>
                  <a:rPr lang="en-US" sz="2000" dirty="0" err="1">
                    <a:latin typeface="+mn-lt"/>
                  </a:rPr>
                  <a:t>ovariances</a:t>
                </a:r>
                <a:r>
                  <a:rPr lang="en-US" sz="2000" dirty="0">
                    <a:latin typeface="+mn-lt"/>
                  </a:rPr>
                  <a:t> account for climatological features and remain static over long periods of time</a:t>
                </a:r>
              </a:p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+mn-lt"/>
                  </a:rPr>
                  <a:t>modelling approach made the problem tractable but in presence of strong gradients this approach leads to sub-optimal estimates</a:t>
                </a:r>
              </a:p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+mn-lt"/>
                  </a:rPr>
                  <a:t>ever finer improvements to the numerical forecasting are sought rendering the climatological formulation of the background error statistics insufficient</a:t>
                </a:r>
              </a:p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+mn-lt"/>
                  </a:rPr>
                  <a:t>hybrid method advocates forming combination of climatological and ensemble covariances</a:t>
                </a:r>
                <a:endParaRPr lang="en-AU" sz="2000" dirty="0">
                  <a:latin typeface="+mn-lt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Sup>
                        <m:sSubSup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AU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AU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lang="en-AU" sz="2000" dirty="0">
                  <a:latin typeface="+mn-lt"/>
                </a:endParaRPr>
              </a:p>
              <a:p>
                <a:pPr algn="just"/>
                <a:r>
                  <a:rPr lang="en-US" sz="2000" dirty="0">
                    <a:latin typeface="+mn-lt"/>
                  </a:rPr>
                  <a:t> </a:t>
                </a:r>
                <a:r>
                  <a:rPr lang="en-AU" sz="2000" dirty="0">
                    <a:latin typeface="+mn-lt"/>
                  </a:rPr>
                  <a:t>    </a:t>
                </a:r>
                <a:r>
                  <a:rPr lang="en-US" sz="2000" dirty="0">
                    <a:latin typeface="+mn-lt"/>
                  </a:rPr>
                  <a:t>so that qualities of </a:t>
                </a:r>
                <a:r>
                  <a:rPr lang="en-US" sz="2000" b="1" dirty="0" err="1">
                    <a:latin typeface="+mn-lt"/>
                  </a:rPr>
                  <a:t>B</a:t>
                </a:r>
                <a:r>
                  <a:rPr lang="en-US" sz="2000" b="1" baseline="-40000" dirty="0" err="1">
                    <a:latin typeface="+mn-lt"/>
                  </a:rPr>
                  <a:t>c</a:t>
                </a:r>
                <a:r>
                  <a:rPr lang="en-US" sz="2000" dirty="0">
                    <a:latin typeface="+mn-lt"/>
                  </a:rPr>
                  <a:t> and </a:t>
                </a:r>
                <a:r>
                  <a:rPr lang="en-US" sz="2000" b="1" dirty="0">
                    <a:latin typeface="+mn-lt"/>
                  </a:rPr>
                  <a:t>B</a:t>
                </a:r>
                <a:r>
                  <a:rPr lang="en-US" sz="2000" b="1" baseline="-40000" dirty="0">
                    <a:latin typeface="+mn-lt"/>
                  </a:rPr>
                  <a:t>e</a:t>
                </a:r>
                <a:r>
                  <a:rPr lang="en-US" sz="2000" dirty="0">
                    <a:latin typeface="+mn-lt"/>
                  </a:rPr>
                  <a:t> could be complemented </a:t>
                </a:r>
                <a:endParaRPr lang="en-AU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9135FC-A022-4B58-82ED-165D0EA3A5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35" t="-781" r="-70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4243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9656B-8F46-46B7-AE4A-6BD80A88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b="1" dirty="0"/>
              <a:t>Ensemble covariance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D287B6-D6C9-45FA-B31E-5E705D61E8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5405" y="1768475"/>
                <a:ext cx="8637588" cy="4679950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dirty="0"/>
                  <a:t>practical implementation of the ensemble covariance matrix, makes use of its readily available square root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1" i="1" smtClean="0">
                          <a:latin typeface="Cambria Math" panose="02040503050406030204" pitchFamily="18" charset="0"/>
                        </a:rPr>
                        <m:t>𝑾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AU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AU" sz="2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AU" sz="2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AU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AU" sz="20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acc>
                          <m:r>
                            <a:rPr lang="en-AU" sz="2000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AU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AU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AU" sz="2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AU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AU" sz="20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acc>
                          <m:r>
                            <a:rPr lang="en-AU" sz="2000" b="1" i="1" smtClean="0"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AU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AU" sz="2000" b="1" i="1" smtClean="0"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sub>
                          </m:sSub>
                          <m:r>
                            <a:rPr lang="en-AU" sz="2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AU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AU" sz="20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acc>
                        </m:e>
                      </m:d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AU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AU" sz="20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AU" sz="2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AU" sz="2000" b="1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AU" sz="2000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Sup>
                            <m:sSubSupPr>
                              <m:ctrlPr>
                                <a:rPr lang="en-AU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AU" sz="20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AU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en-AU" sz="2000" b="1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AU" sz="2000" b="1" i="1" smtClean="0">
                              <a:latin typeface="Cambria Math" panose="02040503050406030204" pitchFamily="18" charset="0"/>
                            </a:rPr>
                            <m:t>,… </m:t>
                          </m:r>
                          <m:sSubSup>
                            <m:sSubSupPr>
                              <m:ctrlPr>
                                <a:rPr lang="en-AU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AU" sz="20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AU" sz="2000" b="1" i="1" smtClean="0"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sub>
                            <m:sup>
                              <m:r>
                                <a:rPr lang="en-AU" sz="2000" b="1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AU" sz="2000" dirty="0"/>
              </a:p>
              <a:p>
                <a:r>
                  <a:rPr lang="en-US" sz="2000" dirty="0"/>
                  <a:t>     a rectangular matrix with K columns formed by scaled error modes </a:t>
                </a:r>
                <a:r>
                  <a:rPr lang="en-US" sz="2000" b="1" dirty="0" err="1"/>
                  <a:t>w</a:t>
                </a:r>
                <a:r>
                  <a:rPr lang="en-US" sz="2000" b="1" baseline="-40000" dirty="0" err="1"/>
                  <a:t>k</a:t>
                </a:r>
                <a:r>
                  <a:rPr lang="en-US" sz="2000" b="1" baseline="30000" dirty="0"/>
                  <a:t>’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b="1" dirty="0"/>
                  <a:t>W</a:t>
                </a:r>
                <a:r>
                  <a:rPr lang="en-US" sz="2000" dirty="0"/>
                  <a:t> is used to map model increment, </a:t>
                </a:r>
                <a:r>
                  <a:rPr lang="en-US" sz="2000" dirty="0" err="1"/>
                  <a:t>δ</a:t>
                </a:r>
                <a:r>
                  <a:rPr lang="en-US" sz="2000" b="1" dirty="0" err="1"/>
                  <a:t>w</a:t>
                </a:r>
                <a:r>
                  <a:rPr lang="en-US" sz="2000" dirty="0"/>
                  <a:t>, into an alpha control variable</a:t>
                </a:r>
                <a:endParaRPr lang="en-AU" sz="2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AU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𝒘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A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A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A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AU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AU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AU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𝒌</m:t>
                              </m:r>
                            </m:sub>
                            <m:sup>
                              <m:r>
                                <a:rPr lang="en-AU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AU" sz="20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dirty="0"/>
                  <a:t>full hybrid analysis increment</a:t>
                </a:r>
                <a:endParaRPr lang="en-AU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𝑼𝒗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nary>
                        <m:naryPr>
                          <m:chr m:val="∑"/>
                          <m:limLoc m:val="undOvr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AU" sz="20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  <m:sup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D287B6-D6C9-45FA-B31E-5E705D61E8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5405" y="1768475"/>
                <a:ext cx="8637588" cy="4679950"/>
              </a:xfrm>
              <a:blipFill>
                <a:blip r:embed="rId2"/>
                <a:stretch>
                  <a:fillRect l="-636" t="-651" r="-706" b="-664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2132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9656B-8F46-46B7-AE4A-6BD80A88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AU" b="1" dirty="0"/>
              <a:t>Analysis increments </a:t>
            </a:r>
            <a:br>
              <a:rPr lang="en-AU" b="1" dirty="0"/>
            </a:br>
            <a:r>
              <a:rPr lang="en-AU" b="1" dirty="0"/>
              <a:t>in global hybrid 4d-Var</a:t>
            </a:r>
            <a:br>
              <a:rPr lang="en-AU" b="1" dirty="0"/>
            </a:br>
            <a:r>
              <a:rPr lang="en-AU" b="1" dirty="0"/>
              <a:t>Single observation tests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B10E3BF-6150-4AA2-96CA-117B04E2C3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86458" y="4258329"/>
            <a:ext cx="2468885" cy="2468885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A8434E-F86E-475A-A7C5-1530C7993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6" y="4258330"/>
            <a:ext cx="2468885" cy="24688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B1F66B-67AD-4E76-A8C0-F7BBB8F0CE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6458" y="1730349"/>
            <a:ext cx="2468885" cy="24688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1E4FB6-04D8-47A1-AC33-FB93315F33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397" y="1789445"/>
            <a:ext cx="2468885" cy="246888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800EB77-A084-4102-8C60-2C2FC052671B}"/>
              </a:ext>
            </a:extLst>
          </p:cNvPr>
          <p:cNvSpPr txBox="1"/>
          <p:nvPr/>
        </p:nvSpPr>
        <p:spPr>
          <a:xfrm>
            <a:off x="3506292" y="2465468"/>
            <a:ext cx="2480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AU" b="1" dirty="0"/>
              <a:t>Standard 4D-Var</a:t>
            </a:r>
          </a:p>
          <a:p>
            <a:pPr algn="just"/>
            <a:r>
              <a:rPr lang="en-AU" b="1" dirty="0"/>
              <a:t>with climatological 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5FDCE8-4D50-41CB-8BF9-4F744F7A3044}"/>
              </a:ext>
            </a:extLst>
          </p:cNvPr>
          <p:cNvSpPr txBox="1"/>
          <p:nvPr/>
        </p:nvSpPr>
        <p:spPr>
          <a:xfrm>
            <a:off x="3738403" y="4892606"/>
            <a:ext cx="23262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AU" b="1" dirty="0"/>
              <a:t>Hybrid 4D-Var </a:t>
            </a:r>
          </a:p>
          <a:p>
            <a:pPr algn="just"/>
            <a:r>
              <a:rPr lang="en-AU" b="1" dirty="0"/>
              <a:t>with a combination</a:t>
            </a:r>
          </a:p>
          <a:p>
            <a:pPr algn="just"/>
            <a:r>
              <a:rPr lang="en-AU" b="1" dirty="0"/>
              <a:t>of </a:t>
            </a:r>
            <a:r>
              <a:rPr lang="en-AU" b="1" dirty="0" err="1"/>
              <a:t>B</a:t>
            </a:r>
            <a:r>
              <a:rPr lang="en-AU" b="1" baseline="-40000" dirty="0" err="1"/>
              <a:t>c</a:t>
            </a:r>
            <a:r>
              <a:rPr lang="en-AU" b="1" dirty="0"/>
              <a:t> and B</a:t>
            </a:r>
            <a:r>
              <a:rPr lang="en-AU" b="1" baseline="-40000" dirty="0"/>
              <a:t>e</a:t>
            </a:r>
            <a:r>
              <a:rPr lang="en-AU" b="1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884061-22E1-4D8D-986C-B546CF6044E5}"/>
              </a:ext>
            </a:extLst>
          </p:cNvPr>
          <p:cNvSpPr txBox="1"/>
          <p:nvPr/>
        </p:nvSpPr>
        <p:spPr>
          <a:xfrm>
            <a:off x="7713800" y="6637957"/>
            <a:ext cx="14302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/>
              <a:t>Courtesy </a:t>
            </a:r>
            <a:r>
              <a:rPr lang="en-AU" sz="1000" dirty="0" err="1"/>
              <a:t>Xudong</a:t>
            </a:r>
            <a:r>
              <a:rPr lang="en-AU" sz="1000" dirty="0"/>
              <a:t> Sun</a:t>
            </a:r>
          </a:p>
        </p:txBody>
      </p:sp>
    </p:spTree>
    <p:extLst>
      <p:ext uri="{BB962C8B-B14F-4D97-AF65-F5344CB8AC3E}">
        <p14:creationId xmlns:p14="http://schemas.microsoft.com/office/powerpoint/2010/main" val="751210665"/>
      </p:ext>
    </p:extLst>
  </p:cSld>
  <p:clrMapOvr>
    <a:masterClrMapping/>
  </p:clrMapOvr>
</p:sld>
</file>

<file path=ppt/theme/theme1.xml><?xml version="1.0" encoding="utf-8"?>
<a:theme xmlns:a="http://schemas.openxmlformats.org/drawingml/2006/main" name="Bureau_Generic_2012_v2">
  <a:themeElements>
    <a:clrScheme name="Bureau Standard 2">
      <a:dk1>
        <a:srgbClr val="666666"/>
      </a:dk1>
      <a:lt1>
        <a:srgbClr val="FFFFFF"/>
      </a:lt1>
      <a:dk2>
        <a:srgbClr val="34657F"/>
      </a:dk2>
      <a:lt2>
        <a:srgbClr val="EEECE1"/>
      </a:lt2>
      <a:accent1>
        <a:srgbClr val="00AFD7"/>
      </a:accent1>
      <a:accent2>
        <a:srgbClr val="34657F"/>
      </a:accent2>
      <a:accent3>
        <a:srgbClr val="FFFFFF"/>
      </a:accent3>
      <a:accent4>
        <a:srgbClr val="565656"/>
      </a:accent4>
      <a:accent5>
        <a:srgbClr val="AAD4E8"/>
      </a:accent5>
      <a:accent6>
        <a:srgbClr val="2E5B72"/>
      </a:accent6>
      <a:hlink>
        <a:srgbClr val="00AFD7"/>
      </a:hlink>
      <a:folHlink>
        <a:srgbClr val="671E7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ureau Standard 1">
        <a:dk1>
          <a:srgbClr val="666666"/>
        </a:dk1>
        <a:lt1>
          <a:srgbClr val="FFFFFF"/>
        </a:lt1>
        <a:dk2>
          <a:srgbClr val="1F497D"/>
        </a:dk2>
        <a:lt2>
          <a:srgbClr val="EEECE1"/>
        </a:lt2>
        <a:accent1>
          <a:srgbClr val="10ADDA"/>
        </a:accent1>
        <a:accent2>
          <a:srgbClr val="2A597A"/>
        </a:accent2>
        <a:accent3>
          <a:srgbClr val="FFFFFF"/>
        </a:accent3>
        <a:accent4>
          <a:srgbClr val="565656"/>
        </a:accent4>
        <a:accent5>
          <a:srgbClr val="AAD3EA"/>
        </a:accent5>
        <a:accent6>
          <a:srgbClr val="25506E"/>
        </a:accent6>
        <a:hlink>
          <a:srgbClr val="FF0000"/>
        </a:hlink>
        <a:folHlink>
          <a:srgbClr val="FFE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reau Standard 2">
        <a:dk1>
          <a:srgbClr val="666666"/>
        </a:dk1>
        <a:lt1>
          <a:srgbClr val="FFFFFF"/>
        </a:lt1>
        <a:dk2>
          <a:srgbClr val="34657F"/>
        </a:dk2>
        <a:lt2>
          <a:srgbClr val="EEECE1"/>
        </a:lt2>
        <a:accent1>
          <a:srgbClr val="00AFD7"/>
        </a:accent1>
        <a:accent2>
          <a:srgbClr val="34657F"/>
        </a:accent2>
        <a:accent3>
          <a:srgbClr val="FFFFFF"/>
        </a:accent3>
        <a:accent4>
          <a:srgbClr val="565656"/>
        </a:accent4>
        <a:accent5>
          <a:srgbClr val="AAD4E8"/>
        </a:accent5>
        <a:accent6>
          <a:srgbClr val="2E5B72"/>
        </a:accent6>
        <a:hlink>
          <a:srgbClr val="00AFD7"/>
        </a:hlink>
        <a:folHlink>
          <a:srgbClr val="671E7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ureau Blank">
  <a:themeElements>
    <a:clrScheme name="Bureau Blank 13">
      <a:dk1>
        <a:srgbClr val="666666"/>
      </a:dk1>
      <a:lt1>
        <a:srgbClr val="FFFFFF"/>
      </a:lt1>
      <a:dk2>
        <a:srgbClr val="34657F"/>
      </a:dk2>
      <a:lt2>
        <a:srgbClr val="EEECE1"/>
      </a:lt2>
      <a:accent1>
        <a:srgbClr val="00AFD7"/>
      </a:accent1>
      <a:accent2>
        <a:srgbClr val="34657F"/>
      </a:accent2>
      <a:accent3>
        <a:srgbClr val="FFFFFF"/>
      </a:accent3>
      <a:accent4>
        <a:srgbClr val="565656"/>
      </a:accent4>
      <a:accent5>
        <a:srgbClr val="AAD4E8"/>
      </a:accent5>
      <a:accent6>
        <a:srgbClr val="2E5B72"/>
      </a:accent6>
      <a:hlink>
        <a:srgbClr val="00AFD7"/>
      </a:hlink>
      <a:folHlink>
        <a:srgbClr val="671E75"/>
      </a:folHlink>
    </a:clrScheme>
    <a:fontScheme name="Bureau 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ureau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reau 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reau 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reau 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reau 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reau 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reau 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reau 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reau 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reau 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reau 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reau 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reau Blank 13">
        <a:dk1>
          <a:srgbClr val="666666"/>
        </a:dk1>
        <a:lt1>
          <a:srgbClr val="FFFFFF"/>
        </a:lt1>
        <a:dk2>
          <a:srgbClr val="34657F"/>
        </a:dk2>
        <a:lt2>
          <a:srgbClr val="EEECE1"/>
        </a:lt2>
        <a:accent1>
          <a:srgbClr val="00AFD7"/>
        </a:accent1>
        <a:accent2>
          <a:srgbClr val="34657F"/>
        </a:accent2>
        <a:accent3>
          <a:srgbClr val="FFFFFF"/>
        </a:accent3>
        <a:accent4>
          <a:srgbClr val="565656"/>
        </a:accent4>
        <a:accent5>
          <a:srgbClr val="AAD4E8"/>
        </a:accent5>
        <a:accent6>
          <a:srgbClr val="2E5B72"/>
        </a:accent6>
        <a:hlink>
          <a:srgbClr val="00AFD7"/>
        </a:hlink>
        <a:folHlink>
          <a:srgbClr val="671E7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Bureau_Generic_2012_v2</Template>
  <TotalTime>13864</TotalTime>
  <Words>1093</Words>
  <Application>Microsoft Office PowerPoint</Application>
  <PresentationFormat>On-screen Show (4:3)</PresentationFormat>
  <Paragraphs>122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ＭＳ Ｐゴシック</vt:lpstr>
      <vt:lpstr>Arial</vt:lpstr>
      <vt:lpstr>Calibri</vt:lpstr>
      <vt:lpstr>Cambria Math</vt:lpstr>
      <vt:lpstr>Lucida Grande</vt:lpstr>
      <vt:lpstr>Symbol</vt:lpstr>
      <vt:lpstr>Bureau_Generic_2012_v2</vt:lpstr>
      <vt:lpstr>Bureau Blank</vt:lpstr>
      <vt:lpstr>Hybrid ensemble Var  for a limited area model</vt:lpstr>
      <vt:lpstr>Variational data assimilation</vt:lpstr>
      <vt:lpstr>Model representation  of background error covariance matrix B</vt:lpstr>
      <vt:lpstr>Mappings between model space to control space</vt:lpstr>
      <vt:lpstr>Single observation experiments u observed</vt:lpstr>
      <vt:lpstr>Analysis increments</vt:lpstr>
      <vt:lpstr>Hybrid method</vt:lpstr>
      <vt:lpstr>Ensemble covariance matrix</vt:lpstr>
      <vt:lpstr>Analysis increments  in global hybrid 4d-Var Single observation tests</vt:lpstr>
      <vt:lpstr>Hybrid analysis increments for a LAM </vt:lpstr>
      <vt:lpstr>Localisation</vt:lpstr>
      <vt:lpstr>Localisation</vt:lpstr>
      <vt:lpstr>Implementation at BoM</vt:lpstr>
      <vt:lpstr>Thank you</vt:lpstr>
      <vt:lpstr>Hybrid single observation experiments</vt:lpstr>
    </vt:vector>
  </TitlesOfParts>
  <Company>Bureau of Meteorology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Monika Krysta</dc:creator>
  <cp:lastModifiedBy>Monika Krysta</cp:lastModifiedBy>
  <cp:revision>281</cp:revision>
  <cp:lastPrinted>2018-11-23T02:47:35Z</cp:lastPrinted>
  <dcterms:created xsi:type="dcterms:W3CDTF">2016-11-29T04:27:03Z</dcterms:created>
  <dcterms:modified xsi:type="dcterms:W3CDTF">2018-11-25T21:53:28Z</dcterms:modified>
</cp:coreProperties>
</file>