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sldIdLst>
    <p:sldId id="299" r:id="rId2"/>
    <p:sldId id="300" r:id="rId3"/>
    <p:sldId id="301" r:id="rId4"/>
    <p:sldId id="302" r:id="rId5"/>
    <p:sldId id="303" r:id="rId6"/>
    <p:sldId id="304" r:id="rId7"/>
    <p:sldId id="30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uart Moore" initials="SM" lastIdx="2" clrIdx="0">
    <p:extLst>
      <p:ext uri="{19B8F6BF-5375-455C-9EA6-DF929625EA0E}">
        <p15:presenceInfo xmlns:p15="http://schemas.microsoft.com/office/powerpoint/2012/main" userId="S-1-5-21-2128874236-2655112392-2474587192-2451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915" autoAdjust="0"/>
    <p:restoredTop sz="89213" autoAdjust="0"/>
  </p:normalViewPr>
  <p:slideViewPr>
    <p:cSldViewPr snapToGrid="0">
      <p:cViewPr varScale="1">
        <p:scale>
          <a:sx n="76" d="100"/>
          <a:sy n="76" d="100"/>
        </p:scale>
        <p:origin x="317" y="4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270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68BAAA-C476-4185-ADD9-64F3EE636A0D}" type="datetimeFigureOut">
              <a:rPr lang="en-NZ" smtClean="0"/>
              <a:t>19/11/2018</a:t>
            </a:fld>
            <a:endParaRPr lang="en-NZ"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760201-7314-4A71-964E-D7222BFD4299}" type="slidenum">
              <a:rPr lang="en-NZ" smtClean="0"/>
              <a:t>‹#›</a:t>
            </a:fld>
            <a:endParaRPr lang="en-NZ" dirty="0"/>
          </a:p>
        </p:txBody>
      </p:sp>
    </p:spTree>
    <p:extLst>
      <p:ext uri="{BB962C8B-B14F-4D97-AF65-F5344CB8AC3E}">
        <p14:creationId xmlns:p14="http://schemas.microsoft.com/office/powerpoint/2010/main" val="35568249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2759" y="1944000"/>
            <a:ext cx="9144000" cy="1599817"/>
          </a:xfrm>
        </p:spPr>
        <p:txBody>
          <a:bodyPr anchor="t" anchorCtr="0">
            <a:normAutofit/>
          </a:bodyPr>
          <a:lstStyle>
            <a:lvl1pPr algn="l">
              <a:defRPr sz="4000" b="1"/>
            </a:lvl1pPr>
          </a:lstStyle>
          <a:p>
            <a:r>
              <a:rPr lang="en-US"/>
              <a:t>Click to edit Master title style</a:t>
            </a:r>
            <a:endParaRPr lang="en-NZ" dirty="0"/>
          </a:p>
        </p:txBody>
      </p:sp>
      <p:sp>
        <p:nvSpPr>
          <p:cNvPr id="3" name="Subtitle 2"/>
          <p:cNvSpPr>
            <a:spLocks noGrp="1"/>
          </p:cNvSpPr>
          <p:nvPr>
            <p:ph type="subTitle" idx="1"/>
          </p:nvPr>
        </p:nvSpPr>
        <p:spPr>
          <a:xfrm>
            <a:off x="262759" y="4005942"/>
            <a:ext cx="9144000" cy="1262744"/>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871" y="2693"/>
            <a:ext cx="12201525" cy="1495425"/>
          </a:xfrm>
          <a:prstGeom prst="rect">
            <a:avLst/>
          </a:prstGeom>
        </p:spPr>
      </p:pic>
      <p:grpSp>
        <p:nvGrpSpPr>
          <p:cNvPr id="8" name="Group 7"/>
          <p:cNvGrpSpPr/>
          <p:nvPr userDrawn="1"/>
        </p:nvGrpSpPr>
        <p:grpSpPr>
          <a:xfrm>
            <a:off x="0" y="5517793"/>
            <a:ext cx="12187654" cy="1333333"/>
            <a:chOff x="0" y="5517793"/>
            <a:chExt cx="12187654" cy="1333333"/>
          </a:xfrm>
        </p:grpSpPr>
        <p:pic>
          <p:nvPicPr>
            <p:cNvPr id="9" name="Picture 8"/>
            <p:cNvPicPr>
              <a:picLocks noChangeAspect="1"/>
            </p:cNvPicPr>
            <p:nvPr userDrawn="1"/>
          </p:nvPicPr>
          <p:blipFill rotWithShape="1">
            <a:blip r:embed="rId3">
              <a:extLst>
                <a:ext uri="{28A0092B-C50C-407E-A947-70E740481C1C}">
                  <a14:useLocalDpi xmlns:a14="http://schemas.microsoft.com/office/drawing/2010/main" val="0"/>
                </a:ext>
              </a:extLst>
            </a:blip>
            <a:srcRect l="2394" r="5366"/>
            <a:stretch/>
          </p:blipFill>
          <p:spPr>
            <a:xfrm>
              <a:off x="0" y="5517793"/>
              <a:ext cx="1746422" cy="1333333"/>
            </a:xfrm>
            <a:prstGeom prst="rect">
              <a:avLst/>
            </a:prstGeom>
          </p:spPr>
        </p:pic>
        <p:pic>
          <p:nvPicPr>
            <p:cNvPr id="10" name="Picture 9"/>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459154" y="5517793"/>
              <a:ext cx="1773333" cy="1333333"/>
            </a:xfrm>
            <a:prstGeom prst="rect">
              <a:avLst/>
            </a:prstGeom>
          </p:spPr>
        </p:pic>
        <p:pic>
          <p:nvPicPr>
            <p:cNvPr id="11" name="Picture 10"/>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748212" y="5517793"/>
              <a:ext cx="1713333" cy="1333333"/>
            </a:xfrm>
            <a:prstGeom prst="rect">
              <a:avLst/>
            </a:prstGeom>
          </p:spPr>
        </p:pic>
        <p:pic>
          <p:nvPicPr>
            <p:cNvPr id="12" name="Picture 11"/>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5223908" y="5517793"/>
              <a:ext cx="1771560" cy="1332000"/>
            </a:xfrm>
            <a:prstGeom prst="rect">
              <a:avLst/>
            </a:prstGeom>
          </p:spPr>
        </p:pic>
        <p:pic>
          <p:nvPicPr>
            <p:cNvPr id="13" name="Picture 1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6986889" y="5517793"/>
              <a:ext cx="1891439" cy="1332000"/>
            </a:xfrm>
            <a:prstGeom prst="rect">
              <a:avLst/>
            </a:prstGeom>
          </p:spPr>
        </p:pic>
        <p:pic>
          <p:nvPicPr>
            <p:cNvPr id="14" name="Picture 13"/>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10416095" y="5517793"/>
              <a:ext cx="1771559" cy="1332000"/>
            </a:xfrm>
            <a:prstGeom prst="rect">
              <a:avLst/>
            </a:prstGeom>
          </p:spPr>
        </p:pic>
        <p:pic>
          <p:nvPicPr>
            <p:cNvPr id="15" name="Picture 14"/>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8850293" y="5517793"/>
              <a:ext cx="1671660" cy="1332000"/>
            </a:xfrm>
            <a:prstGeom prst="rect">
              <a:avLst/>
            </a:prstGeom>
          </p:spPr>
        </p:pic>
      </p:grpSp>
    </p:spTree>
    <p:extLst>
      <p:ext uri="{BB962C8B-B14F-4D97-AF65-F5344CB8AC3E}">
        <p14:creationId xmlns:p14="http://schemas.microsoft.com/office/powerpoint/2010/main" val="24766959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p:cNvSpPr>
            <a:spLocks noGrp="1"/>
          </p:cNvSpPr>
          <p:nvPr>
            <p:ph type="dt" sz="half" idx="10"/>
          </p:nvPr>
        </p:nvSpPr>
        <p:spPr/>
        <p:txBody>
          <a:bodyPr/>
          <a:lstStyle/>
          <a:p>
            <a:r>
              <a:rPr lang="en-US" dirty="0"/>
              <a:t>16/11/2016</a:t>
            </a:r>
            <a:endParaRPr lang="en-NZ" dirty="0"/>
          </a:p>
        </p:txBody>
      </p:sp>
      <p:sp>
        <p:nvSpPr>
          <p:cNvPr id="5" name="Footer Placeholder 4"/>
          <p:cNvSpPr>
            <a:spLocks noGrp="1"/>
          </p:cNvSpPr>
          <p:nvPr>
            <p:ph type="ftr" sz="quarter" idx="11"/>
          </p:nvPr>
        </p:nvSpPr>
        <p:spPr/>
        <p:txBody>
          <a:bodyPr/>
          <a:lstStyle/>
          <a:p>
            <a:endParaRPr lang="en-NZ" dirty="0"/>
          </a:p>
        </p:txBody>
      </p:sp>
      <p:sp>
        <p:nvSpPr>
          <p:cNvPr id="6" name="Slide Number Placeholder 5"/>
          <p:cNvSpPr>
            <a:spLocks noGrp="1"/>
          </p:cNvSpPr>
          <p:nvPr>
            <p:ph type="sldNum" sz="quarter" idx="12"/>
          </p:nvPr>
        </p:nvSpPr>
        <p:spPr>
          <a:xfrm>
            <a:off x="9176646" y="6356350"/>
            <a:ext cx="913285" cy="365125"/>
          </a:xfrm>
        </p:spPr>
        <p:txBody>
          <a:bodyPr/>
          <a:lstStyle/>
          <a:p>
            <a:fld id="{508FD013-D5E8-4B43-BD69-0A3C0DA662EC}" type="slidenum">
              <a:rPr lang="en-NZ" smtClean="0"/>
              <a:t>‹#›</a:t>
            </a:fld>
            <a:endParaRPr lang="en-NZ" dirty="0"/>
          </a:p>
        </p:txBody>
      </p:sp>
      <p:pic>
        <p:nvPicPr>
          <p:cNvPr id="7" name="Picture 25" descr="A200711190246_250m_64"/>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7672"/>
          <a:stretch/>
        </p:blipFill>
        <p:spPr bwMode="auto">
          <a:xfrm>
            <a:off x="-392" y="0"/>
            <a:ext cx="860363" cy="6865938"/>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07307" y="6356349"/>
            <a:ext cx="1508781" cy="365125"/>
          </a:xfrm>
          <a:prstGeom prst="rect">
            <a:avLst/>
          </a:prstGeom>
        </p:spPr>
      </p:pic>
    </p:spTree>
    <p:extLst>
      <p:ext uri="{BB962C8B-B14F-4D97-AF65-F5344CB8AC3E}">
        <p14:creationId xmlns:p14="http://schemas.microsoft.com/office/powerpoint/2010/main" val="16062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Content Placeholder 2"/>
          <p:cNvSpPr>
            <a:spLocks noGrp="1"/>
          </p:cNvSpPr>
          <p:nvPr>
            <p:ph sz="half" idx="1"/>
          </p:nvPr>
        </p:nvSpPr>
        <p:spPr>
          <a:xfrm>
            <a:off x="968825" y="1267958"/>
            <a:ext cx="5344889" cy="49090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p:cNvSpPr>
            <a:spLocks noGrp="1"/>
          </p:cNvSpPr>
          <p:nvPr>
            <p:ph sz="half" idx="2"/>
          </p:nvPr>
        </p:nvSpPr>
        <p:spPr>
          <a:xfrm>
            <a:off x="6542307" y="1267958"/>
            <a:ext cx="5366664" cy="49090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dirty="0"/>
          </a:p>
        </p:txBody>
      </p:sp>
      <p:sp>
        <p:nvSpPr>
          <p:cNvPr id="5" name="Date Placeholder 4"/>
          <p:cNvSpPr>
            <a:spLocks noGrp="1"/>
          </p:cNvSpPr>
          <p:nvPr>
            <p:ph type="dt" sz="half" idx="10"/>
          </p:nvPr>
        </p:nvSpPr>
        <p:spPr/>
        <p:txBody>
          <a:bodyPr/>
          <a:lstStyle/>
          <a:p>
            <a:r>
              <a:rPr lang="en-US" dirty="0"/>
              <a:t>16/11/2016</a:t>
            </a:r>
            <a:endParaRPr lang="en-NZ" dirty="0"/>
          </a:p>
        </p:txBody>
      </p:sp>
      <p:sp>
        <p:nvSpPr>
          <p:cNvPr id="6" name="Footer Placeholder 5"/>
          <p:cNvSpPr>
            <a:spLocks noGrp="1"/>
          </p:cNvSpPr>
          <p:nvPr>
            <p:ph type="ftr" sz="quarter" idx="11"/>
          </p:nvPr>
        </p:nvSpPr>
        <p:spPr/>
        <p:txBody>
          <a:bodyPr/>
          <a:lstStyle/>
          <a:p>
            <a:endParaRPr lang="en-NZ" dirty="0"/>
          </a:p>
        </p:txBody>
      </p:sp>
      <p:sp>
        <p:nvSpPr>
          <p:cNvPr id="7" name="Slide Number Placeholder 6"/>
          <p:cNvSpPr>
            <a:spLocks noGrp="1"/>
          </p:cNvSpPr>
          <p:nvPr>
            <p:ph type="sldNum" sz="quarter" idx="12"/>
          </p:nvPr>
        </p:nvSpPr>
        <p:spPr/>
        <p:txBody>
          <a:bodyPr/>
          <a:lstStyle/>
          <a:p>
            <a:fld id="{508FD013-D5E8-4B43-BD69-0A3C0DA662EC}" type="slidenum">
              <a:rPr lang="en-NZ" smtClean="0"/>
              <a:t>‹#›</a:t>
            </a:fld>
            <a:endParaRPr lang="en-NZ" dirty="0"/>
          </a:p>
        </p:txBody>
      </p:sp>
      <p:pic>
        <p:nvPicPr>
          <p:cNvPr id="8" name="Picture 25" descr="A200711190246_250m_64"/>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7672"/>
          <a:stretch/>
        </p:blipFill>
        <p:spPr bwMode="auto">
          <a:xfrm>
            <a:off x="-392" y="0"/>
            <a:ext cx="860363" cy="68659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3798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26872" y="365125"/>
            <a:ext cx="10951020" cy="788761"/>
          </a:xfrm>
        </p:spPr>
        <p:txBody>
          <a:bodyPr/>
          <a:lstStyle/>
          <a:p>
            <a:r>
              <a:rPr lang="en-US"/>
              <a:t>Click to edit Master title style</a:t>
            </a:r>
            <a:endParaRPr lang="en-NZ"/>
          </a:p>
        </p:txBody>
      </p:sp>
      <p:sp>
        <p:nvSpPr>
          <p:cNvPr id="3" name="Text Placeholder 2"/>
          <p:cNvSpPr>
            <a:spLocks noGrp="1"/>
          </p:cNvSpPr>
          <p:nvPr>
            <p:ph type="body" idx="1"/>
          </p:nvPr>
        </p:nvSpPr>
        <p:spPr>
          <a:xfrm>
            <a:off x="926872" y="1311056"/>
            <a:ext cx="5299757" cy="6266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26872" y="2104344"/>
            <a:ext cx="5299757" cy="40853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dirty="0"/>
          </a:p>
        </p:txBody>
      </p:sp>
      <p:sp>
        <p:nvSpPr>
          <p:cNvPr id="5" name="Text Placeholder 4"/>
          <p:cNvSpPr>
            <a:spLocks noGrp="1"/>
          </p:cNvSpPr>
          <p:nvPr>
            <p:ph type="body" sz="quarter" idx="3"/>
          </p:nvPr>
        </p:nvSpPr>
        <p:spPr>
          <a:xfrm>
            <a:off x="6380615" y="1311056"/>
            <a:ext cx="5497277" cy="6266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80615" y="2104344"/>
            <a:ext cx="5497277" cy="40853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dirty="0"/>
          </a:p>
        </p:txBody>
      </p:sp>
      <p:sp>
        <p:nvSpPr>
          <p:cNvPr id="7" name="Date Placeholder 6"/>
          <p:cNvSpPr>
            <a:spLocks noGrp="1"/>
          </p:cNvSpPr>
          <p:nvPr>
            <p:ph type="dt" sz="half" idx="10"/>
          </p:nvPr>
        </p:nvSpPr>
        <p:spPr/>
        <p:txBody>
          <a:bodyPr/>
          <a:lstStyle/>
          <a:p>
            <a:r>
              <a:rPr lang="en-US" dirty="0"/>
              <a:t>16/11/2016</a:t>
            </a:r>
            <a:endParaRPr lang="en-NZ" dirty="0"/>
          </a:p>
        </p:txBody>
      </p:sp>
      <p:sp>
        <p:nvSpPr>
          <p:cNvPr id="8" name="Footer Placeholder 7"/>
          <p:cNvSpPr>
            <a:spLocks noGrp="1"/>
          </p:cNvSpPr>
          <p:nvPr>
            <p:ph type="ftr" sz="quarter" idx="11"/>
          </p:nvPr>
        </p:nvSpPr>
        <p:spPr/>
        <p:txBody>
          <a:bodyPr/>
          <a:lstStyle/>
          <a:p>
            <a:endParaRPr lang="en-NZ" dirty="0"/>
          </a:p>
        </p:txBody>
      </p:sp>
      <p:sp>
        <p:nvSpPr>
          <p:cNvPr id="9" name="Slide Number Placeholder 8"/>
          <p:cNvSpPr>
            <a:spLocks noGrp="1"/>
          </p:cNvSpPr>
          <p:nvPr>
            <p:ph type="sldNum" sz="quarter" idx="12"/>
          </p:nvPr>
        </p:nvSpPr>
        <p:spPr/>
        <p:txBody>
          <a:bodyPr/>
          <a:lstStyle/>
          <a:p>
            <a:fld id="{508FD013-D5E8-4B43-BD69-0A3C0DA662EC}" type="slidenum">
              <a:rPr lang="en-NZ" smtClean="0"/>
              <a:t>‹#›</a:t>
            </a:fld>
            <a:endParaRPr lang="en-NZ" dirty="0"/>
          </a:p>
        </p:txBody>
      </p:sp>
      <p:pic>
        <p:nvPicPr>
          <p:cNvPr id="11" name="Picture 25" descr="A200711190246_250m_64"/>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7672"/>
          <a:stretch/>
        </p:blipFill>
        <p:spPr bwMode="auto">
          <a:xfrm>
            <a:off x="-392" y="0"/>
            <a:ext cx="860363" cy="68659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5276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Date Placeholder 2"/>
          <p:cNvSpPr>
            <a:spLocks noGrp="1"/>
          </p:cNvSpPr>
          <p:nvPr>
            <p:ph type="dt" sz="half" idx="10"/>
          </p:nvPr>
        </p:nvSpPr>
        <p:spPr/>
        <p:txBody>
          <a:bodyPr/>
          <a:lstStyle/>
          <a:p>
            <a:r>
              <a:rPr lang="en-US" dirty="0"/>
              <a:t>16/11/2016</a:t>
            </a:r>
            <a:endParaRPr lang="en-NZ" dirty="0"/>
          </a:p>
        </p:txBody>
      </p:sp>
      <p:sp>
        <p:nvSpPr>
          <p:cNvPr id="4" name="Footer Placeholder 3"/>
          <p:cNvSpPr>
            <a:spLocks noGrp="1"/>
          </p:cNvSpPr>
          <p:nvPr>
            <p:ph type="ftr" sz="quarter" idx="11"/>
          </p:nvPr>
        </p:nvSpPr>
        <p:spPr/>
        <p:txBody>
          <a:bodyPr/>
          <a:lstStyle/>
          <a:p>
            <a:endParaRPr lang="en-NZ" dirty="0"/>
          </a:p>
        </p:txBody>
      </p:sp>
      <p:sp>
        <p:nvSpPr>
          <p:cNvPr id="5" name="Slide Number Placeholder 4"/>
          <p:cNvSpPr>
            <a:spLocks noGrp="1"/>
          </p:cNvSpPr>
          <p:nvPr>
            <p:ph type="sldNum" sz="quarter" idx="12"/>
          </p:nvPr>
        </p:nvSpPr>
        <p:spPr>
          <a:xfrm>
            <a:off x="9176646" y="6356350"/>
            <a:ext cx="1007878" cy="365126"/>
          </a:xfrm>
        </p:spPr>
        <p:txBody>
          <a:bodyPr/>
          <a:lstStyle/>
          <a:p>
            <a:fld id="{508FD013-D5E8-4B43-BD69-0A3C0DA662EC}" type="slidenum">
              <a:rPr lang="en-NZ" smtClean="0"/>
              <a:t>‹#›</a:t>
            </a:fld>
            <a:endParaRPr lang="en-NZ" dirty="0"/>
          </a:p>
        </p:txBody>
      </p:sp>
      <p:pic>
        <p:nvPicPr>
          <p:cNvPr id="6" name="Picture 25" descr="A200711190246_250m_64"/>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7672"/>
          <a:stretch/>
        </p:blipFill>
        <p:spPr bwMode="auto">
          <a:xfrm>
            <a:off x="-392" y="0"/>
            <a:ext cx="860363" cy="686593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07307" y="6356349"/>
            <a:ext cx="1508781" cy="365125"/>
          </a:xfrm>
          <a:prstGeom prst="rect">
            <a:avLst/>
          </a:prstGeom>
        </p:spPr>
      </p:pic>
    </p:spTree>
    <p:extLst>
      <p:ext uri="{BB962C8B-B14F-4D97-AF65-F5344CB8AC3E}">
        <p14:creationId xmlns:p14="http://schemas.microsoft.com/office/powerpoint/2010/main" val="1127042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16/11/2016</a:t>
            </a:r>
            <a:endParaRPr lang="en-NZ" dirty="0"/>
          </a:p>
        </p:txBody>
      </p:sp>
      <p:sp>
        <p:nvSpPr>
          <p:cNvPr id="3" name="Footer Placeholder 2"/>
          <p:cNvSpPr>
            <a:spLocks noGrp="1"/>
          </p:cNvSpPr>
          <p:nvPr>
            <p:ph type="ftr" sz="quarter" idx="11"/>
          </p:nvPr>
        </p:nvSpPr>
        <p:spPr/>
        <p:txBody>
          <a:bodyPr/>
          <a:lstStyle/>
          <a:p>
            <a:endParaRPr lang="en-NZ" dirty="0"/>
          </a:p>
        </p:txBody>
      </p:sp>
      <p:sp>
        <p:nvSpPr>
          <p:cNvPr id="4" name="Slide Number Placeholder 3"/>
          <p:cNvSpPr>
            <a:spLocks noGrp="1"/>
          </p:cNvSpPr>
          <p:nvPr>
            <p:ph type="sldNum" sz="quarter" idx="12"/>
          </p:nvPr>
        </p:nvSpPr>
        <p:spPr>
          <a:xfrm>
            <a:off x="9176646" y="6356350"/>
            <a:ext cx="897520" cy="365125"/>
          </a:xfrm>
        </p:spPr>
        <p:txBody>
          <a:bodyPr/>
          <a:lstStyle/>
          <a:p>
            <a:fld id="{508FD013-D5E8-4B43-BD69-0A3C0DA662EC}" type="slidenum">
              <a:rPr lang="en-NZ" smtClean="0"/>
              <a:t>‹#›</a:t>
            </a:fld>
            <a:endParaRPr lang="en-NZ" dirty="0"/>
          </a:p>
        </p:txBody>
      </p:sp>
      <p:pic>
        <p:nvPicPr>
          <p:cNvPr id="5" name="Picture 25" descr="A200711190246_250m_64"/>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7672"/>
          <a:stretch/>
        </p:blipFill>
        <p:spPr bwMode="auto">
          <a:xfrm>
            <a:off x="-392" y="0"/>
            <a:ext cx="860363" cy="686593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07307" y="6356349"/>
            <a:ext cx="1508781" cy="365125"/>
          </a:xfrm>
          <a:prstGeom prst="rect">
            <a:avLst/>
          </a:prstGeom>
        </p:spPr>
      </p:pic>
    </p:spTree>
    <p:extLst>
      <p:ext uri="{BB962C8B-B14F-4D97-AF65-F5344CB8AC3E}">
        <p14:creationId xmlns:p14="http://schemas.microsoft.com/office/powerpoint/2010/main" val="27638182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47055" y="365126"/>
            <a:ext cx="10961916" cy="723445"/>
          </a:xfrm>
          <a:prstGeom prst="rect">
            <a:avLst/>
          </a:prstGeom>
        </p:spPr>
        <p:txBody>
          <a:bodyPr vert="horz" lIns="91440" tIns="45720" rIns="91440" bIns="45720" rtlCol="0" anchor="t" anchorCtr="0">
            <a:normAutofit/>
          </a:bodyPr>
          <a:lstStyle/>
          <a:p>
            <a:r>
              <a:rPr lang="en-US"/>
              <a:t>Click to edit Master title style</a:t>
            </a:r>
            <a:endParaRPr lang="en-NZ" dirty="0"/>
          </a:p>
        </p:txBody>
      </p:sp>
      <p:sp>
        <p:nvSpPr>
          <p:cNvPr id="3" name="Text Placeholder 2"/>
          <p:cNvSpPr>
            <a:spLocks noGrp="1"/>
          </p:cNvSpPr>
          <p:nvPr>
            <p:ph type="body" idx="1"/>
          </p:nvPr>
        </p:nvSpPr>
        <p:spPr>
          <a:xfrm>
            <a:off x="947055" y="1197429"/>
            <a:ext cx="10961916" cy="497953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p:cNvSpPr>
            <a:spLocks noGrp="1"/>
          </p:cNvSpPr>
          <p:nvPr>
            <p:ph type="dt" sz="half" idx="2"/>
          </p:nvPr>
        </p:nvSpPr>
        <p:spPr>
          <a:xfrm>
            <a:off x="947055"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16/11/2016</a:t>
            </a:r>
            <a:endParaRPr lang="en-NZ" dirty="0"/>
          </a:p>
        </p:txBody>
      </p:sp>
      <p:sp>
        <p:nvSpPr>
          <p:cNvPr id="5" name="Footer Placeholder 4"/>
          <p:cNvSpPr>
            <a:spLocks noGrp="1"/>
          </p:cNvSpPr>
          <p:nvPr>
            <p:ph type="ftr" sz="quarter" idx="3"/>
          </p:nvPr>
        </p:nvSpPr>
        <p:spPr>
          <a:xfrm>
            <a:off x="4376051"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dirty="0"/>
          </a:p>
        </p:txBody>
      </p:sp>
      <p:sp>
        <p:nvSpPr>
          <p:cNvPr id="6" name="Slide Number Placeholder 5"/>
          <p:cNvSpPr>
            <a:spLocks noGrp="1"/>
          </p:cNvSpPr>
          <p:nvPr>
            <p:ph type="sldNum" sz="quarter" idx="4"/>
          </p:nvPr>
        </p:nvSpPr>
        <p:spPr>
          <a:xfrm>
            <a:off x="9176646"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8FD013-D5E8-4B43-BD69-0A3C0DA662EC}" type="slidenum">
              <a:rPr lang="en-NZ" smtClean="0"/>
              <a:t>‹#›</a:t>
            </a:fld>
            <a:endParaRPr lang="en-NZ" dirty="0"/>
          </a:p>
        </p:txBody>
      </p:sp>
    </p:spTree>
    <p:extLst>
      <p:ext uri="{BB962C8B-B14F-4D97-AF65-F5344CB8AC3E}">
        <p14:creationId xmlns:p14="http://schemas.microsoft.com/office/powerpoint/2010/main" val="35917460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Lst>
  <p:hf sldNum="0" hdr="0" ftr="0" dt="0"/>
  <p:txStyles>
    <p:titleStyle>
      <a:lvl1pPr algn="l" defTabSz="914400" rtl="0" eaLnBrk="1" latinLnBrk="0" hangingPunct="1">
        <a:lnSpc>
          <a:spcPct val="90000"/>
        </a:lnSpc>
        <a:spcBef>
          <a:spcPct val="0"/>
        </a:spcBef>
        <a:buNone/>
        <a:defRPr sz="32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phil.Andrews@niwa.co.nz"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437882" y="2420890"/>
            <a:ext cx="11178862" cy="1096537"/>
          </a:xfrm>
        </p:spPr>
        <p:txBody>
          <a:bodyPr>
            <a:normAutofit fontScale="90000"/>
          </a:bodyPr>
          <a:lstStyle/>
          <a:p>
            <a:pPr algn="ctr"/>
            <a:r>
              <a:rPr lang="en-GB" dirty="0"/>
              <a:t>Does the Met Office Consortium Need to Develop an Ensemble for </a:t>
            </a:r>
            <a:r>
              <a:rPr lang="en-GB" dirty="0" smtClean="0"/>
              <a:t>Forecasting?</a:t>
            </a:r>
            <a:endParaRPr lang="en-US" dirty="0">
              <a:latin typeface="+mn-lt"/>
            </a:endParaRPr>
          </a:p>
        </p:txBody>
      </p:sp>
      <p:sp>
        <p:nvSpPr>
          <p:cNvPr id="11267" name="Rectangle 3"/>
          <p:cNvSpPr>
            <a:spLocks noGrp="1" noChangeArrowheads="1"/>
          </p:cNvSpPr>
          <p:nvPr>
            <p:ph type="subTitle" idx="1"/>
          </p:nvPr>
        </p:nvSpPr>
        <p:spPr>
          <a:xfrm>
            <a:off x="2895599" y="3517427"/>
            <a:ext cx="6400800" cy="1630645"/>
          </a:xfrm>
        </p:spPr>
        <p:txBody>
          <a:bodyPr>
            <a:noAutofit/>
          </a:bodyPr>
          <a:lstStyle/>
          <a:p>
            <a:pPr algn="ctr"/>
            <a:endParaRPr lang="en-US" sz="2000" dirty="0" smtClean="0"/>
          </a:p>
          <a:p>
            <a:pPr algn="ctr"/>
            <a:r>
              <a:rPr lang="en-US" sz="2000" dirty="0" smtClean="0"/>
              <a:t>Phil </a:t>
            </a:r>
            <a:r>
              <a:rPr lang="en-US" sz="2000" dirty="0"/>
              <a:t>Andrews, </a:t>
            </a:r>
            <a:r>
              <a:rPr lang="en-US" sz="2000" dirty="0">
                <a:hlinkClick r:id="rId2"/>
              </a:rPr>
              <a:t>phil.Andrews@niwa.co.nz</a:t>
            </a:r>
            <a:endParaRPr lang="en-US" sz="2000" dirty="0"/>
          </a:p>
          <a:p>
            <a:pPr algn="ctr"/>
            <a:r>
              <a:rPr lang="en-US" sz="2000" i="1" dirty="0" smtClean="0"/>
              <a:t>October 2018</a:t>
            </a:r>
            <a:endParaRPr lang="en-US" sz="2000" i="1" dirty="0"/>
          </a:p>
          <a:p>
            <a:pPr algn="ctr"/>
            <a:endParaRPr lang="en-US" sz="2000" dirty="0"/>
          </a:p>
        </p:txBody>
      </p:sp>
    </p:spTree>
    <p:extLst>
      <p:ext uri="{BB962C8B-B14F-4D97-AF65-F5344CB8AC3E}">
        <p14:creationId xmlns:p14="http://schemas.microsoft.com/office/powerpoint/2010/main" val="260383477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GB" dirty="0"/>
          </a:p>
        </p:txBody>
      </p:sp>
      <p:sp>
        <p:nvSpPr>
          <p:cNvPr id="3" name="Content Placeholder 2"/>
          <p:cNvSpPr>
            <a:spLocks noGrp="1"/>
          </p:cNvSpPr>
          <p:nvPr>
            <p:ph idx="1"/>
          </p:nvPr>
        </p:nvSpPr>
        <p:spPr/>
        <p:txBody>
          <a:bodyPr>
            <a:normAutofit fontScale="92500" lnSpcReduction="10000"/>
          </a:bodyPr>
          <a:lstStyle/>
          <a:p>
            <a:r>
              <a:rPr lang="en-US" dirty="0" smtClean="0"/>
              <a:t>The Met Office do of course run operational ensembles:</a:t>
            </a:r>
          </a:p>
          <a:p>
            <a:pPr lvl="1"/>
            <a:r>
              <a:rPr lang="en-US" dirty="0" smtClean="0"/>
              <a:t>MOGREPS-G (global)</a:t>
            </a:r>
          </a:p>
          <a:p>
            <a:pPr lvl="1"/>
            <a:r>
              <a:rPr lang="en-US" dirty="0" smtClean="0"/>
              <a:t>MOGREPS-UK (high resolution limited area, uses MOGREPS-G perturbations)</a:t>
            </a:r>
          </a:p>
          <a:p>
            <a:pPr lvl="1"/>
            <a:endParaRPr lang="en-US" dirty="0"/>
          </a:p>
          <a:p>
            <a:r>
              <a:rPr lang="en-US" dirty="0" smtClean="0"/>
              <a:t> The MOGREPS-G ensemble is designed to meet the needs of data assimilation such as to:</a:t>
            </a:r>
          </a:p>
          <a:p>
            <a:pPr lvl="1"/>
            <a:r>
              <a:rPr lang="en-US" dirty="0"/>
              <a:t>p</a:t>
            </a:r>
            <a:r>
              <a:rPr lang="en-US" dirty="0" smtClean="0"/>
              <a:t>rovide background error covariance estimates (including errors of the day)</a:t>
            </a:r>
          </a:p>
          <a:p>
            <a:pPr lvl="1"/>
            <a:r>
              <a:rPr lang="en-US" dirty="0"/>
              <a:t>a</a:t>
            </a:r>
            <a:r>
              <a:rPr lang="en-US" dirty="0" smtClean="0"/>
              <a:t>llow the development of advanced DA methodologies which don’t require explicit tangent linear or adjoint model such as 4d-EnVar.</a:t>
            </a:r>
          </a:p>
          <a:p>
            <a:pPr lvl="1"/>
            <a:endParaRPr lang="en-US" dirty="0"/>
          </a:p>
          <a:p>
            <a:r>
              <a:rPr lang="en-US" dirty="0" smtClean="0"/>
              <a:t>As a result the initial state perturbations follow the same distribution as the analysis errors. So, with respect to the analysis:</a:t>
            </a:r>
          </a:p>
          <a:p>
            <a:pPr lvl="1"/>
            <a:r>
              <a:rPr lang="en-US" dirty="0" smtClean="0"/>
              <a:t>most ensemble members have relatively small perturbations</a:t>
            </a:r>
          </a:p>
          <a:p>
            <a:pPr lvl="1"/>
            <a:r>
              <a:rPr lang="en-US" dirty="0" smtClean="0"/>
              <a:t>few have large perturbations</a:t>
            </a:r>
            <a:endParaRPr lang="en-GB" dirty="0"/>
          </a:p>
        </p:txBody>
      </p:sp>
    </p:spTree>
    <p:extLst>
      <p:ext uri="{BB962C8B-B14F-4D97-AF65-F5344CB8AC3E}">
        <p14:creationId xmlns:p14="http://schemas.microsoft.com/office/powerpoint/2010/main" val="42410800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Problem</a:t>
            </a:r>
            <a:endParaRPr lang="en-GB" dirty="0"/>
          </a:p>
        </p:txBody>
      </p:sp>
      <p:sp>
        <p:nvSpPr>
          <p:cNvPr id="3" name="Content Placeholder 2"/>
          <p:cNvSpPr>
            <a:spLocks noGrp="1"/>
          </p:cNvSpPr>
          <p:nvPr>
            <p:ph idx="1"/>
          </p:nvPr>
        </p:nvSpPr>
        <p:spPr/>
        <p:txBody>
          <a:bodyPr>
            <a:normAutofit fontScale="92500" lnSpcReduction="10000"/>
          </a:bodyPr>
          <a:lstStyle/>
          <a:p>
            <a:r>
              <a:rPr lang="en-US" dirty="0" smtClean="0"/>
              <a:t>Is this distribution of ensemble members (chosen for DA) also ideal for forecasting?</a:t>
            </a:r>
          </a:p>
          <a:p>
            <a:pPr marL="0" indent="0">
              <a:buNone/>
            </a:pPr>
            <a:endParaRPr lang="en-US" dirty="0" smtClean="0"/>
          </a:p>
          <a:p>
            <a:r>
              <a:rPr lang="en-US" dirty="0" smtClean="0"/>
              <a:t>If the goal of the ensemble is to improve forecast skill, and in particular, to be able to avoid busts on those occasions when, by chance, the analysis error is unusually large; then it might not be:</a:t>
            </a:r>
          </a:p>
          <a:p>
            <a:pPr lvl="1"/>
            <a:r>
              <a:rPr lang="en-US" dirty="0" smtClean="0"/>
              <a:t>Having the distribution of ensemble member initial perturbations follow that of the analysis errors means that the distance between the unknown true analysis and the nearest ensemble member increases as the error of a particular analysis increases. </a:t>
            </a:r>
          </a:p>
          <a:p>
            <a:pPr lvl="1"/>
            <a:endParaRPr lang="en-US" dirty="0" smtClean="0"/>
          </a:p>
          <a:p>
            <a:pPr lvl="1"/>
            <a:r>
              <a:rPr lang="en-US" dirty="0" smtClean="0"/>
              <a:t>In consequence, the accuracy of the forecast from the ensemble </a:t>
            </a:r>
            <a:r>
              <a:rPr lang="en-US" smtClean="0"/>
              <a:t>member closest to </a:t>
            </a:r>
            <a:r>
              <a:rPr lang="en-US" dirty="0" smtClean="0"/>
              <a:t>truth reduces as the error of a particular analysis increases.</a:t>
            </a:r>
          </a:p>
          <a:p>
            <a:pPr lvl="1"/>
            <a:endParaRPr lang="en-US" dirty="0" smtClean="0"/>
          </a:p>
          <a:p>
            <a:pPr marL="457200" lvl="1" indent="0" algn="ctr">
              <a:buNone/>
            </a:pPr>
            <a:r>
              <a:rPr lang="en-US" dirty="0" smtClean="0"/>
              <a:t>=&gt; The distribution of ensemble members is limiting ensemble skill. </a:t>
            </a:r>
          </a:p>
          <a:p>
            <a:endParaRPr lang="en-US" dirty="0"/>
          </a:p>
          <a:p>
            <a:endParaRPr lang="en-US" dirty="0" smtClean="0"/>
          </a:p>
          <a:p>
            <a:endParaRPr lang="en-GB" dirty="0"/>
          </a:p>
        </p:txBody>
      </p:sp>
    </p:spTree>
    <p:extLst>
      <p:ext uri="{BB962C8B-B14F-4D97-AF65-F5344CB8AC3E}">
        <p14:creationId xmlns:p14="http://schemas.microsoft.com/office/powerpoint/2010/main" val="36145355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 we do better?</a:t>
            </a:r>
            <a:endParaRPr lang="en-GB" dirty="0"/>
          </a:p>
        </p:txBody>
      </p:sp>
      <p:sp>
        <p:nvSpPr>
          <p:cNvPr id="3" name="Content Placeholder 2"/>
          <p:cNvSpPr>
            <a:spLocks noGrp="1"/>
          </p:cNvSpPr>
          <p:nvPr>
            <p:ph idx="1"/>
          </p:nvPr>
        </p:nvSpPr>
        <p:spPr/>
        <p:txBody>
          <a:bodyPr>
            <a:normAutofit fontScale="92500" lnSpcReduction="20000"/>
          </a:bodyPr>
          <a:lstStyle/>
          <a:p>
            <a:r>
              <a:rPr lang="en-US" dirty="0" smtClean="0"/>
              <a:t>To avoid this problem a ‘forecast ensemble’ would need to use a uniform sampling of the analysis error distribution:</a:t>
            </a:r>
          </a:p>
          <a:p>
            <a:endParaRPr lang="en-US" dirty="0" smtClean="0"/>
          </a:p>
          <a:p>
            <a:pPr lvl="1"/>
            <a:r>
              <a:rPr lang="en-US" dirty="0" smtClean="0"/>
              <a:t>Choose a cut off sigma for the sampling  beyond which there are no ensemble members.</a:t>
            </a:r>
          </a:p>
          <a:p>
            <a:pPr lvl="2"/>
            <a:r>
              <a:rPr lang="en-US" dirty="0" smtClean="0"/>
              <a:t>Need to work with a finite ensemble size. </a:t>
            </a:r>
          </a:p>
          <a:p>
            <a:pPr lvl="2"/>
            <a:r>
              <a:rPr lang="en-US" dirty="0" smtClean="0"/>
              <a:t>Determines the frequency of busts when truth lies outside the ensemble spread.  </a:t>
            </a:r>
          </a:p>
          <a:p>
            <a:pPr lvl="2"/>
            <a:endParaRPr lang="en-US" dirty="0" smtClean="0"/>
          </a:p>
          <a:p>
            <a:pPr lvl="1"/>
            <a:r>
              <a:rPr lang="en-US" dirty="0" smtClean="0"/>
              <a:t>Uniformly sample the analysis error distribution up to the cut off sigma.</a:t>
            </a:r>
          </a:p>
          <a:p>
            <a:pPr lvl="2"/>
            <a:r>
              <a:rPr lang="en-US" dirty="0" smtClean="0"/>
              <a:t>The sampling density determines the maximum distance between truth and the nearest ensemble member (assuming we don’t have a bust).</a:t>
            </a:r>
          </a:p>
          <a:p>
            <a:pPr lvl="2"/>
            <a:endParaRPr lang="en-US" dirty="0"/>
          </a:p>
          <a:p>
            <a:pPr lvl="1"/>
            <a:r>
              <a:rPr lang="en-US" dirty="0" smtClean="0"/>
              <a:t>Together the cut off and the sampling density determine the required number of ensemble members.</a:t>
            </a:r>
          </a:p>
          <a:p>
            <a:pPr lvl="1"/>
            <a:endParaRPr lang="en-US" dirty="0" smtClean="0"/>
          </a:p>
          <a:p>
            <a:r>
              <a:rPr lang="en-US" dirty="0" smtClean="0"/>
              <a:t>Compared to the DA ensemble we have fewer members close to the analysis and more members further away from it.</a:t>
            </a:r>
            <a:endParaRPr lang="en-US" dirty="0"/>
          </a:p>
          <a:p>
            <a:pPr lvl="1"/>
            <a:endParaRPr lang="en-GB" dirty="0"/>
          </a:p>
        </p:txBody>
      </p:sp>
    </p:spTree>
    <p:extLst>
      <p:ext uri="{BB962C8B-B14F-4D97-AF65-F5344CB8AC3E}">
        <p14:creationId xmlns:p14="http://schemas.microsoft.com/office/powerpoint/2010/main" val="39824794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Refinement</a:t>
            </a:r>
            <a:endParaRPr lang="en-GB" dirty="0"/>
          </a:p>
        </p:txBody>
      </p:sp>
      <p:sp>
        <p:nvSpPr>
          <p:cNvPr id="3" name="Content Placeholder 2"/>
          <p:cNvSpPr>
            <a:spLocks noGrp="1"/>
          </p:cNvSpPr>
          <p:nvPr>
            <p:ph idx="1"/>
          </p:nvPr>
        </p:nvSpPr>
        <p:spPr/>
        <p:txBody>
          <a:bodyPr>
            <a:normAutofit fontScale="77500" lnSpcReduction="20000"/>
          </a:bodyPr>
          <a:lstStyle/>
          <a:p>
            <a:r>
              <a:rPr lang="en-US" dirty="0" smtClean="0"/>
              <a:t>At the time of calculating the initial perturbations for the ensemble members, the analysis they are perturbations of is the best estimate available of the unknown true analysis.</a:t>
            </a:r>
          </a:p>
          <a:p>
            <a:pPr lvl="1"/>
            <a:r>
              <a:rPr lang="en-US" dirty="0" smtClean="0"/>
              <a:t>So how can we make use of the new ensemble to improve our forecasts when the analysis error is unusually large?</a:t>
            </a:r>
          </a:p>
          <a:p>
            <a:pPr lvl="1"/>
            <a:endParaRPr lang="en-US" dirty="0" smtClean="0"/>
          </a:p>
          <a:p>
            <a:r>
              <a:rPr lang="en-US" dirty="0" smtClean="0"/>
              <a:t>Each ensemble member runs a forecast out to several days.</a:t>
            </a:r>
          </a:p>
          <a:p>
            <a:pPr lvl="1"/>
            <a:r>
              <a:rPr lang="en-US" dirty="0" smtClean="0"/>
              <a:t>At some point into the forecast period (the refinement time) we can compare each ensemble member’s forecast against observations made up to that time and use this in a regression to estimate the distance of that member from truth at some greater forecast range. And also the likelihood of a bust.  </a:t>
            </a:r>
          </a:p>
          <a:p>
            <a:pPr marL="457200" lvl="1" indent="0">
              <a:buNone/>
            </a:pPr>
            <a:endParaRPr lang="en-US" dirty="0" smtClean="0"/>
          </a:p>
          <a:p>
            <a:r>
              <a:rPr lang="en-US" dirty="0" smtClean="0"/>
              <a:t>Compare against observations rather than analyses to get more points in the time series and to benefit from more observations due to the larger data cut off time.</a:t>
            </a:r>
          </a:p>
          <a:p>
            <a:endParaRPr lang="en-US" dirty="0"/>
          </a:p>
          <a:p>
            <a:r>
              <a:rPr lang="en-US" dirty="0" smtClean="0"/>
              <a:t>The regression could use either traditional techniques or an appropriate machine learning algorithm which might allow it to benefit from learning non linear aspects of the model forecast. </a:t>
            </a:r>
          </a:p>
          <a:p>
            <a:pPr lvl="1"/>
            <a:r>
              <a:rPr lang="en-US" dirty="0" smtClean="0"/>
              <a:t>Update the regression coefficients each refinement time.</a:t>
            </a:r>
          </a:p>
          <a:p>
            <a:pPr marL="457200" lvl="1" indent="0">
              <a:buNone/>
            </a:pPr>
            <a:endParaRPr lang="en-US" dirty="0" smtClean="0"/>
          </a:p>
          <a:p>
            <a:pPr lvl="2"/>
            <a:endParaRPr lang="en-US" dirty="0" smtClean="0"/>
          </a:p>
          <a:p>
            <a:pPr lvl="1"/>
            <a:endParaRPr lang="en-US" dirty="0"/>
          </a:p>
        </p:txBody>
      </p:sp>
    </p:spTree>
    <p:extLst>
      <p:ext uri="{BB962C8B-B14F-4D97-AF65-F5344CB8AC3E}">
        <p14:creationId xmlns:p14="http://schemas.microsoft.com/office/powerpoint/2010/main" val="104128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Refinement 2</a:t>
            </a:r>
            <a:endParaRPr lang="en-GB" dirty="0"/>
          </a:p>
        </p:txBody>
      </p:sp>
      <p:sp>
        <p:nvSpPr>
          <p:cNvPr id="3" name="Content Placeholder 2"/>
          <p:cNvSpPr>
            <a:spLocks noGrp="1"/>
          </p:cNvSpPr>
          <p:nvPr>
            <p:ph idx="1"/>
          </p:nvPr>
        </p:nvSpPr>
        <p:spPr/>
        <p:txBody>
          <a:bodyPr/>
          <a:lstStyle/>
          <a:p>
            <a:r>
              <a:rPr lang="en-US" dirty="0" smtClean="0"/>
              <a:t>The refinement process effectively allows one to recentre the ensemble about an improved estimate of truth. </a:t>
            </a:r>
          </a:p>
          <a:p>
            <a:endParaRPr lang="en-US" dirty="0"/>
          </a:p>
          <a:p>
            <a:r>
              <a:rPr lang="en-US" dirty="0" smtClean="0"/>
              <a:t>The method is obviously extendable to forming a lagged ensemble combining members from different ensembles started at different times from different analyses. </a:t>
            </a:r>
          </a:p>
          <a:p>
            <a:pPr lvl="1"/>
            <a:r>
              <a:rPr lang="en-US" dirty="0" smtClean="0"/>
              <a:t>Each lagged member has an estimate of how far from truth its forecast will be for use in ensemble forecast product generation.  </a:t>
            </a:r>
          </a:p>
          <a:p>
            <a:pPr lvl="2"/>
            <a:r>
              <a:rPr lang="en-US" dirty="0" smtClean="0"/>
              <a:t>This estimate is likely to be more accurate for older lagged ensemble members as there are more observations to base it on.</a:t>
            </a:r>
            <a:endParaRPr lang="en-GB" dirty="0"/>
          </a:p>
        </p:txBody>
      </p:sp>
    </p:spTree>
    <p:extLst>
      <p:ext uri="{BB962C8B-B14F-4D97-AF65-F5344CB8AC3E}">
        <p14:creationId xmlns:p14="http://schemas.microsoft.com/office/powerpoint/2010/main" val="856585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Conculsion</a:t>
            </a:r>
            <a:endParaRPr lang="en-GB" dirty="0"/>
          </a:p>
        </p:txBody>
      </p:sp>
      <p:sp>
        <p:nvSpPr>
          <p:cNvPr id="3" name="Content Placeholder 2"/>
          <p:cNvSpPr>
            <a:spLocks noGrp="1"/>
          </p:cNvSpPr>
          <p:nvPr>
            <p:ph idx="1"/>
          </p:nvPr>
        </p:nvSpPr>
        <p:spPr/>
        <p:txBody>
          <a:bodyPr/>
          <a:lstStyle/>
          <a:p>
            <a:r>
              <a:rPr lang="en-US" dirty="0" smtClean="0"/>
              <a:t>In this talk I have:</a:t>
            </a:r>
          </a:p>
          <a:p>
            <a:pPr lvl="1"/>
            <a:r>
              <a:rPr lang="en-US" dirty="0" smtClean="0"/>
              <a:t>Made a case for running ‘forecast ensembles’ as well as ‘DA ensembles’.</a:t>
            </a:r>
          </a:p>
          <a:p>
            <a:pPr lvl="1"/>
            <a:r>
              <a:rPr lang="en-US" dirty="0" smtClean="0"/>
              <a:t>Outlined the sampling of the analysis error required by a ‘forecast ensemble’.</a:t>
            </a:r>
          </a:p>
          <a:p>
            <a:pPr lvl="2"/>
            <a:r>
              <a:rPr lang="en-US" dirty="0" smtClean="0"/>
              <a:t>Though I have not outlined a method of generating this sampling.</a:t>
            </a:r>
          </a:p>
          <a:p>
            <a:pPr lvl="1"/>
            <a:r>
              <a:rPr lang="en-US" dirty="0" smtClean="0"/>
              <a:t>Outlined a method of </a:t>
            </a:r>
            <a:r>
              <a:rPr lang="en-US" dirty="0" err="1" smtClean="0"/>
              <a:t>recentring</a:t>
            </a:r>
            <a:r>
              <a:rPr lang="en-US" dirty="0" smtClean="0"/>
              <a:t> an ensemble on truth rather than the analysis.</a:t>
            </a:r>
          </a:p>
          <a:p>
            <a:pPr lvl="1"/>
            <a:r>
              <a:rPr lang="en-US" dirty="0" smtClean="0"/>
              <a:t>Noted the obvious extension to a lagged ensemble.</a:t>
            </a:r>
          </a:p>
          <a:p>
            <a:pPr lvl="1"/>
            <a:endParaRPr lang="en-US" dirty="0" smtClean="0"/>
          </a:p>
          <a:p>
            <a:r>
              <a:rPr lang="en-US" dirty="0" smtClean="0"/>
              <a:t>I have not discussed sources of forecast error other than analysis error.</a:t>
            </a:r>
          </a:p>
          <a:p>
            <a:pPr lvl="1"/>
            <a:r>
              <a:rPr lang="en-US" dirty="0" smtClean="0"/>
              <a:t>Mostly for clarity in getting the idea across that a ‘forecast ensemble’ might be different from a ‘DA ensemble’.</a:t>
            </a:r>
          </a:p>
          <a:p>
            <a:pPr lvl="1"/>
            <a:r>
              <a:rPr lang="en-US" dirty="0" smtClean="0"/>
              <a:t>But also because they are implicitly included in the refinement regression.</a:t>
            </a:r>
            <a:endParaRPr lang="en-GB" dirty="0"/>
          </a:p>
        </p:txBody>
      </p:sp>
    </p:spTree>
    <p:extLst>
      <p:ext uri="{BB962C8B-B14F-4D97-AF65-F5344CB8AC3E}">
        <p14:creationId xmlns:p14="http://schemas.microsoft.com/office/powerpoint/2010/main" val="26371031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E65975BE-AC29-4850-9302-B33897B99719}" vid="{1EB578BC-9782-44C2-9D33-A0B6925CE26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HD NIWA-HAFS</Template>
  <TotalTime>18600</TotalTime>
  <Words>794</Words>
  <Application>Microsoft Office PowerPoint</Application>
  <PresentationFormat>Widescreen</PresentationFormat>
  <Paragraphs>68</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Does the Met Office Consortium Need to Develop an Ensemble for Forecasting?</vt:lpstr>
      <vt:lpstr>Introduction</vt:lpstr>
      <vt:lpstr>The Problem</vt:lpstr>
      <vt:lpstr>Can we do better?</vt:lpstr>
      <vt:lpstr>Refinement</vt:lpstr>
      <vt:lpstr>Refinement 2</vt:lpstr>
      <vt:lpstr>Conculsion</vt:lpstr>
    </vt:vector>
  </TitlesOfParts>
  <Company>NIWA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Status and Plans for High Resolution Land Data Assimilation at NIWA</dc:title>
  <dc:creator>Michael Uddstrom</dc:creator>
  <cp:lastModifiedBy>Phil Andrews</cp:lastModifiedBy>
  <cp:revision>391</cp:revision>
  <dcterms:created xsi:type="dcterms:W3CDTF">2016-11-14T01:51:11Z</dcterms:created>
  <dcterms:modified xsi:type="dcterms:W3CDTF">2018-11-19T20:55:30Z</dcterms:modified>
</cp:coreProperties>
</file>