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63" r:id="rId2"/>
    <p:sldId id="260" r:id="rId3"/>
    <p:sldId id="266" r:id="rId4"/>
    <p:sldId id="268" r:id="rId5"/>
    <p:sldId id="267" r:id="rId6"/>
    <p:sldId id="269" r:id="rId7"/>
    <p:sldId id="264" r:id="rId8"/>
    <p:sldId id="265" r:id="rId9"/>
    <p:sldId id="273" r:id="rId10"/>
    <p:sldId id="270" r:id="rId11"/>
    <p:sldId id="271" r:id="rId12"/>
    <p:sldId id="272" r:id="rId13"/>
    <p:sldId id="274" r:id="rId14"/>
    <p:sldId id="275" r:id="rId15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27688"/>
    <a:srgbClr val="5E889D"/>
    <a:srgbClr val="94B0BE"/>
    <a:srgbClr val="4E3721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1"/>
    <p:restoredTop sz="94638"/>
  </p:normalViewPr>
  <p:slideViewPr>
    <p:cSldViewPr>
      <p:cViewPr varScale="1">
        <p:scale>
          <a:sx n="123" d="100"/>
          <a:sy n="123" d="100"/>
        </p:scale>
        <p:origin x="5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altLang="x-non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 altLang="x-non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x-none"/>
              <a:t>Click to edit Master text styles</a:t>
            </a:r>
          </a:p>
          <a:p>
            <a:pPr lvl="1"/>
            <a:r>
              <a:rPr lang="en-AU" altLang="x-none"/>
              <a:t>Second level</a:t>
            </a:r>
          </a:p>
          <a:p>
            <a:pPr lvl="2"/>
            <a:r>
              <a:rPr lang="en-AU" altLang="x-none"/>
              <a:t>Third level</a:t>
            </a:r>
          </a:p>
          <a:p>
            <a:pPr lvl="3"/>
            <a:r>
              <a:rPr lang="en-AU" altLang="x-none"/>
              <a:t>Fourth level</a:t>
            </a:r>
          </a:p>
          <a:p>
            <a:pPr lvl="4"/>
            <a:r>
              <a:rPr lang="en-AU" altLang="x-none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 altLang="x-non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C604BE-0F0D-D04A-8219-1C702BFC3B16}" type="slidenum">
              <a:rPr lang="en-AU" altLang="x-none"/>
              <a:pPr/>
              <a:t>‹#›</a:t>
            </a:fld>
            <a:endParaRPr lang="en-AU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3EA09-E4D9-3F49-9BA8-B447F6E8EEE0}" type="slidenum">
              <a:rPr lang="en-AU" altLang="x-none"/>
              <a:pPr/>
              <a:t>2</a:t>
            </a:fld>
            <a:endParaRPr lang="en-AU" altLang="x-none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7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4129145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604BE-0F0D-D04A-8219-1C702BFC3B16}" type="slidenum">
              <a:rPr lang="en-AU" altLang="x-none" smtClean="0"/>
              <a:pPr/>
              <a:t>12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379585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4652963"/>
            <a:ext cx="9144000" cy="2205037"/>
          </a:xfrm>
          <a:prstGeom prst="rect">
            <a:avLst/>
          </a:prstGeom>
          <a:solidFill>
            <a:srgbClr val="94B0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52963"/>
            <a:ext cx="8280400" cy="519112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AU" altLang="x-none" noProof="0"/>
              <a:t>Click to edit Master subtitle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endParaRPr lang="en-AU" altLang="x-none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F3E6DF8-AF08-4E4B-9CA5-1234BCB0AB19}" type="slidenum">
              <a:rPr lang="en-AU" altLang="x-none"/>
              <a:pPr/>
              <a:t>‹#›</a:t>
            </a:fld>
            <a:endParaRPr lang="en-AU" altLang="x-none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pic>
        <p:nvPicPr>
          <p:cNvPr id="8201" name="Picture 9" descr="ANU_LOGO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1511300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919288"/>
            <a:ext cx="8207375" cy="64135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AU" altLang="x-none" noProof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804248" y="189994"/>
            <a:ext cx="194421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0" i="0" u="none" strike="noStrike" kern="8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Fenner School of</a:t>
            </a:r>
            <a:br>
              <a:rPr lang="en-AU" sz="2000" b="0" i="0" u="none" strike="noStrike" kern="8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b="0" i="0" u="none" strike="noStrike" kern="8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Environment &amp; Society</a:t>
            </a:r>
            <a:endParaRPr lang="en-AU" sz="2000" kern="800" baseline="30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AF67C-1848-A64D-A1D8-DC5EA66A4258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97835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765175"/>
            <a:ext cx="2058988" cy="5360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5175"/>
            <a:ext cx="6029325" cy="5360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E8A18-DF49-B248-B740-D51F7349A537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12839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FC6BB-8C27-F94A-91F2-E83A92A465D1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57971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7EAC1-25B4-6649-AB5D-4B7E84931DA7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92955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24F7C-11E0-8C43-95D0-813906CF76BC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628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B8171-D680-7343-8453-43227B20E101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56283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17F97-46B2-A643-88E5-074E7847BE3C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02056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DD000-5D8E-4740-8C73-50BC10866A03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544457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A8E7A-4098-AB4E-8356-97C0B71B5837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068512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A26A6-4122-6144-85F0-3BBCE759E0C0}" type="slidenum">
              <a:rPr lang="en-AU" altLang="x-none"/>
              <a:pPr/>
              <a:t>‹#›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123255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94B0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651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296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x-none"/>
              <a:t>Click to edit Master text styles</a:t>
            </a:r>
          </a:p>
          <a:p>
            <a:pPr lvl="1"/>
            <a:r>
              <a:rPr lang="en-AU" altLang="x-none"/>
              <a:t>Second level</a:t>
            </a:r>
          </a:p>
          <a:p>
            <a:pPr lvl="2"/>
            <a:r>
              <a:rPr lang="en-AU" altLang="x-none"/>
              <a:t>Third level</a:t>
            </a:r>
          </a:p>
          <a:p>
            <a:pPr lvl="3"/>
            <a:r>
              <a:rPr lang="en-AU" altLang="x-none"/>
              <a:t>Fourth level</a:t>
            </a:r>
          </a:p>
          <a:p>
            <a:pPr lvl="4"/>
            <a:r>
              <a:rPr lang="en-AU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24525" y="65976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 alt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97650"/>
            <a:ext cx="5040312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AU" altLang="x-none"/>
              <a:t>Footer text goes in here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3" y="6597650"/>
            <a:ext cx="58578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600C36-DE0C-DF4C-AAF5-1561733FE351}" type="slidenum">
              <a:rPr lang="en-AU" altLang="x-none"/>
              <a:pPr/>
              <a:t>‹#›</a:t>
            </a:fld>
            <a:endParaRPr lang="en-AU" altLang="x-none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pic>
        <p:nvPicPr>
          <p:cNvPr id="1033" name="Picture 9" descr="ANU_LOGO_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1511300" cy="5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6804248" y="189994"/>
            <a:ext cx="194421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0" i="0" u="none" strike="noStrike" kern="8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Fenner School of</a:t>
            </a:r>
            <a:br>
              <a:rPr lang="en-AU" sz="2000" b="0" i="0" u="none" strike="noStrike" kern="8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AU" sz="2000" b="0" i="0" u="none" strike="noStrike" kern="8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Environment &amp; Society</a:t>
            </a:r>
            <a:endParaRPr lang="en-AU" sz="2000" kern="800" baseline="30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rgbClr val="52768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5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725144"/>
            <a:ext cx="8280400" cy="198214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altLang="x-none" sz="1800" u="sng" dirty="0"/>
              <a:t>Luigi Renzullo</a:t>
            </a:r>
            <a:r>
              <a:rPr lang="en-AU" altLang="x-none" sz="1800" baseline="30000" dirty="0"/>
              <a:t> 1</a:t>
            </a:r>
            <a:r>
              <a:rPr lang="en-AU" altLang="x-none" sz="1800" dirty="0"/>
              <a:t>, Carlos Velasco</a:t>
            </a:r>
            <a:r>
              <a:rPr lang="en-AU" altLang="x-none" sz="1800" baseline="30000" dirty="0"/>
              <a:t> 2</a:t>
            </a:r>
            <a:r>
              <a:rPr lang="en-AU" altLang="x-none" sz="1800" dirty="0"/>
              <a:t>, Alan Seed</a:t>
            </a:r>
            <a:r>
              <a:rPr lang="en-AU" altLang="x-none" sz="1800" baseline="30000" dirty="0"/>
              <a:t> 2</a:t>
            </a:r>
            <a:r>
              <a:rPr lang="en-AU" altLang="x-none" sz="1800" dirty="0"/>
              <a:t>, Beth Ebert</a:t>
            </a:r>
            <a:r>
              <a:rPr lang="en-AU" altLang="x-none" sz="1800" baseline="30000" dirty="0"/>
              <a:t> 2</a:t>
            </a:r>
            <a:r>
              <a:rPr lang="en-AU" altLang="x-none" sz="1800" dirty="0"/>
              <a:t>, Leon Majewski</a:t>
            </a:r>
            <a:r>
              <a:rPr lang="en-AU" altLang="x-none" sz="1800" baseline="30000" dirty="0"/>
              <a:t> 2</a:t>
            </a:r>
            <a:r>
              <a:rPr lang="en-AU" altLang="x-none" sz="1800" dirty="0"/>
              <a:t>, Mark Broomhall</a:t>
            </a:r>
            <a:r>
              <a:rPr lang="en-AU" altLang="x-none" sz="1800" baseline="30000" dirty="0"/>
              <a:t> 2</a:t>
            </a:r>
            <a:r>
              <a:rPr lang="en-AU" altLang="x-none" sz="1800" dirty="0"/>
              <a:t>, Albert van Dijk</a:t>
            </a:r>
            <a:r>
              <a:rPr lang="en-AU" altLang="x-none" sz="1800" baseline="30000" dirty="0"/>
              <a:t> 1</a:t>
            </a:r>
            <a:r>
              <a:rPr lang="en-AU" altLang="x-none" sz="1800" dirty="0"/>
              <a:t>, Pablo </a:t>
            </a:r>
            <a:r>
              <a:rPr lang="en-AU" altLang="x-none" sz="1800" dirty="0" err="1"/>
              <a:t>Rozas-Larraondo</a:t>
            </a:r>
            <a:r>
              <a:rPr lang="en-AU" altLang="x-none" sz="1800" baseline="30000" dirty="0"/>
              <a:t> 1</a:t>
            </a:r>
            <a:r>
              <a:rPr lang="en-AU" altLang="x-none" sz="1800" dirty="0"/>
              <a:t>, &amp; </a:t>
            </a:r>
            <a:r>
              <a:rPr lang="en-AU" altLang="x-none" sz="1800" dirty="0" err="1"/>
              <a:t>Siyuan</a:t>
            </a:r>
            <a:r>
              <a:rPr lang="en-AU" altLang="x-none" sz="1800" dirty="0"/>
              <a:t> Tian</a:t>
            </a:r>
            <a:r>
              <a:rPr lang="en-AU" altLang="x-none" sz="1800" baseline="30000" dirty="0"/>
              <a:t> 1</a:t>
            </a:r>
          </a:p>
          <a:p>
            <a:pPr>
              <a:lnSpc>
                <a:spcPct val="150000"/>
              </a:lnSpc>
            </a:pPr>
            <a:endParaRPr lang="en-AU" altLang="x-none" sz="1400" dirty="0"/>
          </a:p>
          <a:p>
            <a:pPr>
              <a:lnSpc>
                <a:spcPct val="150000"/>
              </a:lnSpc>
            </a:pPr>
            <a:r>
              <a:rPr lang="en-AU" altLang="x-none" sz="1400" baseline="30000" dirty="0"/>
              <a:t>1 </a:t>
            </a:r>
            <a:r>
              <a:rPr lang="en-AU" altLang="x-none" sz="1400" dirty="0"/>
              <a:t>Australian National University, Canberra ACT</a:t>
            </a:r>
          </a:p>
          <a:p>
            <a:pPr>
              <a:lnSpc>
                <a:spcPct val="150000"/>
              </a:lnSpc>
            </a:pPr>
            <a:r>
              <a:rPr lang="en-AU" altLang="x-none" sz="1400" baseline="30000" dirty="0"/>
              <a:t>2 </a:t>
            </a:r>
            <a:r>
              <a:rPr lang="en-AU" altLang="x-none" sz="1400" dirty="0"/>
              <a:t>Bureau of Meteorology, Melbourne Vic.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9329A-202C-344C-9735-5812BDE133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4704"/>
            <a:ext cx="9144000" cy="3892615"/>
          </a:xfrm>
          <a:prstGeom prst="rect">
            <a:avLst/>
          </a:prstGeom>
        </p:spPr>
      </p:pic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1362801"/>
            <a:ext cx="8280400" cy="1754326"/>
          </a:xfrm>
          <a:solidFill>
            <a:schemeClr val="bg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AU" altLang="x-none" b="1" dirty="0"/>
              <a:t>Continental rainfall ensembles derived from multi-source blended analysis</a:t>
            </a:r>
            <a:endParaRPr lang="x-none" altLang="x-none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10</a:t>
            </a:fld>
            <a:endParaRPr lang="en-AU" altLang="x-none"/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461394" y="765175"/>
            <a:ext cx="8236519" cy="1143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x-none" sz="2800" dirty="0"/>
              <a:t>Ensembles</a:t>
            </a:r>
            <a:endParaRPr lang="x-none" altLang="x-none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700808"/>
            <a:ext cx="29158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noise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Constructed by convolving a power law filter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field of Gaussian white noise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(extension to include spatial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anisotropy of rainfall)</a:t>
            </a:r>
          </a:p>
          <a:p>
            <a:endParaRPr lang="en-A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9D6D07-09A8-064B-A190-8A490BCF1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97" y="2933601"/>
            <a:ext cx="1417320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8E846-65AE-2A4C-8F6F-D7C8502B5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363" y="3664567"/>
            <a:ext cx="822960" cy="2819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00FEA1-033D-914F-980B-E5ACFCD08D45}"/>
              </a:ext>
            </a:extLst>
          </p:cNvPr>
          <p:cNvGrpSpPr/>
          <p:nvPr/>
        </p:nvGrpSpPr>
        <p:grpSpPr>
          <a:xfrm>
            <a:off x="3088873" y="840661"/>
            <a:ext cx="6031513" cy="5756989"/>
            <a:chOff x="3088873" y="840661"/>
            <a:chExt cx="6031513" cy="5756989"/>
          </a:xfrm>
        </p:grpSpPr>
        <p:grpSp>
          <p:nvGrpSpPr>
            <p:cNvPr id="16" name="Group 15"/>
            <p:cNvGrpSpPr/>
            <p:nvPr/>
          </p:nvGrpSpPr>
          <p:grpSpPr>
            <a:xfrm>
              <a:off x="3088873" y="840661"/>
              <a:ext cx="6031513" cy="5756989"/>
              <a:chOff x="3088873" y="840661"/>
              <a:chExt cx="6031513" cy="575698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9864" y="840661"/>
                <a:ext cx="5610522" cy="5756989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1DD2329-5A7D-FC43-B25C-E35124BF50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0909" t="31202" r="11535" b="34492"/>
              <a:stretch/>
            </p:blipFill>
            <p:spPr>
              <a:xfrm>
                <a:off x="3088873" y="4416524"/>
                <a:ext cx="366059" cy="1708649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3454932" y="905244"/>
                <a:ext cx="0" cy="27593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 rot="16200000">
                <a:off x="2933742" y="2148467"/>
                <a:ext cx="80182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1000  km </a:t>
                </a:r>
                <a:endParaRPr lang="en-AU" sz="1100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85228BC-4540-C646-91C1-678981C8F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4408" y="3832383"/>
                <a:ext cx="638017" cy="604729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D7C7B1-3B70-0643-80D1-AC671E740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1270" y="908720"/>
              <a:ext cx="803275" cy="2305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6F2724-CB7B-C94E-8E61-72B8580C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2890" y="905244"/>
              <a:ext cx="803275" cy="2305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02E100-5C08-7F41-9F42-777E5E952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91269" y="3782399"/>
              <a:ext cx="803275" cy="230505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17423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A6809E-5EEF-5344-A5FD-77838681D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11</a:t>
            </a:fld>
            <a:endParaRPr lang="en-AU" alt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00134-2B33-ED45-9149-93C7AB766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2" t="16401" r="11140" b="11151"/>
          <a:stretch/>
        </p:blipFill>
        <p:spPr>
          <a:xfrm>
            <a:off x="4725408" y="3870680"/>
            <a:ext cx="3198582" cy="294269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EBE424D-99A4-AD46-9ED4-8F3EBFB30F19}"/>
              </a:ext>
            </a:extLst>
          </p:cNvPr>
          <p:cNvSpPr txBox="1">
            <a:spLocks noChangeArrowheads="1"/>
          </p:cNvSpPr>
          <p:nvPr/>
        </p:nvSpPr>
        <p:spPr>
          <a:xfrm>
            <a:off x="461394" y="765175"/>
            <a:ext cx="8236519" cy="1143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x-none" sz="2800" dirty="0"/>
              <a:t>Ensembles</a:t>
            </a:r>
            <a:endParaRPr lang="x-none" altLang="x-none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EACA4-ED91-214C-B500-5C40D7E4F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212976"/>
            <a:ext cx="3600400" cy="3600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95E3C5-F9A6-DB42-846A-2CB312F4E065}"/>
              </a:ext>
            </a:extLst>
          </p:cNvPr>
          <p:cNvSpPr txBox="1"/>
          <p:nvPr/>
        </p:nvSpPr>
        <p:spPr>
          <a:xfrm>
            <a:off x="433747" y="1466946"/>
            <a:ext cx="2554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Figure: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(a)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Rainfields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(b) GPM IMERG for a 1000 km x 1000 km area 12 Jan 2018 16000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EC1C9-0A0C-FC4A-BDD1-2429851F7EEC}"/>
              </a:ext>
            </a:extLst>
          </p:cNvPr>
          <p:cNvSpPr txBox="1"/>
          <p:nvPr/>
        </p:nvSpPr>
        <p:spPr>
          <a:xfrm>
            <a:off x="218104" y="3059668"/>
            <a:ext cx="225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member ensemble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844513-BF51-8446-8224-0CCF60BA263B}"/>
              </a:ext>
            </a:extLst>
          </p:cNvPr>
          <p:cNvCxnSpPr/>
          <p:nvPr/>
        </p:nvCxnSpPr>
        <p:spPr>
          <a:xfrm>
            <a:off x="6804248" y="4437112"/>
            <a:ext cx="2880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A9FEE6-7052-2347-B1EA-8E310B53DF7B}"/>
              </a:ext>
            </a:extLst>
          </p:cNvPr>
          <p:cNvSpPr txBox="1"/>
          <p:nvPr/>
        </p:nvSpPr>
        <p:spPr>
          <a:xfrm>
            <a:off x="7094021" y="4304129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analysis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9B37D3-782D-584C-847A-89AB706355C1}"/>
              </a:ext>
            </a:extLst>
          </p:cNvPr>
          <p:cNvCxnSpPr/>
          <p:nvPr/>
        </p:nvCxnSpPr>
        <p:spPr>
          <a:xfrm>
            <a:off x="6804248" y="4642103"/>
            <a:ext cx="288032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AB8C9D-AD0E-9044-B013-FA10C34715CE}"/>
              </a:ext>
            </a:extLst>
          </p:cNvPr>
          <p:cNvSpPr txBox="1"/>
          <p:nvPr/>
        </p:nvSpPr>
        <p:spPr>
          <a:xfrm>
            <a:off x="7094021" y="4509120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ensemble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8CDE9DC-9774-F949-92A5-9A7D37EE6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87" y="4086485"/>
            <a:ext cx="589912" cy="187611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B696512-957F-6541-9BBC-B5A01C0F97E6}"/>
              </a:ext>
            </a:extLst>
          </p:cNvPr>
          <p:cNvGrpSpPr/>
          <p:nvPr/>
        </p:nvGrpSpPr>
        <p:grpSpPr>
          <a:xfrm>
            <a:off x="3103490" y="864173"/>
            <a:ext cx="5579116" cy="3020429"/>
            <a:chOff x="3103490" y="864173"/>
            <a:chExt cx="5579116" cy="30204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4070C0-30AA-3A47-AF19-0FFFA2A86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571" t="16293" r="20448" b="15302"/>
            <a:stretch/>
          </p:blipFill>
          <p:spPr>
            <a:xfrm>
              <a:off x="3103490" y="908721"/>
              <a:ext cx="2876711" cy="29758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EC50C15-761B-CB42-86AA-192ED000C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128" t="15036" r="20010" b="15855"/>
            <a:stretch/>
          </p:blipFill>
          <p:spPr>
            <a:xfrm>
              <a:off x="5980201" y="864173"/>
              <a:ext cx="2702405" cy="300650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FEEAE8-31A1-A640-B979-D296C51529C4}"/>
                </a:ext>
              </a:extLst>
            </p:cNvPr>
            <p:cNvSpPr txBox="1"/>
            <p:nvPr/>
          </p:nvSpPr>
          <p:spPr>
            <a:xfrm>
              <a:off x="5416831" y="931125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922D4E-85CE-2649-A4C3-1F1856130F69}"/>
                </a:ext>
              </a:extLst>
            </p:cNvPr>
            <p:cNvSpPr txBox="1"/>
            <p:nvPr/>
          </p:nvSpPr>
          <p:spPr>
            <a:xfrm>
              <a:off x="8134543" y="93820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(b)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9F0D478-F8D3-1E42-A97F-E776BB44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12919" y="1381559"/>
              <a:ext cx="477864" cy="1519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93319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64F517-3ECA-CD4E-9AC7-8E76B0C7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12</a:t>
            </a:fld>
            <a:endParaRPr lang="en-AU" alt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7CE25A-535A-DB44-8114-C3107C1CEC26}"/>
              </a:ext>
            </a:extLst>
          </p:cNvPr>
          <p:cNvSpPr txBox="1">
            <a:spLocks noChangeArrowheads="1"/>
          </p:cNvSpPr>
          <p:nvPr/>
        </p:nvSpPr>
        <p:spPr>
          <a:xfrm>
            <a:off x="461394" y="765175"/>
            <a:ext cx="8236519" cy="1143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x-none" sz="2800" dirty="0"/>
              <a:t>Ensembles</a:t>
            </a:r>
            <a:endParaRPr lang="x-none" altLang="x-none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D957C-AB6E-874F-95F8-F5F11E591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400" b="6495"/>
          <a:stretch/>
        </p:blipFill>
        <p:spPr>
          <a:xfrm>
            <a:off x="15085" y="1651867"/>
            <a:ext cx="2915816" cy="2522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E09A58-0E8E-0842-AD9A-295753665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4" t="22929" r="9673" b="28535"/>
          <a:stretch/>
        </p:blipFill>
        <p:spPr>
          <a:xfrm>
            <a:off x="35496" y="4452002"/>
            <a:ext cx="3370115" cy="228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3C3190-BFB8-084A-BC6C-60196ED36FF4}"/>
              </a:ext>
            </a:extLst>
          </p:cNvPr>
          <p:cNvSpPr txBox="1"/>
          <p:nvPr/>
        </p:nvSpPr>
        <p:spPr>
          <a:xfrm>
            <a:off x="35496" y="3749500"/>
            <a:ext cx="197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km x 1000 km overlapping tiles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7115AE-BBEB-A544-B0CD-2DE58A5D9548}"/>
              </a:ext>
            </a:extLst>
          </p:cNvPr>
          <p:cNvSpPr txBox="1"/>
          <p:nvPr/>
        </p:nvSpPr>
        <p:spPr>
          <a:xfrm>
            <a:off x="41782" y="6438580"/>
            <a:ext cx="1334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exponent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7AC047-EEB7-6243-8F64-8EFD10034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383" y="4613596"/>
            <a:ext cx="160020" cy="2514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5C2C0F-E362-8B49-A367-B4D62F0030B0}"/>
              </a:ext>
            </a:extLst>
          </p:cNvPr>
          <p:cNvSpPr txBox="1"/>
          <p:nvPr/>
        </p:nvSpPr>
        <p:spPr>
          <a:xfrm>
            <a:off x="412249" y="1322862"/>
            <a:ext cx="2291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Nation-wide application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898681-5CC5-0A41-BD7E-82C10B659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634" y="3137830"/>
            <a:ext cx="4214560" cy="42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B01F45-4D91-CF4B-95DC-343E1506B0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33" t="16232" r="20284" b="20287"/>
          <a:stretch/>
        </p:blipFill>
        <p:spPr>
          <a:xfrm>
            <a:off x="2980046" y="950581"/>
            <a:ext cx="2947803" cy="30544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A95300-C57F-CE48-AFE4-2FFE233666A9}"/>
              </a:ext>
            </a:extLst>
          </p:cNvPr>
          <p:cNvSpPr txBox="1"/>
          <p:nvPr/>
        </p:nvSpPr>
        <p:spPr>
          <a:xfrm>
            <a:off x="3034383" y="3656057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Rainfall analysis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A80A77-C090-E54D-9B89-CFD1EA4E1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1023065"/>
            <a:ext cx="404591" cy="12867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2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6F5DAC-83EB-AD43-BC14-430F866C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13</a:t>
            </a:fld>
            <a:endParaRPr lang="en-AU" alt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01A92B-FE45-7842-819B-59F3127D8771}"/>
              </a:ext>
            </a:extLst>
          </p:cNvPr>
          <p:cNvSpPr txBox="1">
            <a:spLocks noChangeArrowheads="1"/>
          </p:cNvSpPr>
          <p:nvPr/>
        </p:nvSpPr>
        <p:spPr>
          <a:xfrm>
            <a:off x="461394" y="765175"/>
            <a:ext cx="8236519" cy="1143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x-none" sz="2800" dirty="0"/>
              <a:t>Ensembles</a:t>
            </a:r>
            <a:endParaRPr lang="x-none" altLang="x-none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E4E71-102E-3D40-AA49-74297EF75966}"/>
              </a:ext>
            </a:extLst>
          </p:cNvPr>
          <p:cNvSpPr txBox="1"/>
          <p:nvPr/>
        </p:nvSpPr>
        <p:spPr>
          <a:xfrm>
            <a:off x="412249" y="1322862"/>
            <a:ext cx="1685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 histograms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67286-D440-4948-A69E-4365A47B8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45829"/>
            <a:ext cx="3384376" cy="338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99D89-8F29-6645-80DF-64504D85D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708921"/>
            <a:ext cx="404591" cy="14724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280C1-FB4C-3845-9D61-E8890F0FD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02" t="15350" r="10060" b="16400"/>
          <a:stretch/>
        </p:blipFill>
        <p:spPr>
          <a:xfrm>
            <a:off x="181876" y="3980437"/>
            <a:ext cx="2726500" cy="2445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40F64B-50F2-3347-B20A-A6CEC7014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15" t="15046" r="11244" b="14600"/>
          <a:stretch/>
        </p:blipFill>
        <p:spPr>
          <a:xfrm>
            <a:off x="5868144" y="4181383"/>
            <a:ext cx="2691753" cy="2520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636FE6-B1AD-6246-BEB8-14296FDCD8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74" t="15314" r="10489" b="14382"/>
          <a:stretch/>
        </p:blipFill>
        <p:spPr>
          <a:xfrm>
            <a:off x="6313155" y="1310194"/>
            <a:ext cx="2726500" cy="251874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7D8B9-507D-734F-9BDE-C349BA022692}"/>
              </a:ext>
            </a:extLst>
          </p:cNvPr>
          <p:cNvGrpSpPr/>
          <p:nvPr/>
        </p:nvGrpSpPr>
        <p:grpSpPr>
          <a:xfrm>
            <a:off x="387558" y="1705104"/>
            <a:ext cx="2505413" cy="2285380"/>
            <a:chOff x="387558" y="1705104"/>
            <a:chExt cx="2505413" cy="22853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1F5AA3-3B41-DB41-88FF-DA3657F1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617" t="16401" r="20855" b="56418"/>
            <a:stretch/>
          </p:blipFill>
          <p:spPr>
            <a:xfrm>
              <a:off x="436134" y="1705104"/>
              <a:ext cx="2450488" cy="11129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ACE00B-B3CB-1C45-96AB-11C51877F2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17" t="16401" r="20855" b="56418"/>
            <a:stretch/>
          </p:blipFill>
          <p:spPr>
            <a:xfrm>
              <a:off x="442483" y="2877563"/>
              <a:ext cx="2450488" cy="11129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F02460-6D53-174E-8997-CD604740965A}"/>
                </a:ext>
              </a:extLst>
            </p:cNvPr>
            <p:cNvSpPr txBox="1"/>
            <p:nvPr/>
          </p:nvSpPr>
          <p:spPr>
            <a:xfrm>
              <a:off x="406940" y="1722718"/>
              <a:ext cx="7457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/>
                <a:t>Rainfields</a:t>
              </a:r>
              <a:endParaRPr lang="en-US" sz="1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A542DC-FFAE-8C4F-9F29-DC7FCB4F3A5F}"/>
                </a:ext>
              </a:extLst>
            </p:cNvPr>
            <p:cNvSpPr txBox="1"/>
            <p:nvPr/>
          </p:nvSpPr>
          <p:spPr>
            <a:xfrm>
              <a:off x="387558" y="2920428"/>
              <a:ext cx="9316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GPM IMERG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D4EAC19-1CA9-6847-BFB1-922CF828A7B1}"/>
              </a:ext>
            </a:extLst>
          </p:cNvPr>
          <p:cNvSpPr txBox="1"/>
          <p:nvPr/>
        </p:nvSpPr>
        <p:spPr>
          <a:xfrm>
            <a:off x="982311" y="6361440"/>
            <a:ext cx="11256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Ensemble rank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EA4A52-888F-FE41-A386-F0870EC54394}"/>
              </a:ext>
            </a:extLst>
          </p:cNvPr>
          <p:cNvSpPr txBox="1"/>
          <p:nvPr/>
        </p:nvSpPr>
        <p:spPr>
          <a:xfrm>
            <a:off x="6651205" y="6635750"/>
            <a:ext cx="11256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Ensemble rank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525F5A-0FBE-914B-935E-087578EF1FA5}"/>
              </a:ext>
            </a:extLst>
          </p:cNvPr>
          <p:cNvCxnSpPr/>
          <p:nvPr/>
        </p:nvCxnSpPr>
        <p:spPr>
          <a:xfrm flipV="1">
            <a:off x="2886622" y="3356992"/>
            <a:ext cx="605258" cy="824391"/>
          </a:xfrm>
          <a:prstGeom prst="straightConnector1">
            <a:avLst/>
          </a:prstGeom>
          <a:ln w="635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0FCCF9-1A3F-8C44-BE8A-A8B37D4CFCC5}"/>
              </a:ext>
            </a:extLst>
          </p:cNvPr>
          <p:cNvCxnSpPr>
            <a:cxnSpLocks/>
          </p:cNvCxnSpPr>
          <p:nvPr/>
        </p:nvCxnSpPr>
        <p:spPr>
          <a:xfrm flipH="1" flipV="1">
            <a:off x="5284640" y="4373954"/>
            <a:ext cx="697808" cy="1020371"/>
          </a:xfrm>
          <a:prstGeom prst="straightConnector1">
            <a:avLst/>
          </a:prstGeom>
          <a:ln w="635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B4B45B-4BC9-784F-B6E2-1BD53759A3D7}"/>
              </a:ext>
            </a:extLst>
          </p:cNvPr>
          <p:cNvCxnSpPr>
            <a:cxnSpLocks/>
          </p:cNvCxnSpPr>
          <p:nvPr/>
        </p:nvCxnSpPr>
        <p:spPr>
          <a:xfrm flipH="1">
            <a:off x="5597717" y="3538017"/>
            <a:ext cx="888012" cy="517384"/>
          </a:xfrm>
          <a:prstGeom prst="straightConnector1">
            <a:avLst/>
          </a:prstGeom>
          <a:ln w="635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3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7FAC-14D7-1746-944E-56687161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665EA-0C0A-2745-B5B8-1C3DB3105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Multi-source blended rainfall analysis for Australia</a:t>
            </a:r>
          </a:p>
          <a:p>
            <a:pPr lvl="1"/>
            <a:r>
              <a:rPr lang="en-US" sz="1800" dirty="0"/>
              <a:t>Multiple sources of real-time rainfall for comprehensive, accurate coverage</a:t>
            </a:r>
          </a:p>
          <a:p>
            <a:pPr lvl="1"/>
            <a:r>
              <a:rPr lang="en-US" sz="1800" dirty="0"/>
              <a:t>Apply &amp; evaluate blending method</a:t>
            </a:r>
          </a:p>
          <a:p>
            <a:pPr lvl="2"/>
            <a:r>
              <a:rPr lang="en-US" sz="1600" dirty="0"/>
              <a:t>Scale-dependent blending – revisit &amp; further develop approach</a:t>
            </a:r>
          </a:p>
          <a:p>
            <a:pPr lvl="2"/>
            <a:r>
              <a:rPr lang="en-US" sz="1600" dirty="0"/>
              <a:t>MSWEP – spatially-varying weighted combination of source data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/>
              <a:t>Rainfall ensembles through perturbed analysis</a:t>
            </a:r>
          </a:p>
          <a:p>
            <a:pPr lvl="1"/>
            <a:r>
              <a:rPr lang="en-US" sz="1800" dirty="0"/>
              <a:t>Structured noise to preserve scaling properties of rainfall</a:t>
            </a:r>
          </a:p>
          <a:p>
            <a:pPr lvl="1"/>
            <a:r>
              <a:rPr lang="en-US" sz="1800" dirty="0"/>
              <a:t>Perturbed rainfall analysis – fast method for national-scale application</a:t>
            </a:r>
          </a:p>
          <a:p>
            <a:pPr lvl="2"/>
            <a:r>
              <a:rPr lang="en-US" sz="1600" dirty="0"/>
              <a:t>Tiled approach to address non-stationarity of rainfall</a:t>
            </a:r>
          </a:p>
          <a:p>
            <a:pPr lvl="1"/>
            <a:r>
              <a:rPr lang="en-US" sz="1600" dirty="0"/>
              <a:t>Ensemble calibration</a:t>
            </a:r>
          </a:p>
          <a:p>
            <a:pPr lvl="2"/>
            <a:r>
              <a:rPr lang="en-US" sz="1600" dirty="0"/>
              <a:t>Need further development &amp; evaluation to ensure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FA4C3-7309-4E48-B47E-3B341734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6BB-8C27-F94A-91F2-E83A92A465D1}" type="slidenum">
              <a:rPr lang="en-AU" altLang="x-none" smtClean="0"/>
              <a:pPr/>
              <a:t>14</a:t>
            </a:fld>
            <a:endParaRPr lang="en-AU" altLang="x-none"/>
          </a:p>
        </p:txBody>
      </p:sp>
    </p:spTree>
    <p:extLst>
      <p:ext uri="{BB962C8B-B14F-4D97-AF65-F5344CB8AC3E}">
        <p14:creationId xmlns:p14="http://schemas.microsoft.com/office/powerpoint/2010/main" val="273684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89618"/>
            <a:ext cx="9144000" cy="5808032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1394" y="765175"/>
            <a:ext cx="8236519" cy="1143000"/>
          </a:xfrm>
        </p:spPr>
        <p:txBody>
          <a:bodyPr anchor="t"/>
          <a:lstStyle/>
          <a:p>
            <a:r>
              <a:rPr lang="en-US" altLang="x-none" sz="2800" dirty="0"/>
              <a:t>Outline</a:t>
            </a:r>
            <a:endParaRPr lang="x-none" altLang="x-none" sz="28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400" dirty="0"/>
              <a:t>Background</a:t>
            </a:r>
          </a:p>
          <a:p>
            <a:pPr lvl="1"/>
            <a:r>
              <a:rPr lang="en-US" altLang="x-none" sz="2000" dirty="0"/>
              <a:t>WIRADA project 2016-17</a:t>
            </a:r>
          </a:p>
          <a:p>
            <a:pPr lvl="1"/>
            <a:endParaRPr lang="en-US" altLang="x-none" sz="2000" dirty="0"/>
          </a:p>
          <a:p>
            <a:r>
              <a:rPr lang="en-US" altLang="x-none" sz="2400" dirty="0"/>
              <a:t>National-scale real-time blended rainfall analysis</a:t>
            </a:r>
          </a:p>
          <a:p>
            <a:pPr lvl="1"/>
            <a:r>
              <a:rPr lang="en-US" altLang="x-none" sz="2000" dirty="0"/>
              <a:t>Current thinking about sources data &amp; blending methods</a:t>
            </a:r>
          </a:p>
          <a:p>
            <a:pPr lvl="1"/>
            <a:endParaRPr lang="en-US" altLang="x-none" sz="2000" dirty="0"/>
          </a:p>
          <a:p>
            <a:r>
              <a:rPr lang="en-US" altLang="x-none" sz="2400" dirty="0"/>
              <a:t>Ensemble generation</a:t>
            </a:r>
          </a:p>
          <a:p>
            <a:pPr lvl="1"/>
            <a:r>
              <a:rPr lang="en-US" altLang="x-none" sz="2000" dirty="0"/>
              <a:t>Perturbed analysis with noise </a:t>
            </a:r>
          </a:p>
          <a:p>
            <a:pPr lvl="1"/>
            <a:endParaRPr lang="en-US" altLang="x-none" sz="2000" dirty="0"/>
          </a:p>
          <a:p>
            <a:r>
              <a:rPr lang="en-US" altLang="x-none" sz="2400" dirty="0"/>
              <a:t>Next steps</a:t>
            </a:r>
          </a:p>
          <a:p>
            <a:pPr lvl="1"/>
            <a:r>
              <a:rPr lang="en-US" altLang="x-none" sz="2000" dirty="0"/>
              <a:t>Method development</a:t>
            </a:r>
            <a:endParaRPr lang="x-none" altLang="x-none" sz="20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AE221-151F-0449-8E81-A7E6796DBECA}" type="slidenum">
              <a:rPr lang="en-AU" altLang="x-none"/>
              <a:pPr/>
              <a:t>2</a:t>
            </a:fld>
            <a:endParaRPr lang="en-AU" altLang="x-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394" y="765175"/>
            <a:ext cx="8236519" cy="1143000"/>
          </a:xfrm>
        </p:spPr>
        <p:txBody>
          <a:bodyPr anchor="t"/>
          <a:lstStyle/>
          <a:p>
            <a:r>
              <a:rPr lang="en-US" sz="2800" dirty="0"/>
              <a:t>Background</a:t>
            </a:r>
            <a:endParaRPr lang="en-A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64879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Why do we need real-time national rainfall?</a:t>
            </a:r>
            <a:endParaRPr lang="en-AU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6BB-8C27-F94A-91F2-E83A92A465D1}" type="slidenum">
              <a:rPr lang="en-AU" altLang="x-none" smtClean="0"/>
              <a:pPr/>
              <a:t>3</a:t>
            </a:fld>
            <a:endParaRPr lang="en-AU" altLang="x-none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84384" y="1940693"/>
            <a:ext cx="6078416" cy="272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 dirty="0"/>
              <a:t>Input for riverine and flash-flood forecasts</a:t>
            </a:r>
          </a:p>
          <a:p>
            <a:r>
              <a:rPr lang="en-AU" sz="1400" dirty="0"/>
              <a:t>Estimating and predicting storm severity</a:t>
            </a:r>
          </a:p>
          <a:p>
            <a:r>
              <a:rPr lang="en-AU" sz="1400" dirty="0"/>
              <a:t>Provide timely advice to all Australians</a:t>
            </a:r>
          </a:p>
          <a:p>
            <a:pPr marL="0" indent="0">
              <a:buNone/>
            </a:pPr>
            <a:endParaRPr lang="en-AU" sz="1400" dirty="0"/>
          </a:p>
          <a:p>
            <a:r>
              <a:rPr lang="en-AU" sz="1400" dirty="0"/>
              <a:t>Verify model performance</a:t>
            </a:r>
          </a:p>
          <a:p>
            <a:pPr marL="0" indent="0">
              <a:buFontTx/>
              <a:buNone/>
            </a:pPr>
            <a:endParaRPr lang="en-AU" sz="1400" dirty="0"/>
          </a:p>
          <a:p>
            <a:r>
              <a:rPr lang="en-AU" sz="1400" dirty="0" err="1"/>
              <a:t>Subdaily</a:t>
            </a:r>
            <a:r>
              <a:rPr lang="en-AU" sz="1400" dirty="0"/>
              <a:t> (~hourly) rainfall for process studies</a:t>
            </a:r>
          </a:p>
          <a:p>
            <a:endParaRPr lang="en-AU" sz="1400" dirty="0"/>
          </a:p>
        </p:txBody>
      </p:sp>
      <p:sp>
        <p:nvSpPr>
          <p:cNvPr id="6" name="Down Arrow 5"/>
          <p:cNvSpPr/>
          <p:nvPr/>
        </p:nvSpPr>
        <p:spPr>
          <a:xfrm>
            <a:off x="509090" y="1967354"/>
            <a:ext cx="274462" cy="1979979"/>
          </a:xfrm>
          <a:prstGeom prst="downArrow">
            <a:avLst/>
          </a:prstGeom>
          <a:gradFill>
            <a:gsLst>
              <a:gs pos="0">
                <a:srgbClr val="FF0000"/>
              </a:gs>
              <a:gs pos="0">
                <a:srgbClr val="FF0000"/>
              </a:gs>
              <a:gs pos="75000">
                <a:schemeClr val="bg1"/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204437" y="1628800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rgbClr val="C00000"/>
                </a:solidFill>
              </a:rPr>
              <a:t>Urgency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8949" y="4005064"/>
            <a:ext cx="5389155" cy="268189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1800" b="1" u="sng" dirty="0">
                <a:solidFill>
                  <a:srgbClr val="527688"/>
                </a:solidFill>
              </a:rPr>
              <a:t>WIRADA project objective</a:t>
            </a:r>
            <a:r>
              <a:rPr lang="en-AU" sz="1800" b="1" dirty="0">
                <a:solidFill>
                  <a:srgbClr val="527688"/>
                </a:solidFill>
              </a:rPr>
              <a:t>:  </a:t>
            </a:r>
            <a:r>
              <a:rPr lang="en-AU" sz="1800" dirty="0">
                <a:solidFill>
                  <a:srgbClr val="527688"/>
                </a:solidFill>
              </a:rPr>
              <a:t>explore candidate data &amp; develop method for </a:t>
            </a:r>
            <a:r>
              <a:rPr lang="en-AU" sz="1800" b="1" dirty="0">
                <a:solidFill>
                  <a:srgbClr val="527688"/>
                </a:solidFill>
              </a:rPr>
              <a:t>blending multiple sources </a:t>
            </a:r>
            <a:r>
              <a:rPr lang="en-AU" sz="1800" dirty="0">
                <a:solidFill>
                  <a:srgbClr val="527688"/>
                </a:solidFill>
              </a:rPr>
              <a:t>of rainfall information to produce </a:t>
            </a:r>
            <a:r>
              <a:rPr lang="en-AU" sz="1800" b="1" dirty="0">
                <a:solidFill>
                  <a:srgbClr val="527688"/>
                </a:solidFill>
              </a:rPr>
              <a:t>real-time &amp; near real-time gridded rainfall analyses for Australia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b="1" dirty="0">
                <a:solidFill>
                  <a:srgbClr val="527688"/>
                </a:solidFill>
              </a:rPr>
              <a:t> </a:t>
            </a:r>
            <a:r>
              <a:rPr lang="en-AU" sz="1800" dirty="0">
                <a:solidFill>
                  <a:srgbClr val="527688"/>
                </a:solidFill>
              </a:rPr>
              <a:t>~60-min </a:t>
            </a:r>
            <a:r>
              <a:rPr lang="en-AU" sz="1800" dirty="0" err="1">
                <a:solidFill>
                  <a:srgbClr val="527688"/>
                </a:solidFill>
              </a:rPr>
              <a:t>accum</a:t>
            </a:r>
            <a:r>
              <a:rPr lang="en-AU" sz="1800" dirty="0">
                <a:solidFill>
                  <a:srgbClr val="527688"/>
                </a:solidFill>
              </a:rPr>
              <a:t>. updates every 30 min</a:t>
            </a:r>
          </a:p>
          <a:p>
            <a:endParaRPr lang="en-AU" sz="1800" b="1" dirty="0">
              <a:solidFill>
                <a:srgbClr val="527688"/>
              </a:solidFill>
            </a:endParaRPr>
          </a:p>
          <a:p>
            <a:r>
              <a:rPr lang="en-AU" sz="1800" b="1" dirty="0"/>
              <a:t>Ensembles</a:t>
            </a:r>
            <a:r>
              <a:rPr lang="en-AU" sz="1800" dirty="0"/>
              <a:t> spatially explicit representation of rainfall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600" dirty="0"/>
              <a:t>Accurate representation of rainfall spatial structure</a:t>
            </a:r>
            <a:endParaRPr lang="en-AU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4034" t="14164" r="141" b="33076"/>
          <a:stretch/>
        </p:blipFill>
        <p:spPr>
          <a:xfrm>
            <a:off x="7543862" y="3652153"/>
            <a:ext cx="1548869" cy="1201459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Flash Flood in Austra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404" y="1127763"/>
            <a:ext cx="2921213" cy="1343758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australia torrential ra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527" y="2574581"/>
            <a:ext cx="2000608" cy="1287458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495" t="24865" r="32911" b="19100"/>
          <a:stretch/>
        </p:blipFill>
        <p:spPr>
          <a:xfrm>
            <a:off x="4644008" y="1651289"/>
            <a:ext cx="1663993" cy="1003499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7947" t="16061" r="22355" b="8483"/>
          <a:stretch/>
        </p:blipFill>
        <p:spPr>
          <a:xfrm>
            <a:off x="7388617" y="2151219"/>
            <a:ext cx="1724000" cy="1467776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943014-0918-904D-8708-4CD8E29FB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6254" y="3782243"/>
            <a:ext cx="2190362" cy="23620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E1956A-9084-E74A-999E-D593BE184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4766" y="5033268"/>
            <a:ext cx="1787858" cy="1780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9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382AAB-8CCF-9D44-9110-CF4EDE398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6" t="14027" r="12401" b="21105"/>
          <a:stretch/>
        </p:blipFill>
        <p:spPr>
          <a:xfrm>
            <a:off x="107504" y="1268760"/>
            <a:ext cx="2088232" cy="266429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4</a:t>
            </a:fld>
            <a:endParaRPr lang="en-AU" altLang="x-none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39D899FC-3A2B-4AEB-A890-A65BD1623774}"/>
              </a:ext>
            </a:extLst>
          </p:cNvPr>
          <p:cNvSpPr txBox="1"/>
          <p:nvPr/>
        </p:nvSpPr>
        <p:spPr>
          <a:xfrm>
            <a:off x="179512" y="5445224"/>
            <a:ext cx="52565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1" dirty="0"/>
              <a:t>Scale-dependant blending </a:t>
            </a:r>
            <a:r>
              <a:rPr lang="en-AU" sz="1400" dirty="0"/>
              <a:t>where higher weight is given to the product which performs best at a particular spatial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However, evaluation showed that averaging the data seemed to do a good job too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DC6A9-8A50-431B-B94D-546B82570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64703"/>
            <a:ext cx="3298909" cy="3298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B3ACC1-93BE-4ACE-934C-1B2A5DA73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573016"/>
            <a:ext cx="3291840" cy="3291840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7FBD9A6E-C68D-4D88-BE7D-E9150D201178}"/>
              </a:ext>
            </a:extLst>
          </p:cNvPr>
          <p:cNvSpPr txBox="1"/>
          <p:nvPr/>
        </p:nvSpPr>
        <p:spPr>
          <a:xfrm>
            <a:off x="6228184" y="3646951"/>
            <a:ext cx="233765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b="1" dirty="0">
                <a:solidFill>
                  <a:srgbClr val="527688"/>
                </a:solidFill>
              </a:rPr>
              <a:t>Original</a:t>
            </a:r>
            <a:r>
              <a:rPr lang="en-AU" sz="1100" b="1" i="1" dirty="0">
                <a:solidFill>
                  <a:srgbClr val="527688"/>
                </a:solidFill>
              </a:rPr>
              <a:t> </a:t>
            </a:r>
            <a:r>
              <a:rPr lang="en-AU" sz="1100" b="1" i="1" dirty="0" err="1">
                <a:solidFill>
                  <a:srgbClr val="527688"/>
                </a:solidFill>
              </a:rPr>
              <a:t>Rainfields</a:t>
            </a:r>
            <a:r>
              <a:rPr lang="en-AU" sz="1100" b="1" dirty="0">
                <a:solidFill>
                  <a:srgbClr val="527688"/>
                </a:solidFill>
              </a:rPr>
              <a:t> v3.0 mosaic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134CD9D0-0FC3-4A90-A8DD-42EFDBA6A0DB}"/>
              </a:ext>
            </a:extLst>
          </p:cNvPr>
          <p:cNvSpPr txBox="1"/>
          <p:nvPr/>
        </p:nvSpPr>
        <p:spPr>
          <a:xfrm>
            <a:off x="6241642" y="6453336"/>
            <a:ext cx="2794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100" b="1" dirty="0">
                <a:solidFill>
                  <a:srgbClr val="527688"/>
                </a:solidFill>
              </a:rPr>
              <a:t>Blended </a:t>
            </a:r>
            <a:r>
              <a:rPr lang="en-AU" sz="1100" b="1" dirty="0" err="1">
                <a:solidFill>
                  <a:srgbClr val="527688"/>
                </a:solidFill>
              </a:rPr>
              <a:t>Rainfields</a:t>
            </a:r>
            <a:r>
              <a:rPr lang="en-AU" sz="1100" b="1" dirty="0">
                <a:solidFill>
                  <a:srgbClr val="527688"/>
                </a:solidFill>
              </a:rPr>
              <a:t>, ACCESS-R &amp; IMERG product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D11B7C-B7B8-9C4F-AE7F-0EC5E2FBBB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73" t="13182" r="11624" b="18442"/>
          <a:stretch/>
        </p:blipFill>
        <p:spPr>
          <a:xfrm>
            <a:off x="1043608" y="1988840"/>
            <a:ext cx="2088232" cy="280831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7FA231-C37B-CB41-8DAA-C4AABF2D52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11" t="12415" r="11375" b="19209"/>
          <a:stretch/>
        </p:blipFill>
        <p:spPr>
          <a:xfrm>
            <a:off x="2771800" y="2636912"/>
            <a:ext cx="2088232" cy="280831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C0EC72-C015-C945-87E8-9870ABAA3684}"/>
              </a:ext>
            </a:extLst>
          </p:cNvPr>
          <p:cNvSpPr txBox="1"/>
          <p:nvPr/>
        </p:nvSpPr>
        <p:spPr>
          <a:xfrm>
            <a:off x="251520" y="4941168"/>
            <a:ext cx="231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https://</a:t>
            </a:r>
            <a:r>
              <a:rPr lang="en-US" sz="1200" dirty="0" err="1">
                <a:solidFill>
                  <a:srgbClr val="0432FF"/>
                </a:solidFill>
              </a:rPr>
              <a:t>publications.csiro.au</a:t>
            </a:r>
            <a:r>
              <a:rPr lang="en-US" sz="1200" dirty="0">
                <a:solidFill>
                  <a:srgbClr val="0432FF"/>
                </a:solidFill>
              </a:rPr>
              <a:t>/</a:t>
            </a:r>
            <a:r>
              <a:rPr lang="en-US" sz="1200" dirty="0" err="1">
                <a:solidFill>
                  <a:srgbClr val="0432FF"/>
                </a:solidFill>
              </a:rPr>
              <a:t>rpr</a:t>
            </a:r>
            <a:r>
              <a:rPr lang="en-US" sz="1200" dirty="0">
                <a:solidFill>
                  <a:srgbClr val="0432FF"/>
                </a:solidFill>
              </a:rPr>
              <a:t>/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7BFF8-EA08-5544-AFEC-6B4BD8AB39B8}"/>
              </a:ext>
            </a:extLst>
          </p:cNvPr>
          <p:cNvSpPr txBox="1">
            <a:spLocks/>
          </p:cNvSpPr>
          <p:nvPr/>
        </p:nvSpPr>
        <p:spPr>
          <a:xfrm>
            <a:off x="461394" y="765175"/>
            <a:ext cx="8236519" cy="1143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800" dirty="0"/>
              <a:t>Background - WIRADA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40711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0"/>
            <a:ext cx="9144000" cy="740559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44" y="0"/>
            <a:ext cx="8229600" cy="1143000"/>
          </a:xfrm>
        </p:spPr>
        <p:txBody>
          <a:bodyPr anchor="t"/>
          <a:lstStyle/>
          <a:p>
            <a:r>
              <a:rPr lang="en-US" sz="2800" dirty="0"/>
              <a:t>National-scale real-time blended rainfall</a:t>
            </a:r>
            <a:endParaRPr lang="en-AU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6BB-8C27-F94A-91F2-E83A92A465D1}" type="slidenum">
              <a:rPr lang="en-AU" altLang="x-none" smtClean="0"/>
              <a:pPr/>
              <a:t>5</a:t>
            </a:fld>
            <a:endParaRPr lang="en-AU" altLang="x-none"/>
          </a:p>
        </p:txBody>
      </p:sp>
      <p:grpSp>
        <p:nvGrpSpPr>
          <p:cNvPr id="6" name="Group 5"/>
          <p:cNvGrpSpPr/>
          <p:nvPr/>
        </p:nvGrpSpPr>
        <p:grpSpPr>
          <a:xfrm>
            <a:off x="3083815" y="1091183"/>
            <a:ext cx="3000353" cy="2121793"/>
            <a:chOff x="4229726" y="665956"/>
            <a:chExt cx="3533775" cy="2438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8347" t="13376" r="5399" b="5095"/>
            <a:stretch/>
          </p:blipFill>
          <p:spPr>
            <a:xfrm>
              <a:off x="4229726" y="665956"/>
              <a:ext cx="3533775" cy="2438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408794" y="2804485"/>
              <a:ext cx="1124924" cy="238125"/>
            </a:xfrm>
            <a:prstGeom prst="rect">
              <a:avLst/>
            </a:prstGeom>
            <a:solidFill>
              <a:srgbClr val="C3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5" y="1109891"/>
            <a:ext cx="1887061" cy="18870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81" y="1143000"/>
            <a:ext cx="2752282" cy="1395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7005" y="76470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38354" y="74055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NWP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31489" y="79327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91515" y="1093689"/>
            <a:ext cx="1312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 err="1"/>
              <a:t>Rainfields</a:t>
            </a:r>
            <a:r>
              <a:rPr lang="en-AU" sz="1000" b="1" dirty="0"/>
              <a:t> v3.0</a:t>
            </a:r>
          </a:p>
          <a:p>
            <a:r>
              <a:rPr lang="en-AU" sz="1000" dirty="0"/>
              <a:t>- high quality</a:t>
            </a:r>
          </a:p>
          <a:p>
            <a:r>
              <a:rPr lang="en-AU" sz="1000" dirty="0"/>
              <a:t> - gauge correct</a:t>
            </a:r>
          </a:p>
          <a:p>
            <a:endParaRPr lang="en-AU" sz="1000" dirty="0"/>
          </a:p>
          <a:p>
            <a:r>
              <a:rPr lang="en-AU" sz="1000" dirty="0"/>
              <a:t> - 60 min </a:t>
            </a:r>
            <a:r>
              <a:rPr lang="en-AU" sz="1000" dirty="0" err="1"/>
              <a:t>accum</a:t>
            </a:r>
            <a:r>
              <a:rPr lang="en-AU" sz="1000" dirty="0"/>
              <a:t>.</a:t>
            </a:r>
          </a:p>
          <a:p>
            <a:r>
              <a:rPr lang="en-AU" sz="1000" dirty="0"/>
              <a:t>   every 30 mins</a:t>
            </a:r>
          </a:p>
          <a:p>
            <a:r>
              <a:rPr lang="en-AU" sz="1000" dirty="0"/>
              <a:t> - 2 km resolution</a:t>
            </a:r>
          </a:p>
          <a:p>
            <a:r>
              <a:rPr lang="en-AU" sz="1000" dirty="0"/>
              <a:t> - ~10 minute</a:t>
            </a:r>
          </a:p>
          <a:p>
            <a:r>
              <a:rPr lang="en-AU" sz="1000" dirty="0"/>
              <a:t>      latency</a:t>
            </a:r>
          </a:p>
          <a:p>
            <a:endParaRPr lang="en-AU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30100" y="2060590"/>
            <a:ext cx="2078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1" dirty="0"/>
              <a:t>ACCESS-R</a:t>
            </a:r>
          </a:p>
          <a:p>
            <a:r>
              <a:rPr lang="en-AU" sz="1000" dirty="0"/>
              <a:t> - forecasts </a:t>
            </a:r>
          </a:p>
          <a:p>
            <a:r>
              <a:rPr lang="en-AU" sz="1000" dirty="0"/>
              <a:t> - 60 min </a:t>
            </a:r>
            <a:r>
              <a:rPr lang="en-AU" sz="1000" dirty="0" err="1"/>
              <a:t>accum</a:t>
            </a:r>
            <a:r>
              <a:rPr lang="en-AU" sz="1000" dirty="0"/>
              <a:t>. </a:t>
            </a:r>
          </a:p>
          <a:p>
            <a:r>
              <a:rPr lang="en-AU" sz="1000" dirty="0"/>
              <a:t>    out to +72 hrs.</a:t>
            </a:r>
          </a:p>
          <a:p>
            <a:r>
              <a:rPr lang="en-AU" sz="1000" dirty="0"/>
              <a:t> - 0.11</a:t>
            </a:r>
            <a:r>
              <a:rPr lang="en-AU" sz="1000" baseline="30000" dirty="0"/>
              <a:t>o</a:t>
            </a:r>
            <a:r>
              <a:rPr lang="en-AU" sz="1000" dirty="0"/>
              <a:t> x 0.11</a:t>
            </a:r>
            <a:r>
              <a:rPr lang="en-AU" sz="1000" baseline="30000" dirty="0"/>
              <a:t>o  </a:t>
            </a:r>
            <a:r>
              <a:rPr lang="en-AU" sz="1000" dirty="0"/>
              <a:t>resolution</a:t>
            </a:r>
          </a:p>
          <a:p>
            <a:r>
              <a:rPr lang="en-AU" sz="1000" dirty="0"/>
              <a:t> - 00,06,012,18Z</a:t>
            </a:r>
          </a:p>
          <a:p>
            <a:r>
              <a:rPr lang="en-AU" sz="1000" dirty="0"/>
              <a:t> - T+6 - +11 used (no latency)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56176" y="2510035"/>
            <a:ext cx="295232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ea typeface="Arial" charset="0"/>
                <a:cs typeface="Arial" charset="0"/>
              </a:rPr>
              <a:t>Global Precipitation Mission (</a:t>
            </a:r>
            <a:r>
              <a:rPr lang="en-US" sz="1000" b="1" dirty="0">
                <a:ea typeface="Arial" charset="0"/>
                <a:cs typeface="Arial" charset="0"/>
              </a:rPr>
              <a:t>GPM</a:t>
            </a:r>
            <a:r>
              <a:rPr lang="en-US" sz="1000" dirty="0">
                <a:ea typeface="Arial" charset="0"/>
                <a:cs typeface="Arial" charset="0"/>
              </a:rPr>
              <a:t>)  IMERG</a:t>
            </a:r>
          </a:p>
          <a:p>
            <a:r>
              <a:rPr lang="en-US" sz="1000" dirty="0">
                <a:ea typeface="Arial" charset="0"/>
                <a:cs typeface="Arial" charset="0"/>
              </a:rPr>
              <a:t>  - rain rates (mm hr</a:t>
            </a:r>
            <a:r>
              <a:rPr lang="en-US" sz="1000" baseline="30000" dirty="0">
                <a:ea typeface="Arial" charset="0"/>
                <a:cs typeface="Arial" charset="0"/>
              </a:rPr>
              <a:t>-1</a:t>
            </a:r>
            <a:r>
              <a:rPr lang="en-US" sz="1000" dirty="0">
                <a:ea typeface="Arial" charset="0"/>
                <a:cs typeface="Arial" charset="0"/>
              </a:rPr>
              <a:t>)</a:t>
            </a:r>
          </a:p>
          <a:p>
            <a:r>
              <a:rPr lang="en-US" sz="1000" dirty="0">
                <a:ea typeface="Arial" charset="0"/>
                <a:cs typeface="Arial" charset="0"/>
              </a:rPr>
              <a:t>  - every 30 mins      - latency ~ 4 </a:t>
            </a:r>
            <a:r>
              <a:rPr lang="en-US" sz="1000" dirty="0" err="1">
                <a:ea typeface="Arial" charset="0"/>
                <a:cs typeface="Arial" charset="0"/>
              </a:rPr>
              <a:t>hrs</a:t>
            </a:r>
            <a:r>
              <a:rPr lang="en-US" sz="1000" dirty="0">
                <a:ea typeface="Arial" charset="0"/>
                <a:cs typeface="Arial" charset="0"/>
              </a:rPr>
              <a:t> (“E”) /</a:t>
            </a:r>
          </a:p>
          <a:p>
            <a:r>
              <a:rPr lang="en-US" sz="1000" dirty="0">
                <a:ea typeface="Arial" charset="0"/>
                <a:cs typeface="Arial" charset="0"/>
              </a:rPr>
              <a:t>- 0.10</a:t>
            </a:r>
            <a:r>
              <a:rPr lang="en-US" sz="1000" baseline="30000" dirty="0">
                <a:ea typeface="Arial" charset="0"/>
                <a:cs typeface="Arial" charset="0"/>
              </a:rPr>
              <a:t> o</a:t>
            </a:r>
            <a:r>
              <a:rPr lang="en-US" sz="1000" dirty="0">
                <a:ea typeface="Arial" charset="0"/>
                <a:cs typeface="Arial" charset="0"/>
              </a:rPr>
              <a:t> x 0.10</a:t>
            </a:r>
            <a:r>
              <a:rPr lang="en-US" sz="1000" baseline="30000" dirty="0">
                <a:ea typeface="Arial" charset="0"/>
                <a:cs typeface="Arial" charset="0"/>
              </a:rPr>
              <a:t> o   </a:t>
            </a:r>
            <a:r>
              <a:rPr lang="en-US" sz="1000" dirty="0">
                <a:ea typeface="Arial" charset="0"/>
                <a:cs typeface="Arial" charset="0"/>
              </a:rPr>
              <a:t>                     ~ 12 </a:t>
            </a:r>
            <a:r>
              <a:rPr lang="en-US" sz="1000" dirty="0" err="1">
                <a:ea typeface="Arial" charset="0"/>
                <a:cs typeface="Arial" charset="0"/>
              </a:rPr>
              <a:t>hrs</a:t>
            </a:r>
            <a:r>
              <a:rPr lang="en-US" sz="1000" dirty="0">
                <a:ea typeface="Arial" charset="0"/>
                <a:cs typeface="Arial" charset="0"/>
              </a:rPr>
              <a:t> (“L”)</a:t>
            </a:r>
            <a:endParaRPr lang="en-US" sz="1000" baseline="30000" dirty="0">
              <a:ea typeface="Arial" charset="0"/>
              <a:cs typeface="Arial" charset="0"/>
            </a:endParaRPr>
          </a:p>
          <a:p>
            <a:endParaRPr lang="en-US" sz="1000" dirty="0"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017" y="804009"/>
            <a:ext cx="708465" cy="8744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98829"/>
            <a:ext cx="2971800" cy="2971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205"/>
            <a:ext cx="2971800" cy="2971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43" y="3455227"/>
            <a:ext cx="2971800" cy="2971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21464" y="6423139"/>
            <a:ext cx="6934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data for </a:t>
            </a:r>
            <a:r>
              <a:rPr lang="en-AU" sz="1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2016</a:t>
            </a:r>
            <a:r>
              <a:rPr lang="en-AU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processed to consistent  hourly rainfall, equal-area projection, resolution &amp; spatial extent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34278" y="3987801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mm hr</a:t>
            </a:r>
            <a:r>
              <a:rPr lang="en-A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 -1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89377" y="4006255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mm hr</a:t>
            </a:r>
            <a:r>
              <a:rPr lang="en-A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 -1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64945" y="4060413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mm hr</a:t>
            </a:r>
            <a:r>
              <a:rPr lang="en-AU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 -1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427344" y="2677581"/>
            <a:ext cx="765190" cy="1111459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81991" y="2668056"/>
            <a:ext cx="542762" cy="114101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658760" y="5292735"/>
            <a:ext cx="401072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&lt; 0.05</a:t>
            </a:r>
            <a:endParaRPr lang="en-AU" sz="600" dirty="0"/>
          </a:p>
        </p:txBody>
      </p:sp>
      <p:sp>
        <p:nvSpPr>
          <p:cNvPr id="36" name="TextBox 35"/>
          <p:cNvSpPr txBox="1"/>
          <p:nvPr/>
        </p:nvSpPr>
        <p:spPr>
          <a:xfrm>
            <a:off x="2681051" y="5035009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0.15</a:t>
            </a:r>
            <a:endParaRPr lang="en-AU" sz="600" dirty="0"/>
          </a:p>
        </p:txBody>
      </p:sp>
      <p:sp>
        <p:nvSpPr>
          <p:cNvPr id="37" name="TextBox 36"/>
          <p:cNvSpPr txBox="1"/>
          <p:nvPr/>
        </p:nvSpPr>
        <p:spPr>
          <a:xfrm>
            <a:off x="2681051" y="4756502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0.65</a:t>
            </a:r>
            <a:endParaRPr lang="en-AU" sz="600" dirty="0"/>
          </a:p>
        </p:txBody>
      </p:sp>
      <p:sp>
        <p:nvSpPr>
          <p:cNvPr id="38" name="TextBox 37"/>
          <p:cNvSpPr txBox="1"/>
          <p:nvPr/>
        </p:nvSpPr>
        <p:spPr>
          <a:xfrm>
            <a:off x="2681051" y="4477995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2.75</a:t>
            </a:r>
            <a:endParaRPr lang="en-AU" sz="600" dirty="0"/>
          </a:p>
        </p:txBody>
      </p:sp>
      <p:sp>
        <p:nvSpPr>
          <p:cNvPr id="39" name="TextBox 38"/>
          <p:cNvSpPr txBox="1"/>
          <p:nvPr/>
        </p:nvSpPr>
        <p:spPr>
          <a:xfrm>
            <a:off x="2676859" y="4221088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11.5</a:t>
            </a:r>
            <a:endParaRPr lang="en-AU" sz="600" dirty="0"/>
          </a:p>
        </p:txBody>
      </p:sp>
      <p:sp>
        <p:nvSpPr>
          <p:cNvPr id="40" name="TextBox 39"/>
          <p:cNvSpPr txBox="1"/>
          <p:nvPr/>
        </p:nvSpPr>
        <p:spPr>
          <a:xfrm>
            <a:off x="5726529" y="5332566"/>
            <a:ext cx="401072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&lt; 0.05</a:t>
            </a:r>
            <a:endParaRPr lang="en-AU" sz="600" dirty="0"/>
          </a:p>
        </p:txBody>
      </p:sp>
      <p:sp>
        <p:nvSpPr>
          <p:cNvPr id="41" name="TextBox 40"/>
          <p:cNvSpPr txBox="1"/>
          <p:nvPr/>
        </p:nvSpPr>
        <p:spPr>
          <a:xfrm>
            <a:off x="5748820" y="5074840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0.15</a:t>
            </a:r>
            <a:endParaRPr lang="en-AU" sz="600" dirty="0"/>
          </a:p>
        </p:txBody>
      </p:sp>
      <p:sp>
        <p:nvSpPr>
          <p:cNvPr id="42" name="TextBox 41"/>
          <p:cNvSpPr txBox="1"/>
          <p:nvPr/>
        </p:nvSpPr>
        <p:spPr>
          <a:xfrm>
            <a:off x="5748820" y="4796333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0.65</a:t>
            </a:r>
            <a:endParaRPr lang="en-AU" sz="600" dirty="0"/>
          </a:p>
        </p:txBody>
      </p:sp>
      <p:sp>
        <p:nvSpPr>
          <p:cNvPr id="43" name="TextBox 42"/>
          <p:cNvSpPr txBox="1"/>
          <p:nvPr/>
        </p:nvSpPr>
        <p:spPr>
          <a:xfrm>
            <a:off x="5748820" y="4517826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2.75</a:t>
            </a:r>
            <a:endParaRPr lang="en-AU" sz="600" dirty="0"/>
          </a:p>
        </p:txBody>
      </p:sp>
      <p:sp>
        <p:nvSpPr>
          <p:cNvPr id="44" name="TextBox 43"/>
          <p:cNvSpPr txBox="1"/>
          <p:nvPr/>
        </p:nvSpPr>
        <p:spPr>
          <a:xfrm>
            <a:off x="5744628" y="4260919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11.5</a:t>
            </a:r>
            <a:endParaRPr lang="en-AU" sz="600" dirty="0"/>
          </a:p>
        </p:txBody>
      </p:sp>
      <p:sp>
        <p:nvSpPr>
          <p:cNvPr id="45" name="TextBox 44"/>
          <p:cNvSpPr txBox="1"/>
          <p:nvPr/>
        </p:nvSpPr>
        <p:spPr>
          <a:xfrm>
            <a:off x="8854380" y="5436751"/>
            <a:ext cx="401072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&lt; 0.05</a:t>
            </a:r>
            <a:endParaRPr lang="en-AU" sz="600" dirty="0"/>
          </a:p>
        </p:txBody>
      </p:sp>
      <p:sp>
        <p:nvSpPr>
          <p:cNvPr id="46" name="TextBox 45"/>
          <p:cNvSpPr txBox="1"/>
          <p:nvPr/>
        </p:nvSpPr>
        <p:spPr>
          <a:xfrm>
            <a:off x="8876671" y="5179025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0.15</a:t>
            </a:r>
            <a:endParaRPr lang="en-AU" sz="600" dirty="0"/>
          </a:p>
        </p:txBody>
      </p:sp>
      <p:sp>
        <p:nvSpPr>
          <p:cNvPr id="47" name="TextBox 46"/>
          <p:cNvSpPr txBox="1"/>
          <p:nvPr/>
        </p:nvSpPr>
        <p:spPr>
          <a:xfrm>
            <a:off x="8876671" y="4900518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0.65</a:t>
            </a:r>
            <a:endParaRPr lang="en-AU" sz="600" dirty="0"/>
          </a:p>
        </p:txBody>
      </p:sp>
      <p:sp>
        <p:nvSpPr>
          <p:cNvPr id="48" name="TextBox 47"/>
          <p:cNvSpPr txBox="1"/>
          <p:nvPr/>
        </p:nvSpPr>
        <p:spPr>
          <a:xfrm>
            <a:off x="8876671" y="4622011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2.75</a:t>
            </a:r>
            <a:endParaRPr lang="en-AU" sz="600" dirty="0"/>
          </a:p>
        </p:txBody>
      </p:sp>
      <p:sp>
        <p:nvSpPr>
          <p:cNvPr id="49" name="TextBox 48"/>
          <p:cNvSpPr txBox="1"/>
          <p:nvPr/>
        </p:nvSpPr>
        <p:spPr>
          <a:xfrm>
            <a:off x="8872479" y="4365104"/>
            <a:ext cx="335348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/>
              <a:t>11.5</a:t>
            </a:r>
            <a:endParaRPr lang="en-AU" sz="600" dirty="0"/>
          </a:p>
        </p:txBody>
      </p:sp>
    </p:spTree>
    <p:extLst>
      <p:ext uri="{BB962C8B-B14F-4D97-AF65-F5344CB8AC3E}">
        <p14:creationId xmlns:p14="http://schemas.microsoft.com/office/powerpoint/2010/main" val="18980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19" y="3360802"/>
            <a:ext cx="5151566" cy="34933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6</a:t>
            </a:fld>
            <a:endParaRPr lang="en-AU" altLang="x-non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3225" t="40895" r="5355" b="6362"/>
          <a:stretch/>
        </p:blipFill>
        <p:spPr>
          <a:xfrm>
            <a:off x="6245591" y="2049968"/>
            <a:ext cx="2862913" cy="1670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053519" y="369841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1119" y="3698412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6019" y="3698412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97627" y="3889686"/>
            <a:ext cx="1564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Wavelength (km)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5436368" y="2682687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ISO PSD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96358" y="3050715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AU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96358" y="2583993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AU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91594" y="2112499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AU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71189" y="3111490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White noise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64639" y="2408318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Radar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22092" t="12560" r="26040" b="15701"/>
          <a:stretch/>
        </p:blipFill>
        <p:spPr>
          <a:xfrm>
            <a:off x="5023418" y="3388489"/>
            <a:ext cx="1125863" cy="113156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5" name="Straight Arrow Connector 24"/>
          <p:cNvCxnSpPr/>
          <p:nvPr/>
        </p:nvCxnSpPr>
        <p:spPr>
          <a:xfrm flipV="1">
            <a:off x="6149281" y="3478719"/>
            <a:ext cx="380295" cy="1237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845" y="1124744"/>
            <a:ext cx="1155367" cy="1157856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26" idx="2"/>
          </p:cNvCxnSpPr>
          <p:nvPr/>
        </p:nvCxnSpPr>
        <p:spPr>
          <a:xfrm flipH="1">
            <a:off x="8165237" y="2282600"/>
            <a:ext cx="177292" cy="186309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9563" y="1268760"/>
            <a:ext cx="49625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 known </a:t>
            </a:r>
            <a:r>
              <a:rPr lang="en-A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scaling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properties of rainfall: i.e. the presence of spatial &amp; temporal structure across a wide range of scales.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Scaling observed power law in Power/Energy spectrum, i.e. following power law</a:t>
            </a:r>
            <a:endParaRPr lang="en-A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725" y="2292678"/>
            <a:ext cx="2423370" cy="502964"/>
          </a:xfrm>
          <a:prstGeom prst="rect">
            <a:avLst/>
          </a:prstGeom>
        </p:spPr>
      </p:pic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461394" y="765175"/>
            <a:ext cx="8236519" cy="1143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x-none" sz="2800" dirty="0"/>
              <a:t>A brief note on rainfall scaling</a:t>
            </a:r>
            <a:endParaRPr lang="x-none" altLang="x-none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5098665" y="5229200"/>
            <a:ext cx="40098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structure captured differently across scale by various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Scaling-dependent blending aims to maintain best representation of structure across the widest range of scales.</a:t>
            </a:r>
            <a:endParaRPr lang="en-A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7</a:t>
            </a:fld>
            <a:endParaRPr lang="en-AU" altLang="x-none"/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461394" y="765175"/>
            <a:ext cx="8236519" cy="1143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x-none" sz="2800" dirty="0"/>
              <a:t>National-scale real-time blended rainfall</a:t>
            </a:r>
            <a:endParaRPr lang="x-none" altLang="x-none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196753"/>
            <a:ext cx="4752528" cy="4901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0112" y="1484784"/>
            <a:ext cx="34563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 will vary between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  (~10 min)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forecasts (T-6)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Himawari-8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Rainfields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real-time (~4-12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GPM IMERG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Rainfields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Blending methods to be explored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Scale-dependent blending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Weighted averaging (e.g.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MSWEP -  Beck et al.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2016; 2017a,b)</a:t>
            </a:r>
          </a:p>
        </p:txBody>
      </p:sp>
    </p:spTree>
    <p:extLst>
      <p:ext uri="{BB962C8B-B14F-4D97-AF65-F5344CB8AC3E}">
        <p14:creationId xmlns:p14="http://schemas.microsoft.com/office/powerpoint/2010/main" val="1431895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8</a:t>
            </a:fld>
            <a:endParaRPr lang="en-AU" altLang="x-none"/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461394" y="765175"/>
            <a:ext cx="8236519" cy="1143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x-none" sz="2800" dirty="0"/>
              <a:t>Ensembles</a:t>
            </a:r>
            <a:endParaRPr lang="x-none" altLang="x-non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DCCA8-810D-5F42-BC27-A057F4025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908720"/>
            <a:ext cx="4392488" cy="545166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01C62-0077-D944-A890-A0A1D6376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5790025"/>
            <a:ext cx="4014752" cy="10007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496" y="1412776"/>
            <a:ext cx="42331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the spatial uncertainty of the rainfall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to work in real-time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 analysis with spatially structured weights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 provided by rainfall analysis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(Seed 2003;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Pegram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2011; Seed et al., 2013;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Niemi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2014;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Nerini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2017)</a:t>
            </a:r>
            <a:endParaRPr lang="en-A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BD6B5A-1E62-2048-9422-DCCD65F50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88" y="1484784"/>
            <a:ext cx="2970785" cy="421005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 correction of rainfall analysis against reference</a:t>
            </a: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Matching CDF’s</a:t>
            </a: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Ideally reference captures ‘true’ rainfall  distribution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3980BB-E057-8F45-A8F3-AEA76D33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DD000-5D8E-4740-8C73-50BC10866A03}" type="slidenum">
              <a:rPr lang="en-AU" altLang="x-none" smtClean="0"/>
              <a:pPr/>
              <a:t>9</a:t>
            </a:fld>
            <a:endParaRPr lang="en-AU" alt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65CF91-E234-9046-8794-E0CE1AC6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873" y="908720"/>
            <a:ext cx="5727127" cy="5517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971A6F-F646-AC43-976C-71C86CE28627}"/>
              </a:ext>
            </a:extLst>
          </p:cNvPr>
          <p:cNvSpPr txBox="1"/>
          <p:nvPr/>
        </p:nvSpPr>
        <p:spPr>
          <a:xfrm>
            <a:off x="27790" y="5643543"/>
            <a:ext cx="3563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Figure: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Estimates of 60 min accumulated rainfall to 12:30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UTC on 26 Oct 2017: (a) Himawari-8 (H8) CRR; (b)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Rainfields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(c) empirical CDF’s; and (d) corrected H8.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F1D7668-01AA-334D-9CBD-CAF38297C5C3}"/>
              </a:ext>
            </a:extLst>
          </p:cNvPr>
          <p:cNvSpPr txBox="1">
            <a:spLocks noChangeArrowheads="1"/>
          </p:cNvSpPr>
          <p:nvPr/>
        </p:nvSpPr>
        <p:spPr>
          <a:xfrm>
            <a:off x="461394" y="765175"/>
            <a:ext cx="8236519" cy="1143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altLang="x-none" sz="2800" dirty="0"/>
              <a:t>Ensembles</a:t>
            </a:r>
            <a:endParaRPr lang="x-none" altLang="x-none" sz="2800" dirty="0"/>
          </a:p>
        </p:txBody>
      </p:sp>
    </p:spTree>
    <p:extLst>
      <p:ext uri="{BB962C8B-B14F-4D97-AF65-F5344CB8AC3E}">
        <p14:creationId xmlns:p14="http://schemas.microsoft.com/office/powerpoint/2010/main" val="1912114593"/>
      </p:ext>
    </p:extLst>
  </p:cSld>
  <p:clrMapOvr>
    <a:masterClrMapping/>
  </p:clrMapOvr>
</p:sld>
</file>

<file path=ppt/theme/theme1.xml><?xml version="1.0" encoding="utf-8"?>
<a:theme xmlns:a="http://schemas.openxmlformats.org/drawingml/2006/main" name="ANUPowerpointTemplate2010">
  <a:themeElements>
    <a:clrScheme name="ANUPowerpointTemplate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NUPowerpointTemplate2010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NUPowerpointTemplate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</TotalTime>
  <Words>851</Words>
  <Application>Microsoft Macintosh PowerPoint</Application>
  <PresentationFormat>On-screen Show (4:3)</PresentationFormat>
  <Paragraphs>193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ANUPowerpointTemplate2010</vt:lpstr>
      <vt:lpstr>Continental rainfall ensembles derived from multi-source blended analysis</vt:lpstr>
      <vt:lpstr>Outline</vt:lpstr>
      <vt:lpstr>Background</vt:lpstr>
      <vt:lpstr>PowerPoint Presentation</vt:lpstr>
      <vt:lpstr>National-scale real-time blended rainfall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Company>The Australian National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u4031391</dc:creator>
  <cp:lastModifiedBy>Luigi Renzullo</cp:lastModifiedBy>
  <cp:revision>68</cp:revision>
  <dcterms:created xsi:type="dcterms:W3CDTF">2010-10-19T05:25:31Z</dcterms:created>
  <dcterms:modified xsi:type="dcterms:W3CDTF">2018-11-25T08:23:42Z</dcterms:modified>
</cp:coreProperties>
</file>