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18"/>
  </p:notesMasterIdLst>
  <p:sldIdLst>
    <p:sldId id="726" r:id="rId2"/>
    <p:sldId id="791" r:id="rId3"/>
    <p:sldId id="773" r:id="rId4"/>
    <p:sldId id="758" r:id="rId5"/>
    <p:sldId id="769" r:id="rId6"/>
    <p:sldId id="787" r:id="rId7"/>
    <p:sldId id="788" r:id="rId8"/>
    <p:sldId id="793" r:id="rId9"/>
    <p:sldId id="790" r:id="rId10"/>
    <p:sldId id="792" r:id="rId11"/>
    <p:sldId id="784" r:id="rId12"/>
    <p:sldId id="764" r:id="rId13"/>
    <p:sldId id="783" r:id="rId14"/>
    <p:sldId id="765" r:id="rId15"/>
    <p:sldId id="766" r:id="rId16"/>
    <p:sldId id="770" r:id="rId1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cCann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3395" autoAdjust="0"/>
  </p:normalViewPr>
  <p:slideViewPr>
    <p:cSldViewPr>
      <p:cViewPr varScale="1">
        <p:scale>
          <a:sx n="57" d="100"/>
          <a:sy n="57" d="100"/>
        </p:scale>
        <p:origin x="1568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D2C6-7464-4BC8-A1CB-1ED4556D9525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A074-C4CE-480F-B74C-C2CE6686BD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21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6CBB2-8422-470A-AE63-CC4CB21FF950}" type="slidenum">
              <a: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6177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30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1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5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622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387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020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71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A074-C4CE-480F-B74C-C2CE6686BD6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70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36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26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8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A074-C4CE-480F-B74C-C2CE6686BD6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55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A074-C4CE-480F-B74C-C2CE6686BD6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61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66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A074-C4CE-480F-B74C-C2CE6686BD6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5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9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8" name="Picture 13" descr="UOM-Rev3D_S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6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04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24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237312"/>
            <a:ext cx="1691680" cy="62068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55371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4E2522EF-23C8-4CFF-BB6E-72792D3AB2E2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1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068B3BDC-8683-43AD-8034-E74997EE6242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64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8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66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44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12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86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73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16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1" name="Picture 9" descr="UOM-Rev3D_S_s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AU">
              <a:latin typeface="Arial" charset="0"/>
              <a:ea typeface="ＭＳ Ｐゴシック" pitchFamily="1" charset="-128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4" name="Picture 13" descr="UOM-Rev3D_H_s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AU">
              <a:latin typeface="Arial" charset="0"/>
              <a:ea typeface="ＭＳ Ｐゴシック" pitchFamily="1" charset="-128"/>
            </a:endParaRPr>
          </a:p>
        </p:txBody>
      </p:sp>
      <p:sp>
        <p:nvSpPr>
          <p:cNvPr id="205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3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1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3240360" y="1628800"/>
            <a:ext cx="5508104" cy="1614041"/>
          </a:xfrm>
        </p:spPr>
        <p:txBody>
          <a:bodyPr/>
          <a:lstStyle/>
          <a:p>
            <a:r>
              <a:rPr lang="en-AU" dirty="0">
                <a:latin typeface="Arial" charset="0"/>
                <a:ea typeface="Arial" charset="0"/>
                <a:cs typeface="Arial" charset="0"/>
              </a:rPr>
              <a:t>A seasonally coherent calibration (SCC) model for post-processing numerical weather predictions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>
          <a:xfrm>
            <a:off x="395536" y="3933056"/>
            <a:ext cx="8496944" cy="2092222"/>
          </a:xfrm>
        </p:spPr>
        <p:txBody>
          <a:bodyPr/>
          <a:lstStyle/>
          <a:p>
            <a:r>
              <a:rPr lang="en-AU" sz="1800" dirty="0"/>
              <a:t>Q J Wang and Tony Zhao</a:t>
            </a:r>
          </a:p>
          <a:p>
            <a:r>
              <a:rPr lang="en-AU" sz="1800" dirty="0"/>
              <a:t>Department of Infrastructure Engineering, The University of Melbourne</a:t>
            </a:r>
          </a:p>
          <a:p>
            <a:endParaRPr lang="en-AU" sz="18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25446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SCC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0D5954-36F0-4725-9F3B-08159188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69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, </a:t>
            </a: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839DDD1-D648-457F-845C-DCFA5F34E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413331"/>
              </p:ext>
            </p:extLst>
          </p:nvPr>
        </p:nvGraphicFramePr>
        <p:xfrm>
          <a:off x="1762125" y="4206874"/>
          <a:ext cx="23479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839DDD1-D648-457F-845C-DCFA5F34ED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206874"/>
                        <a:ext cx="2347912" cy="766763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C6551DF-C131-4A2A-9653-7F2810A22D3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62125" y="1677988"/>
          <a:ext cx="45608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Equation" r:id="rId6" imgW="1320480" imgH="241200" progId="Equation.DSMT4">
                  <p:embed/>
                </p:oleObj>
              </mc:Choice>
              <mc:Fallback>
                <p:oleObj name="Equation" r:id="rId6" imgW="132048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C6551DF-C131-4A2A-9653-7F2810A22D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677988"/>
                        <a:ext cx="4560888" cy="833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09C110-08DF-4B0B-99BD-EAB6D51F9C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66337" y="2909887"/>
          <a:ext cx="39227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8" imgW="1054080" imgH="241200" progId="Equation.DSMT4">
                  <p:embed/>
                </p:oleObj>
              </mc:Choice>
              <mc:Fallback>
                <p:oleObj name="Equation" r:id="rId8" imgW="105408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909C110-08DF-4B0B-99BD-EAB6D51F9C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337" y="2909887"/>
                        <a:ext cx="3922713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12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81BC1-ADA1-4F0D-B1E3-2EACA8362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46" y="1147403"/>
            <a:ext cx="4299942" cy="5733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7E8607-A4B7-4D37-A90D-FA0385AA7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7403"/>
            <a:ext cx="4299942" cy="5733256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Climatology – Day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38C4B-F364-4DD2-8789-729C82D31139}"/>
              </a:ext>
            </a:extLst>
          </p:cNvPr>
          <p:cNvSpPr txBox="1"/>
          <p:nvPr/>
        </p:nvSpPr>
        <p:spPr>
          <a:xfrm>
            <a:off x="2040799" y="112474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latin typeface="Trebuchet MS"/>
                <a:ea typeface="ＭＳ Ｐゴシック"/>
              </a:rPr>
              <a:t>SCC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ＭＳ Ｐゴシック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866FB-437E-4998-9D14-04588FFDF5CF}"/>
              </a:ext>
            </a:extLst>
          </p:cNvPr>
          <p:cNvSpPr txBox="1"/>
          <p:nvPr/>
        </p:nvSpPr>
        <p:spPr>
          <a:xfrm>
            <a:off x="6340741" y="11474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RPP</a:t>
            </a:r>
          </a:p>
        </p:txBody>
      </p:sp>
    </p:spTree>
    <p:extLst>
      <p:ext uri="{BB962C8B-B14F-4D97-AF65-F5344CB8AC3E}">
        <p14:creationId xmlns:p14="http://schemas.microsoft.com/office/powerpoint/2010/main" val="39689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BE8C92-F3C9-4AEA-9EBE-5EC6D8260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6" y="1139877"/>
            <a:ext cx="4324503" cy="5766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CDEB47-32B0-43BD-A421-2A3AE06F3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52" y="1140603"/>
            <a:ext cx="4324503" cy="5766004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Climatology – Day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8263D-8B6F-40EF-80DA-ED4F9133C932}"/>
              </a:ext>
            </a:extLst>
          </p:cNvPr>
          <p:cNvSpPr txBox="1"/>
          <p:nvPr/>
        </p:nvSpPr>
        <p:spPr>
          <a:xfrm>
            <a:off x="1763688" y="1126481"/>
            <a:ext cx="1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latin typeface="Trebuchet MS"/>
                <a:ea typeface="ＭＳ Ｐゴシック"/>
              </a:rPr>
              <a:t>SCC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ＭＳ Ｐゴシック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38C4B-F364-4DD2-8789-729C82D31139}"/>
              </a:ext>
            </a:extLst>
          </p:cNvPr>
          <p:cNvSpPr txBox="1"/>
          <p:nvPr/>
        </p:nvSpPr>
        <p:spPr>
          <a:xfrm>
            <a:off x="6156176" y="112648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latin typeface="Trebuchet MS"/>
                <a:ea typeface="ＭＳ Ｐゴシック"/>
              </a:rPr>
              <a:t>RPP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7828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D4B5AB-9D6A-4902-847A-22B31833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06" y="1212384"/>
            <a:ext cx="4273666" cy="5700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44C37-ACD3-45E2-B3DD-48166286E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" y="1196752"/>
            <a:ext cx="4298639" cy="5731519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Climatology  - Day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8263D-8B6F-40EF-80DA-ED4F9133C932}"/>
              </a:ext>
            </a:extLst>
          </p:cNvPr>
          <p:cNvSpPr txBox="1"/>
          <p:nvPr/>
        </p:nvSpPr>
        <p:spPr>
          <a:xfrm>
            <a:off x="6372200" y="1209241"/>
            <a:ext cx="1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RPP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38C4B-F364-4DD2-8789-729C82D31139}"/>
              </a:ext>
            </a:extLst>
          </p:cNvPr>
          <p:cNvSpPr txBox="1"/>
          <p:nvPr/>
        </p:nvSpPr>
        <p:spPr>
          <a:xfrm>
            <a:off x="1475223" y="120924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SCC</a:t>
            </a:r>
          </a:p>
        </p:txBody>
      </p:sp>
    </p:spTree>
    <p:extLst>
      <p:ext uri="{BB962C8B-B14F-4D97-AF65-F5344CB8AC3E}">
        <p14:creationId xmlns:p14="http://schemas.microsoft.com/office/powerpoint/2010/main" val="22605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Percentage of wet days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E7A52-BFD4-4184-BEFC-2923D9B08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1"/>
          <a:stretch/>
        </p:blipFill>
        <p:spPr>
          <a:xfrm>
            <a:off x="1143000" y="692696"/>
            <a:ext cx="61653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Reliability and skill - SCC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E831D-B808-457C-86BE-DB3DAC190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-8816"/>
          <a:stretch/>
        </p:blipFill>
        <p:spPr>
          <a:xfrm>
            <a:off x="175238" y="1628800"/>
            <a:ext cx="4375690" cy="5834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AA359-B9A5-479A-845A-E99FFD6F2E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/>
          <a:stretch/>
        </p:blipFill>
        <p:spPr>
          <a:xfrm>
            <a:off x="4628890" y="1340768"/>
            <a:ext cx="4494732" cy="5712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5D3F8-8157-44D7-8CCC-4156359A0AB4}"/>
              </a:ext>
            </a:extLst>
          </p:cNvPr>
          <p:cNvSpPr txBox="1"/>
          <p:nvPr/>
        </p:nvSpPr>
        <p:spPr>
          <a:xfrm>
            <a:off x="6156176" y="10434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Skill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94B83-3C8B-4BA3-9EDE-FB1C768A7FE4}"/>
              </a:ext>
            </a:extLst>
          </p:cNvPr>
          <p:cNvSpPr txBox="1"/>
          <p:nvPr/>
        </p:nvSpPr>
        <p:spPr>
          <a:xfrm>
            <a:off x="1907704" y="10434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8801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Summary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80920" cy="525658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AU" b="1" dirty="0"/>
              <a:t>Forecast climatology should be checked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AU" b="1" dirty="0"/>
              <a:t>The SCC model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AU" b="1" dirty="0"/>
              <a:t>Can work with short NWP archive data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AU" b="1" dirty="0"/>
              <a:t>Correct seasonal climatology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AU" b="1" dirty="0"/>
              <a:t>Reliable ensemble spread 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AU" b="1" dirty="0"/>
              <a:t>Much improved skill over raw forecasts</a:t>
            </a:r>
          </a:p>
        </p:txBody>
      </p:sp>
    </p:spTree>
    <p:extLst>
      <p:ext uri="{BB962C8B-B14F-4D97-AF65-F5344CB8AC3E}">
        <p14:creationId xmlns:p14="http://schemas.microsoft.com/office/powerpoint/2010/main" val="405989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Forecast calibration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96752"/>
            <a:ext cx="7272808" cy="4608512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en-AU" b="1" dirty="0"/>
              <a:t>Bias</a:t>
            </a:r>
          </a:p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en-AU" b="1" dirty="0"/>
              <a:t>Skill</a:t>
            </a:r>
          </a:p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en-AU" b="1" dirty="0"/>
              <a:t>Reliability</a:t>
            </a:r>
          </a:p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en-AU" b="1" dirty="0">
                <a:solidFill>
                  <a:srgbClr val="FF0000"/>
                </a:solidFill>
              </a:rPr>
              <a:t>Climatology</a:t>
            </a:r>
          </a:p>
        </p:txBody>
      </p:sp>
    </p:spTree>
    <p:extLst>
      <p:ext uri="{BB962C8B-B14F-4D97-AF65-F5344CB8AC3E}">
        <p14:creationId xmlns:p14="http://schemas.microsoft.com/office/powerpoint/2010/main" val="36901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76200"/>
            <a:ext cx="6480720" cy="685800"/>
          </a:xfrm>
        </p:spPr>
        <p:txBody>
          <a:bodyPr/>
          <a:lstStyle/>
          <a:p>
            <a:r>
              <a:rPr lang="en-AU" altLang="en-US" dirty="0"/>
              <a:t>SCC</a:t>
            </a:r>
            <a:endParaRPr lang="en-AU" altLang="en-US" dirty="0">
              <a:solidFill>
                <a:srgbClr val="FF0000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493223"/>
            <a:ext cx="8280920" cy="481609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AU" b="1" dirty="0"/>
              <a:t>Bayesian Joint Probability modelling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Log-</a:t>
            </a:r>
            <a:r>
              <a:rPr lang="en-AU" b="1" dirty="0" err="1"/>
              <a:t>sinh</a:t>
            </a:r>
            <a:r>
              <a:rPr lang="en-AU" b="1" dirty="0"/>
              <a:t> transformations 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Bivariate normal distribution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Zero values treated as censored data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Maximum likelihood method</a:t>
            </a:r>
          </a:p>
          <a:p>
            <a:pPr lvl="1">
              <a:spcAft>
                <a:spcPts val="600"/>
              </a:spcAft>
              <a:defRPr/>
            </a:pPr>
            <a:endParaRPr lang="en-AU" b="1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0D5954-36F0-4725-9F3B-08159188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69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, </a:t>
            </a: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985753F-5BF0-4DCC-84C4-F3CBBAA96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554793"/>
              </p:ext>
            </p:extLst>
          </p:nvPr>
        </p:nvGraphicFramePr>
        <p:xfrm>
          <a:off x="323528" y="4376370"/>
          <a:ext cx="3025775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" name="Equation" r:id="rId4" imgW="965160" imgH="495000" progId="Equation.DSMT4">
                  <p:embed/>
                </p:oleObj>
              </mc:Choice>
              <mc:Fallback>
                <p:oleObj name="Equation" r:id="rId4" imgW="965160" imgH="4950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59EFBF1-BFFC-47CF-9519-8981D586DB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376370"/>
                        <a:ext cx="3025775" cy="155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6F57E6E-E350-45B5-A720-D58CF4BCA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22508"/>
              </p:ext>
            </p:extLst>
          </p:nvPr>
        </p:nvGraphicFramePr>
        <p:xfrm>
          <a:off x="7452320" y="4392354"/>
          <a:ext cx="11509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1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5ECDFB5-779A-4BA4-AD82-4C76634AA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4392354"/>
                        <a:ext cx="1150938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DC72371-0969-471F-AECC-CEF4ED88E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914010"/>
              </p:ext>
            </p:extLst>
          </p:nvPr>
        </p:nvGraphicFramePr>
        <p:xfrm>
          <a:off x="3923928" y="4340854"/>
          <a:ext cx="31432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2" name="Equation" r:id="rId8" imgW="1002960" imgH="507960" progId="Equation.DSMT4">
                  <p:embed/>
                </p:oleObj>
              </mc:Choice>
              <mc:Fallback>
                <p:oleObj name="Equation" r:id="rId8" imgW="1002960" imgH="507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3CCF0E7-EFB5-4A82-AE31-D76E58009D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340854"/>
                        <a:ext cx="3143250" cy="159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1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7892"/>
            <a:ext cx="6552728" cy="685800"/>
          </a:xfrm>
        </p:spPr>
        <p:txBody>
          <a:bodyPr/>
          <a:lstStyle/>
          <a:p>
            <a:r>
              <a:rPr lang="en-AU" altLang="en-US" dirty="0"/>
              <a:t>SCC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E79A708-7A73-47C2-A4B0-8253788AD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865979"/>
              </p:ext>
            </p:extLst>
          </p:nvPr>
        </p:nvGraphicFramePr>
        <p:xfrm>
          <a:off x="1691680" y="1844824"/>
          <a:ext cx="15797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E79A708-7A73-47C2-A4B0-8253788AD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844824"/>
                        <a:ext cx="1579780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90656F4-0B25-4A00-BAB4-B97200EC8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33951"/>
              </p:ext>
            </p:extLst>
          </p:nvPr>
        </p:nvGraphicFramePr>
        <p:xfrm>
          <a:off x="1691897" y="3011487"/>
          <a:ext cx="15795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90656F4-0B25-4A00-BAB4-B97200EC8E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897" y="3011487"/>
                        <a:ext cx="1579563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>
            <a:extLst>
              <a:ext uri="{FF2B5EF4-FFF2-40B4-BE49-F238E27FC236}">
                <a16:creationId xmlns:a16="http://schemas.microsoft.com/office/drawing/2014/main" id="{C90D5954-36F0-4725-9F3B-08159188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69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, </a:t>
            </a: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7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SCC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E79A708-7A73-47C2-A4B0-8253788AD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46520"/>
              </p:ext>
            </p:extLst>
          </p:nvPr>
        </p:nvGraphicFramePr>
        <p:xfrm>
          <a:off x="1763688" y="1628800"/>
          <a:ext cx="1676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Equation" r:id="rId4" imgW="444240" imgH="241200" progId="Equation.DSMT4">
                  <p:embed/>
                </p:oleObj>
              </mc:Choice>
              <mc:Fallback>
                <p:oleObj name="Equation" r:id="rId4" imgW="44424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E79A708-7A73-47C2-A4B0-8253788AD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628800"/>
                        <a:ext cx="1676400" cy="91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90656F4-0B25-4A00-BAB4-B97200EC8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796220"/>
              </p:ext>
            </p:extLst>
          </p:nvPr>
        </p:nvGraphicFramePr>
        <p:xfrm>
          <a:off x="1762101" y="2884488"/>
          <a:ext cx="16779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Equation" r:id="rId6" imgW="444240" imgH="241200" progId="Equation.DSMT4">
                  <p:embed/>
                </p:oleObj>
              </mc:Choice>
              <mc:Fallback>
                <p:oleObj name="Equation" r:id="rId6" imgW="44424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90656F4-0B25-4A00-BAB4-B97200EC8E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01" y="2884488"/>
                        <a:ext cx="1677987" cy="91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>
            <a:extLst>
              <a:ext uri="{FF2B5EF4-FFF2-40B4-BE49-F238E27FC236}">
                <a16:creationId xmlns:a16="http://schemas.microsoft.com/office/drawing/2014/main" id="{C90D5954-36F0-4725-9F3B-08159188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69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, </a:t>
            </a: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839DDD1-D648-457F-845C-DCFA5F34E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969282"/>
              </p:ext>
            </p:extLst>
          </p:nvPr>
        </p:nvGraphicFramePr>
        <p:xfrm>
          <a:off x="1762101" y="4168304"/>
          <a:ext cx="13890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Equation" r:id="rId8" imgW="368280" imgH="203040" progId="Equation.DSMT4">
                  <p:embed/>
                </p:oleObj>
              </mc:Choice>
              <mc:Fallback>
                <p:oleObj name="Equation" r:id="rId8" imgW="3682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90656F4-0B25-4A00-BAB4-B97200EC8E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01" y="4168304"/>
                        <a:ext cx="1389063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86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A study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CAE2F-7C27-4299-A77E-FF80A38A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2736"/>
            <a:ext cx="7315834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1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Study case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80920" cy="5184576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b="1" dirty="0"/>
              <a:t>Forecast data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ACCESS-G APS1 (deterministic)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2011-2013 (4 years)</a:t>
            </a:r>
          </a:p>
          <a:p>
            <a:pPr lvl="1">
              <a:spcAft>
                <a:spcPts val="600"/>
              </a:spcAft>
              <a:defRPr/>
            </a:pPr>
            <a:endParaRPr lang="en-AU" b="1" dirty="0"/>
          </a:p>
          <a:p>
            <a:pPr>
              <a:spcAft>
                <a:spcPts val="600"/>
              </a:spcAft>
              <a:defRPr/>
            </a:pPr>
            <a:r>
              <a:rPr lang="en-AU" b="1" dirty="0"/>
              <a:t>Observed data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2007-2016 (10 years)</a:t>
            </a:r>
          </a:p>
          <a:p>
            <a:pPr marL="57150" indent="0">
              <a:spcAft>
                <a:spcPts val="600"/>
              </a:spcAft>
              <a:buNone/>
              <a:defRPr/>
            </a:pPr>
            <a:endParaRPr lang="en-AU" b="1" dirty="0"/>
          </a:p>
          <a:p>
            <a:pPr>
              <a:spcAft>
                <a:spcPts val="600"/>
              </a:spcAft>
              <a:defRPr/>
            </a:pPr>
            <a:r>
              <a:rPr lang="en-AU" b="1" dirty="0"/>
              <a:t>Calibration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Daily precipitation</a:t>
            </a:r>
          </a:p>
          <a:p>
            <a:pPr lvl="1">
              <a:spcAft>
                <a:spcPts val="600"/>
              </a:spcAft>
              <a:defRPr/>
            </a:pPr>
            <a:r>
              <a:rPr lang="en-AU" b="1" dirty="0"/>
              <a:t>Lead times: 1-10 days ahead</a:t>
            </a:r>
          </a:p>
          <a:p>
            <a:pPr>
              <a:spcAft>
                <a:spcPts val="600"/>
              </a:spcAft>
              <a:defRPr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0800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Average monthly precipitation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2B06-CC1C-40E9-BE6A-3C25B6488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47836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2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5992688" cy="685800"/>
          </a:xfrm>
        </p:spPr>
        <p:txBody>
          <a:bodyPr/>
          <a:lstStyle/>
          <a:p>
            <a:r>
              <a:rPr lang="en-AU" altLang="en-US" dirty="0"/>
              <a:t>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2C8BA-48BB-4269-B794-D9180DC1F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626" r="26973" b="-626"/>
          <a:stretch/>
        </p:blipFill>
        <p:spPr>
          <a:xfrm>
            <a:off x="180021" y="2152268"/>
            <a:ext cx="2555775" cy="2736304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D06D217-80BE-4FF9-AA88-46036895B4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1"/>
          <a:stretch/>
        </p:blipFill>
        <p:spPr>
          <a:xfrm>
            <a:off x="5724128" y="2154561"/>
            <a:ext cx="3168352" cy="266429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6211481-207C-4D04-9E75-E68B2A597F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90"/>
          <a:stretch/>
        </p:blipFill>
        <p:spPr>
          <a:xfrm>
            <a:off x="2968000" y="2129408"/>
            <a:ext cx="2664296" cy="27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27502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_white_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174</Words>
  <Application>Microsoft Office PowerPoint</Application>
  <PresentationFormat>On-screen Show (4:3)</PresentationFormat>
  <Paragraphs>71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DengXian</vt:lpstr>
      <vt:lpstr>ＭＳ Ｐゴシック</vt:lpstr>
      <vt:lpstr>Arial</vt:lpstr>
      <vt:lpstr>Calibri</vt:lpstr>
      <vt:lpstr>Times New Roman</vt:lpstr>
      <vt:lpstr>Trebuchet MS</vt:lpstr>
      <vt:lpstr>University_white_background</vt:lpstr>
      <vt:lpstr>Equation</vt:lpstr>
      <vt:lpstr>A seasonally coherent calibration (SCC) model for post-processing numerical weather predictions</vt:lpstr>
      <vt:lpstr>Forecast calibration</vt:lpstr>
      <vt:lpstr>SCC</vt:lpstr>
      <vt:lpstr>SCC</vt:lpstr>
      <vt:lpstr>SCC</vt:lpstr>
      <vt:lpstr>A study case</vt:lpstr>
      <vt:lpstr>Study case</vt:lpstr>
      <vt:lpstr>Average monthly precipitation</vt:lpstr>
      <vt:lpstr>Relationships</vt:lpstr>
      <vt:lpstr>SCC</vt:lpstr>
      <vt:lpstr>Climatology – Day 10</vt:lpstr>
      <vt:lpstr>Climatology – Day 10</vt:lpstr>
      <vt:lpstr>Climatology  - Day 1</vt:lpstr>
      <vt:lpstr>Percentage of wet days</vt:lpstr>
      <vt:lpstr>Reliability and skill - SCC</vt:lpstr>
      <vt:lpstr>Summary</vt:lpstr>
    </vt:vector>
  </TitlesOfParts>
  <Company>Murray-Darling Basin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Murray-Darling Basin Plan</dc:title>
  <dc:creator>Penny Sullivan</dc:creator>
  <cp:lastModifiedBy>Q J Wang</cp:lastModifiedBy>
  <cp:revision>262</cp:revision>
  <cp:lastPrinted>2013-07-24T07:52:29Z</cp:lastPrinted>
  <dcterms:created xsi:type="dcterms:W3CDTF">2013-07-23T04:04:18Z</dcterms:created>
  <dcterms:modified xsi:type="dcterms:W3CDTF">2018-11-15T03:21:45Z</dcterms:modified>
</cp:coreProperties>
</file>