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4.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5.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6.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84" r:id="rId2"/>
    <p:sldMasterId id="2147483896" r:id="rId3"/>
    <p:sldMasterId id="2147483908" r:id="rId4"/>
    <p:sldMasterId id="2147484023" r:id="rId5"/>
    <p:sldMasterId id="2147484084" r:id="rId6"/>
    <p:sldMasterId id="2147484096" r:id="rId7"/>
    <p:sldMasterId id="2147484112" r:id="rId8"/>
    <p:sldMasterId id="2147484136" r:id="rId9"/>
    <p:sldMasterId id="2147484160" r:id="rId10"/>
    <p:sldMasterId id="2147484205" r:id="rId11"/>
    <p:sldMasterId id="2147484238" r:id="rId12"/>
    <p:sldMasterId id="2147484268" r:id="rId13"/>
    <p:sldMasterId id="2147484325" r:id="rId14"/>
    <p:sldMasterId id="2147484354" r:id="rId15"/>
    <p:sldMasterId id="2147484387" r:id="rId16"/>
    <p:sldMasterId id="2147484399" r:id="rId17"/>
  </p:sldMasterIdLst>
  <p:notesMasterIdLst>
    <p:notesMasterId r:id="rId39"/>
  </p:notesMasterIdLst>
  <p:handoutMasterIdLst>
    <p:handoutMasterId r:id="rId40"/>
  </p:handoutMasterIdLst>
  <p:sldIdLst>
    <p:sldId id="1110" r:id="rId18"/>
    <p:sldId id="795" r:id="rId19"/>
    <p:sldId id="1008" r:id="rId20"/>
    <p:sldId id="1097" r:id="rId21"/>
    <p:sldId id="1081" r:id="rId22"/>
    <p:sldId id="1109" r:id="rId23"/>
    <p:sldId id="1095" r:id="rId24"/>
    <p:sldId id="1106" r:id="rId25"/>
    <p:sldId id="1107" r:id="rId26"/>
    <p:sldId id="1102" r:id="rId27"/>
    <p:sldId id="891" r:id="rId28"/>
    <p:sldId id="839" r:id="rId29"/>
    <p:sldId id="841" r:id="rId30"/>
    <p:sldId id="265" r:id="rId31"/>
    <p:sldId id="914" r:id="rId32"/>
    <p:sldId id="1108" r:id="rId33"/>
    <p:sldId id="777" r:id="rId34"/>
    <p:sldId id="1103" r:id="rId35"/>
    <p:sldId id="1006" r:id="rId36"/>
    <p:sldId id="996" r:id="rId37"/>
    <p:sldId id="281" r:id="rId3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Foley" initials="MF" lastIdx="5" clrIdx="0"/>
  <p:cmAuthor id="1" name="Philip Riley" initials="P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90D"/>
    <a:srgbClr val="010000"/>
    <a:srgbClr val="75A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9" autoAdjust="0"/>
    <p:restoredTop sz="76343" autoAdjust="0"/>
  </p:normalViewPr>
  <p:slideViewPr>
    <p:cSldViewPr>
      <p:cViewPr varScale="1">
        <p:scale>
          <a:sx n="109" d="100"/>
          <a:sy n="109" d="100"/>
        </p:scale>
        <p:origin x="678" y="114"/>
      </p:cViewPr>
      <p:guideLst>
        <p:guide orient="horz" pos="2160"/>
        <p:guide pos="2880"/>
      </p:guideLst>
    </p:cSldViewPr>
  </p:slideViewPr>
  <p:notesTextViewPr>
    <p:cViewPr>
      <p:scale>
        <a:sx n="1" d="1"/>
        <a:sy n="1" d="1"/>
      </p:scale>
      <p:origin x="0" y="0"/>
    </p:cViewPr>
  </p:notesTextViewPr>
  <p:sorterViewPr>
    <p:cViewPr>
      <p:scale>
        <a:sx n="80" d="100"/>
        <a:sy n="80" d="100"/>
      </p:scale>
      <p:origin x="0" y="10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76CAD529-AA51-4AFC-B88E-54B97482C982}" type="datetimeFigureOut">
              <a:rPr lang="en-AU" smtClean="0"/>
              <a:t>25/11/2018</a:t>
            </a:fld>
            <a:endParaRPr lang="en-AU" dirty="0"/>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EBF278F-ADD1-4662-B895-8455EB8ECF5C}" type="slidenum">
              <a:rPr lang="en-AU" smtClean="0"/>
              <a:t>‹#›</a:t>
            </a:fld>
            <a:endParaRPr lang="en-AU" dirty="0"/>
          </a:p>
        </p:txBody>
      </p:sp>
    </p:spTree>
    <p:extLst>
      <p:ext uri="{BB962C8B-B14F-4D97-AF65-F5344CB8AC3E}">
        <p14:creationId xmlns:p14="http://schemas.microsoft.com/office/powerpoint/2010/main" val="673494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A7779AE-3F8D-4539-B063-7B104DD41124}" type="datetimeFigureOut">
              <a:rPr lang="en-AU" smtClean="0"/>
              <a:t>25/11/2018</a:t>
            </a:fld>
            <a:endParaRPr lang="en-AU" dirty="0"/>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03F787C-A2D9-4570-868A-C520055AA210}" type="slidenum">
              <a:rPr lang="en-AU" smtClean="0"/>
              <a:t>‹#›</a:t>
            </a:fld>
            <a:endParaRPr lang="en-AU" dirty="0"/>
          </a:p>
        </p:txBody>
      </p:sp>
    </p:spTree>
    <p:extLst>
      <p:ext uri="{BB962C8B-B14F-4D97-AF65-F5344CB8AC3E}">
        <p14:creationId xmlns:p14="http://schemas.microsoft.com/office/powerpoint/2010/main" val="87321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Users can choose their own risk thresholds at which to act.  Some users may use the full probability distribution.</a:t>
            </a:r>
          </a:p>
          <a:p>
            <a:r>
              <a:rPr lang="en-AU" dirty="0"/>
              <a:t>One of the stories of the Met Office and EMS visits is data to the users.</a:t>
            </a:r>
          </a:p>
          <a:p>
            <a:r>
              <a:rPr lang="en-AU" dirty="0"/>
              <a:t>One can show that ensemble forecasts are inherently more valuable than deterministic forecasts.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787C-A2D9-4570-868A-C520055AA21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71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Despite the major challenges with data, the Natural Hazard Partnership’s Hazard Impact Model has a showcase impact model named the Vehicle OverTurning Model which has been researched and developed at the Met Office. </a:t>
            </a:r>
          </a:p>
          <a:p>
            <a:pPr eaLnBrk="1" hangingPunct="1"/>
            <a:r>
              <a:rPr lang="en-GB" altLang="en-US">
                <a:latin typeface="Arial" panose="020B0604020202020204" pitchFamily="34" charset="0"/>
              </a:rPr>
              <a:t>The hazard part of the model uses the Met Office ensembles to calculate the probability of wind gusts exceeding vehicle overturning thresholds. </a:t>
            </a:r>
          </a:p>
          <a:p>
            <a:pPr eaLnBrk="1" hangingPunct="1"/>
            <a:r>
              <a:rPr lang="en-GB" altLang="en-US">
                <a:latin typeface="Arial" panose="020B0604020202020204" pitchFamily="34" charset="0"/>
              </a:rPr>
              <a:t>The vulnerability section uses datasets from which road altitude, the number of lanes, other road features and road orientation can be derived. </a:t>
            </a:r>
          </a:p>
          <a:p>
            <a:pPr eaLnBrk="1" hangingPunct="1"/>
            <a:r>
              <a:rPr lang="en-GB" altLang="en-US">
                <a:latin typeface="Arial" panose="020B0604020202020204" pitchFamily="34" charset="0"/>
              </a:rPr>
              <a:t>The exposure part relates to the number of vehicles on the road derived from Department for Transport data. </a:t>
            </a:r>
          </a:p>
          <a:p>
            <a:pPr eaLnBrk="1" hangingPunct="1"/>
            <a:r>
              <a:rPr lang="en-GB" altLang="en-US">
                <a:latin typeface="Arial" panose="020B0604020202020204" pitchFamily="34" charset="0"/>
              </a:rPr>
              <a:t>These three factors are combined into a value which forecasts Risk of Disruption to the road network during a high wind event out to 36 hours.</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Notes not to say: wind gust thresholds were determined using laboratory testing by Birmingham university, the lowest threshold is 51mph for unloaded heavy good vehicles and the highest threshold is 80mph for loaded heavy goods vehicles.</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MS PGothic" panose="020B0600070205080204" pitchFamily="34" charset="-128"/>
              </a:defRPr>
            </a:lvl1pPr>
            <a:lvl2pPr marL="742950" indent="-285750" defTabSz="915988">
              <a:defRPr sz="2400">
                <a:solidFill>
                  <a:schemeClr val="tx1"/>
                </a:solidFill>
                <a:latin typeface="Arial" panose="020B0604020202020204" pitchFamily="34" charset="0"/>
                <a:ea typeface="MS PGothic" panose="020B0600070205080204" pitchFamily="34" charset="-128"/>
              </a:defRPr>
            </a:lvl2pPr>
            <a:lvl3pPr marL="1143000" indent="-228600" defTabSz="915988">
              <a:defRPr sz="2400">
                <a:solidFill>
                  <a:schemeClr val="tx1"/>
                </a:solidFill>
                <a:latin typeface="Arial" panose="020B0604020202020204" pitchFamily="34" charset="0"/>
                <a:ea typeface="MS PGothic" panose="020B0600070205080204" pitchFamily="34" charset="-128"/>
              </a:defRPr>
            </a:lvl3pPr>
            <a:lvl4pPr marL="1600200" indent="-228600" defTabSz="915988">
              <a:defRPr sz="2400">
                <a:solidFill>
                  <a:schemeClr val="tx1"/>
                </a:solidFill>
                <a:latin typeface="Arial" panose="020B0604020202020204" pitchFamily="34" charset="0"/>
                <a:ea typeface="MS PGothic" panose="020B0600070205080204" pitchFamily="34" charset="-128"/>
              </a:defRPr>
            </a:lvl4pPr>
            <a:lvl5pPr marL="2057400" indent="-228600" defTabSz="915988">
              <a:defRPr sz="2400">
                <a:solidFill>
                  <a:schemeClr val="tx1"/>
                </a:solidFill>
                <a:latin typeface="Arial" panose="020B0604020202020204" pitchFamily="34" charset="0"/>
                <a:ea typeface="MS PGothic" panose="020B0600070205080204" pitchFamily="34" charset="-128"/>
              </a:defRPr>
            </a:lvl5pPr>
            <a:lvl6pPr marL="2514600" indent="-228600" algn="ctr"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F459C80D-C2F6-44D6-97EE-0CC97D820635}" type="slidenum">
              <a:rPr kumimoji="0" lang="en-GB" altLang="en-US" sz="1200" b="0" i="0" u="none" strike="noStrike" kern="1200" cap="none" spc="0" normalizeH="0" baseline="0" noProof="0" smtClean="0">
                <a:ln>
                  <a:noFill/>
                </a:ln>
                <a:solidFill>
                  <a:srgbClr val="1F497D"/>
                </a:solidFill>
                <a:effectLst/>
                <a:uLnTx/>
                <a:uFillTx/>
                <a:latin typeface="Arial" panose="020B0604020202020204" pitchFamily="34" charset="0"/>
                <a:ea typeface="MS PGothic" panose="020B0600070205080204" pitchFamily="34" charset="-128"/>
                <a:cs typeface="+mn-cs"/>
              </a:rPr>
              <a:pPr marL="0" marR="0" lvl="0" indent="0" algn="r" defTabSz="915988"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0572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Best supported by post-processed ensembles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787C-A2D9-4570-868A-C520055AA21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96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787C-A2D9-4570-868A-C520055AA21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0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Martin </a:t>
            </a:r>
            <a:r>
              <a:rPr lang="en-AU" dirty="0" err="1"/>
              <a:t>Goeber</a:t>
            </a:r>
            <a:r>
              <a:rPr lang="en-AU" dirty="0"/>
              <a:t>, DWD</a:t>
            </a:r>
          </a:p>
          <a:p>
            <a:endParaRPr lang="en-AU" dirty="0"/>
          </a:p>
        </p:txBody>
      </p:sp>
      <p:sp>
        <p:nvSpPr>
          <p:cNvPr id="4" name="Slide Number Placeholder 3"/>
          <p:cNvSpPr>
            <a:spLocks noGrp="1"/>
          </p:cNvSpPr>
          <p:nvPr>
            <p:ph type="sldNum" sz="quarter" idx="10"/>
          </p:nvPr>
        </p:nvSpPr>
        <p:spPr/>
        <p:txBody>
          <a:bodyPr/>
          <a:lstStyle/>
          <a:p>
            <a:fld id="{0F839025-3324-40B6-AAE1-DDB9F2D6DE86}" type="slidenum">
              <a:rPr lang="en-AU" smtClean="0"/>
              <a:t>14</a:t>
            </a:fld>
            <a:endParaRPr lang="en-AU"/>
          </a:p>
        </p:txBody>
      </p:sp>
    </p:spTree>
    <p:extLst>
      <p:ext uri="{BB962C8B-B14F-4D97-AF65-F5344CB8AC3E}">
        <p14:creationId xmlns:p14="http://schemas.microsoft.com/office/powerpoint/2010/main" val="243652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Background: the 50% and 25%</a:t>
            </a:r>
            <a:r>
              <a:rPr lang="en-AU" baseline="0" dirty="0"/>
              <a:t> </a:t>
            </a:r>
            <a:r>
              <a:rPr lang="en-AU" dirty="0"/>
              <a:t>exceedance rainfall</a:t>
            </a:r>
            <a:r>
              <a:rPr lang="en-AU" baseline="0" dirty="0"/>
              <a:t> amounts (quantiles) match the possible rainfall range in official forecasts.</a:t>
            </a:r>
          </a:p>
          <a:p>
            <a:r>
              <a:rPr lang="en-AU" baseline="0" dirty="0"/>
              <a:t>25% or 10% exceedance can be thought of a higher rainfall amount that one might get; 50% exceedance is near a best guess; one might usually expect to get at least the 90 or 75% amount.</a:t>
            </a:r>
          </a:p>
          <a:p>
            <a:r>
              <a:rPr lang="en-AU" baseline="0" dirty="0"/>
              <a:t>The point of the plots is not to go into detail, but to visually indicate the sort of guidance that supports forecasts.</a:t>
            </a:r>
          </a:p>
          <a:p>
            <a:r>
              <a:rPr lang="en-AU" baseline="0" dirty="0"/>
              <a:t>Future: expect at least this much (or as little as); expected amount; possibility of exceeding high amount.</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787C-A2D9-4570-868A-C520055AA21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153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r>
              <a:rPr lang="en-AU" dirty="0"/>
              <a:t>Much</a:t>
            </a:r>
            <a:r>
              <a:rPr lang="en-AU" baseline="0" dirty="0"/>
              <a:t> effective alerting should be based on probabilities of exceeding thresholds over an area, rather than on a deterministic forecast.</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787C-A2D9-4570-868A-C520055AA21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36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Multi-model ensemble would be expected to add more skill (e.g. Cui et 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787C-A2D9-4570-868A-C520055AA21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891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3.xml"/><Relationship Id="rId4" Type="http://schemas.openxmlformats.org/officeDocument/2006/relationships/image" Target="../media/image20.jpe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4.xml"/><Relationship Id="rId5" Type="http://schemas.openxmlformats.org/officeDocument/2006/relationships/image" Target="../media/image22.png"/><Relationship Id="rId4" Type="http://schemas.openxmlformats.org/officeDocument/2006/relationships/image" Target="../media/image14.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emf"/><Relationship Id="rId1" Type="http://schemas.openxmlformats.org/officeDocument/2006/relationships/slideMaster" Target="../slideMasters/slideMaster17.xml"/><Relationship Id="rId5" Type="http://schemas.openxmlformats.org/officeDocument/2006/relationships/image" Target="../media/image26.png"/><Relationship Id="rId4" Type="http://schemas.openxmlformats.org/officeDocument/2006/relationships/image" Target="../media/image19.emf"/></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p:cNvPicPr>
            <a:picLocks/>
          </p:cNvPicPr>
          <p:nvPr/>
        </p:nvPicPr>
        <p:blipFill>
          <a:blip r:embed="rId2"/>
          <a:srcRect/>
          <a:stretch>
            <a:fillRect/>
          </a:stretch>
        </p:blipFill>
        <p:spPr bwMode="auto">
          <a:xfrm>
            <a:off x="0" y="2914651"/>
            <a:ext cx="9144000" cy="144463"/>
          </a:xfrm>
          <a:prstGeom prst="rect">
            <a:avLst/>
          </a:prstGeom>
          <a:noFill/>
          <a:ln w="9525">
            <a:noFill/>
            <a:miter lim="800000"/>
            <a:headEnd/>
            <a:tailEnd/>
          </a:ln>
        </p:spPr>
      </p:pic>
      <p:pic>
        <p:nvPicPr>
          <p:cNvPr id="5" name="Picture 7" descr="logo.eps"/>
          <p:cNvPicPr>
            <a:picLocks noChangeAspect="1"/>
          </p:cNvPicPr>
          <p:nvPr/>
        </p:nvPicPr>
        <p:blipFill>
          <a:blip r:embed="rId3"/>
          <a:srcRect/>
          <a:stretch>
            <a:fillRect/>
          </a:stretch>
        </p:blipFill>
        <p:spPr bwMode="auto">
          <a:xfrm>
            <a:off x="457200" y="439739"/>
            <a:ext cx="1346200" cy="977900"/>
          </a:xfrm>
          <a:prstGeom prst="rect">
            <a:avLst/>
          </a:prstGeom>
          <a:noFill/>
          <a:ln w="9525">
            <a:noFill/>
            <a:miter lim="800000"/>
            <a:headEnd/>
            <a:tailEnd/>
          </a:ln>
        </p:spPr>
      </p:pic>
      <p:sp>
        <p:nvSpPr>
          <p:cNvPr id="18434" name="Title Placeholder 1"/>
          <p:cNvSpPr>
            <a:spLocks noGrp="1"/>
          </p:cNvSpPr>
          <p:nvPr>
            <p:ph type="ctrTitle"/>
          </p:nvPr>
        </p:nvSpPr>
        <p:spPr>
          <a:xfrm>
            <a:off x="614363" y="1539874"/>
            <a:ext cx="7916862" cy="719139"/>
          </a:xfrm>
        </p:spPr>
        <p:txBody>
          <a:bodyPr/>
          <a:lstStyle>
            <a:lvl1pPr algn="l">
              <a:defRPr smtClean="0">
                <a:latin typeface="Arial" pitchFamily="34" charset="0"/>
              </a:defRPr>
            </a:lvl1pPr>
          </a:lstStyle>
          <a:p>
            <a:pPr lvl="0"/>
            <a:r>
              <a:rPr lang="en-AU" noProof="0"/>
              <a:t>Click to edit Master title style</a:t>
            </a:r>
          </a:p>
        </p:txBody>
      </p:sp>
      <p:sp>
        <p:nvSpPr>
          <p:cNvPr id="18435" name="Text Placeholder 2"/>
          <p:cNvSpPr>
            <a:spLocks noGrp="1"/>
          </p:cNvSpPr>
          <p:nvPr>
            <p:ph type="subTitle" idx="1"/>
          </p:nvPr>
        </p:nvSpPr>
        <p:spPr>
          <a:xfrm>
            <a:off x="614363" y="2312989"/>
            <a:ext cx="7916862" cy="719137"/>
          </a:xfrm>
        </p:spPr>
        <p:txBody>
          <a:bodyPr/>
          <a:lstStyle>
            <a:lvl1pPr marL="0" indent="0">
              <a:buFontTx/>
              <a:buNone/>
              <a:defRPr sz="1800" smtClean="0">
                <a:latin typeface="Arial" pitchFamily="34" charset="0"/>
              </a:defRPr>
            </a:lvl1pPr>
          </a:lstStyle>
          <a:p>
            <a:pPr lvl="0"/>
            <a:r>
              <a:rPr lang="en-AU" noProof="0"/>
              <a:t>Click to edit Master subtitle style</a:t>
            </a:r>
          </a:p>
        </p:txBody>
      </p:sp>
      <p:sp>
        <p:nvSpPr>
          <p:cNvPr id="6" name="Rectangle 6"/>
          <p:cNvSpPr>
            <a:spLocks noGrp="1" noChangeArrowheads="1"/>
          </p:cNvSpPr>
          <p:nvPr>
            <p:ph type="sldNum" sz="quarter" idx="10"/>
          </p:nvPr>
        </p:nvSpPr>
        <p:spPr/>
        <p:txBody>
          <a:bodyPr/>
          <a:lstStyle>
            <a:lvl1pPr>
              <a:defRPr>
                <a:latin typeface="Arial" charset="0"/>
                <a:cs typeface="+mn-cs"/>
              </a:defRPr>
            </a:lvl1pPr>
          </a:lstStyle>
          <a:p>
            <a:pPr>
              <a:defRPr/>
            </a:pPr>
            <a:fld id="{23A7974A-2314-4761-82E3-482366804B77}" type="slidenum">
              <a:rPr lang="en-AU"/>
              <a:pPr>
                <a:defRPr/>
              </a:pPr>
              <a:t>‹#›</a:t>
            </a:fld>
            <a:endParaRPr lang="en-AU" dirty="0"/>
          </a:p>
        </p:txBody>
      </p:sp>
    </p:spTree>
    <p:extLst>
      <p:ext uri="{BB962C8B-B14F-4D97-AF65-F5344CB8AC3E}">
        <p14:creationId xmlns:p14="http://schemas.microsoft.com/office/powerpoint/2010/main" val="221328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6E5966EA-6DFC-4CC6-B5C7-F2585A6FBF5A}" type="slidenum">
              <a:rPr lang="en-AU"/>
              <a:pPr>
                <a:defRPr/>
              </a:pPr>
              <a:t>‹#›</a:t>
            </a:fld>
            <a:endParaRPr lang="en-AU" dirty="0"/>
          </a:p>
        </p:txBody>
      </p:sp>
    </p:spTree>
    <p:extLst>
      <p:ext uri="{BB962C8B-B14F-4D97-AF65-F5344CB8AC3E}">
        <p14:creationId xmlns:p14="http://schemas.microsoft.com/office/powerpoint/2010/main" val="5913705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21B3429-D8BD-4744-BAD1-E414E1E53BB2}" type="datetimeFigureOut">
              <a:rPr lang="en-AU" smtClean="0"/>
              <a:t>25/11/2018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9430198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21B3429-D8BD-4744-BAD1-E414E1E53BB2}" type="datetimeFigureOut">
              <a:rPr lang="en-AU" smtClean="0"/>
              <a:t>25/11/2018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17639107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21B3429-D8BD-4744-BAD1-E414E1E53BB2}" type="datetimeFigureOut">
              <a:rPr lang="en-AU" smtClean="0"/>
              <a:t>25/11/2018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221083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B3429-D8BD-4744-BAD1-E414E1E53BB2}" type="datetimeFigureOut">
              <a:rPr lang="en-AU" smtClean="0"/>
              <a:t>25/11/2018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14405129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B3429-D8BD-4744-BAD1-E414E1E53BB2}" type="datetimeFigureOut">
              <a:rPr lang="en-AU" smtClean="0"/>
              <a:t>25/11/2018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29033637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B3429-D8BD-4744-BAD1-E414E1E53BB2}" type="datetimeFigureOut">
              <a:rPr lang="en-AU" smtClean="0"/>
              <a:t>25/11/2018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22621121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1B3429-D8BD-4744-BAD1-E414E1E53BB2}"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1796434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1B3429-D8BD-4744-BAD1-E414E1E53BB2}"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1249548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6858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5" y="2348707"/>
            <a:ext cx="8438555"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842309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2348707"/>
            <a:ext cx="84375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548133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70"/>
            <a:ext cx="2057400" cy="415049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1975670"/>
            <a:ext cx="6019800" cy="4150495"/>
          </a:xfrm>
        </p:spPr>
        <p:txBody>
          <a:bodyPr vert="eaVert"/>
          <a:lstStyle>
            <a:lvl5pPr>
              <a:defRPr sz="12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6008B61E-DE32-4F28-A15A-5CAC80DE1D12}" type="slidenum">
              <a:rPr lang="en-AU"/>
              <a:pPr>
                <a:defRPr/>
              </a:pPr>
              <a:t>‹#›</a:t>
            </a:fld>
            <a:endParaRPr lang="en-AU" dirty="0"/>
          </a:p>
        </p:txBody>
      </p:sp>
    </p:spTree>
    <p:extLst>
      <p:ext uri="{BB962C8B-B14F-4D97-AF65-F5344CB8AC3E}">
        <p14:creationId xmlns:p14="http://schemas.microsoft.com/office/powerpoint/2010/main" val="36340053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795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3108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90" y="320687"/>
            <a:ext cx="1594673"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8605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9144000" cy="54848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8"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0772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9144000" cy="54848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90" y="320687"/>
            <a:ext cx="1594673"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0"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987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8424863" cy="36068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20508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4050506"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2360613"/>
            <a:ext cx="4050506"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4579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2348707"/>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184871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2"/>
            <a:ext cx="4572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2365036"/>
            <a:ext cx="4050506"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56197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2365036"/>
            <a:ext cx="4050506"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1" y="2348707"/>
            <a:ext cx="4064199"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24483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17702" y="274637"/>
            <a:ext cx="6996113" cy="1143000"/>
          </a:xfrm>
        </p:spPr>
        <p:txBody>
          <a:bodyPr/>
          <a:lstStyle/>
          <a:p>
            <a:r>
              <a:rPr lang="en-US"/>
              <a:t>Click to edit Master title style</a:t>
            </a:r>
            <a:endParaRPr lang="en-AU"/>
          </a:p>
        </p:txBody>
      </p:sp>
      <p:sp>
        <p:nvSpPr>
          <p:cNvPr id="3" name="Content Placeholder 2"/>
          <p:cNvSpPr>
            <a:spLocks noGrp="1"/>
          </p:cNvSpPr>
          <p:nvPr>
            <p:ph sz="quarter" idx="1"/>
          </p:nvPr>
        </p:nvSpPr>
        <p:spPr>
          <a:xfrm>
            <a:off x="254000" y="1968501"/>
            <a:ext cx="4241800"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68501"/>
            <a:ext cx="4243388"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254000" y="4383090"/>
            <a:ext cx="42418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p:cNvSpPr>
            <a:spLocks noGrp="1"/>
          </p:cNvSpPr>
          <p:nvPr>
            <p:ph sz="quarter" idx="4"/>
          </p:nvPr>
        </p:nvSpPr>
        <p:spPr>
          <a:xfrm>
            <a:off x="4648200" y="4383090"/>
            <a:ext cx="4243388"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0"/>
          </p:nvPr>
        </p:nvSpPr>
        <p:spPr/>
        <p:txBody>
          <a:bodyPr/>
          <a:lstStyle>
            <a:lvl1pPr>
              <a:defRPr>
                <a:latin typeface="Arial" charset="0"/>
                <a:cs typeface="+mn-cs"/>
              </a:defRPr>
            </a:lvl1pPr>
          </a:lstStyle>
          <a:p>
            <a:pPr>
              <a:defRPr/>
            </a:pPr>
            <a:fld id="{8A471D16-0E9F-4D03-8B14-F3E11D1505C7}" type="slidenum">
              <a:rPr lang="en-AU"/>
              <a:pPr>
                <a:defRPr/>
              </a:pPr>
              <a:t>‹#›</a:t>
            </a:fld>
            <a:endParaRPr lang="en-AU" dirty="0"/>
          </a:p>
        </p:txBody>
      </p:sp>
    </p:spTree>
    <p:extLst>
      <p:ext uri="{BB962C8B-B14F-4D97-AF65-F5344CB8AC3E}">
        <p14:creationId xmlns:p14="http://schemas.microsoft.com/office/powerpoint/2010/main" val="20746697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998539"/>
            <a:ext cx="9144000" cy="5310981"/>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662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2348707"/>
            <a:ext cx="8437364"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10436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2360612"/>
            <a:ext cx="0" cy="362542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6868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2"/>
            <a:ext cx="4572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019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1" y="2348707"/>
            <a:ext cx="4064199"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9817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2341984"/>
            <a:ext cx="0" cy="362542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2348707"/>
            <a:ext cx="2578894"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8" y="2348707"/>
            <a:ext cx="2594681"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33208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8" y="2348707"/>
            <a:ext cx="2594681"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2654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6" y="2360613"/>
            <a:ext cx="5508427"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2283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2348709"/>
            <a:ext cx="9144002" cy="4524887"/>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360016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7890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17702" y="274637"/>
            <a:ext cx="6996113"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254000" y="1968501"/>
            <a:ext cx="42418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648200" y="1968501"/>
            <a:ext cx="4243388"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sldNum" sz="quarter" idx="10"/>
          </p:nvPr>
        </p:nvSpPr>
        <p:spPr/>
        <p:txBody>
          <a:bodyPr/>
          <a:lstStyle>
            <a:lvl1pPr>
              <a:defRPr>
                <a:latin typeface="Arial" charset="0"/>
                <a:cs typeface="+mn-cs"/>
              </a:defRPr>
            </a:lvl1pPr>
          </a:lstStyle>
          <a:p>
            <a:pPr>
              <a:defRPr/>
            </a:pPr>
            <a:fld id="{B77586B8-6F85-4316-8B92-A99590D80015}" type="slidenum">
              <a:rPr lang="en-AU"/>
              <a:pPr>
                <a:defRPr/>
              </a:pPr>
              <a:t>‹#›</a:t>
            </a:fld>
            <a:endParaRPr lang="en-AU" dirty="0"/>
          </a:p>
        </p:txBody>
      </p:sp>
    </p:spTree>
    <p:extLst>
      <p:ext uri="{BB962C8B-B14F-4D97-AF65-F5344CB8AC3E}">
        <p14:creationId xmlns:p14="http://schemas.microsoft.com/office/powerpoint/2010/main" val="30892581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56924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576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50300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2348707"/>
            <a:ext cx="9144002" cy="4154100"/>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695575"/>
            <a:ext cx="7975402" cy="360084"/>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1" y="4175753"/>
            <a:ext cx="350571" cy="515867"/>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4900761"/>
            <a:ext cx="404486" cy="515867"/>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3489743"/>
            <a:ext cx="404486" cy="457819"/>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4" y="3428989"/>
            <a:ext cx="7837739" cy="415498"/>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2" y="4143114"/>
            <a:ext cx="7830741" cy="415498"/>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4884150"/>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5" y="4884150"/>
            <a:ext cx="1691733" cy="415498"/>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9" y="4884150"/>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3" y="4884150"/>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53186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34220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179388" y="6445252"/>
            <a:ext cx="2089150" cy="185562"/>
          </a:xfrm>
          <a:prstGeom prst="rect">
            <a:avLst/>
          </a:prstGeom>
          <a:noFill/>
          <a:ln w="9525">
            <a:noFill/>
            <a:miter lim="800000"/>
            <a:headEnd/>
            <a:tailEnd/>
          </a:ln>
        </p:spPr>
        <p:txBody>
          <a:bodyPr lIns="91438" tIns="45719" rIns="91438" bIns="45719">
            <a:spAutoFit/>
          </a:bodyPr>
          <a:lstStyle/>
          <a:p>
            <a:pPr>
              <a:lnSpc>
                <a:spcPct val="85000"/>
              </a:lnSpc>
            </a:pPr>
            <a:r>
              <a:rPr lang="en-US" sz="713" dirty="0">
                <a:solidFill>
                  <a:schemeClr val="tx1"/>
                </a:solidFill>
              </a:rPr>
              <a:t>www.metoffice.gov.uk</a:t>
            </a:r>
          </a:p>
        </p:txBody>
      </p:sp>
      <p:sp>
        <p:nvSpPr>
          <p:cNvPr id="6" name="TextBox 5"/>
          <p:cNvSpPr txBox="1">
            <a:spLocks noChangeArrowheads="1"/>
          </p:cNvSpPr>
          <p:nvPr userDrawn="1"/>
        </p:nvSpPr>
        <p:spPr bwMode="auto">
          <a:xfrm>
            <a:off x="7380288" y="6445252"/>
            <a:ext cx="1763712" cy="185562"/>
          </a:xfrm>
          <a:prstGeom prst="rect">
            <a:avLst/>
          </a:prstGeom>
          <a:noFill/>
          <a:ln w="9525">
            <a:noFill/>
            <a:miter lim="800000"/>
            <a:headEnd/>
            <a:tailEnd/>
          </a:ln>
        </p:spPr>
        <p:txBody>
          <a:bodyPr lIns="91438" tIns="45719" rIns="91438" bIns="45719">
            <a:spAutoFit/>
          </a:bodyPr>
          <a:lstStyle/>
          <a:p>
            <a:pPr>
              <a:lnSpc>
                <a:spcPct val="85000"/>
              </a:lnSpc>
            </a:pPr>
            <a:r>
              <a:rPr lang="en-US" sz="713" dirty="0">
                <a:solidFill>
                  <a:schemeClr val="bg2"/>
                </a:solidFill>
              </a:rPr>
              <a:t>© Crown Copyright 2016, Met Office</a:t>
            </a:r>
          </a:p>
        </p:txBody>
      </p:sp>
      <p:sp>
        <p:nvSpPr>
          <p:cNvPr id="8" name="Rectangle 2"/>
          <p:cNvSpPr>
            <a:spLocks noGrp="1" noChangeArrowheads="1"/>
          </p:cNvSpPr>
          <p:nvPr>
            <p:ph type="ctrTitle"/>
          </p:nvPr>
        </p:nvSpPr>
        <p:spPr>
          <a:xfrm>
            <a:off x="1619672" y="956696"/>
            <a:ext cx="7344816" cy="62324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a:t>Click to edit Master title style</a:t>
            </a:r>
            <a:endParaRPr lang="en-US" dirty="0"/>
          </a:p>
        </p:txBody>
      </p:sp>
      <p:sp>
        <p:nvSpPr>
          <p:cNvPr id="9" name="Rectangle 3"/>
          <p:cNvSpPr>
            <a:spLocks noGrp="1" noChangeArrowheads="1"/>
          </p:cNvSpPr>
          <p:nvPr>
            <p:ph type="subTitle" idx="1"/>
          </p:nvPr>
        </p:nvSpPr>
        <p:spPr>
          <a:xfrm>
            <a:off x="1619672" y="1616979"/>
            <a:ext cx="7344816" cy="672075"/>
          </a:xfrm>
          <a:prstGeom prst="rect">
            <a:avLst/>
          </a:prstGeom>
        </p:spPr>
        <p:txBody>
          <a:bodyPr/>
          <a:lstStyle>
            <a:lvl1pPr marL="0" indent="0" algn="l">
              <a:buFontTx/>
              <a:buNone/>
              <a:defRPr sz="1988" baseline="0">
                <a:solidFill>
                  <a:schemeClr val="bg2"/>
                </a:solidFill>
                <a:latin typeface="Arial"/>
                <a:cs typeface="Arial"/>
              </a:defRPr>
            </a:lvl1pPr>
          </a:lstStyle>
          <a:p>
            <a:r>
              <a:rPr lang="en-GB"/>
              <a:t>Click to edit Master subtitle style</a:t>
            </a:r>
            <a:endParaRPr lang="en-US" dirty="0"/>
          </a:p>
        </p:txBody>
      </p:sp>
      <p:sp>
        <p:nvSpPr>
          <p:cNvPr id="3" name="Text Placeholder 2"/>
          <p:cNvSpPr>
            <a:spLocks noGrp="1"/>
          </p:cNvSpPr>
          <p:nvPr>
            <p:ph type="body" sz="quarter" idx="10"/>
          </p:nvPr>
        </p:nvSpPr>
        <p:spPr>
          <a:xfrm>
            <a:off x="1619250" y="2565400"/>
            <a:ext cx="7345238" cy="4031952"/>
          </a:xfrm>
          <a:prstGeom prst="rect">
            <a:avLst/>
          </a:prstGeom>
        </p:spPr>
        <p:txBody>
          <a:bodyPr vert="horz"/>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50299488"/>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334941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Main content">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179388" y="6445252"/>
            <a:ext cx="2089150" cy="183896"/>
          </a:xfrm>
          <a:prstGeom prst="rect">
            <a:avLst/>
          </a:prstGeom>
          <a:noFill/>
          <a:ln w="9525">
            <a:noFill/>
            <a:miter lim="800000"/>
            <a:headEnd/>
            <a:tailEnd/>
          </a:ln>
        </p:spPr>
        <p:txBody>
          <a:bodyPr>
            <a:spAutoFit/>
          </a:bodyPr>
          <a:lstStyle/>
          <a:p>
            <a:pPr>
              <a:lnSpc>
                <a:spcPct val="85000"/>
              </a:lnSpc>
            </a:pPr>
            <a:r>
              <a:rPr lang="en-US" sz="700">
                <a:solidFill>
                  <a:schemeClr val="tx1"/>
                </a:solidFill>
              </a:rPr>
              <a:t>www.metoffice.gov.uk</a:t>
            </a:r>
          </a:p>
        </p:txBody>
      </p:sp>
      <p:sp>
        <p:nvSpPr>
          <p:cNvPr id="7" name="TextBox 5"/>
          <p:cNvSpPr txBox="1">
            <a:spLocks noChangeArrowheads="1"/>
          </p:cNvSpPr>
          <p:nvPr userDrawn="1"/>
        </p:nvSpPr>
        <p:spPr bwMode="auto">
          <a:xfrm>
            <a:off x="7380288" y="6445252"/>
            <a:ext cx="1763712" cy="183896"/>
          </a:xfrm>
          <a:prstGeom prst="rect">
            <a:avLst/>
          </a:prstGeom>
          <a:noFill/>
          <a:ln w="9525">
            <a:noFill/>
            <a:miter lim="800000"/>
            <a:headEnd/>
            <a:tailEnd/>
          </a:ln>
        </p:spPr>
        <p:txBody>
          <a:bodyPr>
            <a:spAutoFit/>
          </a:bodyPr>
          <a:lstStyle/>
          <a:p>
            <a:pPr>
              <a:lnSpc>
                <a:spcPct val="85000"/>
              </a:lnSpc>
            </a:pPr>
            <a:r>
              <a:rPr lang="en-US" sz="700">
                <a:solidFill>
                  <a:schemeClr val="bg2"/>
                </a:solidFill>
              </a:rPr>
              <a:t>© Crown Copyright 2016, Met Office</a:t>
            </a:r>
          </a:p>
        </p:txBody>
      </p:sp>
      <p:sp>
        <p:nvSpPr>
          <p:cNvPr id="8" name="Rectangle 2"/>
          <p:cNvSpPr>
            <a:spLocks noGrp="1" noChangeArrowheads="1"/>
          </p:cNvSpPr>
          <p:nvPr>
            <p:ph type="ctrTitle"/>
          </p:nvPr>
        </p:nvSpPr>
        <p:spPr>
          <a:xfrm>
            <a:off x="1619672" y="956696"/>
            <a:ext cx="7344816" cy="62324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a:t>Click to edit Master title style</a:t>
            </a:r>
            <a:endParaRPr lang="en-US" dirty="0"/>
          </a:p>
        </p:txBody>
      </p:sp>
      <p:sp>
        <p:nvSpPr>
          <p:cNvPr id="9" name="Rectangle 3"/>
          <p:cNvSpPr>
            <a:spLocks noGrp="1" noChangeArrowheads="1"/>
          </p:cNvSpPr>
          <p:nvPr>
            <p:ph type="subTitle" idx="1"/>
          </p:nvPr>
        </p:nvSpPr>
        <p:spPr>
          <a:xfrm>
            <a:off x="1619672" y="1616979"/>
            <a:ext cx="7344816" cy="672075"/>
          </a:xfrm>
          <a:prstGeom prst="rect">
            <a:avLst/>
          </a:prstGeom>
        </p:spPr>
        <p:txBody>
          <a:bodyPr/>
          <a:lstStyle>
            <a:lvl1pPr marL="0" indent="0" algn="l">
              <a:buFontTx/>
              <a:buNone/>
              <a:defRPr sz="2000" baseline="0">
                <a:solidFill>
                  <a:schemeClr val="bg2"/>
                </a:solidFill>
                <a:latin typeface="Arial"/>
                <a:cs typeface="Arial"/>
              </a:defRPr>
            </a:lvl1pPr>
          </a:lstStyle>
          <a:p>
            <a:r>
              <a:rPr lang="en-GB"/>
              <a:t>Click to edit Master subtitle style</a:t>
            </a:r>
            <a:endParaRPr lang="en-US" dirty="0"/>
          </a:p>
        </p:txBody>
      </p:sp>
      <p:sp>
        <p:nvSpPr>
          <p:cNvPr id="3" name="Text Placeholder 2"/>
          <p:cNvSpPr>
            <a:spLocks noGrp="1"/>
          </p:cNvSpPr>
          <p:nvPr>
            <p:ph type="body" sz="quarter" idx="10"/>
          </p:nvPr>
        </p:nvSpPr>
        <p:spPr>
          <a:xfrm>
            <a:off x="1619250" y="2565400"/>
            <a:ext cx="3600822" cy="4031952"/>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able Placeholder 3"/>
          <p:cNvSpPr>
            <a:spLocks noGrp="1"/>
          </p:cNvSpPr>
          <p:nvPr>
            <p:ph type="tbl" sz="quarter" idx="11"/>
          </p:nvPr>
        </p:nvSpPr>
        <p:spPr>
          <a:xfrm>
            <a:off x="5652120" y="2948947"/>
            <a:ext cx="3024336" cy="3264363"/>
          </a:xfrm>
          <a:prstGeom prst="rect">
            <a:avLst/>
          </a:prstGeom>
        </p:spPr>
        <p:txBody>
          <a:bodyPr vert="horz"/>
          <a:lstStyle/>
          <a:p>
            <a:pPr lvl="0"/>
            <a:endParaRPr lang="en-US" noProof="0"/>
          </a:p>
        </p:txBody>
      </p:sp>
    </p:spTree>
    <p:extLst>
      <p:ext uri="{BB962C8B-B14F-4D97-AF65-F5344CB8AC3E}">
        <p14:creationId xmlns:p14="http://schemas.microsoft.com/office/powerpoint/2010/main" val="3208405832"/>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6858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5" y="2348707"/>
            <a:ext cx="8438555"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771578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2348707"/>
            <a:ext cx="84375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123593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2" y="274637"/>
            <a:ext cx="6996113"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254000" y="1968501"/>
            <a:ext cx="42418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68501"/>
            <a:ext cx="4243388"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383090"/>
            <a:ext cx="4243388"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p:cNvSpPr>
            <a:spLocks noGrp="1" noChangeArrowheads="1"/>
          </p:cNvSpPr>
          <p:nvPr>
            <p:ph type="sldNum" sz="quarter" idx="10"/>
          </p:nvPr>
        </p:nvSpPr>
        <p:spPr/>
        <p:txBody>
          <a:bodyPr/>
          <a:lstStyle>
            <a:lvl1pPr>
              <a:defRPr>
                <a:latin typeface="Arial" charset="0"/>
                <a:cs typeface="+mn-cs"/>
              </a:defRPr>
            </a:lvl1pPr>
          </a:lstStyle>
          <a:p>
            <a:pPr>
              <a:defRPr/>
            </a:pPr>
            <a:fld id="{98937F8F-FF95-4D0C-B599-76ADFA50F6CF}" type="slidenum">
              <a:rPr lang="en-AU"/>
              <a:pPr>
                <a:defRPr/>
              </a:pPr>
              <a:t>‹#›</a:t>
            </a:fld>
            <a:endParaRPr lang="en-AU" dirty="0"/>
          </a:p>
        </p:txBody>
      </p:sp>
    </p:spTree>
    <p:extLst>
      <p:ext uri="{BB962C8B-B14F-4D97-AF65-F5344CB8AC3E}">
        <p14:creationId xmlns:p14="http://schemas.microsoft.com/office/powerpoint/2010/main" val="11986575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7823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99446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90" y="320687"/>
            <a:ext cx="1594673"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8344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9144000" cy="54848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8"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6101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9144000" cy="54848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90" y="320687"/>
            <a:ext cx="1594673"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0"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70814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8424863" cy="36068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5130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4050506"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2360613"/>
            <a:ext cx="4050506"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81344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2348707"/>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19021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2"/>
            <a:ext cx="4572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2365036"/>
            <a:ext cx="4050506"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8302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2365036"/>
            <a:ext cx="4050506"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1" y="2348707"/>
            <a:ext cx="4064199"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83747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2" y="274637"/>
            <a:ext cx="6996113"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254000" y="1968501"/>
            <a:ext cx="42418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68501"/>
            <a:ext cx="4243388"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sldNum" sz="quarter" idx="10"/>
          </p:nvPr>
        </p:nvSpPr>
        <p:spPr/>
        <p:txBody>
          <a:bodyPr/>
          <a:lstStyle>
            <a:lvl1pPr>
              <a:defRPr>
                <a:latin typeface="Arial" charset="0"/>
                <a:cs typeface="+mn-cs"/>
              </a:defRPr>
            </a:lvl1pPr>
          </a:lstStyle>
          <a:p>
            <a:pPr>
              <a:defRPr/>
            </a:pPr>
            <a:fld id="{2967226D-A201-4972-8BA0-E17AE3BCDAE5}" type="slidenum">
              <a:rPr lang="en-AU"/>
              <a:pPr>
                <a:defRPr/>
              </a:pPr>
              <a:t>‹#›</a:t>
            </a:fld>
            <a:endParaRPr lang="en-AU" dirty="0"/>
          </a:p>
        </p:txBody>
      </p:sp>
    </p:spTree>
    <p:extLst>
      <p:ext uri="{BB962C8B-B14F-4D97-AF65-F5344CB8AC3E}">
        <p14:creationId xmlns:p14="http://schemas.microsoft.com/office/powerpoint/2010/main" val="5713392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998539"/>
            <a:ext cx="9144000" cy="5310981"/>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89860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2348707"/>
            <a:ext cx="8437364"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93147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2360612"/>
            <a:ext cx="0" cy="362542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3179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2"/>
            <a:ext cx="4572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11983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1" y="2348707"/>
            <a:ext cx="4064199"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3121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2341984"/>
            <a:ext cx="0" cy="362542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2348707"/>
            <a:ext cx="2578894"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8" y="2348707"/>
            <a:ext cx="2594681"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94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8" y="2348707"/>
            <a:ext cx="2594681"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94642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6" y="2360613"/>
            <a:ext cx="5508427"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8946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2348709"/>
            <a:ext cx="9144002" cy="4524887"/>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37050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422468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1553777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0825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5609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52657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2348707"/>
            <a:ext cx="9144002" cy="4154100"/>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695575"/>
            <a:ext cx="7975402" cy="360084"/>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1" y="4175753"/>
            <a:ext cx="350571" cy="515867"/>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4900761"/>
            <a:ext cx="404486" cy="515867"/>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3489743"/>
            <a:ext cx="404486" cy="457819"/>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4" y="3428989"/>
            <a:ext cx="7837739" cy="415498"/>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2" y="4143114"/>
            <a:ext cx="7830741" cy="415498"/>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4884150"/>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5" y="4884150"/>
            <a:ext cx="1691733" cy="415498"/>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9" y="4884150"/>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3" y="4884150"/>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9100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69370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623248"/>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52600" y="1773239"/>
            <a:ext cx="33909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773239"/>
            <a:ext cx="33909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 Crown copyright   Met Office		</a:t>
            </a:r>
          </a:p>
        </p:txBody>
      </p:sp>
    </p:spTree>
    <p:extLst>
      <p:ext uri="{BB962C8B-B14F-4D97-AF65-F5344CB8AC3E}">
        <p14:creationId xmlns:p14="http://schemas.microsoft.com/office/powerpoint/2010/main" val="1785444788"/>
      </p:ext>
    </p:extLst>
  </p:cSld>
  <p:clrMapOvr>
    <a:masterClrMapping/>
  </p:clrMapOvr>
  <p:transition>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179388" y="6445252"/>
            <a:ext cx="2089150" cy="185562"/>
          </a:xfrm>
          <a:prstGeom prst="rect">
            <a:avLst/>
          </a:prstGeom>
          <a:noFill/>
          <a:ln w="9525">
            <a:noFill/>
            <a:miter lim="800000"/>
            <a:headEnd/>
            <a:tailEnd/>
          </a:ln>
        </p:spPr>
        <p:txBody>
          <a:bodyPr lIns="91438" tIns="45719" rIns="91438" bIns="45719">
            <a:spAutoFit/>
          </a:bodyPr>
          <a:lstStyle/>
          <a:p>
            <a:pPr>
              <a:lnSpc>
                <a:spcPct val="85000"/>
              </a:lnSpc>
            </a:pPr>
            <a:r>
              <a:rPr lang="en-US" sz="713" dirty="0">
                <a:solidFill>
                  <a:schemeClr val="tx1"/>
                </a:solidFill>
              </a:rPr>
              <a:t>www.metoffice.gov.uk</a:t>
            </a:r>
          </a:p>
        </p:txBody>
      </p:sp>
      <p:sp>
        <p:nvSpPr>
          <p:cNvPr id="6" name="TextBox 5"/>
          <p:cNvSpPr txBox="1">
            <a:spLocks noChangeArrowheads="1"/>
          </p:cNvSpPr>
          <p:nvPr userDrawn="1"/>
        </p:nvSpPr>
        <p:spPr bwMode="auto">
          <a:xfrm>
            <a:off x="7380288" y="6445252"/>
            <a:ext cx="1763712" cy="185562"/>
          </a:xfrm>
          <a:prstGeom prst="rect">
            <a:avLst/>
          </a:prstGeom>
          <a:noFill/>
          <a:ln w="9525">
            <a:noFill/>
            <a:miter lim="800000"/>
            <a:headEnd/>
            <a:tailEnd/>
          </a:ln>
        </p:spPr>
        <p:txBody>
          <a:bodyPr lIns="91438" tIns="45719" rIns="91438" bIns="45719">
            <a:spAutoFit/>
          </a:bodyPr>
          <a:lstStyle/>
          <a:p>
            <a:pPr>
              <a:lnSpc>
                <a:spcPct val="85000"/>
              </a:lnSpc>
            </a:pPr>
            <a:r>
              <a:rPr lang="en-US" sz="713" dirty="0">
                <a:solidFill>
                  <a:schemeClr val="bg2"/>
                </a:solidFill>
              </a:rPr>
              <a:t>© Crown Copyright 2016, Met Office</a:t>
            </a:r>
          </a:p>
        </p:txBody>
      </p:sp>
      <p:sp>
        <p:nvSpPr>
          <p:cNvPr id="8" name="Rectangle 2"/>
          <p:cNvSpPr>
            <a:spLocks noGrp="1" noChangeArrowheads="1"/>
          </p:cNvSpPr>
          <p:nvPr>
            <p:ph type="ctrTitle"/>
          </p:nvPr>
        </p:nvSpPr>
        <p:spPr>
          <a:xfrm>
            <a:off x="1619672" y="956696"/>
            <a:ext cx="7344816" cy="62324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a:t>Click to edit Master title style</a:t>
            </a:r>
            <a:endParaRPr lang="en-US" dirty="0"/>
          </a:p>
        </p:txBody>
      </p:sp>
      <p:sp>
        <p:nvSpPr>
          <p:cNvPr id="9" name="Rectangle 3"/>
          <p:cNvSpPr>
            <a:spLocks noGrp="1" noChangeArrowheads="1"/>
          </p:cNvSpPr>
          <p:nvPr>
            <p:ph type="subTitle" idx="1"/>
          </p:nvPr>
        </p:nvSpPr>
        <p:spPr>
          <a:xfrm>
            <a:off x="1619672" y="1616979"/>
            <a:ext cx="7344816" cy="672075"/>
          </a:xfrm>
          <a:prstGeom prst="rect">
            <a:avLst/>
          </a:prstGeom>
        </p:spPr>
        <p:txBody>
          <a:bodyPr/>
          <a:lstStyle>
            <a:lvl1pPr marL="0" indent="0" algn="l">
              <a:buFontTx/>
              <a:buNone/>
              <a:defRPr sz="1988" baseline="0">
                <a:solidFill>
                  <a:schemeClr val="bg2"/>
                </a:solidFill>
                <a:latin typeface="Arial"/>
                <a:cs typeface="Arial"/>
              </a:defRPr>
            </a:lvl1pPr>
          </a:lstStyle>
          <a:p>
            <a:r>
              <a:rPr lang="en-GB"/>
              <a:t>Click to edit Master subtitle style</a:t>
            </a:r>
            <a:endParaRPr lang="en-US" dirty="0"/>
          </a:p>
        </p:txBody>
      </p:sp>
      <p:sp>
        <p:nvSpPr>
          <p:cNvPr id="3" name="Text Placeholder 2"/>
          <p:cNvSpPr>
            <a:spLocks noGrp="1"/>
          </p:cNvSpPr>
          <p:nvPr>
            <p:ph type="body" sz="quarter" idx="10"/>
          </p:nvPr>
        </p:nvSpPr>
        <p:spPr>
          <a:xfrm>
            <a:off x="1619250" y="2565400"/>
            <a:ext cx="7345238" cy="4031952"/>
          </a:xfrm>
          <a:prstGeom prst="rect">
            <a:avLst/>
          </a:prstGeom>
        </p:spPr>
        <p:txBody>
          <a:bodyPr vert="horz"/>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3812946"/>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613565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_Main content">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179388" y="6445252"/>
            <a:ext cx="2089150" cy="183896"/>
          </a:xfrm>
          <a:prstGeom prst="rect">
            <a:avLst/>
          </a:prstGeom>
          <a:noFill/>
          <a:ln w="9525">
            <a:noFill/>
            <a:miter lim="800000"/>
            <a:headEnd/>
            <a:tailEnd/>
          </a:ln>
        </p:spPr>
        <p:txBody>
          <a:bodyPr>
            <a:spAutoFit/>
          </a:bodyPr>
          <a:lstStyle/>
          <a:p>
            <a:pPr>
              <a:lnSpc>
                <a:spcPct val="85000"/>
              </a:lnSpc>
            </a:pPr>
            <a:r>
              <a:rPr lang="en-US" sz="700">
                <a:solidFill>
                  <a:schemeClr val="tx1"/>
                </a:solidFill>
              </a:rPr>
              <a:t>www.metoffice.gov.uk</a:t>
            </a:r>
          </a:p>
        </p:txBody>
      </p:sp>
      <p:sp>
        <p:nvSpPr>
          <p:cNvPr id="7" name="TextBox 5"/>
          <p:cNvSpPr txBox="1">
            <a:spLocks noChangeArrowheads="1"/>
          </p:cNvSpPr>
          <p:nvPr userDrawn="1"/>
        </p:nvSpPr>
        <p:spPr bwMode="auto">
          <a:xfrm>
            <a:off x="7380288" y="6445252"/>
            <a:ext cx="1763712" cy="183896"/>
          </a:xfrm>
          <a:prstGeom prst="rect">
            <a:avLst/>
          </a:prstGeom>
          <a:noFill/>
          <a:ln w="9525">
            <a:noFill/>
            <a:miter lim="800000"/>
            <a:headEnd/>
            <a:tailEnd/>
          </a:ln>
        </p:spPr>
        <p:txBody>
          <a:bodyPr>
            <a:spAutoFit/>
          </a:bodyPr>
          <a:lstStyle/>
          <a:p>
            <a:pPr>
              <a:lnSpc>
                <a:spcPct val="85000"/>
              </a:lnSpc>
            </a:pPr>
            <a:r>
              <a:rPr lang="en-US" sz="700">
                <a:solidFill>
                  <a:schemeClr val="bg2"/>
                </a:solidFill>
              </a:rPr>
              <a:t>© Crown Copyright 2016, Met Office</a:t>
            </a:r>
          </a:p>
        </p:txBody>
      </p:sp>
      <p:sp>
        <p:nvSpPr>
          <p:cNvPr id="8" name="Rectangle 2"/>
          <p:cNvSpPr>
            <a:spLocks noGrp="1" noChangeArrowheads="1"/>
          </p:cNvSpPr>
          <p:nvPr>
            <p:ph type="ctrTitle"/>
          </p:nvPr>
        </p:nvSpPr>
        <p:spPr>
          <a:xfrm>
            <a:off x="1619672" y="956696"/>
            <a:ext cx="7344816" cy="62324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a:t>Click to edit Master title style</a:t>
            </a:r>
            <a:endParaRPr lang="en-US" dirty="0"/>
          </a:p>
        </p:txBody>
      </p:sp>
      <p:sp>
        <p:nvSpPr>
          <p:cNvPr id="9" name="Rectangle 3"/>
          <p:cNvSpPr>
            <a:spLocks noGrp="1" noChangeArrowheads="1"/>
          </p:cNvSpPr>
          <p:nvPr>
            <p:ph type="subTitle" idx="1"/>
          </p:nvPr>
        </p:nvSpPr>
        <p:spPr>
          <a:xfrm>
            <a:off x="1619672" y="1616979"/>
            <a:ext cx="7344816" cy="672075"/>
          </a:xfrm>
          <a:prstGeom prst="rect">
            <a:avLst/>
          </a:prstGeom>
        </p:spPr>
        <p:txBody>
          <a:bodyPr/>
          <a:lstStyle>
            <a:lvl1pPr marL="0" indent="0" algn="l">
              <a:buFontTx/>
              <a:buNone/>
              <a:defRPr sz="2000" baseline="0">
                <a:solidFill>
                  <a:schemeClr val="bg2"/>
                </a:solidFill>
                <a:latin typeface="Arial"/>
                <a:cs typeface="Arial"/>
              </a:defRPr>
            </a:lvl1pPr>
          </a:lstStyle>
          <a:p>
            <a:r>
              <a:rPr lang="en-GB"/>
              <a:t>Click to edit Master subtitle style</a:t>
            </a:r>
            <a:endParaRPr lang="en-US" dirty="0"/>
          </a:p>
        </p:txBody>
      </p:sp>
      <p:sp>
        <p:nvSpPr>
          <p:cNvPr id="3" name="Text Placeholder 2"/>
          <p:cNvSpPr>
            <a:spLocks noGrp="1"/>
          </p:cNvSpPr>
          <p:nvPr>
            <p:ph type="body" sz="quarter" idx="10"/>
          </p:nvPr>
        </p:nvSpPr>
        <p:spPr>
          <a:xfrm>
            <a:off x="1619250" y="2565400"/>
            <a:ext cx="3600822" cy="4031952"/>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able Placeholder 3"/>
          <p:cNvSpPr>
            <a:spLocks noGrp="1"/>
          </p:cNvSpPr>
          <p:nvPr>
            <p:ph type="tbl" sz="quarter" idx="11"/>
          </p:nvPr>
        </p:nvSpPr>
        <p:spPr>
          <a:xfrm>
            <a:off x="5652120" y="2948947"/>
            <a:ext cx="3024336" cy="3264363"/>
          </a:xfrm>
          <a:prstGeom prst="rect">
            <a:avLst/>
          </a:prstGeom>
        </p:spPr>
        <p:txBody>
          <a:bodyPr vert="horz"/>
          <a:lstStyle/>
          <a:p>
            <a:pPr lvl="0"/>
            <a:endParaRPr lang="en-US" noProof="0"/>
          </a:p>
        </p:txBody>
      </p:sp>
    </p:spTree>
    <p:extLst>
      <p:ext uri="{BB962C8B-B14F-4D97-AF65-F5344CB8AC3E}">
        <p14:creationId xmlns:p14="http://schemas.microsoft.com/office/powerpoint/2010/main" val="4173212039"/>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4D32835-3B24-4F7B-8C31-00E77085CF56}"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a:defRPr/>
            </a:pPr>
            <a:fld id="{23A7974A-2314-4761-82E3-482366804B77}" type="slidenum">
              <a:rPr lang="en-AU" smtClean="0"/>
              <a:pPr>
                <a:defRPr/>
              </a:pPr>
              <a:t>‹#›</a:t>
            </a:fld>
            <a:endParaRPr lang="en-AU" dirty="0"/>
          </a:p>
        </p:txBody>
      </p:sp>
    </p:spTree>
    <p:extLst>
      <p:ext uri="{BB962C8B-B14F-4D97-AF65-F5344CB8AC3E}">
        <p14:creationId xmlns:p14="http://schemas.microsoft.com/office/powerpoint/2010/main" val="93528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0627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4D32835-3B24-4F7B-8C31-00E77085CF56}"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955BF-3A69-4ABB-92E6-4B1F3A332ED0}" type="slidenum">
              <a:rPr lang="en-AU" smtClean="0"/>
              <a:t>‹#›</a:t>
            </a:fld>
            <a:endParaRPr lang="en-AU"/>
          </a:p>
        </p:txBody>
      </p:sp>
    </p:spTree>
    <p:extLst>
      <p:ext uri="{BB962C8B-B14F-4D97-AF65-F5344CB8AC3E}">
        <p14:creationId xmlns:p14="http://schemas.microsoft.com/office/powerpoint/2010/main" val="2216413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D32835-3B24-4F7B-8C31-00E77085CF56}"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a:defRPr/>
            </a:pPr>
            <a:fld id="{139E73C0-5BEF-4F01-B21D-E25234C13C13}" type="slidenum">
              <a:rPr lang="en-AU" smtClean="0"/>
              <a:pPr>
                <a:defRPr/>
              </a:pPr>
              <a:t>‹#›</a:t>
            </a:fld>
            <a:endParaRPr lang="en-AU" dirty="0"/>
          </a:p>
        </p:txBody>
      </p:sp>
    </p:spTree>
    <p:extLst>
      <p:ext uri="{BB962C8B-B14F-4D97-AF65-F5344CB8AC3E}">
        <p14:creationId xmlns:p14="http://schemas.microsoft.com/office/powerpoint/2010/main" val="19406502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4D32835-3B24-4F7B-8C31-00E77085CF56}" type="datetimeFigureOut">
              <a:rPr lang="en-AU" smtClean="0"/>
              <a:t>25/11/2018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a:defRPr/>
            </a:pPr>
            <a:fld id="{FDCA9C83-E4FC-46C8-8D51-132E0666AD91}" type="slidenum">
              <a:rPr lang="en-AU" smtClean="0"/>
              <a:pPr>
                <a:defRPr/>
              </a:pPr>
              <a:t>‹#›</a:t>
            </a:fld>
            <a:endParaRPr lang="en-AU" dirty="0"/>
          </a:p>
        </p:txBody>
      </p:sp>
    </p:spTree>
    <p:extLst>
      <p:ext uri="{BB962C8B-B14F-4D97-AF65-F5344CB8AC3E}">
        <p14:creationId xmlns:p14="http://schemas.microsoft.com/office/powerpoint/2010/main" val="30281074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4D32835-3B24-4F7B-8C31-00E77085CF56}" type="datetimeFigureOut">
              <a:rPr lang="en-AU" smtClean="0"/>
              <a:t>25/11/2018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pPr>
              <a:defRPr/>
            </a:pPr>
            <a:fld id="{A3428551-EA3F-42E6-AE06-5FD2CD13210A}" type="slidenum">
              <a:rPr lang="en-AU" smtClean="0"/>
              <a:pPr>
                <a:defRPr/>
              </a:pPr>
              <a:t>‹#›</a:t>
            </a:fld>
            <a:endParaRPr lang="en-AU" dirty="0"/>
          </a:p>
        </p:txBody>
      </p:sp>
    </p:spTree>
    <p:extLst>
      <p:ext uri="{BB962C8B-B14F-4D97-AF65-F5344CB8AC3E}">
        <p14:creationId xmlns:p14="http://schemas.microsoft.com/office/powerpoint/2010/main" val="42610645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4D32835-3B24-4F7B-8C31-00E77085CF56}" type="datetimeFigureOut">
              <a:rPr lang="en-AU" smtClean="0"/>
              <a:t>25/11/2018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pPr>
              <a:defRPr/>
            </a:pPr>
            <a:fld id="{45C62F57-4E4A-42B1-ADBB-F2D9695A8D33}" type="slidenum">
              <a:rPr lang="en-AU" smtClean="0"/>
              <a:pPr>
                <a:defRPr/>
              </a:pPr>
              <a:t>‹#›</a:t>
            </a:fld>
            <a:endParaRPr lang="en-AU" dirty="0"/>
          </a:p>
        </p:txBody>
      </p:sp>
    </p:spTree>
    <p:extLst>
      <p:ext uri="{BB962C8B-B14F-4D97-AF65-F5344CB8AC3E}">
        <p14:creationId xmlns:p14="http://schemas.microsoft.com/office/powerpoint/2010/main" val="27610468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32835-3B24-4F7B-8C31-00E77085CF56}" type="datetimeFigureOut">
              <a:rPr lang="en-AU" smtClean="0"/>
              <a:t>25/11/2018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pPr>
              <a:defRPr/>
            </a:pPr>
            <a:fld id="{2D4D9AC9-E310-44D7-A1B8-DF532B305C2A}" type="slidenum">
              <a:rPr lang="en-AU" smtClean="0"/>
              <a:pPr>
                <a:defRPr/>
              </a:pPr>
              <a:t>‹#›</a:t>
            </a:fld>
            <a:endParaRPr lang="en-AU" dirty="0"/>
          </a:p>
        </p:txBody>
      </p:sp>
    </p:spTree>
    <p:extLst>
      <p:ext uri="{BB962C8B-B14F-4D97-AF65-F5344CB8AC3E}">
        <p14:creationId xmlns:p14="http://schemas.microsoft.com/office/powerpoint/2010/main" val="38521459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D32835-3B24-4F7B-8C31-00E77085CF56}" type="datetimeFigureOut">
              <a:rPr lang="en-AU" smtClean="0"/>
              <a:t>25/11/2018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a:defRPr/>
            </a:pPr>
            <a:fld id="{C2BF6EFD-5EBD-44D1-8B99-17FB6B075BF1}" type="slidenum">
              <a:rPr lang="en-AU" smtClean="0"/>
              <a:pPr>
                <a:defRPr/>
              </a:pPr>
              <a:t>‹#›</a:t>
            </a:fld>
            <a:endParaRPr lang="en-AU" dirty="0"/>
          </a:p>
        </p:txBody>
      </p:sp>
    </p:spTree>
    <p:extLst>
      <p:ext uri="{BB962C8B-B14F-4D97-AF65-F5344CB8AC3E}">
        <p14:creationId xmlns:p14="http://schemas.microsoft.com/office/powerpoint/2010/main" val="8731490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D32835-3B24-4F7B-8C31-00E77085CF56}" type="datetimeFigureOut">
              <a:rPr lang="en-AU" smtClean="0"/>
              <a:t>25/11/2018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a:defRPr/>
            </a:pPr>
            <a:fld id="{41D5990D-E3D6-4F99-8BED-11E67FAC93F2}" type="slidenum">
              <a:rPr lang="en-AU" smtClean="0"/>
              <a:pPr>
                <a:defRPr/>
              </a:pPr>
              <a:t>‹#›</a:t>
            </a:fld>
            <a:endParaRPr lang="en-AU" dirty="0"/>
          </a:p>
        </p:txBody>
      </p:sp>
    </p:spTree>
    <p:extLst>
      <p:ext uri="{BB962C8B-B14F-4D97-AF65-F5344CB8AC3E}">
        <p14:creationId xmlns:p14="http://schemas.microsoft.com/office/powerpoint/2010/main" val="15480052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4D32835-3B24-4F7B-8C31-00E77085CF56}"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a:defRPr/>
            </a:pPr>
            <a:fld id="{6E5966EA-6DFC-4CC6-B5C7-F2585A6FBF5A}" type="slidenum">
              <a:rPr lang="en-AU" smtClean="0"/>
              <a:pPr>
                <a:defRPr/>
              </a:pPr>
              <a:t>‹#›</a:t>
            </a:fld>
            <a:endParaRPr lang="en-AU" dirty="0"/>
          </a:p>
        </p:txBody>
      </p:sp>
    </p:spTree>
    <p:extLst>
      <p:ext uri="{BB962C8B-B14F-4D97-AF65-F5344CB8AC3E}">
        <p14:creationId xmlns:p14="http://schemas.microsoft.com/office/powerpoint/2010/main" val="13923226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4D32835-3B24-4F7B-8C31-00E77085CF56}"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a:defRPr/>
            </a:pPr>
            <a:fld id="{6008B61E-DE32-4F28-A15A-5CAC80DE1D12}" type="slidenum">
              <a:rPr lang="en-AU" smtClean="0"/>
              <a:pPr>
                <a:defRPr/>
              </a:pPr>
              <a:t>‹#›</a:t>
            </a:fld>
            <a:endParaRPr lang="en-AU" dirty="0"/>
          </a:p>
        </p:txBody>
      </p:sp>
    </p:spTree>
    <p:extLst>
      <p:ext uri="{BB962C8B-B14F-4D97-AF65-F5344CB8AC3E}">
        <p14:creationId xmlns:p14="http://schemas.microsoft.com/office/powerpoint/2010/main" val="350453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3612594"/>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67"/>
          <p:cNvSpPr txBox="1">
            <a:spLocks noChangeArrowheads="1"/>
          </p:cNvSpPr>
          <p:nvPr/>
        </p:nvSpPr>
        <p:spPr bwMode="auto">
          <a:xfrm>
            <a:off x="2324100" y="6157913"/>
            <a:ext cx="48133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AU" sz="1300" b="1">
                <a:solidFill>
                  <a:srgbClr val="006F93"/>
                </a:solidFill>
              </a:rPr>
              <a:t>The Centre for Australian Weather and Climate Research</a:t>
            </a:r>
          </a:p>
          <a:p>
            <a:pPr algn="ctr" eaLnBrk="1" fontAlgn="base" hangingPunct="1">
              <a:spcBef>
                <a:spcPct val="0"/>
              </a:spcBef>
              <a:spcAft>
                <a:spcPct val="0"/>
              </a:spcAft>
            </a:pPr>
            <a:r>
              <a:rPr lang="en-AU" sz="1100" b="1">
                <a:solidFill>
                  <a:srgbClr val="000000"/>
                </a:solidFill>
              </a:rPr>
              <a:t>A partnership between CSIRO and the Bureau of Meteorology</a:t>
            </a:r>
          </a:p>
        </p:txBody>
      </p:sp>
      <p:pic>
        <p:nvPicPr>
          <p:cNvPr id="5"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842000"/>
            <a:ext cx="1295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8888"/>
            <a:ext cx="91440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3" descr="CSIRO_Grad_RGB_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5903913"/>
            <a:ext cx="8778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331913" y="754063"/>
            <a:ext cx="7343775" cy="1008062"/>
          </a:xfrm>
        </p:spPr>
        <p:txBody>
          <a:bodyPr tIns="0"/>
          <a:lstStyle>
            <a:lvl1pPr>
              <a:defRPr sz="29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1285875" y="4281488"/>
            <a:ext cx="3638550" cy="1008062"/>
          </a:xfrm>
        </p:spPr>
        <p:txBody>
          <a:bodyPr anchor="b"/>
          <a:lstStyle>
            <a:lvl1pPr marL="0" indent="0">
              <a:buFontTx/>
              <a:buNone/>
              <a:defRPr sz="1600" b="1"/>
            </a:lvl1pPr>
          </a:lstStyle>
          <a:p>
            <a:pPr lvl="0"/>
            <a:r>
              <a:rPr lang="en-US" noProof="0"/>
              <a:t>Click to edit Master subtitle style</a:t>
            </a:r>
          </a:p>
        </p:txBody>
      </p:sp>
    </p:spTree>
    <p:extLst>
      <p:ext uri="{BB962C8B-B14F-4D97-AF65-F5344CB8AC3E}">
        <p14:creationId xmlns:p14="http://schemas.microsoft.com/office/powerpoint/2010/main" val="5614858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5"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6" name="Rectangle 44"/>
          <p:cNvSpPr>
            <a:spLocks noGrp="1" noChangeArrowheads="1"/>
          </p:cNvSpPr>
          <p:nvPr>
            <p:ph type="sldNum" sz="quarter" idx="12"/>
          </p:nvPr>
        </p:nvSpPr>
        <p:spPr>
          <a:ln/>
        </p:spPr>
        <p:txBody>
          <a:bodyPr/>
          <a:lstStyle>
            <a:lvl1pPr>
              <a:defRPr/>
            </a:lvl1pPr>
          </a:lstStyle>
          <a:p>
            <a:pPr>
              <a:defRPr/>
            </a:pPr>
            <a:fld id="{5CBE8820-C921-4BC2-917E-03D3663550DC}" type="slidenum">
              <a:rPr lang="en-US"/>
              <a:pPr>
                <a:defRPr/>
              </a:pPr>
              <a:t>‹#›</a:t>
            </a:fld>
            <a:endParaRPr lang="en-US"/>
          </a:p>
        </p:txBody>
      </p:sp>
    </p:spTree>
    <p:extLst>
      <p:ext uri="{BB962C8B-B14F-4D97-AF65-F5344CB8AC3E}">
        <p14:creationId xmlns:p14="http://schemas.microsoft.com/office/powerpoint/2010/main" val="26122839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5"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6" name="Rectangle 44"/>
          <p:cNvSpPr>
            <a:spLocks noGrp="1" noChangeArrowheads="1"/>
          </p:cNvSpPr>
          <p:nvPr>
            <p:ph type="sldNum" sz="quarter" idx="12"/>
          </p:nvPr>
        </p:nvSpPr>
        <p:spPr>
          <a:ln/>
        </p:spPr>
        <p:txBody>
          <a:bodyPr/>
          <a:lstStyle>
            <a:lvl1pPr>
              <a:defRPr/>
            </a:lvl1pPr>
          </a:lstStyle>
          <a:p>
            <a:pPr>
              <a:defRPr/>
            </a:pPr>
            <a:fld id="{E16AFAB6-99B2-4026-934D-B1EDF5FDD3EF}" type="slidenum">
              <a:rPr lang="en-US"/>
              <a:pPr>
                <a:defRPr/>
              </a:pPr>
              <a:t>‹#›</a:t>
            </a:fld>
            <a:endParaRPr lang="en-US"/>
          </a:p>
        </p:txBody>
      </p:sp>
    </p:spTree>
    <p:extLst>
      <p:ext uri="{BB962C8B-B14F-4D97-AF65-F5344CB8AC3E}">
        <p14:creationId xmlns:p14="http://schemas.microsoft.com/office/powerpoint/2010/main" val="31721192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69900" y="1385888"/>
            <a:ext cx="4025900" cy="4922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385888"/>
            <a:ext cx="4025900" cy="4922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6"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7" name="Rectangle 44"/>
          <p:cNvSpPr>
            <a:spLocks noGrp="1" noChangeArrowheads="1"/>
          </p:cNvSpPr>
          <p:nvPr>
            <p:ph type="sldNum" sz="quarter" idx="12"/>
          </p:nvPr>
        </p:nvSpPr>
        <p:spPr>
          <a:ln/>
        </p:spPr>
        <p:txBody>
          <a:bodyPr/>
          <a:lstStyle>
            <a:lvl1pPr>
              <a:defRPr/>
            </a:lvl1pPr>
          </a:lstStyle>
          <a:p>
            <a:pPr>
              <a:defRPr/>
            </a:pPr>
            <a:fld id="{E24E5405-5C9A-4187-8330-B385E2ABF972}" type="slidenum">
              <a:rPr lang="en-US"/>
              <a:pPr>
                <a:defRPr/>
              </a:pPr>
              <a:t>‹#›</a:t>
            </a:fld>
            <a:endParaRPr lang="en-US"/>
          </a:p>
        </p:txBody>
      </p:sp>
    </p:spTree>
    <p:extLst>
      <p:ext uri="{BB962C8B-B14F-4D97-AF65-F5344CB8AC3E}">
        <p14:creationId xmlns:p14="http://schemas.microsoft.com/office/powerpoint/2010/main" val="12642429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8"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9" name="Rectangle 44"/>
          <p:cNvSpPr>
            <a:spLocks noGrp="1" noChangeArrowheads="1"/>
          </p:cNvSpPr>
          <p:nvPr>
            <p:ph type="sldNum" sz="quarter" idx="12"/>
          </p:nvPr>
        </p:nvSpPr>
        <p:spPr>
          <a:ln/>
        </p:spPr>
        <p:txBody>
          <a:bodyPr/>
          <a:lstStyle>
            <a:lvl1pPr>
              <a:defRPr/>
            </a:lvl1pPr>
          </a:lstStyle>
          <a:p>
            <a:pPr>
              <a:defRPr/>
            </a:pPr>
            <a:fld id="{3A870733-261D-4161-9304-C76DA2AF873F}" type="slidenum">
              <a:rPr lang="en-US"/>
              <a:pPr>
                <a:defRPr/>
              </a:pPr>
              <a:t>‹#›</a:t>
            </a:fld>
            <a:endParaRPr lang="en-US"/>
          </a:p>
        </p:txBody>
      </p:sp>
    </p:spTree>
    <p:extLst>
      <p:ext uri="{BB962C8B-B14F-4D97-AF65-F5344CB8AC3E}">
        <p14:creationId xmlns:p14="http://schemas.microsoft.com/office/powerpoint/2010/main" val="377256801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4"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5" name="Rectangle 44"/>
          <p:cNvSpPr>
            <a:spLocks noGrp="1" noChangeArrowheads="1"/>
          </p:cNvSpPr>
          <p:nvPr>
            <p:ph type="sldNum" sz="quarter" idx="12"/>
          </p:nvPr>
        </p:nvSpPr>
        <p:spPr>
          <a:ln/>
        </p:spPr>
        <p:txBody>
          <a:bodyPr/>
          <a:lstStyle>
            <a:lvl1pPr>
              <a:defRPr/>
            </a:lvl1pPr>
          </a:lstStyle>
          <a:p>
            <a:pPr>
              <a:defRPr/>
            </a:pPr>
            <a:fld id="{3809733F-7AC6-4E4D-9662-FCB79F419A29}" type="slidenum">
              <a:rPr lang="en-US"/>
              <a:pPr>
                <a:defRPr/>
              </a:pPr>
              <a:t>‹#›</a:t>
            </a:fld>
            <a:endParaRPr lang="en-US"/>
          </a:p>
        </p:txBody>
      </p:sp>
    </p:spTree>
    <p:extLst>
      <p:ext uri="{BB962C8B-B14F-4D97-AF65-F5344CB8AC3E}">
        <p14:creationId xmlns:p14="http://schemas.microsoft.com/office/powerpoint/2010/main" val="23255959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3"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4" name="Rectangle 44"/>
          <p:cNvSpPr>
            <a:spLocks noGrp="1" noChangeArrowheads="1"/>
          </p:cNvSpPr>
          <p:nvPr>
            <p:ph type="sldNum" sz="quarter" idx="12"/>
          </p:nvPr>
        </p:nvSpPr>
        <p:spPr>
          <a:ln/>
        </p:spPr>
        <p:txBody>
          <a:bodyPr/>
          <a:lstStyle>
            <a:lvl1pPr>
              <a:defRPr/>
            </a:lvl1pPr>
          </a:lstStyle>
          <a:p>
            <a:pPr>
              <a:defRPr/>
            </a:pPr>
            <a:fld id="{781540DD-66BA-409C-A565-0F2AC1D6B288}" type="slidenum">
              <a:rPr lang="en-US"/>
              <a:pPr>
                <a:defRPr/>
              </a:pPr>
              <a:t>‹#›</a:t>
            </a:fld>
            <a:endParaRPr lang="en-US"/>
          </a:p>
        </p:txBody>
      </p:sp>
    </p:spTree>
    <p:extLst>
      <p:ext uri="{BB962C8B-B14F-4D97-AF65-F5344CB8AC3E}">
        <p14:creationId xmlns:p14="http://schemas.microsoft.com/office/powerpoint/2010/main" val="9026167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6"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7" name="Rectangle 44"/>
          <p:cNvSpPr>
            <a:spLocks noGrp="1" noChangeArrowheads="1"/>
          </p:cNvSpPr>
          <p:nvPr>
            <p:ph type="sldNum" sz="quarter" idx="12"/>
          </p:nvPr>
        </p:nvSpPr>
        <p:spPr>
          <a:ln/>
        </p:spPr>
        <p:txBody>
          <a:bodyPr/>
          <a:lstStyle>
            <a:lvl1pPr>
              <a:defRPr/>
            </a:lvl1pPr>
          </a:lstStyle>
          <a:p>
            <a:pPr>
              <a:defRPr/>
            </a:pPr>
            <a:fld id="{022BF5AC-F18B-4AAC-B634-1240DB48F6A3}" type="slidenum">
              <a:rPr lang="en-US"/>
              <a:pPr>
                <a:defRPr/>
              </a:pPr>
              <a:t>‹#›</a:t>
            </a:fld>
            <a:endParaRPr lang="en-US"/>
          </a:p>
        </p:txBody>
      </p:sp>
    </p:spTree>
    <p:extLst>
      <p:ext uri="{BB962C8B-B14F-4D97-AF65-F5344CB8AC3E}">
        <p14:creationId xmlns:p14="http://schemas.microsoft.com/office/powerpoint/2010/main" val="1650243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6"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7" name="Rectangle 44"/>
          <p:cNvSpPr>
            <a:spLocks noGrp="1" noChangeArrowheads="1"/>
          </p:cNvSpPr>
          <p:nvPr>
            <p:ph type="sldNum" sz="quarter" idx="12"/>
          </p:nvPr>
        </p:nvSpPr>
        <p:spPr>
          <a:ln/>
        </p:spPr>
        <p:txBody>
          <a:bodyPr/>
          <a:lstStyle>
            <a:lvl1pPr>
              <a:defRPr/>
            </a:lvl1pPr>
          </a:lstStyle>
          <a:p>
            <a:pPr>
              <a:defRPr/>
            </a:pPr>
            <a:fld id="{5966DEC7-78BB-4810-9E2B-574166F6A2EF}" type="slidenum">
              <a:rPr lang="en-US"/>
              <a:pPr>
                <a:defRPr/>
              </a:pPr>
              <a:t>‹#›</a:t>
            </a:fld>
            <a:endParaRPr lang="en-US"/>
          </a:p>
        </p:txBody>
      </p:sp>
    </p:spTree>
    <p:extLst>
      <p:ext uri="{BB962C8B-B14F-4D97-AF65-F5344CB8AC3E}">
        <p14:creationId xmlns:p14="http://schemas.microsoft.com/office/powerpoint/2010/main" val="42829081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5"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6" name="Rectangle 44"/>
          <p:cNvSpPr>
            <a:spLocks noGrp="1" noChangeArrowheads="1"/>
          </p:cNvSpPr>
          <p:nvPr>
            <p:ph type="sldNum" sz="quarter" idx="12"/>
          </p:nvPr>
        </p:nvSpPr>
        <p:spPr>
          <a:ln/>
        </p:spPr>
        <p:txBody>
          <a:bodyPr/>
          <a:lstStyle>
            <a:lvl1pPr>
              <a:defRPr/>
            </a:lvl1pPr>
          </a:lstStyle>
          <a:p>
            <a:pPr>
              <a:defRPr/>
            </a:pPr>
            <a:fld id="{87B77FFB-02F2-43FE-9130-7D56A6A8E8E7}" type="slidenum">
              <a:rPr lang="en-US"/>
              <a:pPr>
                <a:defRPr/>
              </a:pPr>
              <a:t>‹#›</a:t>
            </a:fld>
            <a:endParaRPr lang="en-US"/>
          </a:p>
        </p:txBody>
      </p:sp>
    </p:spTree>
    <p:extLst>
      <p:ext uri="{BB962C8B-B14F-4D97-AF65-F5344CB8AC3E}">
        <p14:creationId xmlns:p14="http://schemas.microsoft.com/office/powerpoint/2010/main" val="158971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14500" y="1774825"/>
            <a:ext cx="3409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6850" y="1774825"/>
            <a:ext cx="3409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9423345"/>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11125"/>
            <a:ext cx="2051050" cy="6197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69900" y="111125"/>
            <a:ext cx="600075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sp>
        <p:nvSpPr>
          <p:cNvPr id="5" name="Rectangle 43"/>
          <p:cNvSpPr>
            <a:spLocks noGrp="1" noChangeArrowheads="1"/>
          </p:cNvSpPr>
          <p:nvPr>
            <p:ph type="dt" sz="half" idx="11"/>
          </p:nvPr>
        </p:nvSpPr>
        <p:spPr>
          <a:ln/>
        </p:spPr>
        <p:txBody>
          <a:bodyPr/>
          <a:lstStyle>
            <a:lvl1pPr>
              <a:defRPr/>
            </a:lvl1pPr>
          </a:lstStyle>
          <a:p>
            <a:pPr>
              <a:defRPr/>
            </a:pPr>
            <a:endParaRPr lang="en-US">
              <a:solidFill>
                <a:srgbClr val="000000"/>
              </a:solidFill>
            </a:endParaRPr>
          </a:p>
        </p:txBody>
      </p:sp>
      <p:sp>
        <p:nvSpPr>
          <p:cNvPr id="6" name="Rectangle 44"/>
          <p:cNvSpPr>
            <a:spLocks noGrp="1" noChangeArrowheads="1"/>
          </p:cNvSpPr>
          <p:nvPr>
            <p:ph type="sldNum" sz="quarter" idx="12"/>
          </p:nvPr>
        </p:nvSpPr>
        <p:spPr>
          <a:ln/>
        </p:spPr>
        <p:txBody>
          <a:bodyPr/>
          <a:lstStyle>
            <a:lvl1pPr>
              <a:defRPr/>
            </a:lvl1pPr>
          </a:lstStyle>
          <a:p>
            <a:pPr>
              <a:defRPr/>
            </a:pPr>
            <a:fld id="{B9E80A16-060A-4519-919A-532EF0F26CD9}" type="slidenum">
              <a:rPr lang="en-US"/>
              <a:pPr>
                <a:defRPr/>
              </a:pPr>
              <a:t>‹#›</a:t>
            </a:fld>
            <a:endParaRPr lang="en-US"/>
          </a:p>
        </p:txBody>
      </p:sp>
    </p:spTree>
    <p:extLst>
      <p:ext uri="{BB962C8B-B14F-4D97-AF65-F5344CB8AC3E}">
        <p14:creationId xmlns:p14="http://schemas.microsoft.com/office/powerpoint/2010/main" val="23566932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65377" cy="6867923"/>
          </a:xfrm>
          <a:prstGeom prst="rect">
            <a:avLst/>
          </a:prstGeom>
        </p:spPr>
      </p:pic>
      <p:sp>
        <p:nvSpPr>
          <p:cNvPr id="2" name="Title 1"/>
          <p:cNvSpPr>
            <a:spLocks noGrp="1"/>
          </p:cNvSpPr>
          <p:nvPr>
            <p:ph type="ctrTitle"/>
          </p:nvPr>
        </p:nvSpPr>
        <p:spPr>
          <a:xfrm>
            <a:off x="252000" y="931200"/>
            <a:ext cx="5016036" cy="1543595"/>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4333648" cy="2419065"/>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72000"/>
            <a:ext cx="1803780" cy="754200"/>
          </a:xfrm>
          <a:prstGeom prst="rect">
            <a:avLst/>
          </a:prstGeom>
          <a:ln w="12700">
            <a:miter lim="400000"/>
          </a:ln>
        </p:spPr>
      </p:pic>
      <p:pic>
        <p:nvPicPr>
          <p:cNvPr id="2050" name="Picture 2" descr="http://meetingorganizer.copernicus.org/webfiles/img/CreativeCommons_Attribution_Licens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7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6870971"/>
          </a:xfrm>
          <a:prstGeom prst="rect">
            <a:avLst/>
          </a:prstGeom>
        </p:spPr>
      </p:pic>
      <p:sp>
        <p:nvSpPr>
          <p:cNvPr id="2" name="Title 1"/>
          <p:cNvSpPr>
            <a:spLocks noGrp="1"/>
          </p:cNvSpPr>
          <p:nvPr>
            <p:ph type="ctrTitle"/>
          </p:nvPr>
        </p:nvSpPr>
        <p:spPr>
          <a:xfrm>
            <a:off x="252000" y="931200"/>
            <a:ext cx="5016036" cy="1543595"/>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4333648" cy="2419065"/>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72000"/>
            <a:ext cx="1803780" cy="754200"/>
          </a:xfrm>
          <a:prstGeom prst="rect">
            <a:avLst/>
          </a:prstGeom>
          <a:ln w="12700">
            <a:miter lim="400000"/>
          </a:ln>
        </p:spPr>
      </p:pic>
      <p:pic>
        <p:nvPicPr>
          <p:cNvPr id="12" name="Picture 2" descr="http://meetingorganizer.copernicus.org/webfiles/img/CreativeCommons_Attribution_Licens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525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9161294" cy="6870971"/>
          </a:xfrm>
          <a:prstGeom prst="rect">
            <a:avLst/>
          </a:prstGeom>
          <a:ln w="12700">
            <a:miter lim="400000"/>
          </a:ln>
        </p:spPr>
      </p:pic>
      <p:sp>
        <p:nvSpPr>
          <p:cNvPr id="2" name="Title 1"/>
          <p:cNvSpPr>
            <a:spLocks noGrp="1"/>
          </p:cNvSpPr>
          <p:nvPr>
            <p:ph type="ctrTitle"/>
          </p:nvPr>
        </p:nvSpPr>
        <p:spPr>
          <a:xfrm>
            <a:off x="252000" y="931200"/>
            <a:ext cx="8640000" cy="1543595"/>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8640000" cy="2419065"/>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72000"/>
            <a:ext cx="1803780" cy="754200"/>
          </a:xfrm>
          <a:prstGeom prst="rect">
            <a:avLst/>
          </a:prstGeom>
          <a:ln w="12700">
            <a:miter lim="400000"/>
          </a:ln>
        </p:spPr>
      </p:pic>
      <p:pic>
        <p:nvPicPr>
          <p:cNvPr id="11" name="Picture 2" descr="http://meetingorganizer.copernicus.org/webfiles/img/CreativeCommons_Attribution_Licens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281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3" y="0"/>
            <a:ext cx="9155568" cy="6870971"/>
          </a:xfrm>
          <a:prstGeom prst="rect">
            <a:avLst/>
          </a:prstGeom>
          <a:ln w="12700">
            <a:miter lim="400000"/>
          </a:ln>
        </p:spPr>
      </p:pic>
      <p:sp>
        <p:nvSpPr>
          <p:cNvPr id="2" name="Title 1"/>
          <p:cNvSpPr>
            <a:spLocks noGrp="1"/>
          </p:cNvSpPr>
          <p:nvPr>
            <p:ph type="ctrTitle"/>
          </p:nvPr>
        </p:nvSpPr>
        <p:spPr>
          <a:xfrm>
            <a:off x="252000" y="931200"/>
            <a:ext cx="8640000" cy="1543595"/>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8640000" cy="2419065"/>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7" y="72789"/>
            <a:ext cx="1802343" cy="753600"/>
          </a:xfrm>
          <a:prstGeom prst="rect">
            <a:avLst/>
          </a:prstGeom>
          <a:ln w="12700">
            <a:miter lim="400000"/>
          </a:ln>
        </p:spPr>
      </p:pic>
      <p:pic>
        <p:nvPicPr>
          <p:cNvPr id="10" name="Picture 2" descr="http://meetingorganizer.copernicus.org/webfiles/img/CreativeCommons_Attribution_Licens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058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931200"/>
            <a:ext cx="8640000" cy="1543595"/>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8640000" cy="2419065"/>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pic>
        <p:nvPicPr>
          <p:cNvPr id="7"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360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931200"/>
            <a:ext cx="8640000" cy="1543595"/>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8640000" cy="2419065"/>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72000"/>
            <a:ext cx="1803780" cy="754200"/>
          </a:xfrm>
          <a:prstGeom prst="rect">
            <a:avLst/>
          </a:prstGeom>
          <a:ln w="12700">
            <a:miter lim="400000"/>
          </a:ln>
        </p:spPr>
      </p:pic>
      <p:pic>
        <p:nvPicPr>
          <p:cNvPr id="8" name="Picture 2" descr="http://meetingorganizer.copernicus.org/webfiles/img/CreativeCommons_Attribution_Licens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003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931200"/>
            <a:ext cx="8640000" cy="1543595"/>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8640000" cy="2419065"/>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90" y="272735"/>
            <a:ext cx="1360911" cy="36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5"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129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931200"/>
            <a:ext cx="8640000" cy="1543595"/>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838735"/>
            <a:ext cx="8640000" cy="2419065"/>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631436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90" y="272735"/>
            <a:ext cx="1360911" cy="36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72000"/>
            <a:ext cx="1803780" cy="754200"/>
          </a:xfrm>
          <a:prstGeom prst="rect">
            <a:avLst/>
          </a:prstGeom>
          <a:ln w="12700">
            <a:miter lim="400000"/>
          </a:ln>
        </p:spPr>
      </p:pic>
      <p:pic>
        <p:nvPicPr>
          <p:cNvPr id="17" name="Picture 2" descr="http://meetingorganizer.copernicus.org/webfiles/img/CreativeCommons_Attribution_Licens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732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pic>
        <p:nvPicPr>
          <p:cNvPr id="5"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7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7"/>
            <a:ext cx="6530890" cy="1143000"/>
          </a:xfrm>
        </p:spPr>
        <p:txBody>
          <a:bodyPr>
            <a:normAutofit/>
          </a:bodyPr>
          <a:lstStyle>
            <a:lvl1pPr>
              <a:defRPr sz="2800"/>
            </a:lvl1pPr>
          </a:lstStyle>
          <a:p>
            <a:r>
              <a:rPr lang="en-AU" dirty="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val="1142739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749582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2064000"/>
            <a:ext cx="4087988"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2064000"/>
            <a:ext cx="40896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pic>
        <p:nvPicPr>
          <p:cNvPr id="7"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3588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2064000"/>
            <a:ext cx="567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2064000"/>
            <a:ext cx="27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pic>
        <p:nvPicPr>
          <p:cNvPr id="8"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310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2064000"/>
            <a:ext cx="27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2064000"/>
            <a:ext cx="27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2064000"/>
            <a:ext cx="2700000"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2064000"/>
            <a:ext cx="0" cy="408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pic>
        <p:nvPicPr>
          <p:cNvPr id="9"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974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932987"/>
            <a:ext cx="4087988" cy="768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2064000"/>
            <a:ext cx="4087988" cy="408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628904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6"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736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pic>
        <p:nvPicPr>
          <p:cNvPr id="4"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910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945958"/>
            <a:ext cx="9144000" cy="53631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p:cNvSpPr>
            <a:spLocks noGrp="1"/>
          </p:cNvSpPr>
          <p:nvPr>
            <p:ph type="pic" sz="quarter" idx="10"/>
          </p:nvPr>
        </p:nvSpPr>
        <p:spPr>
          <a:xfrm>
            <a:off x="252414" y="1091822"/>
            <a:ext cx="8639175" cy="5052863"/>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pic>
        <p:nvPicPr>
          <p:cNvPr id="6"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551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pic>
        <p:nvPicPr>
          <p:cNvPr id="3"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787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6314365"/>
            <a:ext cx="9144000" cy="5436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5"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915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2304000"/>
            <a:ext cx="9144000" cy="45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932986"/>
            <a:ext cx="8640000" cy="1200649"/>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2633973"/>
            <a:ext cx="8640000" cy="3510027"/>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8"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10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2304000"/>
            <a:ext cx="9144000" cy="4554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932987"/>
            <a:ext cx="8640000" cy="12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2635200"/>
            <a:ext cx="8640000" cy="35088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8"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572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622923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2304000"/>
            <a:ext cx="9144000" cy="455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932987"/>
            <a:ext cx="8640000" cy="12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2635200"/>
            <a:ext cx="8640000" cy="35088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8"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301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2304000"/>
            <a:ext cx="9144000" cy="4554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932987"/>
            <a:ext cx="8640000" cy="12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2635200"/>
            <a:ext cx="8640000" cy="35088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8"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26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2304000"/>
            <a:ext cx="9144000" cy="455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932987"/>
            <a:ext cx="8640000" cy="12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2635200"/>
            <a:ext cx="8640000" cy="35088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631436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pic>
        <p:nvPicPr>
          <p:cNvPr id="8" name="Picture 2" descr="http://meetingorganizer.copernicus.org/webfiles/img/CreativeCommons_Attribution_Licen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387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2430124"/>
            <a:ext cx="9144000" cy="45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932986"/>
            <a:ext cx="8640000" cy="1200649"/>
          </a:xfrm>
        </p:spPr>
        <p:txBody>
          <a:bodyPr/>
          <a:lstStyle>
            <a:lvl1pPr>
              <a:defRPr/>
            </a:lvl1pPr>
          </a:lstStyle>
          <a:p>
            <a:r>
              <a:rPr lang="en-US" dirty="0"/>
              <a:t>Questions?</a:t>
            </a:r>
          </a:p>
        </p:txBody>
      </p:sp>
      <p:sp>
        <p:nvSpPr>
          <p:cNvPr id="7" name="Rectangle 6"/>
          <p:cNvSpPr/>
          <p:nvPr userDrawn="1"/>
        </p:nvSpPr>
        <p:spPr>
          <a:xfrm>
            <a:off x="0" y="6436285"/>
            <a:ext cx="9144000"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6436285"/>
            <a:ext cx="4926842" cy="54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729235"/>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3559312"/>
            <a:ext cx="8100000" cy="338554"/>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5325704"/>
            <a:ext cx="8100000" cy="48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4411643"/>
            <a:ext cx="8100000" cy="48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extLst/>
          </a:blip>
          <a:stretch>
            <a:fillRect/>
          </a:stretch>
        </p:blipFill>
        <p:spPr>
          <a:xfrm>
            <a:off x="379162" y="4390891"/>
            <a:ext cx="357677" cy="528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20" y="5292037"/>
            <a:ext cx="415161" cy="528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1" y="3489743"/>
            <a:ext cx="467999" cy="528000"/>
          </a:xfrm>
          <a:prstGeom prst="rect">
            <a:avLst/>
          </a:prstGeom>
          <a:ln w="12700">
            <a:miter lim="400000"/>
          </a:ln>
        </p:spPr>
      </p:pic>
      <p:pic>
        <p:nvPicPr>
          <p:cNvPr id="13" name="Picture 2" descr="http://meetingorganizer.copernicus.org/webfiles/img/CreativeCommons_Attribution_Licens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392607" y="6451794"/>
            <a:ext cx="575945" cy="2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384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68580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5" y="2348707"/>
            <a:ext cx="8438555"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612905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68580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2348707"/>
            <a:ext cx="8437500" cy="81560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12901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8181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48816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90" y="320687"/>
            <a:ext cx="1594673"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80000"/>
            <a:ext cx="0" cy="540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57008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9144000" cy="54848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8"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1674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35071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309521"/>
            <a:ext cx="9144000" cy="54848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8012"/>
            <a:ext cx="9144002" cy="916856"/>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90" y="320687"/>
            <a:ext cx="1594673"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72735"/>
            <a:ext cx="1176126" cy="36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6"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4"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80000"/>
            <a:ext cx="0" cy="540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3" y="272735"/>
            <a:ext cx="1176127" cy="36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54000"/>
            <a:ext cx="1803780" cy="754200"/>
          </a:xfrm>
          <a:prstGeom prst="rect">
            <a:avLst/>
          </a:prstGeom>
          <a:ln w="12700">
            <a:miter lim="400000"/>
          </a:ln>
        </p:spPr>
      </p:pic>
      <p:sp>
        <p:nvSpPr>
          <p:cNvPr id="20" name="Title 2"/>
          <p:cNvSpPr>
            <a:spLocks noGrp="1"/>
          </p:cNvSpPr>
          <p:nvPr>
            <p:ph type="title" hasCustomPrompt="1"/>
          </p:nvPr>
        </p:nvSpPr>
        <p:spPr>
          <a:xfrm>
            <a:off x="197644" y="1386377"/>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2348707"/>
            <a:ext cx="8426190" cy="815608"/>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5873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8424863" cy="36068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7344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4050506"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2360613"/>
            <a:ext cx="4050506"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5313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2348707"/>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33206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2"/>
            <a:ext cx="4572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2365036"/>
            <a:ext cx="4050506"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571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2365036"/>
            <a:ext cx="4050506" cy="3618707"/>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1" y="2348707"/>
            <a:ext cx="4064199"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61180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998539"/>
            <a:ext cx="9144000" cy="5310981"/>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34081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2348707"/>
            <a:ext cx="8437364"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675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2360612"/>
            <a:ext cx="0" cy="3625429"/>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3569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2"/>
            <a:ext cx="4572000" cy="630951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72521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7993573"/>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1" y="2348707"/>
            <a:ext cx="4064199" cy="3618707"/>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2348707"/>
            <a:ext cx="4050506"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386377"/>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83425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2341984"/>
            <a:ext cx="0" cy="362542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2348707"/>
            <a:ext cx="2578894"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8" y="2348707"/>
            <a:ext cx="2594681"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69836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2360613"/>
            <a:ext cx="2578894"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2341984"/>
            <a:ext cx="0" cy="3625429"/>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8" y="2348707"/>
            <a:ext cx="2594681" cy="361870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3448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6" y="2360613"/>
            <a:ext cx="5508427" cy="36068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2348708"/>
            <a:ext cx="2578894" cy="3611983"/>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11694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2348709"/>
            <a:ext cx="9144002" cy="4524887"/>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5240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2627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4487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50189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2348709"/>
            <a:ext cx="9144002" cy="4524887"/>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9623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2348707"/>
            <a:ext cx="9144002" cy="4154100"/>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695575"/>
            <a:ext cx="7975402" cy="360084"/>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1" y="4175753"/>
            <a:ext cx="350571" cy="515867"/>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4900761"/>
            <a:ext cx="404486" cy="515867"/>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3489743"/>
            <a:ext cx="404486" cy="457819"/>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4" y="3428989"/>
            <a:ext cx="7837739" cy="415498"/>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2" y="4143114"/>
            <a:ext cx="7830741" cy="415498"/>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4884150"/>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5" y="4884150"/>
            <a:ext cx="1691733" cy="415498"/>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9" y="4884150"/>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3" y="4884150"/>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42034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8699238"/>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424192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lgn="ctr" eaLnBrk="1" hangingPunct="1">
              <a:defRPr i="1">
                <a:latin typeface="Arial" charset="0"/>
                <a:ea typeface="ＭＳ Ｐゴシック" charset="-128"/>
              </a:defRPr>
            </a:lvl1pPr>
          </a:lstStyle>
          <a:p>
            <a:pPr>
              <a:defRPr/>
            </a:pPr>
            <a:r>
              <a:rPr lang="en-GB"/>
              <a:t>© Crown copyright   Met Office</a:t>
            </a:r>
            <a:endParaRPr lang="en-GB" sz="1050">
              <a:latin typeface="Times" pitchFamily="18" charset="0"/>
            </a:endParaRPr>
          </a:p>
        </p:txBody>
      </p:sp>
    </p:spTree>
    <p:extLst>
      <p:ext uri="{BB962C8B-B14F-4D97-AF65-F5344CB8AC3E}">
        <p14:creationId xmlns:p14="http://schemas.microsoft.com/office/powerpoint/2010/main" val="2296927062"/>
      </p:ext>
    </p:extLst>
  </p:cSld>
  <p:clrMapOvr>
    <a:masterClrMapping/>
  </p:clrMapOvr>
  <p:transition>
    <p:wip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623248"/>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52600" y="1773239"/>
            <a:ext cx="33909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773239"/>
            <a:ext cx="33909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t>© Crown copyright   Met Office		</a:t>
            </a:r>
          </a:p>
        </p:txBody>
      </p:sp>
    </p:spTree>
    <p:extLst>
      <p:ext uri="{BB962C8B-B14F-4D97-AF65-F5344CB8AC3E}">
        <p14:creationId xmlns:p14="http://schemas.microsoft.com/office/powerpoint/2010/main" val="4021457499"/>
      </p:ext>
    </p:extLst>
  </p:cSld>
  <p:clrMapOvr>
    <a:masterClrMapping/>
  </p:clrMapOvr>
  <p:transition>
    <p:wip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179388" y="6445252"/>
            <a:ext cx="2089150" cy="185562"/>
          </a:xfrm>
          <a:prstGeom prst="rect">
            <a:avLst/>
          </a:prstGeom>
          <a:noFill/>
          <a:ln w="9525">
            <a:noFill/>
            <a:miter lim="800000"/>
            <a:headEnd/>
            <a:tailEnd/>
          </a:ln>
        </p:spPr>
        <p:txBody>
          <a:bodyPr lIns="91438" tIns="45719" rIns="91438" bIns="45719">
            <a:spAutoFit/>
          </a:bodyPr>
          <a:lstStyle/>
          <a:p>
            <a:pPr>
              <a:lnSpc>
                <a:spcPct val="85000"/>
              </a:lnSpc>
            </a:pPr>
            <a:r>
              <a:rPr lang="en-US" sz="713" dirty="0">
                <a:solidFill>
                  <a:schemeClr val="tx1"/>
                </a:solidFill>
              </a:rPr>
              <a:t>www.metoffice.gov.uk</a:t>
            </a:r>
          </a:p>
        </p:txBody>
      </p:sp>
      <p:sp>
        <p:nvSpPr>
          <p:cNvPr id="6" name="TextBox 5"/>
          <p:cNvSpPr txBox="1">
            <a:spLocks noChangeArrowheads="1"/>
          </p:cNvSpPr>
          <p:nvPr userDrawn="1"/>
        </p:nvSpPr>
        <p:spPr bwMode="auto">
          <a:xfrm>
            <a:off x="7380288" y="6445252"/>
            <a:ext cx="1763712" cy="185562"/>
          </a:xfrm>
          <a:prstGeom prst="rect">
            <a:avLst/>
          </a:prstGeom>
          <a:noFill/>
          <a:ln w="9525">
            <a:noFill/>
            <a:miter lim="800000"/>
            <a:headEnd/>
            <a:tailEnd/>
          </a:ln>
        </p:spPr>
        <p:txBody>
          <a:bodyPr lIns="91438" tIns="45719" rIns="91438" bIns="45719">
            <a:spAutoFit/>
          </a:bodyPr>
          <a:lstStyle/>
          <a:p>
            <a:pPr>
              <a:lnSpc>
                <a:spcPct val="85000"/>
              </a:lnSpc>
            </a:pPr>
            <a:r>
              <a:rPr lang="en-US" sz="713" dirty="0">
                <a:solidFill>
                  <a:schemeClr val="bg2"/>
                </a:solidFill>
              </a:rPr>
              <a:t>© Crown Copyright 2016, Met Office</a:t>
            </a:r>
          </a:p>
        </p:txBody>
      </p:sp>
      <p:sp>
        <p:nvSpPr>
          <p:cNvPr id="8" name="Rectangle 2"/>
          <p:cNvSpPr>
            <a:spLocks noGrp="1" noChangeArrowheads="1"/>
          </p:cNvSpPr>
          <p:nvPr>
            <p:ph type="ctrTitle"/>
          </p:nvPr>
        </p:nvSpPr>
        <p:spPr>
          <a:xfrm>
            <a:off x="1619672" y="956696"/>
            <a:ext cx="7344816" cy="62324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a:t>Click to edit Master title style</a:t>
            </a:r>
            <a:endParaRPr lang="en-US" dirty="0"/>
          </a:p>
        </p:txBody>
      </p:sp>
      <p:sp>
        <p:nvSpPr>
          <p:cNvPr id="9" name="Rectangle 3"/>
          <p:cNvSpPr>
            <a:spLocks noGrp="1" noChangeArrowheads="1"/>
          </p:cNvSpPr>
          <p:nvPr>
            <p:ph type="subTitle" idx="1"/>
          </p:nvPr>
        </p:nvSpPr>
        <p:spPr>
          <a:xfrm>
            <a:off x="1619672" y="1616979"/>
            <a:ext cx="7344816" cy="672075"/>
          </a:xfrm>
          <a:prstGeom prst="rect">
            <a:avLst/>
          </a:prstGeom>
        </p:spPr>
        <p:txBody>
          <a:bodyPr/>
          <a:lstStyle>
            <a:lvl1pPr marL="0" indent="0" algn="l">
              <a:buFontTx/>
              <a:buNone/>
              <a:defRPr sz="1988" baseline="0">
                <a:solidFill>
                  <a:schemeClr val="bg2"/>
                </a:solidFill>
                <a:latin typeface="Arial"/>
                <a:cs typeface="Arial"/>
              </a:defRPr>
            </a:lvl1pPr>
          </a:lstStyle>
          <a:p>
            <a:r>
              <a:rPr lang="en-GB"/>
              <a:t>Click to edit Master subtitle style</a:t>
            </a:r>
            <a:endParaRPr lang="en-US" dirty="0"/>
          </a:p>
        </p:txBody>
      </p:sp>
      <p:sp>
        <p:nvSpPr>
          <p:cNvPr id="3" name="Text Placeholder 2"/>
          <p:cNvSpPr>
            <a:spLocks noGrp="1"/>
          </p:cNvSpPr>
          <p:nvPr>
            <p:ph type="body" sz="quarter" idx="10"/>
          </p:nvPr>
        </p:nvSpPr>
        <p:spPr>
          <a:xfrm>
            <a:off x="1619250" y="2565400"/>
            <a:ext cx="7345238" cy="4031952"/>
          </a:xfrm>
          <a:prstGeom prst="rect">
            <a:avLst/>
          </a:prstGeom>
        </p:spPr>
        <p:txBody>
          <a:bodyPr vert="horz"/>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8048075"/>
      </p:ext>
    </p:extLst>
  </p:cSld>
  <p:clrMapOvr>
    <a:masterClrMapping/>
  </p:clrMapOvr>
  <p:transition spd="slow">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484117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3_Main content">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179388" y="6445252"/>
            <a:ext cx="2089150" cy="183896"/>
          </a:xfrm>
          <a:prstGeom prst="rect">
            <a:avLst/>
          </a:prstGeom>
          <a:noFill/>
          <a:ln w="9525">
            <a:noFill/>
            <a:miter lim="800000"/>
            <a:headEnd/>
            <a:tailEnd/>
          </a:ln>
        </p:spPr>
        <p:txBody>
          <a:bodyPr>
            <a:spAutoFit/>
          </a:bodyPr>
          <a:lstStyle/>
          <a:p>
            <a:pPr>
              <a:lnSpc>
                <a:spcPct val="85000"/>
              </a:lnSpc>
            </a:pPr>
            <a:r>
              <a:rPr lang="en-US" sz="700">
                <a:solidFill>
                  <a:schemeClr val="tx1"/>
                </a:solidFill>
              </a:rPr>
              <a:t>www.metoffice.gov.uk</a:t>
            </a:r>
          </a:p>
        </p:txBody>
      </p:sp>
      <p:sp>
        <p:nvSpPr>
          <p:cNvPr id="7" name="TextBox 5"/>
          <p:cNvSpPr txBox="1">
            <a:spLocks noChangeArrowheads="1"/>
          </p:cNvSpPr>
          <p:nvPr userDrawn="1"/>
        </p:nvSpPr>
        <p:spPr bwMode="auto">
          <a:xfrm>
            <a:off x="7380288" y="6445252"/>
            <a:ext cx="1763712" cy="183896"/>
          </a:xfrm>
          <a:prstGeom prst="rect">
            <a:avLst/>
          </a:prstGeom>
          <a:noFill/>
          <a:ln w="9525">
            <a:noFill/>
            <a:miter lim="800000"/>
            <a:headEnd/>
            <a:tailEnd/>
          </a:ln>
        </p:spPr>
        <p:txBody>
          <a:bodyPr>
            <a:spAutoFit/>
          </a:bodyPr>
          <a:lstStyle/>
          <a:p>
            <a:pPr>
              <a:lnSpc>
                <a:spcPct val="85000"/>
              </a:lnSpc>
            </a:pPr>
            <a:r>
              <a:rPr lang="en-US" sz="700">
                <a:solidFill>
                  <a:schemeClr val="bg2"/>
                </a:solidFill>
              </a:rPr>
              <a:t>© Crown Copyright 2016, Met Office</a:t>
            </a:r>
          </a:p>
        </p:txBody>
      </p:sp>
      <p:sp>
        <p:nvSpPr>
          <p:cNvPr id="8" name="Rectangle 2"/>
          <p:cNvSpPr>
            <a:spLocks noGrp="1" noChangeArrowheads="1"/>
          </p:cNvSpPr>
          <p:nvPr>
            <p:ph type="ctrTitle"/>
          </p:nvPr>
        </p:nvSpPr>
        <p:spPr>
          <a:xfrm>
            <a:off x="1619672" y="956696"/>
            <a:ext cx="7344816" cy="62324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a:t>Click to edit Master title style</a:t>
            </a:r>
            <a:endParaRPr lang="en-US" dirty="0"/>
          </a:p>
        </p:txBody>
      </p:sp>
      <p:sp>
        <p:nvSpPr>
          <p:cNvPr id="9" name="Rectangle 3"/>
          <p:cNvSpPr>
            <a:spLocks noGrp="1" noChangeArrowheads="1"/>
          </p:cNvSpPr>
          <p:nvPr>
            <p:ph type="subTitle" idx="1"/>
          </p:nvPr>
        </p:nvSpPr>
        <p:spPr>
          <a:xfrm>
            <a:off x="1619672" y="1616979"/>
            <a:ext cx="7344816" cy="672075"/>
          </a:xfrm>
          <a:prstGeom prst="rect">
            <a:avLst/>
          </a:prstGeom>
        </p:spPr>
        <p:txBody>
          <a:bodyPr/>
          <a:lstStyle>
            <a:lvl1pPr marL="0" indent="0" algn="l">
              <a:buFontTx/>
              <a:buNone/>
              <a:defRPr sz="2000" baseline="0">
                <a:solidFill>
                  <a:schemeClr val="bg2"/>
                </a:solidFill>
                <a:latin typeface="Arial"/>
                <a:cs typeface="Arial"/>
              </a:defRPr>
            </a:lvl1pPr>
          </a:lstStyle>
          <a:p>
            <a:r>
              <a:rPr lang="en-GB"/>
              <a:t>Click to edit Master subtitle style</a:t>
            </a:r>
            <a:endParaRPr lang="en-US" dirty="0"/>
          </a:p>
        </p:txBody>
      </p:sp>
      <p:sp>
        <p:nvSpPr>
          <p:cNvPr id="3" name="Text Placeholder 2"/>
          <p:cNvSpPr>
            <a:spLocks noGrp="1"/>
          </p:cNvSpPr>
          <p:nvPr>
            <p:ph type="body" sz="quarter" idx="10"/>
          </p:nvPr>
        </p:nvSpPr>
        <p:spPr>
          <a:xfrm>
            <a:off x="1619250" y="2565400"/>
            <a:ext cx="3600822" cy="4031952"/>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able Placeholder 3"/>
          <p:cNvSpPr>
            <a:spLocks noGrp="1"/>
          </p:cNvSpPr>
          <p:nvPr>
            <p:ph type="tbl" sz="quarter" idx="11"/>
          </p:nvPr>
        </p:nvSpPr>
        <p:spPr>
          <a:xfrm>
            <a:off x="5652120" y="2948947"/>
            <a:ext cx="3024336" cy="3264363"/>
          </a:xfrm>
          <a:prstGeom prst="rect">
            <a:avLst/>
          </a:prstGeom>
        </p:spPr>
        <p:txBody>
          <a:bodyPr vert="horz"/>
          <a:lstStyle/>
          <a:p>
            <a:pPr lvl="0"/>
            <a:endParaRPr lang="en-US" noProof="0"/>
          </a:p>
        </p:txBody>
      </p:sp>
    </p:spTree>
    <p:extLst>
      <p:ext uri="{BB962C8B-B14F-4D97-AF65-F5344CB8AC3E}">
        <p14:creationId xmlns:p14="http://schemas.microsoft.com/office/powerpoint/2010/main" val="1711438686"/>
      </p:ext>
    </p:extLst>
  </p:cSld>
  <p:clrMapOvr>
    <a:masterClrMapping/>
  </p:clrMapOvr>
  <p:transition spd="slow">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4728847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007682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0075123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88687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9375823"/>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endParaRPr lang="en-AU">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018667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AU">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0444086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672100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AU">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732798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AU">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320616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995204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940027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717800" y="6157917"/>
            <a:ext cx="48133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AU" sz="1400">
                <a:solidFill>
                  <a:srgbClr val="006F93"/>
                </a:solidFill>
              </a:rPr>
              <a:t>The Centre for Australian Weather and Climate Research</a:t>
            </a:r>
          </a:p>
          <a:p>
            <a:pPr eaLnBrk="1" fontAlgn="base" hangingPunct="1">
              <a:spcBef>
                <a:spcPct val="0"/>
              </a:spcBef>
              <a:spcAft>
                <a:spcPct val="0"/>
              </a:spcAft>
              <a:defRPr/>
            </a:pPr>
            <a:r>
              <a:rPr lang="en-AU" sz="1300">
                <a:solidFill>
                  <a:srgbClr val="000000"/>
                </a:solidFill>
              </a:rPr>
              <a:t>A partnership between CSIRO and the Bureau of Meteorology</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5537203"/>
            <a:ext cx="16192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231" y="5934075"/>
            <a:ext cx="6635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8889"/>
            <a:ext cx="9144000" cy="365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513" y="4203701"/>
            <a:ext cx="1433512"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9"/>
          <p:cNvSpPr>
            <a:spLocks noChangeShapeType="1"/>
          </p:cNvSpPr>
          <p:nvPr/>
        </p:nvSpPr>
        <p:spPr bwMode="auto">
          <a:xfrm>
            <a:off x="6519863" y="4386263"/>
            <a:ext cx="119062"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000000"/>
              </a:solidFill>
            </a:endParaRPr>
          </a:p>
        </p:txBody>
      </p:sp>
      <p:sp>
        <p:nvSpPr>
          <p:cNvPr id="5122" name="Rectangle 2"/>
          <p:cNvSpPr>
            <a:spLocks noGrp="1" noChangeArrowheads="1"/>
          </p:cNvSpPr>
          <p:nvPr>
            <p:ph type="ctrTitle"/>
          </p:nvPr>
        </p:nvSpPr>
        <p:spPr>
          <a:xfrm>
            <a:off x="1331919" y="754066"/>
            <a:ext cx="7343775" cy="1008063"/>
          </a:xfrm>
        </p:spPr>
        <p:txBody>
          <a:bodyPr tIns="0"/>
          <a:lstStyle>
            <a:lvl1pPr>
              <a:defRPr sz="2900">
                <a:solidFill>
                  <a:schemeClr val="bg1"/>
                </a:solidFill>
              </a:defRPr>
            </a:lvl1pPr>
          </a:lstStyle>
          <a:p>
            <a:pPr lvl="0"/>
            <a:r>
              <a:rPr lang="en-AU" noProof="0"/>
              <a:t>Click to edit Master title style</a:t>
            </a:r>
          </a:p>
        </p:txBody>
      </p:sp>
      <p:sp>
        <p:nvSpPr>
          <p:cNvPr id="5123" name="Rectangle 3"/>
          <p:cNvSpPr>
            <a:spLocks noGrp="1" noChangeArrowheads="1"/>
          </p:cNvSpPr>
          <p:nvPr>
            <p:ph type="subTitle" idx="1"/>
          </p:nvPr>
        </p:nvSpPr>
        <p:spPr>
          <a:xfrm>
            <a:off x="1285875" y="4281491"/>
            <a:ext cx="3638550" cy="1008063"/>
          </a:xfrm>
        </p:spPr>
        <p:txBody>
          <a:bodyPr anchor="b"/>
          <a:lstStyle>
            <a:lvl1pPr marL="0" indent="0">
              <a:buFontTx/>
              <a:buNone/>
              <a:defRPr sz="1600" b="1"/>
            </a:lvl1pPr>
          </a:lstStyle>
          <a:p>
            <a:pPr lvl="0"/>
            <a:r>
              <a:rPr lang="en-AU" noProof="0"/>
              <a:t>Click to edit Master subtitle style</a:t>
            </a:r>
          </a:p>
        </p:txBody>
      </p:sp>
    </p:spTree>
    <p:extLst>
      <p:ext uri="{BB962C8B-B14F-4D97-AF65-F5344CB8AC3E}">
        <p14:creationId xmlns:p14="http://schemas.microsoft.com/office/powerpoint/2010/main" val="39031247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5"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A012591-9F1E-4AB5-B639-F47011CDB80C}" type="slidenum">
              <a:rPr lang="en-AU"/>
              <a:pPr>
                <a:defRPr/>
              </a:pPr>
              <a:t>‹#›</a:t>
            </a:fld>
            <a:endParaRPr lang="en-AU"/>
          </a:p>
        </p:txBody>
      </p:sp>
    </p:spTree>
    <p:extLst>
      <p:ext uri="{BB962C8B-B14F-4D97-AF65-F5344CB8AC3E}">
        <p14:creationId xmlns:p14="http://schemas.microsoft.com/office/powerpoint/2010/main" val="275248036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5"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4947B18-6F48-46E5-B2B8-975EDB72FE42}" type="slidenum">
              <a:rPr lang="en-AU"/>
              <a:pPr>
                <a:defRPr/>
              </a:pPr>
              <a:t>‹#›</a:t>
            </a:fld>
            <a:endParaRPr lang="en-AU"/>
          </a:p>
        </p:txBody>
      </p:sp>
    </p:spTree>
    <p:extLst>
      <p:ext uri="{BB962C8B-B14F-4D97-AF65-F5344CB8AC3E}">
        <p14:creationId xmlns:p14="http://schemas.microsoft.com/office/powerpoint/2010/main" val="3226599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6" y="349249"/>
            <a:ext cx="1743075" cy="59515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14503" y="349249"/>
            <a:ext cx="5076825" cy="59515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5809002"/>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747713" y="1385888"/>
            <a:ext cx="3886200" cy="4922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6318" y="1385888"/>
            <a:ext cx="3887787" cy="4922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6"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C6FDDEA-03C4-410E-A32C-40D1B5CB514E}" type="slidenum">
              <a:rPr lang="en-AU"/>
              <a:pPr>
                <a:defRPr/>
              </a:pPr>
              <a:t>‹#›</a:t>
            </a:fld>
            <a:endParaRPr lang="en-AU"/>
          </a:p>
        </p:txBody>
      </p:sp>
    </p:spTree>
    <p:extLst>
      <p:ext uri="{BB962C8B-B14F-4D97-AF65-F5344CB8AC3E}">
        <p14:creationId xmlns:p14="http://schemas.microsoft.com/office/powerpoint/2010/main" val="85999415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8"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828499E-2587-406D-867B-23E34DC506DC}" type="slidenum">
              <a:rPr lang="en-AU"/>
              <a:pPr>
                <a:defRPr/>
              </a:pPr>
              <a:t>‹#›</a:t>
            </a:fld>
            <a:endParaRPr lang="en-AU"/>
          </a:p>
        </p:txBody>
      </p:sp>
    </p:spTree>
    <p:extLst>
      <p:ext uri="{BB962C8B-B14F-4D97-AF65-F5344CB8AC3E}">
        <p14:creationId xmlns:p14="http://schemas.microsoft.com/office/powerpoint/2010/main" val="254557152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4"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959E947-0D2A-49BE-9A8B-6D8AAE6F6B5F}" type="slidenum">
              <a:rPr lang="en-AU"/>
              <a:pPr>
                <a:defRPr/>
              </a:pPr>
              <a:t>‹#›</a:t>
            </a:fld>
            <a:endParaRPr lang="en-AU"/>
          </a:p>
        </p:txBody>
      </p:sp>
    </p:spTree>
    <p:extLst>
      <p:ext uri="{BB962C8B-B14F-4D97-AF65-F5344CB8AC3E}">
        <p14:creationId xmlns:p14="http://schemas.microsoft.com/office/powerpoint/2010/main" val="232175512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3"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E41557E-9B72-4FA4-8157-5D28BDCE73A2}" type="slidenum">
              <a:rPr lang="en-AU"/>
              <a:pPr>
                <a:defRPr/>
              </a:pPr>
              <a:t>‹#›</a:t>
            </a:fld>
            <a:endParaRPr lang="en-AU"/>
          </a:p>
        </p:txBody>
      </p:sp>
    </p:spTree>
    <p:extLst>
      <p:ext uri="{BB962C8B-B14F-4D97-AF65-F5344CB8AC3E}">
        <p14:creationId xmlns:p14="http://schemas.microsoft.com/office/powerpoint/2010/main" val="2154703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6"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E5C53EB-005E-43F4-BA7E-DB58E771C38B}" type="slidenum">
              <a:rPr lang="en-AU"/>
              <a:pPr>
                <a:defRPr/>
              </a:pPr>
              <a:t>‹#›</a:t>
            </a:fld>
            <a:endParaRPr lang="en-AU"/>
          </a:p>
        </p:txBody>
      </p:sp>
    </p:spTree>
    <p:extLst>
      <p:ext uri="{BB962C8B-B14F-4D97-AF65-F5344CB8AC3E}">
        <p14:creationId xmlns:p14="http://schemas.microsoft.com/office/powerpoint/2010/main" val="25753014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6"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171734E-4BBC-4A09-BE49-75D81B34FADF}" type="slidenum">
              <a:rPr lang="en-AU"/>
              <a:pPr>
                <a:defRPr/>
              </a:pPr>
              <a:t>‹#›</a:t>
            </a:fld>
            <a:endParaRPr lang="en-AU"/>
          </a:p>
        </p:txBody>
      </p:sp>
    </p:spTree>
    <p:extLst>
      <p:ext uri="{BB962C8B-B14F-4D97-AF65-F5344CB8AC3E}">
        <p14:creationId xmlns:p14="http://schemas.microsoft.com/office/powerpoint/2010/main" val="244502280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5"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FE151E8-6F34-45B9-815A-19844BB42E70}" type="slidenum">
              <a:rPr lang="en-AU"/>
              <a:pPr>
                <a:defRPr/>
              </a:pPr>
              <a:t>‹#›</a:t>
            </a:fld>
            <a:endParaRPr lang="en-AU"/>
          </a:p>
        </p:txBody>
      </p:sp>
    </p:spTree>
    <p:extLst>
      <p:ext uri="{BB962C8B-B14F-4D97-AF65-F5344CB8AC3E}">
        <p14:creationId xmlns:p14="http://schemas.microsoft.com/office/powerpoint/2010/main" val="416075675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31" y="111125"/>
            <a:ext cx="1984375" cy="6197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731844" y="111125"/>
            <a:ext cx="5805487"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5"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C471B6E-9E40-4EE7-9D9E-86D7CB719A08}" type="slidenum">
              <a:rPr lang="en-AU"/>
              <a:pPr>
                <a:defRPr/>
              </a:pPr>
              <a:t>‹#›</a:t>
            </a:fld>
            <a:endParaRPr lang="en-AU"/>
          </a:p>
        </p:txBody>
      </p:sp>
    </p:spTree>
    <p:extLst>
      <p:ext uri="{BB962C8B-B14F-4D97-AF65-F5344CB8AC3E}">
        <p14:creationId xmlns:p14="http://schemas.microsoft.com/office/powerpoint/2010/main" val="83859041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1838" y="111125"/>
            <a:ext cx="7942262" cy="619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4"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5F24357-204B-40EA-AC6A-932AB7CF9AE1}" type="slidenum">
              <a:rPr lang="en-AU"/>
              <a:pPr>
                <a:defRPr/>
              </a:pPr>
              <a:t>‹#›</a:t>
            </a:fld>
            <a:endParaRPr lang="en-AU"/>
          </a:p>
        </p:txBody>
      </p:sp>
    </p:spTree>
    <p:extLst>
      <p:ext uri="{BB962C8B-B14F-4D97-AF65-F5344CB8AC3E}">
        <p14:creationId xmlns:p14="http://schemas.microsoft.com/office/powerpoint/2010/main" val="19753641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8" y="111125"/>
            <a:ext cx="6972300" cy="7556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7713" y="1385888"/>
            <a:ext cx="3886200" cy="492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86318" y="1385888"/>
            <a:ext cx="3887787" cy="492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3"/>
          <p:cNvSpPr>
            <a:spLocks noGrp="1" noChangeArrowheads="1"/>
          </p:cNvSpPr>
          <p:nvPr>
            <p:ph type="ftr" sz="quarter" idx="10"/>
          </p:nvPr>
        </p:nvSpPr>
        <p:spPr>
          <a:ln/>
        </p:spPr>
        <p:txBody>
          <a:bodyPr/>
          <a:lstStyle>
            <a:lvl1pPr>
              <a:defRPr/>
            </a:lvl1pPr>
          </a:lstStyle>
          <a:p>
            <a:pPr>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sp>
        <p:nvSpPr>
          <p:cNvPr id="6" name="Rectangle 6"/>
          <p:cNvSpPr>
            <a:spLocks noGrp="1" noChangeArrowheads="1"/>
          </p:cNvSpPr>
          <p:nvPr>
            <p:ph type="dt" sz="half" idx="11"/>
          </p:nvPr>
        </p:nvSpPr>
        <p:spPr>
          <a:ln/>
        </p:spPr>
        <p:txBody>
          <a:bodyPr/>
          <a:lstStyle>
            <a:lvl1pPr>
              <a:defRPr/>
            </a:lvl1pPr>
          </a:lstStyle>
          <a:p>
            <a:pPr>
              <a:defRPr/>
            </a:pPr>
            <a:endParaRPr lang="en-A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56A3C5-CFA2-4AD9-A24F-B7B2144144B9}" type="slidenum">
              <a:rPr lang="en-AU"/>
              <a:pPr>
                <a:defRPr/>
              </a:pPr>
              <a:t>‹#›</a:t>
            </a:fld>
            <a:endParaRPr lang="en-AU"/>
          </a:p>
        </p:txBody>
      </p:sp>
    </p:spTree>
    <p:extLst>
      <p:ext uri="{BB962C8B-B14F-4D97-AF65-F5344CB8AC3E}">
        <p14:creationId xmlns:p14="http://schemas.microsoft.com/office/powerpoint/2010/main" val="143372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3251815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1758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251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8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139E73C0-5BEF-4F01-B21D-E25234C13C13}" type="slidenum">
              <a:rPr lang="en-AU"/>
              <a:pPr>
                <a:defRPr/>
              </a:pPr>
              <a:t>‹#›</a:t>
            </a:fld>
            <a:endParaRPr lang="en-AU" dirty="0"/>
          </a:p>
        </p:txBody>
      </p:sp>
    </p:spTree>
    <p:extLst>
      <p:ext uri="{BB962C8B-B14F-4D97-AF65-F5344CB8AC3E}">
        <p14:creationId xmlns:p14="http://schemas.microsoft.com/office/powerpoint/2010/main" val="3417066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4000" y="1600200"/>
            <a:ext cx="424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24338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60252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1610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91202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35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7489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2695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48728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9"/>
            <a:ext cx="2159000" cy="6364287"/>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4000" y="274639"/>
            <a:ext cx="6326188" cy="6364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49195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1"/>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4"/>
            <a:ext cx="7916862" cy="719139"/>
          </a:xfrm>
        </p:spPr>
        <p:txBody>
          <a:bodyPr/>
          <a:lstStyle>
            <a:lvl1pPr algn="l">
              <a:defRPr smtClean="0">
                <a:latin typeface="Arial" charset="0"/>
              </a:defRPr>
            </a:lvl1pPr>
          </a:lstStyle>
          <a:p>
            <a:pPr lvl="0"/>
            <a:r>
              <a:rPr lang="en-US" altLang="en-US" noProof="0"/>
              <a:t>Click to edit Master title style</a:t>
            </a:r>
            <a:endParaRPr lang="en-AU" altLang="en-US" noProof="0"/>
          </a:p>
        </p:txBody>
      </p:sp>
      <p:sp>
        <p:nvSpPr>
          <p:cNvPr id="18435" name="Text Placeholder 2"/>
          <p:cNvSpPr>
            <a:spLocks noGrp="1"/>
          </p:cNvSpPr>
          <p:nvPr>
            <p:ph type="subTitle" idx="1"/>
          </p:nvPr>
        </p:nvSpPr>
        <p:spPr>
          <a:xfrm>
            <a:off x="614363" y="2312989"/>
            <a:ext cx="7916862" cy="719137"/>
          </a:xfrm>
        </p:spPr>
        <p:txBody>
          <a:bodyPr/>
          <a:lstStyle>
            <a:lvl1pPr marL="0" indent="0">
              <a:buFontTx/>
              <a:buNone/>
              <a:defRPr sz="1800" smtClean="0">
                <a:latin typeface="Arial" charset="0"/>
              </a:defRPr>
            </a:lvl1pPr>
          </a:lstStyle>
          <a:p>
            <a:pPr lvl="0"/>
            <a:r>
              <a:rPr lang="en-US" altLang="en-US" noProof="0"/>
              <a:t>Click to edit Master subtitle style</a:t>
            </a:r>
            <a:endParaRPr lang="en-AU" altLang="en-US" noProof="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9"/>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976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7"/>
            <a:ext cx="6530890" cy="1143000"/>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872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975670"/>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Content Placeholder 3"/>
          <p:cNvSpPr>
            <a:spLocks noGrp="1"/>
          </p:cNvSpPr>
          <p:nvPr>
            <p:ph sz="half" idx="2"/>
          </p:nvPr>
        </p:nvSpPr>
        <p:spPr>
          <a:xfrm>
            <a:off x="4648200" y="1975670"/>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5" name="Rectangle 4"/>
          <p:cNvSpPr>
            <a:spLocks noGrp="1" noChangeArrowheads="1"/>
          </p:cNvSpPr>
          <p:nvPr>
            <p:ph type="sldNum" sz="quarter" idx="10"/>
          </p:nvPr>
        </p:nvSpPr>
        <p:spPr/>
        <p:txBody>
          <a:bodyPr/>
          <a:lstStyle>
            <a:lvl1pPr>
              <a:defRPr>
                <a:latin typeface="Arial" charset="0"/>
                <a:cs typeface="+mn-cs"/>
              </a:defRPr>
            </a:lvl1pPr>
          </a:lstStyle>
          <a:p>
            <a:pPr>
              <a:defRPr/>
            </a:pPr>
            <a:fld id="{FDCA9C83-E4FC-46C8-8D51-132E0666AD91}" type="slidenum">
              <a:rPr lang="en-AU"/>
              <a:pPr>
                <a:defRPr/>
              </a:pPr>
              <a:t>‹#›</a:t>
            </a:fld>
            <a:endParaRPr lang="en-AU" dirty="0"/>
          </a:p>
        </p:txBody>
      </p:sp>
    </p:spTree>
    <p:extLst>
      <p:ext uri="{BB962C8B-B14F-4D97-AF65-F5344CB8AC3E}">
        <p14:creationId xmlns:p14="http://schemas.microsoft.com/office/powerpoint/2010/main" val="1198107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83430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75670"/>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975670"/>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9589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75670"/>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15430"/>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7" y="1975670"/>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615430"/>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48658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6647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24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1"/>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96881"/>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55827" y="274637"/>
            <a:ext cx="6530975"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328632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30"/>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497710"/>
            <a:ext cx="5486400" cy="8048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55827" y="274637"/>
            <a:ext cx="6530975"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2655980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62978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70"/>
            <a:ext cx="2057400" cy="4150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75670"/>
            <a:ext cx="6019800" cy="4150495"/>
          </a:xfrm>
        </p:spPr>
        <p:txBody>
          <a:bodyPr vert="eaVert"/>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72086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panose="020B0604020202020204" pitchFamily="34" charset="0"/>
                <a:ea typeface="ＭＳ Ｐゴシック" panose="020B0600070205080204" pitchFamily="34" charset="-128"/>
              </a:defRPr>
            </a:lvl1pPr>
          </a:lstStyle>
          <a:p>
            <a:pPr lvl="0"/>
            <a:r>
              <a:rPr lang="en-US" altLang="en-US" noProof="0"/>
              <a:t>Click to edit Master title style</a:t>
            </a:r>
            <a:endParaRPr lang="en-AU" altLang="en-US" noProof="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panose="020B0604020202020204" pitchFamily="34" charset="0"/>
              </a:defRPr>
            </a:lvl1pPr>
          </a:lstStyle>
          <a:p>
            <a:pPr lvl="0"/>
            <a:r>
              <a:rPr lang="en-US" altLang="en-US" noProof="0"/>
              <a:t>Click to edit Master subtitle style</a:t>
            </a:r>
            <a:endParaRPr lang="en-AU" altLang="en-US" noProof="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33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975670"/>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615430"/>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5" name="Text Placeholder 4"/>
          <p:cNvSpPr>
            <a:spLocks noGrp="1"/>
          </p:cNvSpPr>
          <p:nvPr>
            <p:ph type="body" sz="quarter" idx="3"/>
          </p:nvPr>
        </p:nvSpPr>
        <p:spPr>
          <a:xfrm>
            <a:off x="4645027" y="1975670"/>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7" y="2615430"/>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endParaRPr lang="en-US" dirty="0"/>
          </a:p>
        </p:txBody>
      </p:sp>
      <p:sp>
        <p:nvSpPr>
          <p:cNvPr id="7" name="Rectangle 6"/>
          <p:cNvSpPr>
            <a:spLocks noGrp="1" noChangeArrowheads="1"/>
          </p:cNvSpPr>
          <p:nvPr>
            <p:ph type="sldNum" sz="quarter" idx="10"/>
          </p:nvPr>
        </p:nvSpPr>
        <p:spPr/>
        <p:txBody>
          <a:bodyPr/>
          <a:lstStyle>
            <a:lvl1pPr>
              <a:defRPr>
                <a:latin typeface="Arial" charset="0"/>
                <a:cs typeface="+mn-cs"/>
              </a:defRPr>
            </a:lvl1pPr>
          </a:lstStyle>
          <a:p>
            <a:pPr>
              <a:defRPr/>
            </a:pPr>
            <a:fld id="{A3428551-EA3F-42E6-AE06-5FD2CD13210A}" type="slidenum">
              <a:rPr lang="en-AU"/>
              <a:pPr>
                <a:defRPr/>
              </a:pPr>
              <a:t>‹#›</a:t>
            </a:fld>
            <a:endParaRPr lang="en-AU" dirty="0"/>
          </a:p>
        </p:txBody>
      </p:sp>
    </p:spTree>
    <p:extLst>
      <p:ext uri="{BB962C8B-B14F-4D97-AF65-F5344CB8AC3E}">
        <p14:creationId xmlns:p14="http://schemas.microsoft.com/office/powerpoint/2010/main" val="2018464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05769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0041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16372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51727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4290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875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55825" y="274638"/>
            <a:ext cx="6530975"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488958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55825" y="274638"/>
            <a:ext cx="6530975"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2141064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22616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5685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2"/>
          <p:cNvSpPr>
            <a:spLocks noGrp="1" noChangeArrowheads="1"/>
          </p:cNvSpPr>
          <p:nvPr>
            <p:ph type="sldNum" sz="quarter" idx="10"/>
          </p:nvPr>
        </p:nvSpPr>
        <p:spPr/>
        <p:txBody>
          <a:bodyPr/>
          <a:lstStyle>
            <a:lvl1pPr>
              <a:defRPr>
                <a:latin typeface="Arial" charset="0"/>
                <a:cs typeface="+mn-cs"/>
              </a:defRPr>
            </a:lvl1pPr>
          </a:lstStyle>
          <a:p>
            <a:pPr>
              <a:defRPr/>
            </a:pPr>
            <a:fld id="{45C62F57-4E4A-42B1-ADBB-F2D9695A8D33}" type="slidenum">
              <a:rPr lang="en-AU"/>
              <a:pPr>
                <a:defRPr/>
              </a:pPr>
              <a:t>‹#›</a:t>
            </a:fld>
            <a:endParaRPr lang="en-AU" dirty="0"/>
          </a:p>
        </p:txBody>
      </p:sp>
    </p:spTree>
    <p:extLst>
      <p:ext uri="{BB962C8B-B14F-4D97-AF65-F5344CB8AC3E}">
        <p14:creationId xmlns:p14="http://schemas.microsoft.com/office/powerpoint/2010/main" val="1848378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a:t>Click to edit Master title style</a:t>
            </a:r>
            <a:endParaRPr lang="en-AU" altLang="en-US" noProof="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a:t>Click to edit Master subtitle style</a:t>
            </a:r>
            <a:endParaRPr lang="en-AU" altLang="en-US" noProof="0"/>
          </a:p>
        </p:txBody>
      </p:sp>
      <p:pic>
        <p:nvPicPr>
          <p:cNvPr id="18437" name="Picture 7" descr="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447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6263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2201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482185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58665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3536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017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55825" y="274638"/>
            <a:ext cx="6530975"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928979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2155825" y="274638"/>
            <a:ext cx="6530975"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1820737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2653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Arial" charset="0"/>
                <a:cs typeface="+mn-cs"/>
              </a:defRPr>
            </a:lvl1pPr>
          </a:lstStyle>
          <a:p>
            <a:pPr>
              <a:defRPr/>
            </a:pPr>
            <a:fld id="{2D4D9AC9-E310-44D7-A1B8-DF532B305C2A}" type="slidenum">
              <a:rPr lang="en-AU"/>
              <a:pPr>
                <a:defRPr/>
              </a:pPr>
              <a:t>‹#›</a:t>
            </a:fld>
            <a:endParaRPr lang="en-AU" dirty="0"/>
          </a:p>
        </p:txBody>
      </p:sp>
    </p:spTree>
    <p:extLst>
      <p:ext uri="{BB962C8B-B14F-4D97-AF65-F5344CB8AC3E}">
        <p14:creationId xmlns:p14="http://schemas.microsoft.com/office/powerpoint/2010/main" val="3447488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517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p:cNvPicPr>
            <a:picLocks/>
          </p:cNvPicPr>
          <p:nvPr/>
        </p:nvPicPr>
        <p:blipFill>
          <a:blip r:embed="rId2"/>
          <a:srcRect/>
          <a:stretch>
            <a:fillRect/>
          </a:stretch>
        </p:blipFill>
        <p:spPr bwMode="auto">
          <a:xfrm>
            <a:off x="0" y="2914655"/>
            <a:ext cx="9144000" cy="144463"/>
          </a:xfrm>
          <a:prstGeom prst="rect">
            <a:avLst/>
          </a:prstGeom>
          <a:noFill/>
          <a:ln w="9525">
            <a:noFill/>
            <a:miter lim="800000"/>
            <a:headEnd/>
            <a:tailEnd/>
          </a:ln>
        </p:spPr>
      </p:pic>
      <p:pic>
        <p:nvPicPr>
          <p:cNvPr id="5" name="Picture 7" descr="logo.eps"/>
          <p:cNvPicPr>
            <a:picLocks noChangeAspect="1"/>
          </p:cNvPicPr>
          <p:nvPr/>
        </p:nvPicPr>
        <p:blipFill>
          <a:blip r:embed="rId3"/>
          <a:srcRect/>
          <a:stretch>
            <a:fillRect/>
          </a:stretch>
        </p:blipFill>
        <p:spPr bwMode="auto">
          <a:xfrm>
            <a:off x="457200" y="439739"/>
            <a:ext cx="1346200" cy="977900"/>
          </a:xfrm>
          <a:prstGeom prst="rect">
            <a:avLst/>
          </a:prstGeom>
          <a:noFill/>
          <a:ln w="9525">
            <a:noFill/>
            <a:miter lim="800000"/>
            <a:headEnd/>
            <a:tailEnd/>
          </a:ln>
        </p:spPr>
      </p:pic>
      <p:sp>
        <p:nvSpPr>
          <p:cNvPr id="18434" name="Title Placeholder 1"/>
          <p:cNvSpPr>
            <a:spLocks noGrp="1"/>
          </p:cNvSpPr>
          <p:nvPr>
            <p:ph type="ctrTitle"/>
          </p:nvPr>
        </p:nvSpPr>
        <p:spPr>
          <a:xfrm>
            <a:off x="614363" y="1539874"/>
            <a:ext cx="7916862" cy="719139"/>
          </a:xfrm>
        </p:spPr>
        <p:txBody>
          <a:bodyPr/>
          <a:lstStyle>
            <a:lvl1pPr algn="l">
              <a:defRPr smtClean="0">
                <a:latin typeface="Arial" pitchFamily="34" charset="0"/>
              </a:defRPr>
            </a:lvl1pPr>
          </a:lstStyle>
          <a:p>
            <a:pPr lvl="0"/>
            <a:r>
              <a:rPr lang="en-AU" noProof="0"/>
              <a:t>Click to edit Master title style</a:t>
            </a:r>
          </a:p>
        </p:txBody>
      </p:sp>
      <p:sp>
        <p:nvSpPr>
          <p:cNvPr id="18435" name="Text Placeholder 2"/>
          <p:cNvSpPr>
            <a:spLocks noGrp="1"/>
          </p:cNvSpPr>
          <p:nvPr>
            <p:ph type="subTitle" idx="1"/>
          </p:nvPr>
        </p:nvSpPr>
        <p:spPr>
          <a:xfrm>
            <a:off x="614363" y="2312993"/>
            <a:ext cx="7916862" cy="719137"/>
          </a:xfrm>
        </p:spPr>
        <p:txBody>
          <a:bodyPr/>
          <a:lstStyle>
            <a:lvl1pPr marL="0" indent="0">
              <a:buFontTx/>
              <a:buNone/>
              <a:defRPr sz="1800" smtClean="0">
                <a:latin typeface="Arial" pitchFamily="34" charset="0"/>
              </a:defRPr>
            </a:lvl1pPr>
          </a:lstStyle>
          <a:p>
            <a:pPr lvl="0"/>
            <a:r>
              <a:rPr lang="en-AU" noProof="0"/>
              <a:t>Click to edit Master subtitle style</a:t>
            </a:r>
          </a:p>
        </p:txBody>
      </p:sp>
      <p:sp>
        <p:nvSpPr>
          <p:cNvPr id="6" name="Rectangle 6"/>
          <p:cNvSpPr>
            <a:spLocks noGrp="1" noChangeArrowheads="1"/>
          </p:cNvSpPr>
          <p:nvPr>
            <p:ph type="sldNum" sz="quarter" idx="10"/>
          </p:nvPr>
        </p:nvSpPr>
        <p:spPr/>
        <p:txBody>
          <a:bodyPr/>
          <a:lstStyle>
            <a:lvl1pPr>
              <a:defRPr>
                <a:latin typeface="Arial" charset="0"/>
                <a:cs typeface="+mn-cs"/>
              </a:defRPr>
            </a:lvl1pPr>
          </a:lstStyle>
          <a:p>
            <a:pPr>
              <a:defRPr/>
            </a:pPr>
            <a:fld id="{23A7974A-2314-4761-82E3-482366804B77}" type="slidenum">
              <a:rPr lang="en-AU"/>
              <a:pPr>
                <a:defRPr/>
              </a:pPr>
              <a:t>‹#›</a:t>
            </a:fld>
            <a:endParaRPr lang="en-AU" dirty="0"/>
          </a:p>
        </p:txBody>
      </p:sp>
    </p:spTree>
    <p:extLst>
      <p:ext uri="{BB962C8B-B14F-4D97-AF65-F5344CB8AC3E}">
        <p14:creationId xmlns:p14="http://schemas.microsoft.com/office/powerpoint/2010/main" val="760908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7"/>
            <a:ext cx="6530890" cy="1143000"/>
          </a:xfrm>
        </p:spPr>
        <p:txBody>
          <a:bodyPr>
            <a:normAutofit/>
          </a:bodyPr>
          <a:lstStyle>
            <a:lvl1pPr>
              <a:defRPr sz="2800"/>
            </a:lvl1pPr>
          </a:lstStyle>
          <a:p>
            <a:r>
              <a:rPr lang="en-AU" dirty="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76397D88-91FD-4D2F-B3C6-E759C5AC3455}" type="slidenum">
              <a:rPr lang="en-AU"/>
              <a:pPr>
                <a:defRPr/>
              </a:pPr>
              <a:t>‹#›</a:t>
            </a:fld>
            <a:endParaRPr lang="en-AU" dirty="0"/>
          </a:p>
        </p:txBody>
      </p:sp>
    </p:spTree>
    <p:extLst>
      <p:ext uri="{BB962C8B-B14F-4D97-AF65-F5344CB8AC3E}">
        <p14:creationId xmlns:p14="http://schemas.microsoft.com/office/powerpoint/2010/main" val="2951962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28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139E73C0-5BEF-4F01-B21D-E25234C13C13}" type="slidenum">
              <a:rPr lang="en-AU"/>
              <a:pPr>
                <a:defRPr/>
              </a:pPr>
              <a:t>‹#›</a:t>
            </a:fld>
            <a:endParaRPr lang="en-AU" dirty="0"/>
          </a:p>
        </p:txBody>
      </p:sp>
    </p:spTree>
    <p:extLst>
      <p:ext uri="{BB962C8B-B14F-4D97-AF65-F5344CB8AC3E}">
        <p14:creationId xmlns:p14="http://schemas.microsoft.com/office/powerpoint/2010/main" val="950224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975674"/>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Content Placeholder 3"/>
          <p:cNvSpPr>
            <a:spLocks noGrp="1"/>
          </p:cNvSpPr>
          <p:nvPr>
            <p:ph sz="half" idx="2"/>
          </p:nvPr>
        </p:nvSpPr>
        <p:spPr>
          <a:xfrm>
            <a:off x="4648200" y="1975674"/>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5" name="Rectangle 4"/>
          <p:cNvSpPr>
            <a:spLocks noGrp="1" noChangeArrowheads="1"/>
          </p:cNvSpPr>
          <p:nvPr>
            <p:ph type="sldNum" sz="quarter" idx="10"/>
          </p:nvPr>
        </p:nvSpPr>
        <p:spPr/>
        <p:txBody>
          <a:bodyPr/>
          <a:lstStyle>
            <a:lvl1pPr>
              <a:defRPr>
                <a:latin typeface="Arial" charset="0"/>
                <a:cs typeface="+mn-cs"/>
              </a:defRPr>
            </a:lvl1pPr>
          </a:lstStyle>
          <a:p>
            <a:pPr>
              <a:defRPr/>
            </a:pPr>
            <a:fld id="{FDCA9C83-E4FC-46C8-8D51-132E0666AD91}" type="slidenum">
              <a:rPr lang="en-AU"/>
              <a:pPr>
                <a:defRPr/>
              </a:pPr>
              <a:t>‹#›</a:t>
            </a:fld>
            <a:endParaRPr lang="en-AU" dirty="0"/>
          </a:p>
        </p:txBody>
      </p:sp>
    </p:spTree>
    <p:extLst>
      <p:ext uri="{BB962C8B-B14F-4D97-AF65-F5344CB8AC3E}">
        <p14:creationId xmlns:p14="http://schemas.microsoft.com/office/powerpoint/2010/main" val="2040583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975674"/>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615432"/>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5" name="Text Placeholder 4"/>
          <p:cNvSpPr>
            <a:spLocks noGrp="1"/>
          </p:cNvSpPr>
          <p:nvPr>
            <p:ph type="body" sz="quarter" idx="3"/>
          </p:nvPr>
        </p:nvSpPr>
        <p:spPr>
          <a:xfrm>
            <a:off x="4645033" y="1975674"/>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33" y="2615432"/>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endParaRPr lang="en-US" dirty="0"/>
          </a:p>
        </p:txBody>
      </p:sp>
      <p:sp>
        <p:nvSpPr>
          <p:cNvPr id="7" name="Rectangle 6"/>
          <p:cNvSpPr>
            <a:spLocks noGrp="1" noChangeArrowheads="1"/>
          </p:cNvSpPr>
          <p:nvPr>
            <p:ph type="sldNum" sz="quarter" idx="10"/>
          </p:nvPr>
        </p:nvSpPr>
        <p:spPr/>
        <p:txBody>
          <a:bodyPr/>
          <a:lstStyle>
            <a:lvl1pPr>
              <a:defRPr>
                <a:latin typeface="Arial" charset="0"/>
                <a:cs typeface="+mn-cs"/>
              </a:defRPr>
            </a:lvl1pPr>
          </a:lstStyle>
          <a:p>
            <a:pPr>
              <a:defRPr/>
            </a:pPr>
            <a:fld id="{A3428551-EA3F-42E6-AE06-5FD2CD13210A}" type="slidenum">
              <a:rPr lang="en-AU"/>
              <a:pPr>
                <a:defRPr/>
              </a:pPr>
              <a:t>‹#›</a:t>
            </a:fld>
            <a:endParaRPr lang="en-AU" dirty="0"/>
          </a:p>
        </p:txBody>
      </p:sp>
    </p:spTree>
    <p:extLst>
      <p:ext uri="{BB962C8B-B14F-4D97-AF65-F5344CB8AC3E}">
        <p14:creationId xmlns:p14="http://schemas.microsoft.com/office/powerpoint/2010/main" val="2453693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2"/>
          <p:cNvSpPr>
            <a:spLocks noGrp="1" noChangeArrowheads="1"/>
          </p:cNvSpPr>
          <p:nvPr>
            <p:ph type="sldNum" sz="quarter" idx="10"/>
          </p:nvPr>
        </p:nvSpPr>
        <p:spPr/>
        <p:txBody>
          <a:bodyPr/>
          <a:lstStyle>
            <a:lvl1pPr>
              <a:defRPr>
                <a:latin typeface="Arial" charset="0"/>
                <a:cs typeface="+mn-cs"/>
              </a:defRPr>
            </a:lvl1pPr>
          </a:lstStyle>
          <a:p>
            <a:pPr>
              <a:defRPr/>
            </a:pPr>
            <a:fld id="{45C62F57-4E4A-42B1-ADBB-F2D9695A8D33}" type="slidenum">
              <a:rPr lang="en-AU"/>
              <a:pPr>
                <a:defRPr/>
              </a:pPr>
              <a:t>‹#›</a:t>
            </a:fld>
            <a:endParaRPr lang="en-AU" dirty="0"/>
          </a:p>
        </p:txBody>
      </p:sp>
    </p:spTree>
    <p:extLst>
      <p:ext uri="{BB962C8B-B14F-4D97-AF65-F5344CB8AC3E}">
        <p14:creationId xmlns:p14="http://schemas.microsoft.com/office/powerpoint/2010/main" val="987019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atin typeface="Arial" charset="0"/>
                <a:cs typeface="+mn-cs"/>
              </a:defRPr>
            </a:lvl1pPr>
          </a:lstStyle>
          <a:p>
            <a:pPr>
              <a:defRPr/>
            </a:pPr>
            <a:fld id="{2D4D9AC9-E310-44D7-A1B8-DF532B305C2A}" type="slidenum">
              <a:rPr lang="en-AU"/>
              <a:pPr>
                <a:defRPr/>
              </a:pPr>
              <a:t>‹#›</a:t>
            </a:fld>
            <a:endParaRPr lang="en-AU" dirty="0"/>
          </a:p>
        </p:txBody>
      </p:sp>
    </p:spTree>
    <p:extLst>
      <p:ext uri="{BB962C8B-B14F-4D97-AF65-F5344CB8AC3E}">
        <p14:creationId xmlns:p14="http://schemas.microsoft.com/office/powerpoint/2010/main" val="388179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1"/>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4" name="Text Placeholder 3"/>
          <p:cNvSpPr>
            <a:spLocks noGrp="1"/>
          </p:cNvSpPr>
          <p:nvPr>
            <p:ph type="body" sz="half" idx="2"/>
          </p:nvPr>
        </p:nvSpPr>
        <p:spPr>
          <a:xfrm>
            <a:off x="457208" y="1896881"/>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5" name="Title 1"/>
          <p:cNvSpPr>
            <a:spLocks noGrp="1"/>
          </p:cNvSpPr>
          <p:nvPr>
            <p:ph type="title"/>
          </p:nvPr>
        </p:nvSpPr>
        <p:spPr>
          <a:xfrm>
            <a:off x="2155833" y="274637"/>
            <a:ext cx="6530975" cy="1143000"/>
          </a:xfrm>
        </p:spPr>
        <p:txBody>
          <a:bodyPr/>
          <a:lstStyle/>
          <a:p>
            <a:r>
              <a:rPr lang="en-AU" dirty="0"/>
              <a:t>Click to edit Master title style</a:t>
            </a:r>
            <a:endParaRPr lang="en-US" dirty="0"/>
          </a:p>
        </p:txBody>
      </p:sp>
      <p:sp>
        <p:nvSpPr>
          <p:cNvPr id="6" name="Rectangle 5"/>
          <p:cNvSpPr>
            <a:spLocks noGrp="1" noChangeArrowheads="1"/>
          </p:cNvSpPr>
          <p:nvPr>
            <p:ph type="sldNum" sz="quarter" idx="10"/>
          </p:nvPr>
        </p:nvSpPr>
        <p:spPr/>
        <p:txBody>
          <a:bodyPr/>
          <a:lstStyle>
            <a:lvl1pPr>
              <a:defRPr>
                <a:latin typeface="Arial" charset="0"/>
                <a:cs typeface="+mn-cs"/>
              </a:defRPr>
            </a:lvl1pPr>
          </a:lstStyle>
          <a:p>
            <a:pPr>
              <a:defRPr/>
            </a:pPr>
            <a:fld id="{C2BF6EFD-5EBD-44D1-8B99-17FB6B075BF1}" type="slidenum">
              <a:rPr lang="en-AU"/>
              <a:pPr>
                <a:defRPr/>
              </a:pPr>
              <a:t>‹#›</a:t>
            </a:fld>
            <a:endParaRPr lang="en-AU" dirty="0"/>
          </a:p>
        </p:txBody>
      </p:sp>
    </p:spTree>
    <p:extLst>
      <p:ext uri="{BB962C8B-B14F-4D97-AF65-F5344CB8AC3E}">
        <p14:creationId xmlns:p14="http://schemas.microsoft.com/office/powerpoint/2010/main" val="588310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32"/>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497714"/>
            <a:ext cx="5486400" cy="8048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5" name="Title 1"/>
          <p:cNvSpPr>
            <a:spLocks noGrp="1"/>
          </p:cNvSpPr>
          <p:nvPr>
            <p:ph type="title"/>
          </p:nvPr>
        </p:nvSpPr>
        <p:spPr>
          <a:xfrm>
            <a:off x="2155833" y="274637"/>
            <a:ext cx="6530975" cy="1143000"/>
          </a:xfrm>
        </p:spPr>
        <p:txBody>
          <a:bodyPr/>
          <a:lstStyle/>
          <a:p>
            <a:r>
              <a:rPr lang="en-AU" dirty="0"/>
              <a:t>Click to edit Master title style</a:t>
            </a:r>
            <a:endParaRPr lang="en-US" dirty="0"/>
          </a:p>
        </p:txBody>
      </p:sp>
      <p:sp>
        <p:nvSpPr>
          <p:cNvPr id="6" name="Rectangle 5"/>
          <p:cNvSpPr>
            <a:spLocks noGrp="1" noChangeArrowheads="1"/>
          </p:cNvSpPr>
          <p:nvPr>
            <p:ph type="sldNum" sz="quarter" idx="10"/>
          </p:nvPr>
        </p:nvSpPr>
        <p:spPr/>
        <p:txBody>
          <a:bodyPr/>
          <a:lstStyle>
            <a:lvl1pPr>
              <a:defRPr>
                <a:latin typeface="Arial" charset="0"/>
                <a:cs typeface="+mn-cs"/>
              </a:defRPr>
            </a:lvl1pPr>
          </a:lstStyle>
          <a:p>
            <a:pPr>
              <a:defRPr/>
            </a:pPr>
            <a:fld id="{41D5990D-E3D6-4F99-8BED-11E67FAC93F2}" type="slidenum">
              <a:rPr lang="en-AU"/>
              <a:pPr>
                <a:defRPr/>
              </a:pPr>
              <a:t>‹#›</a:t>
            </a:fld>
            <a:endParaRPr lang="en-AU" dirty="0"/>
          </a:p>
        </p:txBody>
      </p:sp>
    </p:spTree>
    <p:extLst>
      <p:ext uri="{BB962C8B-B14F-4D97-AF65-F5344CB8AC3E}">
        <p14:creationId xmlns:p14="http://schemas.microsoft.com/office/powerpoint/2010/main" val="100262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1"/>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4" name="Text Placeholder 3"/>
          <p:cNvSpPr>
            <a:spLocks noGrp="1"/>
          </p:cNvSpPr>
          <p:nvPr>
            <p:ph type="body" sz="half" idx="2"/>
          </p:nvPr>
        </p:nvSpPr>
        <p:spPr>
          <a:xfrm>
            <a:off x="457202" y="1896881"/>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5" name="Title 1"/>
          <p:cNvSpPr>
            <a:spLocks noGrp="1"/>
          </p:cNvSpPr>
          <p:nvPr>
            <p:ph type="title"/>
          </p:nvPr>
        </p:nvSpPr>
        <p:spPr>
          <a:xfrm>
            <a:off x="2155827" y="274637"/>
            <a:ext cx="6530975" cy="1143000"/>
          </a:xfrm>
        </p:spPr>
        <p:txBody>
          <a:bodyPr/>
          <a:lstStyle/>
          <a:p>
            <a:r>
              <a:rPr lang="en-AU" dirty="0"/>
              <a:t>Click to edit Master title style</a:t>
            </a:r>
            <a:endParaRPr lang="en-US" dirty="0"/>
          </a:p>
        </p:txBody>
      </p:sp>
      <p:sp>
        <p:nvSpPr>
          <p:cNvPr id="6" name="Rectangle 5"/>
          <p:cNvSpPr>
            <a:spLocks noGrp="1" noChangeArrowheads="1"/>
          </p:cNvSpPr>
          <p:nvPr>
            <p:ph type="sldNum" sz="quarter" idx="10"/>
          </p:nvPr>
        </p:nvSpPr>
        <p:spPr/>
        <p:txBody>
          <a:bodyPr/>
          <a:lstStyle>
            <a:lvl1pPr>
              <a:defRPr>
                <a:latin typeface="Arial" charset="0"/>
                <a:cs typeface="+mn-cs"/>
              </a:defRPr>
            </a:lvl1pPr>
          </a:lstStyle>
          <a:p>
            <a:pPr>
              <a:defRPr/>
            </a:pPr>
            <a:fld id="{C2BF6EFD-5EBD-44D1-8B99-17FB6B075BF1}" type="slidenum">
              <a:rPr lang="en-AU"/>
              <a:pPr>
                <a:defRPr/>
              </a:pPr>
              <a:t>‹#›</a:t>
            </a:fld>
            <a:endParaRPr lang="en-AU" dirty="0"/>
          </a:p>
        </p:txBody>
      </p:sp>
    </p:spTree>
    <p:extLst>
      <p:ext uri="{BB962C8B-B14F-4D97-AF65-F5344CB8AC3E}">
        <p14:creationId xmlns:p14="http://schemas.microsoft.com/office/powerpoint/2010/main" val="30277813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6E5966EA-6DFC-4CC6-B5C7-F2585A6FBF5A}" type="slidenum">
              <a:rPr lang="en-AU"/>
              <a:pPr>
                <a:defRPr/>
              </a:pPr>
              <a:t>‹#›</a:t>
            </a:fld>
            <a:endParaRPr lang="en-AU" dirty="0"/>
          </a:p>
        </p:txBody>
      </p:sp>
    </p:spTree>
    <p:extLst>
      <p:ext uri="{BB962C8B-B14F-4D97-AF65-F5344CB8AC3E}">
        <p14:creationId xmlns:p14="http://schemas.microsoft.com/office/powerpoint/2010/main" val="4086723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74"/>
            <a:ext cx="2057400" cy="415049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1975674"/>
            <a:ext cx="6019800" cy="4150495"/>
          </a:xfrm>
        </p:spPr>
        <p:txBody>
          <a:bodyPr vert="eaVert"/>
          <a:lstStyle>
            <a:lvl5pPr>
              <a:defRPr sz="12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Rectangle 3"/>
          <p:cNvSpPr>
            <a:spLocks noGrp="1" noChangeArrowheads="1"/>
          </p:cNvSpPr>
          <p:nvPr>
            <p:ph type="sldNum" sz="quarter" idx="10"/>
          </p:nvPr>
        </p:nvSpPr>
        <p:spPr/>
        <p:txBody>
          <a:bodyPr/>
          <a:lstStyle>
            <a:lvl1pPr>
              <a:defRPr>
                <a:latin typeface="Arial" charset="0"/>
                <a:cs typeface="+mn-cs"/>
              </a:defRPr>
            </a:lvl1pPr>
          </a:lstStyle>
          <a:p>
            <a:pPr>
              <a:defRPr/>
            </a:pPr>
            <a:fld id="{6008B61E-DE32-4F28-A15A-5CAC80DE1D12}" type="slidenum">
              <a:rPr lang="en-AU"/>
              <a:pPr>
                <a:defRPr/>
              </a:pPr>
              <a:t>‹#›</a:t>
            </a:fld>
            <a:endParaRPr lang="en-AU" dirty="0"/>
          </a:p>
        </p:txBody>
      </p:sp>
    </p:spTree>
    <p:extLst>
      <p:ext uri="{BB962C8B-B14F-4D97-AF65-F5344CB8AC3E}">
        <p14:creationId xmlns:p14="http://schemas.microsoft.com/office/powerpoint/2010/main" val="27247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17706" y="274637"/>
            <a:ext cx="6996113" cy="1143000"/>
          </a:xfrm>
        </p:spPr>
        <p:txBody>
          <a:bodyPr/>
          <a:lstStyle/>
          <a:p>
            <a:r>
              <a:rPr lang="en-US"/>
              <a:t>Click to edit Master title style</a:t>
            </a:r>
            <a:endParaRPr lang="en-AU"/>
          </a:p>
        </p:txBody>
      </p:sp>
      <p:sp>
        <p:nvSpPr>
          <p:cNvPr id="3" name="Content Placeholder 2"/>
          <p:cNvSpPr>
            <a:spLocks noGrp="1"/>
          </p:cNvSpPr>
          <p:nvPr>
            <p:ph sz="quarter" idx="1"/>
          </p:nvPr>
        </p:nvSpPr>
        <p:spPr>
          <a:xfrm>
            <a:off x="254000" y="1968503"/>
            <a:ext cx="4241800"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68503"/>
            <a:ext cx="4243388"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254000" y="4383094"/>
            <a:ext cx="424180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p:cNvSpPr>
            <a:spLocks noGrp="1"/>
          </p:cNvSpPr>
          <p:nvPr>
            <p:ph sz="quarter" idx="4"/>
          </p:nvPr>
        </p:nvSpPr>
        <p:spPr>
          <a:xfrm>
            <a:off x="4648200" y="4383094"/>
            <a:ext cx="4243388"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0"/>
          </p:nvPr>
        </p:nvSpPr>
        <p:spPr/>
        <p:txBody>
          <a:bodyPr/>
          <a:lstStyle>
            <a:lvl1pPr>
              <a:defRPr>
                <a:latin typeface="Arial" charset="0"/>
                <a:cs typeface="+mn-cs"/>
              </a:defRPr>
            </a:lvl1pPr>
          </a:lstStyle>
          <a:p>
            <a:pPr>
              <a:defRPr/>
            </a:pPr>
            <a:fld id="{8A471D16-0E9F-4D03-8B14-F3E11D1505C7}" type="slidenum">
              <a:rPr lang="en-AU"/>
              <a:pPr>
                <a:defRPr/>
              </a:pPr>
              <a:t>‹#›</a:t>
            </a:fld>
            <a:endParaRPr lang="en-AU" dirty="0"/>
          </a:p>
        </p:txBody>
      </p:sp>
    </p:spTree>
    <p:extLst>
      <p:ext uri="{BB962C8B-B14F-4D97-AF65-F5344CB8AC3E}">
        <p14:creationId xmlns:p14="http://schemas.microsoft.com/office/powerpoint/2010/main" val="9222998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17706" y="274637"/>
            <a:ext cx="6996113"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254000" y="1968501"/>
            <a:ext cx="42418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648200" y="1968501"/>
            <a:ext cx="4243388"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sldNum" sz="quarter" idx="10"/>
          </p:nvPr>
        </p:nvSpPr>
        <p:spPr/>
        <p:txBody>
          <a:bodyPr/>
          <a:lstStyle>
            <a:lvl1pPr>
              <a:defRPr>
                <a:latin typeface="Arial" charset="0"/>
                <a:cs typeface="+mn-cs"/>
              </a:defRPr>
            </a:lvl1pPr>
          </a:lstStyle>
          <a:p>
            <a:pPr>
              <a:defRPr/>
            </a:pPr>
            <a:fld id="{B77586B8-6F85-4316-8B92-A99590D80015}" type="slidenum">
              <a:rPr lang="en-AU"/>
              <a:pPr>
                <a:defRPr/>
              </a:pPr>
              <a:t>‹#›</a:t>
            </a:fld>
            <a:endParaRPr lang="en-AU" dirty="0"/>
          </a:p>
        </p:txBody>
      </p:sp>
    </p:spTree>
    <p:extLst>
      <p:ext uri="{BB962C8B-B14F-4D97-AF65-F5344CB8AC3E}">
        <p14:creationId xmlns:p14="http://schemas.microsoft.com/office/powerpoint/2010/main" val="19166306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6" y="274637"/>
            <a:ext cx="6996113"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254000" y="1968501"/>
            <a:ext cx="42418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68503"/>
            <a:ext cx="4243388"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383094"/>
            <a:ext cx="4243388"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p:cNvSpPr>
            <a:spLocks noGrp="1" noChangeArrowheads="1"/>
          </p:cNvSpPr>
          <p:nvPr>
            <p:ph type="sldNum" sz="quarter" idx="10"/>
          </p:nvPr>
        </p:nvSpPr>
        <p:spPr/>
        <p:txBody>
          <a:bodyPr/>
          <a:lstStyle>
            <a:lvl1pPr>
              <a:defRPr>
                <a:latin typeface="Arial" charset="0"/>
                <a:cs typeface="+mn-cs"/>
              </a:defRPr>
            </a:lvl1pPr>
          </a:lstStyle>
          <a:p>
            <a:pPr>
              <a:defRPr/>
            </a:pPr>
            <a:fld id="{98937F8F-FF95-4D0C-B599-76ADFA50F6CF}" type="slidenum">
              <a:rPr lang="en-AU"/>
              <a:pPr>
                <a:defRPr/>
              </a:pPr>
              <a:t>‹#›</a:t>
            </a:fld>
            <a:endParaRPr lang="en-AU" dirty="0"/>
          </a:p>
        </p:txBody>
      </p:sp>
    </p:spTree>
    <p:extLst>
      <p:ext uri="{BB962C8B-B14F-4D97-AF65-F5344CB8AC3E}">
        <p14:creationId xmlns:p14="http://schemas.microsoft.com/office/powerpoint/2010/main" val="2151079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6" y="274637"/>
            <a:ext cx="6996113"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254000" y="1968501"/>
            <a:ext cx="42418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68501"/>
            <a:ext cx="4243388"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sldNum" sz="quarter" idx="10"/>
          </p:nvPr>
        </p:nvSpPr>
        <p:spPr/>
        <p:txBody>
          <a:bodyPr/>
          <a:lstStyle>
            <a:lvl1pPr>
              <a:defRPr>
                <a:latin typeface="Arial" charset="0"/>
                <a:cs typeface="+mn-cs"/>
              </a:defRPr>
            </a:lvl1pPr>
          </a:lstStyle>
          <a:p>
            <a:pPr>
              <a:defRPr/>
            </a:pPr>
            <a:fld id="{2967226D-A201-4972-8BA0-E17AE3BCDAE5}" type="slidenum">
              <a:rPr lang="en-AU"/>
              <a:pPr>
                <a:defRPr/>
              </a:pPr>
              <a:t>‹#›</a:t>
            </a:fld>
            <a:endParaRPr lang="en-AU" dirty="0"/>
          </a:p>
        </p:txBody>
      </p:sp>
    </p:spTree>
    <p:extLst>
      <p:ext uri="{BB962C8B-B14F-4D97-AF65-F5344CB8AC3E}">
        <p14:creationId xmlns:p14="http://schemas.microsoft.com/office/powerpoint/2010/main" val="1301857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77681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19455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003690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7242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30"/>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497710"/>
            <a:ext cx="5486400" cy="8048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Click to edit Master text styles</a:t>
            </a:r>
          </a:p>
        </p:txBody>
      </p:sp>
      <p:sp>
        <p:nvSpPr>
          <p:cNvPr id="5" name="Title 1"/>
          <p:cNvSpPr>
            <a:spLocks noGrp="1"/>
          </p:cNvSpPr>
          <p:nvPr>
            <p:ph type="title"/>
          </p:nvPr>
        </p:nvSpPr>
        <p:spPr>
          <a:xfrm>
            <a:off x="2155827" y="274637"/>
            <a:ext cx="6530975" cy="1143000"/>
          </a:xfrm>
        </p:spPr>
        <p:txBody>
          <a:bodyPr/>
          <a:lstStyle/>
          <a:p>
            <a:r>
              <a:rPr lang="en-AU" dirty="0"/>
              <a:t>Click to edit Master title style</a:t>
            </a:r>
            <a:endParaRPr lang="en-US" dirty="0"/>
          </a:p>
        </p:txBody>
      </p:sp>
      <p:sp>
        <p:nvSpPr>
          <p:cNvPr id="6" name="Rectangle 5"/>
          <p:cNvSpPr>
            <a:spLocks noGrp="1" noChangeArrowheads="1"/>
          </p:cNvSpPr>
          <p:nvPr>
            <p:ph type="sldNum" sz="quarter" idx="10"/>
          </p:nvPr>
        </p:nvSpPr>
        <p:spPr/>
        <p:txBody>
          <a:bodyPr/>
          <a:lstStyle>
            <a:lvl1pPr>
              <a:defRPr>
                <a:latin typeface="Arial" charset="0"/>
                <a:cs typeface="+mn-cs"/>
              </a:defRPr>
            </a:lvl1pPr>
          </a:lstStyle>
          <a:p>
            <a:pPr>
              <a:defRPr/>
            </a:pPr>
            <a:fld id="{41D5990D-E3D6-4F99-8BED-11E67FAC93F2}" type="slidenum">
              <a:rPr lang="en-AU"/>
              <a:pPr>
                <a:defRPr/>
              </a:pPr>
              <a:t>‹#›</a:t>
            </a:fld>
            <a:endParaRPr lang="en-AU" dirty="0"/>
          </a:p>
        </p:txBody>
      </p:sp>
    </p:spTree>
    <p:extLst>
      <p:ext uri="{BB962C8B-B14F-4D97-AF65-F5344CB8AC3E}">
        <p14:creationId xmlns:p14="http://schemas.microsoft.com/office/powerpoint/2010/main" val="3094337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82812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227764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356299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182697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781895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16504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302896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21B3429-D8BD-4744-BAD1-E414E1E53BB2}"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20373844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1B3429-D8BD-4744-BAD1-E414E1E53BB2}"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15697105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B3429-D8BD-4744-BAD1-E414E1E53BB2}" type="datetimeFigureOut">
              <a:rPr lang="en-AU" smtClean="0"/>
              <a:t>25/11/2018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1FADB9-714A-4C34-A745-F0B81D9301A9}" type="slidenum">
              <a:rPr lang="en-AU" smtClean="0"/>
              <a:t>‹#›</a:t>
            </a:fld>
            <a:endParaRPr lang="en-AU"/>
          </a:p>
        </p:txBody>
      </p:sp>
    </p:spTree>
    <p:extLst>
      <p:ext uri="{BB962C8B-B14F-4D97-AF65-F5344CB8AC3E}">
        <p14:creationId xmlns:p14="http://schemas.microsoft.com/office/powerpoint/2010/main" val="227693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image" Target="../media/image5.png"/><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theme" Target="../theme/theme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image" Target="../media/image5.png"/><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theme" Target="../theme/theme11.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2.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5.emf"/><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3.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17.jpe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16.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image" Target="../media/image5.png"/><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theme" Target="../theme/theme14.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34" Type="http://schemas.openxmlformats.org/officeDocument/2006/relationships/image" Target="../media/image5.png"/><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theme" Target="../theme/theme15.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16.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image" Target="../media/image16.emf"/><Relationship Id="rId2" Type="http://schemas.openxmlformats.org/officeDocument/2006/relationships/slideLayout" Target="../slideLayouts/slideLayout258.xml"/><Relationship Id="rId16" Type="http://schemas.openxmlformats.org/officeDocument/2006/relationships/image" Target="../media/image15.emf"/><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5" Type="http://schemas.openxmlformats.org/officeDocument/2006/relationships/image" Target="../media/image24.emf"/><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png"/><Relationship Id="rId2" Type="http://schemas.openxmlformats.org/officeDocument/2006/relationships/slideLayout" Target="../slideLayouts/slideLayout72.xml"/><Relationship Id="rId16"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7"/>
          <p:cNvPicPr>
            <a:picLocks/>
          </p:cNvPicPr>
          <p:nvPr/>
        </p:nvPicPr>
        <p:blipFill>
          <a:blip r:embed="rId17"/>
          <a:srcRect/>
          <a:stretch>
            <a:fillRect/>
          </a:stretch>
        </p:blipFill>
        <p:spPr bwMode="auto">
          <a:xfrm>
            <a:off x="0" y="1600202"/>
            <a:ext cx="9144000" cy="144463"/>
          </a:xfrm>
          <a:prstGeom prst="rect">
            <a:avLst/>
          </a:prstGeom>
          <a:noFill/>
          <a:ln w="9525">
            <a:noFill/>
            <a:miter lim="800000"/>
            <a:headEnd/>
            <a:tailEnd/>
          </a:ln>
        </p:spPr>
      </p:pic>
      <p:sp>
        <p:nvSpPr>
          <p:cNvPr id="13315" name="Title Placeholder 1"/>
          <p:cNvSpPr>
            <a:spLocks noGrp="1"/>
          </p:cNvSpPr>
          <p:nvPr>
            <p:ph type="title"/>
          </p:nvPr>
        </p:nvSpPr>
        <p:spPr bwMode="auto">
          <a:xfrm>
            <a:off x="1917702" y="274637"/>
            <a:ext cx="69961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3316" name="Text Placeholder 2"/>
          <p:cNvSpPr>
            <a:spLocks noGrp="1"/>
          </p:cNvSpPr>
          <p:nvPr>
            <p:ph type="body" idx="1"/>
          </p:nvPr>
        </p:nvSpPr>
        <p:spPr bwMode="auto">
          <a:xfrm>
            <a:off x="254000" y="1968501"/>
            <a:ext cx="8637588"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0"/>
            <a:r>
              <a:rPr lang="en-AU"/>
              <a:t>click to edit Master text styles</a:t>
            </a:r>
          </a:p>
          <a:p>
            <a:pPr lvl="1"/>
            <a:r>
              <a:rPr lang="en-AU"/>
              <a:t>second level</a:t>
            </a:r>
          </a:p>
          <a:p>
            <a:pPr lvl="2"/>
            <a:r>
              <a:rPr lang="en-AU"/>
              <a:t>third level</a:t>
            </a:r>
          </a:p>
          <a:p>
            <a:pPr lvl="3"/>
            <a:r>
              <a:rPr lang="en-AU"/>
              <a:t>fourth level</a:t>
            </a:r>
          </a:p>
        </p:txBody>
      </p:sp>
      <p:pic>
        <p:nvPicPr>
          <p:cNvPr id="13317" name="Picture 7" descr="logo.eps"/>
          <p:cNvPicPr>
            <a:picLocks noChangeAspect="1"/>
          </p:cNvPicPr>
          <p:nvPr/>
        </p:nvPicPr>
        <p:blipFill>
          <a:blip r:embed="rId18"/>
          <a:srcRect/>
          <a:stretch>
            <a:fillRect/>
          </a:stretch>
        </p:blipFill>
        <p:spPr bwMode="auto">
          <a:xfrm>
            <a:off x="457200" y="439739"/>
            <a:ext cx="1346200" cy="97790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780213" y="666749"/>
            <a:ext cx="21336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666666"/>
                </a:solidFill>
                <a:latin typeface="Arial" pitchFamily="34" charset="0"/>
                <a:ea typeface="ＭＳ Ｐゴシック" pitchFamily="34" charset="-128"/>
                <a:cs typeface="Arial" pitchFamily="34" charset="0"/>
              </a:defRPr>
            </a:lvl1pPr>
          </a:lstStyle>
          <a:p>
            <a:pPr defTabSz="457200" fontAlgn="base">
              <a:spcBef>
                <a:spcPct val="0"/>
              </a:spcBef>
              <a:spcAft>
                <a:spcPct val="0"/>
              </a:spcAft>
              <a:defRPr/>
            </a:pPr>
            <a:fld id="{C3852B39-2B85-4A5C-9976-5D7955FAE1A2}" type="slidenum">
              <a:rPr lang="en-AU"/>
              <a:pPr defTabSz="457200" fontAlgn="base">
                <a:spcBef>
                  <a:spcPct val="0"/>
                </a:spcBef>
                <a:spcAft>
                  <a:spcPct val="0"/>
                </a:spcAft>
                <a:defRPr/>
              </a:pPr>
              <a:t>‹#›</a:t>
            </a:fld>
            <a:endParaRPr lang="en-AU" dirty="0"/>
          </a:p>
        </p:txBody>
      </p:sp>
    </p:spTree>
    <p:extLst>
      <p:ext uri="{BB962C8B-B14F-4D97-AF65-F5344CB8AC3E}">
        <p14:creationId xmlns:p14="http://schemas.microsoft.com/office/powerpoint/2010/main" val="7169431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dt="0"/>
  <p:txStyles>
    <p:titleStyle>
      <a:lvl1pPr algn="ctr" defTabSz="457200" rtl="0" eaLnBrk="0" fontAlgn="base" hangingPunct="0">
        <a:spcBef>
          <a:spcPct val="0"/>
        </a:spcBef>
        <a:spcAft>
          <a:spcPct val="0"/>
        </a:spcAft>
        <a:defRPr sz="3200" kern="1200">
          <a:solidFill>
            <a:srgbClr val="0E5F7E"/>
          </a:solidFill>
          <a:latin typeface="Arial"/>
          <a:ea typeface="ＭＳ Ｐゴシック" pitchFamily="34" charset="-128"/>
          <a:cs typeface="Arial"/>
        </a:defRPr>
      </a:lvl1pPr>
      <a:lvl2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2pPr>
      <a:lvl3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3pPr>
      <a:lvl4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4pPr>
      <a:lvl5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5pPr>
      <a:lvl6pPr marL="457200" algn="ctr" defTabSz="457200" rtl="0" fontAlgn="base">
        <a:spcBef>
          <a:spcPct val="0"/>
        </a:spcBef>
        <a:spcAft>
          <a:spcPct val="0"/>
        </a:spcAft>
        <a:defRPr sz="3200">
          <a:solidFill>
            <a:srgbClr val="010000"/>
          </a:solidFill>
          <a:latin typeface="Arial" charset="0"/>
          <a:ea typeface="ＭＳ Ｐゴシック" charset="-128"/>
        </a:defRPr>
      </a:lvl6pPr>
      <a:lvl7pPr marL="914400" algn="ctr" defTabSz="457200" rtl="0" fontAlgn="base">
        <a:spcBef>
          <a:spcPct val="0"/>
        </a:spcBef>
        <a:spcAft>
          <a:spcPct val="0"/>
        </a:spcAft>
        <a:defRPr sz="3200">
          <a:solidFill>
            <a:srgbClr val="010000"/>
          </a:solidFill>
          <a:latin typeface="Arial" charset="0"/>
          <a:ea typeface="ＭＳ Ｐゴシック" charset="-128"/>
        </a:defRPr>
      </a:lvl7pPr>
      <a:lvl8pPr marL="1371600" algn="ctr" defTabSz="457200" rtl="0" fontAlgn="base">
        <a:spcBef>
          <a:spcPct val="0"/>
        </a:spcBef>
        <a:spcAft>
          <a:spcPct val="0"/>
        </a:spcAft>
        <a:defRPr sz="3200">
          <a:solidFill>
            <a:srgbClr val="010000"/>
          </a:solidFill>
          <a:latin typeface="Arial" charset="0"/>
          <a:ea typeface="ＭＳ Ｐゴシック" charset="-128"/>
        </a:defRPr>
      </a:lvl8pPr>
      <a:lvl9pPr marL="1828800" algn="ctr" defTabSz="457200" rtl="0" fontAlgn="base">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0" fontAlgn="t" hangingPunct="0">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0" fontAlgn="t" hangingPunct="0">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0" fontAlgn="t" hangingPunct="0">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0" fontAlgn="t" hangingPunct="0">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2" cstate="print">
            <a:extLst/>
          </a:blip>
          <a:stretch>
            <a:fillRect/>
          </a:stretch>
        </p:blipFill>
        <p:spPr>
          <a:xfrm>
            <a:off x="65665" y="53900"/>
            <a:ext cx="1805643" cy="754979"/>
          </a:xfrm>
          <a:prstGeom prst="rect">
            <a:avLst/>
          </a:prstGeom>
          <a:ln w="12700">
            <a:miter lim="400000"/>
          </a:ln>
        </p:spPr>
      </p:pic>
      <p:sp>
        <p:nvSpPr>
          <p:cNvPr id="4" name="Footer Placeholder 5"/>
          <p:cNvSpPr>
            <a:spLocks noGrp="1"/>
          </p:cNvSpPr>
          <p:nvPr>
            <p:ph type="ftr" sz="quarter" idx="3"/>
          </p:nvPr>
        </p:nvSpPr>
        <p:spPr>
          <a:xfrm>
            <a:off x="0" y="6309521"/>
            <a:ext cx="9144000" cy="54848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386377"/>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5" y="2348708"/>
            <a:ext cx="4050507" cy="3605813"/>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816044460"/>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 id="2147484174" r:id="rId14"/>
    <p:sldLayoutId id="2147484175" r:id="rId15"/>
    <p:sldLayoutId id="2147484176" r:id="rId16"/>
    <p:sldLayoutId id="2147484177" r:id="rId17"/>
    <p:sldLayoutId id="2147484178" r:id="rId18"/>
    <p:sldLayoutId id="2147484179" r:id="rId19"/>
    <p:sldLayoutId id="2147484180" r:id="rId20"/>
    <p:sldLayoutId id="2147484181" r:id="rId21"/>
    <p:sldLayoutId id="2147484182" r:id="rId22"/>
    <p:sldLayoutId id="2147484183" r:id="rId23"/>
    <p:sldLayoutId id="2147484184" r:id="rId24"/>
    <p:sldLayoutId id="2147484185" r:id="rId25"/>
    <p:sldLayoutId id="2147484186" r:id="rId26"/>
    <p:sldLayoutId id="2147484187" r:id="rId27"/>
    <p:sldLayoutId id="2147484190" r:id="rId28"/>
    <p:sldLayoutId id="2147484191" r:id="rId29"/>
    <p:sldLayoutId id="214748419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3" cstate="print">
            <a:extLst/>
          </a:blip>
          <a:stretch>
            <a:fillRect/>
          </a:stretch>
        </p:blipFill>
        <p:spPr>
          <a:xfrm>
            <a:off x="65665" y="53900"/>
            <a:ext cx="1805643" cy="754979"/>
          </a:xfrm>
          <a:prstGeom prst="rect">
            <a:avLst/>
          </a:prstGeom>
          <a:ln w="12700">
            <a:miter lim="400000"/>
          </a:ln>
        </p:spPr>
      </p:pic>
      <p:sp>
        <p:nvSpPr>
          <p:cNvPr id="4" name="Footer Placeholder 5"/>
          <p:cNvSpPr>
            <a:spLocks noGrp="1"/>
          </p:cNvSpPr>
          <p:nvPr>
            <p:ph type="ftr" sz="quarter" idx="3"/>
          </p:nvPr>
        </p:nvSpPr>
        <p:spPr>
          <a:xfrm>
            <a:off x="0" y="6309521"/>
            <a:ext cx="9144000" cy="54848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386377"/>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5" y="2348708"/>
            <a:ext cx="4050507" cy="3605813"/>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2642116522"/>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 id="2147484223" r:id="rId18"/>
    <p:sldLayoutId id="2147484224" r:id="rId19"/>
    <p:sldLayoutId id="2147484225" r:id="rId20"/>
    <p:sldLayoutId id="2147484226" r:id="rId21"/>
    <p:sldLayoutId id="2147484227" r:id="rId22"/>
    <p:sldLayoutId id="2147484228" r:id="rId23"/>
    <p:sldLayoutId id="2147484229" r:id="rId24"/>
    <p:sldLayoutId id="2147484230" r:id="rId25"/>
    <p:sldLayoutId id="2147484231" r:id="rId26"/>
    <p:sldLayoutId id="2147484232" r:id="rId27"/>
    <p:sldLayoutId id="2147484234" r:id="rId28"/>
    <p:sldLayoutId id="2147484235" r:id="rId29"/>
    <p:sldLayoutId id="2147484236" r:id="rId30"/>
    <p:sldLayoutId id="2147484237"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D32835-3B24-4F7B-8C31-00E77085CF56}" type="datetimeFigureOut">
              <a:rPr lang="en-AU" smtClean="0"/>
              <a:t>25/11/2018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base">
              <a:spcBef>
                <a:spcPct val="0"/>
              </a:spcBef>
              <a:spcAft>
                <a:spcPct val="0"/>
              </a:spcAft>
              <a:defRPr/>
            </a:pPr>
            <a:fld id="{C3852B39-2B85-4A5C-9976-5D7955FAE1A2}" type="slidenum">
              <a:rPr lang="en-AU" smtClean="0"/>
              <a:pPr defTabSz="457200" fontAlgn="base">
                <a:spcBef>
                  <a:spcPct val="0"/>
                </a:spcBef>
                <a:spcAft>
                  <a:spcPct val="0"/>
                </a:spcAft>
                <a:defRPr/>
              </a:pPr>
              <a:t>‹#›</a:t>
            </a:fld>
            <a:endParaRPr lang="en-AU" dirty="0"/>
          </a:p>
        </p:txBody>
      </p:sp>
    </p:spTree>
    <p:extLst>
      <p:ext uri="{BB962C8B-B14F-4D97-AF65-F5344CB8AC3E}">
        <p14:creationId xmlns:p14="http://schemas.microsoft.com/office/powerpoint/2010/main" val="3631830212"/>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9900" y="1385888"/>
            <a:ext cx="8204200" cy="49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29" name="Rectangle 5"/>
          <p:cNvSpPr>
            <a:spLocks noGrp="1" noChangeArrowheads="1"/>
          </p:cNvSpPr>
          <p:nvPr>
            <p:ph type="ftr" sz="quarter" idx="3"/>
          </p:nvPr>
        </p:nvSpPr>
        <p:spPr bwMode="auto">
          <a:xfrm>
            <a:off x="5073650" y="6423025"/>
            <a:ext cx="3238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ctr">
              <a:defRPr sz="900" smtClean="0">
                <a:solidFill>
                  <a:srgbClr val="006F93"/>
                </a:solidFill>
              </a:defRPr>
            </a:lvl1pPr>
          </a:lstStyle>
          <a:p>
            <a:pPr fontAlgn="base">
              <a:spcBef>
                <a:spcPct val="0"/>
              </a:spcBef>
              <a:spcAft>
                <a:spcPct val="0"/>
              </a:spcAft>
              <a:defRPr/>
            </a:pPr>
            <a:r>
              <a:rPr lang="en-US"/>
              <a:t>The Centre for Australian Weather and Climate Research</a:t>
            </a:r>
            <a:r>
              <a:rPr lang="en-US" sz="800">
                <a:solidFill>
                  <a:srgbClr val="0099CC"/>
                </a:solidFill>
              </a:rPr>
              <a:t> </a:t>
            </a:r>
            <a:br>
              <a:rPr lang="en-US" sz="800">
                <a:solidFill>
                  <a:srgbClr val="0099CC"/>
                </a:solidFill>
              </a:rPr>
            </a:br>
            <a:r>
              <a:rPr lang="en-US" sz="800">
                <a:solidFill>
                  <a:srgbClr val="000000"/>
                </a:solidFill>
              </a:rPr>
              <a:t>A partnership between CSIRO and the Bureau of Meteorology</a:t>
            </a:r>
          </a:p>
        </p:txBody>
      </p:sp>
      <p:pic>
        <p:nvPicPr>
          <p:cNvPr id="1028"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3838" y="6100763"/>
            <a:ext cx="105727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7" name="Rectangle 43"/>
          <p:cNvSpPr>
            <a:spLocks noGrp="1" noChangeArrowheads="1"/>
          </p:cNvSpPr>
          <p:nvPr>
            <p:ph type="dt" sz="half" idx="2"/>
          </p:nvPr>
        </p:nvSpPr>
        <p:spPr bwMode="auto">
          <a:xfrm>
            <a:off x="1687513" y="6423025"/>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smtClean="0"/>
            </a:lvl1pPr>
          </a:lstStyle>
          <a:p>
            <a:pPr fontAlgn="base">
              <a:spcBef>
                <a:spcPct val="0"/>
              </a:spcBef>
              <a:spcAft>
                <a:spcPct val="0"/>
              </a:spcAft>
              <a:defRPr/>
            </a:pPr>
            <a:endParaRPr lang="en-US">
              <a:solidFill>
                <a:srgbClr val="000000"/>
              </a:solidFill>
            </a:endParaRPr>
          </a:p>
        </p:txBody>
      </p:sp>
      <p:sp>
        <p:nvSpPr>
          <p:cNvPr id="1068" name="Rectangle 44"/>
          <p:cNvSpPr>
            <a:spLocks noGrp="1" noChangeArrowheads="1"/>
          </p:cNvSpPr>
          <p:nvPr>
            <p:ph type="sldNum" sz="quarter" idx="4"/>
          </p:nvPr>
        </p:nvSpPr>
        <p:spPr bwMode="auto">
          <a:xfrm>
            <a:off x="465138" y="6423025"/>
            <a:ext cx="7191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smtClean="0">
                <a:solidFill>
                  <a:srgbClr val="006F93"/>
                </a:solidFill>
              </a:defRPr>
            </a:lvl1pPr>
          </a:lstStyle>
          <a:p>
            <a:pPr fontAlgn="base">
              <a:spcBef>
                <a:spcPct val="0"/>
              </a:spcBef>
              <a:spcAft>
                <a:spcPct val="0"/>
              </a:spcAft>
              <a:defRPr/>
            </a:pPr>
            <a:fld id="{68E3DA4A-CA6A-40A3-BCA6-175B459AC9BA}" type="slidenum">
              <a:rPr lang="en-US"/>
              <a:pPr fontAlgn="base">
                <a:spcBef>
                  <a:spcPct val="0"/>
                </a:spcBef>
                <a:spcAft>
                  <a:spcPct val="0"/>
                </a:spcAft>
                <a:defRPr/>
              </a:pPr>
              <a:t>‹#›</a:t>
            </a:fld>
            <a:endParaRPr lang="en-US"/>
          </a:p>
        </p:txBody>
      </p:sp>
      <p:pic>
        <p:nvPicPr>
          <p:cNvPr id="1031"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 y="0"/>
            <a:ext cx="913447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Rectangle 2"/>
          <p:cNvSpPr>
            <a:spLocks noGrp="1" noChangeArrowheads="1"/>
          </p:cNvSpPr>
          <p:nvPr>
            <p:ph type="title"/>
          </p:nvPr>
        </p:nvSpPr>
        <p:spPr bwMode="auto">
          <a:xfrm>
            <a:off x="469900" y="111125"/>
            <a:ext cx="723423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a:t>Click to edit Master title style</a:t>
            </a:r>
            <a:endParaRPr lang="en-AU"/>
          </a:p>
        </p:txBody>
      </p:sp>
      <p:pic>
        <p:nvPicPr>
          <p:cNvPr id="1033" name="Picture 46" descr="CSIRO_Grad_RGB_h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81975" y="6249988"/>
            <a:ext cx="58261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432092"/>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hd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180975" indent="-180975" algn="l" rtl="0" eaLnBrk="1" fontAlgn="base" hangingPunct="1">
        <a:spcBef>
          <a:spcPct val="20000"/>
        </a:spcBef>
        <a:spcAft>
          <a:spcPct val="0"/>
        </a:spcAft>
        <a:buChar char="•"/>
        <a:defRPr sz="2000">
          <a:solidFill>
            <a:srgbClr val="006F93"/>
          </a:solidFill>
          <a:latin typeface="+mn-lt"/>
          <a:ea typeface="+mn-ea"/>
          <a:cs typeface="+mn-cs"/>
        </a:defRPr>
      </a:lvl1pPr>
      <a:lvl2pPr marL="538163" indent="-177800" algn="l" rtl="0" eaLnBrk="1" fontAlgn="base" hangingPunct="1">
        <a:spcBef>
          <a:spcPct val="20000"/>
        </a:spcBef>
        <a:spcAft>
          <a:spcPct val="0"/>
        </a:spcAft>
        <a:buChar char="•"/>
        <a:defRPr>
          <a:solidFill>
            <a:schemeClr val="tx1"/>
          </a:solidFill>
          <a:latin typeface="+mn-lt"/>
        </a:defRPr>
      </a:lvl2pPr>
      <a:lvl3pPr marL="893763" indent="-176213" algn="l" rtl="0" eaLnBrk="1" fontAlgn="base" hangingPunct="1">
        <a:spcBef>
          <a:spcPct val="20000"/>
        </a:spcBef>
        <a:spcAft>
          <a:spcPct val="0"/>
        </a:spcAft>
        <a:buChar char="•"/>
        <a:defRPr sz="1600">
          <a:solidFill>
            <a:schemeClr val="tx1"/>
          </a:solidFill>
          <a:latin typeface="+mn-lt"/>
        </a:defRPr>
      </a:lvl3pPr>
      <a:lvl4pPr marL="1257300" indent="-180975" algn="l" rtl="0" eaLnBrk="1" fontAlgn="base" hangingPunct="1">
        <a:spcBef>
          <a:spcPct val="20000"/>
        </a:spcBef>
        <a:spcAft>
          <a:spcPct val="0"/>
        </a:spcAft>
        <a:buChar char="•"/>
        <a:defRPr sz="1400">
          <a:solidFill>
            <a:schemeClr val="tx1"/>
          </a:solidFill>
          <a:latin typeface="+mn-lt"/>
        </a:defRPr>
      </a:lvl4pPr>
      <a:lvl5pPr marL="1617663" indent="-180975" algn="l" rtl="0" eaLnBrk="1" fontAlgn="base" hangingPunct="1">
        <a:spcBef>
          <a:spcPct val="20000"/>
        </a:spcBef>
        <a:spcAft>
          <a:spcPct val="0"/>
        </a:spcAft>
        <a:buChar char="•"/>
        <a:defRPr sz="1400">
          <a:solidFill>
            <a:schemeClr val="tx1"/>
          </a:solidFill>
          <a:latin typeface="+mn-lt"/>
        </a:defRPr>
      </a:lvl5pPr>
      <a:lvl6pPr marL="2074863" indent="-180975" algn="l" rtl="0" eaLnBrk="1" fontAlgn="base" hangingPunct="1">
        <a:spcBef>
          <a:spcPct val="20000"/>
        </a:spcBef>
        <a:spcAft>
          <a:spcPct val="0"/>
        </a:spcAft>
        <a:buChar char="•"/>
        <a:defRPr sz="1400">
          <a:solidFill>
            <a:schemeClr val="tx1"/>
          </a:solidFill>
          <a:latin typeface="+mn-lt"/>
        </a:defRPr>
      </a:lvl6pPr>
      <a:lvl7pPr marL="2532063" indent="-180975" algn="l" rtl="0" eaLnBrk="1" fontAlgn="base" hangingPunct="1">
        <a:spcBef>
          <a:spcPct val="20000"/>
        </a:spcBef>
        <a:spcAft>
          <a:spcPct val="0"/>
        </a:spcAft>
        <a:buChar char="•"/>
        <a:defRPr sz="1400">
          <a:solidFill>
            <a:schemeClr val="tx1"/>
          </a:solidFill>
          <a:latin typeface="+mn-lt"/>
        </a:defRPr>
      </a:lvl7pPr>
      <a:lvl8pPr marL="2989263" indent="-180975" algn="l" rtl="0" eaLnBrk="1" fontAlgn="base" hangingPunct="1">
        <a:spcBef>
          <a:spcPct val="20000"/>
        </a:spcBef>
        <a:spcAft>
          <a:spcPct val="0"/>
        </a:spcAft>
        <a:buChar char="•"/>
        <a:defRPr sz="1400">
          <a:solidFill>
            <a:schemeClr val="tx1"/>
          </a:solidFill>
          <a:latin typeface="+mn-lt"/>
        </a:defRPr>
      </a:lvl8pPr>
      <a:lvl9pPr marL="3446463" indent="-180975"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932987"/>
            <a:ext cx="8640000" cy="768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2064000"/>
            <a:ext cx="8640000" cy="40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p:nvPicPr>
        <p:blipFill>
          <a:blip r:embed="rId25" cstate="print">
            <a:extLst/>
          </a:blip>
          <a:stretch>
            <a:fillRect/>
          </a:stretch>
        </p:blipFill>
        <p:spPr>
          <a:xfrm>
            <a:off x="183947" y="72789"/>
            <a:ext cx="1802343" cy="753600"/>
          </a:xfrm>
          <a:prstGeom prst="rect">
            <a:avLst/>
          </a:prstGeom>
          <a:ln w="12700">
            <a:miter lim="400000"/>
          </a:ln>
        </p:spPr>
      </p:pic>
      <p:sp>
        <p:nvSpPr>
          <p:cNvPr id="9" name="Rectangle 8"/>
          <p:cNvSpPr/>
          <p:nvPr/>
        </p:nvSpPr>
        <p:spPr>
          <a:xfrm>
            <a:off x="0" y="6314365"/>
            <a:ext cx="9144000" cy="543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6403090"/>
            <a:ext cx="1436370" cy="366183"/>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27287297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 id="2147484343" r:id="rId18"/>
    <p:sldLayoutId id="2147484344" r:id="rId19"/>
    <p:sldLayoutId id="2147484345" r:id="rId20"/>
    <p:sldLayoutId id="2147484346" r:id="rId21"/>
    <p:sldLayoutId id="2147484347" r:id="rId22"/>
    <p:sldLayoutId id="2147484348"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4" cstate="print">
            <a:extLst/>
          </a:blip>
          <a:stretch>
            <a:fillRect/>
          </a:stretch>
        </p:blipFill>
        <p:spPr>
          <a:xfrm>
            <a:off x="65665" y="53900"/>
            <a:ext cx="1805643" cy="754979"/>
          </a:xfrm>
          <a:prstGeom prst="rect">
            <a:avLst/>
          </a:prstGeom>
          <a:ln w="12700">
            <a:miter lim="400000"/>
          </a:ln>
        </p:spPr>
      </p:pic>
      <p:sp>
        <p:nvSpPr>
          <p:cNvPr id="4" name="Footer Placeholder 5"/>
          <p:cNvSpPr>
            <a:spLocks noGrp="1"/>
          </p:cNvSpPr>
          <p:nvPr>
            <p:ph type="ftr" sz="quarter" idx="3"/>
          </p:nvPr>
        </p:nvSpPr>
        <p:spPr>
          <a:xfrm>
            <a:off x="0" y="6309521"/>
            <a:ext cx="9144000" cy="54848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386377"/>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dirty="0"/>
          </a:p>
        </p:txBody>
      </p:sp>
      <p:sp>
        <p:nvSpPr>
          <p:cNvPr id="2" name="Text Placeholder 1"/>
          <p:cNvSpPr>
            <a:spLocks noGrp="1"/>
          </p:cNvSpPr>
          <p:nvPr>
            <p:ph type="body" idx="1"/>
          </p:nvPr>
        </p:nvSpPr>
        <p:spPr>
          <a:xfrm>
            <a:off x="197645" y="2348708"/>
            <a:ext cx="4050507" cy="3605813"/>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393530025"/>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 id="2147484371" r:id="rId17"/>
    <p:sldLayoutId id="2147484372" r:id="rId18"/>
    <p:sldLayoutId id="2147484373" r:id="rId19"/>
    <p:sldLayoutId id="2147484374" r:id="rId20"/>
    <p:sldLayoutId id="2147484375" r:id="rId21"/>
    <p:sldLayoutId id="2147484376" r:id="rId22"/>
    <p:sldLayoutId id="2147484377" r:id="rId23"/>
    <p:sldLayoutId id="2147484378" r:id="rId24"/>
    <p:sldLayoutId id="2147484379" r:id="rId25"/>
    <p:sldLayoutId id="2147484380" r:id="rId26"/>
    <p:sldLayoutId id="2147484381" r:id="rId27"/>
    <p:sldLayoutId id="2147484382" r:id="rId28"/>
    <p:sldLayoutId id="2147484383" r:id="rId29"/>
    <p:sldLayoutId id="2147484384" r:id="rId30"/>
    <p:sldLayoutId id="2147484385" r:id="rId31"/>
    <p:sldLayoutId id="2147484386"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The Centre for Australian Weather and Climate Research  A partnership between CSIRO and the Bureau of Meteorology</a:t>
            </a:r>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CF8B7-10F6-47C8-8F38-57CE452EC2A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52157913"/>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747719" y="1385888"/>
            <a:ext cx="7926387" cy="49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099" name="Rectangle 3"/>
          <p:cNvSpPr>
            <a:spLocks noGrp="1" noChangeArrowheads="1"/>
          </p:cNvSpPr>
          <p:nvPr>
            <p:ph type="ftr" sz="quarter" idx="3"/>
          </p:nvPr>
        </p:nvSpPr>
        <p:spPr bwMode="auto">
          <a:xfrm>
            <a:off x="5073650" y="6423025"/>
            <a:ext cx="32385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ctr">
              <a:defRPr sz="900">
                <a:solidFill>
                  <a:srgbClr val="006F93"/>
                </a:solidFill>
                <a:latin typeface="Arial" charset="0"/>
              </a:defRPr>
            </a:lvl1pPr>
          </a:lstStyle>
          <a:p>
            <a:pPr fontAlgn="base">
              <a:spcBef>
                <a:spcPct val="0"/>
              </a:spcBef>
              <a:spcAft>
                <a:spcPct val="0"/>
              </a:spcAft>
              <a:defRPr/>
            </a:pPr>
            <a:r>
              <a:rPr lang="en-AU"/>
              <a:t>The Centre for Australian Weather and Climate Research</a:t>
            </a:r>
            <a:r>
              <a:rPr lang="en-AU" sz="800">
                <a:solidFill>
                  <a:srgbClr val="0099CC"/>
                </a:solidFill>
              </a:rPr>
              <a:t> </a:t>
            </a:r>
            <a:br>
              <a:rPr lang="en-AU" sz="800">
                <a:solidFill>
                  <a:srgbClr val="0099CC"/>
                </a:solidFill>
              </a:rPr>
            </a:br>
            <a:r>
              <a:rPr lang="en-AU" sz="800">
                <a:solidFill>
                  <a:srgbClr val="000000"/>
                </a:solidFill>
              </a:rPr>
              <a:t>A partnership between CSIRO and the Bureau of Meteorology</a:t>
            </a:r>
          </a:p>
        </p:txBody>
      </p:sp>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83575" y="6224591"/>
            <a:ext cx="414338" cy="51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3844" y="6100763"/>
            <a:ext cx="105727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6"/>
          <p:cNvSpPr>
            <a:spLocks noGrp="1" noChangeArrowheads="1"/>
          </p:cNvSpPr>
          <p:nvPr>
            <p:ph type="dt" sz="half" idx="2"/>
          </p:nvPr>
        </p:nvSpPr>
        <p:spPr bwMode="auto">
          <a:xfrm>
            <a:off x="1687515" y="6423025"/>
            <a:ext cx="719137"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atin typeface="Arial" charset="0"/>
              </a:defRPr>
            </a:lvl1pPr>
          </a:lstStyle>
          <a:p>
            <a:pPr fontAlgn="base">
              <a:spcBef>
                <a:spcPct val="0"/>
              </a:spcBef>
              <a:spcAft>
                <a:spcPct val="0"/>
              </a:spcAft>
              <a:defRPr/>
            </a:pPr>
            <a:endParaRPr lang="en-AU">
              <a:solidFill>
                <a:srgbClr val="000000"/>
              </a:solidFill>
            </a:endParaRPr>
          </a:p>
        </p:txBody>
      </p:sp>
      <p:sp>
        <p:nvSpPr>
          <p:cNvPr id="4103" name="Rectangle 7"/>
          <p:cNvSpPr>
            <a:spLocks noGrp="1" noChangeArrowheads="1"/>
          </p:cNvSpPr>
          <p:nvPr>
            <p:ph type="sldNum" sz="quarter" idx="4"/>
          </p:nvPr>
        </p:nvSpPr>
        <p:spPr bwMode="auto">
          <a:xfrm>
            <a:off x="465144" y="6423025"/>
            <a:ext cx="719137"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006F93"/>
                </a:solidFill>
                <a:latin typeface="Arial" charset="0"/>
              </a:defRPr>
            </a:lvl1pPr>
          </a:lstStyle>
          <a:p>
            <a:pPr fontAlgn="base">
              <a:spcBef>
                <a:spcPct val="0"/>
              </a:spcBef>
              <a:spcAft>
                <a:spcPct val="0"/>
              </a:spcAft>
              <a:defRPr/>
            </a:pPr>
            <a:fld id="{5B08EA61-5A45-44D5-8809-AA30240547EA}" type="slidenum">
              <a:rPr lang="en-AU"/>
              <a:pPr fontAlgn="base">
                <a:spcBef>
                  <a:spcPct val="0"/>
                </a:spcBef>
                <a:spcAft>
                  <a:spcPct val="0"/>
                </a:spcAft>
                <a:defRPr/>
              </a:pPr>
              <a:t>‹#›</a:t>
            </a:fld>
            <a:endParaRPr lang="en-AU"/>
          </a:p>
        </p:txBody>
      </p:sp>
      <p:pic>
        <p:nvPicPr>
          <p:cNvPr id="1032"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31" y="1"/>
            <a:ext cx="9134475" cy="12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3" name="Rectangle 9"/>
          <p:cNvSpPr>
            <a:spLocks noGrp="1" noChangeArrowheads="1"/>
          </p:cNvSpPr>
          <p:nvPr>
            <p:ph type="title"/>
          </p:nvPr>
        </p:nvSpPr>
        <p:spPr bwMode="auto">
          <a:xfrm>
            <a:off x="731838" y="111125"/>
            <a:ext cx="6972300" cy="75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AU" altLang="en-US"/>
              <a:t>Click to edit Master title style</a:t>
            </a:r>
          </a:p>
        </p:txBody>
      </p:sp>
    </p:spTree>
    <p:extLst>
      <p:ext uri="{BB962C8B-B14F-4D97-AF65-F5344CB8AC3E}">
        <p14:creationId xmlns:p14="http://schemas.microsoft.com/office/powerpoint/2010/main" val="2815154572"/>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36642" name="Title Placeholder 1"/>
          <p:cNvSpPr>
            <a:spLocks noGrp="1"/>
          </p:cNvSpPr>
          <p:nvPr>
            <p:ph type="title"/>
          </p:nvPr>
        </p:nvSpPr>
        <p:spPr bwMode="auto">
          <a:xfrm>
            <a:off x="1714500" y="349251"/>
            <a:ext cx="69723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136643" name="Text Placeholder 2"/>
          <p:cNvSpPr>
            <a:spLocks noGrp="1"/>
          </p:cNvSpPr>
          <p:nvPr>
            <p:ph type="body" idx="1"/>
          </p:nvPr>
        </p:nvSpPr>
        <p:spPr bwMode="auto">
          <a:xfrm>
            <a:off x="1714500" y="1774825"/>
            <a:ext cx="6972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54" y="6551613"/>
            <a:ext cx="2894013" cy="230187"/>
          </a:xfrm>
          <a:prstGeom prst="rect">
            <a:avLst/>
          </a:prstGeom>
        </p:spPr>
        <p:txBody>
          <a:bodyPr/>
          <a:lstStyle>
            <a:lvl1pPr algn="l">
              <a:lnSpc>
                <a:spcPct val="100000"/>
              </a:lnSpc>
              <a:defRPr sz="1000">
                <a:solidFill>
                  <a:schemeClr val="tx2"/>
                </a:solidFill>
              </a:defRPr>
            </a:lvl1pPr>
          </a:lstStyle>
          <a:p>
            <a:pPr fontAlgn="base">
              <a:spcBef>
                <a:spcPct val="0"/>
              </a:spcBef>
              <a:spcAft>
                <a:spcPct val="0"/>
              </a:spcAft>
              <a:defRPr/>
            </a:pPr>
            <a:r>
              <a:rPr lang="en-GB" dirty="0">
                <a:solidFill>
                  <a:srgbClr val="000000"/>
                </a:solidFill>
                <a:ea typeface="ＭＳ Ｐゴシック" charset="0"/>
              </a:rPr>
              <a:t>© Crown copyright   Met Office</a:t>
            </a:r>
          </a:p>
        </p:txBody>
      </p:sp>
    </p:spTree>
    <p:extLst>
      <p:ext uri="{BB962C8B-B14F-4D97-AF65-F5344CB8AC3E}">
        <p14:creationId xmlns:p14="http://schemas.microsoft.com/office/powerpoint/2010/main" val="196298437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Arial" pitchFamily="34" charset="0"/>
        </a:defRPr>
      </a:lvl2pPr>
      <a:lvl3pPr algn="l" rtl="0" fontAlgn="base">
        <a:spcBef>
          <a:spcPct val="0"/>
        </a:spcBef>
        <a:spcAft>
          <a:spcPct val="0"/>
        </a:spcAft>
        <a:defRPr sz="4000">
          <a:solidFill>
            <a:schemeClr val="tx1"/>
          </a:solidFill>
          <a:latin typeface="Arial" pitchFamily="34" charset="0"/>
        </a:defRPr>
      </a:lvl3pPr>
      <a:lvl4pPr algn="l" rtl="0" fontAlgn="base">
        <a:spcBef>
          <a:spcPct val="0"/>
        </a:spcBef>
        <a:spcAft>
          <a:spcPct val="0"/>
        </a:spcAft>
        <a:defRPr sz="4000">
          <a:solidFill>
            <a:schemeClr val="tx1"/>
          </a:solidFill>
          <a:latin typeface="Arial" pitchFamily="34" charset="0"/>
        </a:defRPr>
      </a:lvl4pPr>
      <a:lvl5pPr algn="l" rtl="0" fontAlgn="base">
        <a:spcBef>
          <a:spcPct val="0"/>
        </a:spcBef>
        <a:spcAft>
          <a:spcPct val="0"/>
        </a:spcAft>
        <a:defRPr sz="4000">
          <a:solidFill>
            <a:schemeClr val="tx1"/>
          </a:solidFill>
          <a:latin typeface="Arial" pitchFamily="34" charset="0"/>
        </a:defRPr>
      </a:lvl5pPr>
      <a:lvl6pPr marL="457200" algn="l" rtl="0" fontAlgn="base">
        <a:spcBef>
          <a:spcPct val="0"/>
        </a:spcBef>
        <a:spcAft>
          <a:spcPct val="0"/>
        </a:spcAft>
        <a:defRPr sz="4000">
          <a:solidFill>
            <a:schemeClr val="tx1"/>
          </a:solidFill>
          <a:latin typeface="Arial" pitchFamily="34" charset="0"/>
        </a:defRPr>
      </a:lvl6pPr>
      <a:lvl7pPr marL="914400" algn="l" rtl="0" fontAlgn="base">
        <a:spcBef>
          <a:spcPct val="0"/>
        </a:spcBef>
        <a:spcAft>
          <a:spcPct val="0"/>
        </a:spcAft>
        <a:defRPr sz="4000">
          <a:solidFill>
            <a:schemeClr val="tx1"/>
          </a:solidFill>
          <a:latin typeface="Arial" pitchFamily="34" charset="0"/>
        </a:defRPr>
      </a:lvl7pPr>
      <a:lvl8pPr marL="1371600" algn="l" rtl="0" fontAlgn="base">
        <a:spcBef>
          <a:spcPct val="0"/>
        </a:spcBef>
        <a:spcAft>
          <a:spcPct val="0"/>
        </a:spcAft>
        <a:defRPr sz="4000">
          <a:solidFill>
            <a:schemeClr val="tx1"/>
          </a:solidFill>
          <a:latin typeface="Arial" pitchFamily="34" charset="0"/>
        </a:defRPr>
      </a:lvl8pPr>
      <a:lvl9pPr marL="1828800" algn="l" rtl="0" fontAlgn="base">
        <a:spcBef>
          <a:spcPct val="0"/>
        </a:spcBef>
        <a:spcAft>
          <a:spcPct val="0"/>
        </a:spcAft>
        <a:defRPr sz="4000">
          <a:solidFill>
            <a:schemeClr val="tx1"/>
          </a:solidFill>
          <a:latin typeface="Arial" pitchFamily="34" charset="0"/>
        </a:defRPr>
      </a:lvl9pPr>
    </p:titleStyle>
    <p:bodyStyle>
      <a:lvl1pPr marL="342900" indent="-342900" algn="l" rtl="0" fontAlgn="base">
        <a:spcBef>
          <a:spcPct val="20000"/>
        </a:spcBef>
        <a:spcAft>
          <a:spcPct val="0"/>
        </a:spcAft>
        <a:buFont typeface="Arial" pitchFamily="34" charset="0"/>
        <a:buChar char="•"/>
        <a:defRPr sz="24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000">
          <a:solidFill>
            <a:schemeClr val="tx1"/>
          </a:solidFill>
          <a:latin typeface="+mn-lt"/>
        </a:defRPr>
      </a:lvl2pPr>
      <a:lvl3pPr marL="1143000" indent="-228600" algn="l" rtl="0" fontAlgn="base">
        <a:spcBef>
          <a:spcPct val="20000"/>
        </a:spcBef>
        <a:spcAft>
          <a:spcPct val="0"/>
        </a:spcAft>
        <a:buFont typeface="Arial" pitchFamily="34" charset="0"/>
        <a:buChar char="•"/>
        <a:defRPr sz="20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4000" y="274637"/>
            <a:ext cx="8637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22531" name="Rectangle 3"/>
          <p:cNvSpPr>
            <a:spLocks noGrp="1" noChangeArrowheads="1"/>
          </p:cNvSpPr>
          <p:nvPr>
            <p:ph type="body" idx="1"/>
          </p:nvPr>
        </p:nvSpPr>
        <p:spPr bwMode="auto">
          <a:xfrm>
            <a:off x="254000" y="1600200"/>
            <a:ext cx="863758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extLst>
      <p:ext uri="{BB962C8B-B14F-4D97-AF65-F5344CB8AC3E}">
        <p14:creationId xmlns:p14="http://schemas.microsoft.com/office/powerpoint/2010/main" val="384172247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fontAlgn="base">
        <a:spcBef>
          <a:spcPct val="0"/>
        </a:spcBef>
        <a:spcAft>
          <a:spcPct val="0"/>
        </a:spcAft>
        <a:defRPr sz="3200">
          <a:solidFill>
            <a:srgbClr val="0E5F7E"/>
          </a:solidFill>
          <a:latin typeface="+mj-lt"/>
          <a:ea typeface="+mj-ea"/>
          <a:cs typeface="+mj-cs"/>
        </a:defRPr>
      </a:lvl1pPr>
      <a:lvl2pPr algn="ctr" rtl="0" fontAlgn="base">
        <a:spcBef>
          <a:spcPct val="0"/>
        </a:spcBef>
        <a:spcAft>
          <a:spcPct val="0"/>
        </a:spcAft>
        <a:defRPr sz="3200">
          <a:solidFill>
            <a:srgbClr val="0E5F7E"/>
          </a:solidFill>
          <a:latin typeface="Arial" charset="0"/>
        </a:defRPr>
      </a:lvl2pPr>
      <a:lvl3pPr algn="ctr" rtl="0" fontAlgn="base">
        <a:spcBef>
          <a:spcPct val="0"/>
        </a:spcBef>
        <a:spcAft>
          <a:spcPct val="0"/>
        </a:spcAft>
        <a:defRPr sz="3200">
          <a:solidFill>
            <a:srgbClr val="0E5F7E"/>
          </a:solidFill>
          <a:latin typeface="Arial" charset="0"/>
        </a:defRPr>
      </a:lvl3pPr>
      <a:lvl4pPr algn="ctr" rtl="0" fontAlgn="base">
        <a:spcBef>
          <a:spcPct val="0"/>
        </a:spcBef>
        <a:spcAft>
          <a:spcPct val="0"/>
        </a:spcAft>
        <a:defRPr sz="3200">
          <a:solidFill>
            <a:srgbClr val="0E5F7E"/>
          </a:solidFill>
          <a:latin typeface="Arial" charset="0"/>
        </a:defRPr>
      </a:lvl4pPr>
      <a:lvl5pPr algn="ctr" rtl="0" fontAlgn="base">
        <a:spcBef>
          <a:spcPct val="0"/>
        </a:spcBef>
        <a:spcAft>
          <a:spcPct val="0"/>
        </a:spcAft>
        <a:defRPr sz="3200">
          <a:solidFill>
            <a:srgbClr val="0E5F7E"/>
          </a:solidFill>
          <a:latin typeface="Arial" charset="0"/>
        </a:defRPr>
      </a:lvl5pPr>
      <a:lvl6pPr marL="457200" algn="ctr" rtl="0" fontAlgn="base">
        <a:spcBef>
          <a:spcPct val="0"/>
        </a:spcBef>
        <a:spcAft>
          <a:spcPct val="0"/>
        </a:spcAft>
        <a:defRPr sz="3200">
          <a:solidFill>
            <a:srgbClr val="0E5F7E"/>
          </a:solidFill>
          <a:latin typeface="Arial" charset="0"/>
        </a:defRPr>
      </a:lvl6pPr>
      <a:lvl7pPr marL="914400" algn="ctr" rtl="0" fontAlgn="base">
        <a:spcBef>
          <a:spcPct val="0"/>
        </a:spcBef>
        <a:spcAft>
          <a:spcPct val="0"/>
        </a:spcAft>
        <a:defRPr sz="3200">
          <a:solidFill>
            <a:srgbClr val="0E5F7E"/>
          </a:solidFill>
          <a:latin typeface="Arial" charset="0"/>
        </a:defRPr>
      </a:lvl7pPr>
      <a:lvl8pPr marL="1371600" algn="ctr" rtl="0" fontAlgn="base">
        <a:spcBef>
          <a:spcPct val="0"/>
        </a:spcBef>
        <a:spcAft>
          <a:spcPct val="0"/>
        </a:spcAft>
        <a:defRPr sz="3200">
          <a:solidFill>
            <a:srgbClr val="0E5F7E"/>
          </a:solidFill>
          <a:latin typeface="Arial" charset="0"/>
        </a:defRPr>
      </a:lvl8pPr>
      <a:lvl9pPr marL="1828800" algn="ctr" rtl="0" fontAlgn="base">
        <a:spcBef>
          <a:spcPct val="0"/>
        </a:spcBef>
        <a:spcAft>
          <a:spcPct val="0"/>
        </a:spcAft>
        <a:defRPr sz="3200">
          <a:solidFill>
            <a:srgbClr val="0E5F7E"/>
          </a:solidFill>
          <a:latin typeface="Arial" charset="0"/>
        </a:defRPr>
      </a:lvl9pPr>
    </p:titleStyle>
    <p:bodyStyle>
      <a:lvl1pPr marL="342900" indent="-342900" algn="l" rtl="0" fontAlgn="base">
        <a:spcBef>
          <a:spcPct val="20000"/>
        </a:spcBef>
        <a:spcAft>
          <a:spcPct val="0"/>
        </a:spcAft>
        <a:defRPr sz="2400">
          <a:solidFill>
            <a:srgbClr val="666666"/>
          </a:solidFill>
          <a:latin typeface="+mn-lt"/>
          <a:ea typeface="+mn-ea"/>
          <a:cs typeface="+mn-cs"/>
        </a:defRPr>
      </a:lvl1pPr>
      <a:lvl2pPr marL="742950" indent="-285750" algn="l" rtl="0" fontAlgn="base">
        <a:spcBef>
          <a:spcPct val="20000"/>
        </a:spcBef>
        <a:spcAft>
          <a:spcPct val="0"/>
        </a:spcAft>
        <a:buFont typeface="Symbol" pitchFamily="18" charset="2"/>
        <a:buChar char="·"/>
        <a:defRPr sz="2400">
          <a:solidFill>
            <a:srgbClr val="666666"/>
          </a:solidFill>
          <a:latin typeface="+mn-lt"/>
        </a:defRPr>
      </a:lvl2pPr>
      <a:lvl3pPr marL="1143000" indent="-228600" algn="l" rtl="0" fontAlgn="base">
        <a:spcBef>
          <a:spcPct val="20000"/>
        </a:spcBef>
        <a:spcAft>
          <a:spcPct val="0"/>
        </a:spcAft>
        <a:buFont typeface="Arial" charset="0"/>
        <a:buChar char="–"/>
        <a:defRPr sz="2400">
          <a:solidFill>
            <a:srgbClr val="666666"/>
          </a:solidFill>
          <a:latin typeface="+mn-lt"/>
        </a:defRPr>
      </a:lvl3pPr>
      <a:lvl4pPr marL="1600200" indent="-228600" algn="l" rtl="0" fontAlgn="base">
        <a:spcBef>
          <a:spcPct val="20000"/>
        </a:spcBef>
        <a:spcAft>
          <a:spcPct val="0"/>
        </a:spcAft>
        <a:buFont typeface="Arial" charset="0"/>
        <a:buChar char="–"/>
        <a:defRPr sz="2400">
          <a:solidFill>
            <a:srgbClr val="666666"/>
          </a:solidFill>
          <a:latin typeface="+mn-lt"/>
        </a:defRPr>
      </a:lvl4pPr>
      <a:lvl5pPr marL="2057400" indent="-228600" algn="l" rtl="0" fontAlgn="base">
        <a:spcBef>
          <a:spcPct val="20000"/>
        </a:spcBef>
        <a:spcAft>
          <a:spcPct val="0"/>
        </a:spcAft>
        <a:buFont typeface="Arial" charset="0"/>
        <a:buChar char="–"/>
        <a:defRPr sz="2400">
          <a:solidFill>
            <a:srgbClr val="666666"/>
          </a:solidFill>
          <a:latin typeface="+mn-lt"/>
        </a:defRPr>
      </a:lvl5pPr>
      <a:lvl6pPr marL="2514600" indent="-228600" algn="l" rtl="0" fontAlgn="base">
        <a:spcBef>
          <a:spcPct val="20000"/>
        </a:spcBef>
        <a:spcAft>
          <a:spcPct val="0"/>
        </a:spcAft>
        <a:buFont typeface="Arial" charset="0"/>
        <a:buChar char="–"/>
        <a:defRPr sz="2400">
          <a:solidFill>
            <a:srgbClr val="666666"/>
          </a:solidFill>
          <a:latin typeface="+mn-lt"/>
        </a:defRPr>
      </a:lvl6pPr>
      <a:lvl7pPr marL="2971800" indent="-228600" algn="l" rtl="0" fontAlgn="base">
        <a:spcBef>
          <a:spcPct val="20000"/>
        </a:spcBef>
        <a:spcAft>
          <a:spcPct val="0"/>
        </a:spcAft>
        <a:buFont typeface="Arial" charset="0"/>
        <a:buChar char="–"/>
        <a:defRPr sz="2400">
          <a:solidFill>
            <a:srgbClr val="666666"/>
          </a:solidFill>
          <a:latin typeface="+mn-lt"/>
        </a:defRPr>
      </a:lvl7pPr>
      <a:lvl8pPr marL="3429000" indent="-228600" algn="l" rtl="0" fontAlgn="base">
        <a:spcBef>
          <a:spcPct val="20000"/>
        </a:spcBef>
        <a:spcAft>
          <a:spcPct val="0"/>
        </a:spcAft>
        <a:buFont typeface="Arial" charset="0"/>
        <a:buChar char="–"/>
        <a:defRPr sz="2400">
          <a:solidFill>
            <a:srgbClr val="666666"/>
          </a:solidFill>
          <a:latin typeface="+mn-lt"/>
        </a:defRPr>
      </a:lvl8pPr>
      <a:lvl9pPr marL="3886200" indent="-228600" algn="l" rtl="0" fontAlgn="base">
        <a:spcBef>
          <a:spcPct val="20000"/>
        </a:spcBef>
        <a:spcAft>
          <a:spcPct val="0"/>
        </a:spcAft>
        <a:buFont typeface="Arial" charset="0"/>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600202"/>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17702" y="274637"/>
            <a:ext cx="6996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254000" y="1968501"/>
            <a:ext cx="8637588"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p:txBody>
      </p:sp>
      <p:pic>
        <p:nvPicPr>
          <p:cNvPr id="1029" name="Picture 7" descr="logo.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439739"/>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47166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7"/>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17700" y="274638"/>
            <a:ext cx="6996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254000" y="1968500"/>
            <a:ext cx="8637588"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p:txBody>
      </p:sp>
      <p:pic>
        <p:nvPicPr>
          <p:cNvPr id="1029" name="Picture 7" descr="logo.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675070"/>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panose="020B0604020202020204" pitchFamily="34"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p:txBody>
      </p:sp>
      <p:pic>
        <p:nvPicPr>
          <p:cNvPr id="1029" name="Picture 7" descr="logo.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42629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7"/>
          <p:cNvPicPr>
            <a:picLocks/>
          </p:cNvPicPr>
          <p:nvPr/>
        </p:nvPicPr>
        <p:blipFill>
          <a:blip r:embed="rId17"/>
          <a:srcRect/>
          <a:stretch>
            <a:fillRect/>
          </a:stretch>
        </p:blipFill>
        <p:spPr bwMode="auto">
          <a:xfrm>
            <a:off x="0" y="1600206"/>
            <a:ext cx="9144000" cy="144463"/>
          </a:xfrm>
          <a:prstGeom prst="rect">
            <a:avLst/>
          </a:prstGeom>
          <a:noFill/>
          <a:ln w="9525">
            <a:noFill/>
            <a:miter lim="800000"/>
            <a:headEnd/>
            <a:tailEnd/>
          </a:ln>
        </p:spPr>
      </p:pic>
      <p:sp>
        <p:nvSpPr>
          <p:cNvPr id="13315" name="Title Placeholder 1"/>
          <p:cNvSpPr>
            <a:spLocks noGrp="1"/>
          </p:cNvSpPr>
          <p:nvPr>
            <p:ph type="title"/>
          </p:nvPr>
        </p:nvSpPr>
        <p:spPr bwMode="auto">
          <a:xfrm>
            <a:off x="1917706" y="274637"/>
            <a:ext cx="69961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3316" name="Text Placeholder 2"/>
          <p:cNvSpPr>
            <a:spLocks noGrp="1"/>
          </p:cNvSpPr>
          <p:nvPr>
            <p:ph type="body" idx="1"/>
          </p:nvPr>
        </p:nvSpPr>
        <p:spPr bwMode="auto">
          <a:xfrm>
            <a:off x="254000" y="1968501"/>
            <a:ext cx="8637588"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0"/>
            <a:r>
              <a:rPr lang="en-AU"/>
              <a:t>click to edit Master text styles</a:t>
            </a:r>
          </a:p>
          <a:p>
            <a:pPr lvl="1"/>
            <a:r>
              <a:rPr lang="en-AU"/>
              <a:t>second level</a:t>
            </a:r>
          </a:p>
          <a:p>
            <a:pPr lvl="2"/>
            <a:r>
              <a:rPr lang="en-AU"/>
              <a:t>third level</a:t>
            </a:r>
          </a:p>
          <a:p>
            <a:pPr lvl="3"/>
            <a:r>
              <a:rPr lang="en-AU"/>
              <a:t>fourth level</a:t>
            </a:r>
          </a:p>
        </p:txBody>
      </p:sp>
      <p:pic>
        <p:nvPicPr>
          <p:cNvPr id="13317" name="Picture 7" descr="logo.eps"/>
          <p:cNvPicPr>
            <a:picLocks noChangeAspect="1"/>
          </p:cNvPicPr>
          <p:nvPr/>
        </p:nvPicPr>
        <p:blipFill>
          <a:blip r:embed="rId18"/>
          <a:srcRect/>
          <a:stretch>
            <a:fillRect/>
          </a:stretch>
        </p:blipFill>
        <p:spPr bwMode="auto">
          <a:xfrm>
            <a:off x="457200" y="439739"/>
            <a:ext cx="1346200" cy="97790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780213" y="666749"/>
            <a:ext cx="21336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666666"/>
                </a:solidFill>
                <a:latin typeface="Arial" pitchFamily="34" charset="0"/>
                <a:ea typeface="ＭＳ Ｐゴシック" pitchFamily="34" charset="-128"/>
                <a:cs typeface="Arial" pitchFamily="34" charset="0"/>
              </a:defRPr>
            </a:lvl1pPr>
          </a:lstStyle>
          <a:p>
            <a:pPr defTabSz="457200" fontAlgn="base">
              <a:spcBef>
                <a:spcPct val="0"/>
              </a:spcBef>
              <a:spcAft>
                <a:spcPct val="0"/>
              </a:spcAft>
              <a:defRPr/>
            </a:pPr>
            <a:fld id="{C3852B39-2B85-4A5C-9976-5D7955FAE1A2}" type="slidenum">
              <a:rPr lang="en-AU"/>
              <a:pPr defTabSz="457200" fontAlgn="base">
                <a:spcBef>
                  <a:spcPct val="0"/>
                </a:spcBef>
                <a:spcAft>
                  <a:spcPct val="0"/>
                </a:spcAft>
                <a:defRPr/>
              </a:pPr>
              <a:t>‹#›</a:t>
            </a:fld>
            <a:endParaRPr lang="en-AU" dirty="0"/>
          </a:p>
        </p:txBody>
      </p:sp>
    </p:spTree>
    <p:extLst>
      <p:ext uri="{BB962C8B-B14F-4D97-AF65-F5344CB8AC3E}">
        <p14:creationId xmlns:p14="http://schemas.microsoft.com/office/powerpoint/2010/main" val="286757539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Lst>
  <p:hf hdr="0" dt="0"/>
  <p:txStyles>
    <p:titleStyle>
      <a:lvl1pPr algn="ctr" defTabSz="457200" rtl="0" eaLnBrk="0" fontAlgn="base" hangingPunct="0">
        <a:spcBef>
          <a:spcPct val="0"/>
        </a:spcBef>
        <a:spcAft>
          <a:spcPct val="0"/>
        </a:spcAft>
        <a:defRPr sz="3200" kern="1200">
          <a:solidFill>
            <a:srgbClr val="0E5F7E"/>
          </a:solidFill>
          <a:latin typeface="Arial"/>
          <a:ea typeface="ＭＳ Ｐゴシック" pitchFamily="34" charset="-128"/>
          <a:cs typeface="Arial"/>
        </a:defRPr>
      </a:lvl1pPr>
      <a:lvl2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2pPr>
      <a:lvl3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3pPr>
      <a:lvl4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4pPr>
      <a:lvl5pPr algn="ctr" defTabSz="457200" rtl="0" eaLnBrk="0" fontAlgn="base" hangingPunct="0">
        <a:spcBef>
          <a:spcPct val="0"/>
        </a:spcBef>
        <a:spcAft>
          <a:spcPct val="0"/>
        </a:spcAft>
        <a:defRPr sz="3200">
          <a:solidFill>
            <a:srgbClr val="0E5F7E"/>
          </a:solidFill>
          <a:latin typeface="Arial" charset="0"/>
          <a:ea typeface="ＭＳ Ｐゴシック" pitchFamily="34" charset="-128"/>
          <a:cs typeface="Arial" pitchFamily="34" charset="0"/>
        </a:defRPr>
      </a:lvl5pPr>
      <a:lvl6pPr marL="457200" algn="ctr" defTabSz="457200" rtl="0" fontAlgn="base">
        <a:spcBef>
          <a:spcPct val="0"/>
        </a:spcBef>
        <a:spcAft>
          <a:spcPct val="0"/>
        </a:spcAft>
        <a:defRPr sz="3200">
          <a:solidFill>
            <a:srgbClr val="010000"/>
          </a:solidFill>
          <a:latin typeface="Arial" charset="0"/>
          <a:ea typeface="ＭＳ Ｐゴシック" charset="-128"/>
        </a:defRPr>
      </a:lvl6pPr>
      <a:lvl7pPr marL="914400" algn="ctr" defTabSz="457200" rtl="0" fontAlgn="base">
        <a:spcBef>
          <a:spcPct val="0"/>
        </a:spcBef>
        <a:spcAft>
          <a:spcPct val="0"/>
        </a:spcAft>
        <a:defRPr sz="3200">
          <a:solidFill>
            <a:srgbClr val="010000"/>
          </a:solidFill>
          <a:latin typeface="Arial" charset="0"/>
          <a:ea typeface="ＭＳ Ｐゴシック" charset="-128"/>
        </a:defRPr>
      </a:lvl7pPr>
      <a:lvl8pPr marL="1371600" algn="ctr" defTabSz="457200" rtl="0" fontAlgn="base">
        <a:spcBef>
          <a:spcPct val="0"/>
        </a:spcBef>
        <a:spcAft>
          <a:spcPct val="0"/>
        </a:spcAft>
        <a:defRPr sz="3200">
          <a:solidFill>
            <a:srgbClr val="010000"/>
          </a:solidFill>
          <a:latin typeface="Arial" charset="0"/>
          <a:ea typeface="ＭＳ Ｐゴシック" charset="-128"/>
        </a:defRPr>
      </a:lvl8pPr>
      <a:lvl9pPr marL="1828800" algn="ctr" defTabSz="457200" rtl="0" fontAlgn="base">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0" fontAlgn="t" hangingPunct="0">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0" fontAlgn="t" hangingPunct="0">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0" fontAlgn="t" hangingPunct="0">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0" fontAlgn="t" hangingPunct="0">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B04A-A922-456C-99A0-93F7E6AAF583}" type="datetimeFigureOut">
              <a:rPr lang="en-AU" smtClean="0">
                <a:solidFill>
                  <a:prstClr val="black">
                    <a:tint val="75000"/>
                  </a:prstClr>
                </a:solidFill>
              </a:rPr>
              <a:pPr/>
              <a:t>25/11/2018</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C0089-4080-40FA-9769-2334F9BD281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8569506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B3429-D8BD-4744-BAD1-E414E1E53BB2}" type="datetimeFigureOut">
              <a:rPr lang="en-AU" smtClean="0"/>
              <a:t>25/11/2018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FADB9-714A-4C34-A745-F0B81D9301A9}" type="slidenum">
              <a:rPr lang="en-AU" smtClean="0"/>
              <a:t>‹#›</a:t>
            </a:fld>
            <a:endParaRPr lang="en-AU"/>
          </a:p>
        </p:txBody>
      </p:sp>
    </p:spTree>
    <p:extLst>
      <p:ext uri="{BB962C8B-B14F-4D97-AF65-F5344CB8AC3E}">
        <p14:creationId xmlns:p14="http://schemas.microsoft.com/office/powerpoint/2010/main" val="375970153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47.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47.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63.xml"/><Relationship Id="rId5" Type="http://schemas.openxmlformats.org/officeDocument/2006/relationships/image" Target="../media/image62.png"/><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41.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hyperlink" Target="http://kensukeskingdom-madison.wikispaces.com/Kensuke's+Kingdom+Summary+of+chapter+1" TargetMode="External"/><Relationship Id="rId2" Type="http://schemas.openxmlformats.org/officeDocument/2006/relationships/notesSlide" Target="../notesSlides/notesSlide1.xml"/><Relationship Id="rId16" Type="http://schemas.openxmlformats.org/officeDocument/2006/relationships/image" Target="../media/image39.jpg"/><Relationship Id="rId1" Type="http://schemas.openxmlformats.org/officeDocument/2006/relationships/slideLayout" Target="../slideLayouts/slideLayout185.xml"/><Relationship Id="rId6" Type="http://schemas.openxmlformats.org/officeDocument/2006/relationships/image" Target="../media/image31.jpeg"/><Relationship Id="rId11" Type="http://schemas.openxmlformats.org/officeDocument/2006/relationships/image" Target="../media/image36.gif"/><Relationship Id="rId5" Type="http://schemas.openxmlformats.org/officeDocument/2006/relationships/image" Target="../media/image30.wmf"/><Relationship Id="rId15" Type="http://schemas.openxmlformats.org/officeDocument/2006/relationships/hyperlink" Target="http://commons.wikimedia.org/wiki/File:Power_lines_cross_-_geograph.org.uk_-_10429.jpg" TargetMode="External"/><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8.jpe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70.xml"/><Relationship Id="rId4" Type="http://schemas.openxmlformats.org/officeDocument/2006/relationships/image" Target="cid:image001.png@01D06AEB.8223136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9.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gif"/><Relationship Id="rId2" Type="http://schemas.openxmlformats.org/officeDocument/2006/relationships/notesSlide" Target="../notesSlides/notesSlide2.xml"/><Relationship Id="rId1" Type="http://schemas.openxmlformats.org/officeDocument/2006/relationships/slideLayout" Target="../slideLayouts/slideLayout11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D6E6-2812-41F8-87E1-3E7FD9E11ED9}"/>
              </a:ext>
            </a:extLst>
          </p:cNvPr>
          <p:cNvSpPr>
            <a:spLocks noGrp="1"/>
          </p:cNvSpPr>
          <p:nvPr>
            <p:ph type="title"/>
          </p:nvPr>
        </p:nvSpPr>
        <p:spPr>
          <a:xfrm>
            <a:off x="457200" y="116632"/>
            <a:ext cx="8229600" cy="457199"/>
          </a:xfrm>
        </p:spPr>
        <p:txBody>
          <a:bodyPr>
            <a:noAutofit/>
          </a:bodyPr>
          <a:lstStyle/>
          <a:p>
            <a:r>
              <a:rPr lang="en-AU" sz="3600" dirty="0"/>
              <a:t>Plans for ensemble services in the Bureau</a:t>
            </a:r>
            <a:endParaRPr lang="en-US" sz="3600" dirty="0"/>
          </a:p>
        </p:txBody>
      </p:sp>
      <p:sp>
        <p:nvSpPr>
          <p:cNvPr id="3" name="Content Placeholder 2">
            <a:extLst>
              <a:ext uri="{FF2B5EF4-FFF2-40B4-BE49-F238E27FC236}">
                <a16:creationId xmlns:a16="http://schemas.microsoft.com/office/drawing/2014/main" id="{78DAB0D9-2CCC-4DBA-8F06-F5F2A4458021}"/>
              </a:ext>
            </a:extLst>
          </p:cNvPr>
          <p:cNvSpPr>
            <a:spLocks noGrp="1"/>
          </p:cNvSpPr>
          <p:nvPr>
            <p:ph idx="1"/>
          </p:nvPr>
        </p:nvSpPr>
        <p:spPr>
          <a:xfrm>
            <a:off x="482797" y="692697"/>
            <a:ext cx="8229600" cy="2016223"/>
          </a:xfrm>
        </p:spPr>
        <p:txBody>
          <a:bodyPr>
            <a:normAutofit/>
          </a:bodyPr>
          <a:lstStyle/>
          <a:p>
            <a:r>
              <a:rPr lang="en-AU" sz="2800" dirty="0"/>
              <a:t>Ensemble working group</a:t>
            </a:r>
          </a:p>
          <a:p>
            <a:pPr lvl="1"/>
            <a:r>
              <a:rPr lang="en-AU" sz="2400" dirty="0"/>
              <a:t>Needs -&gt; services -&gt; underpinnings -&gt; roadmap</a:t>
            </a:r>
          </a:p>
          <a:p>
            <a:r>
              <a:rPr lang="en-AU" sz="2800" dirty="0"/>
              <a:t>Some links to presentations today</a:t>
            </a:r>
          </a:p>
        </p:txBody>
      </p:sp>
      <p:pic>
        <p:nvPicPr>
          <p:cNvPr id="4" name="Picture 3">
            <a:extLst>
              <a:ext uri="{FF2B5EF4-FFF2-40B4-BE49-F238E27FC236}">
                <a16:creationId xmlns:a16="http://schemas.microsoft.com/office/drawing/2014/main" id="{EE5CAC52-DFA8-4BDF-9D4A-8CFD2AD72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652" y="2250448"/>
            <a:ext cx="6264696" cy="4582509"/>
          </a:xfrm>
          <a:prstGeom prst="rect">
            <a:avLst/>
          </a:prstGeom>
        </p:spPr>
      </p:pic>
    </p:spTree>
    <p:extLst>
      <p:ext uri="{BB962C8B-B14F-4D97-AF65-F5344CB8AC3E}">
        <p14:creationId xmlns:p14="http://schemas.microsoft.com/office/powerpoint/2010/main" val="3163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5212AA-2E35-4783-B25F-2FADE6F8D820}"/>
              </a:ext>
            </a:extLst>
          </p:cNvPr>
          <p:cNvPicPr>
            <a:picLocks noGrp="1" noChangeAspect="1"/>
          </p:cNvPicPr>
          <p:nvPr>
            <p:ph idx="1"/>
          </p:nvPr>
        </p:nvPicPr>
        <p:blipFill rotWithShape="1">
          <a:blip r:embed="rId2"/>
          <a:srcRect l="1046" t="13340" r="2770" b="2979"/>
          <a:stretch/>
        </p:blipFill>
        <p:spPr>
          <a:xfrm>
            <a:off x="1043607" y="620688"/>
            <a:ext cx="7200802" cy="5400601"/>
          </a:xfrm>
          <a:prstGeom prst="rect">
            <a:avLst/>
          </a:prstGeom>
        </p:spPr>
      </p:pic>
    </p:spTree>
    <p:extLst>
      <p:ext uri="{BB962C8B-B14F-4D97-AF65-F5344CB8AC3E}">
        <p14:creationId xmlns:p14="http://schemas.microsoft.com/office/powerpoint/2010/main" val="56114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 y="37992"/>
            <a:ext cx="9195139" cy="684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C86286F-60D4-485B-AD08-4F66E154443C}"/>
              </a:ext>
            </a:extLst>
          </p:cNvPr>
          <p:cNvSpPr txBox="1"/>
          <p:nvPr/>
        </p:nvSpPr>
        <p:spPr>
          <a:xfrm>
            <a:off x="1835696" y="1230868"/>
            <a:ext cx="68511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a:ea typeface="+mn-ea"/>
                <a:cs typeface="+mn-cs"/>
              </a:rPr>
              <a:t>Forecasters &amp; others can produce useful qualitative ensemble displays.</a:t>
            </a:r>
          </a:p>
        </p:txBody>
      </p:sp>
    </p:spTree>
    <p:extLst>
      <p:ext uri="{BB962C8B-B14F-4D97-AF65-F5344CB8AC3E}">
        <p14:creationId xmlns:p14="http://schemas.microsoft.com/office/powerpoint/2010/main" val="405556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Exceedance probabilities over time</a:t>
            </a:r>
          </a:p>
        </p:txBody>
      </p:sp>
      <p:sp>
        <p:nvSpPr>
          <p:cNvPr id="3" name="Content Placeholder 2"/>
          <p:cNvSpPr>
            <a:spLocks noGrp="1"/>
          </p:cNvSpPr>
          <p:nvPr>
            <p:ph idx="1"/>
          </p:nvPr>
        </p:nvSpPr>
        <p:spPr/>
        <p:txBody>
          <a:bodyPr/>
          <a:lstStyle/>
          <a:p>
            <a:r>
              <a:rPr lang="en-AU" dirty="0"/>
              <a:t>Max / min over what time ranges for what field in what day?</a:t>
            </a:r>
          </a:p>
          <a:p>
            <a:r>
              <a:rPr lang="en-AU" dirty="0"/>
              <a:t>Some options for different time periods: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CF8B7-10F6-47C8-8F38-57CE452EC2AD}"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6" name="Table 5"/>
          <p:cNvGraphicFramePr>
            <a:graphicFrameLocks noGrp="1"/>
          </p:cNvGraphicFramePr>
          <p:nvPr>
            <p:extLst/>
          </p:nvPr>
        </p:nvGraphicFramePr>
        <p:xfrm>
          <a:off x="683568" y="4437112"/>
          <a:ext cx="7632834" cy="1512168"/>
        </p:xfrm>
        <a:graphic>
          <a:graphicData uri="http://schemas.openxmlformats.org/drawingml/2006/table">
            <a:tbl>
              <a:tblPr firstRow="1" firstCol="1" bandRow="1"/>
              <a:tblGrid>
                <a:gridCol w="270891">
                  <a:extLst>
                    <a:ext uri="{9D8B030D-6E8A-4147-A177-3AD203B41FA5}">
                      <a16:colId xmlns:a16="http://schemas.microsoft.com/office/drawing/2014/main" val="20000"/>
                    </a:ext>
                  </a:extLst>
                </a:gridCol>
                <a:gridCol w="270891">
                  <a:extLst>
                    <a:ext uri="{9D8B030D-6E8A-4147-A177-3AD203B41FA5}">
                      <a16:colId xmlns:a16="http://schemas.microsoft.com/office/drawing/2014/main" val="20001"/>
                    </a:ext>
                  </a:extLst>
                </a:gridCol>
                <a:gridCol w="270891">
                  <a:extLst>
                    <a:ext uri="{9D8B030D-6E8A-4147-A177-3AD203B41FA5}">
                      <a16:colId xmlns:a16="http://schemas.microsoft.com/office/drawing/2014/main" val="20002"/>
                    </a:ext>
                  </a:extLst>
                </a:gridCol>
                <a:gridCol w="270891">
                  <a:extLst>
                    <a:ext uri="{9D8B030D-6E8A-4147-A177-3AD203B41FA5}">
                      <a16:colId xmlns:a16="http://schemas.microsoft.com/office/drawing/2014/main" val="20003"/>
                    </a:ext>
                  </a:extLst>
                </a:gridCol>
                <a:gridCol w="271716">
                  <a:extLst>
                    <a:ext uri="{9D8B030D-6E8A-4147-A177-3AD203B41FA5}">
                      <a16:colId xmlns:a16="http://schemas.microsoft.com/office/drawing/2014/main" val="20004"/>
                    </a:ext>
                  </a:extLst>
                </a:gridCol>
                <a:gridCol w="271716">
                  <a:extLst>
                    <a:ext uri="{9D8B030D-6E8A-4147-A177-3AD203B41FA5}">
                      <a16:colId xmlns:a16="http://schemas.microsoft.com/office/drawing/2014/main" val="20005"/>
                    </a:ext>
                  </a:extLst>
                </a:gridCol>
                <a:gridCol w="271716">
                  <a:extLst>
                    <a:ext uri="{9D8B030D-6E8A-4147-A177-3AD203B41FA5}">
                      <a16:colId xmlns:a16="http://schemas.microsoft.com/office/drawing/2014/main" val="20006"/>
                    </a:ext>
                  </a:extLst>
                </a:gridCol>
                <a:gridCol w="271716">
                  <a:extLst>
                    <a:ext uri="{9D8B030D-6E8A-4147-A177-3AD203B41FA5}">
                      <a16:colId xmlns:a16="http://schemas.microsoft.com/office/drawing/2014/main" val="20007"/>
                    </a:ext>
                  </a:extLst>
                </a:gridCol>
                <a:gridCol w="271716">
                  <a:extLst>
                    <a:ext uri="{9D8B030D-6E8A-4147-A177-3AD203B41FA5}">
                      <a16:colId xmlns:a16="http://schemas.microsoft.com/office/drawing/2014/main" val="20008"/>
                    </a:ext>
                  </a:extLst>
                </a:gridCol>
                <a:gridCol w="346046">
                  <a:extLst>
                    <a:ext uri="{9D8B030D-6E8A-4147-A177-3AD203B41FA5}">
                      <a16:colId xmlns:a16="http://schemas.microsoft.com/office/drawing/2014/main" val="20009"/>
                    </a:ext>
                  </a:extLst>
                </a:gridCol>
                <a:gridCol w="346046">
                  <a:extLst>
                    <a:ext uri="{9D8B030D-6E8A-4147-A177-3AD203B41FA5}">
                      <a16:colId xmlns:a16="http://schemas.microsoft.com/office/drawing/2014/main" val="20010"/>
                    </a:ext>
                  </a:extLst>
                </a:gridCol>
                <a:gridCol w="346046">
                  <a:extLst>
                    <a:ext uri="{9D8B030D-6E8A-4147-A177-3AD203B41FA5}">
                      <a16:colId xmlns:a16="http://schemas.microsoft.com/office/drawing/2014/main" val="20011"/>
                    </a:ext>
                  </a:extLst>
                </a:gridCol>
                <a:gridCol w="346046">
                  <a:extLst>
                    <a:ext uri="{9D8B030D-6E8A-4147-A177-3AD203B41FA5}">
                      <a16:colId xmlns:a16="http://schemas.microsoft.com/office/drawing/2014/main" val="20012"/>
                    </a:ext>
                  </a:extLst>
                </a:gridCol>
                <a:gridCol w="346046">
                  <a:extLst>
                    <a:ext uri="{9D8B030D-6E8A-4147-A177-3AD203B41FA5}">
                      <a16:colId xmlns:a16="http://schemas.microsoft.com/office/drawing/2014/main" val="20013"/>
                    </a:ext>
                  </a:extLst>
                </a:gridCol>
                <a:gridCol w="346046">
                  <a:extLst>
                    <a:ext uri="{9D8B030D-6E8A-4147-A177-3AD203B41FA5}">
                      <a16:colId xmlns:a16="http://schemas.microsoft.com/office/drawing/2014/main" val="20014"/>
                    </a:ext>
                  </a:extLst>
                </a:gridCol>
                <a:gridCol w="346046">
                  <a:extLst>
                    <a:ext uri="{9D8B030D-6E8A-4147-A177-3AD203B41FA5}">
                      <a16:colId xmlns:a16="http://schemas.microsoft.com/office/drawing/2014/main" val="20015"/>
                    </a:ext>
                  </a:extLst>
                </a:gridCol>
                <a:gridCol w="346046">
                  <a:extLst>
                    <a:ext uri="{9D8B030D-6E8A-4147-A177-3AD203B41FA5}">
                      <a16:colId xmlns:a16="http://schemas.microsoft.com/office/drawing/2014/main" val="20016"/>
                    </a:ext>
                  </a:extLst>
                </a:gridCol>
                <a:gridCol w="346046">
                  <a:extLst>
                    <a:ext uri="{9D8B030D-6E8A-4147-A177-3AD203B41FA5}">
                      <a16:colId xmlns:a16="http://schemas.microsoft.com/office/drawing/2014/main" val="20017"/>
                    </a:ext>
                  </a:extLst>
                </a:gridCol>
                <a:gridCol w="346046">
                  <a:extLst>
                    <a:ext uri="{9D8B030D-6E8A-4147-A177-3AD203B41FA5}">
                      <a16:colId xmlns:a16="http://schemas.microsoft.com/office/drawing/2014/main" val="20018"/>
                    </a:ext>
                  </a:extLst>
                </a:gridCol>
                <a:gridCol w="346046">
                  <a:extLst>
                    <a:ext uri="{9D8B030D-6E8A-4147-A177-3AD203B41FA5}">
                      <a16:colId xmlns:a16="http://schemas.microsoft.com/office/drawing/2014/main" val="20019"/>
                    </a:ext>
                  </a:extLst>
                </a:gridCol>
                <a:gridCol w="346046">
                  <a:extLst>
                    <a:ext uri="{9D8B030D-6E8A-4147-A177-3AD203B41FA5}">
                      <a16:colId xmlns:a16="http://schemas.microsoft.com/office/drawing/2014/main" val="20020"/>
                    </a:ext>
                  </a:extLst>
                </a:gridCol>
                <a:gridCol w="346046">
                  <a:extLst>
                    <a:ext uri="{9D8B030D-6E8A-4147-A177-3AD203B41FA5}">
                      <a16:colId xmlns:a16="http://schemas.microsoft.com/office/drawing/2014/main" val="20021"/>
                    </a:ext>
                  </a:extLst>
                </a:gridCol>
                <a:gridCol w="346046">
                  <a:extLst>
                    <a:ext uri="{9D8B030D-6E8A-4147-A177-3AD203B41FA5}">
                      <a16:colId xmlns:a16="http://schemas.microsoft.com/office/drawing/2014/main" val="20022"/>
                    </a:ext>
                  </a:extLst>
                </a:gridCol>
                <a:gridCol w="346046">
                  <a:extLst>
                    <a:ext uri="{9D8B030D-6E8A-4147-A177-3AD203B41FA5}">
                      <a16:colId xmlns:a16="http://schemas.microsoft.com/office/drawing/2014/main" val="20023"/>
                    </a:ext>
                  </a:extLst>
                </a:gridCol>
              </a:tblGrid>
              <a:tr h="259904">
                <a:tc gridSpan="24">
                  <a:txBody>
                    <a:bodyPr/>
                    <a:lstStyle/>
                    <a:p>
                      <a:pPr>
                        <a:lnSpc>
                          <a:spcPct val="115000"/>
                        </a:lnSpc>
                        <a:spcAft>
                          <a:spcPts val="0"/>
                        </a:spcAft>
                      </a:pPr>
                      <a:r>
                        <a:rPr lang="en-AU" sz="1100">
                          <a:effectLst/>
                          <a:latin typeface="Calibri"/>
                          <a:ea typeface="Calibri"/>
                          <a:cs typeface="Times New Roman"/>
                        </a:rPr>
                        <a:t>24 hours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59904">
                <a:tc gridSpan="6">
                  <a:txBody>
                    <a:bodyPr/>
                    <a:lstStyle/>
                    <a:p>
                      <a:pPr>
                        <a:lnSpc>
                          <a:spcPct val="115000"/>
                        </a:lnSpc>
                        <a:spcAft>
                          <a:spcPts val="0"/>
                        </a:spcAft>
                      </a:pPr>
                      <a:r>
                        <a:rPr lang="en-AU" sz="1100">
                          <a:effectLst/>
                          <a:latin typeface="Calibri"/>
                          <a:ea typeface="Calibri"/>
                          <a:cs typeface="Times New Roman"/>
                        </a:rPr>
                        <a:t>Night (12h)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12">
                  <a:txBody>
                    <a:bodyPr/>
                    <a:lstStyle/>
                    <a:p>
                      <a:pPr>
                        <a:lnSpc>
                          <a:spcPct val="115000"/>
                        </a:lnSpc>
                        <a:spcAft>
                          <a:spcPts val="0"/>
                        </a:spcAft>
                      </a:pPr>
                      <a:r>
                        <a:rPr lang="en-AU" sz="1100">
                          <a:effectLst/>
                          <a:latin typeface="Calibri"/>
                          <a:ea typeface="Calibri"/>
                          <a:cs typeface="Times New Roman"/>
                        </a:rPr>
                        <a:t>Day (12h)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a:lnSpc>
                          <a:spcPct val="115000"/>
                        </a:lnSpc>
                        <a:spcAft>
                          <a:spcPts val="0"/>
                        </a:spcAft>
                      </a:pPr>
                      <a:r>
                        <a:rPr lang="en-AU" sz="1100">
                          <a:effectLst/>
                          <a:latin typeface="Calibri"/>
                          <a:ea typeface="Calibri"/>
                          <a:cs typeface="Times New Roman"/>
                        </a:rPr>
                        <a:t>Night (12h)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1"/>
                  </a:ext>
                </a:extLst>
              </a:tr>
              <a:tr h="259904">
                <a:tc gridSpan="6">
                  <a:txBody>
                    <a:bodyPr/>
                    <a:lstStyle/>
                    <a:p>
                      <a:pPr>
                        <a:lnSpc>
                          <a:spcPct val="115000"/>
                        </a:lnSpc>
                        <a:spcAft>
                          <a:spcPts val="0"/>
                        </a:spcAft>
                      </a:pPr>
                      <a:r>
                        <a:rPr lang="en-AU" sz="1100">
                          <a:solidFill>
                            <a:srgbClr val="F2F2F2"/>
                          </a:solidFill>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a:lnSpc>
                          <a:spcPct val="115000"/>
                        </a:lnSpc>
                        <a:spcAft>
                          <a:spcPts val="0"/>
                        </a:spcAft>
                      </a:pPr>
                      <a:r>
                        <a:rPr lang="en-AU" sz="1100">
                          <a:solidFill>
                            <a:srgbClr val="000000"/>
                          </a:solidFill>
                          <a:effectLst/>
                          <a:latin typeface="Calibri"/>
                          <a:ea typeface="Calibri"/>
                          <a:cs typeface="Times New Roman"/>
                        </a:rPr>
                        <a:t>Morning</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a:lnSpc>
                          <a:spcPct val="115000"/>
                        </a:lnSpc>
                        <a:spcAft>
                          <a:spcPts val="0"/>
                        </a:spcAft>
                      </a:pPr>
                      <a:r>
                        <a:rPr lang="en-AU" sz="1100">
                          <a:effectLst/>
                          <a:latin typeface="Calibri"/>
                          <a:ea typeface="Calibri"/>
                          <a:cs typeface="Times New Roman"/>
                        </a:rPr>
                        <a:t>Afternoon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r h="259904">
                <a:tc gridSpan="3">
                  <a:txBody>
                    <a:bodyPr/>
                    <a:lstStyle/>
                    <a:p>
                      <a:pPr>
                        <a:lnSpc>
                          <a:spcPct val="115000"/>
                        </a:lnSpc>
                        <a:spcAft>
                          <a:spcPts val="0"/>
                        </a:spcAft>
                      </a:pPr>
                      <a:r>
                        <a:rPr lang="en-AU" sz="1100">
                          <a:solidFill>
                            <a:srgbClr val="A6A6A6"/>
                          </a:solidFill>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tc gridSpan="3">
                  <a:txBody>
                    <a:bodyPr/>
                    <a:lstStyle/>
                    <a:p>
                      <a:pPr>
                        <a:lnSpc>
                          <a:spcPct val="115000"/>
                        </a:lnSpc>
                        <a:spcAft>
                          <a:spcPts val="0"/>
                        </a:spcAft>
                      </a:pPr>
                      <a:r>
                        <a:rPr lang="en-AU"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3"/>
                  </a:ext>
                </a:extLst>
              </a:tr>
              <a:tr h="236276">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AU" sz="1000">
                          <a:effectLst/>
                          <a:latin typeface="Calibri"/>
                          <a:ea typeface="Calibri"/>
                          <a:cs typeface="Times New Roman"/>
                        </a:rPr>
                        <a:t> </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276">
                <a:tc>
                  <a:txBody>
                    <a:bodyPr/>
                    <a:lstStyle/>
                    <a:p>
                      <a:pPr>
                        <a:lnSpc>
                          <a:spcPct val="115000"/>
                        </a:lnSpc>
                        <a:spcAft>
                          <a:spcPts val="0"/>
                        </a:spcAft>
                      </a:pPr>
                      <a:r>
                        <a:rPr lang="en-AU" sz="1000">
                          <a:effectLst/>
                          <a:latin typeface="Calibri"/>
                          <a:ea typeface="Calibri"/>
                          <a:cs typeface="Times New Roman"/>
                        </a:rPr>
                        <a:t>1</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2</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3</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4</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5</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6</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7</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8</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9</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11</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12</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13</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14</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15</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16</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17</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18</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19</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20</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21</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22</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a:effectLst/>
                          <a:latin typeface="Calibri"/>
                          <a:ea typeface="Calibri"/>
                          <a:cs typeface="Times New Roman"/>
                        </a:rPr>
                        <a:t>23</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000" dirty="0">
                          <a:effectLst/>
                          <a:latin typeface="Calibri"/>
                          <a:ea typeface="Calibri"/>
                          <a:cs typeface="Times New Roman"/>
                        </a:rPr>
                        <a:t>24</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397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Uncertainty in timing</a:t>
            </a:r>
          </a:p>
        </p:txBody>
      </p:sp>
      <p:sp>
        <p:nvSpPr>
          <p:cNvPr id="3" name="Content Placeholder 2"/>
          <p:cNvSpPr>
            <a:spLocks noGrp="1"/>
          </p:cNvSpPr>
          <p:nvPr>
            <p:ph idx="1"/>
          </p:nvPr>
        </p:nvSpPr>
        <p:spPr>
          <a:xfrm>
            <a:off x="403498" y="1268760"/>
            <a:ext cx="8229600" cy="4525963"/>
          </a:xfrm>
        </p:spPr>
        <p:txBody>
          <a:bodyPr/>
          <a:lstStyle/>
          <a:p>
            <a:r>
              <a:rPr lang="en-AU" dirty="0"/>
              <a:t>Users may want to know the earliest or latest</a:t>
            </a:r>
          </a:p>
          <a:p>
            <a:pPr lvl="1"/>
            <a:r>
              <a:rPr lang="en-AU" dirty="0"/>
              <a:t>some threshold may be breached</a:t>
            </a:r>
          </a:p>
          <a:p>
            <a:pPr lvl="1"/>
            <a:r>
              <a:rPr lang="en-AU" dirty="0"/>
              <a:t>Wind direction may change</a:t>
            </a:r>
          </a:p>
        </p:txBody>
      </p:sp>
      <p:pic>
        <p:nvPicPr>
          <p:cNvPr id="7" name="Picture 8" descr="wcri23"/>
          <p:cNvPicPr>
            <a:picLocks noChangeAspect="1" noChangeArrowheads="1"/>
          </p:cNvPicPr>
          <p:nvPr/>
        </p:nvPicPr>
        <p:blipFill>
          <a:blip r:embed="rId2" cstate="print">
            <a:extLst>
              <a:ext uri="{28A0092B-C50C-407E-A947-70E740481C1C}">
                <a14:useLocalDpi xmlns:a14="http://schemas.microsoft.com/office/drawing/2010/main" val="0"/>
              </a:ext>
            </a:extLst>
          </a:blip>
          <a:srcRect t="7484" b="2209"/>
          <a:stretch>
            <a:fillRect/>
          </a:stretch>
        </p:blipFill>
        <p:spPr bwMode="auto">
          <a:xfrm>
            <a:off x="539552" y="4221088"/>
            <a:ext cx="2736304" cy="2471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59" t="23645" r="2279" b="6157"/>
          <a:stretch/>
        </p:blipFill>
        <p:spPr bwMode="auto">
          <a:xfrm>
            <a:off x="3995936" y="4221088"/>
            <a:ext cx="3804050" cy="230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6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114" y="427816"/>
            <a:ext cx="7163771" cy="5143500"/>
          </a:xfrm>
          <a:prstGeom prst="rect">
            <a:avLst/>
          </a:prstGeom>
        </p:spPr>
      </p:pic>
      <p:sp>
        <p:nvSpPr>
          <p:cNvPr id="5" name="TextBox 4"/>
          <p:cNvSpPr txBox="1"/>
          <p:nvPr/>
        </p:nvSpPr>
        <p:spPr>
          <a:xfrm>
            <a:off x="3803799" y="3361217"/>
            <a:ext cx="534121" cy="300082"/>
          </a:xfrm>
          <a:prstGeom prst="rect">
            <a:avLst/>
          </a:prstGeom>
          <a:noFill/>
        </p:spPr>
        <p:txBody>
          <a:bodyPr wrap="none" rtlCol="0">
            <a:spAutoFit/>
          </a:bodyPr>
          <a:lstStyle/>
          <a:p>
            <a:r>
              <a:rPr lang="en-AU" sz="1350" dirty="0"/>
              <a:t>Time</a:t>
            </a:r>
          </a:p>
        </p:txBody>
      </p:sp>
      <p:sp>
        <p:nvSpPr>
          <p:cNvPr id="6" name="TextBox 5"/>
          <p:cNvSpPr txBox="1"/>
          <p:nvPr/>
        </p:nvSpPr>
        <p:spPr>
          <a:xfrm>
            <a:off x="6358270" y="3361217"/>
            <a:ext cx="534121" cy="300082"/>
          </a:xfrm>
          <a:prstGeom prst="rect">
            <a:avLst/>
          </a:prstGeom>
          <a:noFill/>
        </p:spPr>
        <p:txBody>
          <a:bodyPr wrap="none" rtlCol="0">
            <a:spAutoFit/>
          </a:bodyPr>
          <a:lstStyle/>
          <a:p>
            <a:r>
              <a:rPr lang="en-AU" sz="1350" dirty="0"/>
              <a:t>Time</a:t>
            </a:r>
          </a:p>
        </p:txBody>
      </p:sp>
      <p:sp>
        <p:nvSpPr>
          <p:cNvPr id="7" name="TextBox 6"/>
          <p:cNvSpPr txBox="1"/>
          <p:nvPr/>
        </p:nvSpPr>
        <p:spPr>
          <a:xfrm>
            <a:off x="3734687" y="5421275"/>
            <a:ext cx="534121" cy="300082"/>
          </a:xfrm>
          <a:prstGeom prst="rect">
            <a:avLst/>
          </a:prstGeom>
          <a:noFill/>
        </p:spPr>
        <p:txBody>
          <a:bodyPr wrap="none" rtlCol="0">
            <a:spAutoFit/>
          </a:bodyPr>
          <a:lstStyle/>
          <a:p>
            <a:r>
              <a:rPr lang="en-AU" sz="1350" dirty="0"/>
              <a:t>Time</a:t>
            </a:r>
          </a:p>
        </p:txBody>
      </p:sp>
      <p:sp>
        <p:nvSpPr>
          <p:cNvPr id="8" name="TextBox 7"/>
          <p:cNvSpPr txBox="1"/>
          <p:nvPr/>
        </p:nvSpPr>
        <p:spPr>
          <a:xfrm>
            <a:off x="6358269" y="5445199"/>
            <a:ext cx="534121" cy="300082"/>
          </a:xfrm>
          <a:prstGeom prst="rect">
            <a:avLst/>
          </a:prstGeom>
          <a:noFill/>
        </p:spPr>
        <p:txBody>
          <a:bodyPr wrap="none" rtlCol="0">
            <a:spAutoFit/>
          </a:bodyPr>
          <a:lstStyle/>
          <a:p>
            <a:r>
              <a:rPr lang="en-AU" sz="1350" dirty="0"/>
              <a:t>Time</a:t>
            </a:r>
          </a:p>
        </p:txBody>
      </p:sp>
      <p:sp>
        <p:nvSpPr>
          <p:cNvPr id="2" name="TextBox 1">
            <a:extLst>
              <a:ext uri="{FF2B5EF4-FFF2-40B4-BE49-F238E27FC236}">
                <a16:creationId xmlns:a16="http://schemas.microsoft.com/office/drawing/2014/main" id="{29D564F1-9AE7-4086-AF38-ABFC61076E68}"/>
              </a:ext>
            </a:extLst>
          </p:cNvPr>
          <p:cNvSpPr txBox="1"/>
          <p:nvPr/>
        </p:nvSpPr>
        <p:spPr>
          <a:xfrm>
            <a:off x="899592" y="5805264"/>
            <a:ext cx="7416824" cy="923330"/>
          </a:xfrm>
          <a:prstGeom prst="rect">
            <a:avLst/>
          </a:prstGeom>
          <a:noFill/>
        </p:spPr>
        <p:txBody>
          <a:bodyPr wrap="square" rtlCol="0">
            <a:spAutoFit/>
          </a:bodyPr>
          <a:lstStyle/>
          <a:p>
            <a:r>
              <a:rPr lang="en-AU" dirty="0"/>
              <a:t>Survey looked at</a:t>
            </a:r>
          </a:p>
          <a:p>
            <a:pPr marL="285750" indent="-285750">
              <a:buFontTx/>
              <a:buChar char="-"/>
            </a:pPr>
            <a:r>
              <a:rPr lang="en-AU" dirty="0"/>
              <a:t>What presentation was preferred</a:t>
            </a:r>
          </a:p>
          <a:p>
            <a:pPr marL="285750" indent="-285750">
              <a:buFontTx/>
              <a:buChar char="-"/>
            </a:pPr>
            <a:r>
              <a:rPr lang="en-AU" dirty="0"/>
              <a:t>Ability to interpret</a:t>
            </a:r>
            <a:endParaRPr lang="en-US" dirty="0"/>
          </a:p>
        </p:txBody>
      </p:sp>
    </p:spTree>
    <p:extLst>
      <p:ext uri="{BB962C8B-B14F-4D97-AF65-F5344CB8AC3E}">
        <p14:creationId xmlns:p14="http://schemas.microsoft.com/office/powerpoint/2010/main" val="361089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New calibrated ensemble daily rainfall probability guidance</a:t>
            </a:r>
          </a:p>
        </p:txBody>
      </p:sp>
      <p:pic>
        <p:nvPicPr>
          <p:cNvPr id="5" name="Picture 4"/>
          <p:cNvPicPr>
            <a:picLocks noChangeAspect="1"/>
          </p:cNvPicPr>
          <p:nvPr/>
        </p:nvPicPr>
        <p:blipFill rotWithShape="1">
          <a:blip r:embed="rId3"/>
          <a:srcRect l="1968" t="39083" r="7188" b="9062"/>
          <a:stretch/>
        </p:blipFill>
        <p:spPr>
          <a:xfrm>
            <a:off x="945070" y="1700808"/>
            <a:ext cx="7253859" cy="1440160"/>
          </a:xfrm>
          <a:prstGeom prst="rect">
            <a:avLst/>
          </a:prstGeom>
        </p:spPr>
      </p:pic>
      <p:sp>
        <p:nvSpPr>
          <p:cNvPr id="8" name="TextBox 7"/>
          <p:cNvSpPr txBox="1"/>
          <p:nvPr/>
        </p:nvSpPr>
        <p:spPr>
          <a:xfrm>
            <a:off x="1115616" y="3255912"/>
            <a:ext cx="72728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a:ea typeface="+mn-ea"/>
                <a:cs typeface="+mn-cs"/>
              </a:rPr>
              <a:t>Bureau rainfall forecasts (above) are supported by post-processed guidance (below) from ensembles of numerical weather prediction models.</a:t>
            </a:r>
          </a:p>
        </p:txBody>
      </p:sp>
    </p:spTree>
    <p:extLst>
      <p:ext uri="{BB962C8B-B14F-4D97-AF65-F5344CB8AC3E}">
        <p14:creationId xmlns:p14="http://schemas.microsoft.com/office/powerpoint/2010/main" val="121997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ACA7-054C-43B0-B386-E7CBD7C842AE}"/>
              </a:ext>
            </a:extLst>
          </p:cNvPr>
          <p:cNvSpPr>
            <a:spLocks noGrp="1"/>
          </p:cNvSpPr>
          <p:nvPr>
            <p:ph type="title"/>
          </p:nvPr>
        </p:nvSpPr>
        <p:spPr/>
        <p:txBody>
          <a:bodyPr/>
          <a:lstStyle/>
          <a:p>
            <a:r>
              <a:rPr lang="en-AU" dirty="0"/>
              <a:t>underpinnings</a:t>
            </a:r>
            <a:endParaRPr lang="en-US" dirty="0"/>
          </a:p>
        </p:txBody>
      </p:sp>
      <p:sp>
        <p:nvSpPr>
          <p:cNvPr id="3" name="Content Placeholder 2">
            <a:extLst>
              <a:ext uri="{FF2B5EF4-FFF2-40B4-BE49-F238E27FC236}">
                <a16:creationId xmlns:a16="http://schemas.microsoft.com/office/drawing/2014/main" id="{9062AA6B-3805-4112-ABD2-C6AFF81D5CFD}"/>
              </a:ext>
            </a:extLst>
          </p:cNvPr>
          <p:cNvSpPr>
            <a:spLocks noGrp="1"/>
          </p:cNvSpPr>
          <p:nvPr>
            <p:ph idx="1"/>
          </p:nvPr>
        </p:nvSpPr>
        <p:spPr/>
        <p:txBody>
          <a:bodyPr>
            <a:normAutofit fontScale="92500" lnSpcReduction="20000"/>
          </a:bodyPr>
          <a:lstStyle/>
          <a:p>
            <a:pPr lvl="1"/>
            <a:r>
              <a:rPr lang="en-AU" dirty="0"/>
              <a:t>Extended ADFD – length &amp; probabilities</a:t>
            </a:r>
            <a:endParaRPr lang="en-US" dirty="0"/>
          </a:p>
          <a:p>
            <a:pPr lvl="1"/>
            <a:r>
              <a:rPr lang="en-AU" dirty="0"/>
              <a:t>NWP: ACCESS CAM ensemble; &amp; ACCESS &amp; international global weather &amp; sub-seasonal+ ensembles</a:t>
            </a:r>
            <a:endParaRPr lang="en-US" dirty="0"/>
          </a:p>
          <a:p>
            <a:pPr lvl="1"/>
            <a:r>
              <a:rPr lang="en-AU" dirty="0"/>
              <a:t>Reanalyses for error detection &amp; correction</a:t>
            </a:r>
            <a:endParaRPr lang="en-US" dirty="0"/>
          </a:p>
          <a:p>
            <a:pPr lvl="1"/>
            <a:r>
              <a:rPr lang="en-AU" dirty="0"/>
              <a:t>Calibrated (GOCF, IMPROVER) and uncalibrated post-processing; derivation of probabilities; supports </a:t>
            </a:r>
          </a:p>
          <a:p>
            <a:pPr lvl="1"/>
            <a:r>
              <a:rPr lang="en-AU" dirty="0"/>
              <a:t>Scenarios, products</a:t>
            </a:r>
            <a:endParaRPr lang="en-US" dirty="0"/>
          </a:p>
          <a:p>
            <a:pPr lvl="1"/>
            <a:r>
              <a:rPr lang="en-AU" dirty="0"/>
              <a:t>Alerting – various sorts for internal &amp; external users.  Much should be driven by probabilities – both for internal users and increasingly external users.  Many don't want probabilities, but many do.</a:t>
            </a:r>
            <a:endParaRPr lang="en-US" dirty="0"/>
          </a:p>
        </p:txBody>
      </p:sp>
    </p:spTree>
    <p:extLst>
      <p:ext uri="{BB962C8B-B14F-4D97-AF65-F5344CB8AC3E}">
        <p14:creationId xmlns:p14="http://schemas.microsoft.com/office/powerpoint/2010/main" val="175650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900" b="0" i="0" u="none" strike="noStrike" kern="1200" cap="none" spc="0" normalizeH="0" baseline="0" noProof="0">
                <a:ln>
                  <a:noFill/>
                </a:ln>
                <a:solidFill>
                  <a:srgbClr val="FFFFFF"/>
                </a:solidFill>
                <a:effectLst/>
                <a:uLnTx/>
                <a:uFillTx/>
                <a:latin typeface="Arial" pitchFamily="34" charset="0"/>
                <a:ea typeface="+mn-ea"/>
                <a:cs typeface="+mn-cs"/>
              </a:rPr>
              <a:t>The Centre for Australian Weather and Climate Research</a:t>
            </a:r>
            <a:r>
              <a:rPr kumimoji="0" lang="en-AU" altLang="en-US" sz="800" b="0" i="0" u="none" strike="noStrike" kern="1200" cap="none" spc="0" normalizeH="0" baseline="0" noProof="0">
                <a:ln>
                  <a:noFill/>
                </a:ln>
                <a:solidFill>
                  <a:srgbClr val="FFFFFF"/>
                </a:solidFill>
                <a:effectLst/>
                <a:uLnTx/>
                <a:uFillTx/>
                <a:latin typeface="Arial" pitchFamily="34" charset="0"/>
                <a:ea typeface="+mn-ea"/>
                <a:cs typeface="+mn-cs"/>
              </a:rPr>
              <a:t> </a:t>
            </a:r>
            <a:br>
              <a:rPr kumimoji="0" lang="en-AU" altLang="en-US" sz="800" b="0" i="0" u="none" strike="noStrike" kern="1200" cap="none" spc="0" normalizeH="0" baseline="0" noProof="0">
                <a:ln>
                  <a:noFill/>
                </a:ln>
                <a:solidFill>
                  <a:srgbClr val="FFFFFF"/>
                </a:solidFill>
                <a:effectLst/>
                <a:uLnTx/>
                <a:uFillTx/>
                <a:latin typeface="Arial" pitchFamily="34" charset="0"/>
                <a:ea typeface="+mn-ea"/>
                <a:cs typeface="+mn-cs"/>
              </a:rPr>
            </a:br>
            <a:r>
              <a:rPr kumimoji="0" lang="en-AU" altLang="en-US" sz="800" b="0" i="0" u="none" strike="noStrike" kern="1200" cap="none" spc="0" normalizeH="0" baseline="0" noProof="0">
                <a:ln>
                  <a:noFill/>
                </a:ln>
                <a:solidFill>
                  <a:srgbClr val="FFFFFF"/>
                </a:solidFill>
                <a:effectLst/>
                <a:uLnTx/>
                <a:uFillTx/>
                <a:latin typeface="Arial" pitchFamily="34" charset="0"/>
                <a:ea typeface="+mn-ea"/>
                <a:cs typeface="+mn-cs"/>
              </a:rPr>
              <a:t>A partnership between CSIRO and the Bureau of Meteorology</a:t>
            </a:r>
          </a:p>
        </p:txBody>
      </p:sp>
      <p:sp>
        <p:nvSpPr>
          <p:cNvPr id="4" name="Rectangle 3"/>
          <p:cNvSpPr/>
          <p:nvPr/>
        </p:nvSpPr>
        <p:spPr>
          <a:xfrm>
            <a:off x="0" y="15240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Arial" pitchFamily="34" charset="0"/>
              </a:rPr>
              <a:t>MOS (ADJMAV, ADJMET, Gridded GFS MOS)</a:t>
            </a:r>
          </a:p>
        </p:txBody>
      </p:sp>
      <p:sp>
        <p:nvSpPr>
          <p:cNvPr id="5" name="Rectangle 4"/>
          <p:cNvSpPr/>
          <p:nvPr/>
        </p:nvSpPr>
        <p:spPr>
          <a:xfrm>
            <a:off x="0" y="3048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Arial" pitchFamily="34" charset="0"/>
              </a:rPr>
              <a:t>NWP models (GFS40, NAM12, local WRF, GEM, &amp; ECMWF)</a:t>
            </a:r>
          </a:p>
        </p:txBody>
      </p:sp>
      <p:sp>
        <p:nvSpPr>
          <p:cNvPr id="6" name="Rectangle 5"/>
          <p:cNvSpPr/>
          <p:nvPr/>
        </p:nvSpPr>
        <p:spPr>
          <a:xfrm>
            <a:off x="0" y="25146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Arial" pitchFamily="34" charset="0"/>
              </a:rPr>
              <a:t>Other (Bias-corrected GFS40 &amp; NAM12, some SREF)</a:t>
            </a:r>
          </a:p>
        </p:txBody>
      </p:sp>
      <p:sp>
        <p:nvSpPr>
          <p:cNvPr id="7" name="Right Arrow 6"/>
          <p:cNvSpPr/>
          <p:nvPr/>
        </p:nvSpPr>
        <p:spPr>
          <a:xfrm>
            <a:off x="2057400" y="914400"/>
            <a:ext cx="1066800" cy="2286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ight Arrow 7"/>
          <p:cNvSpPr/>
          <p:nvPr/>
        </p:nvSpPr>
        <p:spPr>
          <a:xfrm>
            <a:off x="2057400" y="1828800"/>
            <a:ext cx="1066800" cy="2286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ight Arrow 8"/>
          <p:cNvSpPr/>
          <p:nvPr/>
        </p:nvSpPr>
        <p:spPr>
          <a:xfrm>
            <a:off x="2057400" y="2895600"/>
            <a:ext cx="1066800" cy="2286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6633" name="Picture 2" descr="http://ftp.arl.army.mil/ftp/historic-computers/gif/enia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38200"/>
            <a:ext cx="3048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934200" y="16764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00"/>
                </a:solidFill>
                <a:effectLst/>
                <a:uLnTx/>
                <a:uFillTx/>
                <a:latin typeface="Arial"/>
                <a:ea typeface="+mn-ea"/>
                <a:cs typeface="Arial" pitchFamily="34" charset="0"/>
              </a:rPr>
              <a:t>Confidence Grids:</a:t>
            </a:r>
          </a:p>
        </p:txBody>
      </p:sp>
      <p:sp>
        <p:nvSpPr>
          <p:cNvPr id="12" name="Right Arrow 11"/>
          <p:cNvSpPr/>
          <p:nvPr/>
        </p:nvSpPr>
        <p:spPr>
          <a:xfrm>
            <a:off x="6096000" y="1981200"/>
            <a:ext cx="838200" cy="2286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636" name="TextBox 12"/>
          <p:cNvSpPr txBox="1">
            <a:spLocks noChangeArrowheads="1"/>
          </p:cNvSpPr>
          <p:nvPr/>
        </p:nvSpPr>
        <p:spPr bwMode="auto">
          <a:xfrm>
            <a:off x="2743205" y="381000"/>
            <a:ext cx="3788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Arial" pitchFamily="34" charset="0"/>
                <a:ea typeface="+mn-ea"/>
                <a:cs typeface="Arial" pitchFamily="34" charset="0"/>
              </a:rPr>
              <a:t>GFE Procedure &amp; Smart tools</a:t>
            </a:r>
          </a:p>
        </p:txBody>
      </p:sp>
      <p:pic>
        <p:nvPicPr>
          <p:cNvPr id="26637" name="Picture 1" descr="\\Ls1-tae\tmp\con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88" y="2514600"/>
            <a:ext cx="31480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genericGF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657600"/>
            <a:ext cx="4000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895600" y="3657600"/>
            <a:ext cx="3733800" cy="2209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Arial"/>
                <a:ea typeface="+mn-ea"/>
                <a:cs typeface="Arial" pitchFamily="34" charset="0"/>
              </a:rPr>
              <a:t>A quick way to look for “high impact” weather events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FF0000"/>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Arial"/>
                <a:ea typeface="+mn-ea"/>
                <a:cs typeface="Arial" pitchFamily="34" charset="0"/>
              </a:rPr>
              <a:t>dozens </a:t>
            </a:r>
            <a:r>
              <a:rPr kumimoji="0" lang="en-US" sz="2400" b="1" i="0" u="none" strike="noStrike" kern="1200" cap="none" spc="0" normalizeH="0" baseline="0" noProof="0" dirty="0">
                <a:ln>
                  <a:noFill/>
                </a:ln>
                <a:solidFill>
                  <a:srgbClr val="FF0000"/>
                </a:solidFill>
                <a:effectLst/>
                <a:uLnTx/>
                <a:uFillTx/>
                <a:latin typeface="Arial"/>
                <a:ea typeface="+mn-ea"/>
                <a:cs typeface="Arial" pitchFamily="34" charset="0"/>
              </a:rPr>
              <a:t>instead of</a:t>
            </a:r>
            <a:r>
              <a:rPr kumimoji="0" lang="en-US" sz="2400" b="1" i="1" u="none" strike="noStrike" kern="1200" cap="none" spc="0" normalizeH="0" baseline="0" noProof="0" dirty="0">
                <a:ln>
                  <a:noFill/>
                </a:ln>
                <a:solidFill>
                  <a:srgbClr val="FF0000"/>
                </a:solidFill>
                <a:effectLst/>
                <a:uLnTx/>
                <a:uFillTx/>
                <a:latin typeface="Arial"/>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Arial"/>
                <a:ea typeface="+mn-ea"/>
                <a:cs typeface="Arial" pitchFamily="34" charset="0"/>
              </a:rPr>
              <a:t>hundreds </a:t>
            </a:r>
            <a:r>
              <a:rPr kumimoji="0" lang="en-US" sz="2400" b="1" i="0" u="none" strike="noStrike" kern="1200" cap="none" spc="0" normalizeH="0" baseline="0" noProof="0" dirty="0">
                <a:ln>
                  <a:noFill/>
                </a:ln>
                <a:solidFill>
                  <a:srgbClr val="FF0000"/>
                </a:solidFill>
                <a:effectLst/>
                <a:uLnTx/>
                <a:uFillTx/>
                <a:latin typeface="Arial"/>
                <a:ea typeface="+mn-ea"/>
                <a:cs typeface="Arial" pitchFamily="34" charset="0"/>
              </a:rPr>
              <a:t>of grids</a:t>
            </a:r>
          </a:p>
        </p:txBody>
      </p:sp>
    </p:spTree>
    <p:extLst>
      <p:ext uri="{BB962C8B-B14F-4D97-AF65-F5344CB8AC3E}">
        <p14:creationId xmlns:p14="http://schemas.microsoft.com/office/powerpoint/2010/main" val="114397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567D67-2BA8-47A7-8198-5294286562A6}"/>
              </a:ext>
            </a:extLst>
          </p:cNvPr>
          <p:cNvPicPr>
            <a:picLocks noGrp="1" noChangeAspect="1"/>
          </p:cNvPicPr>
          <p:nvPr>
            <p:ph idx="1"/>
          </p:nvPr>
        </p:nvPicPr>
        <p:blipFill rotWithShape="1">
          <a:blip r:embed="rId2"/>
          <a:srcRect l="909" t="14073" r="1848" b="4046"/>
          <a:stretch/>
        </p:blipFill>
        <p:spPr>
          <a:xfrm>
            <a:off x="418600" y="620688"/>
            <a:ext cx="8306800" cy="4968553"/>
          </a:xfrm>
          <a:prstGeom prst="rect">
            <a:avLst/>
          </a:prstGeom>
        </p:spPr>
      </p:pic>
      <p:sp>
        <p:nvSpPr>
          <p:cNvPr id="4" name="Footer Placeholder 3">
            <a:extLst>
              <a:ext uri="{FF2B5EF4-FFF2-40B4-BE49-F238E27FC236}">
                <a16:creationId xmlns:a16="http://schemas.microsoft.com/office/drawing/2014/main" id="{6FF692A9-58BF-4C15-AB9E-CCC0C510AD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B7A346-00A3-4EFE-845F-034CD8FB35EA}"/>
              </a:ext>
            </a:extLst>
          </p:cNvPr>
          <p:cNvSpPr>
            <a:spLocks noGrp="1"/>
          </p:cNvSpPr>
          <p:nvPr>
            <p:ph type="sldNum" sz="quarter" idx="12"/>
          </p:nvPr>
        </p:nvSpPr>
        <p:spPr/>
        <p:txBody>
          <a:bodyPr/>
          <a:lstStyle/>
          <a:p>
            <a:fld id="{E89955BF-3A69-4ABB-92E6-4B1F3A332ED0}" type="slidenum">
              <a:rPr lang="en-AU" smtClean="0"/>
              <a:t>18</a:t>
            </a:fld>
            <a:endParaRPr lang="en-AU"/>
          </a:p>
        </p:txBody>
      </p:sp>
    </p:spTree>
    <p:extLst>
      <p:ext uri="{BB962C8B-B14F-4D97-AF65-F5344CB8AC3E}">
        <p14:creationId xmlns:p14="http://schemas.microsoft.com/office/powerpoint/2010/main" val="54758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34" descr="memb_all_standar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26" y="1919903"/>
            <a:ext cx="3821907" cy="35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421" descr="frac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68" y="2487526"/>
            <a:ext cx="1843827" cy="273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22" descr="prob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851" y="2485625"/>
            <a:ext cx="1850968" cy="275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AutoShape 432"/>
          <p:cNvSpPr>
            <a:spLocks noChangeArrowheads="1"/>
          </p:cNvSpPr>
          <p:nvPr/>
        </p:nvSpPr>
        <p:spPr bwMode="auto">
          <a:xfrm>
            <a:off x="4453743" y="3683990"/>
            <a:ext cx="655551" cy="346389"/>
          </a:xfrm>
          <a:prstGeom prst="rightArrow">
            <a:avLst>
              <a:gd name="adj1" fmla="val 50000"/>
              <a:gd name="adj2" fmla="val 45356"/>
            </a:avLst>
          </a:prstGeom>
          <a:solidFill>
            <a:schemeClr val="bg1">
              <a:lumMod val="60000"/>
              <a:lumOff val="40000"/>
            </a:schemeClr>
          </a:solidFill>
          <a:ln w="19050" algn="ctr">
            <a:solidFill>
              <a:schemeClr val="tx1"/>
            </a:solidFill>
            <a:miter lim="800000"/>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FFFFFF"/>
              </a:solidFill>
              <a:effectLst/>
              <a:uLnTx/>
              <a:uFillTx/>
              <a:latin typeface="Arial"/>
              <a:cs typeface="Arial" charset="0"/>
            </a:endParaRPr>
          </a:p>
        </p:txBody>
      </p:sp>
      <p:grpSp>
        <p:nvGrpSpPr>
          <p:cNvPr id="3" name="Group 2"/>
          <p:cNvGrpSpPr>
            <a:grpSpLocks/>
          </p:cNvGrpSpPr>
          <p:nvPr/>
        </p:nvGrpSpPr>
        <p:grpSpPr bwMode="auto">
          <a:xfrm>
            <a:off x="7759415" y="1037970"/>
            <a:ext cx="936910" cy="852963"/>
            <a:chOff x="1181100" y="2667000"/>
            <a:chExt cx="1371612" cy="1371600"/>
          </a:xfrm>
        </p:grpSpPr>
        <p:sp>
          <p:nvSpPr>
            <p:cNvPr id="53262" name="Rectangle 10"/>
            <p:cNvSpPr>
              <a:spLocks noChangeAspect="1"/>
            </p:cNvSpPr>
            <p:nvPr/>
          </p:nvSpPr>
          <p:spPr bwMode="auto">
            <a:xfrm>
              <a:off x="1639002" y="3124934"/>
              <a:ext cx="455810" cy="455732"/>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3" name="Rectangle 11"/>
            <p:cNvSpPr>
              <a:spLocks noChangeAspect="1"/>
            </p:cNvSpPr>
            <p:nvPr/>
          </p:nvSpPr>
          <p:spPr bwMode="auto">
            <a:xfrm>
              <a:off x="1639002" y="2667000"/>
              <a:ext cx="455810" cy="457934"/>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4" name="Rectangle 12"/>
            <p:cNvSpPr>
              <a:spLocks noChangeAspect="1"/>
            </p:cNvSpPr>
            <p:nvPr/>
          </p:nvSpPr>
          <p:spPr bwMode="auto">
            <a:xfrm>
              <a:off x="1181100" y="3124934"/>
              <a:ext cx="457902" cy="455732"/>
            </a:xfrm>
            <a:prstGeom prst="rect">
              <a:avLst/>
            </a:prstGeom>
            <a:solidFill>
              <a:srgbClr val="FF0000"/>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5" name="Rectangle 13"/>
            <p:cNvSpPr>
              <a:spLocks noChangeAspect="1"/>
            </p:cNvSpPr>
            <p:nvPr/>
          </p:nvSpPr>
          <p:spPr bwMode="auto">
            <a:xfrm>
              <a:off x="1181100" y="3580666"/>
              <a:ext cx="457902" cy="457934"/>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6" name="Rectangle 14"/>
            <p:cNvSpPr>
              <a:spLocks noChangeAspect="1"/>
            </p:cNvSpPr>
            <p:nvPr/>
          </p:nvSpPr>
          <p:spPr bwMode="auto">
            <a:xfrm>
              <a:off x="2094812" y="2667000"/>
              <a:ext cx="457900" cy="457934"/>
            </a:xfrm>
            <a:prstGeom prst="rect">
              <a:avLst/>
            </a:prstGeom>
            <a:solidFill>
              <a:srgbClr val="FF0000"/>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7" name="Rectangle 15"/>
            <p:cNvSpPr>
              <a:spLocks noChangeAspect="1"/>
            </p:cNvSpPr>
            <p:nvPr/>
          </p:nvSpPr>
          <p:spPr bwMode="auto">
            <a:xfrm>
              <a:off x="1181100" y="2667000"/>
              <a:ext cx="457902" cy="457934"/>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8" name="Rectangle 16"/>
            <p:cNvSpPr>
              <a:spLocks noChangeAspect="1"/>
            </p:cNvSpPr>
            <p:nvPr/>
          </p:nvSpPr>
          <p:spPr bwMode="auto">
            <a:xfrm>
              <a:off x="1639002" y="3580666"/>
              <a:ext cx="455810" cy="457934"/>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69" name="Rectangle 17"/>
            <p:cNvSpPr>
              <a:spLocks noChangeAspect="1"/>
            </p:cNvSpPr>
            <p:nvPr/>
          </p:nvSpPr>
          <p:spPr bwMode="auto">
            <a:xfrm>
              <a:off x="2094812" y="3124934"/>
              <a:ext cx="457900" cy="455732"/>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70" name="Rectangle 18"/>
            <p:cNvSpPr>
              <a:spLocks noChangeAspect="1"/>
            </p:cNvSpPr>
            <p:nvPr/>
          </p:nvSpPr>
          <p:spPr bwMode="auto">
            <a:xfrm>
              <a:off x="2094812" y="3580666"/>
              <a:ext cx="457900" cy="457934"/>
            </a:xfrm>
            <a:prstGeom prst="rect">
              <a:avLst/>
            </a:prstGeom>
            <a:solidFill>
              <a:schemeClr val="accent1"/>
            </a:solidFill>
            <a:ln w="19050" algn="ctr">
              <a:solidFill>
                <a:schemeClr val="tx1"/>
              </a:solidFill>
              <a:round/>
              <a:headEnd/>
              <a:tailEnd/>
            </a:ln>
          </p:spPr>
          <p:txBody>
            <a:bodyPr/>
            <a:lstStyle/>
            <a:p>
              <a:pPr marL="0" marR="0" lvl="0" indent="0" algn="l" defTabSz="685800" rtl="0" eaLnBrk="1" fontAlgn="auto" latinLnBrk="0" hangingPunct="1">
                <a:lnSpc>
                  <a:spcPct val="85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a:cs typeface="Arial" charset="0"/>
              </a:endParaRPr>
            </a:p>
          </p:txBody>
        </p:sp>
        <p:sp>
          <p:nvSpPr>
            <p:cNvPr id="53271" name="TextBox 19"/>
            <p:cNvSpPr txBox="1">
              <a:spLocks noChangeAspect="1"/>
            </p:cNvSpPr>
            <p:nvPr/>
          </p:nvSpPr>
          <p:spPr bwMode="auto">
            <a:xfrm>
              <a:off x="1649455" y="3184378"/>
              <a:ext cx="263449" cy="432435"/>
            </a:xfrm>
            <a:prstGeom prst="rect">
              <a:avLst/>
            </a:prstGeom>
            <a:noFill/>
            <a:ln w="9525">
              <a:noFill/>
              <a:miter lim="800000"/>
              <a:headEnd/>
              <a:tailEnd/>
            </a:ln>
          </p:spPr>
          <p:txBody>
            <a:bodyPr>
              <a:spAutoFit/>
            </a:bodyPr>
            <a:lstStyle/>
            <a:p>
              <a:pPr marL="0" marR="0" lvl="0" indent="0" algn="l" defTabSz="685800" rtl="0" eaLnBrk="1" fontAlgn="auto" latinLnBrk="0" hangingPunct="1">
                <a:lnSpc>
                  <a:spcPct val="85000"/>
                </a:lnSpc>
                <a:spcBef>
                  <a:spcPts val="0"/>
                </a:spcBef>
                <a:spcAft>
                  <a:spcPts val="0"/>
                </a:spcAft>
                <a:buClrTx/>
                <a:buSzTx/>
                <a:buFontTx/>
                <a:buNone/>
                <a:tabLst/>
                <a:defRPr/>
              </a:pPr>
              <a:r>
                <a:rPr kumimoji="0" lang="en-GB" altLang="en-US" sz="1350" b="1" i="0" u="none" strike="noStrike" kern="1200" cap="none" spc="0" normalizeH="0" baseline="0" noProof="0">
                  <a:ln>
                    <a:noFill/>
                  </a:ln>
                  <a:solidFill>
                    <a:srgbClr val="FF0000"/>
                  </a:solidFill>
                  <a:effectLst/>
                  <a:uLnTx/>
                  <a:uFillTx/>
                  <a:latin typeface="Arial"/>
                  <a:cs typeface="Arial" charset="0"/>
                </a:rPr>
                <a:t>X</a:t>
              </a:r>
            </a:p>
          </p:txBody>
        </p:sp>
      </p:grpSp>
      <p:sp>
        <p:nvSpPr>
          <p:cNvPr id="147473" name="AutoShape 432"/>
          <p:cNvSpPr>
            <a:spLocks noChangeArrowheads="1"/>
          </p:cNvSpPr>
          <p:nvPr/>
        </p:nvSpPr>
        <p:spPr bwMode="auto">
          <a:xfrm>
            <a:off x="6674590" y="3714176"/>
            <a:ext cx="655551" cy="346389"/>
          </a:xfrm>
          <a:prstGeom prst="rightArrow">
            <a:avLst>
              <a:gd name="adj1" fmla="val 50000"/>
              <a:gd name="adj2" fmla="val 45356"/>
            </a:avLst>
          </a:prstGeom>
          <a:solidFill>
            <a:schemeClr val="bg1">
              <a:lumMod val="60000"/>
              <a:lumOff val="40000"/>
            </a:schemeClr>
          </a:solidFill>
          <a:ln w="19050" algn="ctr">
            <a:solidFill>
              <a:schemeClr val="tx1"/>
            </a:solidFill>
            <a:miter lim="800000"/>
            <a:headEnd/>
            <a:tailE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a:ln>
                <a:noFill/>
              </a:ln>
              <a:solidFill>
                <a:srgbClr val="FFFFFF"/>
              </a:solidFill>
              <a:effectLst/>
              <a:uLnTx/>
              <a:uFillTx/>
              <a:latin typeface="Arial"/>
              <a:cs typeface="Arial" charset="0"/>
            </a:endParaRPr>
          </a:p>
        </p:txBody>
      </p:sp>
      <p:sp>
        <p:nvSpPr>
          <p:cNvPr id="2" name="TextBox 1"/>
          <p:cNvSpPr txBox="1">
            <a:spLocks noChangeArrowheads="1"/>
          </p:cNvSpPr>
          <p:nvPr/>
        </p:nvSpPr>
        <p:spPr bwMode="auto">
          <a:xfrm>
            <a:off x="4990182" y="2158272"/>
            <a:ext cx="1860966" cy="367024"/>
          </a:xfrm>
          <a:prstGeom prst="rect">
            <a:avLst/>
          </a:prstGeom>
          <a:noFill/>
          <a:ln w="9525">
            <a:noFill/>
            <a:miter lim="800000"/>
            <a:headEnd/>
            <a:tailEnd/>
          </a:ln>
        </p:spPr>
        <p:txBody>
          <a:bodyPr wrap="square">
            <a:spAutoFit/>
          </a:bodyPr>
          <a:lstStyle/>
          <a:p>
            <a:pPr marL="0" marR="0" lvl="0" indent="0" algn="l" defTabSz="685800" rtl="0" eaLnBrk="1" fontAlgn="auto" latinLnBrk="0" hangingPunct="1">
              <a:lnSpc>
                <a:spcPct val="85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a:cs typeface="Arial" charset="0"/>
              </a:rPr>
              <a:t>Gaps because of under-sampling</a:t>
            </a:r>
          </a:p>
        </p:txBody>
      </p:sp>
      <p:sp>
        <p:nvSpPr>
          <p:cNvPr id="19" name="TextBox 18"/>
          <p:cNvSpPr txBox="1">
            <a:spLocks noChangeArrowheads="1"/>
          </p:cNvSpPr>
          <p:nvPr/>
        </p:nvSpPr>
        <p:spPr bwMode="auto">
          <a:xfrm>
            <a:off x="6932402" y="2082266"/>
            <a:ext cx="2073770" cy="504369"/>
          </a:xfrm>
          <a:prstGeom prst="rect">
            <a:avLst/>
          </a:prstGeom>
          <a:noFill/>
          <a:ln w="9525">
            <a:noFill/>
            <a:miter lim="800000"/>
            <a:headEnd/>
            <a:tailEnd/>
          </a:ln>
        </p:spPr>
        <p:txBody>
          <a:bodyPr wrap="square">
            <a:spAutoFit/>
          </a:bodyPr>
          <a:lstStyle/>
          <a:p>
            <a:pPr marL="0" marR="0" lvl="0" indent="0" algn="l" defTabSz="685800" rtl="0" eaLnBrk="1" fontAlgn="auto" latinLnBrk="0" hangingPunct="1">
              <a:lnSpc>
                <a:spcPct val="85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a:cs typeface="Arial" charset="0"/>
              </a:rPr>
              <a:t>Smooth probabilities with additional neighbourhood processing</a:t>
            </a:r>
          </a:p>
        </p:txBody>
      </p:sp>
      <p:sp>
        <p:nvSpPr>
          <p:cNvPr id="21" name="TextBox 20"/>
          <p:cNvSpPr txBox="1">
            <a:spLocks noChangeArrowheads="1"/>
          </p:cNvSpPr>
          <p:nvPr/>
        </p:nvSpPr>
        <p:spPr bwMode="auto">
          <a:xfrm>
            <a:off x="7002365" y="5181345"/>
            <a:ext cx="2073770" cy="367024"/>
          </a:xfrm>
          <a:prstGeom prst="rect">
            <a:avLst/>
          </a:prstGeom>
          <a:noFill/>
          <a:ln w="9525">
            <a:noFill/>
            <a:miter lim="800000"/>
            <a:headEnd/>
            <a:tailEnd/>
          </a:ln>
        </p:spPr>
        <p:txBody>
          <a:bodyPr wrap="square">
            <a:spAutoFit/>
          </a:bodyPr>
          <a:lstStyle/>
          <a:p>
            <a:pPr marL="0" marR="0" lvl="0" indent="0" algn="l" defTabSz="685800" rtl="0" eaLnBrk="1" fontAlgn="auto" latinLnBrk="0" hangingPunct="1">
              <a:lnSpc>
                <a:spcPct val="85000"/>
              </a:lnSpc>
              <a:spcBef>
                <a:spcPts val="0"/>
              </a:spcBef>
              <a:spcAft>
                <a:spcPts val="0"/>
              </a:spcAft>
              <a:buClrTx/>
              <a:buSzTx/>
              <a:buFontTx/>
              <a:buNone/>
              <a:tabLst/>
              <a:defRPr/>
            </a:pPr>
            <a:r>
              <a:rPr kumimoji="0" lang="en-GB" altLang="en-US" sz="1050" b="0" i="0" u="none" strike="noStrike" kern="1200" cap="none" spc="0" normalizeH="0" baseline="0" noProof="0">
                <a:ln>
                  <a:noFill/>
                </a:ln>
                <a:solidFill>
                  <a:srgbClr val="000000"/>
                </a:solidFill>
                <a:effectLst/>
                <a:uLnTx/>
                <a:uFillTx/>
                <a:latin typeface="Arial"/>
                <a:cs typeface="Arial" charset="0"/>
              </a:rPr>
              <a:t>But what is the right sized neighbourhood ?</a:t>
            </a:r>
          </a:p>
        </p:txBody>
      </p:sp>
      <p:sp>
        <p:nvSpPr>
          <p:cNvPr id="53259" name="TextBox 3"/>
          <p:cNvSpPr txBox="1">
            <a:spLocks noChangeArrowheads="1"/>
          </p:cNvSpPr>
          <p:nvPr/>
        </p:nvSpPr>
        <p:spPr bwMode="auto">
          <a:xfrm>
            <a:off x="1997264" y="1035338"/>
            <a:ext cx="4853885" cy="458587"/>
          </a:xfrm>
          <a:prstGeom prst="rect">
            <a:avLst/>
          </a:prstGeom>
          <a:noFill/>
          <a:ln w="9525">
            <a:noFill/>
            <a:miter lim="800000"/>
            <a:headEnd/>
            <a:tailEnd/>
          </a:ln>
        </p:spPr>
        <p:txBody>
          <a:bodyPr wrap="square">
            <a:spAutoFit/>
          </a:bodyPr>
          <a:lstStyle/>
          <a:p>
            <a:pPr marL="0" marR="0" lvl="0" indent="0" algn="l" defTabSz="685800" rtl="0" eaLnBrk="1" fontAlgn="auto" latinLnBrk="0" hangingPunct="1">
              <a:lnSpc>
                <a:spcPct val="85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Arial"/>
                <a:cs typeface="Arial" charset="0"/>
              </a:rPr>
              <a:t>Making a probability forecast</a:t>
            </a:r>
            <a:endParaRPr kumimoji="0" lang="en-GB" altLang="en-US" sz="2400" b="0" i="0" u="none" strike="noStrike" kern="1200" cap="none" spc="0" normalizeH="0" baseline="0" noProof="0" dirty="0">
              <a:ln>
                <a:noFill/>
              </a:ln>
              <a:solidFill>
                <a:srgbClr val="000000"/>
              </a:solidFill>
              <a:effectLst/>
              <a:uLnTx/>
              <a:uFillTx/>
              <a:latin typeface="Arial"/>
              <a:cs typeface="Arial" charset="0"/>
            </a:endParaRPr>
          </a:p>
        </p:txBody>
      </p:sp>
      <p:sp>
        <p:nvSpPr>
          <p:cNvPr id="53261" name="TextBox 3"/>
          <p:cNvSpPr txBox="1">
            <a:spLocks noChangeArrowheads="1"/>
          </p:cNvSpPr>
          <p:nvPr/>
        </p:nvSpPr>
        <p:spPr bwMode="auto">
          <a:xfrm>
            <a:off x="1997264" y="1461212"/>
            <a:ext cx="4111835" cy="327782"/>
          </a:xfrm>
          <a:prstGeom prst="rect">
            <a:avLst/>
          </a:prstGeom>
          <a:noFill/>
          <a:ln w="9525">
            <a:noFill/>
            <a:miter lim="800000"/>
            <a:headEnd/>
            <a:tailEnd/>
          </a:ln>
        </p:spPr>
        <p:txBody>
          <a:bodyPr wrap="square">
            <a:spAutoFit/>
          </a:bodyPr>
          <a:lstStyle/>
          <a:p>
            <a:pPr marL="0" marR="0" lvl="0" indent="0" algn="l" defTabSz="685800" rtl="0" eaLnBrk="1" fontAlgn="auto" latinLnBrk="0" hangingPunct="1">
              <a:lnSpc>
                <a:spcPct val="85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a:cs typeface="Arial" charset="0"/>
              </a:rPr>
              <a:t>Ensemble + neighbourhood</a:t>
            </a:r>
          </a:p>
        </p:txBody>
      </p:sp>
      <p:sp>
        <p:nvSpPr>
          <p:cNvPr id="24" name="Footer Placeholder 3"/>
          <p:cNvSpPr>
            <a:spLocks noGrp="1"/>
          </p:cNvSpPr>
          <p:nvPr>
            <p:ph type="ftr" sz="quarter" idx="4294967295"/>
          </p:nvPr>
        </p:nvSpPr>
        <p:spPr>
          <a:xfrm>
            <a:off x="0" y="5589588"/>
            <a:ext cx="9144000" cy="411162"/>
          </a:xfrm>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2A2A2A"/>
                </a:solidFill>
                <a:effectLst/>
                <a:uLnTx/>
                <a:uFillTx/>
                <a:latin typeface="Arial"/>
                <a:sym typeface="Helvetica Light"/>
              </a:rPr>
              <a:t>www.metoffice.gov.uk																									                       © Crown Copyright 2017, Met Office</a:t>
            </a:r>
          </a:p>
        </p:txBody>
      </p:sp>
    </p:spTree>
    <p:extLst>
      <p:ext uri="{BB962C8B-B14F-4D97-AF65-F5344CB8AC3E}">
        <p14:creationId xmlns:p14="http://schemas.microsoft.com/office/powerpoint/2010/main" val="279702402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4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4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74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73" grpId="0" animBg="1"/>
      <p:bldP spid="2"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C:\Users\gtw\AppData\Local\Microsoft\Windows\Temporary Internet Files\Content.IE5\SEQ3GFI1\image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57226"/>
            <a:ext cx="1987444" cy="12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Ensembles, uncertainty and decisions - </a:t>
            </a:r>
            <a:br>
              <a:rPr lang="en-AU" dirty="0"/>
            </a:br>
            <a:r>
              <a:rPr lang="en-AU" dirty="0"/>
              <a:t>multi-valued forecasts</a:t>
            </a:r>
          </a:p>
        </p:txBody>
      </p:sp>
      <p:pic>
        <p:nvPicPr>
          <p:cNvPr id="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852" y="1338416"/>
            <a:ext cx="1465039" cy="106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98" y="1556130"/>
            <a:ext cx="1504412" cy="109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276" y="1777945"/>
            <a:ext cx="1465039" cy="106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18284" y="888807"/>
            <a:ext cx="27543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a:ea typeface="+mn-ea"/>
                <a:cs typeface="+mn-cs"/>
              </a:rPr>
              <a:t>Mean and spread (distribution) information</a:t>
            </a:r>
          </a:p>
        </p:txBody>
      </p:sp>
      <p:pic>
        <p:nvPicPr>
          <p:cNvPr id="5122" name="Picture 2" descr="C:\Users\GaryRach\AppData\Local\Microsoft\Windows\Temporary Internet Files\Content.IE5\PNYGVFPW\MC90010497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5387" y="3074337"/>
            <a:ext cx="1099752" cy="1099752"/>
          </a:xfrm>
          <a:prstGeom prst="rect">
            <a:avLst/>
          </a:prstGeom>
          <a:noFill/>
          <a:extLst>
            <a:ext uri="{909E8E84-426E-40DD-AFC4-6F175D3DCCD1}">
              <a14:hiddenFill xmlns:a14="http://schemas.microsoft.com/office/drawing/2010/main">
                <a:solidFill>
                  <a:srgbClr val="FFFFFF"/>
                </a:solidFill>
              </a14:hiddenFill>
            </a:ext>
          </a:extLst>
        </p:spPr>
      </p:pic>
      <p:sp>
        <p:nvSpPr>
          <p:cNvPr id="14" name="Plus 13"/>
          <p:cNvSpPr/>
          <p:nvPr/>
        </p:nvSpPr>
        <p:spPr>
          <a:xfrm>
            <a:off x="2983923" y="1348021"/>
            <a:ext cx="648072"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Minus 14"/>
          <p:cNvSpPr/>
          <p:nvPr/>
        </p:nvSpPr>
        <p:spPr>
          <a:xfrm>
            <a:off x="3073162" y="1713301"/>
            <a:ext cx="457200" cy="60758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p:cNvSpPr txBox="1"/>
          <p:nvPr/>
        </p:nvSpPr>
        <p:spPr>
          <a:xfrm>
            <a:off x="2435367" y="943728"/>
            <a:ext cx="19637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70C0"/>
                </a:solidFill>
                <a:effectLst/>
                <a:uLnTx/>
                <a:uFillTx/>
                <a:latin typeface="Arial"/>
                <a:ea typeface="+mn-ea"/>
                <a:cs typeface="+mn-cs"/>
              </a:rPr>
              <a:t>Post-processing</a:t>
            </a:r>
          </a:p>
        </p:txBody>
      </p:sp>
      <p:cxnSp>
        <p:nvCxnSpPr>
          <p:cNvPr id="19" name="Straight Arrow Connector 18"/>
          <p:cNvCxnSpPr/>
          <p:nvPr/>
        </p:nvCxnSpPr>
        <p:spPr>
          <a:xfrm>
            <a:off x="2267744" y="1895260"/>
            <a:ext cx="25202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139953" y="1895260"/>
            <a:ext cx="86409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2316223" y="2260523"/>
            <a:ext cx="3078674" cy="8117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028384" y="6165431"/>
            <a:ext cx="840575" cy="692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54E6294D-4211-4A55-B3C9-3C77091D28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237" y="3655925"/>
            <a:ext cx="1193785" cy="1587472"/>
          </a:xfrm>
          <a:prstGeom prst="rect">
            <a:avLst/>
          </a:prstGeom>
        </p:spPr>
      </p:pic>
      <p:pic>
        <p:nvPicPr>
          <p:cNvPr id="36" name="Content Placeholder 3">
            <a:extLst>
              <a:ext uri="{FF2B5EF4-FFF2-40B4-BE49-F238E27FC236}">
                <a16:creationId xmlns:a16="http://schemas.microsoft.com/office/drawing/2014/main" id="{34BB4A85-A408-4330-88D5-70667E417D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240" y="4087996"/>
            <a:ext cx="1949422" cy="11043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descr="C:\Users\gtw\AppData\Local\Microsoft\Windows\Temporary Internet Files\Content.IE5\1VXE271F\2.)_Looks_like_a_UFO._-_These_Clouds_Are_Scary_As_Hell._Better_Bring_An_Umbrella.[1].jpg">
            <a:extLst>
              <a:ext uri="{FF2B5EF4-FFF2-40B4-BE49-F238E27FC236}">
                <a16:creationId xmlns:a16="http://schemas.microsoft.com/office/drawing/2014/main" id="{9BBCC6DD-861B-4B03-AE72-DA4B8EDDF7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1727" y="5322544"/>
            <a:ext cx="1619970" cy="106541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gtw\AppData\Local\Microsoft\Windows\Temporary Internet Files\Content.IE5\PUL7D82W\493317904_51952aefc5_z[1].jpg">
            <a:extLst>
              <a:ext uri="{FF2B5EF4-FFF2-40B4-BE49-F238E27FC236}">
                <a16:creationId xmlns:a16="http://schemas.microsoft.com/office/drawing/2014/main" id="{F1223CE2-F30A-4BB1-89E6-AC54B5D5D1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584" y="3004186"/>
            <a:ext cx="1737971" cy="13034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gtw\AppData\Local\Microsoft\Windows\Temporary Internet Files\Content.IE5\SSBLCJBY\300px-Hallig_Hooge,_Germany,_view_from_the_Backenswarft[1].jpg">
            <a:extLst>
              <a:ext uri="{FF2B5EF4-FFF2-40B4-BE49-F238E27FC236}">
                <a16:creationId xmlns:a16="http://schemas.microsoft.com/office/drawing/2014/main" id="{0639E200-7B16-4378-8A5F-2469AC4532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5019" y="4212077"/>
            <a:ext cx="1735105" cy="1110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5FAFF927-AD80-4409-90CA-248F0E28BF8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841976" y="3483159"/>
            <a:ext cx="1209675" cy="1209675"/>
          </a:xfrm>
          <a:prstGeom prst="rect">
            <a:avLst/>
          </a:prstGeom>
        </p:spPr>
      </p:pic>
      <p:cxnSp>
        <p:nvCxnSpPr>
          <p:cNvPr id="45" name="Straight Arrow Connector 44">
            <a:extLst>
              <a:ext uri="{FF2B5EF4-FFF2-40B4-BE49-F238E27FC236}">
                <a16:creationId xmlns:a16="http://schemas.microsoft.com/office/drawing/2014/main" id="{065298B2-FB4A-467E-BB89-C27041A62124}"/>
              </a:ext>
            </a:extLst>
          </p:cNvPr>
          <p:cNvCxnSpPr>
            <a:cxnSpLocks/>
            <a:endCxn id="39" idx="0"/>
          </p:cNvCxnSpPr>
          <p:nvPr/>
        </p:nvCxnSpPr>
        <p:spPr>
          <a:xfrm flipH="1">
            <a:off x="3272572" y="2232540"/>
            <a:ext cx="2378904" cy="1979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4AEEF64-B3D3-469B-9382-E278DB13C713}"/>
              </a:ext>
            </a:extLst>
          </p:cNvPr>
          <p:cNvCxnSpPr>
            <a:cxnSpLocks/>
          </p:cNvCxnSpPr>
          <p:nvPr/>
        </p:nvCxnSpPr>
        <p:spPr>
          <a:xfrm flipH="1">
            <a:off x="4722868" y="2219205"/>
            <a:ext cx="1290893" cy="14335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7FDCC72-F290-4DB3-8061-1C64C531BBA4}"/>
              </a:ext>
            </a:extLst>
          </p:cNvPr>
          <p:cNvCxnSpPr>
            <a:cxnSpLocks/>
          </p:cNvCxnSpPr>
          <p:nvPr/>
        </p:nvCxnSpPr>
        <p:spPr>
          <a:xfrm flipH="1">
            <a:off x="5713276" y="2228822"/>
            <a:ext cx="519730" cy="12543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851BB6C-0783-49A0-98CC-6F03625B165E}"/>
              </a:ext>
            </a:extLst>
          </p:cNvPr>
          <p:cNvCxnSpPr>
            <a:cxnSpLocks/>
            <a:endCxn id="37" idx="0"/>
          </p:cNvCxnSpPr>
          <p:nvPr/>
        </p:nvCxnSpPr>
        <p:spPr>
          <a:xfrm flipH="1">
            <a:off x="5951712" y="2216059"/>
            <a:ext cx="365965" cy="31064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F447AE6-D99A-44A3-A94F-E428649CB62E}"/>
              </a:ext>
            </a:extLst>
          </p:cNvPr>
          <p:cNvCxnSpPr>
            <a:cxnSpLocks/>
          </p:cNvCxnSpPr>
          <p:nvPr/>
        </p:nvCxnSpPr>
        <p:spPr>
          <a:xfrm>
            <a:off x="6581156" y="2253235"/>
            <a:ext cx="39156" cy="18347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A747946-33DD-4830-B577-3495FD6AB071}"/>
              </a:ext>
            </a:extLst>
          </p:cNvPr>
          <p:cNvCxnSpPr>
            <a:cxnSpLocks/>
            <a:endCxn id="5122" idx="0"/>
          </p:cNvCxnSpPr>
          <p:nvPr/>
        </p:nvCxnSpPr>
        <p:spPr>
          <a:xfrm>
            <a:off x="6788362" y="2253235"/>
            <a:ext cx="406901" cy="8211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843F2B6D-BAEC-4F90-83BE-BC67506606C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49502" y="3185678"/>
            <a:ext cx="1504520" cy="752260"/>
          </a:xfrm>
          <a:prstGeom prst="rect">
            <a:avLst/>
          </a:prstGeom>
        </p:spPr>
      </p:pic>
      <p:cxnSp>
        <p:nvCxnSpPr>
          <p:cNvPr id="69" name="Straight Arrow Connector 68">
            <a:extLst>
              <a:ext uri="{FF2B5EF4-FFF2-40B4-BE49-F238E27FC236}">
                <a16:creationId xmlns:a16="http://schemas.microsoft.com/office/drawing/2014/main" id="{E84C0A8F-DEDF-48F9-8F8F-3EE514D4A2E2}"/>
              </a:ext>
            </a:extLst>
          </p:cNvPr>
          <p:cNvCxnSpPr>
            <a:cxnSpLocks/>
          </p:cNvCxnSpPr>
          <p:nvPr/>
        </p:nvCxnSpPr>
        <p:spPr>
          <a:xfrm flipH="1">
            <a:off x="3680800" y="2250423"/>
            <a:ext cx="1875043" cy="9672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129" name="TextBox 5128">
            <a:extLst>
              <a:ext uri="{FF2B5EF4-FFF2-40B4-BE49-F238E27FC236}">
                <a16:creationId xmlns:a16="http://schemas.microsoft.com/office/drawing/2014/main" id="{BA584149-CBDA-4C81-90DA-BFB00EDEBEFF}"/>
              </a:ext>
            </a:extLst>
          </p:cNvPr>
          <p:cNvSpPr txBox="1"/>
          <p:nvPr/>
        </p:nvSpPr>
        <p:spPr>
          <a:xfrm>
            <a:off x="217292" y="5344511"/>
            <a:ext cx="3869727" cy="1477328"/>
          </a:xfrm>
          <a:prstGeom prst="rect">
            <a:avLst/>
          </a:prstGeom>
          <a:noFill/>
        </p:spPr>
        <p:txBody>
          <a:bodyPr wrap="square" rtlCol="0">
            <a:spAutoFit/>
          </a:bodyPr>
          <a:lstStyle/>
          <a:p>
            <a:r>
              <a:rPr lang="en-AU" b="1" dirty="0">
                <a:solidFill>
                  <a:srgbClr val="C00000"/>
                </a:solidFill>
              </a:rPr>
              <a:t>Allow users to tailor decisions based on ensemble-based risk and scenario information – EPP output can support many services and applications.</a:t>
            </a:r>
          </a:p>
        </p:txBody>
      </p:sp>
      <p:pic>
        <p:nvPicPr>
          <p:cNvPr id="5139" name="Picture 5138">
            <a:extLst>
              <a:ext uri="{FF2B5EF4-FFF2-40B4-BE49-F238E27FC236}">
                <a16:creationId xmlns:a16="http://schemas.microsoft.com/office/drawing/2014/main" id="{F7E2EDA8-F0BE-4FF4-B166-B6E0209D09FE}"/>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646057" y="1593041"/>
            <a:ext cx="1434975" cy="1277674"/>
          </a:xfrm>
          <a:prstGeom prst="rect">
            <a:avLst/>
          </a:prstGeom>
        </p:spPr>
      </p:pic>
      <p:cxnSp>
        <p:nvCxnSpPr>
          <p:cNvPr id="5142" name="Straight Arrow Connector 5141">
            <a:extLst>
              <a:ext uri="{FF2B5EF4-FFF2-40B4-BE49-F238E27FC236}">
                <a16:creationId xmlns:a16="http://schemas.microsoft.com/office/drawing/2014/main" id="{F2005238-F244-46F3-AE2A-A283EFB90C0E}"/>
              </a:ext>
            </a:extLst>
          </p:cNvPr>
          <p:cNvCxnSpPr>
            <a:cxnSpLocks/>
          </p:cNvCxnSpPr>
          <p:nvPr/>
        </p:nvCxnSpPr>
        <p:spPr>
          <a:xfrm>
            <a:off x="6258992" y="1583377"/>
            <a:ext cx="1387065" cy="25740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44" name="TextBox 5143">
            <a:extLst>
              <a:ext uri="{FF2B5EF4-FFF2-40B4-BE49-F238E27FC236}">
                <a16:creationId xmlns:a16="http://schemas.microsoft.com/office/drawing/2014/main" id="{433F672B-8242-4F1E-B590-E465094B9DCC}"/>
              </a:ext>
            </a:extLst>
          </p:cNvPr>
          <p:cNvSpPr txBox="1"/>
          <p:nvPr/>
        </p:nvSpPr>
        <p:spPr>
          <a:xfrm>
            <a:off x="319753" y="980175"/>
            <a:ext cx="1996470" cy="369332"/>
          </a:xfrm>
          <a:prstGeom prst="rect">
            <a:avLst/>
          </a:prstGeom>
          <a:noFill/>
        </p:spPr>
        <p:txBody>
          <a:bodyPr wrap="square" rtlCol="0">
            <a:spAutoFit/>
          </a:bodyPr>
          <a:lstStyle/>
          <a:p>
            <a:r>
              <a:rPr lang="en-AU" dirty="0"/>
              <a:t>Ensemble</a:t>
            </a:r>
          </a:p>
        </p:txBody>
      </p:sp>
      <p:cxnSp>
        <p:nvCxnSpPr>
          <p:cNvPr id="34" name="Straight Arrow Connector 33">
            <a:extLst>
              <a:ext uri="{FF2B5EF4-FFF2-40B4-BE49-F238E27FC236}">
                <a16:creationId xmlns:a16="http://schemas.microsoft.com/office/drawing/2014/main" id="{CCEB75E7-326C-47F4-854A-8469E146B16C}"/>
              </a:ext>
            </a:extLst>
          </p:cNvPr>
          <p:cNvCxnSpPr>
            <a:cxnSpLocks/>
          </p:cNvCxnSpPr>
          <p:nvPr/>
        </p:nvCxnSpPr>
        <p:spPr>
          <a:xfrm flipH="1">
            <a:off x="3176939" y="2271550"/>
            <a:ext cx="14457" cy="3030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6A42F04-84C6-44D9-ABED-0D8B2531B17D}"/>
              </a:ext>
            </a:extLst>
          </p:cNvPr>
          <p:cNvCxnSpPr>
            <a:cxnSpLocks/>
          </p:cNvCxnSpPr>
          <p:nvPr/>
        </p:nvCxnSpPr>
        <p:spPr>
          <a:xfrm>
            <a:off x="3301762" y="2284799"/>
            <a:ext cx="272740" cy="21559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D558948-E3E9-4EB2-9709-8B4580794CC0}"/>
              </a:ext>
            </a:extLst>
          </p:cNvPr>
          <p:cNvCxnSpPr>
            <a:cxnSpLocks/>
          </p:cNvCxnSpPr>
          <p:nvPr/>
        </p:nvCxnSpPr>
        <p:spPr>
          <a:xfrm>
            <a:off x="3530362" y="2269444"/>
            <a:ext cx="523660" cy="514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B401C68-EE59-47A6-9E86-D587D8B93959}"/>
              </a:ext>
            </a:extLst>
          </p:cNvPr>
          <p:cNvPicPr>
            <a:picLocks noChangeAspect="1"/>
          </p:cNvPicPr>
          <p:nvPr/>
        </p:nvPicPr>
        <p:blipFill rotWithShape="1">
          <a:blip r:embed="rId16">
            <a:extLst>
              <a:ext uri="{28A0092B-C50C-407E-A947-70E740481C1C}">
                <a14:useLocalDpi xmlns:a14="http://schemas.microsoft.com/office/drawing/2010/main" val="0"/>
              </a:ext>
            </a:extLst>
          </a:blip>
          <a:srcRect r="11605"/>
          <a:stretch/>
        </p:blipFill>
        <p:spPr>
          <a:xfrm>
            <a:off x="7760488" y="2952531"/>
            <a:ext cx="1268447" cy="1288900"/>
          </a:xfrm>
          <a:prstGeom prst="rect">
            <a:avLst/>
          </a:prstGeom>
        </p:spPr>
      </p:pic>
      <p:cxnSp>
        <p:nvCxnSpPr>
          <p:cNvPr id="44" name="Straight Arrow Connector 43">
            <a:extLst>
              <a:ext uri="{FF2B5EF4-FFF2-40B4-BE49-F238E27FC236}">
                <a16:creationId xmlns:a16="http://schemas.microsoft.com/office/drawing/2014/main" id="{5D44A3E9-6BC0-45B3-B06E-1348FAEE1078}"/>
              </a:ext>
            </a:extLst>
          </p:cNvPr>
          <p:cNvCxnSpPr>
            <a:cxnSpLocks/>
          </p:cNvCxnSpPr>
          <p:nvPr/>
        </p:nvCxnSpPr>
        <p:spPr>
          <a:xfrm>
            <a:off x="6411392" y="1735777"/>
            <a:ext cx="1333747" cy="143483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665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ECMWF experience (2015)</a:t>
            </a:r>
          </a:p>
        </p:txBody>
      </p:sp>
      <p:pic>
        <p:nvPicPr>
          <p:cNvPr id="6" name="Content Placeholder 5" descr="cid:image001.png@01D06AEB.82231360"/>
          <p:cNvPicPr>
            <a:picLocks noGrp="1"/>
          </p:cNvPicPr>
          <p:nvPr>
            <p:ph idx="1"/>
          </p:nvPr>
        </p:nvPicPr>
        <p:blipFill rotWithShape="1">
          <a:blip r:embed="rId3" r:link="rId4">
            <a:extLst>
              <a:ext uri="{28A0092B-C50C-407E-A947-70E740481C1C}">
                <a14:useLocalDpi xmlns:a14="http://schemas.microsoft.com/office/drawing/2010/main" val="0"/>
              </a:ext>
            </a:extLst>
          </a:blip>
          <a:srcRect l="4640" t="25568" r="9176" b="5469"/>
          <a:stretch>
            <a:fillRect/>
          </a:stretch>
        </p:blipFill>
        <p:spPr bwMode="auto">
          <a:xfrm>
            <a:off x="467544" y="1628800"/>
            <a:ext cx="7992888" cy="3672408"/>
          </a:xfrm>
          <a:prstGeom prst="rect">
            <a:avLst/>
          </a:prstGeom>
          <a:noFill/>
          <a:ln>
            <a:noFill/>
          </a:ln>
        </p:spPr>
      </p:pic>
      <p:cxnSp>
        <p:nvCxnSpPr>
          <p:cNvPr id="7" name="Straight Arrow Connector 6"/>
          <p:cNvCxnSpPr/>
          <p:nvPr/>
        </p:nvCxnSpPr>
        <p:spPr>
          <a:xfrm>
            <a:off x="8388424" y="4314114"/>
            <a:ext cx="0" cy="1199715"/>
          </a:xfrm>
          <a:prstGeom prst="straightConnector1">
            <a:avLst/>
          </a:prstGeom>
          <a:noFill/>
          <a:ln w="38100" cap="flat" cmpd="sng" algn="ctr">
            <a:solidFill>
              <a:srgbClr val="8064A2">
                <a:lumMod val="50000"/>
              </a:srgbClr>
            </a:solidFill>
            <a:prstDash val="solid"/>
            <a:tailEnd type="arrow"/>
          </a:ln>
          <a:effectLst/>
        </p:spPr>
      </p:cxnSp>
      <p:sp>
        <p:nvSpPr>
          <p:cNvPr id="8" name="TextBox 7"/>
          <p:cNvSpPr txBox="1"/>
          <p:nvPr/>
        </p:nvSpPr>
        <p:spPr>
          <a:xfrm>
            <a:off x="7524328" y="5589240"/>
            <a:ext cx="10801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a:ln>
                  <a:noFill/>
                </a:ln>
                <a:solidFill>
                  <a:srgbClr val="8064A2">
                    <a:lumMod val="50000"/>
                  </a:srgbClr>
                </a:solidFill>
                <a:effectLst/>
                <a:uLnTx/>
                <a:uFillTx/>
                <a:latin typeface="Arial"/>
                <a:ea typeface="+mn-ea"/>
                <a:cs typeface="+mn-cs"/>
              </a:rPr>
              <a:t>Better</a:t>
            </a:r>
          </a:p>
        </p:txBody>
      </p:sp>
    </p:spTree>
    <p:extLst>
      <p:ext uri="{BB962C8B-B14F-4D97-AF65-F5344CB8AC3E}">
        <p14:creationId xmlns:p14="http://schemas.microsoft.com/office/powerpoint/2010/main" val="204120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741" y="996551"/>
            <a:ext cx="8640000" cy="576000"/>
          </a:xfrm>
        </p:spPr>
        <p:txBody>
          <a:bodyPr>
            <a:noAutofit/>
          </a:bodyPr>
          <a:lstStyle/>
          <a:p>
            <a:pPr algn="r"/>
            <a:r>
              <a:rPr lang="en-GB" sz="1800" dirty="0"/>
              <a:t>Decider – 5 week weather regime forecast (8 regimes)</a:t>
            </a:r>
            <a:br>
              <a:rPr lang="en-GB" sz="1800" dirty="0"/>
            </a:br>
            <a:r>
              <a:rPr lang="en-GB" sz="1800" dirty="0"/>
              <a:t>GloSea5 0000 UTC run on Wed 7 February 2018</a:t>
            </a:r>
          </a:p>
        </p:txBody>
      </p:sp>
      <p:pic>
        <p:nvPicPr>
          <p:cNvPr id="4" name="Picture 3" descr="glosea_2018020700.png"/>
          <p:cNvPicPr>
            <a:picLocks noChangeAspect="1"/>
          </p:cNvPicPr>
          <p:nvPr/>
        </p:nvPicPr>
        <p:blipFill>
          <a:blip r:embed="rId2" cstate="print"/>
          <a:stretch>
            <a:fillRect/>
          </a:stretch>
        </p:blipFill>
        <p:spPr>
          <a:xfrm>
            <a:off x="147485" y="1603350"/>
            <a:ext cx="8819535" cy="1846176"/>
          </a:xfrm>
          <a:prstGeom prst="rect">
            <a:avLst/>
          </a:prstGeom>
        </p:spPr>
      </p:pic>
      <p:pic>
        <p:nvPicPr>
          <p:cNvPr id="5" name="Picture 4" descr="glosea_2018020700_2.png"/>
          <p:cNvPicPr>
            <a:picLocks noChangeAspect="1"/>
          </p:cNvPicPr>
          <p:nvPr/>
        </p:nvPicPr>
        <p:blipFill>
          <a:blip r:embed="rId3" cstate="print"/>
          <a:stretch>
            <a:fillRect/>
          </a:stretch>
        </p:blipFill>
        <p:spPr>
          <a:xfrm>
            <a:off x="5324167" y="2649180"/>
            <a:ext cx="3628104" cy="3174591"/>
          </a:xfrm>
          <a:prstGeom prst="rect">
            <a:avLst/>
          </a:prstGeom>
          <a:ln w="6350">
            <a:solidFill>
              <a:schemeClr val="tx1"/>
            </a:solidFill>
          </a:ln>
        </p:spPr>
      </p:pic>
      <p:sp>
        <p:nvSpPr>
          <p:cNvPr id="7" name="Rectangle 6"/>
          <p:cNvSpPr/>
          <p:nvPr/>
        </p:nvSpPr>
        <p:spPr>
          <a:xfrm>
            <a:off x="3333135" y="1933884"/>
            <a:ext cx="4041058" cy="21385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B9DC0C"/>
              </a:solidFill>
              <a:latin typeface="Arial"/>
            </a:endParaRPr>
          </a:p>
        </p:txBody>
      </p:sp>
      <p:sp>
        <p:nvSpPr>
          <p:cNvPr id="8" name="Rectangle 7"/>
          <p:cNvSpPr/>
          <p:nvPr/>
        </p:nvSpPr>
        <p:spPr>
          <a:xfrm>
            <a:off x="6570406" y="4227258"/>
            <a:ext cx="1002890" cy="136422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B9DC0C"/>
              </a:solidFill>
              <a:latin typeface="Arial"/>
            </a:endParaRPr>
          </a:p>
        </p:txBody>
      </p:sp>
      <p:sp>
        <p:nvSpPr>
          <p:cNvPr id="9" name="TextBox 8"/>
          <p:cNvSpPr txBox="1"/>
          <p:nvPr/>
        </p:nvSpPr>
        <p:spPr>
          <a:xfrm>
            <a:off x="2411360" y="3829050"/>
            <a:ext cx="2721079" cy="1477328"/>
          </a:xfrm>
          <a:prstGeom prst="rect">
            <a:avLst/>
          </a:prstGeom>
          <a:noFill/>
        </p:spPr>
        <p:txBody>
          <a:bodyPr wrap="square" rtlCol="0">
            <a:spAutoFit/>
          </a:bodyPr>
          <a:lstStyle/>
          <a:p>
            <a:pPr algn="ctr" defTabSz="457200"/>
            <a:r>
              <a:rPr lang="en-GB" dirty="0">
                <a:solidFill>
                  <a:srgbClr val="2A2A2A"/>
                </a:solidFill>
                <a:latin typeface="Arial"/>
              </a:rPr>
              <a:t>Unusually high forecast confidence for Regime 1 (shown on left) occurring from late February onwards </a:t>
            </a:r>
          </a:p>
        </p:txBody>
      </p:sp>
      <p:cxnSp>
        <p:nvCxnSpPr>
          <p:cNvPr id="12" name="Straight Arrow Connector 11"/>
          <p:cNvCxnSpPr>
            <a:stCxn id="9" idx="0"/>
          </p:cNvCxnSpPr>
          <p:nvPr/>
        </p:nvCxnSpPr>
        <p:spPr>
          <a:xfrm flipV="1">
            <a:off x="3771899" y="2206728"/>
            <a:ext cx="836972" cy="162232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8" idx="1"/>
          </p:cNvCxnSpPr>
          <p:nvPr/>
        </p:nvCxnSpPr>
        <p:spPr>
          <a:xfrm>
            <a:off x="5132438" y="4567714"/>
            <a:ext cx="1437968" cy="34165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17" name="Picture 16" descr="Centroid1_month2.png"/>
          <p:cNvPicPr>
            <a:picLocks noChangeAspect="1"/>
          </p:cNvPicPr>
          <p:nvPr/>
        </p:nvPicPr>
        <p:blipFill>
          <a:blip r:embed="rId4" cstate="print"/>
          <a:stretch>
            <a:fillRect/>
          </a:stretch>
        </p:blipFill>
        <p:spPr>
          <a:xfrm>
            <a:off x="419327" y="3552444"/>
            <a:ext cx="1859298" cy="1895242"/>
          </a:xfrm>
          <a:prstGeom prst="rect">
            <a:avLst/>
          </a:prstGeom>
          <a:ln w="15875">
            <a:solidFill>
              <a:schemeClr val="tx1"/>
            </a:solidFill>
          </a:ln>
        </p:spPr>
      </p:pic>
      <p:sp>
        <p:nvSpPr>
          <p:cNvPr id="2" name="TextBox 1"/>
          <p:cNvSpPr txBox="1"/>
          <p:nvPr/>
        </p:nvSpPr>
        <p:spPr>
          <a:xfrm>
            <a:off x="419327" y="5639104"/>
            <a:ext cx="4505098" cy="369332"/>
          </a:xfrm>
          <a:prstGeom prst="rect">
            <a:avLst/>
          </a:prstGeom>
          <a:noFill/>
        </p:spPr>
        <p:txBody>
          <a:bodyPr wrap="square" rtlCol="0">
            <a:spAutoFit/>
          </a:bodyPr>
          <a:lstStyle/>
          <a:p>
            <a:pPr defTabSz="457200"/>
            <a:r>
              <a:rPr lang="en-GB" dirty="0">
                <a:solidFill>
                  <a:srgbClr val="2A2A2A"/>
                </a:solidFill>
                <a:latin typeface="Arial"/>
              </a:rPr>
              <a:t>Cold outbreak started 24 Feb</a:t>
            </a:r>
          </a:p>
        </p:txBody>
      </p:sp>
    </p:spTree>
    <p:extLst>
      <p:ext uri="{BB962C8B-B14F-4D97-AF65-F5344CB8AC3E}">
        <p14:creationId xmlns:p14="http://schemas.microsoft.com/office/powerpoint/2010/main" val="96327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705" y="2058593"/>
            <a:ext cx="2051447" cy="2415777"/>
          </a:xfrm>
          <a:prstGeom prst="rect">
            <a:avLst/>
          </a:prstGeom>
          <a:solidFill>
            <a:schemeClr val="bg2"/>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23558" name="Text Box 4"/>
          <p:cNvSpPr>
            <a:spLocks noChangeArrowheads="1"/>
          </p:cNvSpPr>
          <p:nvPr/>
        </p:nvSpPr>
        <p:spPr bwMode="auto">
          <a:xfrm>
            <a:off x="210705" y="4563667"/>
            <a:ext cx="2051447" cy="44948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ctr" defTabSz="685800" rtl="0" eaLnBrk="1" fontAlgn="base" latinLnBrk="0" hangingPunct="1">
              <a:lnSpc>
                <a:spcPct val="85000"/>
              </a:lnSpc>
              <a:spcBef>
                <a:spcPct val="5000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rPr>
              <a:t>Hazard</a:t>
            </a:r>
          </a:p>
        </p:txBody>
      </p:sp>
      <p:sp>
        <p:nvSpPr>
          <p:cNvPr id="34" name="Rectangle 5"/>
          <p:cNvSpPr>
            <a:spLocks noChangeArrowheads="1"/>
          </p:cNvSpPr>
          <p:nvPr/>
        </p:nvSpPr>
        <p:spPr bwMode="auto">
          <a:xfrm>
            <a:off x="210705" y="5049441"/>
            <a:ext cx="2051447" cy="647700"/>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marL="0" marR="0" lvl="0" indent="0" algn="ctr" defTabSz="685800" rtl="0" eaLnBrk="1" fontAlgn="base" latinLnBrk="0" hangingPunct="1">
              <a:lnSpc>
                <a:spcPct val="85000"/>
              </a:lnSpc>
              <a:spcBef>
                <a:spcPct val="50000"/>
              </a:spcBef>
              <a:spcAft>
                <a:spcPct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a:rPr>
              <a:t>Probability of wind gusts exceeding thresholds</a:t>
            </a:r>
          </a:p>
        </p:txBody>
      </p:sp>
      <p:sp>
        <p:nvSpPr>
          <p:cNvPr id="23561" name="Text Box 10"/>
          <p:cNvSpPr>
            <a:spLocks noChangeArrowheads="1"/>
          </p:cNvSpPr>
          <p:nvPr/>
        </p:nvSpPr>
        <p:spPr bwMode="auto">
          <a:xfrm>
            <a:off x="2532422" y="4563667"/>
            <a:ext cx="2052638" cy="44948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ctr" defTabSz="685800" rtl="0" eaLnBrk="1" fontAlgn="base" latinLnBrk="0" hangingPunct="1">
              <a:lnSpc>
                <a:spcPct val="85000"/>
              </a:lnSpc>
              <a:spcBef>
                <a:spcPct val="5000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rPr>
              <a:t>Vulnerability</a:t>
            </a:r>
          </a:p>
        </p:txBody>
      </p:sp>
      <p:sp>
        <p:nvSpPr>
          <p:cNvPr id="24582" name="Rectangle 32"/>
          <p:cNvSpPr>
            <a:spLocks noChangeArrowheads="1"/>
          </p:cNvSpPr>
          <p:nvPr/>
        </p:nvSpPr>
        <p:spPr bwMode="auto">
          <a:xfrm>
            <a:off x="2208574" y="5211366"/>
            <a:ext cx="378619" cy="323850"/>
          </a:xfrm>
          <a:prstGeom prst="rect">
            <a:avLst/>
          </a:prstGeom>
          <a:noFill/>
          <a:ln w="12700" algn="ctr">
            <a:noFill/>
            <a:miter lim="800000"/>
            <a:headEnd/>
            <a:tailEnd/>
          </a:ln>
        </p:spPr>
        <p:txBody>
          <a:bodyPr wrap="none" anchor="ctr"/>
          <a:lstStyle/>
          <a:p>
            <a:pPr marL="0" marR="0" lvl="0" indent="0" algn="ctr" defTabSz="685800" rtl="0" eaLnBrk="1" fontAlgn="base" latinLnBrk="0" hangingPunct="1">
              <a:lnSpc>
                <a:spcPct val="85000"/>
              </a:lnSpc>
              <a:spcBef>
                <a:spcPct val="0"/>
              </a:spcBef>
              <a:spcAft>
                <a:spcPct val="0"/>
              </a:spcAft>
              <a:buClrTx/>
              <a:buSzTx/>
              <a:buFontTx/>
              <a:buNone/>
              <a:tabLst/>
              <a:defRPr/>
            </a:pPr>
            <a:r>
              <a:rPr kumimoji="0" lang="en-GB" sz="3300" b="0" i="0" u="none" strike="noStrike" kern="1200" cap="none" spc="0" normalizeH="0" baseline="0" noProof="0" dirty="0">
                <a:ln>
                  <a:noFill/>
                </a:ln>
                <a:solidFill>
                  <a:srgbClr val="007AA9">
                    <a:lumMod val="50000"/>
                  </a:srgbClr>
                </a:solidFill>
                <a:effectLst/>
                <a:uLnTx/>
                <a:uFillTx/>
                <a:latin typeface="Arial"/>
                <a:ea typeface="MS PGothic" panose="020B0600070205080204" pitchFamily="34" charset="-128"/>
              </a:rPr>
              <a:t>x</a:t>
            </a:r>
          </a:p>
        </p:txBody>
      </p:sp>
      <p:sp>
        <p:nvSpPr>
          <p:cNvPr id="24583" name="Rectangle 33"/>
          <p:cNvSpPr>
            <a:spLocks noChangeArrowheads="1"/>
          </p:cNvSpPr>
          <p:nvPr/>
        </p:nvSpPr>
        <p:spPr bwMode="auto">
          <a:xfrm>
            <a:off x="4530292" y="5211366"/>
            <a:ext cx="378619" cy="323850"/>
          </a:xfrm>
          <a:prstGeom prst="rect">
            <a:avLst/>
          </a:prstGeom>
          <a:noFill/>
          <a:ln w="12700" algn="ctr">
            <a:noFill/>
            <a:miter lim="800000"/>
            <a:headEnd/>
            <a:tailEnd/>
          </a:ln>
        </p:spPr>
        <p:txBody>
          <a:bodyPr wrap="none" anchor="ctr"/>
          <a:lstStyle/>
          <a:p>
            <a:pPr marL="0" marR="0" lvl="0" indent="0" algn="ctr" defTabSz="685800" rtl="0" eaLnBrk="1" fontAlgn="base" latinLnBrk="0" hangingPunct="1">
              <a:lnSpc>
                <a:spcPct val="85000"/>
              </a:lnSpc>
              <a:spcBef>
                <a:spcPct val="0"/>
              </a:spcBef>
              <a:spcAft>
                <a:spcPct val="0"/>
              </a:spcAft>
              <a:buClrTx/>
              <a:buSzTx/>
              <a:buFontTx/>
              <a:buNone/>
              <a:tabLst/>
              <a:defRPr/>
            </a:pPr>
            <a:r>
              <a:rPr kumimoji="0" lang="en-GB" sz="3300" b="0" i="0" u="none" strike="noStrike" kern="1200" cap="none" spc="0" normalizeH="0" baseline="0" noProof="0" dirty="0">
                <a:ln>
                  <a:noFill/>
                </a:ln>
                <a:solidFill>
                  <a:srgbClr val="007AA9">
                    <a:lumMod val="50000"/>
                  </a:srgbClr>
                </a:solidFill>
                <a:effectLst/>
                <a:uLnTx/>
                <a:uFillTx/>
                <a:latin typeface="Arial"/>
                <a:ea typeface="MS PGothic" panose="020B0600070205080204" pitchFamily="34" charset="-128"/>
              </a:rPr>
              <a:t>x</a:t>
            </a:r>
          </a:p>
        </p:txBody>
      </p:sp>
      <p:sp>
        <p:nvSpPr>
          <p:cNvPr id="40" name="Rectangle 5"/>
          <p:cNvSpPr>
            <a:spLocks noChangeArrowheads="1"/>
          </p:cNvSpPr>
          <p:nvPr/>
        </p:nvSpPr>
        <p:spPr bwMode="auto">
          <a:xfrm>
            <a:off x="2532422" y="5049442"/>
            <a:ext cx="2052638" cy="756047"/>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54000" rIns="0" bIns="0" anchor="ctr" anchorCtr="1"/>
          <a:lstStyle/>
          <a:p>
            <a:pPr marL="0" marR="0" lvl="0" indent="66675" algn="l" defTabSz="685800" rtl="0" eaLnBrk="1" fontAlgn="base" latinLnBrk="0" hangingPunct="1">
              <a:lnSpc>
                <a:spcPct val="65000"/>
              </a:lnSpc>
              <a:spcBef>
                <a:spcPct val="3500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rPr>
              <a:t> Altitude</a:t>
            </a:r>
          </a:p>
          <a:p>
            <a:pPr marL="0" marR="0" lvl="0" indent="0" algn="l" defTabSz="685800" rtl="0" eaLnBrk="1" fontAlgn="base" latinLnBrk="0" hangingPunct="1">
              <a:lnSpc>
                <a:spcPct val="65000"/>
              </a:lnSpc>
              <a:spcBef>
                <a:spcPct val="3500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rPr>
              <a:t> Number of lanes</a:t>
            </a:r>
          </a:p>
          <a:p>
            <a:pPr marL="0" marR="0" lvl="0" indent="0" algn="l" defTabSz="685800" rtl="0" eaLnBrk="1" fontAlgn="base" latinLnBrk="0" hangingPunct="1">
              <a:lnSpc>
                <a:spcPct val="65000"/>
              </a:lnSpc>
              <a:spcBef>
                <a:spcPct val="3500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rPr>
              <a:t> Other features e.g. bridge</a:t>
            </a:r>
          </a:p>
          <a:p>
            <a:pPr marL="0" marR="0" lvl="0" indent="0" algn="l" defTabSz="685800" rtl="0" eaLnBrk="1" fontAlgn="base" latinLnBrk="0" hangingPunct="1">
              <a:lnSpc>
                <a:spcPct val="65000"/>
              </a:lnSpc>
              <a:spcBef>
                <a:spcPct val="3500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Arial"/>
              </a:rPr>
              <a:t> Road orientation</a:t>
            </a:r>
          </a:p>
        </p:txBody>
      </p:sp>
      <p:sp>
        <p:nvSpPr>
          <p:cNvPr id="23566" name="Text Box 24"/>
          <p:cNvSpPr>
            <a:spLocks noChangeArrowheads="1"/>
          </p:cNvSpPr>
          <p:nvPr/>
        </p:nvSpPr>
        <p:spPr bwMode="auto">
          <a:xfrm>
            <a:off x="4855333" y="4563667"/>
            <a:ext cx="2051447" cy="44948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ctr" defTabSz="685800" rtl="0" eaLnBrk="1" fontAlgn="base" latinLnBrk="0" hangingPunct="1">
              <a:lnSpc>
                <a:spcPct val="85000"/>
              </a:lnSpc>
              <a:spcBef>
                <a:spcPct val="5000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a:rPr>
              <a:t>Exposure</a:t>
            </a:r>
          </a:p>
        </p:txBody>
      </p:sp>
      <p:sp>
        <p:nvSpPr>
          <p:cNvPr id="57" name="Rectangle 5"/>
          <p:cNvSpPr>
            <a:spLocks noChangeArrowheads="1"/>
          </p:cNvSpPr>
          <p:nvPr/>
        </p:nvSpPr>
        <p:spPr bwMode="auto">
          <a:xfrm>
            <a:off x="4855333" y="5049442"/>
            <a:ext cx="2051447" cy="648890"/>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marL="0" marR="0" lvl="0" indent="0" algn="ctr" defTabSz="685800" rtl="0" eaLnBrk="1" fontAlgn="base" latinLnBrk="0" hangingPunct="1">
              <a:lnSpc>
                <a:spcPct val="85000"/>
              </a:lnSpc>
              <a:spcBef>
                <a:spcPct val="50000"/>
              </a:spcBef>
              <a:spcAft>
                <a:spcPct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a:rPr>
              <a:t>Number of vehicles on road</a:t>
            </a:r>
          </a:p>
        </p:txBody>
      </p:sp>
      <p:pic>
        <p:nvPicPr>
          <p:cNvPr id="122891" name="Picture 40" descr="junct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4892" y="3651647"/>
            <a:ext cx="1463279" cy="82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21" descr="Tunnel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7882" y="3699273"/>
            <a:ext cx="1143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3" name="Picture 24" descr="Road-traffic-in-England-0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258" y="2132410"/>
            <a:ext cx="1674019"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4" name="Picture 25" descr="motorway_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258" y="3158730"/>
            <a:ext cx="1674019" cy="125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5" name="Picture 12" descr="win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858" y="2625329"/>
            <a:ext cx="1144190" cy="111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6" name="Picture 18" descr="A708_Moffat_to_Selkirk_Road_as_valley_narro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165" y="2770585"/>
            <a:ext cx="1187053" cy="89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7" name="Picture 14" descr="447020_f96cd09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7311" y="2058593"/>
            <a:ext cx="1158479"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8" name="Picture 13" descr="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882" y="2062163"/>
            <a:ext cx="1241822" cy="82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9" name="Picture 20" descr="forth-road-bridge-south-queensferry-sco23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0266" y="2860474"/>
            <a:ext cx="1239439" cy="8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nimate_4th_15Z.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10364" y="1674940"/>
            <a:ext cx="2114777" cy="42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Title 1"/>
          <p:cNvSpPr>
            <a:spLocks noGrp="1"/>
          </p:cNvSpPr>
          <p:nvPr>
            <p:ph type="title"/>
          </p:nvPr>
        </p:nvSpPr>
        <p:spPr>
          <a:xfrm>
            <a:off x="2035969" y="1000119"/>
            <a:ext cx="8437500" cy="807913"/>
          </a:xfrm>
        </p:spPr>
        <p:txBody>
          <a:bodyPr/>
          <a:lstStyle/>
          <a:p>
            <a:r>
              <a:rPr lang="en-GB" altLang="en-US" sz="2000" dirty="0"/>
              <a:t>Risk = Prob(Hazard) X Vulnerability X Exposure </a:t>
            </a:r>
            <a:br>
              <a:rPr lang="en-GB" altLang="en-US" sz="4000" dirty="0"/>
            </a:br>
            <a:r>
              <a:rPr lang="en-GB" altLang="en-US" sz="2800" dirty="0"/>
              <a:t>Hazard Impact Model - </a:t>
            </a:r>
            <a:r>
              <a:rPr lang="en-GB" altLang="en-US" sz="1600" dirty="0"/>
              <a:t>Vehicle Overturning</a:t>
            </a:r>
            <a:endParaRPr lang="en-GB" altLang="en-US" sz="2800" dirty="0"/>
          </a:p>
        </p:txBody>
      </p:sp>
      <p:sp>
        <p:nvSpPr>
          <p:cNvPr id="2" name="TextBox 1">
            <a:extLst>
              <a:ext uri="{FF2B5EF4-FFF2-40B4-BE49-F238E27FC236}">
                <a16:creationId xmlns:a16="http://schemas.microsoft.com/office/drawing/2014/main" id="{B896DA00-651F-4252-BEDD-CA4A167E159B}"/>
              </a:ext>
            </a:extLst>
          </p:cNvPr>
          <p:cNvSpPr txBox="1"/>
          <p:nvPr/>
        </p:nvSpPr>
        <p:spPr>
          <a:xfrm>
            <a:off x="210705" y="5751379"/>
            <a:ext cx="8609767" cy="1113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C00000"/>
                </a:solidFill>
                <a:effectLst/>
                <a:uLnTx/>
                <a:uFillTx/>
                <a:latin typeface="Arial"/>
                <a:ea typeface="+mn-ea"/>
                <a:cs typeface="+mn-cs"/>
                <a:sym typeface="Helvetica Light"/>
              </a:rPr>
              <a:t>What matters is not what the weather will </a:t>
            </a:r>
            <a:r>
              <a:rPr kumimoji="0" lang="en-AU" sz="2000" b="0" i="1" u="none" strike="noStrike" kern="1200" cap="none" spc="0" normalizeH="0" baseline="0" noProof="0" dirty="0">
                <a:ln>
                  <a:noFill/>
                </a:ln>
                <a:solidFill>
                  <a:srgbClr val="C00000"/>
                </a:solidFill>
                <a:effectLst/>
                <a:uLnTx/>
                <a:uFillTx/>
                <a:latin typeface="Arial"/>
                <a:ea typeface="+mn-ea"/>
                <a:cs typeface="+mn-cs"/>
                <a:sym typeface="Helvetica Light"/>
              </a:rPr>
              <a:t>be</a:t>
            </a:r>
            <a:r>
              <a:rPr kumimoji="0" lang="en-AU" sz="2000" b="0" i="0" u="none" strike="noStrike" kern="1200" cap="none" spc="0" normalizeH="0" baseline="0" noProof="0" dirty="0">
                <a:ln>
                  <a:noFill/>
                </a:ln>
                <a:solidFill>
                  <a:srgbClr val="C00000"/>
                </a:solidFill>
                <a:effectLst/>
                <a:uLnTx/>
                <a:uFillTx/>
                <a:latin typeface="Arial"/>
                <a:ea typeface="+mn-ea"/>
                <a:cs typeface="+mn-cs"/>
                <a:sym typeface="Helvetica Light"/>
              </a:rPr>
              <a:t>, but what the weather will </a:t>
            </a:r>
            <a:r>
              <a:rPr kumimoji="0" lang="en-AU" sz="2000" b="0" i="1" u="none" strike="noStrike" kern="1200" cap="none" spc="0" normalizeH="0" baseline="0" noProof="0" dirty="0">
                <a:ln>
                  <a:noFill/>
                </a:ln>
                <a:solidFill>
                  <a:srgbClr val="C00000"/>
                </a:solidFill>
                <a:effectLst/>
                <a:uLnTx/>
                <a:uFillTx/>
                <a:latin typeface="Arial"/>
                <a:ea typeface="+mn-ea"/>
                <a:cs typeface="+mn-cs"/>
                <a:sym typeface="Helvetica Light"/>
              </a:rPr>
              <a:t>do, and what decisions will be made in response</a:t>
            </a:r>
            <a:r>
              <a:rPr kumimoji="0" lang="en-AU" sz="1800" b="0" i="0" u="none" strike="noStrike" kern="1200" cap="none" spc="0" normalizeH="0" baseline="0" noProof="0" dirty="0">
                <a:ln>
                  <a:noFill/>
                </a:ln>
                <a:solidFill>
                  <a:srgbClr val="C00000"/>
                </a:solidFill>
                <a:effectLst/>
                <a:uLnTx/>
                <a:uFillTx/>
                <a:latin typeface="Arial"/>
                <a:ea typeface="+mn-ea"/>
                <a:cs typeface="+mn-cs"/>
                <a:sym typeface="Helvetica Light"/>
              </a:rPr>
              <a:t>.</a:t>
            </a:r>
          </a:p>
          <a:p>
            <a:pPr marL="0" marR="0" lvl="0" indent="0" algn="l" defTabSz="584200" rtl="0" eaLnBrk="1" fontAlgn="auto" latinLnBrk="0" hangingPunct="0">
              <a:lnSpc>
                <a:spcPct val="100000"/>
              </a:lnSpc>
              <a:spcBef>
                <a:spcPts val="600"/>
              </a:spcBef>
              <a:spcAft>
                <a:spcPts val="0"/>
              </a:spcAft>
              <a:buClrTx/>
              <a:buSzTx/>
              <a:buFontTx/>
              <a:buNone/>
              <a:tabLst/>
              <a:defRPr/>
            </a:pPr>
            <a:r>
              <a:rPr kumimoji="0" lang="en-AU" sz="1800" b="0" i="0" u="none" strike="noStrike" kern="1200" cap="none" spc="0" normalizeH="0" baseline="0" noProof="0" dirty="0">
                <a:ln>
                  <a:noFill/>
                </a:ln>
                <a:solidFill>
                  <a:srgbClr val="2A2A2A"/>
                </a:solidFill>
                <a:effectLst/>
                <a:uLnTx/>
                <a:uFillTx/>
                <a:latin typeface="Arial"/>
                <a:sym typeface="Helvetica Light"/>
              </a:rPr>
              <a:t>Sometimes bring user algorithms to the data; sometimes send data to users.</a:t>
            </a:r>
            <a:endParaRPr kumimoji="0" lang="en-US" sz="1800" b="0" i="0" u="none" strike="noStrike" kern="1200" cap="none" spc="0" normalizeH="0" baseline="0" noProof="0" dirty="0">
              <a:ln>
                <a:noFill/>
              </a:ln>
              <a:solidFill>
                <a:srgbClr val="2A2A2A"/>
              </a:solidFill>
              <a:effectLst/>
              <a:uLnTx/>
              <a:uFillTx/>
              <a:latin typeface="Arial"/>
              <a:sym typeface="Helvetica Light"/>
            </a:endParaRPr>
          </a:p>
        </p:txBody>
      </p:sp>
    </p:spTree>
    <p:extLst>
      <p:ext uri="{BB962C8B-B14F-4D97-AF65-F5344CB8AC3E}">
        <p14:creationId xmlns:p14="http://schemas.microsoft.com/office/powerpoint/2010/main" val="23635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wipe(left)">
                                      <p:cBhvr>
                                        <p:cTn id="7" dur="500"/>
                                        <p:tgtEl>
                                          <p:spTgt spid="235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wipe(left)">
                                      <p:cBhvr>
                                        <p:cTn id="10" dur="500"/>
                                        <p:tgtEl>
                                          <p:spTgt spid="2458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22" presetClass="entr" presetSubtype="8" fill="hold" nodeType="withEffect">
                                  <p:stCondLst>
                                    <p:cond delay="0"/>
                                  </p:stCondLst>
                                  <p:childTnLst>
                                    <p:set>
                                      <p:cBhvr>
                                        <p:cTn id="15" dur="1" fill="hold">
                                          <p:stCondLst>
                                            <p:cond delay="0"/>
                                          </p:stCondLst>
                                        </p:cTn>
                                        <p:tgtEl>
                                          <p:spTgt spid="122891"/>
                                        </p:tgtEl>
                                        <p:attrNameLst>
                                          <p:attrName>style.visibility</p:attrName>
                                        </p:attrNameLst>
                                      </p:cBhvr>
                                      <p:to>
                                        <p:strVal val="visible"/>
                                      </p:to>
                                    </p:set>
                                    <p:animEffect transition="in" filter="wipe(left)">
                                      <p:cBhvr>
                                        <p:cTn id="16" dur="500"/>
                                        <p:tgtEl>
                                          <p:spTgt spid="122891"/>
                                        </p:tgtEl>
                                      </p:cBhvr>
                                    </p:animEffect>
                                  </p:childTnLst>
                                </p:cTn>
                              </p:par>
                              <p:par>
                                <p:cTn id="17" presetID="22" presetClass="entr" presetSubtype="8" fill="hold" nodeType="withEffect">
                                  <p:stCondLst>
                                    <p:cond delay="0"/>
                                  </p:stCondLst>
                                  <p:childTnLst>
                                    <p:set>
                                      <p:cBhvr>
                                        <p:cTn id="18" dur="1" fill="hold">
                                          <p:stCondLst>
                                            <p:cond delay="0"/>
                                          </p:stCondLst>
                                        </p:cTn>
                                        <p:tgtEl>
                                          <p:spTgt spid="122892"/>
                                        </p:tgtEl>
                                        <p:attrNameLst>
                                          <p:attrName>style.visibility</p:attrName>
                                        </p:attrNameLst>
                                      </p:cBhvr>
                                      <p:to>
                                        <p:strVal val="visible"/>
                                      </p:to>
                                    </p:set>
                                    <p:animEffect transition="in" filter="wipe(left)">
                                      <p:cBhvr>
                                        <p:cTn id="19" dur="500"/>
                                        <p:tgtEl>
                                          <p:spTgt spid="122892"/>
                                        </p:tgtEl>
                                      </p:cBhvr>
                                    </p:animEffect>
                                  </p:childTnLst>
                                </p:cTn>
                              </p:par>
                              <p:par>
                                <p:cTn id="20" presetID="22" presetClass="entr" presetSubtype="8" fill="hold" nodeType="withEffect">
                                  <p:stCondLst>
                                    <p:cond delay="0"/>
                                  </p:stCondLst>
                                  <p:childTnLst>
                                    <p:set>
                                      <p:cBhvr>
                                        <p:cTn id="21" dur="1" fill="hold">
                                          <p:stCondLst>
                                            <p:cond delay="0"/>
                                          </p:stCondLst>
                                        </p:cTn>
                                        <p:tgtEl>
                                          <p:spTgt spid="122896"/>
                                        </p:tgtEl>
                                        <p:attrNameLst>
                                          <p:attrName>style.visibility</p:attrName>
                                        </p:attrNameLst>
                                      </p:cBhvr>
                                      <p:to>
                                        <p:strVal val="visible"/>
                                      </p:to>
                                    </p:set>
                                    <p:animEffect transition="in" filter="wipe(left)">
                                      <p:cBhvr>
                                        <p:cTn id="22" dur="500"/>
                                        <p:tgtEl>
                                          <p:spTgt spid="122896"/>
                                        </p:tgtEl>
                                      </p:cBhvr>
                                    </p:animEffect>
                                  </p:childTnLst>
                                </p:cTn>
                              </p:par>
                              <p:par>
                                <p:cTn id="23" presetID="22" presetClass="entr" presetSubtype="8" fill="hold" nodeType="withEffect">
                                  <p:stCondLst>
                                    <p:cond delay="0"/>
                                  </p:stCondLst>
                                  <p:childTnLst>
                                    <p:set>
                                      <p:cBhvr>
                                        <p:cTn id="24" dur="1" fill="hold">
                                          <p:stCondLst>
                                            <p:cond delay="0"/>
                                          </p:stCondLst>
                                        </p:cTn>
                                        <p:tgtEl>
                                          <p:spTgt spid="122897"/>
                                        </p:tgtEl>
                                        <p:attrNameLst>
                                          <p:attrName>style.visibility</p:attrName>
                                        </p:attrNameLst>
                                      </p:cBhvr>
                                      <p:to>
                                        <p:strVal val="visible"/>
                                      </p:to>
                                    </p:set>
                                    <p:animEffect transition="in" filter="wipe(left)">
                                      <p:cBhvr>
                                        <p:cTn id="25" dur="500"/>
                                        <p:tgtEl>
                                          <p:spTgt spid="122897"/>
                                        </p:tgtEl>
                                      </p:cBhvr>
                                    </p:animEffect>
                                  </p:childTnLst>
                                </p:cTn>
                              </p:par>
                              <p:par>
                                <p:cTn id="26" presetID="22" presetClass="entr" presetSubtype="8" fill="hold" nodeType="withEffect">
                                  <p:stCondLst>
                                    <p:cond delay="0"/>
                                  </p:stCondLst>
                                  <p:childTnLst>
                                    <p:set>
                                      <p:cBhvr>
                                        <p:cTn id="27" dur="1" fill="hold">
                                          <p:stCondLst>
                                            <p:cond delay="0"/>
                                          </p:stCondLst>
                                        </p:cTn>
                                        <p:tgtEl>
                                          <p:spTgt spid="122898"/>
                                        </p:tgtEl>
                                        <p:attrNameLst>
                                          <p:attrName>style.visibility</p:attrName>
                                        </p:attrNameLst>
                                      </p:cBhvr>
                                      <p:to>
                                        <p:strVal val="visible"/>
                                      </p:to>
                                    </p:set>
                                    <p:animEffect transition="in" filter="wipe(left)">
                                      <p:cBhvr>
                                        <p:cTn id="28" dur="500"/>
                                        <p:tgtEl>
                                          <p:spTgt spid="122898"/>
                                        </p:tgtEl>
                                      </p:cBhvr>
                                    </p:animEffect>
                                  </p:childTnLst>
                                </p:cTn>
                              </p:par>
                              <p:par>
                                <p:cTn id="29" presetID="22" presetClass="entr" presetSubtype="8" fill="hold" nodeType="withEffect">
                                  <p:stCondLst>
                                    <p:cond delay="0"/>
                                  </p:stCondLst>
                                  <p:childTnLst>
                                    <p:set>
                                      <p:cBhvr>
                                        <p:cTn id="30" dur="1" fill="hold">
                                          <p:stCondLst>
                                            <p:cond delay="0"/>
                                          </p:stCondLst>
                                        </p:cTn>
                                        <p:tgtEl>
                                          <p:spTgt spid="122899"/>
                                        </p:tgtEl>
                                        <p:attrNameLst>
                                          <p:attrName>style.visibility</p:attrName>
                                        </p:attrNameLst>
                                      </p:cBhvr>
                                      <p:to>
                                        <p:strVal val="visible"/>
                                      </p:to>
                                    </p:set>
                                    <p:animEffect transition="in" filter="wipe(left)">
                                      <p:cBhvr>
                                        <p:cTn id="31" dur="500"/>
                                        <p:tgtEl>
                                          <p:spTgt spid="12289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583"/>
                                        </p:tgtEl>
                                        <p:attrNameLst>
                                          <p:attrName>style.visibility</p:attrName>
                                        </p:attrNameLst>
                                      </p:cBhvr>
                                      <p:to>
                                        <p:strVal val="visible"/>
                                      </p:to>
                                    </p:set>
                                    <p:animEffect transition="in" filter="wipe(left)">
                                      <p:cBhvr>
                                        <p:cTn id="36" dur="500"/>
                                        <p:tgtEl>
                                          <p:spTgt spid="2458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566"/>
                                        </p:tgtEl>
                                        <p:attrNameLst>
                                          <p:attrName>style.visibility</p:attrName>
                                        </p:attrNameLst>
                                      </p:cBhvr>
                                      <p:to>
                                        <p:strVal val="visible"/>
                                      </p:to>
                                    </p:set>
                                    <p:animEffect transition="in" filter="wipe(left)">
                                      <p:cBhvr>
                                        <p:cTn id="39" dur="500"/>
                                        <p:tgtEl>
                                          <p:spTgt spid="2356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122893"/>
                                        </p:tgtEl>
                                        <p:attrNameLst>
                                          <p:attrName>style.visibility</p:attrName>
                                        </p:attrNameLst>
                                      </p:cBhvr>
                                      <p:to>
                                        <p:strVal val="visible"/>
                                      </p:to>
                                    </p:set>
                                    <p:animEffect transition="in" filter="wipe(left)">
                                      <p:cBhvr>
                                        <p:cTn id="45" dur="500"/>
                                        <p:tgtEl>
                                          <p:spTgt spid="122893"/>
                                        </p:tgtEl>
                                      </p:cBhvr>
                                    </p:animEffect>
                                  </p:childTnLst>
                                </p:cTn>
                              </p:par>
                              <p:par>
                                <p:cTn id="46" presetID="22" presetClass="entr" presetSubtype="8" fill="hold" nodeType="withEffect">
                                  <p:stCondLst>
                                    <p:cond delay="0"/>
                                  </p:stCondLst>
                                  <p:childTnLst>
                                    <p:set>
                                      <p:cBhvr>
                                        <p:cTn id="47" dur="1" fill="hold">
                                          <p:stCondLst>
                                            <p:cond delay="0"/>
                                          </p:stCondLst>
                                        </p:cTn>
                                        <p:tgtEl>
                                          <p:spTgt spid="122894"/>
                                        </p:tgtEl>
                                        <p:attrNameLst>
                                          <p:attrName>style.visibility</p:attrName>
                                        </p:attrNameLst>
                                      </p:cBhvr>
                                      <p:to>
                                        <p:strVal val="visible"/>
                                      </p:to>
                                    </p:set>
                                    <p:animEffect transition="in" filter="wipe(left)">
                                      <p:cBhvr>
                                        <p:cTn id="48" dur="500"/>
                                        <p:tgtEl>
                                          <p:spTgt spid="12289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4582" grpId="0"/>
      <p:bldP spid="24583" grpId="0"/>
      <p:bldP spid="40" grpId="0" animBg="1"/>
      <p:bldP spid="23566"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586-842F-4BCE-82F7-5B969FB420CC}"/>
              </a:ext>
            </a:extLst>
          </p:cNvPr>
          <p:cNvSpPr>
            <a:spLocks noGrp="1"/>
          </p:cNvSpPr>
          <p:nvPr>
            <p:ph type="title"/>
          </p:nvPr>
        </p:nvSpPr>
        <p:spPr/>
        <p:txBody>
          <a:bodyPr>
            <a:normAutofit fontScale="90000"/>
          </a:bodyPr>
          <a:lstStyle/>
          <a:p>
            <a:r>
              <a:rPr lang="en-AU" dirty="0"/>
              <a:t>Probability, risk and impact forecasts</a:t>
            </a:r>
          </a:p>
        </p:txBody>
      </p:sp>
      <p:pic>
        <p:nvPicPr>
          <p:cNvPr id="4" name="Picture 3" descr="matrix_location.png">
            <a:extLst>
              <a:ext uri="{FF2B5EF4-FFF2-40B4-BE49-F238E27FC236}">
                <a16:creationId xmlns:a16="http://schemas.microsoft.com/office/drawing/2014/main" id="{51C38582-14B1-49E2-ABFD-82A159456478}"/>
              </a:ext>
            </a:extLst>
          </p:cNvPr>
          <p:cNvPicPr/>
          <p:nvPr/>
        </p:nvPicPr>
        <p:blipFill>
          <a:blip r:embed="rId2" cstate="print"/>
          <a:stretch>
            <a:fillRect/>
          </a:stretch>
        </p:blipFill>
        <p:spPr>
          <a:xfrm>
            <a:off x="512284" y="1124744"/>
            <a:ext cx="3411644" cy="2873295"/>
          </a:xfrm>
          <a:prstGeom prst="rect">
            <a:avLst/>
          </a:prstGeom>
        </p:spPr>
      </p:pic>
      <p:pic>
        <p:nvPicPr>
          <p:cNvPr id="5" name="Picture 4">
            <a:extLst>
              <a:ext uri="{FF2B5EF4-FFF2-40B4-BE49-F238E27FC236}">
                <a16:creationId xmlns:a16="http://schemas.microsoft.com/office/drawing/2014/main" id="{3C37782A-3020-4E82-B9FB-FD9695656081}"/>
              </a:ext>
            </a:extLst>
          </p:cNvPr>
          <p:cNvPicPr/>
          <p:nvPr/>
        </p:nvPicPr>
        <p:blipFill rotWithShape="1">
          <a:blip r:embed="rId3"/>
          <a:srcRect t="12903"/>
          <a:stretch/>
        </p:blipFill>
        <p:spPr>
          <a:xfrm>
            <a:off x="4206000" y="1271191"/>
            <a:ext cx="4402226" cy="2873295"/>
          </a:xfrm>
          <a:prstGeom prst="rect">
            <a:avLst/>
          </a:prstGeom>
        </p:spPr>
      </p:pic>
      <p:sp>
        <p:nvSpPr>
          <p:cNvPr id="6" name="Rectangle 5">
            <a:extLst>
              <a:ext uri="{FF2B5EF4-FFF2-40B4-BE49-F238E27FC236}">
                <a16:creationId xmlns:a16="http://schemas.microsoft.com/office/drawing/2014/main" id="{0B072001-2B72-4BA6-B7CA-EECF825175AA}"/>
              </a:ext>
            </a:extLst>
          </p:cNvPr>
          <p:cNvSpPr/>
          <p:nvPr/>
        </p:nvSpPr>
        <p:spPr>
          <a:xfrm>
            <a:off x="505251" y="4509120"/>
            <a:ext cx="7874546" cy="1463799"/>
          </a:xfrm>
          <a:prstGeom prst="rect">
            <a:avLst/>
          </a:prstGeom>
        </p:spPr>
        <p:txBody>
          <a:bodyPr wrap="square">
            <a:spAutoFit/>
          </a:bodyPr>
          <a:lstStyle/>
          <a:p>
            <a:pPr>
              <a:lnSpc>
                <a:spcPct val="107000"/>
              </a:lnSpc>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WMO session – extreme weather alerting and costs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Calibri" panose="020F050202020403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WMO looking at global </a:t>
            </a:r>
            <a:r>
              <a:rPr lang="en-AU" dirty="0" err="1">
                <a:latin typeface="Calibri" panose="020F0502020204030204" pitchFamily="34" charset="0"/>
                <a:ea typeface="Calibri" panose="020F0502020204030204" pitchFamily="34" charset="0"/>
                <a:cs typeface="Times New Roman" panose="02020603050405020304" pitchFamily="18" charset="0"/>
              </a:rPr>
              <a:t>Meteoalarm</a:t>
            </a:r>
            <a:r>
              <a:rPr lang="en-AU" dirty="0">
                <a:latin typeface="Calibri" panose="020F0502020204030204" pitchFamily="34" charset="0"/>
                <a:ea typeface="Calibri" panose="020F0502020204030204" pitchFamily="34" charset="0"/>
                <a:cs typeface="Times New Roman" panose="02020603050405020304" pitchFamily="18" charset="0"/>
              </a:rPr>
              <a:t> implementation.  </a:t>
            </a:r>
            <a:r>
              <a:rPr lang="en-AU" dirty="0" err="1">
                <a:latin typeface="Calibri" panose="020F0502020204030204" pitchFamily="34" charset="0"/>
                <a:ea typeface="Calibri" panose="020F0502020204030204" pitchFamily="34" charset="0"/>
                <a:cs typeface="Times New Roman" panose="02020603050405020304" pitchFamily="18" charset="0"/>
              </a:rPr>
              <a:t>Meteoalarm</a:t>
            </a:r>
            <a:r>
              <a:rPr lang="en-AU" dirty="0">
                <a:latin typeface="Calibri" panose="020F0502020204030204" pitchFamily="34" charset="0"/>
                <a:ea typeface="Calibri" panose="020F0502020204030204" pitchFamily="34" charset="0"/>
                <a:cs typeface="Times New Roman" panose="02020603050405020304" pitchFamily="18" charset="0"/>
              </a:rPr>
              <a:t> to provide impact guidance.</a:t>
            </a:r>
          </a:p>
          <a:p>
            <a:pPr marL="342900" lvl="0" indent="-342900">
              <a:spcAft>
                <a:spcPts val="0"/>
              </a:spcAft>
              <a:buFont typeface="Calibri" panose="020F050202020403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Global multi-hazard alerting system; ultimately impacts.</a:t>
            </a:r>
          </a:p>
        </p:txBody>
      </p:sp>
    </p:spTree>
    <p:extLst>
      <p:ext uri="{BB962C8B-B14F-4D97-AF65-F5344CB8AC3E}">
        <p14:creationId xmlns:p14="http://schemas.microsoft.com/office/powerpoint/2010/main" val="391723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81E63D-1C0C-441F-8C32-B6429FB35FE5}"/>
              </a:ext>
            </a:extLst>
          </p:cNvPr>
          <p:cNvPicPr>
            <a:picLocks noChangeAspect="1"/>
          </p:cNvPicPr>
          <p:nvPr/>
        </p:nvPicPr>
        <p:blipFill rotWithShape="1">
          <a:blip r:embed="rId3"/>
          <a:srcRect l="7147" t="12201" r="24492" b="1991"/>
          <a:stretch/>
        </p:blipFill>
        <p:spPr>
          <a:xfrm>
            <a:off x="4427984" y="108539"/>
            <a:ext cx="4567387" cy="6499587"/>
          </a:xfrm>
          <a:prstGeom prst="rect">
            <a:avLst/>
          </a:prstGeom>
        </p:spPr>
      </p:pic>
      <p:sp>
        <p:nvSpPr>
          <p:cNvPr id="6" name="Title 5">
            <a:extLst>
              <a:ext uri="{FF2B5EF4-FFF2-40B4-BE49-F238E27FC236}">
                <a16:creationId xmlns:a16="http://schemas.microsoft.com/office/drawing/2014/main" id="{2F6F7027-663A-43CA-8C25-2A461348CD89}"/>
              </a:ext>
            </a:extLst>
          </p:cNvPr>
          <p:cNvSpPr>
            <a:spLocks noGrp="1"/>
          </p:cNvSpPr>
          <p:nvPr>
            <p:ph type="title"/>
          </p:nvPr>
        </p:nvSpPr>
        <p:spPr>
          <a:xfrm>
            <a:off x="628650" y="365126"/>
            <a:ext cx="3439294" cy="2055762"/>
          </a:xfrm>
        </p:spPr>
        <p:txBody>
          <a:bodyPr/>
          <a:lstStyle/>
          <a:p>
            <a:r>
              <a:rPr lang="en-AU" dirty="0"/>
              <a:t>Early probabilistic tiered hazard services</a:t>
            </a:r>
            <a:endParaRPr lang="en-US" dirty="0"/>
          </a:p>
        </p:txBody>
      </p:sp>
    </p:spTree>
    <p:extLst>
      <p:ext uri="{BB962C8B-B14F-4D97-AF65-F5344CB8AC3E}">
        <p14:creationId xmlns:p14="http://schemas.microsoft.com/office/powerpoint/2010/main" val="361769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8386-140D-47EF-A76E-BD4481966A1B}"/>
              </a:ext>
            </a:extLst>
          </p:cNvPr>
          <p:cNvSpPr>
            <a:spLocks noGrp="1"/>
          </p:cNvSpPr>
          <p:nvPr>
            <p:ph type="title"/>
          </p:nvPr>
        </p:nvSpPr>
        <p:spPr/>
        <p:txBody>
          <a:bodyPr>
            <a:normAutofit fontScale="90000"/>
          </a:bodyPr>
          <a:lstStyle/>
          <a:p>
            <a:r>
              <a:rPr lang="en-AU" dirty="0"/>
              <a:t>Impact guidance and user modelling</a:t>
            </a:r>
            <a:endParaRPr lang="en-US" dirty="0"/>
          </a:p>
        </p:txBody>
      </p:sp>
      <p:sp>
        <p:nvSpPr>
          <p:cNvPr id="3" name="Content Placeholder 2">
            <a:extLst>
              <a:ext uri="{FF2B5EF4-FFF2-40B4-BE49-F238E27FC236}">
                <a16:creationId xmlns:a16="http://schemas.microsoft.com/office/drawing/2014/main" id="{4ED1025A-AE9E-42F9-B604-9C0477B1EB90}"/>
              </a:ext>
            </a:extLst>
          </p:cNvPr>
          <p:cNvSpPr>
            <a:spLocks noGrp="1"/>
          </p:cNvSpPr>
          <p:nvPr>
            <p:ph idx="1"/>
          </p:nvPr>
        </p:nvSpPr>
        <p:spPr/>
        <p:txBody>
          <a:bodyPr/>
          <a:lstStyle/>
          <a:p>
            <a:pPr lvl="0"/>
            <a:r>
              <a:rPr lang="en-AU" dirty="0"/>
              <a:t>Impacts</a:t>
            </a:r>
            <a:endParaRPr lang="en-US" dirty="0"/>
          </a:p>
          <a:p>
            <a:pPr lvl="1"/>
            <a:r>
              <a:rPr lang="en-AU" dirty="0"/>
              <a:t>Simple internal – probabilistic fire danger indices</a:t>
            </a:r>
            <a:endParaRPr lang="en-US" dirty="0"/>
          </a:p>
          <a:p>
            <a:pPr lvl="1"/>
            <a:r>
              <a:rPr lang="en-AU" dirty="0"/>
              <a:t>Complex internal – streamflow modelling</a:t>
            </a:r>
            <a:endParaRPr lang="en-US" dirty="0"/>
          </a:p>
          <a:p>
            <a:pPr lvl="1"/>
            <a:r>
              <a:rPr lang="en-AU" dirty="0"/>
              <a:t>Complex external – fire spread modelling – send ensemble members, bias &amp; spread corrected for some applications.</a:t>
            </a:r>
            <a:endParaRPr lang="en-US" dirty="0"/>
          </a:p>
          <a:p>
            <a:pPr lvl="1"/>
            <a:r>
              <a:rPr lang="en-AU" dirty="0"/>
              <a:t>Weird &amp; wonderful user applications – user-chosen thresholds, time periods, …</a:t>
            </a:r>
            <a:endParaRPr lang="en-US" dirty="0"/>
          </a:p>
          <a:p>
            <a:endParaRPr lang="en-US" dirty="0"/>
          </a:p>
        </p:txBody>
      </p:sp>
    </p:spTree>
    <p:extLst>
      <p:ext uri="{BB962C8B-B14F-4D97-AF65-F5344CB8AC3E}">
        <p14:creationId xmlns:p14="http://schemas.microsoft.com/office/powerpoint/2010/main" val="366566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0C84-76B8-4270-B321-5323F97DCB45}"/>
              </a:ext>
            </a:extLst>
          </p:cNvPr>
          <p:cNvSpPr>
            <a:spLocks noGrp="1"/>
          </p:cNvSpPr>
          <p:nvPr>
            <p:ph type="title"/>
          </p:nvPr>
        </p:nvSpPr>
        <p:spPr/>
        <p:txBody>
          <a:bodyPr/>
          <a:lstStyle/>
          <a:p>
            <a:r>
              <a:rPr lang="en-AU" dirty="0"/>
              <a:t>'The last mile'</a:t>
            </a:r>
          </a:p>
        </p:txBody>
      </p:sp>
      <p:pic>
        <p:nvPicPr>
          <p:cNvPr id="4" name="Content Placeholder 3">
            <a:extLst>
              <a:ext uri="{FF2B5EF4-FFF2-40B4-BE49-F238E27FC236}">
                <a16:creationId xmlns:a16="http://schemas.microsoft.com/office/drawing/2014/main" id="{0F8C54C5-2A98-443A-B9F8-5594E3FC0498}"/>
              </a:ext>
            </a:extLst>
          </p:cNvPr>
          <p:cNvPicPr>
            <a:picLocks noGrp="1" noChangeAspect="1"/>
          </p:cNvPicPr>
          <p:nvPr>
            <p:ph idx="1"/>
          </p:nvPr>
        </p:nvPicPr>
        <p:blipFill rotWithShape="1">
          <a:blip r:embed="rId2"/>
          <a:srcRect l="1284" t="14951" r="2674" b="5499"/>
          <a:stretch/>
        </p:blipFill>
        <p:spPr>
          <a:xfrm>
            <a:off x="1058007" y="1556792"/>
            <a:ext cx="6826361" cy="4946637"/>
          </a:xfrm>
          <a:prstGeom prst="rect">
            <a:avLst/>
          </a:prstGeom>
        </p:spPr>
      </p:pic>
    </p:spTree>
    <p:extLst>
      <p:ext uri="{BB962C8B-B14F-4D97-AF65-F5344CB8AC3E}">
        <p14:creationId xmlns:p14="http://schemas.microsoft.com/office/powerpoint/2010/main" val="213300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4D2-F3B9-4FAE-A37A-465F6BBE3539}"/>
              </a:ext>
            </a:extLst>
          </p:cNvPr>
          <p:cNvSpPr>
            <a:spLocks noGrp="1"/>
          </p:cNvSpPr>
          <p:nvPr>
            <p:ph type="title"/>
          </p:nvPr>
        </p:nvSpPr>
        <p:spPr/>
        <p:txBody>
          <a:bodyPr>
            <a:noAutofit/>
          </a:bodyPr>
          <a:lstStyle/>
          <a:p>
            <a:r>
              <a:rPr lang="en-AU" sz="3600" dirty="0"/>
              <a:t>Common directions from EMS conference</a:t>
            </a:r>
          </a:p>
        </p:txBody>
      </p:sp>
      <p:sp>
        <p:nvSpPr>
          <p:cNvPr id="3" name="Content Placeholder 2">
            <a:extLst>
              <a:ext uri="{FF2B5EF4-FFF2-40B4-BE49-F238E27FC236}">
                <a16:creationId xmlns:a16="http://schemas.microsoft.com/office/drawing/2014/main" id="{31273A89-3E5B-461C-BFE1-BA2BB01DDCCD}"/>
              </a:ext>
            </a:extLst>
          </p:cNvPr>
          <p:cNvSpPr>
            <a:spLocks noGrp="1"/>
          </p:cNvSpPr>
          <p:nvPr>
            <p:ph idx="1"/>
          </p:nvPr>
        </p:nvSpPr>
        <p:spPr/>
        <p:txBody>
          <a:bodyPr/>
          <a:lstStyle/>
          <a:p>
            <a:r>
              <a:rPr lang="en-AU" dirty="0"/>
              <a:t>Automation of routine using ensemble post-processing</a:t>
            </a:r>
          </a:p>
          <a:p>
            <a:r>
              <a:rPr lang="en-AU" dirty="0"/>
              <a:t>Ensemble-based risks and </a:t>
            </a:r>
            <a:r>
              <a:rPr lang="en-AU" i="1" dirty="0">
                <a:solidFill>
                  <a:srgbClr val="C00000"/>
                </a:solidFill>
              </a:rPr>
              <a:t>impacts</a:t>
            </a:r>
          </a:p>
          <a:p>
            <a:r>
              <a:rPr lang="en-AU" dirty="0"/>
              <a:t>High-resolution rapid update nowcasts and short-range forecasts (5 minute updates…)</a:t>
            </a:r>
          </a:p>
          <a:p>
            <a:r>
              <a:rPr lang="en-AU" dirty="0"/>
              <a:t>Communication &amp; the last mile</a:t>
            </a:r>
          </a:p>
          <a:p>
            <a:pPr lvl="1"/>
            <a:r>
              <a:rPr lang="en-AU" dirty="0"/>
              <a:t>Not so easy to automate discussion with an embedded Meteorologist</a:t>
            </a:r>
          </a:p>
        </p:txBody>
      </p:sp>
    </p:spTree>
    <p:extLst>
      <p:ext uri="{BB962C8B-B14F-4D97-AF65-F5344CB8AC3E}">
        <p14:creationId xmlns:p14="http://schemas.microsoft.com/office/powerpoint/2010/main" val="350499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B327-7D95-49C3-A512-24E5C5519E75}"/>
              </a:ext>
            </a:extLst>
          </p:cNvPr>
          <p:cNvSpPr>
            <a:spLocks noGrp="1"/>
          </p:cNvSpPr>
          <p:nvPr>
            <p:ph type="title"/>
          </p:nvPr>
        </p:nvSpPr>
        <p:spPr/>
        <p:txBody>
          <a:bodyPr>
            <a:normAutofit fontScale="90000"/>
          </a:bodyPr>
          <a:lstStyle/>
          <a:p>
            <a:r>
              <a:rPr lang="en-AU" dirty="0"/>
              <a:t>Some of the service areas needing ensemble / risk / impact information</a:t>
            </a:r>
            <a:endParaRPr lang="en-US" dirty="0"/>
          </a:p>
        </p:txBody>
      </p:sp>
      <p:sp>
        <p:nvSpPr>
          <p:cNvPr id="3" name="Content Placeholder 2">
            <a:extLst>
              <a:ext uri="{FF2B5EF4-FFF2-40B4-BE49-F238E27FC236}">
                <a16:creationId xmlns:a16="http://schemas.microsoft.com/office/drawing/2014/main" id="{4A8B00BF-D045-4FC1-B720-B2372E691818}"/>
              </a:ext>
            </a:extLst>
          </p:cNvPr>
          <p:cNvSpPr>
            <a:spLocks noGrp="1"/>
          </p:cNvSpPr>
          <p:nvPr>
            <p:ph idx="1"/>
          </p:nvPr>
        </p:nvSpPr>
        <p:spPr/>
        <p:txBody>
          <a:bodyPr>
            <a:normAutofit fontScale="70000" lnSpcReduction="20000"/>
          </a:bodyPr>
          <a:lstStyle/>
          <a:p>
            <a:pPr lvl="1"/>
            <a:r>
              <a:rPr lang="en-AU" dirty="0"/>
              <a:t>Rainfall (multiple timeframes)</a:t>
            </a:r>
            <a:endParaRPr lang="en-US" dirty="0"/>
          </a:p>
          <a:p>
            <a:pPr lvl="2"/>
            <a:r>
              <a:rPr lang="en-AU" dirty="0"/>
              <a:t>Consistent across timescales and weather vs hydrology</a:t>
            </a:r>
            <a:endParaRPr lang="en-US" dirty="0"/>
          </a:p>
          <a:p>
            <a:pPr lvl="3"/>
            <a:r>
              <a:rPr lang="en-AU" dirty="0"/>
              <a:t>Different projects – observing, </a:t>
            </a:r>
            <a:r>
              <a:rPr lang="en-AU" dirty="0" err="1"/>
              <a:t>obs</a:t>
            </a:r>
            <a:r>
              <a:rPr lang="en-AU" dirty="0"/>
              <a:t> nowcasting, NWP nowcasting, medium range, beyond.</a:t>
            </a:r>
            <a:endParaRPr lang="en-US" dirty="0"/>
          </a:p>
          <a:p>
            <a:pPr lvl="1"/>
            <a:r>
              <a:rPr lang="en-AU" dirty="0"/>
              <a:t>Manageable detail (CAM filtering)</a:t>
            </a:r>
            <a:endParaRPr lang="en-US" dirty="0"/>
          </a:p>
          <a:p>
            <a:pPr lvl="1"/>
            <a:r>
              <a:rPr lang="en-AU" dirty="0"/>
              <a:t>Heat stress – agriculture &amp; people</a:t>
            </a:r>
            <a:endParaRPr lang="en-US" dirty="0"/>
          </a:p>
          <a:p>
            <a:pPr lvl="1"/>
            <a:r>
              <a:rPr lang="en-AU" dirty="0"/>
              <a:t>Thunderstorms – different timescales (multi-model ensembles)</a:t>
            </a:r>
            <a:endParaRPr lang="en-US" dirty="0"/>
          </a:p>
          <a:p>
            <a:pPr lvl="1"/>
            <a:r>
              <a:rPr lang="en-AU" dirty="0"/>
              <a:t>Energy markets</a:t>
            </a:r>
            <a:endParaRPr lang="en-US" dirty="0"/>
          </a:p>
          <a:p>
            <a:pPr lvl="2"/>
            <a:r>
              <a:rPr lang="en-AU" dirty="0"/>
              <a:t>Wind, solar, temperature; timing can be critical in short term.  Interested in all timescales incl climate change.</a:t>
            </a:r>
            <a:endParaRPr lang="en-US" dirty="0"/>
          </a:p>
          <a:p>
            <a:pPr lvl="1"/>
            <a:r>
              <a:rPr lang="en-AU" dirty="0"/>
              <a:t>Aviation – focus on detail, updates &amp; shorter time ranges; wind vectors; fog; …</a:t>
            </a:r>
            <a:endParaRPr lang="en-US" dirty="0"/>
          </a:p>
          <a:p>
            <a:pPr lvl="2"/>
            <a:r>
              <a:rPr lang="en-AU" dirty="0"/>
              <a:t>Needs more vertical level info than other users</a:t>
            </a:r>
            <a:endParaRPr lang="en-US" dirty="0"/>
          </a:p>
          <a:p>
            <a:pPr lvl="1"/>
            <a:r>
              <a:rPr lang="en-AU" dirty="0"/>
              <a:t>Hydrology – different timescales</a:t>
            </a:r>
            <a:endParaRPr lang="en-US" dirty="0"/>
          </a:p>
          <a:p>
            <a:pPr lvl="1"/>
            <a:r>
              <a:rPr lang="en-AU" dirty="0"/>
              <a:t>TCs</a:t>
            </a:r>
          </a:p>
          <a:p>
            <a:pPr lvl="1"/>
            <a:r>
              <a:rPr lang="en-AU" dirty="0"/>
              <a:t>…</a:t>
            </a:r>
            <a:endParaRPr lang="en-US" dirty="0"/>
          </a:p>
          <a:p>
            <a:endParaRPr lang="en-US" dirty="0"/>
          </a:p>
        </p:txBody>
      </p:sp>
    </p:spTree>
    <p:extLst>
      <p:ext uri="{BB962C8B-B14F-4D97-AF65-F5344CB8AC3E}">
        <p14:creationId xmlns:p14="http://schemas.microsoft.com/office/powerpoint/2010/main" val="3875325313"/>
      </p:ext>
    </p:extLst>
  </p:cSld>
  <p:clrMapOvr>
    <a:masterClrMapping/>
  </p:clrMapOvr>
</p:sld>
</file>

<file path=ppt/theme/theme1.xml><?xml version="1.0" encoding="utf-8"?>
<a:theme xmlns:a="http://schemas.openxmlformats.org/drawingml/2006/main" name="Bureau Standard">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11.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plate_ppt_cawcr2">
  <a:themeElements>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fontScheme name="onecsiro_powerpoint_0805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ecsiro_powerpoint_0805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ecsiro_powerpoint_0805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ecsiro_powerpoint_0805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ecsiro_powerpoint_0805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ecsiro_powerpoint_0805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ecsiro_powerpoint_0805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ecsiro_powerpoint_0805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ecsiro_powerpoint_0805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ecsiro_powerpoint_0805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ecsiro_powerpoint_0805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ecsiro_powerpoint_0805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ecsiro_powerpoint_0805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late_winter_blocking_2018">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15.xml><?xml version="1.0" encoding="utf-8"?>
<a:theme xmlns:a="http://schemas.openxmlformats.org/drawingml/2006/main" name="2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cawcr">
  <a:themeElements>
    <a:clrScheme name="cawcr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fontScheme name="cawc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wc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wc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wc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wc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wc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wc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wc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wc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wc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wc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wc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wc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wcr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B9DB0E"/>
      </a:dk2>
      <a:lt2>
        <a:srgbClr val="000099"/>
      </a:lt2>
      <a:accent1>
        <a:srgbClr val="8F8DCB"/>
      </a:accent1>
      <a:accent2>
        <a:srgbClr val="00ADD0"/>
      </a:accent2>
      <a:accent3>
        <a:srgbClr val="FFFFFF"/>
      </a:accent3>
      <a:accent4>
        <a:srgbClr val="000000"/>
      </a:accent4>
      <a:accent5>
        <a:srgbClr val="C6C5E2"/>
      </a:accent5>
      <a:accent6>
        <a:srgbClr val="009CBC"/>
      </a:accent6>
      <a:hlink>
        <a:srgbClr val="9CA299"/>
      </a:hlink>
      <a:folHlink>
        <a:srgbClr val="ED293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B9DB0E"/>
        </a:dk2>
        <a:lt2>
          <a:srgbClr val="000099"/>
        </a:lt2>
        <a:accent1>
          <a:srgbClr val="8F8DCB"/>
        </a:accent1>
        <a:accent2>
          <a:srgbClr val="00ADD0"/>
        </a:accent2>
        <a:accent3>
          <a:srgbClr val="FFFFFF"/>
        </a:accent3>
        <a:accent4>
          <a:srgbClr val="000000"/>
        </a:accent4>
        <a:accent5>
          <a:srgbClr val="C6C5E2"/>
        </a:accent5>
        <a:accent6>
          <a:srgbClr val="009CBC"/>
        </a:accent6>
        <a:hlink>
          <a:srgbClr val="9CA299"/>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reau Blank">
  <a:themeElements>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Bureau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reau_Pictorial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ureau Standard">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reau_Generic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ureau Standard">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46233</TotalTime>
  <Words>1127</Words>
  <Application>Microsoft Office PowerPoint</Application>
  <PresentationFormat>On-screen Show (4:3)</PresentationFormat>
  <Paragraphs>194</Paragraphs>
  <Slides>21</Slides>
  <Notes>8</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21</vt:i4>
      </vt:variant>
    </vt:vector>
  </HeadingPairs>
  <TitlesOfParts>
    <vt:vector size="48" baseType="lpstr">
      <vt:lpstr>MS PGothic</vt:lpstr>
      <vt:lpstr>MS PGothic</vt:lpstr>
      <vt:lpstr>Arial</vt:lpstr>
      <vt:lpstr>Calibri</vt:lpstr>
      <vt:lpstr>Calibri Light</vt:lpstr>
      <vt:lpstr>Helvetica Light</vt:lpstr>
      <vt:lpstr>Lucida Grande</vt:lpstr>
      <vt:lpstr>Symbol</vt:lpstr>
      <vt:lpstr>Times</vt:lpstr>
      <vt:lpstr>Times New Roman</vt:lpstr>
      <vt:lpstr>Bureau Standard</vt:lpstr>
      <vt:lpstr>2_Custom Design</vt:lpstr>
      <vt:lpstr>Bureau Blank</vt:lpstr>
      <vt:lpstr>Bureau_Pictorial_2012_v2</vt:lpstr>
      <vt:lpstr>1_Bureau Standard</vt:lpstr>
      <vt:lpstr>Bureau_Generic_2012_v2</vt:lpstr>
      <vt:lpstr>2_Bureau Standard</vt:lpstr>
      <vt:lpstr>Office Theme</vt:lpstr>
      <vt:lpstr>1_Office Theme</vt:lpstr>
      <vt:lpstr>Met Office PowerPoint Template</vt:lpstr>
      <vt:lpstr>1_Met Office PowerPoint Template</vt:lpstr>
      <vt:lpstr>3_Office Theme</vt:lpstr>
      <vt:lpstr>template_ppt_cawcr2</vt:lpstr>
      <vt:lpstr>late_winter_blocking_2018</vt:lpstr>
      <vt:lpstr>2_Met Office PowerPoint Template</vt:lpstr>
      <vt:lpstr>2_Office Theme</vt:lpstr>
      <vt:lpstr>4_cawcr</vt:lpstr>
      <vt:lpstr>Plans for ensemble services in the Bureau</vt:lpstr>
      <vt:lpstr>Ensembles, uncertainty and decisions -  multi-valued forecasts</vt:lpstr>
      <vt:lpstr>Risk = Prob(Hazard) X Vulnerability X Exposure  Hazard Impact Model - Vehicle Overturning</vt:lpstr>
      <vt:lpstr>Probability, risk and impact forecasts</vt:lpstr>
      <vt:lpstr>Early probabilistic tiered hazard services</vt:lpstr>
      <vt:lpstr>Impact guidance and user modelling</vt:lpstr>
      <vt:lpstr>'The last mile'</vt:lpstr>
      <vt:lpstr>Common directions from EMS conference</vt:lpstr>
      <vt:lpstr>Some of the service areas needing ensemble / risk / impact information</vt:lpstr>
      <vt:lpstr>PowerPoint Presentation</vt:lpstr>
      <vt:lpstr>PowerPoint Presentation</vt:lpstr>
      <vt:lpstr>Exceedance probabilities over time</vt:lpstr>
      <vt:lpstr>Uncertainty in timing</vt:lpstr>
      <vt:lpstr>PowerPoint Presentation</vt:lpstr>
      <vt:lpstr>New calibrated ensemble daily rainfall probability guidance</vt:lpstr>
      <vt:lpstr>underpinnings</vt:lpstr>
      <vt:lpstr>PowerPoint Presentation</vt:lpstr>
      <vt:lpstr>PowerPoint Presentation</vt:lpstr>
      <vt:lpstr>PowerPoint Presentation</vt:lpstr>
      <vt:lpstr>ECMWF experience (2015)</vt:lpstr>
      <vt:lpstr>Decider – 5 week weather regime forecast (8 regimes) GloSea5 0000 UTC run on Wed 7 February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CAWCR NexGen strategic &amp; long-term planning meeting</dc:title>
  <dc:creator>GaryRach</dc:creator>
  <cp:lastModifiedBy>Gary Weymouth</cp:lastModifiedBy>
  <cp:revision>1236</cp:revision>
  <cp:lastPrinted>2017-08-28T04:37:46Z</cp:lastPrinted>
  <dcterms:created xsi:type="dcterms:W3CDTF">2014-02-15T03:59:58Z</dcterms:created>
  <dcterms:modified xsi:type="dcterms:W3CDTF">2018-11-25T01:14:58Z</dcterms:modified>
</cp:coreProperties>
</file>