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392" r:id="rId2"/>
    <p:sldId id="343" r:id="rId3"/>
    <p:sldId id="256" r:id="rId4"/>
    <p:sldId id="440" r:id="rId5"/>
    <p:sldId id="430" r:id="rId6"/>
    <p:sldId id="437" r:id="rId7"/>
    <p:sldId id="386" r:id="rId8"/>
    <p:sldId id="431" r:id="rId9"/>
    <p:sldId id="433" r:id="rId10"/>
    <p:sldId id="438" r:id="rId11"/>
    <p:sldId id="396" r:id="rId12"/>
    <p:sldId id="397" r:id="rId13"/>
    <p:sldId id="398" r:id="rId14"/>
    <p:sldId id="399" r:id="rId15"/>
    <p:sldId id="330" r:id="rId16"/>
  </p:sldIdLst>
  <p:sldSz cx="9144000" cy="5143500" type="screen16x9"/>
  <p:notesSz cx="6807200" cy="9939338"/>
  <p:defaultTextStyle>
    <a:defPPr>
      <a:defRPr lang="en-US"/>
    </a:defPPr>
    <a:lvl1pPr algn="l" defTabSz="457200" rtl="0" fontAlgn="base">
      <a:spcBef>
        <a:spcPct val="0"/>
      </a:spcBef>
      <a:spcAft>
        <a:spcPct val="0"/>
      </a:spcAft>
      <a:defRPr kern="1200">
        <a:solidFill>
          <a:schemeClr val="tx1"/>
        </a:solidFill>
        <a:latin typeface="Calibri" pitchFamily="34" charset="0"/>
        <a:ea typeface="Geneva" pitchFamily="124" charset="-128"/>
        <a:cs typeface="+mn-cs"/>
      </a:defRPr>
    </a:lvl1pPr>
    <a:lvl2pPr marL="457200" algn="l" defTabSz="457200" rtl="0" fontAlgn="base">
      <a:spcBef>
        <a:spcPct val="0"/>
      </a:spcBef>
      <a:spcAft>
        <a:spcPct val="0"/>
      </a:spcAft>
      <a:defRPr kern="1200">
        <a:solidFill>
          <a:schemeClr val="tx1"/>
        </a:solidFill>
        <a:latin typeface="Calibri" pitchFamily="34" charset="0"/>
        <a:ea typeface="Geneva" pitchFamily="124" charset="-128"/>
        <a:cs typeface="+mn-cs"/>
      </a:defRPr>
    </a:lvl2pPr>
    <a:lvl3pPr marL="914400" algn="l" defTabSz="457200" rtl="0" fontAlgn="base">
      <a:spcBef>
        <a:spcPct val="0"/>
      </a:spcBef>
      <a:spcAft>
        <a:spcPct val="0"/>
      </a:spcAft>
      <a:defRPr kern="1200">
        <a:solidFill>
          <a:schemeClr val="tx1"/>
        </a:solidFill>
        <a:latin typeface="Calibri" pitchFamily="34" charset="0"/>
        <a:ea typeface="Geneva" pitchFamily="12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Geneva" pitchFamily="12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Geneva" pitchFamily="124" charset="-128"/>
        <a:cs typeface="+mn-cs"/>
      </a:defRPr>
    </a:lvl5pPr>
    <a:lvl6pPr marL="2286000" algn="l" defTabSz="914400" rtl="0" eaLnBrk="1" latinLnBrk="0" hangingPunct="1">
      <a:defRPr kern="1200">
        <a:solidFill>
          <a:schemeClr val="tx1"/>
        </a:solidFill>
        <a:latin typeface="Calibri" pitchFamily="34" charset="0"/>
        <a:ea typeface="Geneva" pitchFamily="124" charset="-128"/>
        <a:cs typeface="+mn-cs"/>
      </a:defRPr>
    </a:lvl6pPr>
    <a:lvl7pPr marL="2743200" algn="l" defTabSz="914400" rtl="0" eaLnBrk="1" latinLnBrk="0" hangingPunct="1">
      <a:defRPr kern="1200">
        <a:solidFill>
          <a:schemeClr val="tx1"/>
        </a:solidFill>
        <a:latin typeface="Calibri" pitchFamily="34" charset="0"/>
        <a:ea typeface="Geneva" pitchFamily="124" charset="-128"/>
        <a:cs typeface="+mn-cs"/>
      </a:defRPr>
    </a:lvl7pPr>
    <a:lvl8pPr marL="3200400" algn="l" defTabSz="914400" rtl="0" eaLnBrk="1" latinLnBrk="0" hangingPunct="1">
      <a:defRPr kern="1200">
        <a:solidFill>
          <a:schemeClr val="tx1"/>
        </a:solidFill>
        <a:latin typeface="Calibri" pitchFamily="34" charset="0"/>
        <a:ea typeface="Geneva" pitchFamily="124" charset="-128"/>
        <a:cs typeface="+mn-cs"/>
      </a:defRPr>
    </a:lvl8pPr>
    <a:lvl9pPr marL="3657600" algn="l" defTabSz="914400" rtl="0" eaLnBrk="1" latinLnBrk="0" hangingPunct="1">
      <a:defRPr kern="1200">
        <a:solidFill>
          <a:schemeClr val="tx1"/>
        </a:solidFill>
        <a:latin typeface="Calibri" pitchFamily="34" charset="0"/>
        <a:ea typeface="Geneva" pitchFamily="124" charset="-128"/>
        <a:cs typeface="+mn-cs"/>
      </a:defRPr>
    </a:lvl9pPr>
  </p:defaultTextStyle>
  <p:extLst>
    <p:ext uri="{EFAFB233-063F-42B5-8137-9DF3F51BA10A}">
      <p15:sldGuideLst xmlns:p15="http://schemas.microsoft.com/office/powerpoint/2012/main">
        <p15:guide id="1" orient="horz" pos="539">
          <p15:clr>
            <a:srgbClr val="A4A3A4"/>
          </p15:clr>
        </p15:guide>
        <p15:guide id="2" orient="horz" pos="3198">
          <p15:clr>
            <a:srgbClr val="A4A3A4"/>
          </p15:clr>
        </p15:guide>
        <p15:guide id="3" orient="horz" pos="3226">
          <p15:clr>
            <a:srgbClr val="A4A3A4"/>
          </p15:clr>
        </p15:guide>
        <p15:guide id="4" orient="horz" pos="2816">
          <p15:clr>
            <a:srgbClr val="A4A3A4"/>
          </p15:clr>
        </p15:guide>
        <p15:guide id="5" orient="horz" pos="1695">
          <p15:clr>
            <a:srgbClr val="A4A3A4"/>
          </p15:clr>
        </p15:guide>
        <p15:guide id="6" pos="227">
          <p15:clr>
            <a:srgbClr val="A4A3A4"/>
          </p15:clr>
        </p15:guide>
        <p15:guide id="7" pos="2880">
          <p15:clr>
            <a:srgbClr val="A4A3A4"/>
          </p15:clr>
        </p15:guide>
        <p15:guide id="8" pos="5529">
          <p15:clr>
            <a:srgbClr val="A4A3A4"/>
          </p15:clr>
        </p15:guide>
        <p15:guide id="9" pos="2765">
          <p15:clr>
            <a:srgbClr val="A4A3A4"/>
          </p15:clr>
        </p15:guide>
        <p15:guide id="10" pos="2993">
          <p15:clr>
            <a:srgbClr val="A4A3A4"/>
          </p15:clr>
        </p15:guide>
        <p15:guide id="11" orient="horz" pos="107">
          <p15:clr>
            <a:srgbClr val="A4A3A4"/>
          </p15:clr>
        </p15:guide>
        <p15:guide id="12" orient="horz" pos="3077">
          <p15:clr>
            <a:srgbClr val="A4A3A4"/>
          </p15:clr>
        </p15:guide>
        <p15:guide id="13" orient="horz" pos="615">
          <p15:clr>
            <a:srgbClr val="A4A3A4"/>
          </p15:clr>
        </p15:guide>
        <p15:guide id="14" pos="2881">
          <p15:clr>
            <a:srgbClr val="A4A3A4"/>
          </p15:clr>
        </p15:guide>
        <p15:guide id="15" pos="5535">
          <p15:clr>
            <a:srgbClr val="A4A3A4"/>
          </p15:clr>
        </p15:guide>
        <p15:guide id="16" pos="299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574"/>
    <a:srgbClr val="95D455"/>
    <a:srgbClr val="001C43"/>
    <a:srgbClr val="FFE46C"/>
    <a:srgbClr val="FF7E79"/>
    <a:srgbClr val="FFFD78"/>
    <a:srgbClr val="000000"/>
    <a:srgbClr val="F1F3FF"/>
    <a:srgbClr val="3DAFD6"/>
    <a:srgbClr val="3F5B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0"/>
    <p:restoredTop sz="92720"/>
  </p:normalViewPr>
  <p:slideViewPr>
    <p:cSldViewPr snapToGrid="0" showGuides="1">
      <p:cViewPr varScale="1">
        <p:scale>
          <a:sx n="150" d="100"/>
          <a:sy n="150" d="100"/>
        </p:scale>
        <p:origin x="560" y="176"/>
      </p:cViewPr>
      <p:guideLst>
        <p:guide orient="horz" pos="539"/>
        <p:guide orient="horz" pos="3198"/>
        <p:guide orient="horz" pos="3226"/>
        <p:guide orient="horz" pos="2816"/>
        <p:guide orient="horz" pos="1695"/>
        <p:guide pos="227"/>
        <p:guide pos="2880"/>
        <p:guide pos="5529"/>
        <p:guide pos="2765"/>
        <p:guide pos="2993"/>
        <p:guide orient="horz" pos="107"/>
        <p:guide orient="horz" pos="3077"/>
        <p:guide orient="horz" pos="615"/>
        <p:guide pos="2881"/>
        <p:guide pos="5535"/>
        <p:guide pos="29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39F254-3233-4CA5-9200-C3763BB6078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AU"/>
        </a:p>
      </dgm:t>
    </dgm:pt>
    <dgm:pt modelId="{564BA819-DD27-4458-BD96-DB99D42FE319}">
      <dgm:prSet phldrT="[Text]"/>
      <dgm:spPr>
        <a:xfrm>
          <a:off x="2584" y="678367"/>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Aviation</a:t>
          </a:r>
        </a:p>
      </dgm:t>
    </dgm:pt>
    <dgm:pt modelId="{0C208240-3B34-46A0-BADB-23B429AAF3DA}" type="parTrans" cxnId="{C279B754-B06A-47B0-BFE9-836320693B96}">
      <dgm:prSet/>
      <dgm:spPr/>
      <dgm:t>
        <a:bodyPr/>
        <a:lstStyle/>
        <a:p>
          <a:endParaRPr lang="en-AU"/>
        </a:p>
      </dgm:t>
    </dgm:pt>
    <dgm:pt modelId="{AEFBBF6A-E842-4F9A-8F81-3B6723F491AF}" type="sibTrans" cxnId="{C279B754-B06A-47B0-BFE9-836320693B96}">
      <dgm:prSet/>
      <dgm:spPr/>
      <dgm:t>
        <a:bodyPr/>
        <a:lstStyle/>
        <a:p>
          <a:endParaRPr lang="en-AU"/>
        </a:p>
      </dgm:t>
    </dgm:pt>
    <dgm:pt modelId="{B1D42E97-07DC-4573-8A8D-756610F42BA6}">
      <dgm:prSet phldrT="[Text]"/>
      <dgm:spPr>
        <a:xfrm>
          <a:off x="2258334" y="678367"/>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Agriculture</a:t>
          </a:r>
        </a:p>
      </dgm:t>
    </dgm:pt>
    <dgm:pt modelId="{0B86B456-D275-4A62-96B4-077668CFFEC5}" type="parTrans" cxnId="{449EA374-C820-4ED6-9C76-C78153A4F741}">
      <dgm:prSet/>
      <dgm:spPr/>
      <dgm:t>
        <a:bodyPr/>
        <a:lstStyle/>
        <a:p>
          <a:endParaRPr lang="en-AU"/>
        </a:p>
      </dgm:t>
    </dgm:pt>
    <dgm:pt modelId="{DB4F3F59-E395-4AC0-A715-5DFB48B9C492}" type="sibTrans" cxnId="{449EA374-C820-4ED6-9C76-C78153A4F741}">
      <dgm:prSet/>
      <dgm:spPr/>
      <dgm:t>
        <a:bodyPr/>
        <a:lstStyle/>
        <a:p>
          <a:endParaRPr lang="en-AU"/>
        </a:p>
      </dgm:t>
    </dgm:pt>
    <dgm:pt modelId="{067B15FC-19B7-4406-87B2-155C5B9467FA}">
      <dgm:prSet phldrT="[Text]"/>
      <dgm:spPr>
        <a:xfrm>
          <a:off x="4514083" y="678367"/>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Defence</a:t>
          </a:r>
        </a:p>
      </dgm:t>
    </dgm:pt>
    <dgm:pt modelId="{4BAA8B0D-8A77-4B71-8A88-7FEB1A7372CC}" type="parTrans" cxnId="{F6A8D845-A8CD-420E-99C8-2D92C4D65A68}">
      <dgm:prSet/>
      <dgm:spPr/>
      <dgm:t>
        <a:bodyPr/>
        <a:lstStyle/>
        <a:p>
          <a:endParaRPr lang="en-AU"/>
        </a:p>
      </dgm:t>
    </dgm:pt>
    <dgm:pt modelId="{8D7991CA-FF0E-4FEB-98C5-0F9078B5009C}" type="sibTrans" cxnId="{F6A8D845-A8CD-420E-99C8-2D92C4D65A68}">
      <dgm:prSet/>
      <dgm:spPr/>
      <dgm:t>
        <a:bodyPr/>
        <a:lstStyle/>
        <a:p>
          <a:endParaRPr lang="en-AU"/>
        </a:p>
      </dgm:t>
    </dgm:pt>
    <dgm:pt modelId="{81515541-38D5-4085-B52C-F7E7F18783D0}">
      <dgm:prSet phldrT="[Text]"/>
      <dgm:spPr>
        <a:xfrm>
          <a:off x="6769832" y="678367"/>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NOC</a:t>
          </a:r>
        </a:p>
      </dgm:t>
    </dgm:pt>
    <dgm:pt modelId="{F9C468E5-3B75-421E-B9AE-E2748DCDC461}" type="parTrans" cxnId="{FA7C077D-44C6-4221-9322-81690E42CC6C}">
      <dgm:prSet/>
      <dgm:spPr/>
      <dgm:t>
        <a:bodyPr/>
        <a:lstStyle/>
        <a:p>
          <a:endParaRPr lang="en-AU"/>
        </a:p>
      </dgm:t>
    </dgm:pt>
    <dgm:pt modelId="{86833794-D1B9-45AF-8A00-68CDE1A87A44}" type="sibTrans" cxnId="{FA7C077D-44C6-4221-9322-81690E42CC6C}">
      <dgm:prSet/>
      <dgm:spPr/>
      <dgm:t>
        <a:bodyPr/>
        <a:lstStyle/>
        <a:p>
          <a:endParaRPr lang="en-AU"/>
        </a:p>
      </dgm:t>
    </dgm:pt>
    <dgm:pt modelId="{CB4B824A-BBC1-40F4-9FD4-9290D738268C}">
      <dgm:prSet phldrT="[Text]"/>
      <dgm:spPr>
        <a:xfrm>
          <a:off x="2584" y="2113844"/>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Community Forecast</a:t>
          </a:r>
        </a:p>
      </dgm:t>
    </dgm:pt>
    <dgm:pt modelId="{1684E9AB-5207-4EF8-9B0C-14470952B374}" type="parTrans" cxnId="{E62F087E-218F-4591-81A1-3C84DFBECDED}">
      <dgm:prSet/>
      <dgm:spPr/>
      <dgm:t>
        <a:bodyPr/>
        <a:lstStyle/>
        <a:p>
          <a:endParaRPr lang="en-AU"/>
        </a:p>
      </dgm:t>
    </dgm:pt>
    <dgm:pt modelId="{60FA1696-7CE3-4B87-912D-45C9BA3BDEA7}" type="sibTrans" cxnId="{E62F087E-218F-4591-81A1-3C84DFBECDED}">
      <dgm:prSet/>
      <dgm:spPr/>
      <dgm:t>
        <a:bodyPr/>
        <a:lstStyle/>
        <a:p>
          <a:endParaRPr lang="en-AU"/>
        </a:p>
      </dgm:t>
    </dgm:pt>
    <dgm:pt modelId="{AC3A74D5-91F5-41FD-9C11-23F1D618A864}">
      <dgm:prSet phldrT="[Text]"/>
      <dgm:spPr>
        <a:xfrm>
          <a:off x="2258334" y="2113844"/>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Water</a:t>
          </a:r>
        </a:p>
      </dgm:t>
    </dgm:pt>
    <dgm:pt modelId="{1A80B444-2269-4424-8C8B-E03D2A6118CB}" type="parTrans" cxnId="{13F98DC4-C15C-43E6-B4B7-B928AB052DC6}">
      <dgm:prSet/>
      <dgm:spPr/>
      <dgm:t>
        <a:bodyPr/>
        <a:lstStyle/>
        <a:p>
          <a:endParaRPr lang="en-AU"/>
        </a:p>
      </dgm:t>
    </dgm:pt>
    <dgm:pt modelId="{57FE8677-7963-481B-A036-B94FBF6F5614}" type="sibTrans" cxnId="{13F98DC4-C15C-43E6-B4B7-B928AB052DC6}">
      <dgm:prSet/>
      <dgm:spPr/>
      <dgm:t>
        <a:bodyPr/>
        <a:lstStyle/>
        <a:p>
          <a:endParaRPr lang="en-AU"/>
        </a:p>
      </dgm:t>
    </dgm:pt>
    <dgm:pt modelId="{F09620FC-4ADD-4C53-8A07-5DDCBB1D781E}">
      <dgm:prSet phldrT="[Text]"/>
      <dgm:spPr>
        <a:xfrm>
          <a:off x="4514083" y="2113844"/>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Energy</a:t>
          </a:r>
        </a:p>
      </dgm:t>
    </dgm:pt>
    <dgm:pt modelId="{7EB6B1A5-A5E0-4A1A-B098-2BCA01003DC2}" type="parTrans" cxnId="{5318EB23-C690-40DA-A9BA-DE6C93E78F09}">
      <dgm:prSet/>
      <dgm:spPr/>
      <dgm:t>
        <a:bodyPr/>
        <a:lstStyle/>
        <a:p>
          <a:endParaRPr lang="en-AU"/>
        </a:p>
      </dgm:t>
    </dgm:pt>
    <dgm:pt modelId="{FB902038-A142-4001-9249-EEDB0DF73724}" type="sibTrans" cxnId="{5318EB23-C690-40DA-A9BA-DE6C93E78F09}">
      <dgm:prSet/>
      <dgm:spPr/>
      <dgm:t>
        <a:bodyPr/>
        <a:lstStyle/>
        <a:p>
          <a:endParaRPr lang="en-AU"/>
        </a:p>
      </dgm:t>
    </dgm:pt>
    <dgm:pt modelId="{29CD17F5-2499-46B6-9AFF-6ED23EF0694F}">
      <dgm:prSet phldrT="[Text]"/>
      <dgm:spPr>
        <a:xfrm>
          <a:off x="6769832" y="2113844"/>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Oceans</a:t>
          </a:r>
        </a:p>
      </dgm:t>
    </dgm:pt>
    <dgm:pt modelId="{2CB84044-C97B-4763-A019-4A79CA9EBD1F}" type="parTrans" cxnId="{36DBC986-63BA-4ADF-BBD3-FF9A376E9E4D}">
      <dgm:prSet/>
      <dgm:spPr/>
      <dgm:t>
        <a:bodyPr/>
        <a:lstStyle/>
        <a:p>
          <a:endParaRPr lang="en-AU"/>
        </a:p>
      </dgm:t>
    </dgm:pt>
    <dgm:pt modelId="{2D173A4C-1BD3-4218-AF5F-F2707AF19DCE}" type="sibTrans" cxnId="{36DBC986-63BA-4ADF-BBD3-FF9A376E9E4D}">
      <dgm:prSet/>
      <dgm:spPr/>
      <dgm:t>
        <a:bodyPr/>
        <a:lstStyle/>
        <a:p>
          <a:endParaRPr lang="en-AU"/>
        </a:p>
      </dgm:t>
    </dgm:pt>
    <dgm:pt modelId="{9A63B269-1825-44CF-95F2-B45109A9482E}">
      <dgm:prSet phldrT="[Text]"/>
      <dgm:spPr>
        <a:xfrm>
          <a:off x="2584" y="3549320"/>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PS-TC</a:t>
          </a:r>
        </a:p>
      </dgm:t>
    </dgm:pt>
    <dgm:pt modelId="{12580CDB-8FC7-4DC3-ABA5-7C10292072CB}" type="parTrans" cxnId="{50E7DB83-ADBC-451F-9E3C-A60014BA5B7C}">
      <dgm:prSet/>
      <dgm:spPr/>
      <dgm:t>
        <a:bodyPr/>
        <a:lstStyle/>
        <a:p>
          <a:endParaRPr lang="en-AU"/>
        </a:p>
      </dgm:t>
    </dgm:pt>
    <dgm:pt modelId="{6C768314-14D6-467B-A6DC-AB90C92A596C}" type="sibTrans" cxnId="{50E7DB83-ADBC-451F-9E3C-A60014BA5B7C}">
      <dgm:prSet/>
      <dgm:spPr/>
      <dgm:t>
        <a:bodyPr/>
        <a:lstStyle/>
        <a:p>
          <a:endParaRPr lang="en-AU"/>
        </a:p>
      </dgm:t>
    </dgm:pt>
    <dgm:pt modelId="{8948C55B-C045-4F00-914C-42A8B7674877}">
      <dgm:prSet phldrT="[Text]"/>
      <dgm:spPr>
        <a:xfrm>
          <a:off x="2258334" y="3549320"/>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PS-Flood</a:t>
          </a:r>
        </a:p>
      </dgm:t>
    </dgm:pt>
    <dgm:pt modelId="{D47789F8-5B97-4F04-B9E4-A8671BE07E62}" type="parTrans" cxnId="{404D9762-3812-4E88-8AC2-D6DD31451EBE}">
      <dgm:prSet/>
      <dgm:spPr/>
      <dgm:t>
        <a:bodyPr/>
        <a:lstStyle/>
        <a:p>
          <a:endParaRPr lang="en-AU"/>
        </a:p>
      </dgm:t>
    </dgm:pt>
    <dgm:pt modelId="{5F8543F5-173B-4D21-A8AF-13274AEF7CCA}" type="sibTrans" cxnId="{404D9762-3812-4E88-8AC2-D6DD31451EBE}">
      <dgm:prSet/>
      <dgm:spPr/>
      <dgm:t>
        <a:bodyPr/>
        <a:lstStyle/>
        <a:p>
          <a:endParaRPr lang="en-AU"/>
        </a:p>
      </dgm:t>
    </dgm:pt>
    <dgm:pt modelId="{8E25626F-CE76-4320-B1E0-BF9DB59B4CA5}">
      <dgm:prSet phldrT="[Text]"/>
      <dgm:spPr>
        <a:xfrm>
          <a:off x="4514083" y="3549320"/>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PS- Thunderstorm</a:t>
          </a:r>
        </a:p>
      </dgm:t>
    </dgm:pt>
    <dgm:pt modelId="{B686D59B-197C-4F25-AD63-CD8B7349A92E}" type="parTrans" cxnId="{C6235E31-D3E2-47C2-AFB8-3122CA0A5F33}">
      <dgm:prSet/>
      <dgm:spPr/>
      <dgm:t>
        <a:bodyPr/>
        <a:lstStyle/>
        <a:p>
          <a:endParaRPr lang="en-AU"/>
        </a:p>
      </dgm:t>
    </dgm:pt>
    <dgm:pt modelId="{D2688FFD-C590-4588-A966-1C48F6BEDCEA}" type="sibTrans" cxnId="{C6235E31-D3E2-47C2-AFB8-3122CA0A5F33}">
      <dgm:prSet/>
      <dgm:spPr/>
      <dgm:t>
        <a:bodyPr/>
        <a:lstStyle/>
        <a:p>
          <a:endParaRPr lang="en-AU"/>
        </a:p>
      </dgm:t>
    </dgm:pt>
    <dgm:pt modelId="{57DD5E68-C3B5-43C6-9ECD-9C1AADBBDC5A}">
      <dgm:prSet phldrT="[Text]"/>
      <dgm:spPr>
        <a:xfrm>
          <a:off x="6769832" y="3549320"/>
          <a:ext cx="2050681" cy="1230408"/>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lang="en-AU" dirty="0">
              <a:solidFill>
                <a:sysClr val="window" lastClr="FFFFFF"/>
              </a:solidFill>
              <a:latin typeface="Segoe UI"/>
              <a:ea typeface="+mn-ea"/>
              <a:cs typeface="+mn-cs"/>
            </a:rPr>
            <a:t>PS- Fire</a:t>
          </a:r>
        </a:p>
      </dgm:t>
    </dgm:pt>
    <dgm:pt modelId="{A341706D-5A7A-4BF2-8BAF-6814CCC26436}" type="parTrans" cxnId="{FE01C2BD-EB7C-412C-888D-32853D814B54}">
      <dgm:prSet/>
      <dgm:spPr/>
      <dgm:t>
        <a:bodyPr/>
        <a:lstStyle/>
        <a:p>
          <a:endParaRPr lang="en-AU"/>
        </a:p>
      </dgm:t>
    </dgm:pt>
    <dgm:pt modelId="{878D9834-D899-4CC1-9B50-1953D09A1941}" type="sibTrans" cxnId="{FE01C2BD-EB7C-412C-888D-32853D814B54}">
      <dgm:prSet/>
      <dgm:spPr/>
      <dgm:t>
        <a:bodyPr/>
        <a:lstStyle/>
        <a:p>
          <a:endParaRPr lang="en-AU"/>
        </a:p>
      </dgm:t>
    </dgm:pt>
    <dgm:pt modelId="{E5824ADB-AE08-4620-9A84-F7A07100ADB2}" type="pres">
      <dgm:prSet presAssocID="{1239F254-3233-4CA5-9200-C3763BB6078E}" presName="diagram" presStyleCnt="0">
        <dgm:presLayoutVars>
          <dgm:dir/>
          <dgm:resizeHandles val="exact"/>
        </dgm:presLayoutVars>
      </dgm:prSet>
      <dgm:spPr/>
    </dgm:pt>
    <dgm:pt modelId="{85352821-5B06-4863-A898-E4FC56946B6E}" type="pres">
      <dgm:prSet presAssocID="{564BA819-DD27-4458-BD96-DB99D42FE319}" presName="node" presStyleLbl="node1" presStyleIdx="0" presStyleCnt="12">
        <dgm:presLayoutVars>
          <dgm:bulletEnabled val="1"/>
        </dgm:presLayoutVars>
      </dgm:prSet>
      <dgm:spPr/>
    </dgm:pt>
    <dgm:pt modelId="{0444356A-17B9-49B4-8EE8-899D14B7F020}" type="pres">
      <dgm:prSet presAssocID="{AEFBBF6A-E842-4F9A-8F81-3B6723F491AF}" presName="sibTrans" presStyleCnt="0"/>
      <dgm:spPr/>
    </dgm:pt>
    <dgm:pt modelId="{8B773F7D-E8EB-408A-BA38-046FCFA5227F}" type="pres">
      <dgm:prSet presAssocID="{B1D42E97-07DC-4573-8A8D-756610F42BA6}" presName="node" presStyleLbl="node1" presStyleIdx="1" presStyleCnt="12">
        <dgm:presLayoutVars>
          <dgm:bulletEnabled val="1"/>
        </dgm:presLayoutVars>
      </dgm:prSet>
      <dgm:spPr/>
    </dgm:pt>
    <dgm:pt modelId="{FEF5A396-8B56-4B76-9338-1C071D5FD33E}" type="pres">
      <dgm:prSet presAssocID="{DB4F3F59-E395-4AC0-A715-5DFB48B9C492}" presName="sibTrans" presStyleCnt="0"/>
      <dgm:spPr/>
    </dgm:pt>
    <dgm:pt modelId="{02FA158D-7E55-4AE7-BCC3-E4BD7785DEBB}" type="pres">
      <dgm:prSet presAssocID="{067B15FC-19B7-4406-87B2-155C5B9467FA}" presName="node" presStyleLbl="node1" presStyleIdx="2" presStyleCnt="12">
        <dgm:presLayoutVars>
          <dgm:bulletEnabled val="1"/>
        </dgm:presLayoutVars>
      </dgm:prSet>
      <dgm:spPr/>
    </dgm:pt>
    <dgm:pt modelId="{FB46BD44-99E5-40F7-B43E-85B62123D413}" type="pres">
      <dgm:prSet presAssocID="{8D7991CA-FF0E-4FEB-98C5-0F9078B5009C}" presName="sibTrans" presStyleCnt="0"/>
      <dgm:spPr/>
    </dgm:pt>
    <dgm:pt modelId="{8E9AD4CD-8FDA-4D64-A375-BA5E0047E9A9}" type="pres">
      <dgm:prSet presAssocID="{81515541-38D5-4085-B52C-F7E7F18783D0}" presName="node" presStyleLbl="node1" presStyleIdx="3" presStyleCnt="12">
        <dgm:presLayoutVars>
          <dgm:bulletEnabled val="1"/>
        </dgm:presLayoutVars>
      </dgm:prSet>
      <dgm:spPr/>
    </dgm:pt>
    <dgm:pt modelId="{7B31D5A4-EFC7-40A6-88DA-B928CC5C3BE4}" type="pres">
      <dgm:prSet presAssocID="{86833794-D1B9-45AF-8A00-68CDE1A87A44}" presName="sibTrans" presStyleCnt="0"/>
      <dgm:spPr/>
    </dgm:pt>
    <dgm:pt modelId="{C9366C1A-4EC2-4926-941C-2F53C1FC1C40}" type="pres">
      <dgm:prSet presAssocID="{CB4B824A-BBC1-40F4-9FD4-9290D738268C}" presName="node" presStyleLbl="node1" presStyleIdx="4" presStyleCnt="12">
        <dgm:presLayoutVars>
          <dgm:bulletEnabled val="1"/>
        </dgm:presLayoutVars>
      </dgm:prSet>
      <dgm:spPr/>
    </dgm:pt>
    <dgm:pt modelId="{A649A968-E9FF-47CC-B792-6AB73CF7251B}" type="pres">
      <dgm:prSet presAssocID="{60FA1696-7CE3-4B87-912D-45C9BA3BDEA7}" presName="sibTrans" presStyleCnt="0"/>
      <dgm:spPr/>
    </dgm:pt>
    <dgm:pt modelId="{07398FE2-030B-4BFA-8D9B-FF46E6E2723A}" type="pres">
      <dgm:prSet presAssocID="{AC3A74D5-91F5-41FD-9C11-23F1D618A864}" presName="node" presStyleLbl="node1" presStyleIdx="5" presStyleCnt="12">
        <dgm:presLayoutVars>
          <dgm:bulletEnabled val="1"/>
        </dgm:presLayoutVars>
      </dgm:prSet>
      <dgm:spPr/>
    </dgm:pt>
    <dgm:pt modelId="{28C2020B-EB32-4667-AB00-7C423BEC6EC4}" type="pres">
      <dgm:prSet presAssocID="{57FE8677-7963-481B-A036-B94FBF6F5614}" presName="sibTrans" presStyleCnt="0"/>
      <dgm:spPr/>
    </dgm:pt>
    <dgm:pt modelId="{0DD6FA02-692F-43CA-9FDE-A98ABEC775A4}" type="pres">
      <dgm:prSet presAssocID="{F09620FC-4ADD-4C53-8A07-5DDCBB1D781E}" presName="node" presStyleLbl="node1" presStyleIdx="6" presStyleCnt="12">
        <dgm:presLayoutVars>
          <dgm:bulletEnabled val="1"/>
        </dgm:presLayoutVars>
      </dgm:prSet>
      <dgm:spPr/>
    </dgm:pt>
    <dgm:pt modelId="{6651E64E-53F0-4751-A27E-92EECD090E84}" type="pres">
      <dgm:prSet presAssocID="{FB902038-A142-4001-9249-EEDB0DF73724}" presName="sibTrans" presStyleCnt="0"/>
      <dgm:spPr/>
    </dgm:pt>
    <dgm:pt modelId="{155BDBAE-2D2B-4F39-B58C-679402A52C40}" type="pres">
      <dgm:prSet presAssocID="{29CD17F5-2499-46B6-9AFF-6ED23EF0694F}" presName="node" presStyleLbl="node1" presStyleIdx="7" presStyleCnt="12">
        <dgm:presLayoutVars>
          <dgm:bulletEnabled val="1"/>
        </dgm:presLayoutVars>
      </dgm:prSet>
      <dgm:spPr/>
    </dgm:pt>
    <dgm:pt modelId="{595EF2F2-BD8D-42BA-8306-A602555F0A5F}" type="pres">
      <dgm:prSet presAssocID="{2D173A4C-1BD3-4218-AF5F-F2707AF19DCE}" presName="sibTrans" presStyleCnt="0"/>
      <dgm:spPr/>
    </dgm:pt>
    <dgm:pt modelId="{8985D3C2-6163-4453-A5B5-D4B285D1274B}" type="pres">
      <dgm:prSet presAssocID="{9A63B269-1825-44CF-95F2-B45109A9482E}" presName="node" presStyleLbl="node1" presStyleIdx="8" presStyleCnt="12">
        <dgm:presLayoutVars>
          <dgm:bulletEnabled val="1"/>
        </dgm:presLayoutVars>
      </dgm:prSet>
      <dgm:spPr/>
    </dgm:pt>
    <dgm:pt modelId="{613F1EE7-C958-404B-A859-EC08FCA3FDC6}" type="pres">
      <dgm:prSet presAssocID="{6C768314-14D6-467B-A6DC-AB90C92A596C}" presName="sibTrans" presStyleCnt="0"/>
      <dgm:spPr/>
    </dgm:pt>
    <dgm:pt modelId="{A8970B02-6D40-40E6-BCDC-0B1FDCE41AAE}" type="pres">
      <dgm:prSet presAssocID="{8948C55B-C045-4F00-914C-42A8B7674877}" presName="node" presStyleLbl="node1" presStyleIdx="9" presStyleCnt="12">
        <dgm:presLayoutVars>
          <dgm:bulletEnabled val="1"/>
        </dgm:presLayoutVars>
      </dgm:prSet>
      <dgm:spPr/>
    </dgm:pt>
    <dgm:pt modelId="{435BB4FE-BB62-43FA-9F6F-88D3B79CBE59}" type="pres">
      <dgm:prSet presAssocID="{5F8543F5-173B-4D21-A8AF-13274AEF7CCA}" presName="sibTrans" presStyleCnt="0"/>
      <dgm:spPr/>
    </dgm:pt>
    <dgm:pt modelId="{ED15CBD4-1B10-40A3-A8C2-C983D0333EAC}" type="pres">
      <dgm:prSet presAssocID="{8E25626F-CE76-4320-B1E0-BF9DB59B4CA5}" presName="node" presStyleLbl="node1" presStyleIdx="10" presStyleCnt="12">
        <dgm:presLayoutVars>
          <dgm:bulletEnabled val="1"/>
        </dgm:presLayoutVars>
      </dgm:prSet>
      <dgm:spPr/>
    </dgm:pt>
    <dgm:pt modelId="{24FA5412-250C-4234-938B-03C8147406CC}" type="pres">
      <dgm:prSet presAssocID="{D2688FFD-C590-4588-A966-1C48F6BEDCEA}" presName="sibTrans" presStyleCnt="0"/>
      <dgm:spPr/>
    </dgm:pt>
    <dgm:pt modelId="{7767D4AD-982F-4385-8F0C-B0EBD4CBAD68}" type="pres">
      <dgm:prSet presAssocID="{57DD5E68-C3B5-43C6-9ECD-9C1AADBBDC5A}" presName="node" presStyleLbl="node1" presStyleIdx="11" presStyleCnt="12">
        <dgm:presLayoutVars>
          <dgm:bulletEnabled val="1"/>
        </dgm:presLayoutVars>
      </dgm:prSet>
      <dgm:spPr/>
    </dgm:pt>
  </dgm:ptLst>
  <dgm:cxnLst>
    <dgm:cxn modelId="{31B43916-DA7C-4AD0-A16A-33742A8B71A1}" type="presOf" srcId="{57DD5E68-C3B5-43C6-9ECD-9C1AADBBDC5A}" destId="{7767D4AD-982F-4385-8F0C-B0EBD4CBAD68}" srcOrd="0" destOrd="0" presId="urn:microsoft.com/office/officeart/2005/8/layout/default"/>
    <dgm:cxn modelId="{5318EB23-C690-40DA-A9BA-DE6C93E78F09}" srcId="{1239F254-3233-4CA5-9200-C3763BB6078E}" destId="{F09620FC-4ADD-4C53-8A07-5DDCBB1D781E}" srcOrd="6" destOrd="0" parTransId="{7EB6B1A5-A5E0-4A1A-B098-2BCA01003DC2}" sibTransId="{FB902038-A142-4001-9249-EEDB0DF73724}"/>
    <dgm:cxn modelId="{C6235E31-D3E2-47C2-AFB8-3122CA0A5F33}" srcId="{1239F254-3233-4CA5-9200-C3763BB6078E}" destId="{8E25626F-CE76-4320-B1E0-BF9DB59B4CA5}" srcOrd="10" destOrd="0" parTransId="{B686D59B-197C-4F25-AD63-CD8B7349A92E}" sibTransId="{D2688FFD-C590-4588-A966-1C48F6BEDCEA}"/>
    <dgm:cxn modelId="{5E296237-E594-4394-9A1C-4B1E9A19F0ED}" type="presOf" srcId="{8E25626F-CE76-4320-B1E0-BF9DB59B4CA5}" destId="{ED15CBD4-1B10-40A3-A8C2-C983D0333EAC}" srcOrd="0" destOrd="0" presId="urn:microsoft.com/office/officeart/2005/8/layout/default"/>
    <dgm:cxn modelId="{63DA8C40-BC13-46B7-8463-7AADD63D34C4}" type="presOf" srcId="{B1D42E97-07DC-4573-8A8D-756610F42BA6}" destId="{8B773F7D-E8EB-408A-BA38-046FCFA5227F}" srcOrd="0" destOrd="0" presId="urn:microsoft.com/office/officeart/2005/8/layout/default"/>
    <dgm:cxn modelId="{F6A8D845-A8CD-420E-99C8-2D92C4D65A68}" srcId="{1239F254-3233-4CA5-9200-C3763BB6078E}" destId="{067B15FC-19B7-4406-87B2-155C5B9467FA}" srcOrd="2" destOrd="0" parTransId="{4BAA8B0D-8A77-4B71-8A88-7FEB1A7372CC}" sibTransId="{8D7991CA-FF0E-4FEB-98C5-0F9078B5009C}"/>
    <dgm:cxn modelId="{9458A149-0334-41BD-AE59-5CB05B2587AE}" type="presOf" srcId="{29CD17F5-2499-46B6-9AFF-6ED23EF0694F}" destId="{155BDBAE-2D2B-4F39-B58C-679402A52C40}" srcOrd="0" destOrd="0" presId="urn:microsoft.com/office/officeart/2005/8/layout/default"/>
    <dgm:cxn modelId="{C279B754-B06A-47B0-BFE9-836320693B96}" srcId="{1239F254-3233-4CA5-9200-C3763BB6078E}" destId="{564BA819-DD27-4458-BD96-DB99D42FE319}" srcOrd="0" destOrd="0" parTransId="{0C208240-3B34-46A0-BADB-23B429AAF3DA}" sibTransId="{AEFBBF6A-E842-4F9A-8F81-3B6723F491AF}"/>
    <dgm:cxn modelId="{09DF8A58-0B4E-410A-B834-762948F9D44D}" type="presOf" srcId="{F09620FC-4ADD-4C53-8A07-5DDCBB1D781E}" destId="{0DD6FA02-692F-43CA-9FDE-A98ABEC775A4}" srcOrd="0" destOrd="0" presId="urn:microsoft.com/office/officeart/2005/8/layout/default"/>
    <dgm:cxn modelId="{F002CD58-A1F4-4E13-9B2A-E6193CE8A535}" type="presOf" srcId="{AC3A74D5-91F5-41FD-9C11-23F1D618A864}" destId="{07398FE2-030B-4BFA-8D9B-FF46E6E2723A}" srcOrd="0" destOrd="0" presId="urn:microsoft.com/office/officeart/2005/8/layout/default"/>
    <dgm:cxn modelId="{7F53E35A-1863-48FF-96B4-25D3550CB3A0}" type="presOf" srcId="{9A63B269-1825-44CF-95F2-B45109A9482E}" destId="{8985D3C2-6163-4453-A5B5-D4B285D1274B}" srcOrd="0" destOrd="0" presId="urn:microsoft.com/office/officeart/2005/8/layout/default"/>
    <dgm:cxn modelId="{404D9762-3812-4E88-8AC2-D6DD31451EBE}" srcId="{1239F254-3233-4CA5-9200-C3763BB6078E}" destId="{8948C55B-C045-4F00-914C-42A8B7674877}" srcOrd="9" destOrd="0" parTransId="{D47789F8-5B97-4F04-B9E4-A8671BE07E62}" sibTransId="{5F8543F5-173B-4D21-A8AF-13274AEF7CCA}"/>
    <dgm:cxn modelId="{EFB05669-F4EA-4126-9410-65C1032C4943}" type="presOf" srcId="{067B15FC-19B7-4406-87B2-155C5B9467FA}" destId="{02FA158D-7E55-4AE7-BCC3-E4BD7785DEBB}" srcOrd="0" destOrd="0" presId="urn:microsoft.com/office/officeart/2005/8/layout/default"/>
    <dgm:cxn modelId="{449EA374-C820-4ED6-9C76-C78153A4F741}" srcId="{1239F254-3233-4CA5-9200-C3763BB6078E}" destId="{B1D42E97-07DC-4573-8A8D-756610F42BA6}" srcOrd="1" destOrd="0" parTransId="{0B86B456-D275-4A62-96B4-077668CFFEC5}" sibTransId="{DB4F3F59-E395-4AC0-A715-5DFB48B9C492}"/>
    <dgm:cxn modelId="{2276F575-666A-41D2-BAB7-D29FBD953FF3}" type="presOf" srcId="{8948C55B-C045-4F00-914C-42A8B7674877}" destId="{A8970B02-6D40-40E6-BCDC-0B1FDCE41AAE}" srcOrd="0" destOrd="0" presId="urn:microsoft.com/office/officeart/2005/8/layout/default"/>
    <dgm:cxn modelId="{FA7C077D-44C6-4221-9322-81690E42CC6C}" srcId="{1239F254-3233-4CA5-9200-C3763BB6078E}" destId="{81515541-38D5-4085-B52C-F7E7F18783D0}" srcOrd="3" destOrd="0" parTransId="{F9C468E5-3B75-421E-B9AE-E2748DCDC461}" sibTransId="{86833794-D1B9-45AF-8A00-68CDE1A87A44}"/>
    <dgm:cxn modelId="{E62F087E-218F-4591-81A1-3C84DFBECDED}" srcId="{1239F254-3233-4CA5-9200-C3763BB6078E}" destId="{CB4B824A-BBC1-40F4-9FD4-9290D738268C}" srcOrd="4" destOrd="0" parTransId="{1684E9AB-5207-4EF8-9B0C-14470952B374}" sibTransId="{60FA1696-7CE3-4B87-912D-45C9BA3BDEA7}"/>
    <dgm:cxn modelId="{04CCA382-1D3F-4B11-88BC-29BE73E19CDC}" type="presOf" srcId="{CB4B824A-BBC1-40F4-9FD4-9290D738268C}" destId="{C9366C1A-4EC2-4926-941C-2F53C1FC1C40}" srcOrd="0" destOrd="0" presId="urn:microsoft.com/office/officeart/2005/8/layout/default"/>
    <dgm:cxn modelId="{50E7DB83-ADBC-451F-9E3C-A60014BA5B7C}" srcId="{1239F254-3233-4CA5-9200-C3763BB6078E}" destId="{9A63B269-1825-44CF-95F2-B45109A9482E}" srcOrd="8" destOrd="0" parTransId="{12580CDB-8FC7-4DC3-ABA5-7C10292072CB}" sibTransId="{6C768314-14D6-467B-A6DC-AB90C92A596C}"/>
    <dgm:cxn modelId="{36DBC986-63BA-4ADF-BBD3-FF9A376E9E4D}" srcId="{1239F254-3233-4CA5-9200-C3763BB6078E}" destId="{29CD17F5-2499-46B6-9AFF-6ED23EF0694F}" srcOrd="7" destOrd="0" parTransId="{2CB84044-C97B-4763-A019-4A79CA9EBD1F}" sibTransId="{2D173A4C-1BD3-4218-AF5F-F2707AF19DCE}"/>
    <dgm:cxn modelId="{FE01C2BD-EB7C-412C-888D-32853D814B54}" srcId="{1239F254-3233-4CA5-9200-C3763BB6078E}" destId="{57DD5E68-C3B5-43C6-9ECD-9C1AADBBDC5A}" srcOrd="11" destOrd="0" parTransId="{A341706D-5A7A-4BF2-8BAF-6814CCC26436}" sibTransId="{878D9834-D899-4CC1-9B50-1953D09A1941}"/>
    <dgm:cxn modelId="{13F98DC4-C15C-43E6-B4B7-B928AB052DC6}" srcId="{1239F254-3233-4CA5-9200-C3763BB6078E}" destId="{AC3A74D5-91F5-41FD-9C11-23F1D618A864}" srcOrd="5" destOrd="0" parTransId="{1A80B444-2269-4424-8C8B-E03D2A6118CB}" sibTransId="{57FE8677-7963-481B-A036-B94FBF6F5614}"/>
    <dgm:cxn modelId="{E4D221E0-D3BC-4FC6-B6D6-EBF57FC2FE96}" type="presOf" srcId="{564BA819-DD27-4458-BD96-DB99D42FE319}" destId="{85352821-5B06-4863-A898-E4FC56946B6E}" srcOrd="0" destOrd="0" presId="urn:microsoft.com/office/officeart/2005/8/layout/default"/>
    <dgm:cxn modelId="{BD8300E9-2E0A-469E-9C56-1FC975CA8E7A}" type="presOf" srcId="{81515541-38D5-4085-B52C-F7E7F18783D0}" destId="{8E9AD4CD-8FDA-4D64-A375-BA5E0047E9A9}" srcOrd="0" destOrd="0" presId="urn:microsoft.com/office/officeart/2005/8/layout/default"/>
    <dgm:cxn modelId="{1AC94AFA-DC40-4688-875F-5819ABE12F24}" type="presOf" srcId="{1239F254-3233-4CA5-9200-C3763BB6078E}" destId="{E5824ADB-AE08-4620-9A84-F7A07100ADB2}" srcOrd="0" destOrd="0" presId="urn:microsoft.com/office/officeart/2005/8/layout/default"/>
    <dgm:cxn modelId="{D26399D8-CE72-45DD-A992-4F44B73D9183}" type="presParOf" srcId="{E5824ADB-AE08-4620-9A84-F7A07100ADB2}" destId="{85352821-5B06-4863-A898-E4FC56946B6E}" srcOrd="0" destOrd="0" presId="urn:microsoft.com/office/officeart/2005/8/layout/default"/>
    <dgm:cxn modelId="{E5BC85A0-6F16-409F-ADCF-7D54C9588F2D}" type="presParOf" srcId="{E5824ADB-AE08-4620-9A84-F7A07100ADB2}" destId="{0444356A-17B9-49B4-8EE8-899D14B7F020}" srcOrd="1" destOrd="0" presId="urn:microsoft.com/office/officeart/2005/8/layout/default"/>
    <dgm:cxn modelId="{F3BB0468-924E-498A-950B-6968E65C30FA}" type="presParOf" srcId="{E5824ADB-AE08-4620-9A84-F7A07100ADB2}" destId="{8B773F7D-E8EB-408A-BA38-046FCFA5227F}" srcOrd="2" destOrd="0" presId="urn:microsoft.com/office/officeart/2005/8/layout/default"/>
    <dgm:cxn modelId="{E1BA2B91-51C6-4CC1-A9FE-F71A926E02D9}" type="presParOf" srcId="{E5824ADB-AE08-4620-9A84-F7A07100ADB2}" destId="{FEF5A396-8B56-4B76-9338-1C071D5FD33E}" srcOrd="3" destOrd="0" presId="urn:microsoft.com/office/officeart/2005/8/layout/default"/>
    <dgm:cxn modelId="{6EC93B12-4CB6-4D2E-936F-B566CA3FE9F2}" type="presParOf" srcId="{E5824ADB-AE08-4620-9A84-F7A07100ADB2}" destId="{02FA158D-7E55-4AE7-BCC3-E4BD7785DEBB}" srcOrd="4" destOrd="0" presId="urn:microsoft.com/office/officeart/2005/8/layout/default"/>
    <dgm:cxn modelId="{D3EFDD69-4092-4303-B5DE-BD46C0674CD1}" type="presParOf" srcId="{E5824ADB-AE08-4620-9A84-F7A07100ADB2}" destId="{FB46BD44-99E5-40F7-B43E-85B62123D413}" srcOrd="5" destOrd="0" presId="urn:microsoft.com/office/officeart/2005/8/layout/default"/>
    <dgm:cxn modelId="{58A96CC9-8D94-4288-AE63-168438CA1FEF}" type="presParOf" srcId="{E5824ADB-AE08-4620-9A84-F7A07100ADB2}" destId="{8E9AD4CD-8FDA-4D64-A375-BA5E0047E9A9}" srcOrd="6" destOrd="0" presId="urn:microsoft.com/office/officeart/2005/8/layout/default"/>
    <dgm:cxn modelId="{0A3FF6B6-72F7-4F41-8E75-B27182EFBD4D}" type="presParOf" srcId="{E5824ADB-AE08-4620-9A84-F7A07100ADB2}" destId="{7B31D5A4-EFC7-40A6-88DA-B928CC5C3BE4}" srcOrd="7" destOrd="0" presId="urn:microsoft.com/office/officeart/2005/8/layout/default"/>
    <dgm:cxn modelId="{F291E521-6DFA-49A3-A876-9FFCA3C159C6}" type="presParOf" srcId="{E5824ADB-AE08-4620-9A84-F7A07100ADB2}" destId="{C9366C1A-4EC2-4926-941C-2F53C1FC1C40}" srcOrd="8" destOrd="0" presId="urn:microsoft.com/office/officeart/2005/8/layout/default"/>
    <dgm:cxn modelId="{E77968F9-CDD2-4E82-96D3-F237E8F4A0F7}" type="presParOf" srcId="{E5824ADB-AE08-4620-9A84-F7A07100ADB2}" destId="{A649A968-E9FF-47CC-B792-6AB73CF7251B}" srcOrd="9" destOrd="0" presId="urn:microsoft.com/office/officeart/2005/8/layout/default"/>
    <dgm:cxn modelId="{5A7A242E-D762-4A5C-A1DE-657D4AEF0182}" type="presParOf" srcId="{E5824ADB-AE08-4620-9A84-F7A07100ADB2}" destId="{07398FE2-030B-4BFA-8D9B-FF46E6E2723A}" srcOrd="10" destOrd="0" presId="urn:microsoft.com/office/officeart/2005/8/layout/default"/>
    <dgm:cxn modelId="{19C2D65E-0916-4B62-8676-848E5998AD52}" type="presParOf" srcId="{E5824ADB-AE08-4620-9A84-F7A07100ADB2}" destId="{28C2020B-EB32-4667-AB00-7C423BEC6EC4}" srcOrd="11" destOrd="0" presId="urn:microsoft.com/office/officeart/2005/8/layout/default"/>
    <dgm:cxn modelId="{C70E9222-E046-4D46-B4C4-989C9E1831D6}" type="presParOf" srcId="{E5824ADB-AE08-4620-9A84-F7A07100ADB2}" destId="{0DD6FA02-692F-43CA-9FDE-A98ABEC775A4}" srcOrd="12" destOrd="0" presId="urn:microsoft.com/office/officeart/2005/8/layout/default"/>
    <dgm:cxn modelId="{6718BDD7-A285-4B88-B69B-CCFBD1FF4974}" type="presParOf" srcId="{E5824ADB-AE08-4620-9A84-F7A07100ADB2}" destId="{6651E64E-53F0-4751-A27E-92EECD090E84}" srcOrd="13" destOrd="0" presId="urn:microsoft.com/office/officeart/2005/8/layout/default"/>
    <dgm:cxn modelId="{7D839D44-3AB8-4C45-A4EB-60F21022BF74}" type="presParOf" srcId="{E5824ADB-AE08-4620-9A84-F7A07100ADB2}" destId="{155BDBAE-2D2B-4F39-B58C-679402A52C40}" srcOrd="14" destOrd="0" presId="urn:microsoft.com/office/officeart/2005/8/layout/default"/>
    <dgm:cxn modelId="{AF1727E7-3C49-4F5D-9A25-B28F2DF77F3C}" type="presParOf" srcId="{E5824ADB-AE08-4620-9A84-F7A07100ADB2}" destId="{595EF2F2-BD8D-42BA-8306-A602555F0A5F}" srcOrd="15" destOrd="0" presId="urn:microsoft.com/office/officeart/2005/8/layout/default"/>
    <dgm:cxn modelId="{C49258E7-AC37-4D37-B8E3-4DC6D6E1DFDF}" type="presParOf" srcId="{E5824ADB-AE08-4620-9A84-F7A07100ADB2}" destId="{8985D3C2-6163-4453-A5B5-D4B285D1274B}" srcOrd="16" destOrd="0" presId="urn:microsoft.com/office/officeart/2005/8/layout/default"/>
    <dgm:cxn modelId="{539EA32D-0B5E-408D-AA71-E41B09AAA3AD}" type="presParOf" srcId="{E5824ADB-AE08-4620-9A84-F7A07100ADB2}" destId="{613F1EE7-C958-404B-A859-EC08FCA3FDC6}" srcOrd="17" destOrd="0" presId="urn:microsoft.com/office/officeart/2005/8/layout/default"/>
    <dgm:cxn modelId="{A91E69E5-2426-444C-9883-939A6656EB14}" type="presParOf" srcId="{E5824ADB-AE08-4620-9A84-F7A07100ADB2}" destId="{A8970B02-6D40-40E6-BCDC-0B1FDCE41AAE}" srcOrd="18" destOrd="0" presId="urn:microsoft.com/office/officeart/2005/8/layout/default"/>
    <dgm:cxn modelId="{6EA8974B-F277-4D46-AB6F-E24BCB97B80D}" type="presParOf" srcId="{E5824ADB-AE08-4620-9A84-F7A07100ADB2}" destId="{435BB4FE-BB62-43FA-9F6F-88D3B79CBE59}" srcOrd="19" destOrd="0" presId="urn:microsoft.com/office/officeart/2005/8/layout/default"/>
    <dgm:cxn modelId="{7DB20FE6-73F8-41FA-A9BA-B707D24AE3A9}" type="presParOf" srcId="{E5824ADB-AE08-4620-9A84-F7A07100ADB2}" destId="{ED15CBD4-1B10-40A3-A8C2-C983D0333EAC}" srcOrd="20" destOrd="0" presId="urn:microsoft.com/office/officeart/2005/8/layout/default"/>
    <dgm:cxn modelId="{B168C760-D234-436C-9E35-355DABB0ED65}" type="presParOf" srcId="{E5824ADB-AE08-4620-9A84-F7A07100ADB2}" destId="{24FA5412-250C-4234-938B-03C8147406CC}" srcOrd="21" destOrd="0" presId="urn:microsoft.com/office/officeart/2005/8/layout/default"/>
    <dgm:cxn modelId="{0833D9EC-FEAA-44D2-84BF-6C2687700B7C}" type="presParOf" srcId="{E5824ADB-AE08-4620-9A84-F7A07100ADB2}" destId="{7767D4AD-982F-4385-8F0C-B0EBD4CBAD68}" srcOrd="2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F69E60-1969-4A22-B5BC-376548EA4753}" type="doc">
      <dgm:prSet loTypeId="urn:microsoft.com/office/officeart/2005/8/layout/hProcess9" loCatId="process" qsTypeId="urn:microsoft.com/office/officeart/2005/8/quickstyle/simple1" qsCatId="simple" csTypeId="urn:microsoft.com/office/officeart/2005/8/colors/accent4_2" csCatId="accent4" phldr="1"/>
      <dgm:spPr/>
    </dgm:pt>
    <dgm:pt modelId="{47A00A10-FCAE-40B4-8425-52F68A8AFFB5}">
      <dgm:prSet phldrT="[Text]" custT="1"/>
      <dgm:spPr>
        <a:solidFill>
          <a:srgbClr val="9A3326"/>
        </a:solidFill>
      </dgm:spPr>
      <dgm:t>
        <a:bodyPr/>
        <a:lstStyle/>
        <a:p>
          <a:r>
            <a:rPr lang="en-GB" sz="1400" dirty="0"/>
            <a:t>Finer grid resolution</a:t>
          </a:r>
        </a:p>
      </dgm:t>
    </dgm:pt>
    <dgm:pt modelId="{FD51B08B-A46D-4BBB-A0BC-6C5323994EC1}" type="parTrans" cxnId="{E9CB90C8-DA5A-4DB1-A6DE-2303E827486B}">
      <dgm:prSet/>
      <dgm:spPr/>
      <dgm:t>
        <a:bodyPr/>
        <a:lstStyle/>
        <a:p>
          <a:endParaRPr lang="en-GB" sz="1600"/>
        </a:p>
      </dgm:t>
    </dgm:pt>
    <dgm:pt modelId="{50877DBB-7C7A-43D3-AD0F-75DE5BD35CF4}" type="sibTrans" cxnId="{E9CB90C8-DA5A-4DB1-A6DE-2303E827486B}">
      <dgm:prSet/>
      <dgm:spPr/>
      <dgm:t>
        <a:bodyPr/>
        <a:lstStyle/>
        <a:p>
          <a:endParaRPr lang="en-GB" sz="1600"/>
        </a:p>
      </dgm:t>
    </dgm:pt>
    <dgm:pt modelId="{697E2968-FFBD-4991-BA6D-4D8220D5F87F}">
      <dgm:prSet phldrT="[Text]" custT="1"/>
      <dgm:spPr>
        <a:solidFill>
          <a:srgbClr val="9A3326"/>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ctr" anchorCtr="0"/>
        <a:lstStyle/>
        <a:p>
          <a:r>
            <a:rPr lang="en-GB" sz="1400" kern="1200" dirty="0">
              <a:solidFill>
                <a:srgbClr val="FFFFFF"/>
              </a:solidFill>
              <a:latin typeface="Open Sans"/>
              <a:ea typeface="+mn-ea"/>
              <a:cs typeface="+mn-cs"/>
            </a:rPr>
            <a:t>More</a:t>
          </a:r>
          <a:r>
            <a:rPr lang="en-GB" sz="1400" kern="1200" dirty="0"/>
            <a:t> frequent updating</a:t>
          </a:r>
        </a:p>
      </dgm:t>
    </dgm:pt>
    <dgm:pt modelId="{7A0FFCDA-EC12-49E6-990F-6F807DBD91C3}" type="parTrans" cxnId="{207E18AD-22ED-4C04-B401-188B00533956}">
      <dgm:prSet/>
      <dgm:spPr/>
      <dgm:t>
        <a:bodyPr/>
        <a:lstStyle/>
        <a:p>
          <a:endParaRPr lang="en-GB" sz="1600"/>
        </a:p>
      </dgm:t>
    </dgm:pt>
    <dgm:pt modelId="{DE2AADA6-6A1A-438E-AEFA-03F3B7B81E25}" type="sibTrans" cxnId="{207E18AD-22ED-4C04-B401-188B00533956}">
      <dgm:prSet/>
      <dgm:spPr/>
      <dgm:t>
        <a:bodyPr/>
        <a:lstStyle/>
        <a:p>
          <a:endParaRPr lang="en-GB" sz="1600"/>
        </a:p>
      </dgm:t>
    </dgm:pt>
    <dgm:pt modelId="{D6C4CAC5-64A4-416F-9118-6C06DEA7130F}">
      <dgm:prSet phldrT="[Text]" custT="1"/>
      <dgm:spPr>
        <a:solidFill>
          <a:srgbClr val="9A3326"/>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GB" sz="1400" kern="1200" dirty="0">
              <a:solidFill>
                <a:srgbClr val="FFFFFF"/>
              </a:solidFill>
              <a:latin typeface="Open Sans"/>
              <a:ea typeface="+mn-ea"/>
              <a:cs typeface="+mn-cs"/>
            </a:rPr>
            <a:t>Greater resilience to failure</a:t>
          </a:r>
        </a:p>
      </dgm:t>
    </dgm:pt>
    <dgm:pt modelId="{301FF821-9FD5-4140-B477-FA936C90BE33}" type="parTrans" cxnId="{D68B3E77-6B34-4D72-AFEF-8792AA43296B}">
      <dgm:prSet/>
      <dgm:spPr/>
      <dgm:t>
        <a:bodyPr/>
        <a:lstStyle/>
        <a:p>
          <a:endParaRPr lang="en-GB" sz="1600"/>
        </a:p>
      </dgm:t>
    </dgm:pt>
    <dgm:pt modelId="{7D2FC99E-BE03-43CE-8C4F-F73AB1346B70}" type="sibTrans" cxnId="{D68B3E77-6B34-4D72-AFEF-8792AA43296B}">
      <dgm:prSet/>
      <dgm:spPr/>
      <dgm:t>
        <a:bodyPr/>
        <a:lstStyle/>
        <a:p>
          <a:endParaRPr lang="en-GB" sz="1600"/>
        </a:p>
      </dgm:t>
    </dgm:pt>
    <dgm:pt modelId="{59379262-BB6A-4D81-9AD3-8007D7482F66}">
      <dgm:prSet phldrT="[Text]" custT="1"/>
      <dgm:spPr>
        <a:solidFill>
          <a:srgbClr val="9A3326"/>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ctr" anchorCtr="0"/>
        <a:lstStyle/>
        <a:p>
          <a:pPr marL="0" lvl="0" indent="0" algn="ctr" defTabSz="622300">
            <a:lnSpc>
              <a:spcPct val="90000"/>
            </a:lnSpc>
            <a:spcBef>
              <a:spcPct val="0"/>
            </a:spcBef>
            <a:spcAft>
              <a:spcPct val="35000"/>
            </a:spcAft>
            <a:buNone/>
          </a:pPr>
          <a:r>
            <a:rPr lang="en-GB" sz="1400" kern="1200" dirty="0">
              <a:solidFill>
                <a:srgbClr val="FFFFFF"/>
              </a:solidFill>
              <a:latin typeface="Open Sans"/>
              <a:ea typeface="+mn-ea"/>
              <a:cs typeface="+mn-cs"/>
            </a:rPr>
            <a:t>Better representation of probabilities</a:t>
          </a:r>
        </a:p>
      </dgm:t>
    </dgm:pt>
    <dgm:pt modelId="{2D8F7CF2-1FB3-4D48-9818-3516C98B5C04}" type="parTrans" cxnId="{761EBE29-35E2-4EE1-8CAB-63A94D73F66B}">
      <dgm:prSet/>
      <dgm:spPr/>
      <dgm:t>
        <a:bodyPr/>
        <a:lstStyle/>
        <a:p>
          <a:endParaRPr lang="en-GB" sz="1600"/>
        </a:p>
      </dgm:t>
    </dgm:pt>
    <dgm:pt modelId="{7F5983EA-63F6-4CC8-A0FD-5A37E8E2F2F2}" type="sibTrans" cxnId="{761EBE29-35E2-4EE1-8CAB-63A94D73F66B}">
      <dgm:prSet/>
      <dgm:spPr/>
      <dgm:t>
        <a:bodyPr/>
        <a:lstStyle/>
        <a:p>
          <a:endParaRPr lang="en-GB" sz="1600"/>
        </a:p>
      </dgm:t>
    </dgm:pt>
    <dgm:pt modelId="{FB1AA5AC-AA62-47F3-959B-0AEC9454B9F1}" type="pres">
      <dgm:prSet presAssocID="{E8F69E60-1969-4A22-B5BC-376548EA4753}" presName="CompostProcess" presStyleCnt="0">
        <dgm:presLayoutVars>
          <dgm:dir/>
          <dgm:resizeHandles val="exact"/>
        </dgm:presLayoutVars>
      </dgm:prSet>
      <dgm:spPr/>
    </dgm:pt>
    <dgm:pt modelId="{370AA758-0E41-4BDE-9435-6B9218BBACA5}" type="pres">
      <dgm:prSet presAssocID="{E8F69E60-1969-4A22-B5BC-376548EA4753}" presName="arrow" presStyleLbl="bgShp" presStyleIdx="0" presStyleCnt="1" custScaleX="117647" custLinFactNeighborX="4357" custLinFactNeighborY="284"/>
      <dgm:spPr>
        <a:solidFill>
          <a:srgbClr val="D3CCD6"/>
        </a:solidFill>
      </dgm:spPr>
    </dgm:pt>
    <dgm:pt modelId="{F9903B79-78B1-4FE1-B785-4871B5E006CB}" type="pres">
      <dgm:prSet presAssocID="{E8F69E60-1969-4A22-B5BC-376548EA4753}" presName="linearProcess" presStyleCnt="0"/>
      <dgm:spPr/>
    </dgm:pt>
    <dgm:pt modelId="{537D3297-4A90-4203-B6C8-6A0A7DF13ECF}" type="pres">
      <dgm:prSet presAssocID="{47A00A10-FCAE-40B4-8425-52F68A8AFFB5}" presName="textNode" presStyleLbl="node1" presStyleIdx="0" presStyleCnt="4" custScaleY="250000">
        <dgm:presLayoutVars>
          <dgm:bulletEnabled val="1"/>
        </dgm:presLayoutVars>
      </dgm:prSet>
      <dgm:spPr/>
    </dgm:pt>
    <dgm:pt modelId="{C74D4BCB-0466-4753-BF14-2ECB3FCADCBE}" type="pres">
      <dgm:prSet presAssocID="{50877DBB-7C7A-43D3-AD0F-75DE5BD35CF4}" presName="sibTrans" presStyleCnt="0"/>
      <dgm:spPr/>
    </dgm:pt>
    <dgm:pt modelId="{F822F93B-ECB6-4A60-BE8B-D3D42367F34D}" type="pres">
      <dgm:prSet presAssocID="{697E2968-FFBD-4991-BA6D-4D8220D5F87F}" presName="textNode" presStyleLbl="node1" presStyleIdx="1" presStyleCnt="4" custScaleY="250000">
        <dgm:presLayoutVars>
          <dgm:bulletEnabled val="1"/>
        </dgm:presLayoutVars>
      </dgm:prSet>
      <dgm:spPr>
        <a:xfrm>
          <a:off x="2129931" y="0"/>
          <a:ext cx="1841815" cy="1050977"/>
        </a:xfrm>
        <a:prstGeom prst="roundRect">
          <a:avLst/>
        </a:prstGeom>
      </dgm:spPr>
    </dgm:pt>
    <dgm:pt modelId="{4DBD580A-7FF8-45FE-A451-2025725976B8}" type="pres">
      <dgm:prSet presAssocID="{DE2AADA6-6A1A-438E-AEFA-03F3B7B81E25}" presName="sibTrans" presStyleCnt="0"/>
      <dgm:spPr/>
    </dgm:pt>
    <dgm:pt modelId="{CDF40DF7-E09D-40C1-876B-F696F102318F}" type="pres">
      <dgm:prSet presAssocID="{D6C4CAC5-64A4-416F-9118-6C06DEA7130F}" presName="textNode" presStyleLbl="node1" presStyleIdx="2" presStyleCnt="4" custScaleY="250000">
        <dgm:presLayoutVars>
          <dgm:bulletEnabled val="1"/>
        </dgm:presLayoutVars>
      </dgm:prSet>
      <dgm:spPr>
        <a:xfrm>
          <a:off x="4257853" y="0"/>
          <a:ext cx="1841815" cy="1050977"/>
        </a:xfrm>
        <a:prstGeom prst="roundRect">
          <a:avLst/>
        </a:prstGeom>
      </dgm:spPr>
    </dgm:pt>
    <dgm:pt modelId="{F39BD416-CDFC-4F1E-A047-3700126168B3}" type="pres">
      <dgm:prSet presAssocID="{7D2FC99E-BE03-43CE-8C4F-F73AB1346B70}" presName="sibTrans" presStyleCnt="0"/>
      <dgm:spPr/>
    </dgm:pt>
    <dgm:pt modelId="{65CCAE0F-5F29-47AA-952D-0987E9B8DCD1}" type="pres">
      <dgm:prSet presAssocID="{59379262-BB6A-4D81-9AD3-8007D7482F66}" presName="textNode" presStyleLbl="node1" presStyleIdx="3" presStyleCnt="4" custScaleY="250000">
        <dgm:presLayoutVars>
          <dgm:bulletEnabled val="1"/>
        </dgm:presLayoutVars>
      </dgm:prSet>
      <dgm:spPr>
        <a:xfrm>
          <a:off x="6385775" y="0"/>
          <a:ext cx="1841815" cy="1050977"/>
        </a:xfrm>
        <a:prstGeom prst="roundRect">
          <a:avLst/>
        </a:prstGeom>
      </dgm:spPr>
    </dgm:pt>
  </dgm:ptLst>
  <dgm:cxnLst>
    <dgm:cxn modelId="{761EBE29-35E2-4EE1-8CAB-63A94D73F66B}" srcId="{E8F69E60-1969-4A22-B5BC-376548EA4753}" destId="{59379262-BB6A-4D81-9AD3-8007D7482F66}" srcOrd="3" destOrd="0" parTransId="{2D8F7CF2-1FB3-4D48-9818-3516C98B5C04}" sibTransId="{7F5983EA-63F6-4CC8-A0FD-5A37E8E2F2F2}"/>
    <dgm:cxn modelId="{D16AD23B-9BF3-4701-B015-0B8FF570F3C4}" type="presOf" srcId="{59379262-BB6A-4D81-9AD3-8007D7482F66}" destId="{65CCAE0F-5F29-47AA-952D-0987E9B8DCD1}" srcOrd="0" destOrd="0" presId="urn:microsoft.com/office/officeart/2005/8/layout/hProcess9"/>
    <dgm:cxn modelId="{BCB6684C-4A61-4C6F-93A5-DA13124451E3}" type="presOf" srcId="{E8F69E60-1969-4A22-B5BC-376548EA4753}" destId="{FB1AA5AC-AA62-47F3-959B-0AEC9454B9F1}" srcOrd="0" destOrd="0" presId="urn:microsoft.com/office/officeart/2005/8/layout/hProcess9"/>
    <dgm:cxn modelId="{D68B3E77-6B34-4D72-AFEF-8792AA43296B}" srcId="{E8F69E60-1969-4A22-B5BC-376548EA4753}" destId="{D6C4CAC5-64A4-416F-9118-6C06DEA7130F}" srcOrd="2" destOrd="0" parTransId="{301FF821-9FD5-4140-B477-FA936C90BE33}" sibTransId="{7D2FC99E-BE03-43CE-8C4F-F73AB1346B70}"/>
    <dgm:cxn modelId="{DD201AA8-4BC5-460C-98A9-C7D2D4F3F272}" type="presOf" srcId="{697E2968-FFBD-4991-BA6D-4D8220D5F87F}" destId="{F822F93B-ECB6-4A60-BE8B-D3D42367F34D}" srcOrd="0" destOrd="0" presId="urn:microsoft.com/office/officeart/2005/8/layout/hProcess9"/>
    <dgm:cxn modelId="{207E18AD-22ED-4C04-B401-188B00533956}" srcId="{E8F69E60-1969-4A22-B5BC-376548EA4753}" destId="{697E2968-FFBD-4991-BA6D-4D8220D5F87F}" srcOrd="1" destOrd="0" parTransId="{7A0FFCDA-EC12-49E6-990F-6F807DBD91C3}" sibTransId="{DE2AADA6-6A1A-438E-AEFA-03F3B7B81E25}"/>
    <dgm:cxn modelId="{E9CB90C8-DA5A-4DB1-A6DE-2303E827486B}" srcId="{E8F69E60-1969-4A22-B5BC-376548EA4753}" destId="{47A00A10-FCAE-40B4-8425-52F68A8AFFB5}" srcOrd="0" destOrd="0" parTransId="{FD51B08B-A46D-4BBB-A0BC-6C5323994EC1}" sibTransId="{50877DBB-7C7A-43D3-AD0F-75DE5BD35CF4}"/>
    <dgm:cxn modelId="{0909BDE7-1199-4A22-9703-CCB812A9C44A}" type="presOf" srcId="{D6C4CAC5-64A4-416F-9118-6C06DEA7130F}" destId="{CDF40DF7-E09D-40C1-876B-F696F102318F}" srcOrd="0" destOrd="0" presId="urn:microsoft.com/office/officeart/2005/8/layout/hProcess9"/>
    <dgm:cxn modelId="{298CA0F9-8DCD-4F81-98B8-1BD6971AE1BB}" type="presOf" srcId="{47A00A10-FCAE-40B4-8425-52F68A8AFFB5}" destId="{537D3297-4A90-4203-B6C8-6A0A7DF13ECF}" srcOrd="0" destOrd="0" presId="urn:microsoft.com/office/officeart/2005/8/layout/hProcess9"/>
    <dgm:cxn modelId="{FABB5499-C5FF-41A1-8594-943372FAAD54}" type="presParOf" srcId="{FB1AA5AC-AA62-47F3-959B-0AEC9454B9F1}" destId="{370AA758-0E41-4BDE-9435-6B9218BBACA5}" srcOrd="0" destOrd="0" presId="urn:microsoft.com/office/officeart/2005/8/layout/hProcess9"/>
    <dgm:cxn modelId="{7E13062A-476F-4F95-A62E-E2991F1BB092}" type="presParOf" srcId="{FB1AA5AC-AA62-47F3-959B-0AEC9454B9F1}" destId="{F9903B79-78B1-4FE1-B785-4871B5E006CB}" srcOrd="1" destOrd="0" presId="urn:microsoft.com/office/officeart/2005/8/layout/hProcess9"/>
    <dgm:cxn modelId="{0F0DB6B7-3A7C-439E-A8CC-53381902ECE0}" type="presParOf" srcId="{F9903B79-78B1-4FE1-B785-4871B5E006CB}" destId="{537D3297-4A90-4203-B6C8-6A0A7DF13ECF}" srcOrd="0" destOrd="0" presId="urn:microsoft.com/office/officeart/2005/8/layout/hProcess9"/>
    <dgm:cxn modelId="{F76BD418-45BE-4848-A559-123A02877A0B}" type="presParOf" srcId="{F9903B79-78B1-4FE1-B785-4871B5E006CB}" destId="{C74D4BCB-0466-4753-BF14-2ECB3FCADCBE}" srcOrd="1" destOrd="0" presId="urn:microsoft.com/office/officeart/2005/8/layout/hProcess9"/>
    <dgm:cxn modelId="{B10AE49C-6460-4222-AECF-7B05B19D8731}" type="presParOf" srcId="{F9903B79-78B1-4FE1-B785-4871B5E006CB}" destId="{F822F93B-ECB6-4A60-BE8B-D3D42367F34D}" srcOrd="2" destOrd="0" presId="urn:microsoft.com/office/officeart/2005/8/layout/hProcess9"/>
    <dgm:cxn modelId="{13292E49-2970-4F38-A8CC-3EC5C30D8A13}" type="presParOf" srcId="{F9903B79-78B1-4FE1-B785-4871B5E006CB}" destId="{4DBD580A-7FF8-45FE-A451-2025725976B8}" srcOrd="3" destOrd="0" presId="urn:microsoft.com/office/officeart/2005/8/layout/hProcess9"/>
    <dgm:cxn modelId="{96BD54C1-82CE-4A96-88F3-5A2F35FE6709}" type="presParOf" srcId="{F9903B79-78B1-4FE1-B785-4871B5E006CB}" destId="{CDF40DF7-E09D-40C1-876B-F696F102318F}" srcOrd="4" destOrd="0" presId="urn:microsoft.com/office/officeart/2005/8/layout/hProcess9"/>
    <dgm:cxn modelId="{9E344FAD-80B4-47F2-9AD4-702D3589BC49}" type="presParOf" srcId="{F9903B79-78B1-4FE1-B785-4871B5E006CB}" destId="{F39BD416-CDFC-4F1E-A047-3700126168B3}" srcOrd="5" destOrd="0" presId="urn:microsoft.com/office/officeart/2005/8/layout/hProcess9"/>
    <dgm:cxn modelId="{A8D3796E-58B6-4839-886C-F87ACACB8534}" type="presParOf" srcId="{F9903B79-78B1-4FE1-B785-4871B5E006CB}" destId="{65CCAE0F-5F29-47AA-952D-0987E9B8DCD1}"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F69E60-1969-4A22-B5BC-376548EA4753}" type="doc">
      <dgm:prSet loTypeId="urn:microsoft.com/office/officeart/2005/8/layout/hProcess9" loCatId="process" qsTypeId="urn:microsoft.com/office/officeart/2005/8/quickstyle/simple1" qsCatId="simple" csTypeId="urn:microsoft.com/office/officeart/2005/8/colors/accent1_2" csCatId="accent1" phldr="1"/>
      <dgm:spPr/>
    </dgm:pt>
    <dgm:pt modelId="{47A00A10-FCAE-40B4-8425-52F68A8AFFB5}">
      <dgm:prSet phldrT="[Text]" custT="1"/>
      <dgm:spPr>
        <a:solidFill>
          <a:srgbClr val="53A032"/>
        </a:solidFill>
      </dgm:spPr>
      <dgm:t>
        <a:bodyPr/>
        <a:lstStyle/>
        <a:p>
          <a:pPr>
            <a:lnSpc>
              <a:spcPts val="1200"/>
            </a:lnSpc>
          </a:pPr>
          <a:r>
            <a:rPr lang="en-GB" sz="1400" b="1" dirty="0">
              <a:solidFill>
                <a:srgbClr val="FFC000"/>
              </a:solidFill>
            </a:rPr>
            <a:t>Cyclones</a:t>
          </a:r>
        </a:p>
      </dgm:t>
    </dgm:pt>
    <dgm:pt modelId="{FD51B08B-A46D-4BBB-A0BC-6C5323994EC1}" type="parTrans" cxnId="{E9CB90C8-DA5A-4DB1-A6DE-2303E827486B}">
      <dgm:prSet/>
      <dgm:spPr/>
      <dgm:t>
        <a:bodyPr/>
        <a:lstStyle/>
        <a:p>
          <a:endParaRPr lang="en-GB" sz="1800"/>
        </a:p>
      </dgm:t>
    </dgm:pt>
    <dgm:pt modelId="{50877DBB-7C7A-43D3-AD0F-75DE5BD35CF4}" type="sibTrans" cxnId="{E9CB90C8-DA5A-4DB1-A6DE-2303E827486B}">
      <dgm:prSet/>
      <dgm:spPr/>
      <dgm:t>
        <a:bodyPr/>
        <a:lstStyle/>
        <a:p>
          <a:endParaRPr lang="en-GB" sz="1800"/>
        </a:p>
      </dgm:t>
    </dgm:pt>
    <dgm:pt modelId="{697E2968-FFBD-4991-BA6D-4D8220D5F87F}">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1" kern="1200" dirty="0">
              <a:solidFill>
                <a:srgbClr val="FFC000"/>
              </a:solidFill>
            </a:rPr>
            <a:t>Severe Storms</a:t>
          </a:r>
        </a:p>
      </dgm:t>
    </dgm:pt>
    <dgm:pt modelId="{7A0FFCDA-EC12-49E6-990F-6F807DBD91C3}" type="parTrans" cxnId="{207E18AD-22ED-4C04-B401-188B00533956}">
      <dgm:prSet/>
      <dgm:spPr/>
      <dgm:t>
        <a:bodyPr/>
        <a:lstStyle/>
        <a:p>
          <a:endParaRPr lang="en-GB" sz="1800"/>
        </a:p>
      </dgm:t>
    </dgm:pt>
    <dgm:pt modelId="{DE2AADA6-6A1A-438E-AEFA-03F3B7B81E25}" type="sibTrans" cxnId="{207E18AD-22ED-4C04-B401-188B00533956}">
      <dgm:prSet/>
      <dgm:spPr/>
      <dgm:t>
        <a:bodyPr/>
        <a:lstStyle/>
        <a:p>
          <a:endParaRPr lang="en-GB" sz="1800"/>
        </a:p>
      </dgm:t>
    </dgm:pt>
    <dgm:pt modelId="{D6C4CAC5-64A4-416F-9118-6C06DEA7130F}">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1" kern="1200" dirty="0">
              <a:solidFill>
                <a:srgbClr val="FFC000"/>
              </a:solidFill>
              <a:latin typeface="Open Sans"/>
              <a:ea typeface="+mn-ea"/>
              <a:cs typeface="+mn-cs"/>
            </a:rPr>
            <a:t>Fires</a:t>
          </a:r>
          <a:endParaRPr lang="en-GB" sz="1400" b="1" kern="1200" dirty="0">
            <a:solidFill>
              <a:srgbClr val="FFC000"/>
            </a:solidFill>
          </a:endParaRPr>
        </a:p>
      </dgm:t>
    </dgm:pt>
    <dgm:pt modelId="{301FF821-9FD5-4140-B477-FA936C90BE33}" type="parTrans" cxnId="{D68B3E77-6B34-4D72-AFEF-8792AA43296B}">
      <dgm:prSet/>
      <dgm:spPr/>
      <dgm:t>
        <a:bodyPr/>
        <a:lstStyle/>
        <a:p>
          <a:endParaRPr lang="en-GB" sz="1800"/>
        </a:p>
      </dgm:t>
    </dgm:pt>
    <dgm:pt modelId="{7D2FC99E-BE03-43CE-8C4F-F73AB1346B70}" type="sibTrans" cxnId="{D68B3E77-6B34-4D72-AFEF-8792AA43296B}">
      <dgm:prSet/>
      <dgm:spPr/>
      <dgm:t>
        <a:bodyPr/>
        <a:lstStyle/>
        <a:p>
          <a:endParaRPr lang="en-GB" sz="1800"/>
        </a:p>
      </dgm:t>
    </dgm:pt>
    <dgm:pt modelId="{59379262-BB6A-4D81-9AD3-8007D7482F66}">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1" kern="1200" dirty="0">
              <a:solidFill>
                <a:srgbClr val="FFC000"/>
              </a:solidFill>
            </a:rPr>
            <a:t>Flooding rains</a:t>
          </a:r>
        </a:p>
      </dgm:t>
    </dgm:pt>
    <dgm:pt modelId="{2D8F7CF2-1FB3-4D48-9818-3516C98B5C04}" type="parTrans" cxnId="{761EBE29-35E2-4EE1-8CAB-63A94D73F66B}">
      <dgm:prSet/>
      <dgm:spPr/>
      <dgm:t>
        <a:bodyPr/>
        <a:lstStyle/>
        <a:p>
          <a:endParaRPr lang="en-GB" sz="1800"/>
        </a:p>
      </dgm:t>
    </dgm:pt>
    <dgm:pt modelId="{7F5983EA-63F6-4CC8-A0FD-5A37E8E2F2F2}" type="sibTrans" cxnId="{761EBE29-35E2-4EE1-8CAB-63A94D73F66B}">
      <dgm:prSet/>
      <dgm:spPr/>
      <dgm:t>
        <a:bodyPr/>
        <a:lstStyle/>
        <a:p>
          <a:endParaRPr lang="en-GB" sz="1800"/>
        </a:p>
      </dgm:t>
    </dgm:pt>
    <dgm:pt modelId="{9B1ED7B1-F878-424E-A96C-1F1C05C97C31}">
      <dgm:prSet custT="1"/>
      <dgm:spPr>
        <a:solidFill>
          <a:srgbClr val="53A032"/>
        </a:solidFill>
      </dgm:spPr>
      <dgm:t>
        <a:bodyPr/>
        <a:lstStyle/>
        <a:p>
          <a:pPr>
            <a:lnSpc>
              <a:spcPts val="1200"/>
            </a:lnSpc>
          </a:pPr>
          <a:r>
            <a:rPr lang="en-GB" sz="1400" b="0" dirty="0"/>
            <a:t>Track</a:t>
          </a:r>
        </a:p>
      </dgm:t>
    </dgm:pt>
    <dgm:pt modelId="{02428278-BF6C-4772-A38E-E645BDF29B91}" type="parTrans" cxnId="{AA74CAB3-2D56-45D1-8CE7-0A58747328EC}">
      <dgm:prSet/>
      <dgm:spPr/>
      <dgm:t>
        <a:bodyPr/>
        <a:lstStyle/>
        <a:p>
          <a:endParaRPr lang="en-GB" sz="2000"/>
        </a:p>
      </dgm:t>
    </dgm:pt>
    <dgm:pt modelId="{C9E2FE33-9C10-4E96-887B-A197C1E88645}" type="sibTrans" cxnId="{AA74CAB3-2D56-45D1-8CE7-0A58747328EC}">
      <dgm:prSet/>
      <dgm:spPr/>
      <dgm:t>
        <a:bodyPr/>
        <a:lstStyle/>
        <a:p>
          <a:endParaRPr lang="en-GB" sz="2000"/>
        </a:p>
      </dgm:t>
    </dgm:pt>
    <dgm:pt modelId="{4E422ED0-0622-4456-9ED0-E4062128B179}">
      <dgm:prSet custT="1"/>
      <dgm:spPr>
        <a:solidFill>
          <a:srgbClr val="53A032"/>
        </a:solidFill>
      </dgm:spPr>
      <dgm:t>
        <a:bodyPr/>
        <a:lstStyle/>
        <a:p>
          <a:pPr>
            <a:lnSpc>
              <a:spcPts val="1200"/>
            </a:lnSpc>
          </a:pPr>
          <a:r>
            <a:rPr lang="en-GB" sz="1400" b="0" dirty="0"/>
            <a:t>Intensity</a:t>
          </a:r>
        </a:p>
      </dgm:t>
    </dgm:pt>
    <dgm:pt modelId="{7AB09F99-74AA-470C-AAD0-8EDBA4FD3C46}" type="parTrans" cxnId="{5977CC87-42DE-4B5F-A65F-0E07F03405E8}">
      <dgm:prSet/>
      <dgm:spPr/>
      <dgm:t>
        <a:bodyPr/>
        <a:lstStyle/>
        <a:p>
          <a:endParaRPr lang="en-GB" sz="2000"/>
        </a:p>
      </dgm:t>
    </dgm:pt>
    <dgm:pt modelId="{46EAF147-6F8C-41FE-AA1C-D3B8594336ED}" type="sibTrans" cxnId="{5977CC87-42DE-4B5F-A65F-0E07F03405E8}">
      <dgm:prSet/>
      <dgm:spPr/>
      <dgm:t>
        <a:bodyPr/>
        <a:lstStyle/>
        <a:p>
          <a:endParaRPr lang="en-GB" sz="2000"/>
        </a:p>
      </dgm:t>
    </dgm:pt>
    <dgm:pt modelId="{63ECD02F-4E9C-49B3-BCBE-D5E0A8294B9F}">
      <dgm:prSet custT="1"/>
      <dgm:spPr>
        <a:solidFill>
          <a:srgbClr val="53A032"/>
        </a:solidFill>
      </dgm:spPr>
      <dgm:t>
        <a:bodyPr/>
        <a:lstStyle/>
        <a:p>
          <a:pPr>
            <a:lnSpc>
              <a:spcPts val="1200"/>
            </a:lnSpc>
          </a:pPr>
          <a:r>
            <a:rPr lang="en-GB" sz="1400" b="0" dirty="0"/>
            <a:t>Structure</a:t>
          </a:r>
        </a:p>
      </dgm:t>
    </dgm:pt>
    <dgm:pt modelId="{0E6BD3C3-1FC0-4055-B3AC-329C46C09710}" type="parTrans" cxnId="{14C750C3-CF78-4BE4-A68B-16BEAF6914D3}">
      <dgm:prSet/>
      <dgm:spPr/>
      <dgm:t>
        <a:bodyPr/>
        <a:lstStyle/>
        <a:p>
          <a:endParaRPr lang="en-GB" sz="2000"/>
        </a:p>
      </dgm:t>
    </dgm:pt>
    <dgm:pt modelId="{D905F568-24C9-4415-AA32-330B65E9BE1A}" type="sibTrans" cxnId="{14C750C3-CF78-4BE4-A68B-16BEAF6914D3}">
      <dgm:prSet/>
      <dgm:spPr/>
      <dgm:t>
        <a:bodyPr/>
        <a:lstStyle/>
        <a:p>
          <a:endParaRPr lang="en-GB" sz="2000"/>
        </a:p>
      </dgm:t>
    </dgm:pt>
    <dgm:pt modelId="{BFA1B15F-695C-4DCA-AB97-F03672C1F235}">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0" kern="1200" dirty="0">
              <a:solidFill>
                <a:srgbClr val="FFFFFF"/>
              </a:solidFill>
              <a:latin typeface="Open Sans"/>
              <a:ea typeface="+mn-ea"/>
              <a:cs typeface="+mn-cs"/>
            </a:rPr>
            <a:t>Location</a:t>
          </a:r>
        </a:p>
      </dgm:t>
    </dgm:pt>
    <dgm:pt modelId="{EFE35A43-A88D-4CE5-AE77-4CEAA10EE9E6}" type="parTrans" cxnId="{FD07B042-EFDA-4A00-B1FB-8908F3D47C5B}">
      <dgm:prSet/>
      <dgm:spPr/>
      <dgm:t>
        <a:bodyPr/>
        <a:lstStyle/>
        <a:p>
          <a:endParaRPr lang="en-GB" sz="2000"/>
        </a:p>
      </dgm:t>
    </dgm:pt>
    <dgm:pt modelId="{D9BF3500-CEC8-45CB-A7D1-BFB110A5FBBD}" type="sibTrans" cxnId="{FD07B042-EFDA-4A00-B1FB-8908F3D47C5B}">
      <dgm:prSet/>
      <dgm:spPr/>
      <dgm:t>
        <a:bodyPr/>
        <a:lstStyle/>
        <a:p>
          <a:endParaRPr lang="en-GB" sz="2000"/>
        </a:p>
      </dgm:t>
    </dgm:pt>
    <dgm:pt modelId="{11F401F3-0A17-4386-9DF6-B74D09232570}">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0" kern="1200" dirty="0"/>
            <a:t>Lead Time</a:t>
          </a:r>
        </a:p>
      </dgm:t>
    </dgm:pt>
    <dgm:pt modelId="{1CBE5A6A-320B-4F09-A7D2-D2B2C0B6CE96}" type="parTrans" cxnId="{568B53FE-E6DF-412D-829F-29B1133EF47E}">
      <dgm:prSet/>
      <dgm:spPr/>
      <dgm:t>
        <a:bodyPr/>
        <a:lstStyle/>
        <a:p>
          <a:endParaRPr lang="en-GB" sz="2000"/>
        </a:p>
      </dgm:t>
    </dgm:pt>
    <dgm:pt modelId="{60B313C0-19CC-4E6D-8866-0ADE48717AF7}" type="sibTrans" cxnId="{568B53FE-E6DF-412D-829F-29B1133EF47E}">
      <dgm:prSet/>
      <dgm:spPr/>
      <dgm:t>
        <a:bodyPr/>
        <a:lstStyle/>
        <a:p>
          <a:endParaRPr lang="en-GB" sz="2000"/>
        </a:p>
      </dgm:t>
    </dgm:pt>
    <dgm:pt modelId="{FE8F618D-753A-47D8-9355-9516413FC653}">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0" kern="1200" dirty="0"/>
            <a:t>Intensity</a:t>
          </a:r>
        </a:p>
      </dgm:t>
    </dgm:pt>
    <dgm:pt modelId="{66FE87D4-0871-405F-BA12-F23CA5A588C0}" type="parTrans" cxnId="{2E11F8FD-4F0F-44CC-A2E0-42F5E5563B85}">
      <dgm:prSet/>
      <dgm:spPr/>
      <dgm:t>
        <a:bodyPr/>
        <a:lstStyle/>
        <a:p>
          <a:endParaRPr lang="en-GB" sz="2000"/>
        </a:p>
      </dgm:t>
    </dgm:pt>
    <dgm:pt modelId="{D90E853A-1A0B-4976-A252-942A93870100}" type="sibTrans" cxnId="{2E11F8FD-4F0F-44CC-A2E0-42F5E5563B85}">
      <dgm:prSet/>
      <dgm:spPr/>
      <dgm:t>
        <a:bodyPr/>
        <a:lstStyle/>
        <a:p>
          <a:endParaRPr lang="en-GB" sz="2000"/>
        </a:p>
      </dgm:t>
    </dgm:pt>
    <dgm:pt modelId="{6F9C1656-A135-42C9-8138-B55553061E8B}">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0" kern="1200" dirty="0"/>
            <a:t>Wind speed</a:t>
          </a:r>
        </a:p>
      </dgm:t>
    </dgm:pt>
    <dgm:pt modelId="{188386E8-4D76-45B0-A8A9-DDBEA109A7D3}" type="parTrans" cxnId="{335228F0-0D2A-41E6-9816-3B2DDCB46940}">
      <dgm:prSet/>
      <dgm:spPr/>
      <dgm:t>
        <a:bodyPr/>
        <a:lstStyle/>
        <a:p>
          <a:endParaRPr lang="en-GB" sz="2000"/>
        </a:p>
      </dgm:t>
    </dgm:pt>
    <dgm:pt modelId="{70EC2064-F293-4A2E-8762-870B4CA33A5B}" type="sibTrans" cxnId="{335228F0-0D2A-41E6-9816-3B2DDCB46940}">
      <dgm:prSet/>
      <dgm:spPr/>
      <dgm:t>
        <a:bodyPr/>
        <a:lstStyle/>
        <a:p>
          <a:endParaRPr lang="en-GB" sz="2000"/>
        </a:p>
      </dgm:t>
    </dgm:pt>
    <dgm:pt modelId="{75E4FDB1-BCEF-4C0C-B121-84E0CFBA6E62}">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0" kern="1200" dirty="0"/>
            <a:t>Wind Direction</a:t>
          </a:r>
        </a:p>
      </dgm:t>
    </dgm:pt>
    <dgm:pt modelId="{0C07520C-66C5-4E51-8B28-EAE8977C4CE9}" type="parTrans" cxnId="{2B1EB4E5-1723-4CA5-8151-7F2B5F600ED1}">
      <dgm:prSet/>
      <dgm:spPr/>
      <dgm:t>
        <a:bodyPr/>
        <a:lstStyle/>
        <a:p>
          <a:endParaRPr lang="en-GB" sz="2000"/>
        </a:p>
      </dgm:t>
    </dgm:pt>
    <dgm:pt modelId="{41BB6062-9DB1-46CB-97CA-B6DF546E0164}" type="sibTrans" cxnId="{2B1EB4E5-1723-4CA5-8151-7F2B5F600ED1}">
      <dgm:prSet/>
      <dgm:spPr/>
      <dgm:t>
        <a:bodyPr/>
        <a:lstStyle/>
        <a:p>
          <a:endParaRPr lang="en-GB" sz="2000"/>
        </a:p>
      </dgm:t>
    </dgm:pt>
    <dgm:pt modelId="{DF34BCBD-7914-4CA5-9834-48B00263327E}">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0" kern="1200" dirty="0"/>
            <a:t>Local Detail</a:t>
          </a:r>
        </a:p>
      </dgm:t>
    </dgm:pt>
    <dgm:pt modelId="{564DC73F-0C43-4834-95C6-0B82BD9C59C2}" type="parTrans" cxnId="{2788F9F1-AA39-4FE1-A544-62C126D00FB3}">
      <dgm:prSet/>
      <dgm:spPr/>
      <dgm:t>
        <a:bodyPr/>
        <a:lstStyle/>
        <a:p>
          <a:endParaRPr lang="en-GB" sz="2000"/>
        </a:p>
      </dgm:t>
    </dgm:pt>
    <dgm:pt modelId="{BF0A5302-832F-42FA-9BC3-D5E3F0CEC8A0}" type="sibTrans" cxnId="{2788F9F1-AA39-4FE1-A544-62C126D00FB3}">
      <dgm:prSet/>
      <dgm:spPr/>
      <dgm:t>
        <a:bodyPr/>
        <a:lstStyle/>
        <a:p>
          <a:endParaRPr lang="en-GB" sz="2000"/>
        </a:p>
      </dgm:t>
    </dgm:pt>
    <dgm:pt modelId="{34BAF7BF-3BE8-4DA8-A3E7-2CA4FA0A251B}">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0" kern="1200" dirty="0"/>
            <a:t>Location</a:t>
          </a:r>
        </a:p>
      </dgm:t>
    </dgm:pt>
    <dgm:pt modelId="{89549318-09B3-4CB6-B923-7FB474A4466E}" type="parTrans" cxnId="{2A386B03-49AC-46CA-BDE3-02E0AE9B5E77}">
      <dgm:prSet/>
      <dgm:spPr/>
      <dgm:t>
        <a:bodyPr/>
        <a:lstStyle/>
        <a:p>
          <a:endParaRPr lang="en-GB" sz="2000"/>
        </a:p>
      </dgm:t>
    </dgm:pt>
    <dgm:pt modelId="{EF150D56-C632-4558-866A-69B8FCA51A46}" type="sibTrans" cxnId="{2A386B03-49AC-46CA-BDE3-02E0AE9B5E77}">
      <dgm:prSet/>
      <dgm:spPr/>
      <dgm:t>
        <a:bodyPr/>
        <a:lstStyle/>
        <a:p>
          <a:endParaRPr lang="en-GB" sz="2000"/>
        </a:p>
      </dgm:t>
    </dgm:pt>
    <dgm:pt modelId="{D4D27EA0-5B8A-4CB2-A09E-8B218EF99743}">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0" kern="1200" dirty="0">
              <a:solidFill>
                <a:srgbClr val="FFFFFF"/>
              </a:solidFill>
              <a:latin typeface="Open Sans"/>
              <a:ea typeface="+mn-ea"/>
              <a:cs typeface="+mn-cs"/>
            </a:rPr>
            <a:t>Volumes</a:t>
          </a:r>
        </a:p>
      </dgm:t>
    </dgm:pt>
    <dgm:pt modelId="{69B5606D-277C-4F5E-8151-91A519111E8C}" type="parTrans" cxnId="{D7ED2372-F016-457D-97FC-2DA4AAFEA028}">
      <dgm:prSet/>
      <dgm:spPr/>
      <dgm:t>
        <a:bodyPr/>
        <a:lstStyle/>
        <a:p>
          <a:endParaRPr lang="en-GB" sz="2000"/>
        </a:p>
      </dgm:t>
    </dgm:pt>
    <dgm:pt modelId="{C1AE8193-1A79-4B15-BF26-A02ACE227EC4}" type="sibTrans" cxnId="{D7ED2372-F016-457D-97FC-2DA4AAFEA028}">
      <dgm:prSet/>
      <dgm:spPr/>
      <dgm:t>
        <a:bodyPr/>
        <a:lstStyle/>
        <a:p>
          <a:endParaRPr lang="en-GB" sz="2000"/>
        </a:p>
      </dgm:t>
    </dgm:pt>
    <dgm:pt modelId="{F4259A69-C1A3-489A-AA2B-CF403F9118F1}">
      <dgm:prSet phldrT="[Text]" custT="1"/>
      <dgm:spPr>
        <a:solidFill>
          <a:srgbClr val="53A032"/>
        </a:solidFill>
        <a:ln w="10795" cap="flat" cmpd="sng" algn="ctr">
          <a:solidFill>
            <a:srgbClr val="FFFFFF">
              <a:hueOff val="0"/>
              <a:satOff val="0"/>
              <a:lumOff val="0"/>
              <a:alphaOff val="0"/>
            </a:srgbClr>
          </a:solidFill>
          <a:prstDash val="solid"/>
        </a:ln>
        <a:effectLst/>
      </dgm:spPr>
      <dgm:t>
        <a:bodyPr spcFirstLastPara="0" vert="horz" wrap="square" lIns="53340" tIns="53340" rIns="53340" bIns="53340" numCol="1" spcCol="1270" anchor="t" anchorCtr="0"/>
        <a:lstStyle/>
        <a:p>
          <a:pPr>
            <a:lnSpc>
              <a:spcPts val="1200"/>
            </a:lnSpc>
          </a:pPr>
          <a:r>
            <a:rPr lang="en-GB" sz="1400" b="0" kern="1200" dirty="0"/>
            <a:t>Lead Time</a:t>
          </a:r>
        </a:p>
      </dgm:t>
    </dgm:pt>
    <dgm:pt modelId="{ABD801A6-FF86-48C4-BB72-D32C79F3429E}" type="parTrans" cxnId="{7513EB5C-55CC-4444-BF3B-7A1CD7608E26}">
      <dgm:prSet/>
      <dgm:spPr/>
      <dgm:t>
        <a:bodyPr/>
        <a:lstStyle/>
        <a:p>
          <a:endParaRPr lang="en-GB" sz="2000"/>
        </a:p>
      </dgm:t>
    </dgm:pt>
    <dgm:pt modelId="{9537D35A-075B-48F5-A2FB-4ED07CAD85B3}" type="sibTrans" cxnId="{7513EB5C-55CC-4444-BF3B-7A1CD7608E26}">
      <dgm:prSet/>
      <dgm:spPr/>
      <dgm:t>
        <a:bodyPr/>
        <a:lstStyle/>
        <a:p>
          <a:endParaRPr lang="en-GB" sz="2000"/>
        </a:p>
      </dgm:t>
    </dgm:pt>
    <dgm:pt modelId="{FB1AA5AC-AA62-47F3-959B-0AEC9454B9F1}" type="pres">
      <dgm:prSet presAssocID="{E8F69E60-1969-4A22-B5BC-376548EA4753}" presName="CompostProcess" presStyleCnt="0">
        <dgm:presLayoutVars>
          <dgm:dir/>
          <dgm:resizeHandles val="exact"/>
        </dgm:presLayoutVars>
      </dgm:prSet>
      <dgm:spPr/>
    </dgm:pt>
    <dgm:pt modelId="{370AA758-0E41-4BDE-9435-6B9218BBACA5}" type="pres">
      <dgm:prSet presAssocID="{E8F69E60-1969-4A22-B5BC-376548EA4753}" presName="arrow" presStyleLbl="bgShp" presStyleIdx="0" presStyleCnt="1" custScaleX="117647"/>
      <dgm:spPr>
        <a:solidFill>
          <a:srgbClr val="DEFBCD"/>
        </a:solidFill>
      </dgm:spPr>
    </dgm:pt>
    <dgm:pt modelId="{F9903B79-78B1-4FE1-B785-4871B5E006CB}" type="pres">
      <dgm:prSet presAssocID="{E8F69E60-1969-4A22-B5BC-376548EA4753}" presName="linearProcess" presStyleCnt="0"/>
      <dgm:spPr/>
    </dgm:pt>
    <dgm:pt modelId="{537D3297-4A90-4203-B6C8-6A0A7DF13ECF}" type="pres">
      <dgm:prSet presAssocID="{47A00A10-FCAE-40B4-8425-52F68A8AFFB5}" presName="textNode" presStyleLbl="node1" presStyleIdx="0" presStyleCnt="4" custScaleY="235637">
        <dgm:presLayoutVars>
          <dgm:bulletEnabled val="1"/>
        </dgm:presLayoutVars>
      </dgm:prSet>
      <dgm:spPr/>
    </dgm:pt>
    <dgm:pt modelId="{C74D4BCB-0466-4753-BF14-2ECB3FCADCBE}" type="pres">
      <dgm:prSet presAssocID="{50877DBB-7C7A-43D3-AD0F-75DE5BD35CF4}" presName="sibTrans" presStyleCnt="0"/>
      <dgm:spPr/>
    </dgm:pt>
    <dgm:pt modelId="{F822F93B-ECB6-4A60-BE8B-D3D42367F34D}" type="pres">
      <dgm:prSet presAssocID="{697E2968-FFBD-4991-BA6D-4D8220D5F87F}" presName="textNode" presStyleLbl="node1" presStyleIdx="1" presStyleCnt="4" custScaleY="235637">
        <dgm:presLayoutVars>
          <dgm:bulletEnabled val="1"/>
        </dgm:presLayoutVars>
      </dgm:prSet>
      <dgm:spPr>
        <a:xfrm>
          <a:off x="2134954" y="30190"/>
          <a:ext cx="1827549" cy="990596"/>
        </a:xfrm>
        <a:prstGeom prst="roundRect">
          <a:avLst/>
        </a:prstGeom>
      </dgm:spPr>
    </dgm:pt>
    <dgm:pt modelId="{4DBD580A-7FF8-45FE-A451-2025725976B8}" type="pres">
      <dgm:prSet presAssocID="{DE2AADA6-6A1A-438E-AEFA-03F3B7B81E25}" presName="sibTrans" presStyleCnt="0"/>
      <dgm:spPr/>
    </dgm:pt>
    <dgm:pt modelId="{CDF40DF7-E09D-40C1-876B-F696F102318F}" type="pres">
      <dgm:prSet presAssocID="{D6C4CAC5-64A4-416F-9118-6C06DEA7130F}" presName="textNode" presStyleLbl="node1" presStyleIdx="2" presStyleCnt="4" custScaleY="235637">
        <dgm:presLayoutVars>
          <dgm:bulletEnabled val="1"/>
        </dgm:presLayoutVars>
      </dgm:prSet>
      <dgm:spPr>
        <a:xfrm>
          <a:off x="4267095" y="30190"/>
          <a:ext cx="1827549" cy="990596"/>
        </a:xfrm>
        <a:prstGeom prst="roundRect">
          <a:avLst/>
        </a:prstGeom>
      </dgm:spPr>
    </dgm:pt>
    <dgm:pt modelId="{F39BD416-CDFC-4F1E-A047-3700126168B3}" type="pres">
      <dgm:prSet presAssocID="{7D2FC99E-BE03-43CE-8C4F-F73AB1346B70}" presName="sibTrans" presStyleCnt="0"/>
      <dgm:spPr/>
    </dgm:pt>
    <dgm:pt modelId="{65CCAE0F-5F29-47AA-952D-0987E9B8DCD1}" type="pres">
      <dgm:prSet presAssocID="{59379262-BB6A-4D81-9AD3-8007D7482F66}" presName="textNode" presStyleLbl="node1" presStyleIdx="3" presStyleCnt="4" custScaleY="235637">
        <dgm:presLayoutVars>
          <dgm:bulletEnabled val="1"/>
        </dgm:presLayoutVars>
      </dgm:prSet>
      <dgm:spPr>
        <a:xfrm>
          <a:off x="6399237" y="30190"/>
          <a:ext cx="1827549" cy="990596"/>
        </a:xfrm>
        <a:prstGeom prst="roundRect">
          <a:avLst/>
        </a:prstGeom>
      </dgm:spPr>
    </dgm:pt>
  </dgm:ptLst>
  <dgm:cxnLst>
    <dgm:cxn modelId="{2A386B03-49AC-46CA-BDE3-02E0AE9B5E77}" srcId="{59379262-BB6A-4D81-9AD3-8007D7482F66}" destId="{34BAF7BF-3BE8-4DA8-A3E7-2CA4FA0A251B}" srcOrd="0" destOrd="0" parTransId="{89549318-09B3-4CB6-B923-7FB474A4466E}" sibTransId="{EF150D56-C632-4558-866A-69B8FCA51A46}"/>
    <dgm:cxn modelId="{705DDB27-2FF0-4ED0-ACFA-DA4CB265732B}" type="presOf" srcId="{D4D27EA0-5B8A-4CB2-A09E-8B218EF99743}" destId="{65CCAE0F-5F29-47AA-952D-0987E9B8DCD1}" srcOrd="0" destOrd="2" presId="urn:microsoft.com/office/officeart/2005/8/layout/hProcess9"/>
    <dgm:cxn modelId="{761EBE29-35E2-4EE1-8CAB-63A94D73F66B}" srcId="{E8F69E60-1969-4A22-B5BC-376548EA4753}" destId="{59379262-BB6A-4D81-9AD3-8007D7482F66}" srcOrd="3" destOrd="0" parTransId="{2D8F7CF2-1FB3-4D48-9818-3516C98B5C04}" sibTransId="{7F5983EA-63F6-4CC8-A0FD-5A37E8E2F2F2}"/>
    <dgm:cxn modelId="{B3434840-4DEA-475E-A373-80F706F4584D}" type="presOf" srcId="{E8F69E60-1969-4A22-B5BC-376548EA4753}" destId="{FB1AA5AC-AA62-47F3-959B-0AEC9454B9F1}" srcOrd="0" destOrd="0" presId="urn:microsoft.com/office/officeart/2005/8/layout/hProcess9"/>
    <dgm:cxn modelId="{FD07B042-EFDA-4A00-B1FB-8908F3D47C5B}" srcId="{697E2968-FFBD-4991-BA6D-4D8220D5F87F}" destId="{BFA1B15F-695C-4DCA-AB97-F03672C1F235}" srcOrd="0" destOrd="0" parTransId="{EFE35A43-A88D-4CE5-AE77-4CEAA10EE9E6}" sibTransId="{D9BF3500-CEC8-45CB-A7D1-BFB110A5FBBD}"/>
    <dgm:cxn modelId="{0885B85C-9A23-4E04-B75E-2CE34AE265B0}" type="presOf" srcId="{34BAF7BF-3BE8-4DA8-A3E7-2CA4FA0A251B}" destId="{65CCAE0F-5F29-47AA-952D-0987E9B8DCD1}" srcOrd="0" destOrd="1" presId="urn:microsoft.com/office/officeart/2005/8/layout/hProcess9"/>
    <dgm:cxn modelId="{7513EB5C-55CC-4444-BF3B-7A1CD7608E26}" srcId="{59379262-BB6A-4D81-9AD3-8007D7482F66}" destId="{F4259A69-C1A3-489A-AA2B-CF403F9118F1}" srcOrd="2" destOrd="0" parTransId="{ABD801A6-FF86-48C4-BB72-D32C79F3429E}" sibTransId="{9537D35A-075B-48F5-A2FB-4ED07CAD85B3}"/>
    <dgm:cxn modelId="{66A67369-274E-483E-9540-064056096AF2}" type="presOf" srcId="{63ECD02F-4E9C-49B3-BCBE-D5E0A8294B9F}" destId="{537D3297-4A90-4203-B6C8-6A0A7DF13ECF}" srcOrd="0" destOrd="3" presId="urn:microsoft.com/office/officeart/2005/8/layout/hProcess9"/>
    <dgm:cxn modelId="{0469136D-3496-4CC4-9882-54503F7A3898}" type="presOf" srcId="{FE8F618D-753A-47D8-9355-9516413FC653}" destId="{F822F93B-ECB6-4A60-BE8B-D3D42367F34D}" srcOrd="0" destOrd="3" presId="urn:microsoft.com/office/officeart/2005/8/layout/hProcess9"/>
    <dgm:cxn modelId="{D7ED2372-F016-457D-97FC-2DA4AAFEA028}" srcId="{59379262-BB6A-4D81-9AD3-8007D7482F66}" destId="{D4D27EA0-5B8A-4CB2-A09E-8B218EF99743}" srcOrd="1" destOrd="0" parTransId="{69B5606D-277C-4F5E-8151-91A519111E8C}" sibTransId="{C1AE8193-1A79-4B15-BF26-A02ACE227EC4}"/>
    <dgm:cxn modelId="{A43E5175-CE0F-43DC-A0B9-678D210DE2AA}" type="presOf" srcId="{11F401F3-0A17-4386-9DF6-B74D09232570}" destId="{F822F93B-ECB6-4A60-BE8B-D3D42367F34D}" srcOrd="0" destOrd="2" presId="urn:microsoft.com/office/officeart/2005/8/layout/hProcess9"/>
    <dgm:cxn modelId="{D68B3E77-6B34-4D72-AFEF-8792AA43296B}" srcId="{E8F69E60-1969-4A22-B5BC-376548EA4753}" destId="{D6C4CAC5-64A4-416F-9118-6C06DEA7130F}" srcOrd="2" destOrd="0" parTransId="{301FF821-9FD5-4140-B477-FA936C90BE33}" sibTransId="{7D2FC99E-BE03-43CE-8C4F-F73AB1346B70}"/>
    <dgm:cxn modelId="{5977CC87-42DE-4B5F-A65F-0E07F03405E8}" srcId="{47A00A10-FCAE-40B4-8425-52F68A8AFFB5}" destId="{4E422ED0-0622-4456-9ED0-E4062128B179}" srcOrd="1" destOrd="0" parTransId="{7AB09F99-74AA-470C-AAD0-8EDBA4FD3C46}" sibTransId="{46EAF147-6F8C-41FE-AA1C-D3B8594336ED}"/>
    <dgm:cxn modelId="{2FE7108C-BDE8-4F03-9C24-D431C66F99D4}" type="presOf" srcId="{F4259A69-C1A3-489A-AA2B-CF403F9118F1}" destId="{65CCAE0F-5F29-47AA-952D-0987E9B8DCD1}" srcOrd="0" destOrd="3" presId="urn:microsoft.com/office/officeart/2005/8/layout/hProcess9"/>
    <dgm:cxn modelId="{87E8EC93-919A-4570-A3F3-55B7A05976A6}" type="presOf" srcId="{DF34BCBD-7914-4CA5-9834-48B00263327E}" destId="{CDF40DF7-E09D-40C1-876B-F696F102318F}" srcOrd="0" destOrd="3" presId="urn:microsoft.com/office/officeart/2005/8/layout/hProcess9"/>
    <dgm:cxn modelId="{CFA89594-7383-4E45-BA91-BFEBC5EF3DD3}" type="presOf" srcId="{6F9C1656-A135-42C9-8138-B55553061E8B}" destId="{CDF40DF7-E09D-40C1-876B-F696F102318F}" srcOrd="0" destOrd="1" presId="urn:microsoft.com/office/officeart/2005/8/layout/hProcess9"/>
    <dgm:cxn modelId="{7FFDDB96-77D3-41C6-A338-7CB55288FC02}" type="presOf" srcId="{9B1ED7B1-F878-424E-A96C-1F1C05C97C31}" destId="{537D3297-4A90-4203-B6C8-6A0A7DF13ECF}" srcOrd="0" destOrd="1" presId="urn:microsoft.com/office/officeart/2005/8/layout/hProcess9"/>
    <dgm:cxn modelId="{D8AB3CA0-AE99-4E8E-AAA9-1B42990ABE04}" type="presOf" srcId="{697E2968-FFBD-4991-BA6D-4D8220D5F87F}" destId="{F822F93B-ECB6-4A60-BE8B-D3D42367F34D}" srcOrd="0" destOrd="0" presId="urn:microsoft.com/office/officeart/2005/8/layout/hProcess9"/>
    <dgm:cxn modelId="{BB5370A9-625E-40FD-84F3-E9CAEA1CAD47}" type="presOf" srcId="{BFA1B15F-695C-4DCA-AB97-F03672C1F235}" destId="{F822F93B-ECB6-4A60-BE8B-D3D42367F34D}" srcOrd="0" destOrd="1" presId="urn:microsoft.com/office/officeart/2005/8/layout/hProcess9"/>
    <dgm:cxn modelId="{207E18AD-22ED-4C04-B401-188B00533956}" srcId="{E8F69E60-1969-4A22-B5BC-376548EA4753}" destId="{697E2968-FFBD-4991-BA6D-4D8220D5F87F}" srcOrd="1" destOrd="0" parTransId="{7A0FFCDA-EC12-49E6-990F-6F807DBD91C3}" sibTransId="{DE2AADA6-6A1A-438E-AEFA-03F3B7B81E25}"/>
    <dgm:cxn modelId="{AA74CAB3-2D56-45D1-8CE7-0A58747328EC}" srcId="{47A00A10-FCAE-40B4-8425-52F68A8AFFB5}" destId="{9B1ED7B1-F878-424E-A96C-1F1C05C97C31}" srcOrd="0" destOrd="0" parTransId="{02428278-BF6C-4772-A38E-E645BDF29B91}" sibTransId="{C9E2FE33-9C10-4E96-887B-A197C1E88645}"/>
    <dgm:cxn modelId="{8BCB79B7-5E86-4F54-8C74-F95966816E02}" type="presOf" srcId="{59379262-BB6A-4D81-9AD3-8007D7482F66}" destId="{65CCAE0F-5F29-47AA-952D-0987E9B8DCD1}" srcOrd="0" destOrd="0" presId="urn:microsoft.com/office/officeart/2005/8/layout/hProcess9"/>
    <dgm:cxn modelId="{0DEA7FBA-E8EB-4213-9213-FD79AE2CC6FF}" type="presOf" srcId="{47A00A10-FCAE-40B4-8425-52F68A8AFFB5}" destId="{537D3297-4A90-4203-B6C8-6A0A7DF13ECF}" srcOrd="0" destOrd="0" presId="urn:microsoft.com/office/officeart/2005/8/layout/hProcess9"/>
    <dgm:cxn modelId="{200892C1-3036-4528-94DB-70BF8067109E}" type="presOf" srcId="{75E4FDB1-BCEF-4C0C-B121-84E0CFBA6E62}" destId="{CDF40DF7-E09D-40C1-876B-F696F102318F}" srcOrd="0" destOrd="2" presId="urn:microsoft.com/office/officeart/2005/8/layout/hProcess9"/>
    <dgm:cxn modelId="{14C750C3-CF78-4BE4-A68B-16BEAF6914D3}" srcId="{47A00A10-FCAE-40B4-8425-52F68A8AFFB5}" destId="{63ECD02F-4E9C-49B3-BCBE-D5E0A8294B9F}" srcOrd="2" destOrd="0" parTransId="{0E6BD3C3-1FC0-4055-B3AC-329C46C09710}" sibTransId="{D905F568-24C9-4415-AA32-330B65E9BE1A}"/>
    <dgm:cxn modelId="{E9CB90C8-DA5A-4DB1-A6DE-2303E827486B}" srcId="{E8F69E60-1969-4A22-B5BC-376548EA4753}" destId="{47A00A10-FCAE-40B4-8425-52F68A8AFFB5}" srcOrd="0" destOrd="0" parTransId="{FD51B08B-A46D-4BBB-A0BC-6C5323994EC1}" sibTransId="{50877DBB-7C7A-43D3-AD0F-75DE5BD35CF4}"/>
    <dgm:cxn modelId="{2B1EB4E5-1723-4CA5-8151-7F2B5F600ED1}" srcId="{D6C4CAC5-64A4-416F-9118-6C06DEA7130F}" destId="{75E4FDB1-BCEF-4C0C-B121-84E0CFBA6E62}" srcOrd="1" destOrd="0" parTransId="{0C07520C-66C5-4E51-8B28-EAE8977C4CE9}" sibTransId="{41BB6062-9DB1-46CB-97CA-B6DF546E0164}"/>
    <dgm:cxn modelId="{335228F0-0D2A-41E6-9816-3B2DDCB46940}" srcId="{D6C4CAC5-64A4-416F-9118-6C06DEA7130F}" destId="{6F9C1656-A135-42C9-8138-B55553061E8B}" srcOrd="0" destOrd="0" parTransId="{188386E8-4D76-45B0-A8A9-DDBEA109A7D3}" sibTransId="{70EC2064-F293-4A2E-8762-870B4CA33A5B}"/>
    <dgm:cxn modelId="{2788F9F1-AA39-4FE1-A544-62C126D00FB3}" srcId="{D6C4CAC5-64A4-416F-9118-6C06DEA7130F}" destId="{DF34BCBD-7914-4CA5-9834-48B00263327E}" srcOrd="2" destOrd="0" parTransId="{564DC73F-0C43-4834-95C6-0B82BD9C59C2}" sibTransId="{BF0A5302-832F-42FA-9BC3-D5E3F0CEC8A0}"/>
    <dgm:cxn modelId="{CBF64DF7-EC18-434E-9EAF-3DD8C6CF317E}" type="presOf" srcId="{4E422ED0-0622-4456-9ED0-E4062128B179}" destId="{537D3297-4A90-4203-B6C8-6A0A7DF13ECF}" srcOrd="0" destOrd="2" presId="urn:microsoft.com/office/officeart/2005/8/layout/hProcess9"/>
    <dgm:cxn modelId="{E72A1CFA-2CAE-4C54-9BB3-F3FCA589EA29}" type="presOf" srcId="{D6C4CAC5-64A4-416F-9118-6C06DEA7130F}" destId="{CDF40DF7-E09D-40C1-876B-F696F102318F}" srcOrd="0" destOrd="0" presId="urn:microsoft.com/office/officeart/2005/8/layout/hProcess9"/>
    <dgm:cxn modelId="{2E11F8FD-4F0F-44CC-A2E0-42F5E5563B85}" srcId="{697E2968-FFBD-4991-BA6D-4D8220D5F87F}" destId="{FE8F618D-753A-47D8-9355-9516413FC653}" srcOrd="2" destOrd="0" parTransId="{66FE87D4-0871-405F-BA12-F23CA5A588C0}" sibTransId="{D90E853A-1A0B-4976-A252-942A93870100}"/>
    <dgm:cxn modelId="{568B53FE-E6DF-412D-829F-29B1133EF47E}" srcId="{697E2968-FFBD-4991-BA6D-4D8220D5F87F}" destId="{11F401F3-0A17-4386-9DF6-B74D09232570}" srcOrd="1" destOrd="0" parTransId="{1CBE5A6A-320B-4F09-A7D2-D2B2C0B6CE96}" sibTransId="{60B313C0-19CC-4E6D-8866-0ADE48717AF7}"/>
    <dgm:cxn modelId="{39DE7DE5-FC68-430A-B11F-541121517983}" type="presParOf" srcId="{FB1AA5AC-AA62-47F3-959B-0AEC9454B9F1}" destId="{370AA758-0E41-4BDE-9435-6B9218BBACA5}" srcOrd="0" destOrd="0" presId="urn:microsoft.com/office/officeart/2005/8/layout/hProcess9"/>
    <dgm:cxn modelId="{665467BD-69C9-496C-BC8E-311554A055B2}" type="presParOf" srcId="{FB1AA5AC-AA62-47F3-959B-0AEC9454B9F1}" destId="{F9903B79-78B1-4FE1-B785-4871B5E006CB}" srcOrd="1" destOrd="0" presId="urn:microsoft.com/office/officeart/2005/8/layout/hProcess9"/>
    <dgm:cxn modelId="{3363536C-7867-4449-B514-2E426664BB6E}" type="presParOf" srcId="{F9903B79-78B1-4FE1-B785-4871B5E006CB}" destId="{537D3297-4A90-4203-B6C8-6A0A7DF13ECF}" srcOrd="0" destOrd="0" presId="urn:microsoft.com/office/officeart/2005/8/layout/hProcess9"/>
    <dgm:cxn modelId="{5B8B451B-15AA-4FD1-A5DF-548077A7BD41}" type="presParOf" srcId="{F9903B79-78B1-4FE1-B785-4871B5E006CB}" destId="{C74D4BCB-0466-4753-BF14-2ECB3FCADCBE}" srcOrd="1" destOrd="0" presId="urn:microsoft.com/office/officeart/2005/8/layout/hProcess9"/>
    <dgm:cxn modelId="{F1C74A4E-75F2-4679-956E-576112C0ADC9}" type="presParOf" srcId="{F9903B79-78B1-4FE1-B785-4871B5E006CB}" destId="{F822F93B-ECB6-4A60-BE8B-D3D42367F34D}" srcOrd="2" destOrd="0" presId="urn:microsoft.com/office/officeart/2005/8/layout/hProcess9"/>
    <dgm:cxn modelId="{FF14C691-3A8F-4107-9BA7-1A4F164F5837}" type="presParOf" srcId="{F9903B79-78B1-4FE1-B785-4871B5E006CB}" destId="{4DBD580A-7FF8-45FE-A451-2025725976B8}" srcOrd="3" destOrd="0" presId="urn:microsoft.com/office/officeart/2005/8/layout/hProcess9"/>
    <dgm:cxn modelId="{7388EC12-FF88-4508-B27B-70BB792ABB29}" type="presParOf" srcId="{F9903B79-78B1-4FE1-B785-4871B5E006CB}" destId="{CDF40DF7-E09D-40C1-876B-F696F102318F}" srcOrd="4" destOrd="0" presId="urn:microsoft.com/office/officeart/2005/8/layout/hProcess9"/>
    <dgm:cxn modelId="{CB680AF2-2BF6-47C8-BF88-67D4E4E33377}" type="presParOf" srcId="{F9903B79-78B1-4FE1-B785-4871B5E006CB}" destId="{F39BD416-CDFC-4F1E-A047-3700126168B3}" srcOrd="5" destOrd="0" presId="urn:microsoft.com/office/officeart/2005/8/layout/hProcess9"/>
    <dgm:cxn modelId="{E391D55A-F048-43DA-873E-36FDDE7CEE5B}" type="presParOf" srcId="{F9903B79-78B1-4FE1-B785-4871B5E006CB}" destId="{65CCAE0F-5F29-47AA-952D-0987E9B8DCD1}" srcOrd="6"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8F69E60-1969-4A22-B5BC-376548EA4753}" type="doc">
      <dgm:prSet loTypeId="urn:microsoft.com/office/officeart/2005/8/layout/hProcess9" loCatId="process" qsTypeId="urn:microsoft.com/office/officeart/2005/8/quickstyle/simple1" qsCatId="simple" csTypeId="urn:microsoft.com/office/officeart/2005/8/colors/accent5_2" csCatId="accent5" phldr="1"/>
      <dgm:spPr/>
    </dgm:pt>
    <dgm:pt modelId="{47A00A10-FCAE-40B4-8425-52F68A8AFFB5}">
      <dgm:prSet phldrT="[Text]" custT="1"/>
      <dgm:spPr>
        <a:solidFill>
          <a:srgbClr val="0070C0"/>
        </a:solidFill>
      </dgm:spPr>
      <dgm:t>
        <a:bodyPr/>
        <a:lstStyle/>
        <a:p>
          <a:pPr>
            <a:lnSpc>
              <a:spcPts val="1200"/>
            </a:lnSpc>
          </a:pPr>
          <a:r>
            <a:rPr lang="en-GB" sz="1400" b="1" dirty="0">
              <a:solidFill>
                <a:srgbClr val="FFC000"/>
              </a:solidFill>
            </a:rPr>
            <a:t>Industry</a:t>
          </a:r>
        </a:p>
      </dgm:t>
    </dgm:pt>
    <dgm:pt modelId="{FD51B08B-A46D-4BBB-A0BC-6C5323994EC1}" type="parTrans" cxnId="{E9CB90C8-DA5A-4DB1-A6DE-2303E827486B}">
      <dgm:prSet/>
      <dgm:spPr/>
      <dgm:t>
        <a:bodyPr/>
        <a:lstStyle/>
        <a:p>
          <a:endParaRPr lang="en-GB" sz="1600"/>
        </a:p>
      </dgm:t>
    </dgm:pt>
    <dgm:pt modelId="{50877DBB-7C7A-43D3-AD0F-75DE5BD35CF4}" type="sibTrans" cxnId="{E9CB90C8-DA5A-4DB1-A6DE-2303E827486B}">
      <dgm:prSet/>
      <dgm:spPr/>
      <dgm:t>
        <a:bodyPr/>
        <a:lstStyle/>
        <a:p>
          <a:endParaRPr lang="en-GB" sz="1600"/>
        </a:p>
      </dgm:t>
    </dgm:pt>
    <dgm:pt modelId="{697E2968-FFBD-4991-BA6D-4D8220D5F87F}">
      <dgm:prSet phldrT="[Text]" custT="1"/>
      <dgm:spPr>
        <a:solidFill>
          <a:srgbClr val="0070C0"/>
        </a:solidFill>
        <a:ln w="10795" cap="flat" cmpd="sng" algn="ctr">
          <a:solidFill>
            <a:srgbClr val="FFFFFF">
              <a:hueOff val="0"/>
              <a:satOff val="0"/>
              <a:lumOff val="0"/>
              <a:alphaOff val="0"/>
            </a:srgbClr>
          </a:solidFill>
          <a:prstDash val="solid"/>
        </a:ln>
        <a:effectLst/>
      </dgm:spPr>
      <dgm:t>
        <a:bodyPr spcFirstLastPara="0" vert="horz" wrap="square" lIns="45720" tIns="45720" rIns="45720" bIns="45720" numCol="1" spcCol="1270" anchor="t" anchorCtr="0"/>
        <a:lstStyle/>
        <a:p>
          <a:pPr>
            <a:lnSpc>
              <a:spcPts val="1200"/>
            </a:lnSpc>
          </a:pPr>
          <a:r>
            <a:rPr lang="en-GB" sz="1400" b="1" kern="1200" dirty="0">
              <a:solidFill>
                <a:srgbClr val="FFC000"/>
              </a:solidFill>
            </a:rPr>
            <a:t>Community</a:t>
          </a:r>
        </a:p>
      </dgm:t>
    </dgm:pt>
    <dgm:pt modelId="{7A0FFCDA-EC12-49E6-990F-6F807DBD91C3}" type="parTrans" cxnId="{207E18AD-22ED-4C04-B401-188B00533956}">
      <dgm:prSet/>
      <dgm:spPr/>
      <dgm:t>
        <a:bodyPr/>
        <a:lstStyle/>
        <a:p>
          <a:endParaRPr lang="en-GB" sz="1600"/>
        </a:p>
      </dgm:t>
    </dgm:pt>
    <dgm:pt modelId="{DE2AADA6-6A1A-438E-AEFA-03F3B7B81E25}" type="sibTrans" cxnId="{207E18AD-22ED-4C04-B401-188B00533956}">
      <dgm:prSet/>
      <dgm:spPr/>
      <dgm:t>
        <a:bodyPr/>
        <a:lstStyle/>
        <a:p>
          <a:endParaRPr lang="en-GB" sz="1600"/>
        </a:p>
      </dgm:t>
    </dgm:pt>
    <dgm:pt modelId="{D6C4CAC5-64A4-416F-9118-6C06DEA7130F}">
      <dgm:prSet phldrT="[Text]" custT="1"/>
      <dgm:spPr>
        <a:solidFill>
          <a:srgbClr val="0070C0"/>
        </a:solidFill>
        <a:ln w="10795" cap="flat" cmpd="sng" algn="ctr">
          <a:solidFill>
            <a:srgbClr val="FFFFFF">
              <a:hueOff val="0"/>
              <a:satOff val="0"/>
              <a:lumOff val="0"/>
              <a:alphaOff val="0"/>
            </a:srgbClr>
          </a:solidFill>
          <a:prstDash val="solid"/>
        </a:ln>
        <a:effectLst/>
      </dgm:spPr>
      <dgm:t>
        <a:bodyPr spcFirstLastPara="0" vert="horz" wrap="square" lIns="45720" tIns="45720" rIns="45720" bIns="45720" numCol="1" spcCol="1270" anchor="t" anchorCtr="0"/>
        <a:lstStyle/>
        <a:p>
          <a:pPr>
            <a:lnSpc>
              <a:spcPts val="1200"/>
            </a:lnSpc>
          </a:pPr>
          <a:r>
            <a:rPr lang="en-GB" sz="1400" b="1" kern="1200" dirty="0">
              <a:solidFill>
                <a:srgbClr val="FFC000"/>
              </a:solidFill>
            </a:rPr>
            <a:t>Infrastructure</a:t>
          </a:r>
        </a:p>
      </dgm:t>
    </dgm:pt>
    <dgm:pt modelId="{301FF821-9FD5-4140-B477-FA936C90BE33}" type="parTrans" cxnId="{D68B3E77-6B34-4D72-AFEF-8792AA43296B}">
      <dgm:prSet/>
      <dgm:spPr/>
      <dgm:t>
        <a:bodyPr/>
        <a:lstStyle/>
        <a:p>
          <a:endParaRPr lang="en-GB" sz="1600"/>
        </a:p>
      </dgm:t>
    </dgm:pt>
    <dgm:pt modelId="{7D2FC99E-BE03-43CE-8C4F-F73AB1346B70}" type="sibTrans" cxnId="{D68B3E77-6B34-4D72-AFEF-8792AA43296B}">
      <dgm:prSet/>
      <dgm:spPr/>
      <dgm:t>
        <a:bodyPr/>
        <a:lstStyle/>
        <a:p>
          <a:endParaRPr lang="en-GB" sz="1600"/>
        </a:p>
      </dgm:t>
    </dgm:pt>
    <dgm:pt modelId="{59379262-BB6A-4D81-9AD3-8007D7482F66}">
      <dgm:prSet phldrT="[Text]" custT="1"/>
      <dgm:spPr>
        <a:solidFill>
          <a:srgbClr val="0070C0"/>
        </a:solidFill>
        <a:ln w="10795" cap="flat" cmpd="sng" algn="ctr">
          <a:solidFill>
            <a:srgbClr val="FFFFFF">
              <a:hueOff val="0"/>
              <a:satOff val="0"/>
              <a:lumOff val="0"/>
              <a:alphaOff val="0"/>
            </a:srgbClr>
          </a:solidFill>
          <a:prstDash val="solid"/>
        </a:ln>
        <a:effectLst/>
      </dgm:spPr>
      <dgm:t>
        <a:bodyPr spcFirstLastPara="0" vert="horz" wrap="square" lIns="45720" tIns="45720" rIns="45720" bIns="45720" numCol="1" spcCol="1270" anchor="t" anchorCtr="0"/>
        <a:lstStyle/>
        <a:p>
          <a:pPr>
            <a:lnSpc>
              <a:spcPts val="1200"/>
            </a:lnSpc>
          </a:pPr>
          <a:r>
            <a:rPr lang="en-GB" sz="1400" b="1" dirty="0">
              <a:solidFill>
                <a:srgbClr val="FFC000"/>
              </a:solidFill>
            </a:rPr>
            <a:t>Emergency Services</a:t>
          </a:r>
        </a:p>
      </dgm:t>
    </dgm:pt>
    <dgm:pt modelId="{2D8F7CF2-1FB3-4D48-9818-3516C98B5C04}" type="parTrans" cxnId="{761EBE29-35E2-4EE1-8CAB-63A94D73F66B}">
      <dgm:prSet/>
      <dgm:spPr/>
      <dgm:t>
        <a:bodyPr/>
        <a:lstStyle/>
        <a:p>
          <a:endParaRPr lang="en-GB" sz="1600"/>
        </a:p>
      </dgm:t>
    </dgm:pt>
    <dgm:pt modelId="{7F5983EA-63F6-4CC8-A0FD-5A37E8E2F2F2}" type="sibTrans" cxnId="{761EBE29-35E2-4EE1-8CAB-63A94D73F66B}">
      <dgm:prSet/>
      <dgm:spPr/>
      <dgm:t>
        <a:bodyPr/>
        <a:lstStyle/>
        <a:p>
          <a:endParaRPr lang="en-GB" sz="1600"/>
        </a:p>
      </dgm:t>
    </dgm:pt>
    <dgm:pt modelId="{A1A96CC0-CA9B-46D3-9D49-2C600E757CDC}">
      <dgm:prSet custT="1"/>
      <dgm:spPr>
        <a:solidFill>
          <a:srgbClr val="0070C0"/>
        </a:solidFill>
      </dgm:spPr>
      <dgm:t>
        <a:bodyPr/>
        <a:lstStyle/>
        <a:p>
          <a:pPr>
            <a:lnSpc>
              <a:spcPts val="1200"/>
            </a:lnSpc>
          </a:pPr>
          <a:r>
            <a:rPr lang="en-GB" sz="1400" dirty="0"/>
            <a:t>Fewer false alarms</a:t>
          </a:r>
        </a:p>
      </dgm:t>
    </dgm:pt>
    <dgm:pt modelId="{342B17BB-88D1-4427-8181-2A5421B47D28}" type="parTrans" cxnId="{CF34B9FA-3023-40D3-A4B6-4FBFED7F2834}">
      <dgm:prSet/>
      <dgm:spPr/>
      <dgm:t>
        <a:bodyPr/>
        <a:lstStyle/>
        <a:p>
          <a:endParaRPr lang="en-GB"/>
        </a:p>
      </dgm:t>
    </dgm:pt>
    <dgm:pt modelId="{FC7F57DC-2956-4337-AA07-AFDD4B0D5989}" type="sibTrans" cxnId="{CF34B9FA-3023-40D3-A4B6-4FBFED7F2834}">
      <dgm:prSet/>
      <dgm:spPr/>
      <dgm:t>
        <a:bodyPr/>
        <a:lstStyle/>
        <a:p>
          <a:endParaRPr lang="en-GB"/>
        </a:p>
      </dgm:t>
    </dgm:pt>
    <dgm:pt modelId="{31B84C3A-FB4A-4E63-836B-6928D352CF87}">
      <dgm:prSet custT="1"/>
      <dgm:spPr>
        <a:solidFill>
          <a:srgbClr val="0070C0"/>
        </a:solidFill>
      </dgm:spPr>
      <dgm:t>
        <a:bodyPr/>
        <a:lstStyle/>
        <a:p>
          <a:pPr>
            <a:lnSpc>
              <a:spcPts val="1200"/>
            </a:lnSpc>
          </a:pPr>
          <a:r>
            <a:rPr lang="en-GB" sz="1400" dirty="0"/>
            <a:t>Shorter close-downs</a:t>
          </a:r>
        </a:p>
      </dgm:t>
    </dgm:pt>
    <dgm:pt modelId="{C7984528-43FF-4613-9895-D2149D6D74A3}" type="parTrans" cxnId="{D6B52819-8AB8-405C-B7A3-F70A8AEAB251}">
      <dgm:prSet/>
      <dgm:spPr/>
      <dgm:t>
        <a:bodyPr/>
        <a:lstStyle/>
        <a:p>
          <a:endParaRPr lang="en-GB"/>
        </a:p>
      </dgm:t>
    </dgm:pt>
    <dgm:pt modelId="{BCB7D355-0A23-4CD6-B896-7DCA98CE375D}" type="sibTrans" cxnId="{D6B52819-8AB8-405C-B7A3-F70A8AEAB251}">
      <dgm:prSet/>
      <dgm:spPr/>
      <dgm:t>
        <a:bodyPr/>
        <a:lstStyle/>
        <a:p>
          <a:endParaRPr lang="en-GB"/>
        </a:p>
      </dgm:t>
    </dgm:pt>
    <dgm:pt modelId="{F41AD041-4A3E-4748-9E05-AA79687AD4C4}">
      <dgm:prSet custT="1"/>
      <dgm:spPr>
        <a:solidFill>
          <a:srgbClr val="0070C0"/>
        </a:solidFill>
      </dgm:spPr>
      <dgm:t>
        <a:bodyPr/>
        <a:lstStyle/>
        <a:p>
          <a:pPr>
            <a:lnSpc>
              <a:spcPts val="1200"/>
            </a:lnSpc>
          </a:pPr>
          <a:r>
            <a:rPr lang="en-GB" sz="1400" dirty="0"/>
            <a:t>Better decisions</a:t>
          </a:r>
        </a:p>
      </dgm:t>
    </dgm:pt>
    <dgm:pt modelId="{485525AA-5E4E-4481-9CD6-94E5F02CFE81}" type="parTrans" cxnId="{FD168299-5F70-4B7D-8CE9-23DB07D1D4F7}">
      <dgm:prSet/>
      <dgm:spPr/>
      <dgm:t>
        <a:bodyPr/>
        <a:lstStyle/>
        <a:p>
          <a:endParaRPr lang="en-GB"/>
        </a:p>
      </dgm:t>
    </dgm:pt>
    <dgm:pt modelId="{3E265170-464E-4208-B612-42985240984E}" type="sibTrans" cxnId="{FD168299-5F70-4B7D-8CE9-23DB07D1D4F7}">
      <dgm:prSet/>
      <dgm:spPr/>
      <dgm:t>
        <a:bodyPr/>
        <a:lstStyle/>
        <a:p>
          <a:endParaRPr lang="en-GB"/>
        </a:p>
      </dgm:t>
    </dgm:pt>
    <dgm:pt modelId="{5CB3CD68-F61B-4D6F-BEC2-56BEB08333D3}">
      <dgm:prSet custT="1"/>
      <dgm:spPr>
        <a:solidFill>
          <a:srgbClr val="0070C0"/>
        </a:solidFill>
        <a:ln w="10795" cap="flat" cmpd="sng" algn="ctr">
          <a:solidFill>
            <a:srgbClr val="FFFFFF">
              <a:hueOff val="0"/>
              <a:satOff val="0"/>
              <a:lumOff val="0"/>
              <a:alphaOff val="0"/>
            </a:srgbClr>
          </a:solidFill>
          <a:prstDash val="solid"/>
        </a:ln>
        <a:effectLst/>
      </dgm:spPr>
      <dgm:t>
        <a:bodyPr spcFirstLastPara="0" vert="horz" wrap="square" lIns="45720" tIns="45720" rIns="45720" bIns="45720" numCol="1" spcCol="1270" anchor="t" anchorCtr="0"/>
        <a:lstStyle/>
        <a:p>
          <a:pPr>
            <a:lnSpc>
              <a:spcPts val="1200"/>
            </a:lnSpc>
          </a:pPr>
          <a:r>
            <a:rPr lang="en-GB" sz="1400" kern="1200" dirty="0"/>
            <a:t>More </a:t>
          </a:r>
          <a:r>
            <a:rPr lang="en-GB" sz="1400" kern="1200" dirty="0">
              <a:solidFill>
                <a:srgbClr val="FFFFFF"/>
              </a:solidFill>
              <a:latin typeface="Open Sans"/>
              <a:ea typeface="+mn-ea"/>
              <a:cs typeface="+mn-cs"/>
            </a:rPr>
            <a:t>time for preparedness and </a:t>
          </a:r>
          <a:r>
            <a:rPr lang="en-GB" sz="1400" kern="1200" dirty="0"/>
            <a:t> evacuation</a:t>
          </a:r>
        </a:p>
      </dgm:t>
    </dgm:pt>
    <dgm:pt modelId="{9B55DD35-7B25-4EC7-8955-63B379146E48}" type="parTrans" cxnId="{A077C1AD-AA56-4CE3-B5AF-F1D845E42AD9}">
      <dgm:prSet/>
      <dgm:spPr/>
      <dgm:t>
        <a:bodyPr/>
        <a:lstStyle/>
        <a:p>
          <a:endParaRPr lang="en-GB"/>
        </a:p>
      </dgm:t>
    </dgm:pt>
    <dgm:pt modelId="{E753CE9E-733D-4825-99BB-EF807DAD508D}" type="sibTrans" cxnId="{A077C1AD-AA56-4CE3-B5AF-F1D845E42AD9}">
      <dgm:prSet/>
      <dgm:spPr/>
      <dgm:t>
        <a:bodyPr/>
        <a:lstStyle/>
        <a:p>
          <a:endParaRPr lang="en-GB"/>
        </a:p>
      </dgm:t>
    </dgm:pt>
    <dgm:pt modelId="{DB3E70D3-184F-4783-A632-4AC94CA344E3}">
      <dgm:prSet custT="1"/>
      <dgm:spPr>
        <a:solidFill>
          <a:srgbClr val="0070C0"/>
        </a:solidFill>
        <a:ln w="10795" cap="flat" cmpd="sng" algn="ctr">
          <a:solidFill>
            <a:srgbClr val="FFFFFF">
              <a:hueOff val="0"/>
              <a:satOff val="0"/>
              <a:lumOff val="0"/>
              <a:alphaOff val="0"/>
            </a:srgbClr>
          </a:solidFill>
          <a:prstDash val="solid"/>
        </a:ln>
        <a:effectLst/>
      </dgm:spPr>
      <dgm:t>
        <a:bodyPr spcFirstLastPara="0" vert="horz" wrap="square" lIns="45720" tIns="45720" rIns="45720" bIns="45720" numCol="1" spcCol="1270" anchor="t" anchorCtr="0"/>
        <a:lstStyle/>
        <a:p>
          <a:pPr>
            <a:lnSpc>
              <a:spcPts val="1200"/>
            </a:lnSpc>
          </a:pPr>
          <a:r>
            <a:rPr lang="en-GB" sz="1400" kern="1200" dirty="0"/>
            <a:t>Fewer loss of lives</a:t>
          </a:r>
        </a:p>
      </dgm:t>
    </dgm:pt>
    <dgm:pt modelId="{D5E3F0FE-26EF-41D8-BEAE-D0B43E924869}" type="parTrans" cxnId="{1C5D1BF2-5067-456E-9752-AED31648F616}">
      <dgm:prSet/>
      <dgm:spPr/>
      <dgm:t>
        <a:bodyPr/>
        <a:lstStyle/>
        <a:p>
          <a:endParaRPr lang="en-GB"/>
        </a:p>
      </dgm:t>
    </dgm:pt>
    <dgm:pt modelId="{C4FEA35D-31F0-4FD5-B010-5C5ECFA4DD31}" type="sibTrans" cxnId="{1C5D1BF2-5067-456E-9752-AED31648F616}">
      <dgm:prSet/>
      <dgm:spPr/>
      <dgm:t>
        <a:bodyPr/>
        <a:lstStyle/>
        <a:p>
          <a:endParaRPr lang="en-GB"/>
        </a:p>
      </dgm:t>
    </dgm:pt>
    <dgm:pt modelId="{C0643000-7A16-449E-B5DA-1F5868AE7F09}">
      <dgm:prSet phldrT="[Text]" custT="1"/>
      <dgm:spPr>
        <a:solidFill>
          <a:srgbClr val="0070C0"/>
        </a:solidFill>
        <a:ln w="10795" cap="flat" cmpd="sng" algn="ctr">
          <a:solidFill>
            <a:srgbClr val="FFFFFF">
              <a:hueOff val="0"/>
              <a:satOff val="0"/>
              <a:lumOff val="0"/>
              <a:alphaOff val="0"/>
            </a:srgbClr>
          </a:solidFill>
          <a:prstDash val="solid"/>
        </a:ln>
        <a:effectLst/>
      </dgm:spPr>
      <dgm:t>
        <a:bodyPr spcFirstLastPara="0" vert="horz" wrap="square" lIns="45720" tIns="45720" rIns="45720" bIns="45720" numCol="1" spcCol="1270" anchor="t" anchorCtr="0"/>
        <a:lstStyle/>
        <a:p>
          <a:pPr>
            <a:lnSpc>
              <a:spcPts val="1200"/>
            </a:lnSpc>
          </a:pPr>
          <a:r>
            <a:rPr lang="en-GB" sz="1400" kern="1200" dirty="0"/>
            <a:t>Increased preparedness</a:t>
          </a:r>
        </a:p>
      </dgm:t>
    </dgm:pt>
    <dgm:pt modelId="{669BA89C-D543-45CD-A577-C4F0FD0591A8}" type="parTrans" cxnId="{43FBAE47-CD87-4015-92D6-F44AB2C7088F}">
      <dgm:prSet/>
      <dgm:spPr/>
      <dgm:t>
        <a:bodyPr/>
        <a:lstStyle/>
        <a:p>
          <a:endParaRPr lang="en-GB"/>
        </a:p>
      </dgm:t>
    </dgm:pt>
    <dgm:pt modelId="{1AAA7041-10F0-4E3E-B808-8134D724ACCE}" type="sibTrans" cxnId="{43FBAE47-CD87-4015-92D6-F44AB2C7088F}">
      <dgm:prSet/>
      <dgm:spPr/>
      <dgm:t>
        <a:bodyPr/>
        <a:lstStyle/>
        <a:p>
          <a:endParaRPr lang="en-GB"/>
        </a:p>
      </dgm:t>
    </dgm:pt>
    <dgm:pt modelId="{E2411328-BBBD-45A7-85BC-4073D35D3674}">
      <dgm:prSet phldrT="[Text]" custT="1"/>
      <dgm:spPr>
        <a:solidFill>
          <a:srgbClr val="0070C0"/>
        </a:solidFill>
        <a:ln w="10795" cap="flat" cmpd="sng" algn="ctr">
          <a:solidFill>
            <a:srgbClr val="FFFFFF">
              <a:hueOff val="0"/>
              <a:satOff val="0"/>
              <a:lumOff val="0"/>
              <a:alphaOff val="0"/>
            </a:srgbClr>
          </a:solidFill>
          <a:prstDash val="solid"/>
        </a:ln>
        <a:effectLst/>
      </dgm:spPr>
      <dgm:t>
        <a:bodyPr spcFirstLastPara="0" vert="horz" wrap="square" lIns="45720" tIns="45720" rIns="45720" bIns="45720" numCol="1" spcCol="1270" anchor="t" anchorCtr="0"/>
        <a:lstStyle/>
        <a:p>
          <a:pPr>
            <a:lnSpc>
              <a:spcPts val="1200"/>
            </a:lnSpc>
          </a:pPr>
          <a:r>
            <a:rPr lang="en-GB" sz="1400" kern="1200" dirty="0"/>
            <a:t>Less </a:t>
          </a:r>
          <a:r>
            <a:rPr lang="en-GB" sz="1400" kern="1200" dirty="0">
              <a:solidFill>
                <a:srgbClr val="FFFFFF"/>
              </a:solidFill>
              <a:latin typeface="Open Sans"/>
              <a:ea typeface="+mn-ea"/>
              <a:cs typeface="+mn-cs"/>
            </a:rPr>
            <a:t>damage</a:t>
          </a:r>
        </a:p>
      </dgm:t>
    </dgm:pt>
    <dgm:pt modelId="{5C7F8F35-0A7D-445C-95AB-558EADE94CEA}" type="parTrans" cxnId="{B85E3954-DBB6-402C-8739-169E5DB1EC8A}">
      <dgm:prSet/>
      <dgm:spPr/>
      <dgm:t>
        <a:bodyPr/>
        <a:lstStyle/>
        <a:p>
          <a:endParaRPr lang="en-GB"/>
        </a:p>
      </dgm:t>
    </dgm:pt>
    <dgm:pt modelId="{E333259E-15FA-4969-8796-B0B8D9BBE8B1}" type="sibTrans" cxnId="{B85E3954-DBB6-402C-8739-169E5DB1EC8A}">
      <dgm:prSet/>
      <dgm:spPr/>
      <dgm:t>
        <a:bodyPr/>
        <a:lstStyle/>
        <a:p>
          <a:endParaRPr lang="en-GB"/>
        </a:p>
      </dgm:t>
    </dgm:pt>
    <dgm:pt modelId="{654A5FBD-A33B-4A03-AD6B-2199AF3E26A2}">
      <dgm:prSet phldrT="[Text]" custT="1"/>
      <dgm:spPr>
        <a:solidFill>
          <a:srgbClr val="0070C0"/>
        </a:solidFill>
        <a:ln w="10795" cap="flat" cmpd="sng" algn="ctr">
          <a:solidFill>
            <a:srgbClr val="FFFFFF">
              <a:hueOff val="0"/>
              <a:satOff val="0"/>
              <a:lumOff val="0"/>
              <a:alphaOff val="0"/>
            </a:srgbClr>
          </a:solidFill>
          <a:prstDash val="solid"/>
        </a:ln>
        <a:effectLst/>
      </dgm:spPr>
      <dgm:t>
        <a:bodyPr spcFirstLastPara="0" vert="horz" wrap="square" lIns="45720" tIns="45720" rIns="45720" bIns="45720" numCol="1" spcCol="1270" anchor="t" anchorCtr="0"/>
        <a:lstStyle/>
        <a:p>
          <a:pPr>
            <a:lnSpc>
              <a:spcPts val="1200"/>
            </a:lnSpc>
          </a:pPr>
          <a:r>
            <a:rPr lang="en-GB" sz="1400" dirty="0"/>
            <a:t>More effective deployment</a:t>
          </a:r>
        </a:p>
      </dgm:t>
    </dgm:pt>
    <dgm:pt modelId="{E4C9BE0F-414E-4475-B8EA-4A223C660BCA}" type="parTrans" cxnId="{6D85F5A8-9A8D-4074-9C4D-B21BF7F7051F}">
      <dgm:prSet/>
      <dgm:spPr/>
      <dgm:t>
        <a:bodyPr/>
        <a:lstStyle/>
        <a:p>
          <a:endParaRPr lang="en-GB"/>
        </a:p>
      </dgm:t>
    </dgm:pt>
    <dgm:pt modelId="{FC0C18A1-CBE5-4878-A375-FC14CBDC86BB}" type="sibTrans" cxnId="{6D85F5A8-9A8D-4074-9C4D-B21BF7F7051F}">
      <dgm:prSet/>
      <dgm:spPr/>
      <dgm:t>
        <a:bodyPr/>
        <a:lstStyle/>
        <a:p>
          <a:endParaRPr lang="en-GB"/>
        </a:p>
      </dgm:t>
    </dgm:pt>
    <dgm:pt modelId="{58153C22-3D03-40EE-B0BD-E7DCED4A8683}">
      <dgm:prSet phldrT="[Text]" custT="1"/>
      <dgm:spPr>
        <a:solidFill>
          <a:srgbClr val="0070C0"/>
        </a:solidFill>
        <a:ln w="10795" cap="flat" cmpd="sng" algn="ctr">
          <a:solidFill>
            <a:srgbClr val="FFFFFF">
              <a:hueOff val="0"/>
              <a:satOff val="0"/>
              <a:lumOff val="0"/>
              <a:alphaOff val="0"/>
            </a:srgbClr>
          </a:solidFill>
          <a:prstDash val="solid"/>
        </a:ln>
        <a:effectLst/>
      </dgm:spPr>
      <dgm:t>
        <a:bodyPr spcFirstLastPara="0" vert="horz" wrap="square" lIns="45720" tIns="45720" rIns="45720" bIns="45720" numCol="1" spcCol="1270" anchor="t" anchorCtr="0"/>
        <a:lstStyle/>
        <a:p>
          <a:pPr>
            <a:lnSpc>
              <a:spcPts val="1200"/>
            </a:lnSpc>
          </a:pPr>
          <a:r>
            <a:rPr lang="en-GB" sz="1400" dirty="0"/>
            <a:t>Faster recovery</a:t>
          </a:r>
        </a:p>
      </dgm:t>
    </dgm:pt>
    <dgm:pt modelId="{04FE337F-9312-4BAC-A0D3-F784D0C5D194}" type="parTrans" cxnId="{787893E6-C5E6-47C8-A27A-8EC167D07156}">
      <dgm:prSet/>
      <dgm:spPr/>
      <dgm:t>
        <a:bodyPr/>
        <a:lstStyle/>
        <a:p>
          <a:endParaRPr lang="en-GB"/>
        </a:p>
      </dgm:t>
    </dgm:pt>
    <dgm:pt modelId="{B83B0F54-80B2-43E8-9B40-60C8FCC898AB}" type="sibTrans" cxnId="{787893E6-C5E6-47C8-A27A-8EC167D07156}">
      <dgm:prSet/>
      <dgm:spPr/>
      <dgm:t>
        <a:bodyPr/>
        <a:lstStyle/>
        <a:p>
          <a:endParaRPr lang="en-GB"/>
        </a:p>
      </dgm:t>
    </dgm:pt>
    <dgm:pt modelId="{FB1AA5AC-AA62-47F3-959B-0AEC9454B9F1}" type="pres">
      <dgm:prSet presAssocID="{E8F69E60-1969-4A22-B5BC-376548EA4753}" presName="CompostProcess" presStyleCnt="0">
        <dgm:presLayoutVars>
          <dgm:dir/>
          <dgm:resizeHandles val="exact"/>
        </dgm:presLayoutVars>
      </dgm:prSet>
      <dgm:spPr/>
    </dgm:pt>
    <dgm:pt modelId="{370AA758-0E41-4BDE-9435-6B9218BBACA5}" type="pres">
      <dgm:prSet presAssocID="{E8F69E60-1969-4A22-B5BC-376548EA4753}" presName="arrow" presStyleLbl="bgShp" presStyleIdx="0" presStyleCnt="1" custScaleX="117647"/>
      <dgm:spPr>
        <a:solidFill>
          <a:srgbClr val="B0C6D0"/>
        </a:solidFill>
      </dgm:spPr>
    </dgm:pt>
    <dgm:pt modelId="{F9903B79-78B1-4FE1-B785-4871B5E006CB}" type="pres">
      <dgm:prSet presAssocID="{E8F69E60-1969-4A22-B5BC-376548EA4753}" presName="linearProcess" presStyleCnt="0"/>
      <dgm:spPr/>
    </dgm:pt>
    <dgm:pt modelId="{537D3297-4A90-4203-B6C8-6A0A7DF13ECF}" type="pres">
      <dgm:prSet presAssocID="{47A00A10-FCAE-40B4-8425-52F68A8AFFB5}" presName="textNode" presStyleLbl="node1" presStyleIdx="0" presStyleCnt="4" custScaleY="250000" custLinFactX="-40968" custLinFactY="-63924" custLinFactNeighborX="-100000" custLinFactNeighborY="-100000">
        <dgm:presLayoutVars>
          <dgm:bulletEnabled val="1"/>
        </dgm:presLayoutVars>
      </dgm:prSet>
      <dgm:spPr/>
    </dgm:pt>
    <dgm:pt modelId="{C74D4BCB-0466-4753-BF14-2ECB3FCADCBE}" type="pres">
      <dgm:prSet presAssocID="{50877DBB-7C7A-43D3-AD0F-75DE5BD35CF4}" presName="sibTrans" presStyleCnt="0"/>
      <dgm:spPr/>
    </dgm:pt>
    <dgm:pt modelId="{F822F93B-ECB6-4A60-BE8B-D3D42367F34D}" type="pres">
      <dgm:prSet presAssocID="{697E2968-FFBD-4991-BA6D-4D8220D5F87F}" presName="textNode" presStyleLbl="node1" presStyleIdx="1" presStyleCnt="4" custScaleY="250000">
        <dgm:presLayoutVars>
          <dgm:bulletEnabled val="1"/>
        </dgm:presLayoutVars>
      </dgm:prSet>
      <dgm:spPr>
        <a:xfrm>
          <a:off x="2134954" y="0"/>
          <a:ext cx="1827549" cy="1050977"/>
        </a:xfrm>
        <a:prstGeom prst="roundRect">
          <a:avLst/>
        </a:prstGeom>
      </dgm:spPr>
    </dgm:pt>
    <dgm:pt modelId="{4DBD580A-7FF8-45FE-A451-2025725976B8}" type="pres">
      <dgm:prSet presAssocID="{DE2AADA6-6A1A-438E-AEFA-03F3B7B81E25}" presName="sibTrans" presStyleCnt="0"/>
      <dgm:spPr/>
    </dgm:pt>
    <dgm:pt modelId="{CDF40DF7-E09D-40C1-876B-F696F102318F}" type="pres">
      <dgm:prSet presAssocID="{D6C4CAC5-64A4-416F-9118-6C06DEA7130F}" presName="textNode" presStyleLbl="node1" presStyleIdx="2" presStyleCnt="4" custScaleY="250000">
        <dgm:presLayoutVars>
          <dgm:bulletEnabled val="1"/>
        </dgm:presLayoutVars>
      </dgm:prSet>
      <dgm:spPr>
        <a:xfrm>
          <a:off x="4267095" y="0"/>
          <a:ext cx="1827549" cy="1050977"/>
        </a:xfrm>
        <a:prstGeom prst="roundRect">
          <a:avLst/>
        </a:prstGeom>
      </dgm:spPr>
    </dgm:pt>
    <dgm:pt modelId="{F39BD416-CDFC-4F1E-A047-3700126168B3}" type="pres">
      <dgm:prSet presAssocID="{7D2FC99E-BE03-43CE-8C4F-F73AB1346B70}" presName="sibTrans" presStyleCnt="0"/>
      <dgm:spPr/>
    </dgm:pt>
    <dgm:pt modelId="{65CCAE0F-5F29-47AA-952D-0987E9B8DCD1}" type="pres">
      <dgm:prSet presAssocID="{59379262-BB6A-4D81-9AD3-8007D7482F66}" presName="textNode" presStyleLbl="node1" presStyleIdx="3" presStyleCnt="4" custScaleY="250000">
        <dgm:presLayoutVars>
          <dgm:bulletEnabled val="1"/>
        </dgm:presLayoutVars>
      </dgm:prSet>
      <dgm:spPr>
        <a:xfrm>
          <a:off x="6399237" y="0"/>
          <a:ext cx="1827549" cy="1050977"/>
        </a:xfrm>
        <a:prstGeom prst="roundRect">
          <a:avLst/>
        </a:prstGeom>
      </dgm:spPr>
    </dgm:pt>
  </dgm:ptLst>
  <dgm:cxnLst>
    <dgm:cxn modelId="{32610205-F302-40DF-9903-C9B00F9B6E31}" type="presOf" srcId="{E8F69E60-1969-4A22-B5BC-376548EA4753}" destId="{FB1AA5AC-AA62-47F3-959B-0AEC9454B9F1}" srcOrd="0" destOrd="0" presId="urn:microsoft.com/office/officeart/2005/8/layout/hProcess9"/>
    <dgm:cxn modelId="{D6B52819-8AB8-405C-B7A3-F70A8AEAB251}" srcId="{47A00A10-FCAE-40B4-8425-52F68A8AFFB5}" destId="{31B84C3A-FB4A-4E63-836B-6928D352CF87}" srcOrd="1" destOrd="0" parTransId="{C7984528-43FF-4613-9895-D2149D6D74A3}" sibTransId="{BCB7D355-0A23-4CD6-B896-7DCA98CE375D}"/>
    <dgm:cxn modelId="{5F761C21-CF9D-4426-9BF1-F6DA19880289}" type="presOf" srcId="{5CB3CD68-F61B-4D6F-BEC2-56BEB08333D3}" destId="{F822F93B-ECB6-4A60-BE8B-D3D42367F34D}" srcOrd="0" destOrd="1" presId="urn:microsoft.com/office/officeart/2005/8/layout/hProcess9"/>
    <dgm:cxn modelId="{761EBE29-35E2-4EE1-8CAB-63A94D73F66B}" srcId="{E8F69E60-1969-4A22-B5BC-376548EA4753}" destId="{59379262-BB6A-4D81-9AD3-8007D7482F66}" srcOrd="3" destOrd="0" parTransId="{2D8F7CF2-1FB3-4D48-9818-3516C98B5C04}" sibTransId="{7F5983EA-63F6-4CC8-A0FD-5A37E8E2F2F2}"/>
    <dgm:cxn modelId="{3F6A2F31-A63B-440B-BC74-CCB414911EFA}" type="presOf" srcId="{654A5FBD-A33B-4A03-AD6B-2199AF3E26A2}" destId="{65CCAE0F-5F29-47AA-952D-0987E9B8DCD1}" srcOrd="0" destOrd="1" presId="urn:microsoft.com/office/officeart/2005/8/layout/hProcess9"/>
    <dgm:cxn modelId="{B75C7434-D698-43D8-AE77-F32261ED9865}" type="presOf" srcId="{DB3E70D3-184F-4783-A632-4AC94CA344E3}" destId="{F822F93B-ECB6-4A60-BE8B-D3D42367F34D}" srcOrd="0" destOrd="2" presId="urn:microsoft.com/office/officeart/2005/8/layout/hProcess9"/>
    <dgm:cxn modelId="{F8C03C45-0906-4C50-9CB2-69E471023EB3}" type="presOf" srcId="{D6C4CAC5-64A4-416F-9118-6C06DEA7130F}" destId="{CDF40DF7-E09D-40C1-876B-F696F102318F}" srcOrd="0" destOrd="0" presId="urn:microsoft.com/office/officeart/2005/8/layout/hProcess9"/>
    <dgm:cxn modelId="{43FBAE47-CD87-4015-92D6-F44AB2C7088F}" srcId="{D6C4CAC5-64A4-416F-9118-6C06DEA7130F}" destId="{C0643000-7A16-449E-B5DA-1F5868AE7F09}" srcOrd="0" destOrd="0" parTransId="{669BA89C-D543-45CD-A577-C4F0FD0591A8}" sibTransId="{1AAA7041-10F0-4E3E-B808-8134D724ACCE}"/>
    <dgm:cxn modelId="{43509D4B-1193-4360-A81A-9940DDBDB682}" type="presOf" srcId="{A1A96CC0-CA9B-46D3-9D49-2C600E757CDC}" destId="{537D3297-4A90-4203-B6C8-6A0A7DF13ECF}" srcOrd="0" destOrd="1" presId="urn:microsoft.com/office/officeart/2005/8/layout/hProcess9"/>
    <dgm:cxn modelId="{B85E3954-DBB6-402C-8739-169E5DB1EC8A}" srcId="{D6C4CAC5-64A4-416F-9118-6C06DEA7130F}" destId="{E2411328-BBBD-45A7-85BC-4073D35D3674}" srcOrd="1" destOrd="0" parTransId="{5C7F8F35-0A7D-445C-95AB-558EADE94CEA}" sibTransId="{E333259E-15FA-4969-8796-B0B8D9BBE8B1}"/>
    <dgm:cxn modelId="{D68B3E77-6B34-4D72-AFEF-8792AA43296B}" srcId="{E8F69E60-1969-4A22-B5BC-376548EA4753}" destId="{D6C4CAC5-64A4-416F-9118-6C06DEA7130F}" srcOrd="2" destOrd="0" parTransId="{301FF821-9FD5-4140-B477-FA936C90BE33}" sibTransId="{7D2FC99E-BE03-43CE-8C4F-F73AB1346B70}"/>
    <dgm:cxn modelId="{2750858F-9B7E-4D2E-9431-0D44210B0617}" type="presOf" srcId="{59379262-BB6A-4D81-9AD3-8007D7482F66}" destId="{65CCAE0F-5F29-47AA-952D-0987E9B8DCD1}" srcOrd="0" destOrd="0" presId="urn:microsoft.com/office/officeart/2005/8/layout/hProcess9"/>
    <dgm:cxn modelId="{FD168299-5F70-4B7D-8CE9-23DB07D1D4F7}" srcId="{47A00A10-FCAE-40B4-8425-52F68A8AFFB5}" destId="{F41AD041-4A3E-4748-9E05-AA79687AD4C4}" srcOrd="2" destOrd="0" parTransId="{485525AA-5E4E-4481-9CD6-94E5F02CFE81}" sibTransId="{3E265170-464E-4208-B612-42985240984E}"/>
    <dgm:cxn modelId="{6D85F5A8-9A8D-4074-9C4D-B21BF7F7051F}" srcId="{59379262-BB6A-4D81-9AD3-8007D7482F66}" destId="{654A5FBD-A33B-4A03-AD6B-2199AF3E26A2}" srcOrd="0" destOrd="0" parTransId="{E4C9BE0F-414E-4475-B8EA-4A223C660BCA}" sibTransId="{FC0C18A1-CBE5-4878-A375-FC14CBDC86BB}"/>
    <dgm:cxn modelId="{207E18AD-22ED-4C04-B401-188B00533956}" srcId="{E8F69E60-1969-4A22-B5BC-376548EA4753}" destId="{697E2968-FFBD-4991-BA6D-4D8220D5F87F}" srcOrd="1" destOrd="0" parTransId="{7A0FFCDA-EC12-49E6-990F-6F807DBD91C3}" sibTransId="{DE2AADA6-6A1A-438E-AEFA-03F3B7B81E25}"/>
    <dgm:cxn modelId="{A077C1AD-AA56-4CE3-B5AF-F1D845E42AD9}" srcId="{697E2968-FFBD-4991-BA6D-4D8220D5F87F}" destId="{5CB3CD68-F61B-4D6F-BEC2-56BEB08333D3}" srcOrd="0" destOrd="0" parTransId="{9B55DD35-7B25-4EC7-8955-63B379146E48}" sibTransId="{E753CE9E-733D-4825-99BB-EF807DAD508D}"/>
    <dgm:cxn modelId="{E309A0B7-1072-4C1F-AA79-334932159C00}" type="presOf" srcId="{F41AD041-4A3E-4748-9E05-AA79687AD4C4}" destId="{537D3297-4A90-4203-B6C8-6A0A7DF13ECF}" srcOrd="0" destOrd="3" presId="urn:microsoft.com/office/officeart/2005/8/layout/hProcess9"/>
    <dgm:cxn modelId="{1F43F1B8-762F-4780-A988-52D08BCF262C}" type="presOf" srcId="{31B84C3A-FB4A-4E63-836B-6928D352CF87}" destId="{537D3297-4A90-4203-B6C8-6A0A7DF13ECF}" srcOrd="0" destOrd="2" presId="urn:microsoft.com/office/officeart/2005/8/layout/hProcess9"/>
    <dgm:cxn modelId="{33DCE0C3-516B-4F21-B469-E15B6D46CCA9}" type="presOf" srcId="{C0643000-7A16-449E-B5DA-1F5868AE7F09}" destId="{CDF40DF7-E09D-40C1-876B-F696F102318F}" srcOrd="0" destOrd="1" presId="urn:microsoft.com/office/officeart/2005/8/layout/hProcess9"/>
    <dgm:cxn modelId="{E9CB90C8-DA5A-4DB1-A6DE-2303E827486B}" srcId="{E8F69E60-1969-4A22-B5BC-376548EA4753}" destId="{47A00A10-FCAE-40B4-8425-52F68A8AFFB5}" srcOrd="0" destOrd="0" parTransId="{FD51B08B-A46D-4BBB-A0BC-6C5323994EC1}" sibTransId="{50877DBB-7C7A-43D3-AD0F-75DE5BD35CF4}"/>
    <dgm:cxn modelId="{70CB74D7-E432-45A2-95C9-C77C081163FE}" type="presOf" srcId="{58153C22-3D03-40EE-B0BD-E7DCED4A8683}" destId="{65CCAE0F-5F29-47AA-952D-0987E9B8DCD1}" srcOrd="0" destOrd="2" presId="urn:microsoft.com/office/officeart/2005/8/layout/hProcess9"/>
    <dgm:cxn modelId="{A39F2FDA-EA87-46F9-BEA1-F2B6E711B100}" type="presOf" srcId="{697E2968-FFBD-4991-BA6D-4D8220D5F87F}" destId="{F822F93B-ECB6-4A60-BE8B-D3D42367F34D}" srcOrd="0" destOrd="0" presId="urn:microsoft.com/office/officeart/2005/8/layout/hProcess9"/>
    <dgm:cxn modelId="{BBA801E0-949B-48D2-88A8-0AA492F5F7CC}" type="presOf" srcId="{E2411328-BBBD-45A7-85BC-4073D35D3674}" destId="{CDF40DF7-E09D-40C1-876B-F696F102318F}" srcOrd="0" destOrd="2" presId="urn:microsoft.com/office/officeart/2005/8/layout/hProcess9"/>
    <dgm:cxn modelId="{787893E6-C5E6-47C8-A27A-8EC167D07156}" srcId="{59379262-BB6A-4D81-9AD3-8007D7482F66}" destId="{58153C22-3D03-40EE-B0BD-E7DCED4A8683}" srcOrd="1" destOrd="0" parTransId="{04FE337F-9312-4BAC-A0D3-F784D0C5D194}" sibTransId="{B83B0F54-80B2-43E8-9B40-60C8FCC898AB}"/>
    <dgm:cxn modelId="{1C5D1BF2-5067-456E-9752-AED31648F616}" srcId="{697E2968-FFBD-4991-BA6D-4D8220D5F87F}" destId="{DB3E70D3-184F-4783-A632-4AC94CA344E3}" srcOrd="1" destOrd="0" parTransId="{D5E3F0FE-26EF-41D8-BEAE-D0B43E924869}" sibTransId="{C4FEA35D-31F0-4FD5-B010-5C5ECFA4DD31}"/>
    <dgm:cxn modelId="{CF34B9FA-3023-40D3-A4B6-4FBFED7F2834}" srcId="{47A00A10-FCAE-40B4-8425-52F68A8AFFB5}" destId="{A1A96CC0-CA9B-46D3-9D49-2C600E757CDC}" srcOrd="0" destOrd="0" parTransId="{342B17BB-88D1-4427-8181-2A5421B47D28}" sibTransId="{FC7F57DC-2956-4337-AA07-AFDD4B0D5989}"/>
    <dgm:cxn modelId="{8606D2FE-56B3-4F1B-8D0A-8BB6BA774E06}" type="presOf" srcId="{47A00A10-FCAE-40B4-8425-52F68A8AFFB5}" destId="{537D3297-4A90-4203-B6C8-6A0A7DF13ECF}" srcOrd="0" destOrd="0" presId="urn:microsoft.com/office/officeart/2005/8/layout/hProcess9"/>
    <dgm:cxn modelId="{4B3C204D-CAA9-4509-82CB-1FF6E06E76C6}" type="presParOf" srcId="{FB1AA5AC-AA62-47F3-959B-0AEC9454B9F1}" destId="{370AA758-0E41-4BDE-9435-6B9218BBACA5}" srcOrd="0" destOrd="0" presId="urn:microsoft.com/office/officeart/2005/8/layout/hProcess9"/>
    <dgm:cxn modelId="{6FC67393-FDE5-4429-ADFC-D32980D2788A}" type="presParOf" srcId="{FB1AA5AC-AA62-47F3-959B-0AEC9454B9F1}" destId="{F9903B79-78B1-4FE1-B785-4871B5E006CB}" srcOrd="1" destOrd="0" presId="urn:microsoft.com/office/officeart/2005/8/layout/hProcess9"/>
    <dgm:cxn modelId="{150C6667-D493-4C69-AC13-10E9E13FF692}" type="presParOf" srcId="{F9903B79-78B1-4FE1-B785-4871B5E006CB}" destId="{537D3297-4A90-4203-B6C8-6A0A7DF13ECF}" srcOrd="0" destOrd="0" presId="urn:microsoft.com/office/officeart/2005/8/layout/hProcess9"/>
    <dgm:cxn modelId="{2CB75229-2ED7-47DF-B80D-52773C3E15A2}" type="presParOf" srcId="{F9903B79-78B1-4FE1-B785-4871B5E006CB}" destId="{C74D4BCB-0466-4753-BF14-2ECB3FCADCBE}" srcOrd="1" destOrd="0" presId="urn:microsoft.com/office/officeart/2005/8/layout/hProcess9"/>
    <dgm:cxn modelId="{4E808145-D0FB-4964-B54F-A6B6B3CD3E7D}" type="presParOf" srcId="{F9903B79-78B1-4FE1-B785-4871B5E006CB}" destId="{F822F93B-ECB6-4A60-BE8B-D3D42367F34D}" srcOrd="2" destOrd="0" presId="urn:microsoft.com/office/officeart/2005/8/layout/hProcess9"/>
    <dgm:cxn modelId="{29F1BF4C-4DCD-4CFF-85EF-6C56C1F9BC2A}" type="presParOf" srcId="{F9903B79-78B1-4FE1-B785-4871B5E006CB}" destId="{4DBD580A-7FF8-45FE-A451-2025725976B8}" srcOrd="3" destOrd="0" presId="urn:microsoft.com/office/officeart/2005/8/layout/hProcess9"/>
    <dgm:cxn modelId="{648BBEF3-4FD4-459F-9A43-F0CF843612DF}" type="presParOf" srcId="{F9903B79-78B1-4FE1-B785-4871B5E006CB}" destId="{CDF40DF7-E09D-40C1-876B-F696F102318F}" srcOrd="4" destOrd="0" presId="urn:microsoft.com/office/officeart/2005/8/layout/hProcess9"/>
    <dgm:cxn modelId="{23BCC4EE-CF90-4B84-AFED-A2EA57624AE4}" type="presParOf" srcId="{F9903B79-78B1-4FE1-B785-4871B5E006CB}" destId="{F39BD416-CDFC-4F1E-A047-3700126168B3}" srcOrd="5" destOrd="0" presId="urn:microsoft.com/office/officeart/2005/8/layout/hProcess9"/>
    <dgm:cxn modelId="{45AEE0D1-6C37-435C-A4D0-8984EF888385}" type="presParOf" srcId="{F9903B79-78B1-4FE1-B785-4871B5E006CB}" destId="{65CCAE0F-5F29-47AA-952D-0987E9B8DCD1}" srcOrd="6"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352821-5B06-4863-A898-E4FC56946B6E}">
      <dsp:nvSpPr>
        <dsp:cNvPr id="0" name=""/>
        <dsp:cNvSpPr/>
      </dsp:nvSpPr>
      <dsp:spPr>
        <a:xfrm>
          <a:off x="1938" y="508775"/>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Aviation</a:t>
          </a:r>
        </a:p>
      </dsp:txBody>
      <dsp:txXfrm>
        <a:off x="1938" y="508775"/>
        <a:ext cx="1538010" cy="922806"/>
      </dsp:txXfrm>
    </dsp:sp>
    <dsp:sp modelId="{8B773F7D-E8EB-408A-BA38-046FCFA5227F}">
      <dsp:nvSpPr>
        <dsp:cNvPr id="0" name=""/>
        <dsp:cNvSpPr/>
      </dsp:nvSpPr>
      <dsp:spPr>
        <a:xfrm>
          <a:off x="1693750" y="508775"/>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Agriculture</a:t>
          </a:r>
        </a:p>
      </dsp:txBody>
      <dsp:txXfrm>
        <a:off x="1693750" y="508775"/>
        <a:ext cx="1538010" cy="922806"/>
      </dsp:txXfrm>
    </dsp:sp>
    <dsp:sp modelId="{02FA158D-7E55-4AE7-BCC3-E4BD7785DEBB}">
      <dsp:nvSpPr>
        <dsp:cNvPr id="0" name=""/>
        <dsp:cNvSpPr/>
      </dsp:nvSpPr>
      <dsp:spPr>
        <a:xfrm>
          <a:off x="3385562" y="508775"/>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Defence</a:t>
          </a:r>
        </a:p>
      </dsp:txBody>
      <dsp:txXfrm>
        <a:off x="3385562" y="508775"/>
        <a:ext cx="1538010" cy="922806"/>
      </dsp:txXfrm>
    </dsp:sp>
    <dsp:sp modelId="{8E9AD4CD-8FDA-4D64-A375-BA5E0047E9A9}">
      <dsp:nvSpPr>
        <dsp:cNvPr id="0" name=""/>
        <dsp:cNvSpPr/>
      </dsp:nvSpPr>
      <dsp:spPr>
        <a:xfrm>
          <a:off x="5077374" y="508775"/>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NOC</a:t>
          </a:r>
        </a:p>
      </dsp:txBody>
      <dsp:txXfrm>
        <a:off x="5077374" y="508775"/>
        <a:ext cx="1538010" cy="922806"/>
      </dsp:txXfrm>
    </dsp:sp>
    <dsp:sp modelId="{C9366C1A-4EC2-4926-941C-2F53C1FC1C40}">
      <dsp:nvSpPr>
        <dsp:cNvPr id="0" name=""/>
        <dsp:cNvSpPr/>
      </dsp:nvSpPr>
      <dsp:spPr>
        <a:xfrm>
          <a:off x="1938" y="1585383"/>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Community Forecast</a:t>
          </a:r>
        </a:p>
      </dsp:txBody>
      <dsp:txXfrm>
        <a:off x="1938" y="1585383"/>
        <a:ext cx="1538010" cy="922806"/>
      </dsp:txXfrm>
    </dsp:sp>
    <dsp:sp modelId="{07398FE2-030B-4BFA-8D9B-FF46E6E2723A}">
      <dsp:nvSpPr>
        <dsp:cNvPr id="0" name=""/>
        <dsp:cNvSpPr/>
      </dsp:nvSpPr>
      <dsp:spPr>
        <a:xfrm>
          <a:off x="1693750" y="1585383"/>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Water</a:t>
          </a:r>
        </a:p>
      </dsp:txBody>
      <dsp:txXfrm>
        <a:off x="1693750" y="1585383"/>
        <a:ext cx="1538010" cy="922806"/>
      </dsp:txXfrm>
    </dsp:sp>
    <dsp:sp modelId="{0DD6FA02-692F-43CA-9FDE-A98ABEC775A4}">
      <dsp:nvSpPr>
        <dsp:cNvPr id="0" name=""/>
        <dsp:cNvSpPr/>
      </dsp:nvSpPr>
      <dsp:spPr>
        <a:xfrm>
          <a:off x="3385562" y="1585383"/>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Energy</a:t>
          </a:r>
        </a:p>
      </dsp:txBody>
      <dsp:txXfrm>
        <a:off x="3385562" y="1585383"/>
        <a:ext cx="1538010" cy="922806"/>
      </dsp:txXfrm>
    </dsp:sp>
    <dsp:sp modelId="{155BDBAE-2D2B-4F39-B58C-679402A52C40}">
      <dsp:nvSpPr>
        <dsp:cNvPr id="0" name=""/>
        <dsp:cNvSpPr/>
      </dsp:nvSpPr>
      <dsp:spPr>
        <a:xfrm>
          <a:off x="5077374" y="1585383"/>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Oceans</a:t>
          </a:r>
        </a:p>
      </dsp:txBody>
      <dsp:txXfrm>
        <a:off x="5077374" y="1585383"/>
        <a:ext cx="1538010" cy="922806"/>
      </dsp:txXfrm>
    </dsp:sp>
    <dsp:sp modelId="{8985D3C2-6163-4453-A5B5-D4B285D1274B}">
      <dsp:nvSpPr>
        <dsp:cNvPr id="0" name=""/>
        <dsp:cNvSpPr/>
      </dsp:nvSpPr>
      <dsp:spPr>
        <a:xfrm>
          <a:off x="1938" y="2661990"/>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PS-TC</a:t>
          </a:r>
        </a:p>
      </dsp:txBody>
      <dsp:txXfrm>
        <a:off x="1938" y="2661990"/>
        <a:ext cx="1538010" cy="922806"/>
      </dsp:txXfrm>
    </dsp:sp>
    <dsp:sp modelId="{A8970B02-6D40-40E6-BCDC-0B1FDCE41AAE}">
      <dsp:nvSpPr>
        <dsp:cNvPr id="0" name=""/>
        <dsp:cNvSpPr/>
      </dsp:nvSpPr>
      <dsp:spPr>
        <a:xfrm>
          <a:off x="1693750" y="2661990"/>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PS-Flood</a:t>
          </a:r>
        </a:p>
      </dsp:txBody>
      <dsp:txXfrm>
        <a:off x="1693750" y="2661990"/>
        <a:ext cx="1538010" cy="922806"/>
      </dsp:txXfrm>
    </dsp:sp>
    <dsp:sp modelId="{ED15CBD4-1B10-40A3-A8C2-C983D0333EAC}">
      <dsp:nvSpPr>
        <dsp:cNvPr id="0" name=""/>
        <dsp:cNvSpPr/>
      </dsp:nvSpPr>
      <dsp:spPr>
        <a:xfrm>
          <a:off x="3385562" y="2661990"/>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PS- Thunderstorm</a:t>
          </a:r>
        </a:p>
      </dsp:txBody>
      <dsp:txXfrm>
        <a:off x="3385562" y="2661990"/>
        <a:ext cx="1538010" cy="922806"/>
      </dsp:txXfrm>
    </dsp:sp>
    <dsp:sp modelId="{7767D4AD-982F-4385-8F0C-B0EBD4CBAD68}">
      <dsp:nvSpPr>
        <dsp:cNvPr id="0" name=""/>
        <dsp:cNvSpPr/>
      </dsp:nvSpPr>
      <dsp:spPr>
        <a:xfrm>
          <a:off x="5077374" y="2661990"/>
          <a:ext cx="1538010" cy="922806"/>
        </a:xfrm>
        <a:prstGeom prst="rect">
          <a:avLst/>
        </a:prstGeom>
        <a:solidFill>
          <a:srgbClr val="2B747F">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solidFill>
                <a:sysClr val="window" lastClr="FFFFFF"/>
              </a:solidFill>
              <a:latin typeface="Segoe UI"/>
              <a:ea typeface="+mn-ea"/>
              <a:cs typeface="+mn-cs"/>
            </a:rPr>
            <a:t>PS- Fire</a:t>
          </a:r>
        </a:p>
      </dsp:txBody>
      <dsp:txXfrm>
        <a:off x="5077374" y="2661990"/>
        <a:ext cx="1538010" cy="9228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AA758-0E41-4BDE-9435-6B9218BBACA5}">
      <dsp:nvSpPr>
        <dsp:cNvPr id="0" name=""/>
        <dsp:cNvSpPr/>
      </dsp:nvSpPr>
      <dsp:spPr>
        <a:xfrm>
          <a:off x="4" y="0"/>
          <a:ext cx="8229595" cy="1050977"/>
        </a:xfrm>
        <a:prstGeom prst="rightArrow">
          <a:avLst/>
        </a:prstGeom>
        <a:solidFill>
          <a:srgbClr val="D3CCD6"/>
        </a:solidFill>
        <a:ln>
          <a:noFill/>
        </a:ln>
        <a:effectLst/>
      </dsp:spPr>
      <dsp:style>
        <a:lnRef idx="0">
          <a:scrgbClr r="0" g="0" b="0"/>
        </a:lnRef>
        <a:fillRef idx="1">
          <a:scrgbClr r="0" g="0" b="0"/>
        </a:fillRef>
        <a:effectRef idx="0">
          <a:scrgbClr r="0" g="0" b="0"/>
        </a:effectRef>
        <a:fontRef idx="minor"/>
      </dsp:style>
    </dsp:sp>
    <dsp:sp modelId="{537D3297-4A90-4203-B6C8-6A0A7DF13ECF}">
      <dsp:nvSpPr>
        <dsp:cNvPr id="0" name=""/>
        <dsp:cNvSpPr/>
      </dsp:nvSpPr>
      <dsp:spPr>
        <a:xfrm>
          <a:off x="2009" y="0"/>
          <a:ext cx="1841815" cy="1050977"/>
        </a:xfrm>
        <a:prstGeom prst="roundRect">
          <a:avLst/>
        </a:prstGeom>
        <a:solidFill>
          <a:srgbClr val="9A332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Finer grid resolution</a:t>
          </a:r>
        </a:p>
      </dsp:txBody>
      <dsp:txXfrm>
        <a:off x="53313" y="51304"/>
        <a:ext cx="1739207" cy="948369"/>
      </dsp:txXfrm>
    </dsp:sp>
    <dsp:sp modelId="{F822F93B-ECB6-4A60-BE8B-D3D42367F34D}">
      <dsp:nvSpPr>
        <dsp:cNvPr id="0" name=""/>
        <dsp:cNvSpPr/>
      </dsp:nvSpPr>
      <dsp:spPr>
        <a:xfrm>
          <a:off x="2129931" y="0"/>
          <a:ext cx="1841815" cy="1050977"/>
        </a:xfrm>
        <a:prstGeom prst="roundRect">
          <a:avLst/>
        </a:prstGeom>
        <a:solidFill>
          <a:srgbClr val="9A3326"/>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Open Sans"/>
              <a:ea typeface="+mn-ea"/>
              <a:cs typeface="+mn-cs"/>
            </a:rPr>
            <a:t>More</a:t>
          </a:r>
          <a:r>
            <a:rPr lang="en-GB" sz="1400" kern="1200" dirty="0"/>
            <a:t> frequent updating</a:t>
          </a:r>
        </a:p>
      </dsp:txBody>
      <dsp:txXfrm>
        <a:off x="2181235" y="51304"/>
        <a:ext cx="1739207" cy="948369"/>
      </dsp:txXfrm>
    </dsp:sp>
    <dsp:sp modelId="{CDF40DF7-E09D-40C1-876B-F696F102318F}">
      <dsp:nvSpPr>
        <dsp:cNvPr id="0" name=""/>
        <dsp:cNvSpPr/>
      </dsp:nvSpPr>
      <dsp:spPr>
        <a:xfrm>
          <a:off x="4257853" y="0"/>
          <a:ext cx="1841815" cy="1050977"/>
        </a:xfrm>
        <a:prstGeom prst="roundRect">
          <a:avLst/>
        </a:prstGeom>
        <a:solidFill>
          <a:srgbClr val="9A3326"/>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Open Sans"/>
              <a:ea typeface="+mn-ea"/>
              <a:cs typeface="+mn-cs"/>
            </a:rPr>
            <a:t>Greater resilience to failure</a:t>
          </a:r>
        </a:p>
      </dsp:txBody>
      <dsp:txXfrm>
        <a:off x="4309157" y="51304"/>
        <a:ext cx="1739207" cy="948369"/>
      </dsp:txXfrm>
    </dsp:sp>
    <dsp:sp modelId="{65CCAE0F-5F29-47AA-952D-0987E9B8DCD1}">
      <dsp:nvSpPr>
        <dsp:cNvPr id="0" name=""/>
        <dsp:cNvSpPr/>
      </dsp:nvSpPr>
      <dsp:spPr>
        <a:xfrm>
          <a:off x="6385775" y="0"/>
          <a:ext cx="1841815" cy="1050977"/>
        </a:xfrm>
        <a:prstGeom prst="roundRect">
          <a:avLst/>
        </a:prstGeom>
        <a:solidFill>
          <a:srgbClr val="9A3326"/>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solidFill>
                <a:srgbClr val="FFFFFF"/>
              </a:solidFill>
              <a:latin typeface="Open Sans"/>
              <a:ea typeface="+mn-ea"/>
              <a:cs typeface="+mn-cs"/>
            </a:rPr>
            <a:t>Better representation of probabilities</a:t>
          </a:r>
        </a:p>
      </dsp:txBody>
      <dsp:txXfrm>
        <a:off x="6437079" y="51304"/>
        <a:ext cx="1739207" cy="9483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AA758-0E41-4BDE-9435-6B9218BBACA5}">
      <dsp:nvSpPr>
        <dsp:cNvPr id="0" name=""/>
        <dsp:cNvSpPr/>
      </dsp:nvSpPr>
      <dsp:spPr>
        <a:xfrm>
          <a:off x="2" y="0"/>
          <a:ext cx="8229595" cy="1050977"/>
        </a:xfrm>
        <a:prstGeom prst="rightArrow">
          <a:avLst/>
        </a:prstGeom>
        <a:solidFill>
          <a:srgbClr val="DEFBCD"/>
        </a:solidFill>
        <a:ln>
          <a:noFill/>
        </a:ln>
        <a:effectLst/>
      </dsp:spPr>
      <dsp:style>
        <a:lnRef idx="0">
          <a:scrgbClr r="0" g="0" b="0"/>
        </a:lnRef>
        <a:fillRef idx="1">
          <a:scrgbClr r="0" g="0" b="0"/>
        </a:fillRef>
        <a:effectRef idx="0">
          <a:scrgbClr r="0" g="0" b="0"/>
        </a:effectRef>
        <a:fontRef idx="minor"/>
      </dsp:style>
    </dsp:sp>
    <dsp:sp modelId="{537D3297-4A90-4203-B6C8-6A0A7DF13ECF}">
      <dsp:nvSpPr>
        <dsp:cNvPr id="0" name=""/>
        <dsp:cNvSpPr/>
      </dsp:nvSpPr>
      <dsp:spPr>
        <a:xfrm>
          <a:off x="2812" y="30190"/>
          <a:ext cx="1827549" cy="990596"/>
        </a:xfrm>
        <a:prstGeom prst="roundRect">
          <a:avLst/>
        </a:prstGeom>
        <a:solidFill>
          <a:srgbClr val="53A032"/>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ts val="1200"/>
            </a:lnSpc>
            <a:spcBef>
              <a:spcPct val="0"/>
            </a:spcBef>
            <a:spcAft>
              <a:spcPct val="35000"/>
            </a:spcAft>
            <a:buNone/>
          </a:pPr>
          <a:r>
            <a:rPr lang="en-GB" sz="1400" b="1" kern="1200" dirty="0">
              <a:solidFill>
                <a:srgbClr val="FFC000"/>
              </a:solidFill>
            </a:rPr>
            <a:t>Cyclones</a:t>
          </a:r>
        </a:p>
        <a:p>
          <a:pPr marL="114300" lvl="1" indent="-114300" algn="l" defTabSz="622300">
            <a:lnSpc>
              <a:spcPts val="1200"/>
            </a:lnSpc>
            <a:spcBef>
              <a:spcPct val="0"/>
            </a:spcBef>
            <a:spcAft>
              <a:spcPct val="15000"/>
            </a:spcAft>
            <a:buChar char="•"/>
          </a:pPr>
          <a:r>
            <a:rPr lang="en-GB" sz="1400" b="0" kern="1200" dirty="0"/>
            <a:t>Track</a:t>
          </a:r>
        </a:p>
        <a:p>
          <a:pPr marL="114300" lvl="1" indent="-114300" algn="l" defTabSz="622300">
            <a:lnSpc>
              <a:spcPts val="1200"/>
            </a:lnSpc>
            <a:spcBef>
              <a:spcPct val="0"/>
            </a:spcBef>
            <a:spcAft>
              <a:spcPct val="15000"/>
            </a:spcAft>
            <a:buChar char="•"/>
          </a:pPr>
          <a:r>
            <a:rPr lang="en-GB" sz="1400" b="0" kern="1200" dirty="0"/>
            <a:t>Intensity</a:t>
          </a:r>
        </a:p>
        <a:p>
          <a:pPr marL="114300" lvl="1" indent="-114300" algn="l" defTabSz="622300">
            <a:lnSpc>
              <a:spcPts val="1200"/>
            </a:lnSpc>
            <a:spcBef>
              <a:spcPct val="0"/>
            </a:spcBef>
            <a:spcAft>
              <a:spcPct val="15000"/>
            </a:spcAft>
            <a:buChar char="•"/>
          </a:pPr>
          <a:r>
            <a:rPr lang="en-GB" sz="1400" b="0" kern="1200" dirty="0"/>
            <a:t>Structure</a:t>
          </a:r>
        </a:p>
      </dsp:txBody>
      <dsp:txXfrm>
        <a:off x="51169" y="78547"/>
        <a:ext cx="1730835" cy="893882"/>
      </dsp:txXfrm>
    </dsp:sp>
    <dsp:sp modelId="{F822F93B-ECB6-4A60-BE8B-D3D42367F34D}">
      <dsp:nvSpPr>
        <dsp:cNvPr id="0" name=""/>
        <dsp:cNvSpPr/>
      </dsp:nvSpPr>
      <dsp:spPr>
        <a:xfrm>
          <a:off x="2134954" y="30190"/>
          <a:ext cx="1827549" cy="990596"/>
        </a:xfrm>
        <a:prstGeom prst="roundRect">
          <a:avLst/>
        </a:prstGeom>
        <a:solidFill>
          <a:srgbClr val="53A032"/>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ts val="1200"/>
            </a:lnSpc>
            <a:spcBef>
              <a:spcPct val="0"/>
            </a:spcBef>
            <a:spcAft>
              <a:spcPct val="35000"/>
            </a:spcAft>
            <a:buNone/>
          </a:pPr>
          <a:r>
            <a:rPr lang="en-GB" sz="1400" b="1" kern="1200" dirty="0">
              <a:solidFill>
                <a:srgbClr val="FFC000"/>
              </a:solidFill>
            </a:rPr>
            <a:t>Severe Storms</a:t>
          </a:r>
        </a:p>
        <a:p>
          <a:pPr marL="114300" lvl="1" indent="-114300" algn="l" defTabSz="622300">
            <a:lnSpc>
              <a:spcPts val="1200"/>
            </a:lnSpc>
            <a:spcBef>
              <a:spcPct val="0"/>
            </a:spcBef>
            <a:spcAft>
              <a:spcPct val="15000"/>
            </a:spcAft>
            <a:buChar char="•"/>
          </a:pPr>
          <a:r>
            <a:rPr lang="en-GB" sz="1400" b="0" kern="1200" dirty="0">
              <a:solidFill>
                <a:srgbClr val="FFFFFF"/>
              </a:solidFill>
              <a:latin typeface="Open Sans"/>
              <a:ea typeface="+mn-ea"/>
              <a:cs typeface="+mn-cs"/>
            </a:rPr>
            <a:t>Location</a:t>
          </a:r>
        </a:p>
        <a:p>
          <a:pPr marL="114300" lvl="1" indent="-114300" algn="l" defTabSz="622300">
            <a:lnSpc>
              <a:spcPts val="1200"/>
            </a:lnSpc>
            <a:spcBef>
              <a:spcPct val="0"/>
            </a:spcBef>
            <a:spcAft>
              <a:spcPct val="15000"/>
            </a:spcAft>
            <a:buChar char="•"/>
          </a:pPr>
          <a:r>
            <a:rPr lang="en-GB" sz="1400" b="0" kern="1200" dirty="0"/>
            <a:t>Lead Time</a:t>
          </a:r>
        </a:p>
        <a:p>
          <a:pPr marL="114300" lvl="1" indent="-114300" algn="l" defTabSz="622300">
            <a:lnSpc>
              <a:spcPts val="1200"/>
            </a:lnSpc>
            <a:spcBef>
              <a:spcPct val="0"/>
            </a:spcBef>
            <a:spcAft>
              <a:spcPct val="15000"/>
            </a:spcAft>
            <a:buChar char="•"/>
          </a:pPr>
          <a:r>
            <a:rPr lang="en-GB" sz="1400" b="0" kern="1200" dirty="0"/>
            <a:t>Intensity</a:t>
          </a:r>
        </a:p>
      </dsp:txBody>
      <dsp:txXfrm>
        <a:off x="2183311" y="78547"/>
        <a:ext cx="1730835" cy="893882"/>
      </dsp:txXfrm>
    </dsp:sp>
    <dsp:sp modelId="{CDF40DF7-E09D-40C1-876B-F696F102318F}">
      <dsp:nvSpPr>
        <dsp:cNvPr id="0" name=""/>
        <dsp:cNvSpPr/>
      </dsp:nvSpPr>
      <dsp:spPr>
        <a:xfrm>
          <a:off x="4267095" y="30190"/>
          <a:ext cx="1827549" cy="990596"/>
        </a:xfrm>
        <a:prstGeom prst="roundRect">
          <a:avLst/>
        </a:prstGeom>
        <a:solidFill>
          <a:srgbClr val="53A032"/>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ts val="1200"/>
            </a:lnSpc>
            <a:spcBef>
              <a:spcPct val="0"/>
            </a:spcBef>
            <a:spcAft>
              <a:spcPct val="35000"/>
            </a:spcAft>
            <a:buNone/>
          </a:pPr>
          <a:r>
            <a:rPr lang="en-GB" sz="1400" b="1" kern="1200" dirty="0">
              <a:solidFill>
                <a:srgbClr val="FFC000"/>
              </a:solidFill>
              <a:latin typeface="Open Sans"/>
              <a:ea typeface="+mn-ea"/>
              <a:cs typeface="+mn-cs"/>
            </a:rPr>
            <a:t>Fires</a:t>
          </a:r>
          <a:endParaRPr lang="en-GB" sz="1400" b="1" kern="1200" dirty="0">
            <a:solidFill>
              <a:srgbClr val="FFC000"/>
            </a:solidFill>
          </a:endParaRPr>
        </a:p>
        <a:p>
          <a:pPr marL="114300" lvl="1" indent="-114300" algn="l" defTabSz="622300">
            <a:lnSpc>
              <a:spcPts val="1200"/>
            </a:lnSpc>
            <a:spcBef>
              <a:spcPct val="0"/>
            </a:spcBef>
            <a:spcAft>
              <a:spcPct val="15000"/>
            </a:spcAft>
            <a:buChar char="•"/>
          </a:pPr>
          <a:r>
            <a:rPr lang="en-GB" sz="1400" b="0" kern="1200" dirty="0"/>
            <a:t>Wind speed</a:t>
          </a:r>
        </a:p>
        <a:p>
          <a:pPr marL="114300" lvl="1" indent="-114300" algn="l" defTabSz="622300">
            <a:lnSpc>
              <a:spcPts val="1200"/>
            </a:lnSpc>
            <a:spcBef>
              <a:spcPct val="0"/>
            </a:spcBef>
            <a:spcAft>
              <a:spcPct val="15000"/>
            </a:spcAft>
            <a:buChar char="•"/>
          </a:pPr>
          <a:r>
            <a:rPr lang="en-GB" sz="1400" b="0" kern="1200" dirty="0"/>
            <a:t>Wind Direction</a:t>
          </a:r>
        </a:p>
        <a:p>
          <a:pPr marL="114300" lvl="1" indent="-114300" algn="l" defTabSz="622300">
            <a:lnSpc>
              <a:spcPts val="1200"/>
            </a:lnSpc>
            <a:spcBef>
              <a:spcPct val="0"/>
            </a:spcBef>
            <a:spcAft>
              <a:spcPct val="15000"/>
            </a:spcAft>
            <a:buChar char="•"/>
          </a:pPr>
          <a:r>
            <a:rPr lang="en-GB" sz="1400" b="0" kern="1200" dirty="0"/>
            <a:t>Local Detail</a:t>
          </a:r>
        </a:p>
      </dsp:txBody>
      <dsp:txXfrm>
        <a:off x="4315452" y="78547"/>
        <a:ext cx="1730835" cy="893882"/>
      </dsp:txXfrm>
    </dsp:sp>
    <dsp:sp modelId="{65CCAE0F-5F29-47AA-952D-0987E9B8DCD1}">
      <dsp:nvSpPr>
        <dsp:cNvPr id="0" name=""/>
        <dsp:cNvSpPr/>
      </dsp:nvSpPr>
      <dsp:spPr>
        <a:xfrm>
          <a:off x="6399237" y="30190"/>
          <a:ext cx="1827549" cy="990596"/>
        </a:xfrm>
        <a:prstGeom prst="roundRect">
          <a:avLst/>
        </a:prstGeom>
        <a:solidFill>
          <a:srgbClr val="53A032"/>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ts val="1200"/>
            </a:lnSpc>
            <a:spcBef>
              <a:spcPct val="0"/>
            </a:spcBef>
            <a:spcAft>
              <a:spcPct val="35000"/>
            </a:spcAft>
            <a:buNone/>
          </a:pPr>
          <a:r>
            <a:rPr lang="en-GB" sz="1400" b="1" kern="1200" dirty="0">
              <a:solidFill>
                <a:srgbClr val="FFC000"/>
              </a:solidFill>
            </a:rPr>
            <a:t>Flooding rains</a:t>
          </a:r>
        </a:p>
        <a:p>
          <a:pPr marL="114300" lvl="1" indent="-114300" algn="l" defTabSz="622300">
            <a:lnSpc>
              <a:spcPts val="1200"/>
            </a:lnSpc>
            <a:spcBef>
              <a:spcPct val="0"/>
            </a:spcBef>
            <a:spcAft>
              <a:spcPct val="15000"/>
            </a:spcAft>
            <a:buChar char="•"/>
          </a:pPr>
          <a:r>
            <a:rPr lang="en-GB" sz="1400" b="0" kern="1200" dirty="0"/>
            <a:t>Location</a:t>
          </a:r>
        </a:p>
        <a:p>
          <a:pPr marL="114300" lvl="1" indent="-114300" algn="l" defTabSz="622300">
            <a:lnSpc>
              <a:spcPts val="1200"/>
            </a:lnSpc>
            <a:spcBef>
              <a:spcPct val="0"/>
            </a:spcBef>
            <a:spcAft>
              <a:spcPct val="15000"/>
            </a:spcAft>
            <a:buChar char="•"/>
          </a:pPr>
          <a:r>
            <a:rPr lang="en-GB" sz="1400" b="0" kern="1200" dirty="0">
              <a:solidFill>
                <a:srgbClr val="FFFFFF"/>
              </a:solidFill>
              <a:latin typeface="Open Sans"/>
              <a:ea typeface="+mn-ea"/>
              <a:cs typeface="+mn-cs"/>
            </a:rPr>
            <a:t>Volumes</a:t>
          </a:r>
        </a:p>
        <a:p>
          <a:pPr marL="114300" lvl="1" indent="-114300" algn="l" defTabSz="622300">
            <a:lnSpc>
              <a:spcPts val="1200"/>
            </a:lnSpc>
            <a:spcBef>
              <a:spcPct val="0"/>
            </a:spcBef>
            <a:spcAft>
              <a:spcPct val="15000"/>
            </a:spcAft>
            <a:buChar char="•"/>
          </a:pPr>
          <a:r>
            <a:rPr lang="en-GB" sz="1400" b="0" kern="1200" dirty="0"/>
            <a:t>Lead Time</a:t>
          </a:r>
        </a:p>
      </dsp:txBody>
      <dsp:txXfrm>
        <a:off x="6447594" y="78547"/>
        <a:ext cx="1730835" cy="8938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0AA758-0E41-4BDE-9435-6B9218BBACA5}">
      <dsp:nvSpPr>
        <dsp:cNvPr id="0" name=""/>
        <dsp:cNvSpPr/>
      </dsp:nvSpPr>
      <dsp:spPr>
        <a:xfrm>
          <a:off x="2" y="0"/>
          <a:ext cx="8229595" cy="1050977"/>
        </a:xfrm>
        <a:prstGeom prst="rightArrow">
          <a:avLst/>
        </a:prstGeom>
        <a:solidFill>
          <a:srgbClr val="B0C6D0"/>
        </a:solidFill>
        <a:ln>
          <a:noFill/>
        </a:ln>
        <a:effectLst/>
      </dsp:spPr>
      <dsp:style>
        <a:lnRef idx="0">
          <a:scrgbClr r="0" g="0" b="0"/>
        </a:lnRef>
        <a:fillRef idx="1">
          <a:scrgbClr r="0" g="0" b="0"/>
        </a:fillRef>
        <a:effectRef idx="0">
          <a:scrgbClr r="0" g="0" b="0"/>
        </a:effectRef>
        <a:fontRef idx="minor"/>
      </dsp:style>
    </dsp:sp>
    <dsp:sp modelId="{537D3297-4A90-4203-B6C8-6A0A7DF13ECF}">
      <dsp:nvSpPr>
        <dsp:cNvPr id="0" name=""/>
        <dsp:cNvSpPr/>
      </dsp:nvSpPr>
      <dsp:spPr>
        <a:xfrm>
          <a:off x="0" y="0"/>
          <a:ext cx="1841815" cy="1050977"/>
        </a:xfrm>
        <a:prstGeom prst="roundRect">
          <a:avLst/>
        </a:prstGeom>
        <a:solidFill>
          <a:srgbClr val="0070C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ts val="1200"/>
            </a:lnSpc>
            <a:spcBef>
              <a:spcPct val="0"/>
            </a:spcBef>
            <a:spcAft>
              <a:spcPct val="35000"/>
            </a:spcAft>
            <a:buNone/>
          </a:pPr>
          <a:r>
            <a:rPr lang="en-GB" sz="1400" b="1" kern="1200" dirty="0">
              <a:solidFill>
                <a:srgbClr val="FFC000"/>
              </a:solidFill>
            </a:rPr>
            <a:t>Industry</a:t>
          </a:r>
        </a:p>
        <a:p>
          <a:pPr marL="114300" lvl="1" indent="-114300" algn="l" defTabSz="622300">
            <a:lnSpc>
              <a:spcPts val="1200"/>
            </a:lnSpc>
            <a:spcBef>
              <a:spcPct val="0"/>
            </a:spcBef>
            <a:spcAft>
              <a:spcPct val="15000"/>
            </a:spcAft>
            <a:buChar char="•"/>
          </a:pPr>
          <a:r>
            <a:rPr lang="en-GB" sz="1400" kern="1200" dirty="0"/>
            <a:t>Fewer false alarms</a:t>
          </a:r>
        </a:p>
        <a:p>
          <a:pPr marL="114300" lvl="1" indent="-114300" algn="l" defTabSz="622300">
            <a:lnSpc>
              <a:spcPts val="1200"/>
            </a:lnSpc>
            <a:spcBef>
              <a:spcPct val="0"/>
            </a:spcBef>
            <a:spcAft>
              <a:spcPct val="15000"/>
            </a:spcAft>
            <a:buChar char="•"/>
          </a:pPr>
          <a:r>
            <a:rPr lang="en-GB" sz="1400" kern="1200" dirty="0"/>
            <a:t>Shorter close-downs</a:t>
          </a:r>
        </a:p>
        <a:p>
          <a:pPr marL="114300" lvl="1" indent="-114300" algn="l" defTabSz="622300">
            <a:lnSpc>
              <a:spcPts val="1200"/>
            </a:lnSpc>
            <a:spcBef>
              <a:spcPct val="0"/>
            </a:spcBef>
            <a:spcAft>
              <a:spcPct val="15000"/>
            </a:spcAft>
            <a:buChar char="•"/>
          </a:pPr>
          <a:r>
            <a:rPr lang="en-GB" sz="1400" kern="1200" dirty="0"/>
            <a:t>Better decisions</a:t>
          </a:r>
        </a:p>
      </dsp:txBody>
      <dsp:txXfrm>
        <a:off x="51304" y="51304"/>
        <a:ext cx="1739207" cy="948369"/>
      </dsp:txXfrm>
    </dsp:sp>
    <dsp:sp modelId="{F822F93B-ECB6-4A60-BE8B-D3D42367F34D}">
      <dsp:nvSpPr>
        <dsp:cNvPr id="0" name=""/>
        <dsp:cNvSpPr/>
      </dsp:nvSpPr>
      <dsp:spPr>
        <a:xfrm>
          <a:off x="2129931" y="0"/>
          <a:ext cx="1841815" cy="1050977"/>
        </a:xfrm>
        <a:prstGeom prst="roundRect">
          <a:avLst/>
        </a:prstGeom>
        <a:solidFill>
          <a:srgbClr val="0070C0"/>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622300">
            <a:lnSpc>
              <a:spcPts val="1200"/>
            </a:lnSpc>
            <a:spcBef>
              <a:spcPct val="0"/>
            </a:spcBef>
            <a:spcAft>
              <a:spcPct val="35000"/>
            </a:spcAft>
            <a:buNone/>
          </a:pPr>
          <a:r>
            <a:rPr lang="en-GB" sz="1400" b="1" kern="1200" dirty="0">
              <a:solidFill>
                <a:srgbClr val="FFC000"/>
              </a:solidFill>
            </a:rPr>
            <a:t>Community</a:t>
          </a:r>
        </a:p>
        <a:p>
          <a:pPr marL="114300" lvl="1" indent="-114300" algn="l" defTabSz="622300">
            <a:lnSpc>
              <a:spcPts val="1200"/>
            </a:lnSpc>
            <a:spcBef>
              <a:spcPct val="0"/>
            </a:spcBef>
            <a:spcAft>
              <a:spcPct val="15000"/>
            </a:spcAft>
            <a:buChar char="•"/>
          </a:pPr>
          <a:r>
            <a:rPr lang="en-GB" sz="1400" kern="1200" dirty="0"/>
            <a:t>More </a:t>
          </a:r>
          <a:r>
            <a:rPr lang="en-GB" sz="1400" kern="1200" dirty="0">
              <a:solidFill>
                <a:srgbClr val="FFFFFF"/>
              </a:solidFill>
              <a:latin typeface="Open Sans"/>
              <a:ea typeface="+mn-ea"/>
              <a:cs typeface="+mn-cs"/>
            </a:rPr>
            <a:t>time for preparedness and </a:t>
          </a:r>
          <a:r>
            <a:rPr lang="en-GB" sz="1400" kern="1200" dirty="0"/>
            <a:t> evacuation</a:t>
          </a:r>
        </a:p>
        <a:p>
          <a:pPr marL="114300" lvl="1" indent="-114300" algn="l" defTabSz="622300">
            <a:lnSpc>
              <a:spcPts val="1200"/>
            </a:lnSpc>
            <a:spcBef>
              <a:spcPct val="0"/>
            </a:spcBef>
            <a:spcAft>
              <a:spcPct val="15000"/>
            </a:spcAft>
            <a:buChar char="•"/>
          </a:pPr>
          <a:r>
            <a:rPr lang="en-GB" sz="1400" kern="1200" dirty="0"/>
            <a:t>Fewer loss of lives</a:t>
          </a:r>
        </a:p>
      </dsp:txBody>
      <dsp:txXfrm>
        <a:off x="2181235" y="51304"/>
        <a:ext cx="1739207" cy="948369"/>
      </dsp:txXfrm>
    </dsp:sp>
    <dsp:sp modelId="{CDF40DF7-E09D-40C1-876B-F696F102318F}">
      <dsp:nvSpPr>
        <dsp:cNvPr id="0" name=""/>
        <dsp:cNvSpPr/>
      </dsp:nvSpPr>
      <dsp:spPr>
        <a:xfrm>
          <a:off x="4257853" y="0"/>
          <a:ext cx="1841815" cy="1050977"/>
        </a:xfrm>
        <a:prstGeom prst="roundRect">
          <a:avLst/>
        </a:prstGeom>
        <a:solidFill>
          <a:srgbClr val="0070C0"/>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622300">
            <a:lnSpc>
              <a:spcPts val="1200"/>
            </a:lnSpc>
            <a:spcBef>
              <a:spcPct val="0"/>
            </a:spcBef>
            <a:spcAft>
              <a:spcPct val="35000"/>
            </a:spcAft>
            <a:buNone/>
          </a:pPr>
          <a:r>
            <a:rPr lang="en-GB" sz="1400" b="1" kern="1200" dirty="0">
              <a:solidFill>
                <a:srgbClr val="FFC000"/>
              </a:solidFill>
            </a:rPr>
            <a:t>Infrastructure</a:t>
          </a:r>
        </a:p>
        <a:p>
          <a:pPr marL="114300" lvl="1" indent="-114300" algn="l" defTabSz="622300">
            <a:lnSpc>
              <a:spcPts val="1200"/>
            </a:lnSpc>
            <a:spcBef>
              <a:spcPct val="0"/>
            </a:spcBef>
            <a:spcAft>
              <a:spcPct val="15000"/>
            </a:spcAft>
            <a:buChar char="•"/>
          </a:pPr>
          <a:r>
            <a:rPr lang="en-GB" sz="1400" kern="1200" dirty="0"/>
            <a:t>Increased preparedness</a:t>
          </a:r>
        </a:p>
        <a:p>
          <a:pPr marL="114300" lvl="1" indent="-114300" algn="l" defTabSz="622300">
            <a:lnSpc>
              <a:spcPts val="1200"/>
            </a:lnSpc>
            <a:spcBef>
              <a:spcPct val="0"/>
            </a:spcBef>
            <a:spcAft>
              <a:spcPct val="15000"/>
            </a:spcAft>
            <a:buChar char="•"/>
          </a:pPr>
          <a:r>
            <a:rPr lang="en-GB" sz="1400" kern="1200" dirty="0"/>
            <a:t>Less </a:t>
          </a:r>
          <a:r>
            <a:rPr lang="en-GB" sz="1400" kern="1200" dirty="0">
              <a:solidFill>
                <a:srgbClr val="FFFFFF"/>
              </a:solidFill>
              <a:latin typeface="Open Sans"/>
              <a:ea typeface="+mn-ea"/>
              <a:cs typeface="+mn-cs"/>
            </a:rPr>
            <a:t>damage</a:t>
          </a:r>
        </a:p>
      </dsp:txBody>
      <dsp:txXfrm>
        <a:off x="4309157" y="51304"/>
        <a:ext cx="1739207" cy="948369"/>
      </dsp:txXfrm>
    </dsp:sp>
    <dsp:sp modelId="{65CCAE0F-5F29-47AA-952D-0987E9B8DCD1}">
      <dsp:nvSpPr>
        <dsp:cNvPr id="0" name=""/>
        <dsp:cNvSpPr/>
      </dsp:nvSpPr>
      <dsp:spPr>
        <a:xfrm>
          <a:off x="6385775" y="0"/>
          <a:ext cx="1841815" cy="1050977"/>
        </a:xfrm>
        <a:prstGeom prst="roundRect">
          <a:avLst/>
        </a:prstGeom>
        <a:solidFill>
          <a:srgbClr val="0070C0"/>
        </a:solidFill>
        <a:ln w="10795" cap="flat" cmpd="sng" algn="ctr">
          <a:solidFill>
            <a:srgbClr val="FFFFFF">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622300">
            <a:lnSpc>
              <a:spcPts val="1200"/>
            </a:lnSpc>
            <a:spcBef>
              <a:spcPct val="0"/>
            </a:spcBef>
            <a:spcAft>
              <a:spcPct val="35000"/>
            </a:spcAft>
            <a:buNone/>
          </a:pPr>
          <a:r>
            <a:rPr lang="en-GB" sz="1400" b="1" kern="1200" dirty="0">
              <a:solidFill>
                <a:srgbClr val="FFC000"/>
              </a:solidFill>
            </a:rPr>
            <a:t>Emergency Services</a:t>
          </a:r>
        </a:p>
        <a:p>
          <a:pPr marL="114300" lvl="1" indent="-114300" algn="l" defTabSz="622300">
            <a:lnSpc>
              <a:spcPts val="1200"/>
            </a:lnSpc>
            <a:spcBef>
              <a:spcPct val="0"/>
            </a:spcBef>
            <a:spcAft>
              <a:spcPct val="15000"/>
            </a:spcAft>
            <a:buChar char="•"/>
          </a:pPr>
          <a:r>
            <a:rPr lang="en-GB" sz="1400" kern="1200" dirty="0"/>
            <a:t>More effective deployment</a:t>
          </a:r>
        </a:p>
        <a:p>
          <a:pPr marL="114300" lvl="1" indent="-114300" algn="l" defTabSz="622300">
            <a:lnSpc>
              <a:spcPts val="1200"/>
            </a:lnSpc>
            <a:spcBef>
              <a:spcPct val="0"/>
            </a:spcBef>
            <a:spcAft>
              <a:spcPct val="15000"/>
            </a:spcAft>
            <a:buChar char="•"/>
          </a:pPr>
          <a:r>
            <a:rPr lang="en-GB" sz="1400" kern="1200" dirty="0"/>
            <a:t>Faster recovery</a:t>
          </a:r>
        </a:p>
      </dsp:txBody>
      <dsp:txXfrm>
        <a:off x="6437079" y="51304"/>
        <a:ext cx="1739207" cy="94836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4F4ED426-35BB-864F-8C8D-930F3F36D6E5}" type="datetimeFigureOut">
              <a:rPr lang="en-US" smtClean="0"/>
              <a:t>11/27/18</a:t>
            </a:fld>
            <a:endParaRPr lang="en-US"/>
          </a:p>
        </p:txBody>
      </p:sp>
      <p:sp>
        <p:nvSpPr>
          <p:cNvPr id="4" name="Footer Placeholder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61B39A57-CA1E-4D4E-BD1F-ABD9983CB316}" type="slidenum">
              <a:rPr lang="en-US" smtClean="0"/>
              <a:t>‹#›</a:t>
            </a:fld>
            <a:endParaRPr lang="en-US"/>
          </a:p>
        </p:txBody>
      </p:sp>
    </p:spTree>
    <p:extLst>
      <p:ext uri="{BB962C8B-B14F-4D97-AF65-F5344CB8AC3E}">
        <p14:creationId xmlns:p14="http://schemas.microsoft.com/office/powerpoint/2010/main" val="39956263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atin typeface="Calibri" charset="0"/>
                <a:ea typeface="Geneva" charset="0"/>
                <a:cs typeface="Geneva" charset="0"/>
              </a:defRPr>
            </a:lvl1pPr>
          </a:lstStyle>
          <a:p>
            <a:pPr>
              <a:defRPr/>
            </a:pPr>
            <a:endParaRPr lang="en-US"/>
          </a:p>
        </p:txBody>
      </p:sp>
      <p:sp>
        <p:nvSpPr>
          <p:cNvPr id="3" name="Date Placeholder 2"/>
          <p:cNvSpPr>
            <a:spLocks noGrp="1"/>
          </p:cNvSpPr>
          <p:nvPr>
            <p:ph type="dt" idx="1"/>
          </p:nvPr>
        </p:nvSpPr>
        <p:spPr>
          <a:xfrm>
            <a:off x="3855838" y="0"/>
            <a:ext cx="2949787" cy="496967"/>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68E04C5B-FB35-4AAD-9D0D-9B8F3073C67B}" type="datetimeFigureOut">
              <a:rPr lang="en-US"/>
              <a:pPr/>
              <a:t>11/27/18</a:t>
            </a:fld>
            <a:endParaRPr lang="en-US"/>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endParaRPr lang="en-US" noProof="0"/>
          </a:p>
        </p:txBody>
      </p:sp>
      <p:sp>
        <p:nvSpPr>
          <p:cNvPr id="6" name="Footer Placeholder 5"/>
          <p:cNvSpPr>
            <a:spLocks noGrp="1"/>
          </p:cNvSpPr>
          <p:nvPr>
            <p:ph type="ftr" sz="quarter" idx="4"/>
          </p:nvPr>
        </p:nvSpPr>
        <p:spPr>
          <a:xfrm>
            <a:off x="0" y="9440646"/>
            <a:ext cx="2949787" cy="496967"/>
          </a:xfrm>
          <a:prstGeom prst="rect">
            <a:avLst/>
          </a:prstGeom>
        </p:spPr>
        <p:txBody>
          <a:bodyPr vert="horz" lIns="91440" tIns="45720" rIns="91440" bIns="45720" rtlCol="0" anchor="b"/>
          <a:lstStyle>
            <a:lvl1pPr algn="l">
              <a:defRPr sz="1200">
                <a:latin typeface="Calibri" charset="0"/>
                <a:ea typeface="Geneva" charset="0"/>
                <a:cs typeface="Geneva" charset="0"/>
              </a:defRPr>
            </a:lvl1pPr>
          </a:lstStyle>
          <a:p>
            <a:pPr>
              <a:defRPr/>
            </a:pPr>
            <a:endParaRPr lang="en-US"/>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7D45C08A-95C8-4DCE-8AF2-6B7B84D47549}" type="slidenum">
              <a:rPr lang="en-US"/>
              <a:pPr/>
              <a:t>‹#›</a:t>
            </a:fld>
            <a:endParaRPr lang="en-US"/>
          </a:p>
        </p:txBody>
      </p:sp>
    </p:spTree>
    <p:extLst>
      <p:ext uri="{BB962C8B-B14F-4D97-AF65-F5344CB8AC3E}">
        <p14:creationId xmlns:p14="http://schemas.microsoft.com/office/powerpoint/2010/main" val="32482317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pitchFamily="120" charset="-128"/>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pitchFamily="12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pitchFamily="12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pitchFamily="12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pitchFamily="12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5C08A-95C8-4DCE-8AF2-6B7B84D47549}" type="slidenum">
              <a:rPr lang="en-US" smtClean="0"/>
              <a:pPr/>
              <a:t>1</a:t>
            </a:fld>
            <a:endParaRPr lang="en-US"/>
          </a:p>
        </p:txBody>
      </p:sp>
    </p:spTree>
    <p:extLst>
      <p:ext uri="{BB962C8B-B14F-4D97-AF65-F5344CB8AC3E}">
        <p14:creationId xmlns:p14="http://schemas.microsoft.com/office/powerpoint/2010/main" val="3755403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5C08A-95C8-4DCE-8AF2-6B7B84D47549}" type="slidenum">
              <a:rPr lang="en-US" smtClean="0"/>
              <a:pPr/>
              <a:t>6</a:t>
            </a:fld>
            <a:endParaRPr lang="en-US"/>
          </a:p>
        </p:txBody>
      </p:sp>
    </p:spTree>
    <p:extLst>
      <p:ext uri="{BB962C8B-B14F-4D97-AF65-F5344CB8AC3E}">
        <p14:creationId xmlns:p14="http://schemas.microsoft.com/office/powerpoint/2010/main" val="1154403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eaLnBrk="0" fontAlgn="base" hangingPunct="0">
              <a:spcBef>
                <a:spcPct val="0"/>
              </a:spcBef>
              <a:spcAft>
                <a:spcPct val="0"/>
              </a:spcAft>
              <a:buFont typeface="+mj-lt"/>
              <a:buAutoNum type="alphaUcPeriod"/>
              <a:tabLst>
                <a:tab pos="685800" algn="l"/>
              </a:tabLst>
            </a:pPr>
            <a:r>
              <a:rPr lang="en-AU" altLang="en-US" sz="1600" dirty="0">
                <a:latin typeface="Arial" panose="020B0604020202020204" pitchFamily="34" charset="0"/>
                <a:ea typeface="Times New Roman" panose="02020603050405020304" pitchFamily="18" charset="0"/>
                <a:cs typeface="Arial" panose="020B0604020202020204" pitchFamily="34" charset="0"/>
              </a:rPr>
              <a:t>Better characterisation of uncertainty in forecasts (ensemble NWP)</a:t>
            </a:r>
            <a:endParaRPr lang="en-AU" altLang="en-US" sz="1600" dirty="0"/>
          </a:p>
          <a:p>
            <a:pPr marL="685800" lvl="1" indent="-228600" eaLnBrk="0" fontAlgn="base" hangingPunct="0">
              <a:spcBef>
                <a:spcPct val="0"/>
              </a:spcBef>
              <a:spcAft>
                <a:spcPct val="0"/>
              </a:spcAft>
              <a:buFont typeface="+mj-lt"/>
              <a:buAutoNum type="alphaUcPeriod"/>
              <a:tabLst>
                <a:tab pos="685800" algn="l"/>
              </a:tabLst>
            </a:pPr>
            <a:r>
              <a:rPr lang="en-AU" altLang="en-US" sz="1600" dirty="0">
                <a:latin typeface="Arial" panose="020B0604020202020204" pitchFamily="34" charset="0"/>
                <a:ea typeface="Times New Roman" panose="02020603050405020304" pitchFamily="18" charset="0"/>
                <a:cs typeface="Arial" panose="020B0604020202020204" pitchFamily="34" charset="0"/>
              </a:rPr>
              <a:t>Rapid update nowcasting/short term forecasting at high spatial resolution for priority domains</a:t>
            </a:r>
            <a:endParaRPr lang="en-AU" altLang="en-US" sz="1600" dirty="0"/>
          </a:p>
          <a:p>
            <a:pPr marL="685800" lvl="1" indent="-228600" eaLnBrk="0" fontAlgn="base" hangingPunct="0">
              <a:spcBef>
                <a:spcPct val="0"/>
              </a:spcBef>
              <a:spcAft>
                <a:spcPct val="0"/>
              </a:spcAft>
              <a:buFont typeface="+mj-lt"/>
              <a:buAutoNum type="alphaUcPeriod"/>
              <a:tabLst>
                <a:tab pos="685800" algn="l"/>
              </a:tabLst>
            </a:pPr>
            <a:r>
              <a:rPr lang="en-AU" altLang="en-US" sz="1600" dirty="0">
                <a:latin typeface="Arial" panose="020B0604020202020204" pitchFamily="34" charset="0"/>
                <a:ea typeface="Times New Roman" panose="02020603050405020304" pitchFamily="18" charset="0"/>
                <a:cs typeface="Arial" panose="020B0604020202020204" pitchFamily="34" charset="0"/>
              </a:rPr>
              <a:t>A best feasible analysis of current conditions over all of Australia with rapid update</a:t>
            </a:r>
            <a:endParaRPr lang="en-AU" altLang="en-US" sz="1600" dirty="0"/>
          </a:p>
          <a:p>
            <a:pPr marL="685800" lvl="1" indent="-228600" eaLnBrk="0" fontAlgn="base" hangingPunct="0">
              <a:spcBef>
                <a:spcPct val="0"/>
              </a:spcBef>
              <a:spcAft>
                <a:spcPct val="0"/>
              </a:spcAft>
              <a:buFont typeface="+mj-lt"/>
              <a:buAutoNum type="alphaUcPeriod"/>
              <a:tabLst>
                <a:tab pos="685800" algn="l"/>
              </a:tabLst>
            </a:pPr>
            <a:r>
              <a:rPr lang="en-AU" altLang="en-US" sz="1600" dirty="0">
                <a:latin typeface="Arial" panose="020B0604020202020204" pitchFamily="34" charset="0"/>
                <a:ea typeface="Times New Roman" panose="02020603050405020304" pitchFamily="18" charset="0"/>
                <a:cs typeface="Arial" panose="020B0604020202020204" pitchFamily="34" charset="0"/>
              </a:rPr>
              <a:t>An extensive reforecast period for new NWP systems to allow training of downstream models.</a:t>
            </a:r>
            <a:endParaRPr lang="en-AU" altLang="en-US" sz="1600" dirty="0"/>
          </a:p>
          <a:p>
            <a:pPr marL="685800" lvl="1" indent="-228600" eaLnBrk="0" fontAlgn="base" hangingPunct="0">
              <a:spcBef>
                <a:spcPct val="0"/>
              </a:spcBef>
              <a:spcAft>
                <a:spcPct val="0"/>
              </a:spcAft>
              <a:buFont typeface="+mj-lt"/>
              <a:buAutoNum type="alphaUcPeriod"/>
              <a:tabLst>
                <a:tab pos="685800" algn="l"/>
              </a:tabLst>
            </a:pPr>
            <a:r>
              <a:rPr lang="en-AU" altLang="en-US" sz="1600" dirty="0">
                <a:latin typeface="Arial" panose="020B0604020202020204" pitchFamily="34" charset="0"/>
                <a:ea typeface="Times New Roman" panose="02020603050405020304" pitchFamily="18" charset="0"/>
                <a:cs typeface="Arial" panose="020B0604020202020204" pitchFamily="34" charset="0"/>
              </a:rPr>
              <a:t>Other business needs include:</a:t>
            </a:r>
            <a:endParaRPr lang="en-AU" altLang="en-US" sz="1600" dirty="0"/>
          </a:p>
          <a:p>
            <a:pPr lvl="3" eaLnBrk="0" fontAlgn="base" hangingPunct="0">
              <a:spcBef>
                <a:spcPct val="0"/>
              </a:spcBef>
              <a:spcAft>
                <a:spcPct val="0"/>
              </a:spcAft>
              <a:buFont typeface="+mj-lt"/>
              <a:buAutoNum type="arabicPeriod"/>
              <a:tabLst>
                <a:tab pos="685800" algn="l"/>
              </a:tabLst>
            </a:pPr>
            <a:r>
              <a:rPr lang="en-AU" altLang="en-US" sz="1600" dirty="0">
                <a:latin typeface="Arial" panose="020B0604020202020204" pitchFamily="34" charset="0"/>
                <a:ea typeface="Times New Roman" panose="02020603050405020304" pitchFamily="18" charset="0"/>
                <a:cs typeface="Arial" panose="020B0604020202020204" pitchFamily="34" charset="0"/>
              </a:rPr>
              <a:t>Information on 7-14 days lead time, with estimate of uncertainty-Ensemble</a:t>
            </a:r>
            <a:endParaRPr lang="en-AU" altLang="en-US" sz="1600" dirty="0"/>
          </a:p>
          <a:p>
            <a:pPr lvl="3" eaLnBrk="0" fontAlgn="base" hangingPunct="0">
              <a:spcBef>
                <a:spcPct val="0"/>
              </a:spcBef>
              <a:spcAft>
                <a:spcPct val="0"/>
              </a:spcAft>
              <a:buFont typeface="+mj-lt"/>
              <a:buAutoNum type="arabicPeriod"/>
              <a:tabLst>
                <a:tab pos="685800" algn="l"/>
              </a:tabLst>
            </a:pPr>
            <a:r>
              <a:rPr lang="en-AU" altLang="en-US" sz="1600" dirty="0">
                <a:latin typeface="Arial" panose="020B0604020202020204" pitchFamily="34" charset="0"/>
                <a:ea typeface="Times New Roman" panose="02020603050405020304" pitchFamily="18" charset="0"/>
                <a:cs typeface="Arial" panose="020B0604020202020204" pitchFamily="34" charset="0"/>
              </a:rPr>
              <a:t>Information out to 3 days lead time at high spatial resolution for priority areas, with estimate of uncertainty- Data Assimilation and update cycle through C3 and CE3</a:t>
            </a:r>
            <a:endParaRPr lang="en-AU" altLang="en-US" sz="1600" dirty="0"/>
          </a:p>
          <a:p>
            <a:pPr lvl="3" eaLnBrk="0" fontAlgn="base" hangingPunct="0">
              <a:spcBef>
                <a:spcPct val="0"/>
              </a:spcBef>
              <a:spcAft>
                <a:spcPct val="0"/>
              </a:spcAft>
              <a:buFont typeface="+mj-lt"/>
              <a:buAutoNum type="arabicPeriod"/>
              <a:tabLst>
                <a:tab pos="685800" algn="l"/>
              </a:tabLst>
            </a:pPr>
            <a:r>
              <a:rPr lang="en-AU" altLang="en-US" sz="1600" dirty="0">
                <a:latin typeface="Arial" panose="020B0604020202020204" pitchFamily="34" charset="0"/>
                <a:ea typeface="Times New Roman" panose="02020603050405020304" pitchFamily="18" charset="0"/>
                <a:cs typeface="Arial" panose="020B0604020202020204" pitchFamily="34" charset="0"/>
              </a:rPr>
              <a:t>Accuracy in terms of additional resolution, however this is seen as a lower priority than characterisation of uncertainty (i.e., larger ensemble size rather than slightly higher resolution, noting that doubling the resolution requires 10 times the compute).  </a:t>
            </a:r>
            <a:endParaRPr lang="en-AU" altLang="en-US" sz="1600" dirty="0"/>
          </a:p>
        </p:txBody>
      </p:sp>
      <p:sp>
        <p:nvSpPr>
          <p:cNvPr id="4" name="Slide Number Placeholder 3"/>
          <p:cNvSpPr>
            <a:spLocks noGrp="1"/>
          </p:cNvSpPr>
          <p:nvPr>
            <p:ph type="sldNum" sz="quarter" idx="5"/>
          </p:nvPr>
        </p:nvSpPr>
        <p:spPr/>
        <p:txBody>
          <a:bodyPr/>
          <a:lstStyle/>
          <a:p>
            <a:fld id="{7D45C08A-95C8-4DCE-8AF2-6B7B84D47549}" type="slidenum">
              <a:rPr lang="en-US" smtClean="0"/>
              <a:pPr/>
              <a:t>9</a:t>
            </a:fld>
            <a:endParaRPr lang="en-US"/>
          </a:p>
        </p:txBody>
      </p:sp>
    </p:spTree>
    <p:extLst>
      <p:ext uri="{BB962C8B-B14F-4D97-AF65-F5344CB8AC3E}">
        <p14:creationId xmlns:p14="http://schemas.microsoft.com/office/powerpoint/2010/main" val="124390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 to forecast and frequency</a:t>
            </a:r>
          </a:p>
          <a:p>
            <a:r>
              <a:rPr lang="en-US" dirty="0"/>
              <a:t>2 x 10-day forecasts per day </a:t>
            </a:r>
          </a:p>
          <a:p>
            <a:r>
              <a:rPr lang="en-US" dirty="0"/>
              <a:t>2 x 3-day forecasts per day</a:t>
            </a:r>
          </a:p>
          <a:p>
            <a:endParaRPr lang="en-US" dirty="0"/>
          </a:p>
        </p:txBody>
      </p:sp>
      <p:sp>
        <p:nvSpPr>
          <p:cNvPr id="4" name="Slide Number Placeholder 3"/>
          <p:cNvSpPr>
            <a:spLocks noGrp="1"/>
          </p:cNvSpPr>
          <p:nvPr>
            <p:ph type="sldNum" sz="quarter" idx="5"/>
          </p:nvPr>
        </p:nvSpPr>
        <p:spPr/>
        <p:txBody>
          <a:bodyPr/>
          <a:lstStyle/>
          <a:p>
            <a:fld id="{7D45C08A-95C8-4DCE-8AF2-6B7B84D47549}" type="slidenum">
              <a:rPr lang="en-US" smtClean="0"/>
              <a:pPr/>
              <a:t>11</a:t>
            </a:fld>
            <a:endParaRPr lang="en-US"/>
          </a:p>
        </p:txBody>
      </p:sp>
    </p:spTree>
    <p:extLst>
      <p:ext uri="{BB962C8B-B14F-4D97-AF65-F5344CB8AC3E}">
        <p14:creationId xmlns:p14="http://schemas.microsoft.com/office/powerpoint/2010/main" val="52898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5C08A-95C8-4DCE-8AF2-6B7B84D47549}" type="slidenum">
              <a:rPr lang="en-US" smtClean="0"/>
              <a:pPr/>
              <a:t>12</a:t>
            </a:fld>
            <a:endParaRPr lang="en-US"/>
          </a:p>
        </p:txBody>
      </p:sp>
    </p:spTree>
    <p:extLst>
      <p:ext uri="{BB962C8B-B14F-4D97-AF65-F5344CB8AC3E}">
        <p14:creationId xmlns:p14="http://schemas.microsoft.com/office/powerpoint/2010/main" val="2169215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Dotted lines are existing ACCESS-C2 model domains.</a:t>
            </a:r>
          </a:p>
          <a:p>
            <a:r>
              <a:rPr lang="en-US" dirty="0"/>
              <a:t>Solid lines are the new ACCESS-C3 model domains, some domains have been expanded to reduce open boundary effects and improve forecasts.</a:t>
            </a:r>
          </a:p>
        </p:txBody>
      </p:sp>
      <p:sp>
        <p:nvSpPr>
          <p:cNvPr id="4" name="Slide Number Placeholder 3"/>
          <p:cNvSpPr>
            <a:spLocks noGrp="1"/>
          </p:cNvSpPr>
          <p:nvPr>
            <p:ph type="sldNum" sz="quarter" idx="5"/>
          </p:nvPr>
        </p:nvSpPr>
        <p:spPr/>
        <p:txBody>
          <a:bodyPr/>
          <a:lstStyle/>
          <a:p>
            <a:fld id="{7D45C08A-95C8-4DCE-8AF2-6B7B84D47549}" type="slidenum">
              <a:rPr lang="en-US" smtClean="0"/>
              <a:pPr/>
              <a:t>14</a:t>
            </a:fld>
            <a:endParaRPr lang="en-US"/>
          </a:p>
        </p:txBody>
      </p:sp>
    </p:spTree>
    <p:extLst>
      <p:ext uri="{BB962C8B-B14F-4D97-AF65-F5344CB8AC3E}">
        <p14:creationId xmlns:p14="http://schemas.microsoft.com/office/powerpoint/2010/main" val="273578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45C08A-95C8-4DCE-8AF2-6B7B84D47549}" type="slidenum">
              <a:rPr lang="en-US" smtClean="0"/>
              <a:pPr/>
              <a:t>15</a:t>
            </a:fld>
            <a:endParaRPr lang="en-US"/>
          </a:p>
        </p:txBody>
      </p:sp>
    </p:spTree>
    <p:extLst>
      <p:ext uri="{BB962C8B-B14F-4D97-AF65-F5344CB8AC3E}">
        <p14:creationId xmlns:p14="http://schemas.microsoft.com/office/powerpoint/2010/main" val="159569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6" y="1523"/>
            <a:ext cx="9135878" cy="5140454"/>
          </a:xfrm>
          <a:prstGeom prst="rect">
            <a:avLst/>
          </a:prstGeom>
        </p:spPr>
      </p:pic>
      <p:sp>
        <p:nvSpPr>
          <p:cNvPr id="9" name="Parallelogram 8"/>
          <p:cNvSpPr/>
          <p:nvPr userDrawn="1"/>
        </p:nvSpPr>
        <p:spPr>
          <a:xfrm>
            <a:off x="-895048" y="0"/>
            <a:ext cx="7347858" cy="3422952"/>
          </a:xfrm>
          <a:prstGeom prst="parallelogram">
            <a:avLst/>
          </a:prstGeom>
          <a:gradFill flip="none" rotWithShape="1">
            <a:gsLst>
              <a:gs pos="0">
                <a:srgbClr val="009BC1">
                  <a:alpha val="70000"/>
                </a:srgbClr>
              </a:gs>
              <a:gs pos="100000">
                <a:srgbClr val="002745"/>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4" hasCustomPrompt="1"/>
          </p:nvPr>
        </p:nvSpPr>
        <p:spPr>
          <a:xfrm>
            <a:off x="360363" y="3075462"/>
            <a:ext cx="5150667" cy="197490"/>
          </a:xfrm>
          <a:prstGeom prst="rect">
            <a:avLst/>
          </a:prstGeom>
        </p:spPr>
        <p:txBody>
          <a:bodyPr wrap="square" lIns="0" tIns="0" rIns="0" bIns="0">
            <a:spAutoFit/>
          </a:bodyPr>
          <a:lstStyle>
            <a:lvl1pPr marL="0" indent="0">
              <a:lnSpc>
                <a:spcPct val="90000"/>
              </a:lnSpc>
              <a:spcBef>
                <a:spcPts val="0"/>
              </a:spcBef>
              <a:buNone/>
              <a:defRPr sz="1400" b="0" i="1" cap="none" baseline="0">
                <a:solidFill>
                  <a:schemeClr val="bg1"/>
                </a:solidFill>
              </a:defRPr>
            </a:lvl1pPr>
          </a:lstStyle>
          <a:p>
            <a:pPr lvl="0"/>
            <a:r>
              <a:rPr lang="en-AU" dirty="0"/>
              <a:t>Presented by </a:t>
            </a:r>
          </a:p>
        </p:txBody>
      </p:sp>
      <p:sp>
        <p:nvSpPr>
          <p:cNvPr id="4" name="Text Placeholder 2"/>
          <p:cNvSpPr>
            <a:spLocks noGrp="1"/>
          </p:cNvSpPr>
          <p:nvPr>
            <p:ph type="body" sz="quarter" idx="12" hasCustomPrompt="1"/>
          </p:nvPr>
        </p:nvSpPr>
        <p:spPr>
          <a:xfrm>
            <a:off x="360363" y="1120639"/>
            <a:ext cx="5557269" cy="894604"/>
          </a:xfrm>
          <a:prstGeom prst="rect">
            <a:avLst/>
          </a:prstGeom>
        </p:spPr>
        <p:txBody>
          <a:bodyPr wrap="square" lIns="0" tIns="0" rIns="0" bIns="0">
            <a:spAutoFit/>
          </a:bodyPr>
          <a:lstStyle>
            <a:lvl1pPr marL="0" indent="0">
              <a:lnSpc>
                <a:spcPct val="90000"/>
              </a:lnSpc>
              <a:spcBef>
                <a:spcPts val="0"/>
              </a:spcBef>
              <a:buNone/>
              <a:defRPr sz="3200" b="0" i="0" cap="none" baseline="0">
                <a:solidFill>
                  <a:schemeClr val="bg1"/>
                </a:solidFill>
              </a:defRPr>
            </a:lvl1pPr>
          </a:lstStyle>
          <a:p>
            <a:pPr lvl="0"/>
            <a:r>
              <a:rPr lang="en-AU" dirty="0"/>
              <a:t>Title slide with </a:t>
            </a:r>
            <a:br>
              <a:rPr lang="en-AU" dirty="0"/>
            </a:br>
            <a:r>
              <a:rPr lang="en-AU" dirty="0"/>
              <a:t>photo background</a:t>
            </a:r>
          </a:p>
        </p:txBody>
      </p:sp>
      <p:sp>
        <p:nvSpPr>
          <p:cNvPr id="5" name="Text Placeholder 2"/>
          <p:cNvSpPr>
            <a:spLocks noGrp="1"/>
          </p:cNvSpPr>
          <p:nvPr>
            <p:ph type="body" sz="quarter" idx="13" hasCustomPrompt="1"/>
          </p:nvPr>
        </p:nvSpPr>
        <p:spPr>
          <a:xfrm>
            <a:off x="360363" y="2224759"/>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Subheading</a:t>
            </a:r>
          </a:p>
        </p:txBody>
      </p:sp>
      <p:pic>
        <p:nvPicPr>
          <p:cNvPr id="8" name="Picture 7" descr="BM_stacked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363" y="169863"/>
            <a:ext cx="943496" cy="643974"/>
          </a:xfrm>
          <a:prstGeom prst="rect">
            <a:avLst/>
          </a:prstGeom>
        </p:spPr>
      </p:pic>
      <p:sp>
        <p:nvSpPr>
          <p:cNvPr id="10" name="Slide Number Placeholder 2"/>
          <p:cNvSpPr>
            <a:spLocks noGrp="1"/>
          </p:cNvSpPr>
          <p:nvPr>
            <p:ph type="sldNum" sz="quarter" idx="4"/>
          </p:nvPr>
        </p:nvSpPr>
        <p:spPr>
          <a:xfrm>
            <a:off x="8430055" y="169863"/>
            <a:ext cx="620584" cy="274637"/>
          </a:xfrm>
          <a:prstGeom prst="rect">
            <a:avLst/>
          </a:prstGeom>
        </p:spPr>
        <p:txBody>
          <a:bodyPr vert="horz" lIns="91440" tIns="45720" rIns="91440" bIns="45720" rtlCol="0" anchor="ctr"/>
          <a:lstStyle>
            <a:lvl1pPr algn="r">
              <a:defRPr sz="800">
                <a:solidFill>
                  <a:schemeClr val="bg1"/>
                </a:solidFill>
                <a:latin typeface="+mn-lt"/>
              </a:defRPr>
            </a:lvl1pPr>
          </a:lstStyle>
          <a:p>
            <a:fld id="{4A870AB9-8BF5-344B-90A4-7ECB9F42DA2D}" type="slidenum">
              <a:rPr lang="en-US" smtClean="0"/>
              <a:pPr/>
              <a:t>‹#›</a:t>
            </a:fld>
            <a:endParaRPr lang="en-US"/>
          </a:p>
        </p:txBody>
      </p:sp>
    </p:spTree>
    <p:extLst>
      <p:ext uri="{BB962C8B-B14F-4D97-AF65-F5344CB8AC3E}">
        <p14:creationId xmlns:p14="http://schemas.microsoft.com/office/powerpoint/2010/main" val="2033930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3E34D62A-20FE-8443-87D4-B0E7DAF91BC0}"/>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400949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Body Page Standard">
    <p:bg>
      <p:bgPr>
        <a:solidFill>
          <a:srgbClr val="CDCED1"/>
        </a:solidFill>
        <a:effectLst/>
      </p:bgPr>
    </p:bg>
    <p:spTree>
      <p:nvGrpSpPr>
        <p:cNvPr id="1" name=""/>
        <p:cNvGrpSpPr/>
        <p:nvPr/>
      </p:nvGrpSpPr>
      <p:grpSpPr>
        <a:xfrm>
          <a:off x="0" y="0"/>
          <a:ext cx="0" cy="0"/>
          <a:chOff x="0" y="0"/>
          <a:chExt cx="0" cy="0"/>
        </a:xfrm>
      </p:grpSpPr>
      <p:sp>
        <p:nvSpPr>
          <p:cNvPr id="11" name="Rectangle 10"/>
          <p:cNvSpPr/>
          <p:nvPr userDrawn="1"/>
        </p:nvSpPr>
        <p:spPr>
          <a:xfrm>
            <a:off x="0" y="4421188"/>
            <a:ext cx="9144000" cy="718344"/>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M_inline(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7509" y="4521745"/>
            <a:ext cx="1594078" cy="386278"/>
          </a:xfrm>
          <a:prstGeom prst="rect">
            <a:avLst/>
          </a:prstGeom>
        </p:spPr>
      </p:pic>
      <p:sp>
        <p:nvSpPr>
          <p:cNvPr id="4" name="Text Placeholder 2"/>
          <p:cNvSpPr>
            <a:spLocks noGrp="1"/>
          </p:cNvSpPr>
          <p:nvPr>
            <p:ph type="body" sz="quarter" idx="12" hasCustomPrompt="1"/>
          </p:nvPr>
        </p:nvSpPr>
        <p:spPr>
          <a:xfrm>
            <a:off x="252413" y="222250"/>
            <a:ext cx="8632825" cy="369332"/>
          </a:xfrm>
          <a:prstGeom prst="rect">
            <a:avLst/>
          </a:prstGeom>
        </p:spPr>
        <p:txBody>
          <a:bodyPr wrap="square" lIns="0" tIns="0" rIns="0" bIns="0">
            <a:spAutoFit/>
          </a:bodyPr>
          <a:lstStyle>
            <a:lvl1pPr marL="0" indent="0" algn="ctr">
              <a:buNone/>
              <a:defRPr sz="2400" b="1" cap="none">
                <a:solidFill>
                  <a:srgbClr val="671E75"/>
                </a:solidFill>
              </a:defRPr>
            </a:lvl1pPr>
          </a:lstStyle>
          <a:p>
            <a:pPr lvl="0"/>
            <a:r>
              <a:rPr lang="en-AU" dirty="0"/>
              <a:t>Heading</a:t>
            </a:r>
          </a:p>
        </p:txBody>
      </p:sp>
      <p:sp>
        <p:nvSpPr>
          <p:cNvPr id="6" name="Text Placeholder 2"/>
          <p:cNvSpPr>
            <a:spLocks noGrp="1"/>
          </p:cNvSpPr>
          <p:nvPr>
            <p:ph idx="1"/>
          </p:nvPr>
        </p:nvSpPr>
        <p:spPr bwMode="auto">
          <a:xfrm>
            <a:off x="252413" y="677863"/>
            <a:ext cx="4143375"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2" name="Text Placeholder 2"/>
          <p:cNvSpPr>
            <a:spLocks noGrp="1"/>
          </p:cNvSpPr>
          <p:nvPr>
            <p:ph idx="13"/>
          </p:nvPr>
        </p:nvSpPr>
        <p:spPr bwMode="auto">
          <a:xfrm>
            <a:off x="4748213" y="677863"/>
            <a:ext cx="4143375" cy="3490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6800" rIns="0" bIns="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10" name="Text Placeholder 6"/>
          <p:cNvSpPr txBox="1">
            <a:spLocks/>
          </p:cNvSpPr>
          <p:nvPr userDrawn="1"/>
        </p:nvSpPr>
        <p:spPr>
          <a:xfrm>
            <a:off x="258731" y="4806919"/>
            <a:ext cx="6452847" cy="100759"/>
          </a:xfrm>
          <a:prstGeom prst="rect">
            <a:avLst/>
          </a:prstGeom>
        </p:spPr>
        <p:txBody>
          <a:bodyPr lIns="0" tIns="0" rIns="0" bIns="0" anchor="b" anchorCtr="0"/>
          <a:lstStyle>
            <a:lvl1pPr marL="0" indent="0" algn="l" defTabSz="457200" rtl="0" eaLnBrk="0" fontAlgn="base" hangingPunct="0">
              <a:spcBef>
                <a:spcPts val="0"/>
              </a:spcBef>
              <a:spcAft>
                <a:spcPts val="400"/>
              </a:spcAft>
              <a:buFontTx/>
              <a:buNone/>
              <a:defRPr sz="800" kern="1200" cap="all" baseline="0">
                <a:solidFill>
                  <a:srgbClr val="FFFFFF"/>
                </a:solidFill>
                <a:latin typeface="+mn-lt"/>
                <a:ea typeface="Geneva" charset="0"/>
                <a:cs typeface="Geneva" charset="0"/>
              </a:defRPr>
            </a:lvl1pPr>
            <a:lvl2pPr marL="504000" indent="-252000" algn="l" defTabSz="457200" rtl="0" eaLnBrk="0" fontAlgn="base" hangingPunct="0">
              <a:spcBef>
                <a:spcPts val="0"/>
              </a:spcBef>
              <a:spcAft>
                <a:spcPts val="400"/>
              </a:spcAft>
              <a:buFont typeface="Arial" pitchFamily="34" charset="0"/>
              <a:buChar char="–"/>
              <a:defRPr sz="1400" kern="1200" baseline="0">
                <a:solidFill>
                  <a:srgbClr val="FFFFFF"/>
                </a:solidFill>
                <a:latin typeface="+mn-lt"/>
                <a:ea typeface="Geneva" charset="0"/>
                <a:cs typeface="+mn-cs"/>
              </a:defRPr>
            </a:lvl2pPr>
            <a:lvl3pPr marL="756000" indent="-252000" algn="l" defTabSz="457200" rtl="0" eaLnBrk="0" fontAlgn="base" hangingPunct="0">
              <a:spcBef>
                <a:spcPts val="0"/>
              </a:spcBef>
              <a:spcAft>
                <a:spcPts val="400"/>
              </a:spcAft>
              <a:buFont typeface="Wingdings" charset="2"/>
              <a:buChar char="§"/>
              <a:defRPr sz="1400" kern="1200" baseline="0">
                <a:solidFill>
                  <a:srgbClr val="FFFFFF"/>
                </a:solidFill>
                <a:latin typeface="+mn-lt"/>
                <a:ea typeface="Geneva" charset="0"/>
                <a:cs typeface="+mn-cs"/>
              </a:defRPr>
            </a:lvl3pPr>
            <a:lvl4pPr marL="504000" indent="-252000" algn="l" defTabSz="457200" rtl="0" eaLnBrk="0" fontAlgn="base" hangingPunct="0">
              <a:spcBef>
                <a:spcPts val="0"/>
              </a:spcBef>
              <a:spcAft>
                <a:spcPts val="400"/>
              </a:spcAft>
              <a:buFont typeface="Arial" pitchFamily="34" charset="0"/>
              <a:buChar char="–"/>
              <a:defRPr sz="1400" kern="1200" baseline="0">
                <a:solidFill>
                  <a:srgbClr val="FFFFFF"/>
                </a:solidFill>
                <a:latin typeface="+mn-lt"/>
                <a:ea typeface="Geneva" charset="0"/>
                <a:cs typeface="+mn-cs"/>
              </a:defRPr>
            </a:lvl4pPr>
            <a:lvl5pPr marL="504000" indent="-252000" algn="l" defTabSz="457200" rtl="0" eaLnBrk="0" fontAlgn="base" hangingPunct="0">
              <a:spcBef>
                <a:spcPts val="0"/>
              </a:spcBef>
              <a:spcAft>
                <a:spcPts val="400"/>
              </a:spcAft>
              <a:buFont typeface="Arial" pitchFamily="34" charset="0"/>
              <a:buChar char="»"/>
              <a:defRPr sz="1400" kern="1200" baseline="0">
                <a:solidFill>
                  <a:srgbClr val="FFFFFF"/>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cap="none" dirty="0"/>
          </a:p>
          <a:p>
            <a:endParaRPr lang="en-US" cap="none" dirty="0"/>
          </a:p>
        </p:txBody>
      </p:sp>
      <p:sp>
        <p:nvSpPr>
          <p:cNvPr id="8" name="Footer Placeholder 4">
            <a:extLst>
              <a:ext uri="{FF2B5EF4-FFF2-40B4-BE49-F238E27FC236}">
                <a16:creationId xmlns:a16="http://schemas.microsoft.com/office/drawing/2014/main" id="{4ACA5143-DC00-B347-A00E-6E7464494AFA}"/>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734247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 Full Page">
    <p:bg>
      <p:bgPr>
        <a:solidFill>
          <a:srgbClr val="CDCED1"/>
        </a:solidFill>
        <a:effectLst/>
      </p:bgPr>
    </p:bg>
    <p:spTree>
      <p:nvGrpSpPr>
        <p:cNvPr id="1" name=""/>
        <p:cNvGrpSpPr/>
        <p:nvPr/>
      </p:nvGrpSpPr>
      <p:grpSpPr>
        <a:xfrm>
          <a:off x="0" y="0"/>
          <a:ext cx="0" cy="0"/>
          <a:chOff x="0" y="0"/>
          <a:chExt cx="0" cy="0"/>
        </a:xfrm>
      </p:grpSpPr>
      <p:sp>
        <p:nvSpPr>
          <p:cNvPr id="8" name="Text Placeholder 2"/>
          <p:cNvSpPr>
            <a:spLocks noGrp="1"/>
          </p:cNvSpPr>
          <p:nvPr>
            <p:ph type="body" sz="quarter" idx="12" hasCustomPrompt="1"/>
          </p:nvPr>
        </p:nvSpPr>
        <p:spPr>
          <a:xfrm>
            <a:off x="252413" y="222250"/>
            <a:ext cx="8632825" cy="369332"/>
          </a:xfrm>
          <a:prstGeom prst="rect">
            <a:avLst/>
          </a:prstGeom>
        </p:spPr>
        <p:txBody>
          <a:bodyPr wrap="square" lIns="0" tIns="0" rIns="0" bIns="0">
            <a:spAutoFit/>
          </a:bodyPr>
          <a:lstStyle>
            <a:lvl1pPr marL="0" indent="0" algn="ctr">
              <a:buNone/>
              <a:defRPr sz="2400" b="1" cap="none">
                <a:solidFill>
                  <a:srgbClr val="671E75"/>
                </a:solidFill>
              </a:defRPr>
            </a:lvl1pPr>
          </a:lstStyle>
          <a:p>
            <a:pPr lvl="0"/>
            <a:r>
              <a:rPr lang="en-AU" dirty="0"/>
              <a:t>Heading</a:t>
            </a:r>
          </a:p>
        </p:txBody>
      </p:sp>
      <p:sp>
        <p:nvSpPr>
          <p:cNvPr id="10" name="Rectangle 9"/>
          <p:cNvSpPr/>
          <p:nvPr userDrawn="1"/>
        </p:nvSpPr>
        <p:spPr>
          <a:xfrm>
            <a:off x="0" y="4421188"/>
            <a:ext cx="9144000" cy="718344"/>
          </a:xfrm>
          <a:prstGeom prst="rect">
            <a:avLst/>
          </a:prstGeom>
          <a:solidFill>
            <a:schemeClr val="tx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BM_inline(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7509" y="4521745"/>
            <a:ext cx="1594078" cy="386278"/>
          </a:xfrm>
          <a:prstGeom prst="rect">
            <a:avLst/>
          </a:prstGeom>
        </p:spPr>
      </p:pic>
      <p:sp>
        <p:nvSpPr>
          <p:cNvPr id="12" name="Text Placeholder 6"/>
          <p:cNvSpPr txBox="1">
            <a:spLocks/>
          </p:cNvSpPr>
          <p:nvPr userDrawn="1"/>
        </p:nvSpPr>
        <p:spPr>
          <a:xfrm>
            <a:off x="258731" y="4806919"/>
            <a:ext cx="6452847" cy="100759"/>
          </a:xfrm>
          <a:prstGeom prst="rect">
            <a:avLst/>
          </a:prstGeom>
        </p:spPr>
        <p:txBody>
          <a:bodyPr lIns="0" tIns="0" rIns="0" bIns="0" anchor="b" anchorCtr="0"/>
          <a:lstStyle>
            <a:lvl1pPr marL="0" indent="0" algn="l" defTabSz="457200" rtl="0" eaLnBrk="0" fontAlgn="base" hangingPunct="0">
              <a:spcBef>
                <a:spcPts val="0"/>
              </a:spcBef>
              <a:spcAft>
                <a:spcPts val="400"/>
              </a:spcAft>
              <a:buFontTx/>
              <a:buNone/>
              <a:defRPr sz="800" kern="1200" cap="all" baseline="0">
                <a:solidFill>
                  <a:srgbClr val="FFFFFF"/>
                </a:solidFill>
                <a:latin typeface="+mn-lt"/>
                <a:ea typeface="Geneva" charset="0"/>
                <a:cs typeface="Geneva" charset="0"/>
              </a:defRPr>
            </a:lvl1pPr>
            <a:lvl2pPr marL="504000" indent="-252000" algn="l" defTabSz="457200" rtl="0" eaLnBrk="0" fontAlgn="base" hangingPunct="0">
              <a:spcBef>
                <a:spcPts val="0"/>
              </a:spcBef>
              <a:spcAft>
                <a:spcPts val="400"/>
              </a:spcAft>
              <a:buFont typeface="Arial" pitchFamily="34" charset="0"/>
              <a:buChar char="–"/>
              <a:defRPr sz="1400" kern="1200" baseline="0">
                <a:solidFill>
                  <a:srgbClr val="FFFFFF"/>
                </a:solidFill>
                <a:latin typeface="+mn-lt"/>
                <a:ea typeface="Geneva" charset="0"/>
                <a:cs typeface="+mn-cs"/>
              </a:defRPr>
            </a:lvl2pPr>
            <a:lvl3pPr marL="756000" indent="-252000" algn="l" defTabSz="457200" rtl="0" eaLnBrk="0" fontAlgn="base" hangingPunct="0">
              <a:spcBef>
                <a:spcPts val="0"/>
              </a:spcBef>
              <a:spcAft>
                <a:spcPts val="400"/>
              </a:spcAft>
              <a:buFont typeface="Wingdings" charset="2"/>
              <a:buChar char="§"/>
              <a:defRPr sz="1400" kern="1200" baseline="0">
                <a:solidFill>
                  <a:srgbClr val="FFFFFF"/>
                </a:solidFill>
                <a:latin typeface="+mn-lt"/>
                <a:ea typeface="Geneva" charset="0"/>
                <a:cs typeface="+mn-cs"/>
              </a:defRPr>
            </a:lvl3pPr>
            <a:lvl4pPr marL="504000" indent="-252000" algn="l" defTabSz="457200" rtl="0" eaLnBrk="0" fontAlgn="base" hangingPunct="0">
              <a:spcBef>
                <a:spcPts val="0"/>
              </a:spcBef>
              <a:spcAft>
                <a:spcPts val="400"/>
              </a:spcAft>
              <a:buFont typeface="Arial" pitchFamily="34" charset="0"/>
              <a:buChar char="–"/>
              <a:defRPr sz="1400" kern="1200" baseline="0">
                <a:solidFill>
                  <a:srgbClr val="FFFFFF"/>
                </a:solidFill>
                <a:latin typeface="+mn-lt"/>
                <a:ea typeface="Geneva" charset="0"/>
                <a:cs typeface="+mn-cs"/>
              </a:defRPr>
            </a:lvl4pPr>
            <a:lvl5pPr marL="504000" indent="-252000" algn="l" defTabSz="457200" rtl="0" eaLnBrk="0" fontAlgn="base" hangingPunct="0">
              <a:spcBef>
                <a:spcPts val="0"/>
              </a:spcBef>
              <a:spcAft>
                <a:spcPts val="400"/>
              </a:spcAft>
              <a:buFont typeface="Arial" pitchFamily="34" charset="0"/>
              <a:buChar char="»"/>
              <a:defRPr sz="1400" kern="1200" baseline="0">
                <a:solidFill>
                  <a:srgbClr val="FFFFFF"/>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cap="none" dirty="0"/>
          </a:p>
          <a:p>
            <a:endParaRPr lang="en-US" cap="none" dirty="0"/>
          </a:p>
        </p:txBody>
      </p:sp>
      <p:sp>
        <p:nvSpPr>
          <p:cNvPr id="6" name="Footer Placeholder 4">
            <a:extLst>
              <a:ext uri="{FF2B5EF4-FFF2-40B4-BE49-F238E27FC236}">
                <a16:creationId xmlns:a16="http://schemas.microsoft.com/office/drawing/2014/main" id="{D7F0F4F0-8CA0-5444-94D1-FD932C833B6B}"/>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4648439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787F48F1-1F47-6A44-B0FA-DB665E6C7375}"/>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643652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4000" y="1491854"/>
            <a:ext cx="8637588" cy="345638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80A81994-5E36-FB48-85B1-44B9E358AFC7}"/>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173205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ub-section Title Slide">
    <p:spTree>
      <p:nvGrpSpPr>
        <p:cNvPr id="1" name=""/>
        <p:cNvGrpSpPr/>
        <p:nvPr/>
      </p:nvGrpSpPr>
      <p:grpSpPr>
        <a:xfrm>
          <a:off x="0" y="0"/>
          <a:ext cx="0" cy="0"/>
          <a:chOff x="0" y="0"/>
          <a:chExt cx="0" cy="0"/>
        </a:xfrm>
      </p:grpSpPr>
      <p:sp>
        <p:nvSpPr>
          <p:cNvPr id="9" name="Parallelogram 8"/>
          <p:cNvSpPr/>
          <p:nvPr userDrawn="1"/>
        </p:nvSpPr>
        <p:spPr>
          <a:xfrm>
            <a:off x="-895048" y="0"/>
            <a:ext cx="7347858" cy="3422952"/>
          </a:xfrm>
          <a:prstGeom prst="parallelogram">
            <a:avLst/>
          </a:prstGeom>
          <a:gradFill flip="none" rotWithShape="1">
            <a:gsLst>
              <a:gs pos="0">
                <a:srgbClr val="009BC1">
                  <a:alpha val="80000"/>
                </a:srgbClr>
              </a:gs>
              <a:gs pos="100000">
                <a:srgbClr val="002745"/>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3" y="169863"/>
            <a:ext cx="943496" cy="643974"/>
          </a:xfrm>
          <a:prstGeom prst="rect">
            <a:avLst/>
          </a:prstGeom>
        </p:spPr>
      </p:pic>
      <p:sp>
        <p:nvSpPr>
          <p:cNvPr id="8" name="Text Placeholder 2"/>
          <p:cNvSpPr>
            <a:spLocks noGrp="1"/>
          </p:cNvSpPr>
          <p:nvPr>
            <p:ph type="body" sz="quarter" idx="12" hasCustomPrompt="1"/>
          </p:nvPr>
        </p:nvSpPr>
        <p:spPr>
          <a:xfrm>
            <a:off x="360363" y="1120639"/>
            <a:ext cx="5557269" cy="894604"/>
          </a:xfrm>
          <a:prstGeom prst="rect">
            <a:avLst/>
          </a:prstGeom>
        </p:spPr>
        <p:txBody>
          <a:bodyPr wrap="square" lIns="0" tIns="0" rIns="0" bIns="0">
            <a:spAutoFit/>
          </a:bodyPr>
          <a:lstStyle>
            <a:lvl1pPr marL="0" indent="0">
              <a:lnSpc>
                <a:spcPct val="90000"/>
              </a:lnSpc>
              <a:spcBef>
                <a:spcPts val="0"/>
              </a:spcBef>
              <a:buNone/>
              <a:defRPr sz="3200" b="0" i="0" cap="none" baseline="0">
                <a:solidFill>
                  <a:schemeClr val="bg1"/>
                </a:solidFill>
              </a:defRPr>
            </a:lvl1pPr>
          </a:lstStyle>
          <a:p>
            <a:pPr lvl="0"/>
            <a:r>
              <a:rPr lang="en-AU" dirty="0"/>
              <a:t>Title slide for </a:t>
            </a:r>
            <a:br>
              <a:rPr lang="en-AU" dirty="0"/>
            </a:br>
            <a:r>
              <a:rPr lang="en-AU" dirty="0"/>
              <a:t>sub-sections</a:t>
            </a:r>
          </a:p>
        </p:txBody>
      </p:sp>
      <p:sp>
        <p:nvSpPr>
          <p:cNvPr id="14" name="Text Placeholder 2"/>
          <p:cNvSpPr>
            <a:spLocks noGrp="1"/>
          </p:cNvSpPr>
          <p:nvPr>
            <p:ph type="body" sz="quarter" idx="13" hasCustomPrompt="1"/>
          </p:nvPr>
        </p:nvSpPr>
        <p:spPr>
          <a:xfrm>
            <a:off x="360363" y="2224759"/>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Subheading</a:t>
            </a:r>
          </a:p>
        </p:txBody>
      </p:sp>
      <p:sp>
        <p:nvSpPr>
          <p:cNvPr id="6" name="Slide Number Placeholder 2"/>
          <p:cNvSpPr>
            <a:spLocks noGrp="1"/>
          </p:cNvSpPr>
          <p:nvPr>
            <p:ph type="sldNum" sz="quarter" idx="4"/>
          </p:nvPr>
        </p:nvSpPr>
        <p:spPr>
          <a:xfrm>
            <a:off x="8430055" y="169863"/>
            <a:ext cx="620584" cy="274637"/>
          </a:xfrm>
          <a:prstGeom prst="rect">
            <a:avLst/>
          </a:prstGeom>
        </p:spPr>
        <p:txBody>
          <a:bodyPr vert="horz" lIns="91440" tIns="45720" rIns="91440" bIns="45720" rtlCol="0" anchor="ctr"/>
          <a:lstStyle>
            <a:lvl1pPr algn="r">
              <a:defRPr sz="800">
                <a:solidFill>
                  <a:schemeClr val="bg1"/>
                </a:solidFill>
                <a:latin typeface="+mn-lt"/>
              </a:defRPr>
            </a:lvl1pPr>
          </a:lstStyle>
          <a:p>
            <a:fld id="{4A870AB9-8BF5-344B-90A4-7ECB9F42DA2D}" type="slidenum">
              <a:rPr lang="en-US" smtClean="0"/>
              <a:pPr/>
              <a:t>‹#›</a:t>
            </a:fld>
            <a:endParaRPr lang="en-US"/>
          </a:p>
        </p:txBody>
      </p:sp>
    </p:spTree>
    <p:extLst>
      <p:ext uri="{BB962C8B-B14F-4D97-AF65-F5344CB8AC3E}">
        <p14:creationId xmlns:p14="http://schemas.microsoft.com/office/powerpoint/2010/main" val="161529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bwMode="auto">
          <a:xfrm>
            <a:off x="1689879" y="169864"/>
            <a:ext cx="70969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400" baseline="0"/>
            </a:lvl1pPr>
          </a:lstStyle>
          <a:p>
            <a:pPr lvl="0"/>
            <a:r>
              <a:rPr lang="en-US" dirty="0"/>
              <a:t>Heading</a:t>
            </a:r>
          </a:p>
        </p:txBody>
      </p:sp>
      <p:pic>
        <p:nvPicPr>
          <p:cNvPr id="2" name="Picture 1"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3" y="169863"/>
            <a:ext cx="821981" cy="561035"/>
          </a:xfrm>
          <a:prstGeom prst="rect">
            <a:avLst/>
          </a:prstGeom>
        </p:spPr>
      </p:pic>
      <p:sp>
        <p:nvSpPr>
          <p:cNvPr id="6" name="Text Placeholder 2"/>
          <p:cNvSpPr txBox="1">
            <a:spLocks/>
          </p:cNvSpPr>
          <p:nvPr userDrawn="1"/>
        </p:nvSpPr>
        <p:spPr>
          <a:xfrm>
            <a:off x="360363" y="855663"/>
            <a:ext cx="8416925" cy="3614737"/>
          </a:xfrm>
          <a:prstGeom prst="rect">
            <a:avLst/>
          </a:prstGeom>
        </p:spPr>
        <p:txBody>
          <a:bodyPr/>
          <a:lstStyle>
            <a:lvl1pPr marL="285750" marR="0" indent="-285750" algn="l" defTabSz="457200" rtl="0" eaLnBrk="1" fontAlgn="base" latinLnBrk="0" hangingPunct="1">
              <a:lnSpc>
                <a:spcPct val="100000"/>
              </a:lnSpc>
              <a:spcBef>
                <a:spcPct val="0"/>
              </a:spcBef>
              <a:spcAft>
                <a:spcPts val="400"/>
              </a:spcAft>
              <a:buClrTx/>
              <a:buSzTx/>
              <a:buFont typeface="Arial"/>
              <a:buChar char="•"/>
              <a:tabLst/>
              <a:defRPr sz="1800" b="0" i="0" kern="1200" baseline="0">
                <a:solidFill>
                  <a:srgbClr val="FFFFFF"/>
                </a:solidFill>
                <a:latin typeface="Open Sans"/>
                <a:ea typeface="Geneva" charset="0"/>
                <a:cs typeface="Open Sans"/>
              </a:defRPr>
            </a:lvl1pPr>
            <a:lvl2pPr marL="465750" marR="0" indent="-285750" algn="l" defTabSz="457200" rtl="0" eaLnBrk="1" fontAlgn="base" latinLnBrk="0" hangingPunct="1">
              <a:lnSpc>
                <a:spcPct val="100000"/>
              </a:lnSpc>
              <a:spcBef>
                <a:spcPct val="0"/>
              </a:spcBef>
              <a:spcAft>
                <a:spcPts val="400"/>
              </a:spcAft>
              <a:buClrTx/>
              <a:buSzTx/>
              <a:buFont typeface="Lucida Grande"/>
              <a:buChar char="–"/>
              <a:tabLst/>
              <a:defRPr sz="1800" b="0" i="0" kern="1200" baseline="0">
                <a:solidFill>
                  <a:srgbClr val="FFFFFF"/>
                </a:solidFill>
                <a:latin typeface="+mn-lt"/>
                <a:ea typeface="Geneva" charset="0"/>
                <a:cs typeface="+mn-cs"/>
              </a:defRPr>
            </a:lvl2pPr>
            <a:lvl3pPr marL="645750" marR="0" indent="-285750" algn="l" defTabSz="457200" rtl="0" eaLnBrk="1" fontAlgn="base" latinLnBrk="0" hangingPunct="1">
              <a:lnSpc>
                <a:spcPct val="100000"/>
              </a:lnSpc>
              <a:spcBef>
                <a:spcPct val="0"/>
              </a:spcBef>
              <a:spcAft>
                <a:spcPts val="400"/>
              </a:spcAft>
              <a:buClrTx/>
              <a:buSzTx/>
              <a:buFont typeface="Wingdings" charset="2"/>
              <a:buChar char="§"/>
              <a:tabLst/>
              <a:defRPr sz="1800" b="0" i="0" kern="1200" baseline="0">
                <a:solidFill>
                  <a:srgbClr val="FFFFFF"/>
                </a:solidFill>
                <a:latin typeface="+mn-lt"/>
                <a:ea typeface="Geneva" charset="0"/>
                <a:cs typeface="+mn-cs"/>
              </a:defRPr>
            </a:lvl3pPr>
            <a:lvl4pPr marL="504000" indent="-252000" algn="l" defTabSz="457200" rtl="0" eaLnBrk="0" fontAlgn="base" hangingPunct="0">
              <a:spcBef>
                <a:spcPts val="0"/>
              </a:spcBef>
              <a:spcAft>
                <a:spcPts val="400"/>
              </a:spcAft>
              <a:buFont typeface="Arial" pitchFamily="34" charset="0"/>
              <a:buChar char="–"/>
              <a:defRPr sz="1800" kern="1200" baseline="0">
                <a:solidFill>
                  <a:srgbClr val="FFFFFF"/>
                </a:solidFill>
                <a:latin typeface="+mn-lt"/>
                <a:ea typeface="Geneva" charset="0"/>
                <a:cs typeface="+mn-cs"/>
              </a:defRPr>
            </a:lvl4pPr>
            <a:lvl5pPr marL="252000" indent="0" algn="l" defTabSz="457200" rtl="0" eaLnBrk="0" fontAlgn="base" hangingPunct="0">
              <a:spcBef>
                <a:spcPts val="0"/>
              </a:spcBef>
              <a:spcAft>
                <a:spcPts val="400"/>
              </a:spcAft>
              <a:buFont typeface="Arial" pitchFamily="34" charset="0"/>
              <a:buNone/>
              <a:defRPr sz="1800" kern="1200" baseline="0">
                <a:solidFill>
                  <a:srgbClr val="FFFFFF"/>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dirty="0"/>
          </a:p>
        </p:txBody>
      </p:sp>
      <p:sp>
        <p:nvSpPr>
          <p:cNvPr id="9" name="Text Placeholder 3"/>
          <p:cNvSpPr>
            <a:spLocks noGrp="1"/>
          </p:cNvSpPr>
          <p:nvPr>
            <p:ph type="body" sz="quarter" idx="11"/>
          </p:nvPr>
        </p:nvSpPr>
        <p:spPr>
          <a:xfrm>
            <a:off x="360362" y="976313"/>
            <a:ext cx="8426451" cy="3908424"/>
          </a:xfrm>
          <a:prstGeom prst="rect">
            <a:avLst/>
          </a:prstGeom>
        </p:spPr>
        <p:txBody>
          <a:bodyPr vert="horz" lIns="0" tIns="0" rIns="0" bIns="0"/>
          <a:lstStyle>
            <a:lvl1pPr marL="285750" indent="-285750">
              <a:buFont typeface="Arial"/>
              <a:buChar char="•"/>
              <a:defRPr sz="1800" b="0" i="0" baseline="0">
                <a:latin typeface="+mn-lt"/>
              </a:defRPr>
            </a:lvl1pPr>
            <a:lvl2pPr>
              <a:defRPr sz="1800" b="0" i="0" baseline="0">
                <a:latin typeface="+mn-lt"/>
              </a:defRPr>
            </a:lvl2pPr>
            <a:lvl3pPr>
              <a:defRPr sz="1800" b="0" i="0" baseline="0">
                <a:latin typeface="+mn-lt"/>
              </a:defRPr>
            </a:lvl3pPr>
            <a:lvl4pPr>
              <a:defRPr sz="1800" b="0" i="0" baseline="0">
                <a:latin typeface="+mn-lt"/>
              </a:defRPr>
            </a:lvl4pPr>
            <a:lvl5pPr>
              <a:defRPr sz="1800" b="0" i="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54C62DCD-AE43-FB47-BF3B-0CCB91AC7CAB}"/>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1694764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Text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1689879" y="169864"/>
            <a:ext cx="70969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400" baseline="0"/>
            </a:lvl1pPr>
          </a:lstStyle>
          <a:p>
            <a:pPr lvl="0"/>
            <a:r>
              <a:rPr lang="en-US" dirty="0"/>
              <a:t>Heading</a:t>
            </a:r>
          </a:p>
        </p:txBody>
      </p:sp>
      <p:sp>
        <p:nvSpPr>
          <p:cNvPr id="8" name="Text Placeholder 2"/>
          <p:cNvSpPr txBox="1">
            <a:spLocks/>
          </p:cNvSpPr>
          <p:nvPr userDrawn="1"/>
        </p:nvSpPr>
        <p:spPr>
          <a:xfrm>
            <a:off x="360363" y="855663"/>
            <a:ext cx="4211637" cy="3614737"/>
          </a:xfrm>
          <a:prstGeom prst="rect">
            <a:avLst/>
          </a:prstGeom>
        </p:spPr>
        <p:txBody>
          <a:bodyPr/>
          <a:lstStyle>
            <a:lvl1pPr marL="285750" marR="0" indent="-285750" algn="l" defTabSz="457200" rtl="0" eaLnBrk="1" fontAlgn="base" latinLnBrk="0" hangingPunct="1">
              <a:lnSpc>
                <a:spcPct val="100000"/>
              </a:lnSpc>
              <a:spcBef>
                <a:spcPct val="0"/>
              </a:spcBef>
              <a:spcAft>
                <a:spcPts val="400"/>
              </a:spcAft>
              <a:buClrTx/>
              <a:buSzTx/>
              <a:buFont typeface="Arial"/>
              <a:buChar char="•"/>
              <a:tabLst/>
              <a:defRPr sz="1800" b="0" i="0" kern="1200" baseline="0">
                <a:solidFill>
                  <a:srgbClr val="FFFFFF"/>
                </a:solidFill>
                <a:latin typeface="Open Sans"/>
                <a:ea typeface="Geneva" charset="0"/>
                <a:cs typeface="Open Sans"/>
              </a:defRPr>
            </a:lvl1pPr>
            <a:lvl2pPr marL="465750" marR="0" indent="-285750" algn="l" defTabSz="457200" rtl="0" eaLnBrk="1" fontAlgn="base" latinLnBrk="0" hangingPunct="1">
              <a:lnSpc>
                <a:spcPct val="100000"/>
              </a:lnSpc>
              <a:spcBef>
                <a:spcPct val="0"/>
              </a:spcBef>
              <a:spcAft>
                <a:spcPts val="400"/>
              </a:spcAft>
              <a:buClrTx/>
              <a:buSzTx/>
              <a:buFont typeface="Lucida Grande"/>
              <a:buChar char="–"/>
              <a:tabLst/>
              <a:defRPr sz="1800" b="0" i="0" kern="1200" baseline="0">
                <a:solidFill>
                  <a:srgbClr val="FFFFFF"/>
                </a:solidFill>
                <a:latin typeface="+mn-lt"/>
                <a:ea typeface="Geneva" charset="0"/>
                <a:cs typeface="+mn-cs"/>
              </a:defRPr>
            </a:lvl2pPr>
            <a:lvl3pPr marL="645750" marR="0" indent="-285750" algn="l" defTabSz="457200" rtl="0" eaLnBrk="1" fontAlgn="base" latinLnBrk="0" hangingPunct="1">
              <a:lnSpc>
                <a:spcPct val="100000"/>
              </a:lnSpc>
              <a:spcBef>
                <a:spcPct val="0"/>
              </a:spcBef>
              <a:spcAft>
                <a:spcPts val="400"/>
              </a:spcAft>
              <a:buClrTx/>
              <a:buSzTx/>
              <a:buFont typeface="Wingdings" charset="2"/>
              <a:buChar char="§"/>
              <a:tabLst/>
              <a:defRPr sz="1800" b="0" i="0" kern="1200" baseline="0">
                <a:solidFill>
                  <a:srgbClr val="FFFFFF"/>
                </a:solidFill>
                <a:latin typeface="+mn-lt"/>
                <a:ea typeface="Geneva" charset="0"/>
                <a:cs typeface="+mn-cs"/>
              </a:defRPr>
            </a:lvl3pPr>
            <a:lvl4pPr marL="504000" indent="-252000" algn="l" defTabSz="457200" rtl="0" eaLnBrk="0" fontAlgn="base" hangingPunct="0">
              <a:spcBef>
                <a:spcPts val="0"/>
              </a:spcBef>
              <a:spcAft>
                <a:spcPts val="400"/>
              </a:spcAft>
              <a:buFont typeface="Arial" pitchFamily="34" charset="0"/>
              <a:buChar char="–"/>
              <a:defRPr sz="1800" kern="1200" baseline="0">
                <a:solidFill>
                  <a:srgbClr val="FFFFFF"/>
                </a:solidFill>
                <a:latin typeface="+mn-lt"/>
                <a:ea typeface="Geneva" charset="0"/>
                <a:cs typeface="+mn-cs"/>
              </a:defRPr>
            </a:lvl4pPr>
            <a:lvl5pPr marL="252000" indent="0" algn="l" defTabSz="457200" rtl="0" eaLnBrk="0" fontAlgn="base" hangingPunct="0">
              <a:spcBef>
                <a:spcPts val="0"/>
              </a:spcBef>
              <a:spcAft>
                <a:spcPts val="400"/>
              </a:spcAft>
              <a:buFont typeface="Arial" pitchFamily="34" charset="0"/>
              <a:buNone/>
              <a:defRPr sz="1800" kern="1200" baseline="0">
                <a:solidFill>
                  <a:srgbClr val="FFFFFF"/>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dirty="0"/>
          </a:p>
        </p:txBody>
      </p:sp>
      <p:pic>
        <p:nvPicPr>
          <p:cNvPr id="9" name="Picture 8"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3" y="169863"/>
            <a:ext cx="821981" cy="561035"/>
          </a:xfrm>
          <a:prstGeom prst="rect">
            <a:avLst/>
          </a:prstGeom>
        </p:spPr>
      </p:pic>
      <p:sp>
        <p:nvSpPr>
          <p:cNvPr id="4" name="Text Placeholder 3"/>
          <p:cNvSpPr>
            <a:spLocks noGrp="1"/>
          </p:cNvSpPr>
          <p:nvPr>
            <p:ph type="body" sz="quarter" idx="11"/>
          </p:nvPr>
        </p:nvSpPr>
        <p:spPr>
          <a:xfrm>
            <a:off x="360362" y="976313"/>
            <a:ext cx="4029075" cy="3908424"/>
          </a:xfrm>
          <a:prstGeom prst="rect">
            <a:avLst/>
          </a:prstGeom>
        </p:spPr>
        <p:txBody>
          <a:bodyPr vert="horz" lIns="0" tIns="0" rIns="0" bIns="0"/>
          <a:lstStyle>
            <a:lvl1pPr marL="285750" indent="-285750">
              <a:buFont typeface="Arial"/>
              <a:buChar char="•"/>
              <a:defRPr sz="1800" b="0" i="0" baseline="0">
                <a:latin typeface="+mn-lt"/>
              </a:defRPr>
            </a:lvl1pPr>
            <a:lvl2pPr>
              <a:defRPr sz="1800" b="0" i="0" baseline="0">
                <a:latin typeface="+mn-lt"/>
              </a:defRPr>
            </a:lvl2pPr>
            <a:lvl3pPr>
              <a:defRPr sz="1800" b="0" i="0" baseline="0">
                <a:latin typeface="+mn-lt"/>
              </a:defRPr>
            </a:lvl3pPr>
            <a:lvl4pPr>
              <a:defRPr sz="1800" b="0" i="0" baseline="0">
                <a:latin typeface="+mn-lt"/>
              </a:defRPr>
            </a:lvl4pPr>
            <a:lvl5pPr>
              <a:defRPr sz="1800" b="0" i="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4"/>
          </p:nvPr>
        </p:nvSpPr>
        <p:spPr>
          <a:xfrm>
            <a:off x="8430055" y="169863"/>
            <a:ext cx="620584" cy="274637"/>
          </a:xfrm>
          <a:prstGeom prst="rect">
            <a:avLst/>
          </a:prstGeom>
        </p:spPr>
        <p:txBody>
          <a:bodyPr vert="horz" lIns="91440" tIns="45720" rIns="91440" bIns="45720" rtlCol="0" anchor="ctr"/>
          <a:lstStyle>
            <a:lvl1pPr algn="r">
              <a:defRPr sz="800">
                <a:solidFill>
                  <a:schemeClr val="bg1"/>
                </a:solidFill>
                <a:latin typeface="+mn-lt"/>
              </a:defRPr>
            </a:lvl1pPr>
          </a:lstStyle>
          <a:p>
            <a:fld id="{4A870AB9-8BF5-344B-90A4-7ECB9F42DA2D}" type="slidenum">
              <a:rPr lang="en-US" smtClean="0"/>
              <a:pPr/>
              <a:t>‹#›</a:t>
            </a:fld>
            <a:endParaRPr lang="en-US"/>
          </a:p>
        </p:txBody>
      </p:sp>
      <p:sp>
        <p:nvSpPr>
          <p:cNvPr id="10" name="Text Placeholder 3"/>
          <p:cNvSpPr>
            <a:spLocks noGrp="1"/>
          </p:cNvSpPr>
          <p:nvPr>
            <p:ph type="body" sz="quarter" idx="12"/>
          </p:nvPr>
        </p:nvSpPr>
        <p:spPr>
          <a:xfrm>
            <a:off x="4766205" y="976313"/>
            <a:ext cx="4029075" cy="3908424"/>
          </a:xfrm>
          <a:prstGeom prst="rect">
            <a:avLst/>
          </a:prstGeom>
        </p:spPr>
        <p:txBody>
          <a:bodyPr vert="horz" lIns="0" tIns="0" rIns="0" bIns="0"/>
          <a:lstStyle>
            <a:lvl1pPr marL="285750" indent="-285750">
              <a:buFont typeface="Arial"/>
              <a:buChar char="•"/>
              <a:defRPr sz="1800" b="0" i="0" baseline="0">
                <a:latin typeface="+mn-lt"/>
              </a:defRPr>
            </a:lvl1pPr>
            <a:lvl2pPr>
              <a:defRPr sz="1800" b="0" i="0" baseline="0">
                <a:latin typeface="+mn-lt"/>
              </a:defRPr>
            </a:lvl2pPr>
            <a:lvl3pPr>
              <a:defRPr sz="1800" b="0" i="0" baseline="0">
                <a:latin typeface="+mn-lt"/>
              </a:defRPr>
            </a:lvl3pPr>
            <a:lvl4pPr>
              <a:defRPr sz="1800" b="0" i="0" baseline="0">
                <a:latin typeface="+mn-lt"/>
              </a:defRPr>
            </a:lvl4pPr>
            <a:lvl5pPr>
              <a:defRPr sz="1800" b="0" i="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a:extLst>
              <a:ext uri="{FF2B5EF4-FFF2-40B4-BE49-F238E27FC236}">
                <a16:creationId xmlns:a16="http://schemas.microsoft.com/office/drawing/2014/main" id="{A0E0FAB0-71DC-C645-AA84-87656D88D053}"/>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370635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ext and Photo Slid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4751388" y="976313"/>
            <a:ext cx="4392612" cy="3908424"/>
          </a:xfrm>
          <a:prstGeom prst="rect">
            <a:avLst/>
          </a:prstGeom>
        </p:spPr>
        <p:txBody>
          <a:bodyPr/>
          <a:lstStyle/>
          <a:p>
            <a:endParaRPr lang="en-US" dirty="0"/>
          </a:p>
        </p:txBody>
      </p:sp>
      <p:sp>
        <p:nvSpPr>
          <p:cNvPr id="6" name="Title Placeholder 1"/>
          <p:cNvSpPr>
            <a:spLocks noGrp="1"/>
          </p:cNvSpPr>
          <p:nvPr>
            <p:ph type="title" hasCustomPrompt="1"/>
          </p:nvPr>
        </p:nvSpPr>
        <p:spPr bwMode="auto">
          <a:xfrm>
            <a:off x="1689879" y="169864"/>
            <a:ext cx="70969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400" baseline="0"/>
            </a:lvl1pPr>
          </a:lstStyle>
          <a:p>
            <a:pPr lvl="0"/>
            <a:r>
              <a:rPr lang="en-US" dirty="0"/>
              <a:t>Heading</a:t>
            </a:r>
          </a:p>
        </p:txBody>
      </p:sp>
      <p:sp>
        <p:nvSpPr>
          <p:cNvPr id="8" name="Text Placeholder 2"/>
          <p:cNvSpPr txBox="1">
            <a:spLocks/>
          </p:cNvSpPr>
          <p:nvPr userDrawn="1"/>
        </p:nvSpPr>
        <p:spPr>
          <a:xfrm>
            <a:off x="360363" y="855663"/>
            <a:ext cx="4211637" cy="3614737"/>
          </a:xfrm>
          <a:prstGeom prst="rect">
            <a:avLst/>
          </a:prstGeom>
        </p:spPr>
        <p:txBody>
          <a:bodyPr/>
          <a:lstStyle>
            <a:lvl1pPr marL="285750" marR="0" indent="-285750" algn="l" defTabSz="457200" rtl="0" eaLnBrk="1" fontAlgn="base" latinLnBrk="0" hangingPunct="1">
              <a:lnSpc>
                <a:spcPct val="100000"/>
              </a:lnSpc>
              <a:spcBef>
                <a:spcPct val="0"/>
              </a:spcBef>
              <a:spcAft>
                <a:spcPts val="400"/>
              </a:spcAft>
              <a:buClrTx/>
              <a:buSzTx/>
              <a:buFont typeface="Arial"/>
              <a:buChar char="•"/>
              <a:tabLst/>
              <a:defRPr sz="1800" b="0" i="0" kern="1200" baseline="0">
                <a:solidFill>
                  <a:srgbClr val="FFFFFF"/>
                </a:solidFill>
                <a:latin typeface="Open Sans"/>
                <a:ea typeface="Geneva" charset="0"/>
                <a:cs typeface="Open Sans"/>
              </a:defRPr>
            </a:lvl1pPr>
            <a:lvl2pPr marL="465750" marR="0" indent="-285750" algn="l" defTabSz="457200" rtl="0" eaLnBrk="1" fontAlgn="base" latinLnBrk="0" hangingPunct="1">
              <a:lnSpc>
                <a:spcPct val="100000"/>
              </a:lnSpc>
              <a:spcBef>
                <a:spcPct val="0"/>
              </a:spcBef>
              <a:spcAft>
                <a:spcPts val="400"/>
              </a:spcAft>
              <a:buClrTx/>
              <a:buSzTx/>
              <a:buFont typeface="Lucida Grande"/>
              <a:buChar char="–"/>
              <a:tabLst/>
              <a:defRPr sz="1800" b="0" i="0" kern="1200" baseline="0">
                <a:solidFill>
                  <a:srgbClr val="FFFFFF"/>
                </a:solidFill>
                <a:latin typeface="+mn-lt"/>
                <a:ea typeface="Geneva" charset="0"/>
                <a:cs typeface="+mn-cs"/>
              </a:defRPr>
            </a:lvl2pPr>
            <a:lvl3pPr marL="645750" marR="0" indent="-285750" algn="l" defTabSz="457200" rtl="0" eaLnBrk="1" fontAlgn="base" latinLnBrk="0" hangingPunct="1">
              <a:lnSpc>
                <a:spcPct val="100000"/>
              </a:lnSpc>
              <a:spcBef>
                <a:spcPct val="0"/>
              </a:spcBef>
              <a:spcAft>
                <a:spcPts val="400"/>
              </a:spcAft>
              <a:buClrTx/>
              <a:buSzTx/>
              <a:buFont typeface="Wingdings" charset="2"/>
              <a:buChar char="§"/>
              <a:tabLst/>
              <a:defRPr sz="1800" b="0" i="0" kern="1200" baseline="0">
                <a:solidFill>
                  <a:srgbClr val="FFFFFF"/>
                </a:solidFill>
                <a:latin typeface="+mn-lt"/>
                <a:ea typeface="Geneva" charset="0"/>
                <a:cs typeface="+mn-cs"/>
              </a:defRPr>
            </a:lvl3pPr>
            <a:lvl4pPr marL="504000" indent="-252000" algn="l" defTabSz="457200" rtl="0" eaLnBrk="0" fontAlgn="base" hangingPunct="0">
              <a:spcBef>
                <a:spcPts val="0"/>
              </a:spcBef>
              <a:spcAft>
                <a:spcPts val="400"/>
              </a:spcAft>
              <a:buFont typeface="Arial" pitchFamily="34" charset="0"/>
              <a:buChar char="–"/>
              <a:defRPr sz="1800" kern="1200" baseline="0">
                <a:solidFill>
                  <a:srgbClr val="FFFFFF"/>
                </a:solidFill>
                <a:latin typeface="+mn-lt"/>
                <a:ea typeface="Geneva" charset="0"/>
                <a:cs typeface="+mn-cs"/>
              </a:defRPr>
            </a:lvl4pPr>
            <a:lvl5pPr marL="252000" indent="0" algn="l" defTabSz="457200" rtl="0" eaLnBrk="0" fontAlgn="base" hangingPunct="0">
              <a:spcBef>
                <a:spcPts val="0"/>
              </a:spcBef>
              <a:spcAft>
                <a:spcPts val="400"/>
              </a:spcAft>
              <a:buFont typeface="Arial" pitchFamily="34" charset="0"/>
              <a:buNone/>
              <a:defRPr sz="1800" kern="1200" baseline="0">
                <a:solidFill>
                  <a:srgbClr val="FFFFFF"/>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dirty="0"/>
          </a:p>
        </p:txBody>
      </p:sp>
      <p:pic>
        <p:nvPicPr>
          <p:cNvPr id="9" name="Picture 8"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3" y="169863"/>
            <a:ext cx="821981" cy="561035"/>
          </a:xfrm>
          <a:prstGeom prst="rect">
            <a:avLst/>
          </a:prstGeom>
        </p:spPr>
      </p:pic>
      <p:sp>
        <p:nvSpPr>
          <p:cNvPr id="4" name="Text Placeholder 3"/>
          <p:cNvSpPr>
            <a:spLocks noGrp="1"/>
          </p:cNvSpPr>
          <p:nvPr>
            <p:ph type="body" sz="quarter" idx="11"/>
          </p:nvPr>
        </p:nvSpPr>
        <p:spPr>
          <a:xfrm>
            <a:off x="360362" y="976313"/>
            <a:ext cx="4029075" cy="3908424"/>
          </a:xfrm>
          <a:prstGeom prst="rect">
            <a:avLst/>
          </a:prstGeom>
        </p:spPr>
        <p:txBody>
          <a:bodyPr vert="horz" lIns="0" tIns="0" rIns="0" bIns="0"/>
          <a:lstStyle>
            <a:lvl1pPr marL="285750" indent="-285750">
              <a:buFont typeface="Arial"/>
              <a:buChar char="•"/>
              <a:defRPr sz="1800" b="0" i="0" baseline="0">
                <a:latin typeface="+mn-lt"/>
              </a:defRPr>
            </a:lvl1pPr>
            <a:lvl2pPr>
              <a:defRPr sz="1800" b="0" i="0" baseline="0">
                <a:latin typeface="+mn-lt"/>
              </a:defRPr>
            </a:lvl2pPr>
            <a:lvl3pPr>
              <a:defRPr sz="1800" b="0" i="0" baseline="0">
                <a:latin typeface="+mn-lt"/>
              </a:defRPr>
            </a:lvl3pPr>
            <a:lvl4pPr>
              <a:defRPr sz="1800" b="0" i="0" baseline="0">
                <a:latin typeface="+mn-lt"/>
              </a:defRPr>
            </a:lvl4pPr>
            <a:lvl5pPr>
              <a:defRPr sz="1800" b="0" i="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2"/>
          <p:cNvSpPr>
            <a:spLocks noGrp="1"/>
          </p:cNvSpPr>
          <p:nvPr>
            <p:ph type="sldNum" sz="quarter" idx="4"/>
          </p:nvPr>
        </p:nvSpPr>
        <p:spPr>
          <a:xfrm>
            <a:off x="8430055" y="169863"/>
            <a:ext cx="620584" cy="274637"/>
          </a:xfrm>
          <a:prstGeom prst="rect">
            <a:avLst/>
          </a:prstGeom>
        </p:spPr>
        <p:txBody>
          <a:bodyPr vert="horz" lIns="91440" tIns="45720" rIns="91440" bIns="45720" rtlCol="0" anchor="ctr"/>
          <a:lstStyle>
            <a:lvl1pPr algn="r">
              <a:defRPr sz="800">
                <a:solidFill>
                  <a:schemeClr val="bg1"/>
                </a:solidFill>
                <a:latin typeface="+mn-lt"/>
              </a:defRPr>
            </a:lvl1pPr>
          </a:lstStyle>
          <a:p>
            <a:fld id="{4A870AB9-8BF5-344B-90A4-7ECB9F42DA2D}" type="slidenum">
              <a:rPr lang="en-US" smtClean="0"/>
              <a:pPr/>
              <a:t>‹#›</a:t>
            </a:fld>
            <a:endParaRPr lang="en-US"/>
          </a:p>
        </p:txBody>
      </p:sp>
      <p:sp>
        <p:nvSpPr>
          <p:cNvPr id="10" name="Footer Placeholder 4">
            <a:extLst>
              <a:ext uri="{FF2B5EF4-FFF2-40B4-BE49-F238E27FC236}">
                <a16:creationId xmlns:a16="http://schemas.microsoft.com/office/drawing/2014/main" id="{490470B3-8F23-654B-A2E3-C03E0FF25FF6}"/>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1967233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Graph/Chart Slide">
    <p:spTree>
      <p:nvGrpSpPr>
        <p:cNvPr id="1" name=""/>
        <p:cNvGrpSpPr/>
        <p:nvPr/>
      </p:nvGrpSpPr>
      <p:grpSpPr>
        <a:xfrm>
          <a:off x="0" y="0"/>
          <a:ext cx="0" cy="0"/>
          <a:chOff x="0" y="0"/>
          <a:chExt cx="0" cy="0"/>
        </a:xfrm>
      </p:grpSpPr>
      <p:sp>
        <p:nvSpPr>
          <p:cNvPr id="2" name="Rectangle 1"/>
          <p:cNvSpPr/>
          <p:nvPr userDrawn="1"/>
        </p:nvSpPr>
        <p:spPr>
          <a:xfrm>
            <a:off x="4752975" y="976313"/>
            <a:ext cx="4033838" cy="39084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hart Placeholder 2"/>
          <p:cNvSpPr>
            <a:spLocks noGrp="1"/>
          </p:cNvSpPr>
          <p:nvPr>
            <p:ph type="chart" sz="quarter" idx="10"/>
          </p:nvPr>
        </p:nvSpPr>
        <p:spPr>
          <a:xfrm>
            <a:off x="4751388" y="976313"/>
            <a:ext cx="4029075" cy="3908424"/>
          </a:xfrm>
          <a:prstGeom prst="rect">
            <a:avLst/>
          </a:prstGeom>
        </p:spPr>
        <p:txBody>
          <a:bodyPr/>
          <a:lstStyle>
            <a:lvl1pPr>
              <a:defRPr>
                <a:solidFill>
                  <a:schemeClr val="tx1"/>
                </a:solidFill>
              </a:defRPr>
            </a:lvl1pPr>
          </a:lstStyle>
          <a:p>
            <a:endParaRPr lang="en-US"/>
          </a:p>
        </p:txBody>
      </p:sp>
      <p:sp>
        <p:nvSpPr>
          <p:cNvPr id="6" name="Title Placeholder 1"/>
          <p:cNvSpPr>
            <a:spLocks noGrp="1"/>
          </p:cNvSpPr>
          <p:nvPr>
            <p:ph type="title" hasCustomPrompt="1"/>
          </p:nvPr>
        </p:nvSpPr>
        <p:spPr bwMode="auto">
          <a:xfrm>
            <a:off x="1689879" y="169864"/>
            <a:ext cx="70969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400" baseline="0"/>
            </a:lvl1pPr>
          </a:lstStyle>
          <a:p>
            <a:pPr lvl="0"/>
            <a:r>
              <a:rPr lang="en-US" dirty="0"/>
              <a:t>Heading</a:t>
            </a:r>
          </a:p>
        </p:txBody>
      </p:sp>
      <p:sp>
        <p:nvSpPr>
          <p:cNvPr id="8" name="Text Placeholder 2"/>
          <p:cNvSpPr txBox="1">
            <a:spLocks/>
          </p:cNvSpPr>
          <p:nvPr userDrawn="1"/>
        </p:nvSpPr>
        <p:spPr>
          <a:xfrm>
            <a:off x="360363" y="855663"/>
            <a:ext cx="4211637" cy="3614737"/>
          </a:xfrm>
          <a:prstGeom prst="rect">
            <a:avLst/>
          </a:prstGeom>
        </p:spPr>
        <p:txBody>
          <a:bodyPr/>
          <a:lstStyle>
            <a:lvl1pPr marL="285750" marR="0" indent="-285750" algn="l" defTabSz="457200" rtl="0" eaLnBrk="1" fontAlgn="base" latinLnBrk="0" hangingPunct="1">
              <a:lnSpc>
                <a:spcPct val="100000"/>
              </a:lnSpc>
              <a:spcBef>
                <a:spcPct val="0"/>
              </a:spcBef>
              <a:spcAft>
                <a:spcPts val="400"/>
              </a:spcAft>
              <a:buClrTx/>
              <a:buSzTx/>
              <a:buFont typeface="Arial"/>
              <a:buChar char="•"/>
              <a:tabLst/>
              <a:defRPr sz="1800" b="0" i="0" kern="1200" baseline="0">
                <a:solidFill>
                  <a:srgbClr val="FFFFFF"/>
                </a:solidFill>
                <a:latin typeface="Open Sans"/>
                <a:ea typeface="Geneva" charset="0"/>
                <a:cs typeface="Open Sans"/>
              </a:defRPr>
            </a:lvl1pPr>
            <a:lvl2pPr marL="465750" marR="0" indent="-285750" algn="l" defTabSz="457200" rtl="0" eaLnBrk="1" fontAlgn="base" latinLnBrk="0" hangingPunct="1">
              <a:lnSpc>
                <a:spcPct val="100000"/>
              </a:lnSpc>
              <a:spcBef>
                <a:spcPct val="0"/>
              </a:spcBef>
              <a:spcAft>
                <a:spcPts val="400"/>
              </a:spcAft>
              <a:buClrTx/>
              <a:buSzTx/>
              <a:buFont typeface="Lucida Grande"/>
              <a:buChar char="–"/>
              <a:tabLst/>
              <a:defRPr sz="1800" b="0" i="0" kern="1200" baseline="0">
                <a:solidFill>
                  <a:srgbClr val="FFFFFF"/>
                </a:solidFill>
                <a:latin typeface="+mn-lt"/>
                <a:ea typeface="Geneva" charset="0"/>
                <a:cs typeface="+mn-cs"/>
              </a:defRPr>
            </a:lvl2pPr>
            <a:lvl3pPr marL="645750" marR="0" indent="-285750" algn="l" defTabSz="457200" rtl="0" eaLnBrk="1" fontAlgn="base" latinLnBrk="0" hangingPunct="1">
              <a:lnSpc>
                <a:spcPct val="100000"/>
              </a:lnSpc>
              <a:spcBef>
                <a:spcPct val="0"/>
              </a:spcBef>
              <a:spcAft>
                <a:spcPts val="400"/>
              </a:spcAft>
              <a:buClrTx/>
              <a:buSzTx/>
              <a:buFont typeface="Wingdings" charset="2"/>
              <a:buChar char="§"/>
              <a:tabLst/>
              <a:defRPr sz="1800" b="0" i="0" kern="1200" baseline="0">
                <a:solidFill>
                  <a:srgbClr val="FFFFFF"/>
                </a:solidFill>
                <a:latin typeface="+mn-lt"/>
                <a:ea typeface="Geneva" charset="0"/>
                <a:cs typeface="+mn-cs"/>
              </a:defRPr>
            </a:lvl3pPr>
            <a:lvl4pPr marL="504000" indent="-252000" algn="l" defTabSz="457200" rtl="0" eaLnBrk="0" fontAlgn="base" hangingPunct="0">
              <a:spcBef>
                <a:spcPts val="0"/>
              </a:spcBef>
              <a:spcAft>
                <a:spcPts val="400"/>
              </a:spcAft>
              <a:buFont typeface="Arial" pitchFamily="34" charset="0"/>
              <a:buChar char="–"/>
              <a:defRPr sz="1800" kern="1200" baseline="0">
                <a:solidFill>
                  <a:srgbClr val="FFFFFF"/>
                </a:solidFill>
                <a:latin typeface="+mn-lt"/>
                <a:ea typeface="Geneva" charset="0"/>
                <a:cs typeface="+mn-cs"/>
              </a:defRPr>
            </a:lvl4pPr>
            <a:lvl5pPr marL="252000" indent="0" algn="l" defTabSz="457200" rtl="0" eaLnBrk="0" fontAlgn="base" hangingPunct="0">
              <a:spcBef>
                <a:spcPts val="0"/>
              </a:spcBef>
              <a:spcAft>
                <a:spcPts val="400"/>
              </a:spcAft>
              <a:buFont typeface="Arial" pitchFamily="34" charset="0"/>
              <a:buNone/>
              <a:defRPr sz="1800" kern="1200" baseline="0">
                <a:solidFill>
                  <a:srgbClr val="FFFFFF"/>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dirty="0"/>
          </a:p>
        </p:txBody>
      </p:sp>
      <p:pic>
        <p:nvPicPr>
          <p:cNvPr id="9" name="Picture 8"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3" y="169863"/>
            <a:ext cx="821981" cy="561035"/>
          </a:xfrm>
          <a:prstGeom prst="rect">
            <a:avLst/>
          </a:prstGeom>
        </p:spPr>
      </p:pic>
      <p:sp>
        <p:nvSpPr>
          <p:cNvPr id="11" name="Text Placeholder 3"/>
          <p:cNvSpPr>
            <a:spLocks noGrp="1"/>
          </p:cNvSpPr>
          <p:nvPr>
            <p:ph type="body" sz="quarter" idx="11"/>
          </p:nvPr>
        </p:nvSpPr>
        <p:spPr>
          <a:xfrm>
            <a:off x="360362" y="976313"/>
            <a:ext cx="4029075" cy="3908424"/>
          </a:xfrm>
          <a:prstGeom prst="rect">
            <a:avLst/>
          </a:prstGeom>
        </p:spPr>
        <p:txBody>
          <a:bodyPr vert="horz" lIns="0" tIns="0" rIns="0" bIns="0"/>
          <a:lstStyle>
            <a:lvl1pPr marL="285750" indent="-285750">
              <a:buFont typeface="Arial"/>
              <a:buChar char="•"/>
              <a:defRPr sz="1800" b="0" i="0" baseline="0">
                <a:latin typeface="+mn-lt"/>
              </a:defRPr>
            </a:lvl1pPr>
            <a:lvl2pPr>
              <a:defRPr sz="1800" b="0" i="0" baseline="0">
                <a:latin typeface="+mn-lt"/>
              </a:defRPr>
            </a:lvl2pPr>
            <a:lvl3pPr>
              <a:defRPr sz="1800" b="0" i="0" baseline="0">
                <a:latin typeface="+mn-lt"/>
              </a:defRPr>
            </a:lvl3pPr>
            <a:lvl4pPr>
              <a:defRPr sz="1800" b="0" i="0" baseline="0">
                <a:latin typeface="+mn-lt"/>
              </a:defRPr>
            </a:lvl4pPr>
            <a:lvl5pPr>
              <a:defRPr sz="1800" b="0" i="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2"/>
          <p:cNvSpPr>
            <a:spLocks noGrp="1"/>
          </p:cNvSpPr>
          <p:nvPr>
            <p:ph type="sldNum" sz="quarter" idx="4"/>
          </p:nvPr>
        </p:nvSpPr>
        <p:spPr>
          <a:xfrm>
            <a:off x="8430055" y="169863"/>
            <a:ext cx="620584" cy="274637"/>
          </a:xfrm>
          <a:prstGeom prst="rect">
            <a:avLst/>
          </a:prstGeom>
        </p:spPr>
        <p:txBody>
          <a:bodyPr vert="horz" lIns="91440" tIns="45720" rIns="91440" bIns="45720" rtlCol="0" anchor="ctr"/>
          <a:lstStyle>
            <a:lvl1pPr algn="r">
              <a:defRPr sz="800">
                <a:solidFill>
                  <a:schemeClr val="bg1"/>
                </a:solidFill>
                <a:latin typeface="+mn-lt"/>
              </a:defRPr>
            </a:lvl1pPr>
          </a:lstStyle>
          <a:p>
            <a:fld id="{4A870AB9-8BF5-344B-90A4-7ECB9F42DA2D}" type="slidenum">
              <a:rPr lang="en-US" smtClean="0"/>
              <a:pPr/>
              <a:t>‹#›</a:t>
            </a:fld>
            <a:endParaRPr lang="en-US"/>
          </a:p>
        </p:txBody>
      </p:sp>
      <p:sp>
        <p:nvSpPr>
          <p:cNvPr id="12" name="Footer Placeholder 4">
            <a:extLst>
              <a:ext uri="{FF2B5EF4-FFF2-40B4-BE49-F238E27FC236}">
                <a16:creationId xmlns:a16="http://schemas.microsoft.com/office/drawing/2014/main" id="{3F5AB269-B442-7045-A930-437724BA95AA}"/>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3657955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Table Slide">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bwMode="auto">
          <a:xfrm>
            <a:off x="1689879" y="169864"/>
            <a:ext cx="70969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400" baseline="0"/>
            </a:lvl1pPr>
          </a:lstStyle>
          <a:p>
            <a:pPr lvl="0"/>
            <a:r>
              <a:rPr lang="en-US" dirty="0"/>
              <a:t>Heading</a:t>
            </a:r>
          </a:p>
        </p:txBody>
      </p:sp>
      <p:sp>
        <p:nvSpPr>
          <p:cNvPr id="8" name="Text Placeholder 2"/>
          <p:cNvSpPr txBox="1">
            <a:spLocks/>
          </p:cNvSpPr>
          <p:nvPr userDrawn="1"/>
        </p:nvSpPr>
        <p:spPr>
          <a:xfrm>
            <a:off x="360363" y="855663"/>
            <a:ext cx="4211637" cy="3614737"/>
          </a:xfrm>
          <a:prstGeom prst="rect">
            <a:avLst/>
          </a:prstGeom>
        </p:spPr>
        <p:txBody>
          <a:bodyPr/>
          <a:lstStyle>
            <a:lvl1pPr marL="285750" marR="0" indent="-285750" algn="l" defTabSz="457200" rtl="0" eaLnBrk="1" fontAlgn="base" latinLnBrk="0" hangingPunct="1">
              <a:lnSpc>
                <a:spcPct val="100000"/>
              </a:lnSpc>
              <a:spcBef>
                <a:spcPct val="0"/>
              </a:spcBef>
              <a:spcAft>
                <a:spcPts val="400"/>
              </a:spcAft>
              <a:buClrTx/>
              <a:buSzTx/>
              <a:buFont typeface="Arial"/>
              <a:buChar char="•"/>
              <a:tabLst/>
              <a:defRPr sz="1800" b="0" i="0" kern="1200" baseline="0">
                <a:solidFill>
                  <a:srgbClr val="FFFFFF"/>
                </a:solidFill>
                <a:latin typeface="Open Sans"/>
                <a:ea typeface="Geneva" charset="0"/>
                <a:cs typeface="Open Sans"/>
              </a:defRPr>
            </a:lvl1pPr>
            <a:lvl2pPr marL="465750" marR="0" indent="-285750" algn="l" defTabSz="457200" rtl="0" eaLnBrk="1" fontAlgn="base" latinLnBrk="0" hangingPunct="1">
              <a:lnSpc>
                <a:spcPct val="100000"/>
              </a:lnSpc>
              <a:spcBef>
                <a:spcPct val="0"/>
              </a:spcBef>
              <a:spcAft>
                <a:spcPts val="400"/>
              </a:spcAft>
              <a:buClrTx/>
              <a:buSzTx/>
              <a:buFont typeface="Lucida Grande"/>
              <a:buChar char="–"/>
              <a:tabLst/>
              <a:defRPr sz="1800" b="0" i="0" kern="1200" baseline="0">
                <a:solidFill>
                  <a:srgbClr val="FFFFFF"/>
                </a:solidFill>
                <a:latin typeface="+mn-lt"/>
                <a:ea typeface="Geneva" charset="0"/>
                <a:cs typeface="+mn-cs"/>
              </a:defRPr>
            </a:lvl2pPr>
            <a:lvl3pPr marL="645750" marR="0" indent="-285750" algn="l" defTabSz="457200" rtl="0" eaLnBrk="1" fontAlgn="base" latinLnBrk="0" hangingPunct="1">
              <a:lnSpc>
                <a:spcPct val="100000"/>
              </a:lnSpc>
              <a:spcBef>
                <a:spcPct val="0"/>
              </a:spcBef>
              <a:spcAft>
                <a:spcPts val="400"/>
              </a:spcAft>
              <a:buClrTx/>
              <a:buSzTx/>
              <a:buFont typeface="Wingdings" charset="2"/>
              <a:buChar char="§"/>
              <a:tabLst/>
              <a:defRPr sz="1800" b="0" i="0" kern="1200" baseline="0">
                <a:solidFill>
                  <a:srgbClr val="FFFFFF"/>
                </a:solidFill>
                <a:latin typeface="+mn-lt"/>
                <a:ea typeface="Geneva" charset="0"/>
                <a:cs typeface="+mn-cs"/>
              </a:defRPr>
            </a:lvl3pPr>
            <a:lvl4pPr marL="504000" indent="-252000" algn="l" defTabSz="457200" rtl="0" eaLnBrk="0" fontAlgn="base" hangingPunct="0">
              <a:spcBef>
                <a:spcPts val="0"/>
              </a:spcBef>
              <a:spcAft>
                <a:spcPts val="400"/>
              </a:spcAft>
              <a:buFont typeface="Arial" pitchFamily="34" charset="0"/>
              <a:buChar char="–"/>
              <a:defRPr sz="1800" kern="1200" baseline="0">
                <a:solidFill>
                  <a:srgbClr val="FFFFFF"/>
                </a:solidFill>
                <a:latin typeface="+mn-lt"/>
                <a:ea typeface="Geneva" charset="0"/>
                <a:cs typeface="+mn-cs"/>
              </a:defRPr>
            </a:lvl4pPr>
            <a:lvl5pPr marL="252000" indent="0" algn="l" defTabSz="457200" rtl="0" eaLnBrk="0" fontAlgn="base" hangingPunct="0">
              <a:spcBef>
                <a:spcPts val="0"/>
              </a:spcBef>
              <a:spcAft>
                <a:spcPts val="400"/>
              </a:spcAft>
              <a:buFont typeface="Arial" pitchFamily="34" charset="0"/>
              <a:buNone/>
              <a:defRPr sz="1800" kern="1200" baseline="0">
                <a:solidFill>
                  <a:srgbClr val="FFFFFF"/>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AU" dirty="0"/>
          </a:p>
        </p:txBody>
      </p:sp>
      <p:pic>
        <p:nvPicPr>
          <p:cNvPr id="9" name="Picture 8"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3" y="169863"/>
            <a:ext cx="821981" cy="561035"/>
          </a:xfrm>
          <a:prstGeom prst="rect">
            <a:avLst/>
          </a:prstGeom>
        </p:spPr>
      </p:pic>
      <p:sp>
        <p:nvSpPr>
          <p:cNvPr id="11" name="Text Placeholder 3"/>
          <p:cNvSpPr>
            <a:spLocks noGrp="1"/>
          </p:cNvSpPr>
          <p:nvPr>
            <p:ph type="body" sz="quarter" idx="11"/>
          </p:nvPr>
        </p:nvSpPr>
        <p:spPr>
          <a:xfrm>
            <a:off x="360362" y="976313"/>
            <a:ext cx="4029075" cy="3908424"/>
          </a:xfrm>
          <a:prstGeom prst="rect">
            <a:avLst/>
          </a:prstGeom>
        </p:spPr>
        <p:txBody>
          <a:bodyPr vert="horz" lIns="0" tIns="0" rIns="0" bIns="0"/>
          <a:lstStyle>
            <a:lvl1pPr marL="285750" indent="-285750">
              <a:buFont typeface="Arial"/>
              <a:buChar char="•"/>
              <a:defRPr sz="1800" b="0" i="0" baseline="0">
                <a:latin typeface="+mn-lt"/>
              </a:defRPr>
            </a:lvl1pPr>
            <a:lvl2pPr>
              <a:defRPr sz="1800" b="0" i="0" baseline="0">
                <a:latin typeface="+mn-lt"/>
              </a:defRPr>
            </a:lvl2pPr>
            <a:lvl3pPr>
              <a:defRPr sz="1800" b="0" i="0" baseline="0">
                <a:latin typeface="+mn-lt"/>
              </a:defRPr>
            </a:lvl3pPr>
            <a:lvl4pPr>
              <a:defRPr sz="1800" b="0" i="0" baseline="0">
                <a:latin typeface="+mn-lt"/>
              </a:defRPr>
            </a:lvl4pPr>
            <a:lvl5pPr>
              <a:defRPr sz="1800" b="0" i="0" baseline="0">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able Placeholder 6"/>
          <p:cNvSpPr>
            <a:spLocks noGrp="1"/>
          </p:cNvSpPr>
          <p:nvPr>
            <p:ph type="tbl" sz="quarter" idx="12"/>
          </p:nvPr>
        </p:nvSpPr>
        <p:spPr>
          <a:xfrm>
            <a:off x="4752975" y="976312"/>
            <a:ext cx="4033838" cy="3908425"/>
          </a:xfrm>
          <a:prstGeom prst="rect">
            <a:avLst/>
          </a:prstGeom>
          <a:solidFill>
            <a:schemeClr val="bg1"/>
          </a:solidFill>
        </p:spPr>
        <p:txBody>
          <a:bodyPr vert="horz"/>
          <a:lstStyle>
            <a:lvl1pPr>
              <a:defRPr>
                <a:solidFill>
                  <a:schemeClr val="tx1"/>
                </a:solidFill>
              </a:defRPr>
            </a:lvl1pPr>
          </a:lstStyle>
          <a:p>
            <a:endParaRPr lang="en-US" dirty="0"/>
          </a:p>
        </p:txBody>
      </p:sp>
      <p:sp>
        <p:nvSpPr>
          <p:cNvPr id="10" name="Slide Number Placeholder 2"/>
          <p:cNvSpPr>
            <a:spLocks noGrp="1"/>
          </p:cNvSpPr>
          <p:nvPr>
            <p:ph type="sldNum" sz="quarter" idx="4"/>
          </p:nvPr>
        </p:nvSpPr>
        <p:spPr>
          <a:xfrm>
            <a:off x="8430055" y="169863"/>
            <a:ext cx="620584" cy="274637"/>
          </a:xfrm>
          <a:prstGeom prst="rect">
            <a:avLst/>
          </a:prstGeom>
        </p:spPr>
        <p:txBody>
          <a:bodyPr vert="horz" lIns="91440" tIns="45720" rIns="91440" bIns="45720" rtlCol="0" anchor="ctr"/>
          <a:lstStyle>
            <a:lvl1pPr algn="r">
              <a:defRPr sz="800">
                <a:solidFill>
                  <a:schemeClr val="bg1"/>
                </a:solidFill>
                <a:latin typeface="+mn-lt"/>
              </a:defRPr>
            </a:lvl1pPr>
          </a:lstStyle>
          <a:p>
            <a:fld id="{4A870AB9-8BF5-344B-90A4-7ECB9F42DA2D}" type="slidenum">
              <a:rPr lang="en-US" smtClean="0"/>
              <a:pPr/>
              <a:t>‹#›</a:t>
            </a:fld>
            <a:endParaRPr lang="en-US"/>
          </a:p>
        </p:txBody>
      </p:sp>
      <p:sp>
        <p:nvSpPr>
          <p:cNvPr id="12" name="Footer Placeholder 4">
            <a:extLst>
              <a:ext uri="{FF2B5EF4-FFF2-40B4-BE49-F238E27FC236}">
                <a16:creationId xmlns:a16="http://schemas.microsoft.com/office/drawing/2014/main" id="{86C0D24C-B2E1-5B43-95A9-35E245EF04BE}"/>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182838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ing and Picture Slide">
    <p:spTree>
      <p:nvGrpSpPr>
        <p:cNvPr id="1" name=""/>
        <p:cNvGrpSpPr/>
        <p:nvPr/>
      </p:nvGrpSpPr>
      <p:grpSpPr>
        <a:xfrm>
          <a:off x="0" y="0"/>
          <a:ext cx="0" cy="0"/>
          <a:chOff x="0" y="0"/>
          <a:chExt cx="0" cy="0"/>
        </a:xfrm>
      </p:grpSpPr>
      <p:sp>
        <p:nvSpPr>
          <p:cNvPr id="8" name="Title Placeholder 1"/>
          <p:cNvSpPr>
            <a:spLocks noGrp="1"/>
          </p:cNvSpPr>
          <p:nvPr>
            <p:ph type="title" hasCustomPrompt="1"/>
          </p:nvPr>
        </p:nvSpPr>
        <p:spPr bwMode="auto">
          <a:xfrm>
            <a:off x="1689879" y="169864"/>
            <a:ext cx="709693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l">
              <a:defRPr sz="2400" baseline="0"/>
            </a:lvl1pPr>
          </a:lstStyle>
          <a:p>
            <a:pPr lvl="0"/>
            <a:r>
              <a:rPr lang="en-US" dirty="0"/>
              <a:t>Heading</a:t>
            </a:r>
          </a:p>
        </p:txBody>
      </p:sp>
      <p:sp>
        <p:nvSpPr>
          <p:cNvPr id="6" name="Picture Placeholder 2"/>
          <p:cNvSpPr>
            <a:spLocks noGrp="1"/>
          </p:cNvSpPr>
          <p:nvPr>
            <p:ph type="pic" sz="quarter" idx="10"/>
          </p:nvPr>
        </p:nvSpPr>
        <p:spPr>
          <a:xfrm>
            <a:off x="4751388" y="976313"/>
            <a:ext cx="4035425" cy="3908424"/>
          </a:xfrm>
          <a:prstGeom prst="rect">
            <a:avLst/>
          </a:prstGeom>
        </p:spPr>
        <p:txBody>
          <a:bodyPr/>
          <a:lstStyle/>
          <a:p>
            <a:endParaRPr lang="en-US" dirty="0"/>
          </a:p>
        </p:txBody>
      </p:sp>
      <p:sp>
        <p:nvSpPr>
          <p:cNvPr id="7" name="Picture Placeholder 2"/>
          <p:cNvSpPr>
            <a:spLocks noGrp="1"/>
          </p:cNvSpPr>
          <p:nvPr>
            <p:ph type="pic" sz="quarter" idx="11"/>
          </p:nvPr>
        </p:nvSpPr>
        <p:spPr>
          <a:xfrm>
            <a:off x="360363" y="976312"/>
            <a:ext cx="4029075" cy="3908425"/>
          </a:xfrm>
          <a:prstGeom prst="rect">
            <a:avLst/>
          </a:prstGeom>
        </p:spPr>
        <p:txBody>
          <a:bodyPr/>
          <a:lstStyle/>
          <a:p>
            <a:endParaRPr lang="en-US" dirty="0"/>
          </a:p>
        </p:txBody>
      </p:sp>
      <p:pic>
        <p:nvPicPr>
          <p:cNvPr id="10" name="Picture 9" descr="BM_stacked_(w).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0363" y="169863"/>
            <a:ext cx="821981" cy="561035"/>
          </a:xfrm>
          <a:prstGeom prst="rect">
            <a:avLst/>
          </a:prstGeom>
        </p:spPr>
      </p:pic>
      <p:sp>
        <p:nvSpPr>
          <p:cNvPr id="9" name="Slide Number Placeholder 2"/>
          <p:cNvSpPr>
            <a:spLocks noGrp="1"/>
          </p:cNvSpPr>
          <p:nvPr>
            <p:ph type="sldNum" sz="quarter" idx="4"/>
          </p:nvPr>
        </p:nvSpPr>
        <p:spPr>
          <a:xfrm>
            <a:off x="8430055" y="169863"/>
            <a:ext cx="620584" cy="274637"/>
          </a:xfrm>
          <a:prstGeom prst="rect">
            <a:avLst/>
          </a:prstGeom>
        </p:spPr>
        <p:txBody>
          <a:bodyPr vert="horz" lIns="91440" tIns="45720" rIns="91440" bIns="45720" rtlCol="0" anchor="ctr"/>
          <a:lstStyle>
            <a:lvl1pPr algn="r">
              <a:defRPr sz="800">
                <a:solidFill>
                  <a:schemeClr val="bg1"/>
                </a:solidFill>
                <a:latin typeface="+mn-lt"/>
              </a:defRPr>
            </a:lvl1pPr>
          </a:lstStyle>
          <a:p>
            <a:fld id="{4A870AB9-8BF5-344B-90A4-7ECB9F42DA2D}" type="slidenum">
              <a:rPr lang="en-US" smtClean="0"/>
              <a:pPr/>
              <a:t>‹#›</a:t>
            </a:fld>
            <a:endParaRPr lang="en-US"/>
          </a:p>
        </p:txBody>
      </p:sp>
      <p:sp>
        <p:nvSpPr>
          <p:cNvPr id="11" name="Footer Placeholder 4">
            <a:extLst>
              <a:ext uri="{FF2B5EF4-FFF2-40B4-BE49-F238E27FC236}">
                <a16:creationId xmlns:a16="http://schemas.microsoft.com/office/drawing/2014/main" id="{DF51F2A2-2FA4-1F46-99C8-FF7D9B9FFEDA}"/>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extLst>
      <p:ext uri="{BB962C8B-B14F-4D97-AF65-F5344CB8AC3E}">
        <p14:creationId xmlns:p14="http://schemas.microsoft.com/office/powerpoint/2010/main" val="2991596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730" y="0"/>
            <a:ext cx="9141291" cy="5143499"/>
          </a:xfrm>
          <a:prstGeom prst="rect">
            <a:avLst/>
          </a:prstGeom>
        </p:spPr>
      </p:pic>
      <p:sp>
        <p:nvSpPr>
          <p:cNvPr id="9" name="Parallelogram 8"/>
          <p:cNvSpPr/>
          <p:nvPr userDrawn="1"/>
        </p:nvSpPr>
        <p:spPr>
          <a:xfrm>
            <a:off x="-895048" y="0"/>
            <a:ext cx="7347858" cy="3422952"/>
          </a:xfrm>
          <a:prstGeom prst="parallelogram">
            <a:avLst/>
          </a:prstGeom>
          <a:gradFill flip="none" rotWithShape="1">
            <a:gsLst>
              <a:gs pos="0">
                <a:srgbClr val="009BC1">
                  <a:alpha val="50000"/>
                </a:srgbClr>
              </a:gs>
              <a:gs pos="100000">
                <a:srgbClr val="002745"/>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BM_stacked_(w).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0363" y="169863"/>
            <a:ext cx="943496" cy="643974"/>
          </a:xfrm>
          <a:prstGeom prst="rect">
            <a:avLst/>
          </a:prstGeom>
        </p:spPr>
      </p:pic>
      <p:sp>
        <p:nvSpPr>
          <p:cNvPr id="10" name="Text Placeholder 2"/>
          <p:cNvSpPr>
            <a:spLocks noGrp="1"/>
          </p:cNvSpPr>
          <p:nvPr>
            <p:ph type="body" sz="quarter" idx="12" hasCustomPrompt="1"/>
          </p:nvPr>
        </p:nvSpPr>
        <p:spPr>
          <a:xfrm>
            <a:off x="360363" y="1120639"/>
            <a:ext cx="5557269" cy="451406"/>
          </a:xfrm>
          <a:prstGeom prst="rect">
            <a:avLst/>
          </a:prstGeom>
        </p:spPr>
        <p:txBody>
          <a:bodyPr wrap="square" lIns="0" tIns="0" rIns="0" bIns="0">
            <a:spAutoFit/>
          </a:bodyPr>
          <a:lstStyle>
            <a:lvl1pPr marL="0" indent="0">
              <a:lnSpc>
                <a:spcPct val="90000"/>
              </a:lnSpc>
              <a:spcBef>
                <a:spcPts val="0"/>
              </a:spcBef>
              <a:buNone/>
              <a:defRPr sz="3200" b="0" i="0" cap="none" baseline="0">
                <a:solidFill>
                  <a:schemeClr val="bg1"/>
                </a:solidFill>
              </a:defRPr>
            </a:lvl1pPr>
          </a:lstStyle>
          <a:p>
            <a:pPr lvl="0"/>
            <a:r>
              <a:rPr lang="en-AU" dirty="0"/>
              <a:t>Thank you</a:t>
            </a:r>
          </a:p>
        </p:txBody>
      </p:sp>
      <p:sp>
        <p:nvSpPr>
          <p:cNvPr id="11" name="Text Placeholder 2"/>
          <p:cNvSpPr>
            <a:spLocks noGrp="1"/>
          </p:cNvSpPr>
          <p:nvPr>
            <p:ph type="body" sz="quarter" idx="13" hasCustomPrompt="1"/>
          </p:nvPr>
        </p:nvSpPr>
        <p:spPr>
          <a:xfrm>
            <a:off x="360363" y="1820407"/>
            <a:ext cx="5273819" cy="282129"/>
          </a:xfrm>
          <a:prstGeom prst="rect">
            <a:avLst/>
          </a:prstGeom>
        </p:spPr>
        <p:txBody>
          <a:bodyPr wrap="square" lIns="0" tIns="0" rIns="0" bIns="0">
            <a:spAutoFit/>
          </a:bodyPr>
          <a:lstStyle>
            <a:lvl1pPr marL="0" indent="0">
              <a:lnSpc>
                <a:spcPct val="90000"/>
              </a:lnSpc>
              <a:spcBef>
                <a:spcPts val="0"/>
              </a:spcBef>
              <a:buNone/>
              <a:defRPr sz="2000" b="1" i="0" cap="none" baseline="0">
                <a:solidFill>
                  <a:schemeClr val="bg1"/>
                </a:solidFill>
              </a:defRPr>
            </a:lvl1pPr>
          </a:lstStyle>
          <a:p>
            <a:pPr lvl="0"/>
            <a:r>
              <a:rPr lang="en-AU" dirty="0"/>
              <a:t>Any questions?</a:t>
            </a:r>
          </a:p>
        </p:txBody>
      </p:sp>
      <p:sp>
        <p:nvSpPr>
          <p:cNvPr id="12" name="Text Placeholder 2"/>
          <p:cNvSpPr>
            <a:spLocks noGrp="1"/>
          </p:cNvSpPr>
          <p:nvPr>
            <p:ph type="body" sz="quarter" idx="14" hasCustomPrompt="1"/>
          </p:nvPr>
        </p:nvSpPr>
        <p:spPr>
          <a:xfrm>
            <a:off x="360363" y="2690813"/>
            <a:ext cx="5150667" cy="197490"/>
          </a:xfrm>
          <a:prstGeom prst="rect">
            <a:avLst/>
          </a:prstGeom>
        </p:spPr>
        <p:txBody>
          <a:bodyPr wrap="square" lIns="0" tIns="0" rIns="0" bIns="0">
            <a:spAutoFit/>
          </a:bodyPr>
          <a:lstStyle>
            <a:lvl1pPr marL="0" indent="0">
              <a:lnSpc>
                <a:spcPct val="90000"/>
              </a:lnSpc>
              <a:spcBef>
                <a:spcPts val="0"/>
              </a:spcBef>
              <a:buNone/>
              <a:defRPr sz="1400" b="0" i="1" cap="none" baseline="0">
                <a:solidFill>
                  <a:schemeClr val="bg1"/>
                </a:solidFill>
              </a:defRPr>
            </a:lvl1pPr>
          </a:lstStyle>
          <a:p>
            <a:pPr lvl="0"/>
            <a:r>
              <a:rPr lang="en-AU" dirty="0"/>
              <a:t>Name and contact details go here if required</a:t>
            </a:r>
          </a:p>
        </p:txBody>
      </p:sp>
      <p:sp>
        <p:nvSpPr>
          <p:cNvPr id="13" name="Slide Number Placeholder 2"/>
          <p:cNvSpPr>
            <a:spLocks noGrp="1"/>
          </p:cNvSpPr>
          <p:nvPr>
            <p:ph type="sldNum" sz="quarter" idx="4"/>
          </p:nvPr>
        </p:nvSpPr>
        <p:spPr>
          <a:xfrm>
            <a:off x="8430055" y="169863"/>
            <a:ext cx="620584" cy="274637"/>
          </a:xfrm>
          <a:prstGeom prst="rect">
            <a:avLst/>
          </a:prstGeom>
        </p:spPr>
        <p:txBody>
          <a:bodyPr vert="horz" lIns="91440" tIns="45720" rIns="91440" bIns="45720" rtlCol="0" anchor="ctr"/>
          <a:lstStyle>
            <a:lvl1pPr algn="r">
              <a:defRPr sz="800">
                <a:solidFill>
                  <a:schemeClr val="bg1"/>
                </a:solidFill>
                <a:latin typeface="+mn-lt"/>
              </a:defRPr>
            </a:lvl1pPr>
          </a:lstStyle>
          <a:p>
            <a:fld id="{4A870AB9-8BF5-344B-90A4-7ECB9F42DA2D}" type="slidenum">
              <a:rPr lang="en-US" smtClean="0"/>
              <a:pPr/>
              <a:t>‹#›</a:t>
            </a:fld>
            <a:endParaRPr lang="en-US"/>
          </a:p>
        </p:txBody>
      </p:sp>
    </p:spTree>
    <p:extLst>
      <p:ext uri="{BB962C8B-B14F-4D97-AF65-F5344CB8AC3E}">
        <p14:creationId xmlns:p14="http://schemas.microsoft.com/office/powerpoint/2010/main" val="4012402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background2.png"/>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9243" y="-75511"/>
            <a:ext cx="9299860" cy="5301392"/>
          </a:xfrm>
          <a:prstGeom prst="rect">
            <a:avLst/>
          </a:prstGeom>
        </p:spPr>
      </p:pic>
      <p:sp>
        <p:nvSpPr>
          <p:cNvPr id="1026" name="Title Placeholder 1"/>
          <p:cNvSpPr>
            <a:spLocks noGrp="1"/>
          </p:cNvSpPr>
          <p:nvPr>
            <p:ph type="title"/>
          </p:nvPr>
        </p:nvSpPr>
        <p:spPr bwMode="auto">
          <a:xfrm>
            <a:off x="360363" y="222250"/>
            <a:ext cx="8426449"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edit Master title style</a:t>
            </a:r>
          </a:p>
        </p:txBody>
      </p:sp>
      <p:sp>
        <p:nvSpPr>
          <p:cNvPr id="3" name="Slide Number Placeholder 2"/>
          <p:cNvSpPr>
            <a:spLocks noGrp="1"/>
          </p:cNvSpPr>
          <p:nvPr>
            <p:ph type="sldNum" sz="quarter" idx="4"/>
          </p:nvPr>
        </p:nvSpPr>
        <p:spPr>
          <a:xfrm>
            <a:off x="8430055" y="169863"/>
            <a:ext cx="620584" cy="274637"/>
          </a:xfrm>
          <a:prstGeom prst="rect">
            <a:avLst/>
          </a:prstGeom>
        </p:spPr>
        <p:txBody>
          <a:bodyPr vert="horz" lIns="91440" tIns="45720" rIns="91440" bIns="45720" rtlCol="0" anchor="ctr"/>
          <a:lstStyle>
            <a:lvl1pPr algn="r">
              <a:defRPr sz="800">
                <a:solidFill>
                  <a:schemeClr val="bg1"/>
                </a:solidFill>
                <a:latin typeface="+mn-lt"/>
              </a:defRPr>
            </a:lvl1pPr>
          </a:lstStyle>
          <a:p>
            <a:fld id="{4A870AB9-8BF5-344B-90A4-7ECB9F42DA2D}" type="slidenum">
              <a:rPr lang="en-US" smtClean="0"/>
              <a:pPr/>
              <a:t>‹#›</a:t>
            </a:fld>
            <a:endParaRPr lang="en-US"/>
          </a:p>
        </p:txBody>
      </p:sp>
      <p:sp>
        <p:nvSpPr>
          <p:cNvPr id="6" name="Footer Placeholder 4">
            <a:extLst>
              <a:ext uri="{FF2B5EF4-FFF2-40B4-BE49-F238E27FC236}">
                <a16:creationId xmlns:a16="http://schemas.microsoft.com/office/drawing/2014/main" id="{BEA345C1-05E5-0D4C-B014-0986DC5539BE}"/>
              </a:ext>
            </a:extLst>
          </p:cNvPr>
          <p:cNvSpPr>
            <a:spLocks noGrp="1"/>
          </p:cNvSpPr>
          <p:nvPr>
            <p:ph type="ftr" sz="quarter" idx="3"/>
          </p:nvPr>
        </p:nvSpPr>
        <p:spPr>
          <a:xfrm>
            <a:off x="3124200" y="4972050"/>
            <a:ext cx="2895600" cy="171450"/>
          </a:xfrm>
          <a:prstGeom prst="rect">
            <a:avLst/>
          </a:prstGeom>
        </p:spPr>
        <p:txBody>
          <a:bodyPr vert="horz" lIns="91440" tIns="45720" rIns="91440" bIns="45720" rtlCol="0" anchor="ctr"/>
          <a:lstStyle>
            <a:lvl1pPr algn="ctr">
              <a:defRPr sz="800" b="0">
                <a:solidFill>
                  <a:srgbClr val="A7A9AB"/>
                </a:solidFill>
                <a:latin typeface="Century Gothic" pitchFamily="34" charset="0"/>
              </a:defRPr>
            </a:lvl1pPr>
          </a:lstStyle>
          <a:p>
            <a:r>
              <a:rPr lang="en-US" dirty="0"/>
              <a:t>Copyright 2018 Bureau of Meteorology</a:t>
            </a:r>
          </a:p>
        </p:txBody>
      </p:sp>
    </p:spTree>
  </p:cSld>
  <p:clrMap bg1="lt1" tx1="dk1" bg2="lt2" tx2="dk2" accent1="accent1" accent2="accent2" accent3="accent3" accent4="accent4" accent5="accent5" accent6="accent6" hlink="hlink" folHlink="folHlink"/>
  <p:sldLayoutIdLst>
    <p:sldLayoutId id="2147483688" r:id="rId1"/>
    <p:sldLayoutId id="2147483683" r:id="rId2"/>
    <p:sldLayoutId id="2147483684" r:id="rId3"/>
    <p:sldLayoutId id="2147483686" r:id="rId4"/>
    <p:sldLayoutId id="2147483697" r:id="rId5"/>
    <p:sldLayoutId id="2147483687" r:id="rId6"/>
    <p:sldLayoutId id="2147483696" r:id="rId7"/>
    <p:sldLayoutId id="2147483690" r:id="rId8"/>
    <p:sldLayoutId id="2147483691" r:id="rId9"/>
    <p:sldLayoutId id="2147483699" r:id="rId10"/>
    <p:sldLayoutId id="2147483703" r:id="rId11"/>
    <p:sldLayoutId id="2147483704" r:id="rId12"/>
    <p:sldLayoutId id="2147483705" r:id="rId13"/>
    <p:sldLayoutId id="2147483706" r:id="rId14"/>
  </p:sldLayoutIdLst>
  <p:hf sldNum="0" hdr="0" dt="0"/>
  <p:txStyles>
    <p:titleStyle>
      <a:lvl1pPr algn="ctr" defTabSz="457200" rtl="0" eaLnBrk="0" fontAlgn="base" hangingPunct="0">
        <a:spcBef>
          <a:spcPct val="0"/>
        </a:spcBef>
        <a:spcAft>
          <a:spcPct val="0"/>
        </a:spcAft>
        <a:defRPr sz="2400" b="0" i="0" kern="1200" cap="none">
          <a:solidFill>
            <a:schemeClr val="bg1"/>
          </a:solidFill>
          <a:latin typeface="Open Sans"/>
          <a:ea typeface="Geneva" charset="0"/>
          <a:cs typeface="Open Sans"/>
        </a:defRPr>
      </a:lvl1pPr>
      <a:lvl2pPr algn="ctr" defTabSz="457200" rtl="0" eaLnBrk="0" fontAlgn="base" hangingPunct="0">
        <a:spcBef>
          <a:spcPct val="0"/>
        </a:spcBef>
        <a:spcAft>
          <a:spcPct val="0"/>
        </a:spcAft>
        <a:defRPr sz="4000">
          <a:solidFill>
            <a:schemeClr val="bg1"/>
          </a:solidFill>
          <a:latin typeface="Arial" pitchFamily="34" charset="0"/>
          <a:ea typeface="Geneva" charset="0"/>
          <a:cs typeface="Geneva" charset="0"/>
        </a:defRPr>
      </a:lvl2pPr>
      <a:lvl3pPr algn="ctr" defTabSz="457200" rtl="0" eaLnBrk="0" fontAlgn="base" hangingPunct="0">
        <a:spcBef>
          <a:spcPct val="0"/>
        </a:spcBef>
        <a:spcAft>
          <a:spcPct val="0"/>
        </a:spcAft>
        <a:defRPr sz="4000">
          <a:solidFill>
            <a:schemeClr val="bg1"/>
          </a:solidFill>
          <a:latin typeface="Arial" pitchFamily="34" charset="0"/>
          <a:ea typeface="Geneva" charset="0"/>
          <a:cs typeface="Geneva" charset="0"/>
        </a:defRPr>
      </a:lvl3pPr>
      <a:lvl4pPr algn="ctr" defTabSz="457200" rtl="0" eaLnBrk="0" fontAlgn="base" hangingPunct="0">
        <a:spcBef>
          <a:spcPct val="0"/>
        </a:spcBef>
        <a:spcAft>
          <a:spcPct val="0"/>
        </a:spcAft>
        <a:defRPr sz="4000">
          <a:solidFill>
            <a:schemeClr val="bg1"/>
          </a:solidFill>
          <a:latin typeface="Arial" pitchFamily="34" charset="0"/>
          <a:ea typeface="Geneva" charset="0"/>
          <a:cs typeface="Geneva" charset="0"/>
        </a:defRPr>
      </a:lvl4pPr>
      <a:lvl5pPr algn="ctr" defTabSz="457200" rtl="0" eaLnBrk="0" fontAlgn="base" hangingPunct="0">
        <a:spcBef>
          <a:spcPct val="0"/>
        </a:spcBef>
        <a:spcAft>
          <a:spcPct val="0"/>
        </a:spcAft>
        <a:defRPr sz="4000">
          <a:solidFill>
            <a:schemeClr val="bg1"/>
          </a:solidFill>
          <a:latin typeface="Arial" pitchFamily="34"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0" marR="0" indent="0" algn="l" defTabSz="457200" rtl="0" eaLnBrk="1" fontAlgn="base" latinLnBrk="0" hangingPunct="1">
        <a:lnSpc>
          <a:spcPct val="100000"/>
        </a:lnSpc>
        <a:spcBef>
          <a:spcPct val="0"/>
        </a:spcBef>
        <a:spcAft>
          <a:spcPts val="400"/>
        </a:spcAft>
        <a:buClrTx/>
        <a:buSzTx/>
        <a:buFont typeface="Arial"/>
        <a:buNone/>
        <a:tabLst/>
        <a:defRPr sz="1400" b="0" i="0" kern="1200" baseline="0">
          <a:solidFill>
            <a:srgbClr val="FFFFFF"/>
          </a:solidFill>
          <a:latin typeface="Open Sans"/>
          <a:ea typeface="Geneva" charset="0"/>
          <a:cs typeface="Open Sans"/>
        </a:defRPr>
      </a:lvl1pPr>
      <a:lvl2pPr marL="465750" marR="0" indent="-285750" algn="l" defTabSz="457200" rtl="0" eaLnBrk="1" fontAlgn="base" latinLnBrk="0" hangingPunct="1">
        <a:lnSpc>
          <a:spcPct val="100000"/>
        </a:lnSpc>
        <a:spcBef>
          <a:spcPct val="0"/>
        </a:spcBef>
        <a:spcAft>
          <a:spcPts val="400"/>
        </a:spcAft>
        <a:buClrTx/>
        <a:buSzTx/>
        <a:buFont typeface="Lucida Grande"/>
        <a:buChar char="–"/>
        <a:tabLst/>
        <a:defRPr sz="1400" b="0" i="0" kern="1200" baseline="0">
          <a:solidFill>
            <a:srgbClr val="FFFFFF"/>
          </a:solidFill>
          <a:latin typeface="+mn-lt"/>
          <a:ea typeface="Geneva" charset="0"/>
          <a:cs typeface="+mn-cs"/>
        </a:defRPr>
      </a:lvl2pPr>
      <a:lvl3pPr marL="645750" marR="0" indent="-285750" algn="l" defTabSz="457200" rtl="0" eaLnBrk="1" fontAlgn="base" latinLnBrk="0" hangingPunct="1">
        <a:lnSpc>
          <a:spcPct val="100000"/>
        </a:lnSpc>
        <a:spcBef>
          <a:spcPct val="0"/>
        </a:spcBef>
        <a:spcAft>
          <a:spcPts val="400"/>
        </a:spcAft>
        <a:buClrTx/>
        <a:buSzTx/>
        <a:buFont typeface="Wingdings" charset="2"/>
        <a:buChar char="§"/>
        <a:tabLst/>
        <a:defRPr sz="1400" b="0" i="0" kern="1200" baseline="0">
          <a:solidFill>
            <a:srgbClr val="FFFFFF"/>
          </a:solidFill>
          <a:latin typeface="+mn-lt"/>
          <a:ea typeface="Geneva" charset="0"/>
          <a:cs typeface="+mn-cs"/>
        </a:defRPr>
      </a:lvl3pPr>
      <a:lvl4pPr marL="504000" indent="-252000" algn="l" defTabSz="457200" rtl="0" eaLnBrk="0" fontAlgn="base" hangingPunct="0">
        <a:spcBef>
          <a:spcPts val="0"/>
        </a:spcBef>
        <a:spcAft>
          <a:spcPts val="400"/>
        </a:spcAft>
        <a:buFont typeface="Arial" pitchFamily="34" charset="0"/>
        <a:buChar char="–"/>
        <a:defRPr sz="1400" kern="1200" baseline="0">
          <a:solidFill>
            <a:srgbClr val="FFFFFF"/>
          </a:solidFill>
          <a:latin typeface="+mn-lt"/>
          <a:ea typeface="Geneva" charset="0"/>
          <a:cs typeface="+mn-cs"/>
        </a:defRPr>
      </a:lvl4pPr>
      <a:lvl5pPr marL="504000" indent="-252000" algn="l" defTabSz="457200" rtl="0" eaLnBrk="0" fontAlgn="base" hangingPunct="0">
        <a:spcBef>
          <a:spcPts val="0"/>
        </a:spcBef>
        <a:spcAft>
          <a:spcPts val="400"/>
        </a:spcAft>
        <a:buFont typeface="Arial" pitchFamily="34" charset="0"/>
        <a:buChar char="»"/>
        <a:defRPr sz="1400" kern="1200" baseline="0">
          <a:solidFill>
            <a:srgbClr val="FFFFFF"/>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7.xml"/><Relationship Id="rId16" Type="http://schemas.openxmlformats.org/officeDocument/2006/relationships/diagramColors" Target="../diagrams/colors4.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0.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360364" y="2715868"/>
            <a:ext cx="4279370" cy="439095"/>
          </a:xfrm>
        </p:spPr>
        <p:txBody>
          <a:bodyPr/>
          <a:lstStyle/>
          <a:p>
            <a:r>
              <a:rPr lang="en-US" dirty="0"/>
              <a:t>Tim Pugh</a:t>
            </a:r>
          </a:p>
          <a:p>
            <a:r>
              <a:rPr lang="en-US" dirty="0"/>
              <a:t>Tuesday 27 November 2018</a:t>
            </a:r>
          </a:p>
        </p:txBody>
      </p:sp>
      <p:sp>
        <p:nvSpPr>
          <p:cNvPr id="3" name="Text Placeholder 2"/>
          <p:cNvSpPr>
            <a:spLocks noGrp="1"/>
          </p:cNvSpPr>
          <p:nvPr>
            <p:ph type="body" sz="quarter" idx="12"/>
          </p:nvPr>
        </p:nvSpPr>
        <p:spPr>
          <a:xfrm>
            <a:off x="360363" y="1052903"/>
            <a:ext cx="5557269" cy="886397"/>
          </a:xfrm>
        </p:spPr>
        <p:txBody>
          <a:bodyPr/>
          <a:lstStyle/>
          <a:p>
            <a:r>
              <a:rPr lang="en-US" dirty="0"/>
              <a:t>Delivery of the next Bureau NWP products and benefits in 2019</a:t>
            </a:r>
          </a:p>
        </p:txBody>
      </p:sp>
      <p:sp>
        <p:nvSpPr>
          <p:cNvPr id="4" name="TextBox 3"/>
          <p:cNvSpPr txBox="1"/>
          <p:nvPr/>
        </p:nvSpPr>
        <p:spPr>
          <a:xfrm>
            <a:off x="360363" y="1946661"/>
            <a:ext cx="5380037" cy="659064"/>
          </a:xfrm>
          <a:prstGeom prst="rect">
            <a:avLst/>
          </a:prstGeom>
          <a:noFill/>
        </p:spPr>
        <p:txBody>
          <a:bodyPr wrap="square" lIns="0" tIns="0" rIns="0" bIns="0" rtlCol="0">
            <a:noAutofit/>
          </a:bodyPr>
          <a:lstStyle/>
          <a:p>
            <a:r>
              <a:rPr lang="en-US" sz="1400" dirty="0">
                <a:solidFill>
                  <a:schemeClr val="bg1"/>
                </a:solidFill>
                <a:latin typeface="Arial"/>
              </a:rPr>
              <a:t>A seven-year </a:t>
            </a:r>
            <a:r>
              <a:rPr lang="en-US" sz="1400" dirty="0" err="1">
                <a:solidFill>
                  <a:schemeClr val="bg1"/>
                </a:solidFill>
                <a:latin typeface="Arial"/>
              </a:rPr>
              <a:t>programme</a:t>
            </a:r>
            <a:r>
              <a:rPr lang="en-US" sz="1400" dirty="0">
                <a:solidFill>
                  <a:schemeClr val="bg1"/>
                </a:solidFill>
                <a:latin typeface="Arial"/>
              </a:rPr>
              <a:t> to enhance the computational and numerical prediction capabilities of the Bureau’s forecast and warning services (2014-2021)</a:t>
            </a:r>
            <a:endParaRPr lang="en-US" sz="1400" baseline="0" dirty="0">
              <a:solidFill>
                <a:schemeClr val="bg1"/>
              </a:solidFill>
              <a:latin typeface="Arial"/>
            </a:endParaRPr>
          </a:p>
        </p:txBody>
      </p:sp>
    </p:spTree>
    <p:extLst>
      <p:ext uri="{BB962C8B-B14F-4D97-AF65-F5344CB8AC3E}">
        <p14:creationId xmlns:p14="http://schemas.microsoft.com/office/powerpoint/2010/main" val="37176584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0B8B9-947E-154D-B567-33FD9B5769CB}"/>
              </a:ext>
            </a:extLst>
          </p:cNvPr>
          <p:cNvSpPr>
            <a:spLocks noGrp="1"/>
          </p:cNvSpPr>
          <p:nvPr>
            <p:ph type="body" sz="quarter" idx="12"/>
          </p:nvPr>
        </p:nvSpPr>
        <p:spPr/>
        <p:txBody>
          <a:bodyPr/>
          <a:lstStyle/>
          <a:p>
            <a:r>
              <a:rPr lang="en-US" dirty="0"/>
              <a:t>Thank you</a:t>
            </a:r>
          </a:p>
        </p:txBody>
      </p:sp>
      <p:sp>
        <p:nvSpPr>
          <p:cNvPr id="5" name="Text Placeholder 4">
            <a:extLst>
              <a:ext uri="{FF2B5EF4-FFF2-40B4-BE49-F238E27FC236}">
                <a16:creationId xmlns:a16="http://schemas.microsoft.com/office/drawing/2014/main" id="{18EDC4B5-7F5A-FA48-9A4F-4CB1706472AF}"/>
              </a:ext>
            </a:extLst>
          </p:cNvPr>
          <p:cNvSpPr>
            <a:spLocks noGrp="1"/>
          </p:cNvSpPr>
          <p:nvPr>
            <p:ph type="body" sz="quarter" idx="13"/>
          </p:nvPr>
        </p:nvSpPr>
        <p:spPr/>
        <p:txBody>
          <a:bodyPr/>
          <a:lstStyle/>
          <a:p>
            <a:r>
              <a:rPr lang="en-US" dirty="0"/>
              <a:t>Any questions?</a:t>
            </a:r>
          </a:p>
        </p:txBody>
      </p:sp>
      <p:sp>
        <p:nvSpPr>
          <p:cNvPr id="6" name="Text Placeholder 5">
            <a:extLst>
              <a:ext uri="{FF2B5EF4-FFF2-40B4-BE49-F238E27FC236}">
                <a16:creationId xmlns:a16="http://schemas.microsoft.com/office/drawing/2014/main" id="{C9D5DE7D-3462-D548-AFFE-2B1A29D5F817}"/>
              </a:ext>
            </a:extLst>
          </p:cNvPr>
          <p:cNvSpPr>
            <a:spLocks noGrp="1"/>
          </p:cNvSpPr>
          <p:nvPr>
            <p:ph type="body" sz="quarter" idx="14"/>
          </p:nvPr>
        </p:nvSpPr>
        <p:spPr/>
        <p:txBody>
          <a:bodyPr/>
          <a:lstStyle/>
          <a:p>
            <a:r>
              <a:rPr lang="en-US" dirty="0"/>
              <a:t>Tim Pugh,  </a:t>
            </a:r>
            <a:r>
              <a:rPr lang="en-US" dirty="0" err="1"/>
              <a:t>tim.pugh@bom.gov.au</a:t>
            </a:r>
            <a:endParaRPr lang="en-US" dirty="0"/>
          </a:p>
        </p:txBody>
      </p:sp>
      <p:sp>
        <p:nvSpPr>
          <p:cNvPr id="3" name="Footer Placeholder 2">
            <a:extLst>
              <a:ext uri="{FF2B5EF4-FFF2-40B4-BE49-F238E27FC236}">
                <a16:creationId xmlns:a16="http://schemas.microsoft.com/office/drawing/2014/main" id="{0B7E457C-B248-3440-BA7D-8D29C58B3CA0}"/>
              </a:ext>
            </a:extLst>
          </p:cNvPr>
          <p:cNvSpPr>
            <a:spLocks noGrp="1"/>
          </p:cNvSpPr>
          <p:nvPr>
            <p:ph type="ftr" sz="quarter" idx="4294967295"/>
          </p:nvPr>
        </p:nvSpPr>
        <p:spPr>
          <a:xfrm>
            <a:off x="0" y="4972050"/>
            <a:ext cx="2895600" cy="171450"/>
          </a:xfrm>
        </p:spPr>
        <p:txBody>
          <a:bodyPr/>
          <a:lstStyle/>
          <a:p>
            <a:r>
              <a:rPr lang="en-US"/>
              <a:t>Copyright 2018 Bureau of Meteorology</a:t>
            </a:r>
            <a:endParaRPr lang="en-US" dirty="0"/>
          </a:p>
        </p:txBody>
      </p:sp>
    </p:spTree>
    <p:extLst>
      <p:ext uri="{BB962C8B-B14F-4D97-AF65-F5344CB8AC3E}">
        <p14:creationId xmlns:p14="http://schemas.microsoft.com/office/powerpoint/2010/main" val="2673738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extLst>
              <a:ext uri="{FF2B5EF4-FFF2-40B4-BE49-F238E27FC236}">
                <a16:creationId xmlns:a16="http://schemas.microsoft.com/office/drawing/2014/main" id="{F750E9D8-FEA0-D540-85EB-893754924D4A}"/>
              </a:ext>
            </a:extLst>
          </p:cNvPr>
          <p:cNvPicPr>
            <a:picLocks noChangeAspect="1"/>
          </p:cNvPicPr>
          <p:nvPr/>
        </p:nvPicPr>
        <p:blipFill rotWithShape="1">
          <a:blip r:embed="rId3"/>
          <a:srcRect t="4558" r="42969" b="6097"/>
          <a:stretch/>
        </p:blipFill>
        <p:spPr>
          <a:xfrm>
            <a:off x="417452" y="245892"/>
            <a:ext cx="4347709" cy="4595446"/>
          </a:xfrm>
          <a:prstGeom prst="rect">
            <a:avLst/>
          </a:prstGeom>
        </p:spPr>
      </p:pic>
      <p:sp>
        <p:nvSpPr>
          <p:cNvPr id="10" name="Rectangle 9">
            <a:extLst>
              <a:ext uri="{FF2B5EF4-FFF2-40B4-BE49-F238E27FC236}">
                <a16:creationId xmlns:a16="http://schemas.microsoft.com/office/drawing/2014/main" id="{C5A5657D-BB6B-2248-B0AB-27C303675ECD}"/>
              </a:ext>
            </a:extLst>
          </p:cNvPr>
          <p:cNvSpPr/>
          <p:nvPr/>
        </p:nvSpPr>
        <p:spPr>
          <a:xfrm>
            <a:off x="870906" y="690874"/>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2DF2F4C-5E70-CF44-AE3C-B932CFBD7264}"/>
              </a:ext>
            </a:extLst>
          </p:cNvPr>
          <p:cNvSpPr/>
          <p:nvPr/>
        </p:nvSpPr>
        <p:spPr>
          <a:xfrm>
            <a:off x="875132" y="1220785"/>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A27C980-2C5A-D844-9CF2-CBFCD4C16E44}"/>
              </a:ext>
            </a:extLst>
          </p:cNvPr>
          <p:cNvSpPr/>
          <p:nvPr/>
        </p:nvSpPr>
        <p:spPr>
          <a:xfrm>
            <a:off x="870906" y="1750696"/>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B02AADF-684F-5340-9E29-98DFB6F1CC29}"/>
              </a:ext>
            </a:extLst>
          </p:cNvPr>
          <p:cNvSpPr/>
          <p:nvPr/>
        </p:nvSpPr>
        <p:spPr>
          <a:xfrm>
            <a:off x="1396592" y="690874"/>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4D819D8-B0BF-5C46-A1DA-4A79CC96DC14}"/>
              </a:ext>
            </a:extLst>
          </p:cNvPr>
          <p:cNvSpPr/>
          <p:nvPr/>
        </p:nvSpPr>
        <p:spPr>
          <a:xfrm>
            <a:off x="1926503" y="690874"/>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72F36908-E4E1-5E40-9503-63AE7A8A6E97}"/>
              </a:ext>
            </a:extLst>
          </p:cNvPr>
          <p:cNvSpPr/>
          <p:nvPr/>
        </p:nvSpPr>
        <p:spPr>
          <a:xfrm>
            <a:off x="1400818" y="1220785"/>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3BA42840-D94B-2A40-A1A4-23D4D5182912}"/>
              </a:ext>
            </a:extLst>
          </p:cNvPr>
          <p:cNvSpPr/>
          <p:nvPr/>
        </p:nvSpPr>
        <p:spPr>
          <a:xfrm>
            <a:off x="1934955" y="1220785"/>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6CB99215-DEC0-E442-8B8E-D693973EC5F1}"/>
              </a:ext>
            </a:extLst>
          </p:cNvPr>
          <p:cNvSpPr/>
          <p:nvPr/>
        </p:nvSpPr>
        <p:spPr>
          <a:xfrm>
            <a:off x="1400818" y="1750696"/>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AA0A213-8DF7-2D45-8E4C-F80B9BF38F24}"/>
              </a:ext>
            </a:extLst>
          </p:cNvPr>
          <p:cNvSpPr/>
          <p:nvPr/>
        </p:nvSpPr>
        <p:spPr>
          <a:xfrm>
            <a:off x="1930729" y="1750696"/>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980DB77-115C-574C-8957-2C951A1F08BF}"/>
              </a:ext>
            </a:extLst>
          </p:cNvPr>
          <p:cNvSpPr/>
          <p:nvPr/>
        </p:nvSpPr>
        <p:spPr>
          <a:xfrm>
            <a:off x="875132" y="2280608"/>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6691E293-D5BF-AF48-B9D9-CBD23298A34B}"/>
              </a:ext>
            </a:extLst>
          </p:cNvPr>
          <p:cNvSpPr/>
          <p:nvPr/>
        </p:nvSpPr>
        <p:spPr>
          <a:xfrm>
            <a:off x="870906" y="2810519"/>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AD0C878-B9A9-5C47-94C3-8F571212C0D5}"/>
              </a:ext>
            </a:extLst>
          </p:cNvPr>
          <p:cNvSpPr/>
          <p:nvPr/>
        </p:nvSpPr>
        <p:spPr>
          <a:xfrm>
            <a:off x="875132" y="3340430"/>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B3A3B60F-13EB-A042-B887-822BE4522A08}"/>
              </a:ext>
            </a:extLst>
          </p:cNvPr>
          <p:cNvSpPr/>
          <p:nvPr/>
        </p:nvSpPr>
        <p:spPr>
          <a:xfrm>
            <a:off x="870906" y="3870342"/>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8EDC5C46-FE87-9740-A73B-1F763A7EC799}"/>
              </a:ext>
            </a:extLst>
          </p:cNvPr>
          <p:cNvSpPr/>
          <p:nvPr/>
        </p:nvSpPr>
        <p:spPr>
          <a:xfrm>
            <a:off x="1396592" y="2280608"/>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9E79BA3-EF96-AE41-AF0E-861EC864CA39}"/>
              </a:ext>
            </a:extLst>
          </p:cNvPr>
          <p:cNvSpPr/>
          <p:nvPr/>
        </p:nvSpPr>
        <p:spPr>
          <a:xfrm>
            <a:off x="1930729" y="2280608"/>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07EAA065-2DF5-5F49-8C29-7EC3A186D30C}"/>
              </a:ext>
            </a:extLst>
          </p:cNvPr>
          <p:cNvSpPr/>
          <p:nvPr/>
        </p:nvSpPr>
        <p:spPr>
          <a:xfrm>
            <a:off x="1396592" y="2810519"/>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A107BDA-4900-EA49-A5C1-1FF8AAC7232C}"/>
              </a:ext>
            </a:extLst>
          </p:cNvPr>
          <p:cNvSpPr/>
          <p:nvPr/>
        </p:nvSpPr>
        <p:spPr>
          <a:xfrm>
            <a:off x="1926503" y="2810519"/>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98558F1-0980-444C-916F-1F2C074E5AAF}"/>
              </a:ext>
            </a:extLst>
          </p:cNvPr>
          <p:cNvSpPr/>
          <p:nvPr/>
        </p:nvSpPr>
        <p:spPr>
          <a:xfrm>
            <a:off x="1400818" y="3340430"/>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C9510C68-698C-3B41-B5A5-D5D7B39391A8}"/>
              </a:ext>
            </a:extLst>
          </p:cNvPr>
          <p:cNvSpPr/>
          <p:nvPr/>
        </p:nvSpPr>
        <p:spPr>
          <a:xfrm>
            <a:off x="1934955" y="3340430"/>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F17A4FF2-0A33-414F-BF1E-6888952F4D19}"/>
              </a:ext>
            </a:extLst>
          </p:cNvPr>
          <p:cNvSpPr/>
          <p:nvPr/>
        </p:nvSpPr>
        <p:spPr>
          <a:xfrm>
            <a:off x="1400818" y="3870342"/>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44B214C-2820-B946-B854-86C66AA5B8C3}"/>
              </a:ext>
            </a:extLst>
          </p:cNvPr>
          <p:cNvSpPr/>
          <p:nvPr/>
        </p:nvSpPr>
        <p:spPr>
          <a:xfrm>
            <a:off x="1930729" y="3870342"/>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4B6300E5-B2CF-C940-8961-322BBA3B30CA}"/>
              </a:ext>
            </a:extLst>
          </p:cNvPr>
          <p:cNvSpPr/>
          <p:nvPr/>
        </p:nvSpPr>
        <p:spPr>
          <a:xfrm>
            <a:off x="2447963" y="690874"/>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4BD0BB82-8650-C84B-8A12-321BBF069F0D}"/>
              </a:ext>
            </a:extLst>
          </p:cNvPr>
          <p:cNvSpPr/>
          <p:nvPr/>
        </p:nvSpPr>
        <p:spPr>
          <a:xfrm>
            <a:off x="2977874" y="690874"/>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55D6E04C-7354-4942-A252-CD4FBF31A515}"/>
              </a:ext>
            </a:extLst>
          </p:cNvPr>
          <p:cNvSpPr/>
          <p:nvPr/>
        </p:nvSpPr>
        <p:spPr>
          <a:xfrm>
            <a:off x="2447963" y="1220785"/>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235F3D93-52EF-9A4C-9419-8F1AA8CEC375}"/>
              </a:ext>
            </a:extLst>
          </p:cNvPr>
          <p:cNvSpPr/>
          <p:nvPr/>
        </p:nvSpPr>
        <p:spPr>
          <a:xfrm>
            <a:off x="2982100" y="1220785"/>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69FFD23-D319-0748-AC48-9E7495BE44C7}"/>
              </a:ext>
            </a:extLst>
          </p:cNvPr>
          <p:cNvSpPr/>
          <p:nvPr/>
        </p:nvSpPr>
        <p:spPr>
          <a:xfrm>
            <a:off x="2447963" y="1750696"/>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D4B9B71-275D-6C49-87FC-17D4A9BFB89C}"/>
              </a:ext>
            </a:extLst>
          </p:cNvPr>
          <p:cNvSpPr/>
          <p:nvPr/>
        </p:nvSpPr>
        <p:spPr>
          <a:xfrm>
            <a:off x="2977874" y="1750696"/>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ACDFD995-0721-034E-A704-18DD2CF82014}"/>
              </a:ext>
            </a:extLst>
          </p:cNvPr>
          <p:cNvSpPr/>
          <p:nvPr/>
        </p:nvSpPr>
        <p:spPr>
          <a:xfrm>
            <a:off x="3503559" y="690874"/>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0" name="Rectangle 49">
            <a:extLst>
              <a:ext uri="{FF2B5EF4-FFF2-40B4-BE49-F238E27FC236}">
                <a16:creationId xmlns:a16="http://schemas.microsoft.com/office/drawing/2014/main" id="{66C9BA31-9DE5-4C49-997A-EBB019078199}"/>
              </a:ext>
            </a:extLst>
          </p:cNvPr>
          <p:cNvSpPr/>
          <p:nvPr/>
        </p:nvSpPr>
        <p:spPr>
          <a:xfrm>
            <a:off x="4033471" y="690874"/>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1" name="Rectangle 50">
            <a:extLst>
              <a:ext uri="{FF2B5EF4-FFF2-40B4-BE49-F238E27FC236}">
                <a16:creationId xmlns:a16="http://schemas.microsoft.com/office/drawing/2014/main" id="{C8A55966-01A2-3348-B4F2-E22677A65CFD}"/>
              </a:ext>
            </a:extLst>
          </p:cNvPr>
          <p:cNvSpPr/>
          <p:nvPr/>
        </p:nvSpPr>
        <p:spPr>
          <a:xfrm>
            <a:off x="3507785" y="1220785"/>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4CC557DA-A6C3-284C-8212-370785FBD394}"/>
              </a:ext>
            </a:extLst>
          </p:cNvPr>
          <p:cNvSpPr/>
          <p:nvPr/>
        </p:nvSpPr>
        <p:spPr>
          <a:xfrm>
            <a:off x="4041923" y="1220785"/>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560E52A3-5F1E-8945-A124-1A03A366033A}"/>
              </a:ext>
            </a:extLst>
          </p:cNvPr>
          <p:cNvSpPr/>
          <p:nvPr/>
        </p:nvSpPr>
        <p:spPr>
          <a:xfrm>
            <a:off x="3507785" y="1750696"/>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78E58BC-B457-1B46-ABD7-FC522A78F38F}"/>
              </a:ext>
            </a:extLst>
          </p:cNvPr>
          <p:cNvSpPr/>
          <p:nvPr/>
        </p:nvSpPr>
        <p:spPr>
          <a:xfrm>
            <a:off x="4037697" y="1750696"/>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0A0CB139-76C3-4646-8025-E77BE4499062}"/>
              </a:ext>
            </a:extLst>
          </p:cNvPr>
          <p:cNvSpPr/>
          <p:nvPr/>
        </p:nvSpPr>
        <p:spPr>
          <a:xfrm>
            <a:off x="2447963" y="2280608"/>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8FEFF692-9F9D-7245-B88B-EAD89599E87F}"/>
              </a:ext>
            </a:extLst>
          </p:cNvPr>
          <p:cNvSpPr/>
          <p:nvPr/>
        </p:nvSpPr>
        <p:spPr>
          <a:xfrm>
            <a:off x="2447963" y="2810519"/>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AC55FCA1-D35D-4944-8137-A3B0C1D1CD55}"/>
              </a:ext>
            </a:extLst>
          </p:cNvPr>
          <p:cNvSpPr/>
          <p:nvPr/>
        </p:nvSpPr>
        <p:spPr>
          <a:xfrm>
            <a:off x="2977874" y="2810519"/>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B46A327B-3665-1C4A-A5B9-BBFF6D45FFA1}"/>
              </a:ext>
            </a:extLst>
          </p:cNvPr>
          <p:cNvSpPr/>
          <p:nvPr/>
        </p:nvSpPr>
        <p:spPr>
          <a:xfrm>
            <a:off x="2447963" y="3340430"/>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F566AE90-BC06-4845-80A6-201CA905C51B}"/>
              </a:ext>
            </a:extLst>
          </p:cNvPr>
          <p:cNvSpPr/>
          <p:nvPr/>
        </p:nvSpPr>
        <p:spPr>
          <a:xfrm>
            <a:off x="2982100" y="3340430"/>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48D23F24-C3FB-6841-AC27-2DDC1E5C221A}"/>
              </a:ext>
            </a:extLst>
          </p:cNvPr>
          <p:cNvSpPr/>
          <p:nvPr/>
        </p:nvSpPr>
        <p:spPr>
          <a:xfrm>
            <a:off x="2447963" y="3870342"/>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0631258A-5BD9-DB45-8C83-93A7787AF751}"/>
              </a:ext>
            </a:extLst>
          </p:cNvPr>
          <p:cNvSpPr/>
          <p:nvPr/>
        </p:nvSpPr>
        <p:spPr>
          <a:xfrm>
            <a:off x="2977874" y="3870342"/>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734B4D8E-CB50-A345-9FCD-FB021FF9E3F4}"/>
              </a:ext>
            </a:extLst>
          </p:cNvPr>
          <p:cNvSpPr/>
          <p:nvPr/>
        </p:nvSpPr>
        <p:spPr>
          <a:xfrm>
            <a:off x="3503559" y="2280608"/>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4C91668B-F4F9-154F-9174-439F4A7BE9DF}"/>
              </a:ext>
            </a:extLst>
          </p:cNvPr>
          <p:cNvSpPr/>
          <p:nvPr/>
        </p:nvSpPr>
        <p:spPr>
          <a:xfrm>
            <a:off x="4037697" y="2280608"/>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68A68FA3-ACA6-CB4D-9D67-FEE285084E2B}"/>
              </a:ext>
            </a:extLst>
          </p:cNvPr>
          <p:cNvSpPr/>
          <p:nvPr/>
        </p:nvSpPr>
        <p:spPr>
          <a:xfrm>
            <a:off x="3503559" y="2810519"/>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8E1ED017-6A8E-4F43-9DC4-12B4A03A03B5}"/>
              </a:ext>
            </a:extLst>
          </p:cNvPr>
          <p:cNvSpPr/>
          <p:nvPr/>
        </p:nvSpPr>
        <p:spPr>
          <a:xfrm>
            <a:off x="4033471" y="2810519"/>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51503841-E6F4-4842-8251-DF0B9CE59EA0}"/>
              </a:ext>
            </a:extLst>
          </p:cNvPr>
          <p:cNvSpPr/>
          <p:nvPr/>
        </p:nvSpPr>
        <p:spPr>
          <a:xfrm>
            <a:off x="3507785" y="3340430"/>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FC954B2A-ADBB-7749-8EDD-15A905293640}"/>
              </a:ext>
            </a:extLst>
          </p:cNvPr>
          <p:cNvSpPr/>
          <p:nvPr/>
        </p:nvSpPr>
        <p:spPr>
          <a:xfrm>
            <a:off x="4041923" y="3340430"/>
            <a:ext cx="525685"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B0EBDB5F-48DA-5142-BDDF-AE6B56AA7E2D}"/>
              </a:ext>
            </a:extLst>
          </p:cNvPr>
          <p:cNvSpPr/>
          <p:nvPr/>
        </p:nvSpPr>
        <p:spPr>
          <a:xfrm>
            <a:off x="3507785" y="3870342"/>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BEAC16D5-8805-B446-B8E4-F1D2ABA26848}"/>
              </a:ext>
            </a:extLst>
          </p:cNvPr>
          <p:cNvSpPr/>
          <p:nvPr/>
        </p:nvSpPr>
        <p:spPr>
          <a:xfrm>
            <a:off x="4037697" y="3870342"/>
            <a:ext cx="529911" cy="529911"/>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1" name="Straight Arrow Connector 70">
            <a:extLst>
              <a:ext uri="{FF2B5EF4-FFF2-40B4-BE49-F238E27FC236}">
                <a16:creationId xmlns:a16="http://schemas.microsoft.com/office/drawing/2014/main" id="{C6D98975-AD3D-3842-9ACB-41B033EBC314}"/>
              </a:ext>
            </a:extLst>
          </p:cNvPr>
          <p:cNvCxnSpPr>
            <a:cxnSpLocks/>
          </p:cNvCxnSpPr>
          <p:nvPr/>
        </p:nvCxnSpPr>
        <p:spPr>
          <a:xfrm>
            <a:off x="5106118" y="688149"/>
            <a:ext cx="0" cy="1065273"/>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8B355D61-8BD4-CB4B-BE9D-0B9862D2D191}"/>
              </a:ext>
            </a:extLst>
          </p:cNvPr>
          <p:cNvCxnSpPr>
            <a:cxnSpLocks/>
          </p:cNvCxnSpPr>
          <p:nvPr/>
        </p:nvCxnSpPr>
        <p:spPr>
          <a:xfrm>
            <a:off x="4649679" y="688149"/>
            <a:ext cx="1226778" cy="2773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23812930-4F3A-8846-8B0B-66C54EA9AB49}"/>
              </a:ext>
            </a:extLst>
          </p:cNvPr>
          <p:cNvCxnSpPr/>
          <p:nvPr/>
        </p:nvCxnSpPr>
        <p:spPr>
          <a:xfrm>
            <a:off x="4612583" y="1753422"/>
            <a:ext cx="523200"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a:extLst>
              <a:ext uri="{FF2B5EF4-FFF2-40B4-BE49-F238E27FC236}">
                <a16:creationId xmlns:a16="http://schemas.microsoft.com/office/drawing/2014/main" id="{B6984519-0922-DF43-936E-5F39EDBE8DCB}"/>
              </a:ext>
            </a:extLst>
          </p:cNvPr>
          <p:cNvCxnSpPr>
            <a:cxnSpLocks/>
          </p:cNvCxnSpPr>
          <p:nvPr/>
        </p:nvCxnSpPr>
        <p:spPr>
          <a:xfrm>
            <a:off x="4781264" y="683962"/>
            <a:ext cx="0" cy="541085"/>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1B30227D-35F1-2E43-814E-A8F1801522E1}"/>
              </a:ext>
            </a:extLst>
          </p:cNvPr>
          <p:cNvCxnSpPr>
            <a:cxnSpLocks/>
          </p:cNvCxnSpPr>
          <p:nvPr/>
        </p:nvCxnSpPr>
        <p:spPr>
          <a:xfrm>
            <a:off x="4628444" y="1228551"/>
            <a:ext cx="245739"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sp>
        <p:nvSpPr>
          <p:cNvPr id="76" name="TextBox 75">
            <a:extLst>
              <a:ext uri="{FF2B5EF4-FFF2-40B4-BE49-F238E27FC236}">
                <a16:creationId xmlns:a16="http://schemas.microsoft.com/office/drawing/2014/main" id="{88B9E06A-512A-0145-9D94-0DC8747D87E9}"/>
              </a:ext>
            </a:extLst>
          </p:cNvPr>
          <p:cNvSpPr txBox="1"/>
          <p:nvPr/>
        </p:nvSpPr>
        <p:spPr>
          <a:xfrm>
            <a:off x="4624337" y="863441"/>
            <a:ext cx="568198" cy="249526"/>
          </a:xfrm>
          <a:prstGeom prst="rect">
            <a:avLst/>
          </a:prstGeom>
          <a:noFill/>
        </p:spPr>
        <p:txBody>
          <a:bodyPr wrap="none" lIns="0" tIns="0" rIns="0" bIns="0" rtlCol="0">
            <a:noAutofit/>
          </a:bodyPr>
          <a:lstStyle/>
          <a:p>
            <a:r>
              <a:rPr lang="en-US" sz="1050" baseline="0" dirty="0">
                <a:solidFill>
                  <a:schemeClr val="bg1"/>
                </a:solidFill>
                <a:latin typeface="Arial"/>
              </a:rPr>
              <a:t>12 km</a:t>
            </a:r>
          </a:p>
        </p:txBody>
      </p:sp>
      <p:sp>
        <p:nvSpPr>
          <p:cNvPr id="77" name="TextBox 76">
            <a:extLst>
              <a:ext uri="{FF2B5EF4-FFF2-40B4-BE49-F238E27FC236}">
                <a16:creationId xmlns:a16="http://schemas.microsoft.com/office/drawing/2014/main" id="{691D67A8-2C25-2F4A-A169-91C89F11FC8C}"/>
              </a:ext>
            </a:extLst>
          </p:cNvPr>
          <p:cNvSpPr txBox="1"/>
          <p:nvPr/>
        </p:nvSpPr>
        <p:spPr>
          <a:xfrm>
            <a:off x="4957315" y="1130354"/>
            <a:ext cx="660037" cy="249526"/>
          </a:xfrm>
          <a:prstGeom prst="rect">
            <a:avLst/>
          </a:prstGeom>
          <a:noFill/>
        </p:spPr>
        <p:txBody>
          <a:bodyPr wrap="none" lIns="0" tIns="0" rIns="0" bIns="0" rtlCol="0">
            <a:noAutofit/>
          </a:bodyPr>
          <a:lstStyle/>
          <a:p>
            <a:r>
              <a:rPr lang="en-US" sz="1050" dirty="0">
                <a:solidFill>
                  <a:schemeClr val="bg1"/>
                </a:solidFill>
                <a:latin typeface="Arial"/>
              </a:rPr>
              <a:t>25</a:t>
            </a:r>
            <a:r>
              <a:rPr lang="en-US" sz="1050" baseline="0" dirty="0">
                <a:solidFill>
                  <a:schemeClr val="bg1"/>
                </a:solidFill>
                <a:latin typeface="Arial"/>
              </a:rPr>
              <a:t> km</a:t>
            </a:r>
          </a:p>
        </p:txBody>
      </p:sp>
      <p:cxnSp>
        <p:nvCxnSpPr>
          <p:cNvPr id="82" name="Straight Connector 81">
            <a:extLst>
              <a:ext uri="{FF2B5EF4-FFF2-40B4-BE49-F238E27FC236}">
                <a16:creationId xmlns:a16="http://schemas.microsoft.com/office/drawing/2014/main" id="{58A22ACE-F347-EA48-96CD-014DC712688E}"/>
              </a:ext>
            </a:extLst>
          </p:cNvPr>
          <p:cNvCxnSpPr>
            <a:cxnSpLocks/>
          </p:cNvCxnSpPr>
          <p:nvPr/>
        </p:nvCxnSpPr>
        <p:spPr>
          <a:xfrm>
            <a:off x="4619222" y="2439640"/>
            <a:ext cx="816608"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cxnSp>
        <p:nvCxnSpPr>
          <p:cNvPr id="84" name="Straight Arrow Connector 83">
            <a:extLst>
              <a:ext uri="{FF2B5EF4-FFF2-40B4-BE49-F238E27FC236}">
                <a16:creationId xmlns:a16="http://schemas.microsoft.com/office/drawing/2014/main" id="{F3F3B20D-38DB-B740-A4C4-A6FAA80A1982}"/>
              </a:ext>
            </a:extLst>
          </p:cNvPr>
          <p:cNvCxnSpPr>
            <a:cxnSpLocks/>
          </p:cNvCxnSpPr>
          <p:nvPr/>
        </p:nvCxnSpPr>
        <p:spPr>
          <a:xfrm>
            <a:off x="5367135" y="695914"/>
            <a:ext cx="0" cy="1743726"/>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1E742C9A-F80B-2143-91E0-031F9154BA7F}"/>
              </a:ext>
            </a:extLst>
          </p:cNvPr>
          <p:cNvSpPr txBox="1"/>
          <p:nvPr/>
        </p:nvSpPr>
        <p:spPr>
          <a:xfrm>
            <a:off x="5216420" y="1510055"/>
            <a:ext cx="660037" cy="249526"/>
          </a:xfrm>
          <a:prstGeom prst="rect">
            <a:avLst/>
          </a:prstGeom>
          <a:noFill/>
        </p:spPr>
        <p:txBody>
          <a:bodyPr wrap="none" lIns="0" tIns="0" rIns="0" bIns="0" rtlCol="0">
            <a:noAutofit/>
          </a:bodyPr>
          <a:lstStyle/>
          <a:p>
            <a:r>
              <a:rPr lang="en-US" sz="1050" dirty="0">
                <a:solidFill>
                  <a:schemeClr val="bg1"/>
                </a:solidFill>
                <a:latin typeface="Arial"/>
              </a:rPr>
              <a:t>40</a:t>
            </a:r>
            <a:r>
              <a:rPr lang="en-US" sz="1050" baseline="0" dirty="0">
                <a:solidFill>
                  <a:schemeClr val="bg1"/>
                </a:solidFill>
                <a:latin typeface="Arial"/>
              </a:rPr>
              <a:t> km</a:t>
            </a:r>
          </a:p>
        </p:txBody>
      </p:sp>
      <p:sp>
        <p:nvSpPr>
          <p:cNvPr id="92" name="TextBox 91">
            <a:extLst>
              <a:ext uri="{FF2B5EF4-FFF2-40B4-BE49-F238E27FC236}">
                <a16:creationId xmlns:a16="http://schemas.microsoft.com/office/drawing/2014/main" id="{5910727E-D536-3448-9FA5-E43671F86577}"/>
              </a:ext>
            </a:extLst>
          </p:cNvPr>
          <p:cNvSpPr txBox="1"/>
          <p:nvPr/>
        </p:nvSpPr>
        <p:spPr>
          <a:xfrm>
            <a:off x="5574790" y="2327478"/>
            <a:ext cx="660037" cy="249526"/>
          </a:xfrm>
          <a:prstGeom prst="rect">
            <a:avLst/>
          </a:prstGeom>
          <a:noFill/>
        </p:spPr>
        <p:txBody>
          <a:bodyPr wrap="none" lIns="0" tIns="0" rIns="0" bIns="0" rtlCol="0">
            <a:noAutofit/>
          </a:bodyPr>
          <a:lstStyle/>
          <a:p>
            <a:r>
              <a:rPr lang="en-US" sz="1050" baseline="0" dirty="0">
                <a:solidFill>
                  <a:schemeClr val="bg1"/>
                </a:solidFill>
                <a:latin typeface="Arial"/>
              </a:rPr>
              <a:t>80 km</a:t>
            </a:r>
          </a:p>
        </p:txBody>
      </p:sp>
      <p:sp>
        <p:nvSpPr>
          <p:cNvPr id="56" name="Rectangle 55">
            <a:extLst>
              <a:ext uri="{FF2B5EF4-FFF2-40B4-BE49-F238E27FC236}">
                <a16:creationId xmlns:a16="http://schemas.microsoft.com/office/drawing/2014/main" id="{665BCA69-C651-B44D-A99A-81ED7B043DA7}"/>
              </a:ext>
            </a:extLst>
          </p:cNvPr>
          <p:cNvSpPr/>
          <p:nvPr/>
        </p:nvSpPr>
        <p:spPr>
          <a:xfrm>
            <a:off x="2982100" y="2280608"/>
            <a:ext cx="525685" cy="529911"/>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9605667D-860A-BB44-B80D-5DC567A52EC8}"/>
              </a:ext>
            </a:extLst>
          </p:cNvPr>
          <p:cNvSpPr txBox="1"/>
          <p:nvPr/>
        </p:nvSpPr>
        <p:spPr>
          <a:xfrm>
            <a:off x="6152685" y="690873"/>
            <a:ext cx="2764892" cy="3251861"/>
          </a:xfrm>
          <a:prstGeom prst="rect">
            <a:avLst/>
          </a:prstGeom>
          <a:noFill/>
        </p:spPr>
        <p:txBody>
          <a:bodyPr wrap="none" lIns="0" tIns="0" rIns="0" bIns="0" rtlCol="0">
            <a:noAutofit/>
          </a:bodyPr>
          <a:lstStyle/>
          <a:p>
            <a:r>
              <a:rPr lang="en-US" sz="1400" baseline="0" dirty="0">
                <a:solidFill>
                  <a:srgbClr val="FF9300"/>
                </a:solidFill>
                <a:latin typeface="Arial"/>
              </a:rPr>
              <a:t>GLOBAL NWP GRID CELLS</a:t>
            </a:r>
          </a:p>
          <a:p>
            <a:r>
              <a:rPr lang="en-US" sz="1400" dirty="0">
                <a:solidFill>
                  <a:schemeClr val="bg1"/>
                </a:solidFill>
                <a:latin typeface="Arial"/>
              </a:rPr>
              <a:t>2010 – 80km cell, 3.1M cells</a:t>
            </a:r>
          </a:p>
          <a:p>
            <a:r>
              <a:rPr lang="en-US" sz="1200" dirty="0">
                <a:solidFill>
                  <a:schemeClr val="bg1"/>
                </a:solidFill>
                <a:latin typeface="Arial"/>
              </a:rPr>
              <a:t>             (288 x 215 x 50 levels)</a:t>
            </a:r>
          </a:p>
          <a:p>
            <a:endParaRPr lang="en-US" sz="1200" dirty="0">
              <a:solidFill>
                <a:schemeClr val="bg1"/>
              </a:solidFill>
              <a:latin typeface="Arial"/>
            </a:endParaRPr>
          </a:p>
          <a:p>
            <a:r>
              <a:rPr lang="en-US" sz="1400" baseline="0" dirty="0">
                <a:solidFill>
                  <a:schemeClr val="bg1"/>
                </a:solidFill>
                <a:latin typeface="Arial"/>
              </a:rPr>
              <a:t>2013 – 40 km </a:t>
            </a:r>
            <a:r>
              <a:rPr lang="en-US" sz="1400" dirty="0">
                <a:solidFill>
                  <a:schemeClr val="bg1"/>
                </a:solidFill>
                <a:latin typeface="Arial"/>
              </a:rPr>
              <a:t>cell</a:t>
            </a:r>
            <a:r>
              <a:rPr lang="en-US" sz="1400" baseline="0" dirty="0">
                <a:solidFill>
                  <a:schemeClr val="bg1"/>
                </a:solidFill>
                <a:latin typeface="Arial"/>
              </a:rPr>
              <a:t>, 21M cells</a:t>
            </a:r>
          </a:p>
          <a:p>
            <a:r>
              <a:rPr lang="en-US" sz="1200" dirty="0">
                <a:solidFill>
                  <a:schemeClr val="bg1"/>
                </a:solidFill>
                <a:latin typeface="Arial"/>
              </a:rPr>
              <a:t>             (640 x 481 x 70 levels)</a:t>
            </a:r>
          </a:p>
          <a:p>
            <a:endParaRPr lang="en-US" sz="1200" dirty="0">
              <a:solidFill>
                <a:schemeClr val="bg1"/>
              </a:solidFill>
              <a:latin typeface="Arial"/>
            </a:endParaRPr>
          </a:p>
          <a:p>
            <a:r>
              <a:rPr lang="en-US" sz="1400" dirty="0">
                <a:solidFill>
                  <a:schemeClr val="bg1"/>
                </a:solidFill>
                <a:latin typeface="Arial"/>
              </a:rPr>
              <a:t>2016 – 25 km cell, 55M cells</a:t>
            </a:r>
          </a:p>
          <a:p>
            <a:r>
              <a:rPr lang="en-US" sz="1200" dirty="0">
                <a:solidFill>
                  <a:schemeClr val="bg1"/>
                </a:solidFill>
                <a:latin typeface="Arial"/>
              </a:rPr>
              <a:t>             (1024 x 769 x 70 levels)</a:t>
            </a:r>
          </a:p>
          <a:p>
            <a:endParaRPr lang="en-US" sz="1200" dirty="0">
              <a:solidFill>
                <a:schemeClr val="bg1"/>
              </a:solidFill>
              <a:latin typeface="Arial"/>
            </a:endParaRPr>
          </a:p>
          <a:p>
            <a:r>
              <a:rPr lang="en-US" sz="1400" baseline="0" dirty="0">
                <a:solidFill>
                  <a:srgbClr val="FF0000"/>
                </a:solidFill>
                <a:latin typeface="Arial"/>
              </a:rPr>
              <a:t>2019 – 12 km </a:t>
            </a:r>
            <a:r>
              <a:rPr lang="en-US" sz="1400" dirty="0">
                <a:solidFill>
                  <a:srgbClr val="FF0000"/>
                </a:solidFill>
                <a:latin typeface="Arial"/>
              </a:rPr>
              <a:t>cell</a:t>
            </a:r>
            <a:r>
              <a:rPr lang="en-US" sz="1400" baseline="0" dirty="0">
                <a:solidFill>
                  <a:srgbClr val="FF0000"/>
                </a:solidFill>
                <a:latin typeface="Arial"/>
              </a:rPr>
              <a:t>, 220M cells</a:t>
            </a:r>
          </a:p>
          <a:p>
            <a:r>
              <a:rPr lang="en-US" sz="1400" baseline="0" dirty="0">
                <a:solidFill>
                  <a:srgbClr val="FF0000"/>
                </a:solidFill>
                <a:latin typeface="Arial"/>
              </a:rPr>
              <a:t> </a:t>
            </a:r>
            <a:r>
              <a:rPr lang="en-US" sz="1200" baseline="0" dirty="0">
                <a:solidFill>
                  <a:srgbClr val="FF0000"/>
                </a:solidFill>
                <a:latin typeface="Arial"/>
              </a:rPr>
              <a:t>             (2048 x 1537 x 70 levels)</a:t>
            </a:r>
          </a:p>
          <a:p>
            <a:r>
              <a:rPr lang="en-US" sz="1200" dirty="0">
                <a:solidFill>
                  <a:srgbClr val="FF0000"/>
                </a:solidFill>
                <a:latin typeface="Arial"/>
              </a:rPr>
              <a:t>              4DVAR data assimilation</a:t>
            </a:r>
          </a:p>
          <a:p>
            <a:r>
              <a:rPr lang="en-US" sz="1200" baseline="0" dirty="0">
                <a:solidFill>
                  <a:srgbClr val="FF0000"/>
                </a:solidFill>
                <a:latin typeface="Arial"/>
              </a:rPr>
              <a:t>              18 member ensembles</a:t>
            </a:r>
            <a:endParaRPr lang="en-US" sz="1400" baseline="0" dirty="0">
              <a:solidFill>
                <a:srgbClr val="FF0000"/>
              </a:solidFill>
              <a:latin typeface="Arial"/>
            </a:endParaRPr>
          </a:p>
        </p:txBody>
      </p:sp>
      <p:cxnSp>
        <p:nvCxnSpPr>
          <p:cNvPr id="98" name="Straight Connector 97">
            <a:extLst>
              <a:ext uri="{FF2B5EF4-FFF2-40B4-BE49-F238E27FC236}">
                <a16:creationId xmlns:a16="http://schemas.microsoft.com/office/drawing/2014/main" id="{35516118-6D9F-F84A-A198-1D9C308D0E90}"/>
              </a:ext>
            </a:extLst>
          </p:cNvPr>
          <p:cNvCxnSpPr>
            <a:cxnSpLocks/>
          </p:cNvCxnSpPr>
          <p:nvPr/>
        </p:nvCxnSpPr>
        <p:spPr>
          <a:xfrm>
            <a:off x="4628444" y="4216671"/>
            <a:ext cx="1186202"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cxnSp>
        <p:nvCxnSpPr>
          <p:cNvPr id="101" name="Straight Arrow Connector 100">
            <a:extLst>
              <a:ext uri="{FF2B5EF4-FFF2-40B4-BE49-F238E27FC236}">
                <a16:creationId xmlns:a16="http://schemas.microsoft.com/office/drawing/2014/main" id="{3EF2EE61-1842-6B4B-BC28-DFCAE4F6FAE9}"/>
              </a:ext>
            </a:extLst>
          </p:cNvPr>
          <p:cNvCxnSpPr>
            <a:cxnSpLocks/>
          </p:cNvCxnSpPr>
          <p:nvPr/>
        </p:nvCxnSpPr>
        <p:spPr>
          <a:xfrm>
            <a:off x="5725311" y="683962"/>
            <a:ext cx="0" cy="3500792"/>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371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8E9673-15CF-AB46-9030-60C18598EC90}"/>
              </a:ext>
            </a:extLst>
          </p:cNvPr>
          <p:cNvPicPr>
            <a:picLocks noChangeAspect="1"/>
          </p:cNvPicPr>
          <p:nvPr/>
        </p:nvPicPr>
        <p:blipFill rotWithShape="1">
          <a:blip r:embed="rId3"/>
          <a:srcRect l="1" t="4559" r="48492" b="11719"/>
          <a:stretch/>
        </p:blipFill>
        <p:spPr>
          <a:xfrm>
            <a:off x="807245" y="366493"/>
            <a:ext cx="3926583" cy="4306276"/>
          </a:xfrm>
          <a:prstGeom prst="rect">
            <a:avLst/>
          </a:prstGeom>
        </p:spPr>
      </p:pic>
      <p:sp>
        <p:nvSpPr>
          <p:cNvPr id="21" name="Rectangle 20">
            <a:extLst>
              <a:ext uri="{FF2B5EF4-FFF2-40B4-BE49-F238E27FC236}">
                <a16:creationId xmlns:a16="http://schemas.microsoft.com/office/drawing/2014/main" id="{3334EAB9-D0E4-E04F-A59A-6C589D32EB51}"/>
              </a:ext>
            </a:extLst>
          </p:cNvPr>
          <p:cNvSpPr/>
          <p:nvPr/>
        </p:nvSpPr>
        <p:spPr>
          <a:xfrm>
            <a:off x="1172618" y="64396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205E626-7CF3-F54A-84E5-1D21F2800584}"/>
              </a:ext>
            </a:extLst>
          </p:cNvPr>
          <p:cNvSpPr/>
          <p:nvPr/>
        </p:nvSpPr>
        <p:spPr>
          <a:xfrm>
            <a:off x="1618783" y="64396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3D29D10F-C1FD-954D-B575-10A22157712A}"/>
              </a:ext>
            </a:extLst>
          </p:cNvPr>
          <p:cNvSpPr/>
          <p:nvPr/>
        </p:nvSpPr>
        <p:spPr>
          <a:xfrm>
            <a:off x="1172618" y="108659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2444BC39-C54F-4847-928E-8C1365927BB5}"/>
              </a:ext>
            </a:extLst>
          </p:cNvPr>
          <p:cNvSpPr/>
          <p:nvPr/>
        </p:nvSpPr>
        <p:spPr>
          <a:xfrm>
            <a:off x="1615253" y="108659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37E8B855-70DB-2848-B4E2-4FAE5D93F90D}"/>
              </a:ext>
            </a:extLst>
          </p:cNvPr>
          <p:cNvSpPr/>
          <p:nvPr/>
        </p:nvSpPr>
        <p:spPr>
          <a:xfrm>
            <a:off x="1172618" y="152923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2DD7EB9D-93D0-4247-B537-4028D064D378}"/>
              </a:ext>
            </a:extLst>
          </p:cNvPr>
          <p:cNvSpPr/>
          <p:nvPr/>
        </p:nvSpPr>
        <p:spPr>
          <a:xfrm>
            <a:off x="1618783" y="152923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45D68F5-E830-C34B-82D0-9DD0C8CB8350}"/>
              </a:ext>
            </a:extLst>
          </p:cNvPr>
          <p:cNvSpPr/>
          <p:nvPr/>
        </p:nvSpPr>
        <p:spPr>
          <a:xfrm>
            <a:off x="1172618" y="197186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D2063946-E5B8-544A-A5D4-A7E40FF1DACB}"/>
              </a:ext>
            </a:extLst>
          </p:cNvPr>
          <p:cNvSpPr/>
          <p:nvPr/>
        </p:nvSpPr>
        <p:spPr>
          <a:xfrm>
            <a:off x="1615253" y="197186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0F1AC05D-1DB7-CF40-9BCA-BBD4AD28B57E}"/>
              </a:ext>
            </a:extLst>
          </p:cNvPr>
          <p:cNvSpPr/>
          <p:nvPr/>
        </p:nvSpPr>
        <p:spPr>
          <a:xfrm>
            <a:off x="2054358" y="64396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CF191747-CBAE-924D-BF91-603D01B9A98F}"/>
              </a:ext>
            </a:extLst>
          </p:cNvPr>
          <p:cNvSpPr/>
          <p:nvPr/>
        </p:nvSpPr>
        <p:spPr>
          <a:xfrm>
            <a:off x="2500523" y="64396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9CD97F09-4E45-8740-8785-55135BDAB540}"/>
              </a:ext>
            </a:extLst>
          </p:cNvPr>
          <p:cNvSpPr/>
          <p:nvPr/>
        </p:nvSpPr>
        <p:spPr>
          <a:xfrm>
            <a:off x="2054358" y="108659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1BA5E265-2262-D84E-A1BC-42936CB3B660}"/>
              </a:ext>
            </a:extLst>
          </p:cNvPr>
          <p:cNvSpPr/>
          <p:nvPr/>
        </p:nvSpPr>
        <p:spPr>
          <a:xfrm>
            <a:off x="2496993" y="108659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4DCB39D9-A41B-134C-81B4-BA3B75130B46}"/>
              </a:ext>
            </a:extLst>
          </p:cNvPr>
          <p:cNvSpPr/>
          <p:nvPr/>
        </p:nvSpPr>
        <p:spPr>
          <a:xfrm>
            <a:off x="2057888" y="152923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9ECE0D55-77D5-1E48-9877-35C6279967F0}"/>
              </a:ext>
            </a:extLst>
          </p:cNvPr>
          <p:cNvSpPr/>
          <p:nvPr/>
        </p:nvSpPr>
        <p:spPr>
          <a:xfrm>
            <a:off x="2504053" y="152923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88BC959-5299-D949-94CD-493AC36EA0F8}"/>
              </a:ext>
            </a:extLst>
          </p:cNvPr>
          <p:cNvSpPr/>
          <p:nvPr/>
        </p:nvSpPr>
        <p:spPr>
          <a:xfrm>
            <a:off x="2057888" y="197186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D1C4262-1854-B941-9D63-31B46B9A3DBF}"/>
              </a:ext>
            </a:extLst>
          </p:cNvPr>
          <p:cNvSpPr/>
          <p:nvPr/>
        </p:nvSpPr>
        <p:spPr>
          <a:xfrm>
            <a:off x="2500523" y="197186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ectangle 52">
            <a:extLst>
              <a:ext uri="{FF2B5EF4-FFF2-40B4-BE49-F238E27FC236}">
                <a16:creationId xmlns:a16="http://schemas.microsoft.com/office/drawing/2014/main" id="{7C4AD483-5DEC-F543-8EFA-5C60FEC5DFA3}"/>
              </a:ext>
            </a:extLst>
          </p:cNvPr>
          <p:cNvSpPr/>
          <p:nvPr/>
        </p:nvSpPr>
        <p:spPr>
          <a:xfrm>
            <a:off x="1172618" y="241450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BA148525-7A66-DE46-B224-0982682D8DA4}"/>
              </a:ext>
            </a:extLst>
          </p:cNvPr>
          <p:cNvSpPr/>
          <p:nvPr/>
        </p:nvSpPr>
        <p:spPr>
          <a:xfrm>
            <a:off x="1618783" y="241450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515A00E1-1731-DC47-BCA8-74486B953598}"/>
              </a:ext>
            </a:extLst>
          </p:cNvPr>
          <p:cNvSpPr/>
          <p:nvPr/>
        </p:nvSpPr>
        <p:spPr>
          <a:xfrm>
            <a:off x="1172618" y="285713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72A3DB20-4F2F-6247-8C93-72BF83B3B67D}"/>
              </a:ext>
            </a:extLst>
          </p:cNvPr>
          <p:cNvSpPr/>
          <p:nvPr/>
        </p:nvSpPr>
        <p:spPr>
          <a:xfrm>
            <a:off x="1615253" y="285713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a:extLst>
              <a:ext uri="{FF2B5EF4-FFF2-40B4-BE49-F238E27FC236}">
                <a16:creationId xmlns:a16="http://schemas.microsoft.com/office/drawing/2014/main" id="{FF8BA36D-B733-7246-A03F-C6D34D8DB576}"/>
              </a:ext>
            </a:extLst>
          </p:cNvPr>
          <p:cNvSpPr/>
          <p:nvPr/>
        </p:nvSpPr>
        <p:spPr>
          <a:xfrm>
            <a:off x="1172618" y="329977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F9F63098-EA02-524F-80BE-BC04A3188621}"/>
              </a:ext>
            </a:extLst>
          </p:cNvPr>
          <p:cNvSpPr/>
          <p:nvPr/>
        </p:nvSpPr>
        <p:spPr>
          <a:xfrm>
            <a:off x="1618783" y="329977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2C72B052-5988-AD45-ADF3-0BEB4224ADF9}"/>
              </a:ext>
            </a:extLst>
          </p:cNvPr>
          <p:cNvSpPr/>
          <p:nvPr/>
        </p:nvSpPr>
        <p:spPr>
          <a:xfrm>
            <a:off x="1172618" y="374240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05B53F6C-CEA2-D84F-9B47-E7931A822A24}"/>
              </a:ext>
            </a:extLst>
          </p:cNvPr>
          <p:cNvSpPr/>
          <p:nvPr/>
        </p:nvSpPr>
        <p:spPr>
          <a:xfrm>
            <a:off x="1615253" y="374240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527E2BFA-8B22-1244-BAB0-7C744C903458}"/>
              </a:ext>
            </a:extLst>
          </p:cNvPr>
          <p:cNvSpPr/>
          <p:nvPr/>
        </p:nvSpPr>
        <p:spPr>
          <a:xfrm>
            <a:off x="2054358" y="241450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36C82662-B07A-0946-9B4E-99D47BF763DC}"/>
              </a:ext>
            </a:extLst>
          </p:cNvPr>
          <p:cNvSpPr/>
          <p:nvPr/>
        </p:nvSpPr>
        <p:spPr>
          <a:xfrm>
            <a:off x="2054358" y="285713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48C3567E-5C27-9F4B-9D81-1E22EE891C52}"/>
              </a:ext>
            </a:extLst>
          </p:cNvPr>
          <p:cNvSpPr/>
          <p:nvPr/>
        </p:nvSpPr>
        <p:spPr>
          <a:xfrm>
            <a:off x="2496993" y="285713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5" name="Rectangle 64">
            <a:extLst>
              <a:ext uri="{FF2B5EF4-FFF2-40B4-BE49-F238E27FC236}">
                <a16:creationId xmlns:a16="http://schemas.microsoft.com/office/drawing/2014/main" id="{0A811D9A-3F2F-C84A-AA0E-ECA637360731}"/>
              </a:ext>
            </a:extLst>
          </p:cNvPr>
          <p:cNvSpPr/>
          <p:nvPr/>
        </p:nvSpPr>
        <p:spPr>
          <a:xfrm>
            <a:off x="2057888" y="329977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3F96EA43-FBBC-8447-AD9A-7062CF0CA0C1}"/>
              </a:ext>
            </a:extLst>
          </p:cNvPr>
          <p:cNvSpPr/>
          <p:nvPr/>
        </p:nvSpPr>
        <p:spPr>
          <a:xfrm>
            <a:off x="2504053" y="329977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7" name="Rectangle 66">
            <a:extLst>
              <a:ext uri="{FF2B5EF4-FFF2-40B4-BE49-F238E27FC236}">
                <a16:creationId xmlns:a16="http://schemas.microsoft.com/office/drawing/2014/main" id="{7FDC02C2-AE96-D14F-A2E3-E5D9F7D4BBEB}"/>
              </a:ext>
            </a:extLst>
          </p:cNvPr>
          <p:cNvSpPr/>
          <p:nvPr/>
        </p:nvSpPr>
        <p:spPr>
          <a:xfrm>
            <a:off x="2057888" y="374240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8" name="Rectangle 67">
            <a:extLst>
              <a:ext uri="{FF2B5EF4-FFF2-40B4-BE49-F238E27FC236}">
                <a16:creationId xmlns:a16="http://schemas.microsoft.com/office/drawing/2014/main" id="{448506B7-D962-D14A-8BE0-04A27EF5F802}"/>
              </a:ext>
            </a:extLst>
          </p:cNvPr>
          <p:cNvSpPr/>
          <p:nvPr/>
        </p:nvSpPr>
        <p:spPr>
          <a:xfrm>
            <a:off x="2500523" y="374240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BD2A85D2-7ACA-AB4F-8721-AAC71F8AA2D9}"/>
              </a:ext>
            </a:extLst>
          </p:cNvPr>
          <p:cNvSpPr/>
          <p:nvPr/>
        </p:nvSpPr>
        <p:spPr>
          <a:xfrm>
            <a:off x="2932568" y="64396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AAF4C878-FBC5-7A4C-A977-6A62192B8FEB}"/>
              </a:ext>
            </a:extLst>
          </p:cNvPr>
          <p:cNvSpPr/>
          <p:nvPr/>
        </p:nvSpPr>
        <p:spPr>
          <a:xfrm>
            <a:off x="3378733" y="64396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5820E482-B6FE-4F44-BCFF-D05D3FF7DAEC}"/>
              </a:ext>
            </a:extLst>
          </p:cNvPr>
          <p:cNvSpPr/>
          <p:nvPr/>
        </p:nvSpPr>
        <p:spPr>
          <a:xfrm>
            <a:off x="2932568" y="108659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FF2ED808-08D2-244C-9B29-A121D0BC641F}"/>
              </a:ext>
            </a:extLst>
          </p:cNvPr>
          <p:cNvSpPr/>
          <p:nvPr/>
        </p:nvSpPr>
        <p:spPr>
          <a:xfrm>
            <a:off x="3375203" y="108659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A9F9B929-48A7-C145-B9DF-34D9CFB6671D}"/>
              </a:ext>
            </a:extLst>
          </p:cNvPr>
          <p:cNvSpPr/>
          <p:nvPr/>
        </p:nvSpPr>
        <p:spPr>
          <a:xfrm>
            <a:off x="2932568" y="152923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F2F1B235-DC6B-E04C-9B5D-381D835041FD}"/>
              </a:ext>
            </a:extLst>
          </p:cNvPr>
          <p:cNvSpPr/>
          <p:nvPr/>
        </p:nvSpPr>
        <p:spPr>
          <a:xfrm>
            <a:off x="3378733" y="152923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660D301-31FC-DC4A-8593-7FBB10E8AAD0}"/>
              </a:ext>
            </a:extLst>
          </p:cNvPr>
          <p:cNvSpPr/>
          <p:nvPr/>
        </p:nvSpPr>
        <p:spPr>
          <a:xfrm>
            <a:off x="2932568" y="197186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E59FEC13-6CAA-5B46-89C0-F29C1127D5B6}"/>
              </a:ext>
            </a:extLst>
          </p:cNvPr>
          <p:cNvSpPr/>
          <p:nvPr/>
        </p:nvSpPr>
        <p:spPr>
          <a:xfrm>
            <a:off x="3375203" y="197186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2424C4C9-3467-8347-BA8F-7A61B380FC55}"/>
              </a:ext>
            </a:extLst>
          </p:cNvPr>
          <p:cNvSpPr/>
          <p:nvPr/>
        </p:nvSpPr>
        <p:spPr>
          <a:xfrm>
            <a:off x="3814308" y="64396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A36B011E-8F99-474A-8E89-1A9C54113330}"/>
              </a:ext>
            </a:extLst>
          </p:cNvPr>
          <p:cNvSpPr/>
          <p:nvPr/>
        </p:nvSpPr>
        <p:spPr>
          <a:xfrm>
            <a:off x="4260473" y="64396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E376FAE8-F938-0442-A740-4C5099125C5A}"/>
              </a:ext>
            </a:extLst>
          </p:cNvPr>
          <p:cNvSpPr/>
          <p:nvPr/>
        </p:nvSpPr>
        <p:spPr>
          <a:xfrm>
            <a:off x="3814308" y="108659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E3535FD3-E47C-D34E-9D49-68C7E5584401}"/>
              </a:ext>
            </a:extLst>
          </p:cNvPr>
          <p:cNvSpPr/>
          <p:nvPr/>
        </p:nvSpPr>
        <p:spPr>
          <a:xfrm>
            <a:off x="4256943" y="108659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1" name="Rectangle 80">
            <a:extLst>
              <a:ext uri="{FF2B5EF4-FFF2-40B4-BE49-F238E27FC236}">
                <a16:creationId xmlns:a16="http://schemas.microsoft.com/office/drawing/2014/main" id="{DA2D066F-9D51-9B47-9DD5-25957C26057F}"/>
              </a:ext>
            </a:extLst>
          </p:cNvPr>
          <p:cNvSpPr/>
          <p:nvPr/>
        </p:nvSpPr>
        <p:spPr>
          <a:xfrm>
            <a:off x="3817838" y="152923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2" name="Rectangle 81">
            <a:extLst>
              <a:ext uri="{FF2B5EF4-FFF2-40B4-BE49-F238E27FC236}">
                <a16:creationId xmlns:a16="http://schemas.microsoft.com/office/drawing/2014/main" id="{6854DB9C-415F-654A-A56F-E6EFF6C17355}"/>
              </a:ext>
            </a:extLst>
          </p:cNvPr>
          <p:cNvSpPr/>
          <p:nvPr/>
        </p:nvSpPr>
        <p:spPr>
          <a:xfrm>
            <a:off x="4264003" y="152923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3" name="Rectangle 82">
            <a:extLst>
              <a:ext uri="{FF2B5EF4-FFF2-40B4-BE49-F238E27FC236}">
                <a16:creationId xmlns:a16="http://schemas.microsoft.com/office/drawing/2014/main" id="{A2DEAD1D-A770-AC4C-BD94-33DF639D62AC}"/>
              </a:ext>
            </a:extLst>
          </p:cNvPr>
          <p:cNvSpPr/>
          <p:nvPr/>
        </p:nvSpPr>
        <p:spPr>
          <a:xfrm>
            <a:off x="3817838" y="197186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4" name="Rectangle 83">
            <a:extLst>
              <a:ext uri="{FF2B5EF4-FFF2-40B4-BE49-F238E27FC236}">
                <a16:creationId xmlns:a16="http://schemas.microsoft.com/office/drawing/2014/main" id="{FFB9D883-11A8-6048-9B58-11D125C0D5D4}"/>
              </a:ext>
            </a:extLst>
          </p:cNvPr>
          <p:cNvSpPr/>
          <p:nvPr/>
        </p:nvSpPr>
        <p:spPr>
          <a:xfrm>
            <a:off x="4260473" y="197186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5" name="Rectangle 84">
            <a:extLst>
              <a:ext uri="{FF2B5EF4-FFF2-40B4-BE49-F238E27FC236}">
                <a16:creationId xmlns:a16="http://schemas.microsoft.com/office/drawing/2014/main" id="{AA4A1866-E534-7349-8EEB-7F54015D1D9B}"/>
              </a:ext>
            </a:extLst>
          </p:cNvPr>
          <p:cNvSpPr/>
          <p:nvPr/>
        </p:nvSpPr>
        <p:spPr>
          <a:xfrm>
            <a:off x="2932568" y="241450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6" name="Rectangle 85">
            <a:extLst>
              <a:ext uri="{FF2B5EF4-FFF2-40B4-BE49-F238E27FC236}">
                <a16:creationId xmlns:a16="http://schemas.microsoft.com/office/drawing/2014/main" id="{402360D4-05C0-CE4B-971E-DB710C03174B}"/>
              </a:ext>
            </a:extLst>
          </p:cNvPr>
          <p:cNvSpPr/>
          <p:nvPr/>
        </p:nvSpPr>
        <p:spPr>
          <a:xfrm>
            <a:off x="3378733" y="241450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7" name="Rectangle 86">
            <a:extLst>
              <a:ext uri="{FF2B5EF4-FFF2-40B4-BE49-F238E27FC236}">
                <a16:creationId xmlns:a16="http://schemas.microsoft.com/office/drawing/2014/main" id="{6006238F-24F6-354B-B64D-B9F4F9B840C0}"/>
              </a:ext>
            </a:extLst>
          </p:cNvPr>
          <p:cNvSpPr/>
          <p:nvPr/>
        </p:nvSpPr>
        <p:spPr>
          <a:xfrm>
            <a:off x="2932568" y="285713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8" name="Rectangle 87">
            <a:extLst>
              <a:ext uri="{FF2B5EF4-FFF2-40B4-BE49-F238E27FC236}">
                <a16:creationId xmlns:a16="http://schemas.microsoft.com/office/drawing/2014/main" id="{0EE214E4-D533-E747-88E8-E3817B44F3F1}"/>
              </a:ext>
            </a:extLst>
          </p:cNvPr>
          <p:cNvSpPr/>
          <p:nvPr/>
        </p:nvSpPr>
        <p:spPr>
          <a:xfrm>
            <a:off x="3375203" y="285713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9" name="Rectangle 88">
            <a:extLst>
              <a:ext uri="{FF2B5EF4-FFF2-40B4-BE49-F238E27FC236}">
                <a16:creationId xmlns:a16="http://schemas.microsoft.com/office/drawing/2014/main" id="{7BDB7559-64A5-CB44-8C04-0A7E9524A863}"/>
              </a:ext>
            </a:extLst>
          </p:cNvPr>
          <p:cNvSpPr/>
          <p:nvPr/>
        </p:nvSpPr>
        <p:spPr>
          <a:xfrm>
            <a:off x="2932568" y="329977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a:extLst>
              <a:ext uri="{FF2B5EF4-FFF2-40B4-BE49-F238E27FC236}">
                <a16:creationId xmlns:a16="http://schemas.microsoft.com/office/drawing/2014/main" id="{284D662E-3635-254F-823C-7804C4A2246B}"/>
              </a:ext>
            </a:extLst>
          </p:cNvPr>
          <p:cNvSpPr/>
          <p:nvPr/>
        </p:nvSpPr>
        <p:spPr>
          <a:xfrm>
            <a:off x="3378733" y="329977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495C8F36-80D4-AA4B-8A74-8A049D9D292C}"/>
              </a:ext>
            </a:extLst>
          </p:cNvPr>
          <p:cNvSpPr/>
          <p:nvPr/>
        </p:nvSpPr>
        <p:spPr>
          <a:xfrm>
            <a:off x="2932568" y="374240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2" name="Rectangle 91">
            <a:extLst>
              <a:ext uri="{FF2B5EF4-FFF2-40B4-BE49-F238E27FC236}">
                <a16:creationId xmlns:a16="http://schemas.microsoft.com/office/drawing/2014/main" id="{2CCFDA21-874D-4442-A9EB-4E96A2F22E08}"/>
              </a:ext>
            </a:extLst>
          </p:cNvPr>
          <p:cNvSpPr/>
          <p:nvPr/>
        </p:nvSpPr>
        <p:spPr>
          <a:xfrm>
            <a:off x="3375203" y="374240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Rectangle 92">
            <a:extLst>
              <a:ext uri="{FF2B5EF4-FFF2-40B4-BE49-F238E27FC236}">
                <a16:creationId xmlns:a16="http://schemas.microsoft.com/office/drawing/2014/main" id="{3F24B6E7-017D-B54A-B01B-8C3B94B33D5B}"/>
              </a:ext>
            </a:extLst>
          </p:cNvPr>
          <p:cNvSpPr/>
          <p:nvPr/>
        </p:nvSpPr>
        <p:spPr>
          <a:xfrm>
            <a:off x="3814308" y="241450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Rectangle 93">
            <a:extLst>
              <a:ext uri="{FF2B5EF4-FFF2-40B4-BE49-F238E27FC236}">
                <a16:creationId xmlns:a16="http://schemas.microsoft.com/office/drawing/2014/main" id="{2F47DB1F-A844-A24D-AD13-14A699DBAF1C}"/>
              </a:ext>
            </a:extLst>
          </p:cNvPr>
          <p:cNvSpPr/>
          <p:nvPr/>
        </p:nvSpPr>
        <p:spPr>
          <a:xfrm>
            <a:off x="4260473" y="241450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Rectangle 94">
            <a:extLst>
              <a:ext uri="{FF2B5EF4-FFF2-40B4-BE49-F238E27FC236}">
                <a16:creationId xmlns:a16="http://schemas.microsoft.com/office/drawing/2014/main" id="{2923E7FB-8685-E74E-8061-39380DCC490B}"/>
              </a:ext>
            </a:extLst>
          </p:cNvPr>
          <p:cNvSpPr/>
          <p:nvPr/>
        </p:nvSpPr>
        <p:spPr>
          <a:xfrm>
            <a:off x="3814308" y="285713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6" name="Rectangle 95">
            <a:extLst>
              <a:ext uri="{FF2B5EF4-FFF2-40B4-BE49-F238E27FC236}">
                <a16:creationId xmlns:a16="http://schemas.microsoft.com/office/drawing/2014/main" id="{00855AB5-A2BF-0E4E-8BC0-7E0ED9C79AEB}"/>
              </a:ext>
            </a:extLst>
          </p:cNvPr>
          <p:cNvSpPr/>
          <p:nvPr/>
        </p:nvSpPr>
        <p:spPr>
          <a:xfrm>
            <a:off x="4256943" y="285713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7" name="Rectangle 96">
            <a:extLst>
              <a:ext uri="{FF2B5EF4-FFF2-40B4-BE49-F238E27FC236}">
                <a16:creationId xmlns:a16="http://schemas.microsoft.com/office/drawing/2014/main" id="{AF24CFF3-859B-E843-8FBE-817990D1B02A}"/>
              </a:ext>
            </a:extLst>
          </p:cNvPr>
          <p:cNvSpPr/>
          <p:nvPr/>
        </p:nvSpPr>
        <p:spPr>
          <a:xfrm>
            <a:off x="3817838" y="3299772"/>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4EF51205-7989-7043-8B3B-5CEF742BF015}"/>
              </a:ext>
            </a:extLst>
          </p:cNvPr>
          <p:cNvSpPr/>
          <p:nvPr/>
        </p:nvSpPr>
        <p:spPr>
          <a:xfrm>
            <a:off x="4264003" y="3299772"/>
            <a:ext cx="43910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C087DBCB-5E08-D74E-B49F-6B8D2490441C}"/>
              </a:ext>
            </a:extLst>
          </p:cNvPr>
          <p:cNvSpPr/>
          <p:nvPr/>
        </p:nvSpPr>
        <p:spPr>
          <a:xfrm>
            <a:off x="3817838" y="374240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0" name="Rectangle 99">
            <a:extLst>
              <a:ext uri="{FF2B5EF4-FFF2-40B4-BE49-F238E27FC236}">
                <a16:creationId xmlns:a16="http://schemas.microsoft.com/office/drawing/2014/main" id="{6EDD55D1-347F-F045-8BD1-2BC22C3520E8}"/>
              </a:ext>
            </a:extLst>
          </p:cNvPr>
          <p:cNvSpPr/>
          <p:nvPr/>
        </p:nvSpPr>
        <p:spPr>
          <a:xfrm>
            <a:off x="4260473" y="3742407"/>
            <a:ext cx="442635" cy="442635"/>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49" name="Straight Arrow Connector 148">
            <a:extLst>
              <a:ext uri="{FF2B5EF4-FFF2-40B4-BE49-F238E27FC236}">
                <a16:creationId xmlns:a16="http://schemas.microsoft.com/office/drawing/2014/main" id="{015FE11A-B253-104B-8ED5-07260B2F8D0A}"/>
              </a:ext>
            </a:extLst>
          </p:cNvPr>
          <p:cNvCxnSpPr>
            <a:cxnSpLocks/>
          </p:cNvCxnSpPr>
          <p:nvPr/>
        </p:nvCxnSpPr>
        <p:spPr>
          <a:xfrm>
            <a:off x="5702477" y="639409"/>
            <a:ext cx="0" cy="3552017"/>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cxnSp>
        <p:nvCxnSpPr>
          <p:cNvPr id="150" name="Straight Connector 149">
            <a:extLst>
              <a:ext uri="{FF2B5EF4-FFF2-40B4-BE49-F238E27FC236}">
                <a16:creationId xmlns:a16="http://schemas.microsoft.com/office/drawing/2014/main" id="{1A7D2F7B-D59F-494D-A526-347C8F8F1808}"/>
              </a:ext>
            </a:extLst>
          </p:cNvPr>
          <p:cNvCxnSpPr>
            <a:cxnSpLocks/>
          </p:cNvCxnSpPr>
          <p:nvPr/>
        </p:nvCxnSpPr>
        <p:spPr>
          <a:xfrm>
            <a:off x="4771662" y="639409"/>
            <a:ext cx="968650"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cxnSp>
        <p:nvCxnSpPr>
          <p:cNvPr id="151" name="Straight Connector 150">
            <a:extLst>
              <a:ext uri="{FF2B5EF4-FFF2-40B4-BE49-F238E27FC236}">
                <a16:creationId xmlns:a16="http://schemas.microsoft.com/office/drawing/2014/main" id="{5BCDEDB4-57DE-1B49-9E2D-A19D8F9FF4DC}"/>
              </a:ext>
            </a:extLst>
          </p:cNvPr>
          <p:cNvCxnSpPr>
            <a:cxnSpLocks/>
          </p:cNvCxnSpPr>
          <p:nvPr/>
        </p:nvCxnSpPr>
        <p:spPr>
          <a:xfrm>
            <a:off x="4771662" y="4191426"/>
            <a:ext cx="968650"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cxnSp>
        <p:nvCxnSpPr>
          <p:cNvPr id="152" name="Straight Arrow Connector 151">
            <a:extLst>
              <a:ext uri="{FF2B5EF4-FFF2-40B4-BE49-F238E27FC236}">
                <a16:creationId xmlns:a16="http://schemas.microsoft.com/office/drawing/2014/main" id="{3A3B2150-E342-0E49-9250-79E9832FDB69}"/>
              </a:ext>
            </a:extLst>
          </p:cNvPr>
          <p:cNvCxnSpPr>
            <a:cxnSpLocks/>
          </p:cNvCxnSpPr>
          <p:nvPr/>
        </p:nvCxnSpPr>
        <p:spPr>
          <a:xfrm>
            <a:off x="4927957" y="635912"/>
            <a:ext cx="0" cy="451968"/>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9EFF1BB2-5C09-A24E-9CDC-5CD3F1D205FC}"/>
              </a:ext>
            </a:extLst>
          </p:cNvPr>
          <p:cNvCxnSpPr>
            <a:cxnSpLocks/>
          </p:cNvCxnSpPr>
          <p:nvPr/>
        </p:nvCxnSpPr>
        <p:spPr>
          <a:xfrm>
            <a:off x="4753924" y="1090807"/>
            <a:ext cx="236252"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sp>
        <p:nvSpPr>
          <p:cNvPr id="154" name="TextBox 153">
            <a:extLst>
              <a:ext uri="{FF2B5EF4-FFF2-40B4-BE49-F238E27FC236}">
                <a16:creationId xmlns:a16="http://schemas.microsoft.com/office/drawing/2014/main" id="{3577CCF8-8923-0841-B09A-08062FAC689C}"/>
              </a:ext>
            </a:extLst>
          </p:cNvPr>
          <p:cNvSpPr txBox="1"/>
          <p:nvPr/>
        </p:nvSpPr>
        <p:spPr>
          <a:xfrm>
            <a:off x="4728228" y="795352"/>
            <a:ext cx="474616" cy="208429"/>
          </a:xfrm>
          <a:prstGeom prst="rect">
            <a:avLst/>
          </a:prstGeom>
          <a:noFill/>
        </p:spPr>
        <p:txBody>
          <a:bodyPr wrap="none" lIns="0" tIns="0" rIns="0" bIns="0" rtlCol="0">
            <a:noAutofit/>
          </a:bodyPr>
          <a:lstStyle/>
          <a:p>
            <a:r>
              <a:rPr lang="en-US" sz="1050" baseline="0" dirty="0">
                <a:solidFill>
                  <a:schemeClr val="bg1"/>
                </a:solidFill>
                <a:latin typeface="Arial"/>
              </a:rPr>
              <a:t>1.5 km</a:t>
            </a:r>
          </a:p>
        </p:txBody>
      </p:sp>
      <p:sp>
        <p:nvSpPr>
          <p:cNvPr id="62" name="Rectangle 61">
            <a:extLst>
              <a:ext uri="{FF2B5EF4-FFF2-40B4-BE49-F238E27FC236}">
                <a16:creationId xmlns:a16="http://schemas.microsoft.com/office/drawing/2014/main" id="{03F7631F-2F03-504D-ABF7-8E7F7C8AF35F}"/>
              </a:ext>
            </a:extLst>
          </p:cNvPr>
          <p:cNvSpPr/>
          <p:nvPr/>
        </p:nvSpPr>
        <p:spPr>
          <a:xfrm>
            <a:off x="2500523" y="2414502"/>
            <a:ext cx="439105" cy="442635"/>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cxnSp>
        <p:nvCxnSpPr>
          <p:cNvPr id="101" name="Straight Arrow Connector 100">
            <a:extLst>
              <a:ext uri="{FF2B5EF4-FFF2-40B4-BE49-F238E27FC236}">
                <a16:creationId xmlns:a16="http://schemas.microsoft.com/office/drawing/2014/main" id="{B45D604C-576E-E045-8D5B-BB39E4931C5E}"/>
              </a:ext>
            </a:extLst>
          </p:cNvPr>
          <p:cNvCxnSpPr>
            <a:cxnSpLocks/>
          </p:cNvCxnSpPr>
          <p:nvPr/>
        </p:nvCxnSpPr>
        <p:spPr>
          <a:xfrm>
            <a:off x="5190740" y="633025"/>
            <a:ext cx="0" cy="1188820"/>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B1B449B6-4CAF-E048-B62D-640B49A61A17}"/>
              </a:ext>
            </a:extLst>
          </p:cNvPr>
          <p:cNvCxnSpPr>
            <a:cxnSpLocks/>
          </p:cNvCxnSpPr>
          <p:nvPr/>
        </p:nvCxnSpPr>
        <p:spPr>
          <a:xfrm>
            <a:off x="4769891" y="1821845"/>
            <a:ext cx="474232"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sp>
        <p:nvSpPr>
          <p:cNvPr id="103" name="TextBox 102">
            <a:extLst>
              <a:ext uri="{FF2B5EF4-FFF2-40B4-BE49-F238E27FC236}">
                <a16:creationId xmlns:a16="http://schemas.microsoft.com/office/drawing/2014/main" id="{CC25B5B2-8C46-EA43-B23B-96E8C9BE0DB8}"/>
              </a:ext>
            </a:extLst>
          </p:cNvPr>
          <p:cNvSpPr txBox="1"/>
          <p:nvPr/>
        </p:nvSpPr>
        <p:spPr>
          <a:xfrm>
            <a:off x="5098805" y="1179689"/>
            <a:ext cx="474616" cy="208429"/>
          </a:xfrm>
          <a:prstGeom prst="rect">
            <a:avLst/>
          </a:prstGeom>
          <a:noFill/>
        </p:spPr>
        <p:txBody>
          <a:bodyPr wrap="none" lIns="0" tIns="0" rIns="0" bIns="0" rtlCol="0">
            <a:noAutofit/>
          </a:bodyPr>
          <a:lstStyle/>
          <a:p>
            <a:r>
              <a:rPr lang="en-US" sz="1050" dirty="0">
                <a:solidFill>
                  <a:schemeClr val="bg1"/>
                </a:solidFill>
                <a:latin typeface="Arial"/>
              </a:rPr>
              <a:t>4</a:t>
            </a:r>
            <a:r>
              <a:rPr lang="en-US" sz="1050" baseline="0" dirty="0">
                <a:solidFill>
                  <a:schemeClr val="bg1"/>
                </a:solidFill>
                <a:latin typeface="Arial"/>
              </a:rPr>
              <a:t> km</a:t>
            </a:r>
          </a:p>
        </p:txBody>
      </p:sp>
      <p:sp>
        <p:nvSpPr>
          <p:cNvPr id="104" name="TextBox 103">
            <a:extLst>
              <a:ext uri="{FF2B5EF4-FFF2-40B4-BE49-F238E27FC236}">
                <a16:creationId xmlns:a16="http://schemas.microsoft.com/office/drawing/2014/main" id="{4B20DF7D-6298-BD43-8DEA-3E0511EADA1F}"/>
              </a:ext>
            </a:extLst>
          </p:cNvPr>
          <p:cNvSpPr txBox="1"/>
          <p:nvPr/>
        </p:nvSpPr>
        <p:spPr>
          <a:xfrm>
            <a:off x="6140759" y="608206"/>
            <a:ext cx="2823557" cy="3010317"/>
          </a:xfrm>
          <a:prstGeom prst="rect">
            <a:avLst/>
          </a:prstGeom>
          <a:noFill/>
        </p:spPr>
        <p:txBody>
          <a:bodyPr wrap="none" lIns="0" tIns="0" rIns="0" bIns="0" rtlCol="0">
            <a:noAutofit/>
          </a:bodyPr>
          <a:lstStyle/>
          <a:p>
            <a:r>
              <a:rPr lang="en-US" sz="1400" baseline="0" dirty="0">
                <a:solidFill>
                  <a:srgbClr val="FF9300"/>
                </a:solidFill>
                <a:latin typeface="Arial"/>
              </a:rPr>
              <a:t>CITY-SCALE NWP RESOLUTION</a:t>
            </a:r>
          </a:p>
          <a:p>
            <a:r>
              <a:rPr lang="en-US" sz="1400" dirty="0">
                <a:solidFill>
                  <a:schemeClr val="bg1"/>
                </a:solidFill>
                <a:latin typeface="Arial"/>
              </a:rPr>
              <a:t>2010 – 5 km cell, 2.8M cells</a:t>
            </a:r>
          </a:p>
          <a:p>
            <a:r>
              <a:rPr lang="en-US" sz="1200" dirty="0">
                <a:solidFill>
                  <a:schemeClr val="bg1"/>
                </a:solidFill>
                <a:latin typeface="Arial"/>
              </a:rPr>
              <a:t>             (240 x 240 x 50 levels)</a:t>
            </a:r>
          </a:p>
          <a:p>
            <a:endParaRPr lang="en-US" sz="1200" dirty="0">
              <a:solidFill>
                <a:schemeClr val="bg1"/>
              </a:solidFill>
              <a:latin typeface="Arial"/>
            </a:endParaRPr>
          </a:p>
          <a:p>
            <a:r>
              <a:rPr lang="en-US" sz="1400" baseline="0" dirty="0">
                <a:solidFill>
                  <a:schemeClr val="bg1"/>
                </a:solidFill>
                <a:latin typeface="Arial"/>
              </a:rPr>
              <a:t>2013 – 4 km </a:t>
            </a:r>
            <a:r>
              <a:rPr lang="en-US" sz="1400" dirty="0">
                <a:solidFill>
                  <a:schemeClr val="bg1"/>
                </a:solidFill>
                <a:latin typeface="Arial"/>
              </a:rPr>
              <a:t>cell</a:t>
            </a:r>
            <a:r>
              <a:rPr lang="en-US" sz="1400" baseline="0" dirty="0">
                <a:solidFill>
                  <a:schemeClr val="bg1"/>
                </a:solidFill>
                <a:latin typeface="Arial"/>
              </a:rPr>
              <a:t>, 8.4M cells</a:t>
            </a:r>
          </a:p>
          <a:p>
            <a:r>
              <a:rPr lang="en-US" sz="1200" baseline="0" dirty="0">
                <a:solidFill>
                  <a:schemeClr val="bg1"/>
                </a:solidFill>
                <a:latin typeface="Arial"/>
              </a:rPr>
              <a:t>             (334 x 362 x 70 levels)</a:t>
            </a:r>
          </a:p>
          <a:p>
            <a:endParaRPr lang="en-US" sz="1200" baseline="0" dirty="0">
              <a:solidFill>
                <a:schemeClr val="bg1"/>
              </a:solidFill>
              <a:latin typeface="Arial"/>
            </a:endParaRPr>
          </a:p>
          <a:p>
            <a:r>
              <a:rPr lang="en-US" sz="1400" dirty="0">
                <a:solidFill>
                  <a:schemeClr val="bg1"/>
                </a:solidFill>
                <a:latin typeface="Arial"/>
              </a:rPr>
              <a:t>2016 – 1.5 km cell, 42M cells</a:t>
            </a:r>
          </a:p>
          <a:p>
            <a:r>
              <a:rPr lang="en-US" sz="1400" dirty="0">
                <a:solidFill>
                  <a:schemeClr val="bg1"/>
                </a:solidFill>
                <a:latin typeface="Arial"/>
              </a:rPr>
              <a:t>              (814 x 738 x 70 levels)</a:t>
            </a:r>
          </a:p>
          <a:p>
            <a:endParaRPr lang="en-US" sz="1400" dirty="0">
              <a:solidFill>
                <a:schemeClr val="bg1"/>
              </a:solidFill>
              <a:latin typeface="Arial"/>
            </a:endParaRPr>
          </a:p>
          <a:p>
            <a:r>
              <a:rPr lang="en-US" sz="1400" baseline="0" dirty="0">
                <a:solidFill>
                  <a:srgbClr val="FF0000"/>
                </a:solidFill>
                <a:latin typeface="Arial"/>
              </a:rPr>
              <a:t>2019 – 1.5 km </a:t>
            </a:r>
            <a:r>
              <a:rPr lang="en-US" sz="1400" dirty="0">
                <a:solidFill>
                  <a:srgbClr val="FF0000"/>
                </a:solidFill>
                <a:latin typeface="Arial"/>
              </a:rPr>
              <a:t>cell</a:t>
            </a:r>
            <a:r>
              <a:rPr lang="en-US" sz="1400" baseline="0" dirty="0">
                <a:solidFill>
                  <a:srgbClr val="FF0000"/>
                </a:solidFill>
                <a:latin typeface="Arial"/>
              </a:rPr>
              <a:t>, 49M cells</a:t>
            </a:r>
          </a:p>
          <a:p>
            <a:r>
              <a:rPr lang="en-US" sz="1400" dirty="0">
                <a:solidFill>
                  <a:srgbClr val="FF0000"/>
                </a:solidFill>
                <a:latin typeface="Arial"/>
              </a:rPr>
              <a:t>             (840 x 840 x 70 levels)</a:t>
            </a:r>
            <a:endParaRPr lang="en-US" sz="1400" baseline="0" dirty="0">
              <a:solidFill>
                <a:srgbClr val="FF0000"/>
              </a:solidFill>
              <a:latin typeface="Arial"/>
            </a:endParaRPr>
          </a:p>
          <a:p>
            <a:r>
              <a:rPr lang="en-US" sz="1400" dirty="0">
                <a:solidFill>
                  <a:srgbClr val="FF0000"/>
                </a:solidFill>
                <a:latin typeface="Arial"/>
              </a:rPr>
              <a:t>             hybrid VAR data assimilation</a:t>
            </a:r>
          </a:p>
          <a:p>
            <a:r>
              <a:rPr lang="en-US" sz="1400" dirty="0">
                <a:solidFill>
                  <a:srgbClr val="FF0000"/>
                </a:solidFill>
                <a:latin typeface="Arial"/>
              </a:rPr>
              <a:t>             12 member ensemble</a:t>
            </a:r>
          </a:p>
        </p:txBody>
      </p:sp>
      <p:cxnSp>
        <p:nvCxnSpPr>
          <p:cNvPr id="105" name="Straight Arrow Connector 104">
            <a:extLst>
              <a:ext uri="{FF2B5EF4-FFF2-40B4-BE49-F238E27FC236}">
                <a16:creationId xmlns:a16="http://schemas.microsoft.com/office/drawing/2014/main" id="{F3180A9E-5018-8445-83EA-94B1EA9E52C0}"/>
              </a:ext>
            </a:extLst>
          </p:cNvPr>
          <p:cNvCxnSpPr>
            <a:cxnSpLocks/>
          </p:cNvCxnSpPr>
          <p:nvPr/>
        </p:nvCxnSpPr>
        <p:spPr>
          <a:xfrm>
            <a:off x="5411660" y="655308"/>
            <a:ext cx="0" cy="1446883"/>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5FE1D9CC-20A3-AE4E-A9C2-9C661F050A7A}"/>
              </a:ext>
            </a:extLst>
          </p:cNvPr>
          <p:cNvCxnSpPr>
            <a:cxnSpLocks/>
          </p:cNvCxnSpPr>
          <p:nvPr/>
        </p:nvCxnSpPr>
        <p:spPr>
          <a:xfrm>
            <a:off x="4781755" y="2119801"/>
            <a:ext cx="689014"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sp>
        <p:nvSpPr>
          <p:cNvPr id="107" name="TextBox 106">
            <a:extLst>
              <a:ext uri="{FF2B5EF4-FFF2-40B4-BE49-F238E27FC236}">
                <a16:creationId xmlns:a16="http://schemas.microsoft.com/office/drawing/2014/main" id="{8F924BDB-6D4D-E741-95A1-B62C25BF4447}"/>
              </a:ext>
            </a:extLst>
          </p:cNvPr>
          <p:cNvSpPr txBox="1"/>
          <p:nvPr/>
        </p:nvSpPr>
        <p:spPr>
          <a:xfrm>
            <a:off x="5336113" y="1320803"/>
            <a:ext cx="474616" cy="208429"/>
          </a:xfrm>
          <a:prstGeom prst="rect">
            <a:avLst/>
          </a:prstGeom>
          <a:noFill/>
        </p:spPr>
        <p:txBody>
          <a:bodyPr wrap="none" lIns="0" tIns="0" rIns="0" bIns="0" rtlCol="0">
            <a:noAutofit/>
          </a:bodyPr>
          <a:lstStyle/>
          <a:p>
            <a:r>
              <a:rPr lang="en-US" sz="1050" baseline="0" dirty="0">
                <a:solidFill>
                  <a:schemeClr val="bg1"/>
                </a:solidFill>
                <a:latin typeface="Arial"/>
              </a:rPr>
              <a:t>5 km</a:t>
            </a:r>
          </a:p>
        </p:txBody>
      </p:sp>
      <p:sp>
        <p:nvSpPr>
          <p:cNvPr id="2" name="Rectangle 1">
            <a:extLst>
              <a:ext uri="{FF2B5EF4-FFF2-40B4-BE49-F238E27FC236}">
                <a16:creationId xmlns:a16="http://schemas.microsoft.com/office/drawing/2014/main" id="{3763BBF0-A135-C04D-8D62-D81048BB4B85}"/>
              </a:ext>
            </a:extLst>
          </p:cNvPr>
          <p:cNvSpPr/>
          <p:nvPr/>
        </p:nvSpPr>
        <p:spPr>
          <a:xfrm>
            <a:off x="1164151" y="641492"/>
            <a:ext cx="3535427" cy="3552017"/>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5" name="TextBox 154">
            <a:extLst>
              <a:ext uri="{FF2B5EF4-FFF2-40B4-BE49-F238E27FC236}">
                <a16:creationId xmlns:a16="http://schemas.microsoft.com/office/drawing/2014/main" id="{0D92B3C9-70AC-2044-93B3-60355A79226B}"/>
              </a:ext>
            </a:extLst>
          </p:cNvPr>
          <p:cNvSpPr txBox="1"/>
          <p:nvPr/>
        </p:nvSpPr>
        <p:spPr>
          <a:xfrm>
            <a:off x="5702477" y="2310287"/>
            <a:ext cx="551329" cy="208429"/>
          </a:xfrm>
          <a:prstGeom prst="rect">
            <a:avLst/>
          </a:prstGeom>
          <a:noFill/>
        </p:spPr>
        <p:txBody>
          <a:bodyPr wrap="none" lIns="0" tIns="0" rIns="0" bIns="0" rtlCol="0">
            <a:noAutofit/>
          </a:bodyPr>
          <a:lstStyle/>
          <a:p>
            <a:r>
              <a:rPr lang="en-US" sz="1050" baseline="0" dirty="0">
                <a:solidFill>
                  <a:schemeClr val="bg1"/>
                </a:solidFill>
                <a:latin typeface="Arial"/>
              </a:rPr>
              <a:t>12 km</a:t>
            </a:r>
          </a:p>
        </p:txBody>
      </p:sp>
    </p:spTree>
    <p:extLst>
      <p:ext uri="{BB962C8B-B14F-4D97-AF65-F5344CB8AC3E}">
        <p14:creationId xmlns:p14="http://schemas.microsoft.com/office/powerpoint/2010/main" val="2488329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009849B2-6D26-A546-AA62-E11C39E2D517}"/>
              </a:ext>
            </a:extLst>
          </p:cNvPr>
          <p:cNvGrpSpPr/>
          <p:nvPr/>
        </p:nvGrpSpPr>
        <p:grpSpPr>
          <a:xfrm>
            <a:off x="908948" y="549076"/>
            <a:ext cx="4447594" cy="3911249"/>
            <a:chOff x="4723302" y="374904"/>
            <a:chExt cx="4447594" cy="3911249"/>
          </a:xfrm>
        </p:grpSpPr>
        <p:pic>
          <p:nvPicPr>
            <p:cNvPr id="3" name="Picture 2">
              <a:extLst>
                <a:ext uri="{FF2B5EF4-FFF2-40B4-BE49-F238E27FC236}">
                  <a16:creationId xmlns:a16="http://schemas.microsoft.com/office/drawing/2014/main" id="{BF22DA0B-444E-9F4B-AC23-6B9753C38F7F}"/>
                </a:ext>
              </a:extLst>
            </p:cNvPr>
            <p:cNvPicPr>
              <a:picLocks noChangeAspect="1"/>
            </p:cNvPicPr>
            <p:nvPr/>
          </p:nvPicPr>
          <p:blipFill rotWithShape="1">
            <a:blip r:embed="rId2"/>
            <a:srcRect l="1" t="4115" r="41378" b="140"/>
            <a:stretch/>
          </p:blipFill>
          <p:spPr>
            <a:xfrm>
              <a:off x="4723302" y="374904"/>
              <a:ext cx="3818335" cy="3911249"/>
            </a:xfrm>
            <a:prstGeom prst="rect">
              <a:avLst/>
            </a:prstGeom>
          </p:spPr>
        </p:pic>
        <p:grpSp>
          <p:nvGrpSpPr>
            <p:cNvPr id="29" name="Group 28">
              <a:extLst>
                <a:ext uri="{FF2B5EF4-FFF2-40B4-BE49-F238E27FC236}">
                  <a16:creationId xmlns:a16="http://schemas.microsoft.com/office/drawing/2014/main" id="{06C1F420-1D2D-4A43-BA72-29AC052FEF97}"/>
                </a:ext>
              </a:extLst>
            </p:cNvPr>
            <p:cNvGrpSpPr/>
            <p:nvPr/>
          </p:nvGrpSpPr>
          <p:grpSpPr>
            <a:xfrm>
              <a:off x="4797509" y="555070"/>
              <a:ext cx="3716909" cy="3724321"/>
              <a:chOff x="564776" y="394065"/>
              <a:chExt cx="4680000" cy="4689331"/>
            </a:xfrm>
          </p:grpSpPr>
          <p:sp>
            <p:nvSpPr>
              <p:cNvPr id="4" name="Rectangle 3">
                <a:extLst>
                  <a:ext uri="{FF2B5EF4-FFF2-40B4-BE49-F238E27FC236}">
                    <a16:creationId xmlns:a16="http://schemas.microsoft.com/office/drawing/2014/main" id="{4C5E33F8-757D-4344-BD65-D34409C7425E}"/>
                  </a:ext>
                </a:extLst>
              </p:cNvPr>
              <p:cNvSpPr/>
              <p:nvPr/>
            </p:nvSpPr>
            <p:spPr>
              <a:xfrm>
                <a:off x="564776" y="394065"/>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823477F-DECB-9A40-AB25-FA824FC03B72}"/>
                  </a:ext>
                </a:extLst>
              </p:cNvPr>
              <p:cNvSpPr/>
              <p:nvPr/>
            </p:nvSpPr>
            <p:spPr>
              <a:xfrm>
                <a:off x="564776" y="1330882"/>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5EE93DD-B4FE-414B-8627-7A169E512069}"/>
                  </a:ext>
                </a:extLst>
              </p:cNvPr>
              <p:cNvSpPr/>
              <p:nvPr/>
            </p:nvSpPr>
            <p:spPr>
              <a:xfrm>
                <a:off x="564776" y="2266882"/>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9BC0E8E-57C8-D04E-BB40-ED7728AA445D}"/>
                  </a:ext>
                </a:extLst>
              </p:cNvPr>
              <p:cNvSpPr/>
              <p:nvPr/>
            </p:nvSpPr>
            <p:spPr>
              <a:xfrm>
                <a:off x="564776" y="3202882"/>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7E7F8A4-F2F5-C042-91C0-E0592C5D1822}"/>
                  </a:ext>
                </a:extLst>
              </p:cNvPr>
              <p:cNvSpPr/>
              <p:nvPr/>
            </p:nvSpPr>
            <p:spPr>
              <a:xfrm>
                <a:off x="1500776" y="394882"/>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8C97229-9396-B04B-87BE-6AF9F7296384}"/>
                  </a:ext>
                </a:extLst>
              </p:cNvPr>
              <p:cNvSpPr/>
              <p:nvPr/>
            </p:nvSpPr>
            <p:spPr>
              <a:xfrm>
                <a:off x="1500776" y="1330065"/>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31F809-87DC-AB43-913B-C8301264CA7D}"/>
                  </a:ext>
                </a:extLst>
              </p:cNvPr>
              <p:cNvSpPr/>
              <p:nvPr/>
            </p:nvSpPr>
            <p:spPr>
              <a:xfrm>
                <a:off x="1500776" y="2264423"/>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64EC13E3-180A-3446-9F7E-43F7AC9EB662}"/>
                  </a:ext>
                </a:extLst>
              </p:cNvPr>
              <p:cNvSpPr/>
              <p:nvPr/>
            </p:nvSpPr>
            <p:spPr>
              <a:xfrm>
                <a:off x="1500776" y="3202882"/>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45DEF65-26F7-1B47-976D-821F17019E6F}"/>
                  </a:ext>
                </a:extLst>
              </p:cNvPr>
              <p:cNvSpPr/>
              <p:nvPr/>
            </p:nvSpPr>
            <p:spPr>
              <a:xfrm>
                <a:off x="2436777" y="400477"/>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93CB06D1-D85B-9644-93F9-660270F8F1A6}"/>
                  </a:ext>
                </a:extLst>
              </p:cNvPr>
              <p:cNvSpPr/>
              <p:nvPr/>
            </p:nvSpPr>
            <p:spPr>
              <a:xfrm>
                <a:off x="2436776" y="1330267"/>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7F02EABC-E54F-1647-A1C9-0A59F9B2F620}"/>
                  </a:ext>
                </a:extLst>
              </p:cNvPr>
              <p:cNvSpPr/>
              <p:nvPr/>
            </p:nvSpPr>
            <p:spPr>
              <a:xfrm>
                <a:off x="2436776" y="2264423"/>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014A71F-1818-F74F-AE93-83B89B6E7C54}"/>
                  </a:ext>
                </a:extLst>
              </p:cNvPr>
              <p:cNvSpPr/>
              <p:nvPr/>
            </p:nvSpPr>
            <p:spPr>
              <a:xfrm>
                <a:off x="2436776" y="3202882"/>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2562570-3ED6-D94D-B16A-0042B0A1F137}"/>
                  </a:ext>
                </a:extLst>
              </p:cNvPr>
              <p:cNvSpPr/>
              <p:nvPr/>
            </p:nvSpPr>
            <p:spPr>
              <a:xfrm>
                <a:off x="3372775" y="400679"/>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431F1DF-42C4-7942-B035-EAC39E699C03}"/>
                  </a:ext>
                </a:extLst>
              </p:cNvPr>
              <p:cNvSpPr/>
              <p:nvPr/>
            </p:nvSpPr>
            <p:spPr>
              <a:xfrm>
                <a:off x="3372776" y="1334771"/>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D37C110-1B3D-C646-9EAC-7AD9D92E0774}"/>
                  </a:ext>
                </a:extLst>
              </p:cNvPr>
              <p:cNvSpPr/>
              <p:nvPr/>
            </p:nvSpPr>
            <p:spPr>
              <a:xfrm>
                <a:off x="3372776" y="2268725"/>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548D98B0-71B0-2349-B8A6-2AF095974A28}"/>
                  </a:ext>
                </a:extLst>
              </p:cNvPr>
              <p:cNvSpPr/>
              <p:nvPr/>
            </p:nvSpPr>
            <p:spPr>
              <a:xfrm>
                <a:off x="3372776" y="3207183"/>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2F982CEE-64E8-8B40-8BDF-917B4CB0098F}"/>
                  </a:ext>
                </a:extLst>
              </p:cNvPr>
              <p:cNvSpPr/>
              <p:nvPr/>
            </p:nvSpPr>
            <p:spPr>
              <a:xfrm>
                <a:off x="4308776" y="400679"/>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CF527BD-ED7E-D546-9179-65D44BAD3C1A}"/>
                  </a:ext>
                </a:extLst>
              </p:cNvPr>
              <p:cNvSpPr/>
              <p:nvPr/>
            </p:nvSpPr>
            <p:spPr>
              <a:xfrm>
                <a:off x="4308776" y="1337229"/>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3FAEA00-1F49-664F-A582-BC58E2C9AFCE}"/>
                  </a:ext>
                </a:extLst>
              </p:cNvPr>
              <p:cNvSpPr/>
              <p:nvPr/>
            </p:nvSpPr>
            <p:spPr>
              <a:xfrm>
                <a:off x="4308776" y="2277329"/>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49E3F6B-4B0A-4347-9B5E-04497984967F}"/>
                  </a:ext>
                </a:extLst>
              </p:cNvPr>
              <p:cNvSpPr/>
              <p:nvPr/>
            </p:nvSpPr>
            <p:spPr>
              <a:xfrm>
                <a:off x="4308776" y="3207183"/>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BE9DAF9E-CAA4-8A44-8036-B199BDA0CB27}"/>
                  </a:ext>
                </a:extLst>
              </p:cNvPr>
              <p:cNvSpPr/>
              <p:nvPr/>
            </p:nvSpPr>
            <p:spPr>
              <a:xfrm>
                <a:off x="564776" y="4147396"/>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140D192-F515-3145-9808-19AC78289C54}"/>
                  </a:ext>
                </a:extLst>
              </p:cNvPr>
              <p:cNvSpPr/>
              <p:nvPr/>
            </p:nvSpPr>
            <p:spPr>
              <a:xfrm>
                <a:off x="1500776" y="4147396"/>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D6A5F5D9-C451-B74B-B297-553E82380495}"/>
                  </a:ext>
                </a:extLst>
              </p:cNvPr>
              <p:cNvSpPr/>
              <p:nvPr/>
            </p:nvSpPr>
            <p:spPr>
              <a:xfrm>
                <a:off x="2436776" y="4147396"/>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68560CFB-B18F-AE41-831C-0D0D90BC2F02}"/>
                  </a:ext>
                </a:extLst>
              </p:cNvPr>
              <p:cNvSpPr/>
              <p:nvPr/>
            </p:nvSpPr>
            <p:spPr>
              <a:xfrm>
                <a:off x="3372776" y="4145641"/>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6B567D66-6CFD-1B4C-8076-440D6A1BEBAD}"/>
                  </a:ext>
                </a:extLst>
              </p:cNvPr>
              <p:cNvSpPr/>
              <p:nvPr/>
            </p:nvSpPr>
            <p:spPr>
              <a:xfrm>
                <a:off x="4308776" y="4145641"/>
                <a:ext cx="936000" cy="936000"/>
              </a:xfrm>
              <a:prstGeom prst="rect">
                <a:avLst/>
              </a:prstGeom>
              <a:noFill/>
              <a:ln w="190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32" name="Straight Arrow Connector 31">
              <a:extLst>
                <a:ext uri="{FF2B5EF4-FFF2-40B4-BE49-F238E27FC236}">
                  <a16:creationId xmlns:a16="http://schemas.microsoft.com/office/drawing/2014/main" id="{5E469BC3-9FF0-6443-AAB5-EE93C340F448}"/>
                </a:ext>
              </a:extLst>
            </p:cNvPr>
            <p:cNvCxnSpPr/>
            <p:nvPr/>
          </p:nvCxnSpPr>
          <p:spPr>
            <a:xfrm>
              <a:off x="8933428" y="553439"/>
              <a:ext cx="0" cy="3724558"/>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06902074-8B89-154D-A666-963B525B0570}"/>
                </a:ext>
              </a:extLst>
            </p:cNvPr>
            <p:cNvCxnSpPr/>
            <p:nvPr/>
          </p:nvCxnSpPr>
          <p:spPr>
            <a:xfrm>
              <a:off x="8579224" y="553439"/>
              <a:ext cx="437029"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69EFE5C2-518A-2144-94EF-CA49FB452822}"/>
                </a:ext>
              </a:extLst>
            </p:cNvPr>
            <p:cNvCxnSpPr/>
            <p:nvPr/>
          </p:nvCxnSpPr>
          <p:spPr>
            <a:xfrm>
              <a:off x="8579224" y="4277997"/>
              <a:ext cx="437029"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E8CEF568-C8D2-9C4E-B45B-5116C3121547}"/>
                </a:ext>
              </a:extLst>
            </p:cNvPr>
            <p:cNvCxnSpPr>
              <a:cxnSpLocks/>
            </p:cNvCxnSpPr>
            <p:nvPr/>
          </p:nvCxnSpPr>
          <p:spPr>
            <a:xfrm>
              <a:off x="8689137" y="549942"/>
              <a:ext cx="0" cy="748510"/>
            </a:xfrm>
            <a:prstGeom prst="straightConnector1">
              <a:avLst/>
            </a:prstGeom>
            <a:ln>
              <a:solidFill>
                <a:schemeClr val="bg1"/>
              </a:solidFill>
              <a:headEnd type="triangle"/>
              <a:tailEnd type="triangle"/>
            </a:ln>
            <a:effectLst>
              <a:outerShdw blurRad="50800" dist="38100" dir="2700000" algn="tl" rotWithShape="0">
                <a:prstClr val="black">
                  <a:alpha val="55000"/>
                </a:prstClr>
              </a:outerShdw>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26E2C8D3-8E66-014C-8568-761E20ED5E57}"/>
                </a:ext>
              </a:extLst>
            </p:cNvPr>
            <p:cNvCxnSpPr>
              <a:cxnSpLocks/>
            </p:cNvCxnSpPr>
            <p:nvPr/>
          </p:nvCxnSpPr>
          <p:spPr>
            <a:xfrm>
              <a:off x="8561486" y="1298452"/>
              <a:ext cx="236252" cy="0"/>
            </a:xfrm>
            <a:prstGeom prst="line">
              <a:avLst/>
            </a:prstGeom>
            <a:ln>
              <a:solidFill>
                <a:schemeClr val="bg1"/>
              </a:solidFill>
            </a:ln>
            <a:effectLst>
              <a:outerShdw blurRad="50800" dist="38100" dir="2700000" algn="tl" rotWithShape="0">
                <a:prstClr val="black">
                  <a:alpha val="60000"/>
                </a:prstClr>
              </a:outerShdw>
            </a:effectLst>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49596B57-F039-1C40-96C0-05695FCCEDA5}"/>
                </a:ext>
              </a:extLst>
            </p:cNvPr>
            <p:cNvSpPr txBox="1"/>
            <p:nvPr/>
          </p:nvSpPr>
          <p:spPr>
            <a:xfrm>
              <a:off x="8541637" y="854488"/>
              <a:ext cx="474616" cy="208429"/>
            </a:xfrm>
            <a:prstGeom prst="rect">
              <a:avLst/>
            </a:prstGeom>
            <a:noFill/>
          </p:spPr>
          <p:txBody>
            <a:bodyPr wrap="none" lIns="0" tIns="0" rIns="0" bIns="0" rtlCol="0">
              <a:noAutofit/>
            </a:bodyPr>
            <a:lstStyle/>
            <a:p>
              <a:r>
                <a:rPr lang="en-US" sz="1050" dirty="0">
                  <a:solidFill>
                    <a:schemeClr val="bg1"/>
                  </a:solidFill>
                  <a:latin typeface="Arial"/>
                </a:rPr>
                <a:t>3</a:t>
              </a:r>
              <a:r>
                <a:rPr lang="en-US" sz="1050" baseline="0" dirty="0">
                  <a:solidFill>
                    <a:schemeClr val="bg1"/>
                  </a:solidFill>
                  <a:latin typeface="Arial"/>
                </a:rPr>
                <a:t>00 m</a:t>
              </a:r>
            </a:p>
          </p:txBody>
        </p:sp>
        <p:sp>
          <p:nvSpPr>
            <p:cNvPr id="36" name="TextBox 35">
              <a:extLst>
                <a:ext uri="{FF2B5EF4-FFF2-40B4-BE49-F238E27FC236}">
                  <a16:creationId xmlns:a16="http://schemas.microsoft.com/office/drawing/2014/main" id="{AD1B094A-A0C9-AC4B-960E-DF8CFBA2F6D7}"/>
                </a:ext>
              </a:extLst>
            </p:cNvPr>
            <p:cNvSpPr txBox="1"/>
            <p:nvPr/>
          </p:nvSpPr>
          <p:spPr>
            <a:xfrm>
              <a:off x="8619567" y="2317409"/>
              <a:ext cx="551329" cy="208429"/>
            </a:xfrm>
            <a:prstGeom prst="rect">
              <a:avLst/>
            </a:prstGeom>
            <a:noFill/>
          </p:spPr>
          <p:txBody>
            <a:bodyPr wrap="none" lIns="0" tIns="0" rIns="0" bIns="0" rtlCol="0">
              <a:noAutofit/>
            </a:bodyPr>
            <a:lstStyle/>
            <a:p>
              <a:r>
                <a:rPr lang="en-US" sz="1050" baseline="0" dirty="0">
                  <a:solidFill>
                    <a:schemeClr val="bg1"/>
                  </a:solidFill>
                  <a:latin typeface="Arial"/>
                </a:rPr>
                <a:t>1500 m</a:t>
              </a:r>
            </a:p>
          </p:txBody>
        </p:sp>
      </p:grpSp>
      <p:sp>
        <p:nvSpPr>
          <p:cNvPr id="44" name="TextBox 43">
            <a:extLst>
              <a:ext uri="{FF2B5EF4-FFF2-40B4-BE49-F238E27FC236}">
                <a16:creationId xmlns:a16="http://schemas.microsoft.com/office/drawing/2014/main" id="{A4A78D44-C0CF-2D49-9E2B-77E1F3703DFC}"/>
              </a:ext>
            </a:extLst>
          </p:cNvPr>
          <p:cNvSpPr txBox="1"/>
          <p:nvPr/>
        </p:nvSpPr>
        <p:spPr>
          <a:xfrm>
            <a:off x="5592636" y="734334"/>
            <a:ext cx="3392337" cy="3463955"/>
          </a:xfrm>
          <a:prstGeom prst="rect">
            <a:avLst/>
          </a:prstGeom>
          <a:noFill/>
        </p:spPr>
        <p:txBody>
          <a:bodyPr wrap="none" lIns="0" tIns="0" rIns="0" bIns="0" rtlCol="0">
            <a:noAutofit/>
          </a:bodyPr>
          <a:lstStyle/>
          <a:p>
            <a:r>
              <a:rPr lang="en-US" sz="1400" baseline="0" dirty="0">
                <a:solidFill>
                  <a:srgbClr val="FF9300"/>
                </a:solidFill>
                <a:latin typeface="Arial"/>
              </a:rPr>
              <a:t>AIRPORT-SCALE NWP RESOLUTION</a:t>
            </a:r>
          </a:p>
          <a:p>
            <a:r>
              <a:rPr lang="en-US" sz="1000" dirty="0">
                <a:solidFill>
                  <a:srgbClr val="FF9300"/>
                </a:solidFill>
                <a:latin typeface="Arial"/>
              </a:rPr>
              <a:t>(disclaimer: future models and plans are subject to change)</a:t>
            </a:r>
            <a:endParaRPr lang="en-US" sz="1000" baseline="0" dirty="0">
              <a:solidFill>
                <a:srgbClr val="FF9300"/>
              </a:solidFill>
              <a:latin typeface="Arial"/>
            </a:endParaRPr>
          </a:p>
          <a:p>
            <a:endParaRPr lang="en-US" sz="1400" dirty="0">
              <a:solidFill>
                <a:schemeClr val="bg1"/>
              </a:solidFill>
              <a:latin typeface="Arial"/>
            </a:endParaRPr>
          </a:p>
          <a:p>
            <a:r>
              <a:rPr lang="en-US" sz="1400" dirty="0">
                <a:solidFill>
                  <a:schemeClr val="bg1"/>
                </a:solidFill>
                <a:latin typeface="Arial"/>
              </a:rPr>
              <a:t>FY2020 </a:t>
            </a:r>
            <a:r>
              <a:rPr lang="en-US" sz="1400" baseline="0" dirty="0">
                <a:solidFill>
                  <a:schemeClr val="bg1"/>
                </a:solidFill>
                <a:latin typeface="Arial"/>
              </a:rPr>
              <a:t>– trial of new NWP model for </a:t>
            </a:r>
          </a:p>
          <a:p>
            <a:r>
              <a:rPr lang="en-US" sz="1400" dirty="0">
                <a:solidFill>
                  <a:schemeClr val="bg1"/>
                </a:solidFill>
                <a:latin typeface="Arial"/>
              </a:rPr>
              <a:t>s</a:t>
            </a:r>
            <a:r>
              <a:rPr lang="en-US" sz="1400" baseline="0" dirty="0">
                <a:solidFill>
                  <a:schemeClr val="bg1"/>
                </a:solidFill>
                <a:latin typeface="Arial"/>
              </a:rPr>
              <a:t>pecific</a:t>
            </a:r>
            <a:r>
              <a:rPr lang="en-US" sz="1400" dirty="0">
                <a:solidFill>
                  <a:schemeClr val="bg1"/>
                </a:solidFill>
                <a:latin typeface="Arial"/>
              </a:rPr>
              <a:t> industries with 200-</a:t>
            </a:r>
            <a:r>
              <a:rPr lang="en-US" sz="1400" baseline="0" dirty="0">
                <a:solidFill>
                  <a:schemeClr val="bg1"/>
                </a:solidFill>
                <a:latin typeface="Arial"/>
              </a:rPr>
              <a:t>300 m </a:t>
            </a:r>
            <a:r>
              <a:rPr lang="en-US" sz="1400" dirty="0">
                <a:solidFill>
                  <a:schemeClr val="bg1"/>
                </a:solidFill>
                <a:latin typeface="Arial"/>
              </a:rPr>
              <a:t>cells and</a:t>
            </a:r>
          </a:p>
          <a:p>
            <a:r>
              <a:rPr lang="en-US" sz="1400" dirty="0">
                <a:solidFill>
                  <a:schemeClr val="bg1"/>
                </a:solidFill>
                <a:latin typeface="Arial"/>
              </a:rPr>
              <a:t>initially incorporating a 200 km wide box</a:t>
            </a:r>
          </a:p>
          <a:p>
            <a:endParaRPr lang="en-US" sz="1400" dirty="0">
              <a:solidFill>
                <a:srgbClr val="FF0000"/>
              </a:solidFill>
              <a:latin typeface="Arial"/>
            </a:endParaRPr>
          </a:p>
          <a:p>
            <a:r>
              <a:rPr lang="en-US" sz="1400" dirty="0">
                <a:solidFill>
                  <a:srgbClr val="FF0000"/>
                </a:solidFill>
                <a:latin typeface="Arial"/>
              </a:rPr>
              <a:t>2020 – 300 m cell, 34M cells</a:t>
            </a:r>
          </a:p>
          <a:p>
            <a:r>
              <a:rPr lang="en-US" sz="1400" dirty="0">
                <a:solidFill>
                  <a:srgbClr val="FF0000"/>
                </a:solidFill>
                <a:latin typeface="Arial"/>
              </a:rPr>
              <a:t>            (700 x 700 x 70 levels)</a:t>
            </a:r>
          </a:p>
          <a:p>
            <a:r>
              <a:rPr lang="en-US" sz="1400" dirty="0">
                <a:solidFill>
                  <a:srgbClr val="FF0000"/>
                </a:solidFill>
                <a:latin typeface="Arial"/>
              </a:rPr>
              <a:t>            12-hour fc, every 3 hours</a:t>
            </a:r>
          </a:p>
          <a:p>
            <a:endParaRPr lang="en-US" sz="1400" dirty="0">
              <a:solidFill>
                <a:schemeClr val="bg1"/>
              </a:solidFill>
              <a:latin typeface="Arial"/>
            </a:endParaRPr>
          </a:p>
          <a:p>
            <a:r>
              <a:rPr lang="en-US" sz="1400" dirty="0">
                <a:solidFill>
                  <a:schemeClr val="bg1"/>
                </a:solidFill>
                <a:latin typeface="Arial"/>
              </a:rPr>
              <a:t>Forecast and frequency of runs to be </a:t>
            </a:r>
          </a:p>
          <a:p>
            <a:r>
              <a:rPr lang="en-US" sz="1400" dirty="0">
                <a:solidFill>
                  <a:schemeClr val="bg1"/>
                </a:solidFill>
                <a:latin typeface="Arial"/>
              </a:rPr>
              <a:t>determined with customers, but initially</a:t>
            </a:r>
          </a:p>
          <a:p>
            <a:r>
              <a:rPr lang="en-US" sz="1400" dirty="0">
                <a:solidFill>
                  <a:schemeClr val="bg1"/>
                </a:solidFill>
                <a:latin typeface="Arial"/>
              </a:rPr>
              <a:t>envisioned to be 12-hour forecasts</a:t>
            </a:r>
          </a:p>
          <a:p>
            <a:r>
              <a:rPr lang="en-US" sz="1400" dirty="0">
                <a:solidFill>
                  <a:schemeClr val="bg1"/>
                </a:solidFill>
                <a:latin typeface="Arial"/>
              </a:rPr>
              <a:t>every 3 hours.</a:t>
            </a:r>
          </a:p>
          <a:p>
            <a:endParaRPr lang="en-US" sz="1400" baseline="0" dirty="0">
              <a:solidFill>
                <a:srgbClr val="FF0000"/>
              </a:solidFill>
              <a:latin typeface="Arial"/>
            </a:endParaRPr>
          </a:p>
        </p:txBody>
      </p:sp>
      <p:sp>
        <p:nvSpPr>
          <p:cNvPr id="38" name="Rectangle 37">
            <a:extLst>
              <a:ext uri="{FF2B5EF4-FFF2-40B4-BE49-F238E27FC236}">
                <a16:creationId xmlns:a16="http://schemas.microsoft.com/office/drawing/2014/main" id="{1DEE7322-AC6D-D448-AFDE-13AF3697E107}"/>
              </a:ext>
            </a:extLst>
          </p:cNvPr>
          <p:cNvSpPr/>
          <p:nvPr/>
        </p:nvSpPr>
        <p:spPr>
          <a:xfrm>
            <a:off x="986457" y="724114"/>
            <a:ext cx="3710155" cy="3728055"/>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3914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B7FA6A-9D5B-CB4B-9DAB-20336E9586CB}"/>
              </a:ext>
            </a:extLst>
          </p:cNvPr>
          <p:cNvPicPr>
            <a:picLocks noChangeAspect="1"/>
          </p:cNvPicPr>
          <p:nvPr/>
        </p:nvPicPr>
        <p:blipFill>
          <a:blip r:embed="rId3"/>
          <a:stretch>
            <a:fillRect/>
          </a:stretch>
        </p:blipFill>
        <p:spPr>
          <a:xfrm>
            <a:off x="949938" y="0"/>
            <a:ext cx="7244123" cy="5143500"/>
          </a:xfrm>
          <a:prstGeom prst="rect">
            <a:avLst/>
          </a:prstGeom>
        </p:spPr>
      </p:pic>
    </p:spTree>
    <p:extLst>
      <p:ext uri="{BB962C8B-B14F-4D97-AF65-F5344CB8AC3E}">
        <p14:creationId xmlns:p14="http://schemas.microsoft.com/office/powerpoint/2010/main" val="203100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808264" y="197310"/>
            <a:ext cx="7473044" cy="583061"/>
          </a:xfrm>
        </p:spPr>
        <p:txBody>
          <a:bodyPr>
            <a:normAutofit/>
          </a:bodyPr>
          <a:lstStyle/>
          <a:p>
            <a:r>
              <a:rPr lang="en-GB" b="1" dirty="0"/>
              <a:t>Benefits of greater compute power in NWP</a:t>
            </a:r>
            <a:endParaRPr lang="en-AU" b="1" dirty="0">
              <a:latin typeface="Arial" charset="0"/>
              <a:ea typeface="ＭＳ Ｐゴシック" charset="0"/>
              <a:cs typeface="Arial" charset="0"/>
            </a:endParaRPr>
          </a:p>
        </p:txBody>
      </p:sp>
      <p:sp>
        <p:nvSpPr>
          <p:cNvPr id="3" name="TextBox 2"/>
          <p:cNvSpPr txBox="1"/>
          <p:nvPr/>
        </p:nvSpPr>
        <p:spPr>
          <a:xfrm>
            <a:off x="420547" y="616434"/>
            <a:ext cx="2741456" cy="338554"/>
          </a:xfrm>
          <a:prstGeom prst="rect">
            <a:avLst/>
          </a:prstGeom>
          <a:noFill/>
        </p:spPr>
        <p:txBody>
          <a:bodyPr wrap="none" rtlCol="0">
            <a:spAutoFit/>
          </a:bodyPr>
          <a:lstStyle/>
          <a:p>
            <a:pPr fontAlgn="base">
              <a:spcBef>
                <a:spcPct val="0"/>
              </a:spcBef>
              <a:spcAft>
                <a:spcPct val="0"/>
              </a:spcAft>
            </a:pPr>
            <a:r>
              <a:rPr lang="en-US" sz="1600" b="1" dirty="0">
                <a:solidFill>
                  <a:srgbClr val="FFC000"/>
                </a:solidFill>
                <a:latin typeface="Arial" charset="0"/>
                <a:ea typeface="ＭＳ Ｐゴシック" charset="0"/>
                <a:cs typeface="ＭＳ Ｐゴシック" charset="0"/>
              </a:rPr>
              <a:t>Model view improvements</a:t>
            </a:r>
          </a:p>
        </p:txBody>
      </p:sp>
      <p:sp>
        <p:nvSpPr>
          <p:cNvPr id="7" name="TextBox 6"/>
          <p:cNvSpPr txBox="1"/>
          <p:nvPr/>
        </p:nvSpPr>
        <p:spPr>
          <a:xfrm>
            <a:off x="420547" y="2094214"/>
            <a:ext cx="2877711" cy="338554"/>
          </a:xfrm>
          <a:prstGeom prst="rect">
            <a:avLst/>
          </a:prstGeom>
          <a:noFill/>
        </p:spPr>
        <p:txBody>
          <a:bodyPr wrap="none" rtlCol="0">
            <a:spAutoFit/>
          </a:bodyPr>
          <a:lstStyle/>
          <a:p>
            <a:pPr fontAlgn="base">
              <a:spcBef>
                <a:spcPct val="0"/>
              </a:spcBef>
              <a:spcAft>
                <a:spcPct val="0"/>
              </a:spcAft>
            </a:pPr>
            <a:r>
              <a:rPr lang="en-US" sz="1600" b="1" dirty="0">
                <a:solidFill>
                  <a:srgbClr val="FFC000"/>
                </a:solidFill>
                <a:latin typeface="Arial" charset="0"/>
                <a:ea typeface="ＭＳ Ｐゴシック" charset="0"/>
                <a:cs typeface="ＭＳ Ｐゴシック" charset="0"/>
              </a:rPr>
              <a:t>Service view improvements</a:t>
            </a:r>
          </a:p>
        </p:txBody>
      </p:sp>
      <p:sp>
        <p:nvSpPr>
          <p:cNvPr id="9" name="TextBox 8"/>
          <p:cNvSpPr txBox="1"/>
          <p:nvPr/>
        </p:nvSpPr>
        <p:spPr>
          <a:xfrm>
            <a:off x="420547" y="3537514"/>
            <a:ext cx="2603598" cy="338554"/>
          </a:xfrm>
          <a:prstGeom prst="rect">
            <a:avLst/>
          </a:prstGeom>
          <a:noFill/>
        </p:spPr>
        <p:txBody>
          <a:bodyPr wrap="none" rtlCol="0">
            <a:spAutoFit/>
          </a:bodyPr>
          <a:lstStyle/>
          <a:p>
            <a:pPr fontAlgn="base">
              <a:spcBef>
                <a:spcPct val="0"/>
              </a:spcBef>
              <a:spcAft>
                <a:spcPct val="0"/>
              </a:spcAft>
            </a:pPr>
            <a:r>
              <a:rPr lang="en-US" sz="1600" b="1" dirty="0">
                <a:solidFill>
                  <a:srgbClr val="FFC000"/>
                </a:solidFill>
                <a:latin typeface="Arial" charset="0"/>
                <a:ea typeface="ＭＳ Ｐゴシック" charset="0"/>
                <a:cs typeface="ＭＳ Ｐゴシック" charset="0"/>
              </a:rPr>
              <a:t>User view improvements</a:t>
            </a:r>
          </a:p>
        </p:txBody>
      </p:sp>
      <p:graphicFrame>
        <p:nvGraphicFramePr>
          <p:cNvPr id="10" name="Diagram 9">
            <a:extLst>
              <a:ext uri="{FF2B5EF4-FFF2-40B4-BE49-F238E27FC236}">
                <a16:creationId xmlns:a16="http://schemas.microsoft.com/office/drawing/2014/main" id="{782BB1AA-5602-904B-B9CB-B639D1984916}"/>
              </a:ext>
            </a:extLst>
          </p:cNvPr>
          <p:cNvGraphicFramePr/>
          <p:nvPr>
            <p:extLst/>
          </p:nvPr>
        </p:nvGraphicFramePr>
        <p:xfrm>
          <a:off x="420547" y="983822"/>
          <a:ext cx="8229600" cy="1050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7ED73F29-56B0-A341-B3A8-1DB4637F6757}"/>
              </a:ext>
            </a:extLst>
          </p:cNvPr>
          <p:cNvGraphicFramePr/>
          <p:nvPr>
            <p:extLst/>
          </p:nvPr>
        </p:nvGraphicFramePr>
        <p:xfrm>
          <a:off x="420547" y="2429945"/>
          <a:ext cx="8229600" cy="10509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a:extLst>
              <a:ext uri="{FF2B5EF4-FFF2-40B4-BE49-F238E27FC236}">
                <a16:creationId xmlns:a16="http://schemas.microsoft.com/office/drawing/2014/main" id="{1C0D031D-FD07-534E-860C-E6DAC89932E4}"/>
              </a:ext>
            </a:extLst>
          </p:cNvPr>
          <p:cNvGraphicFramePr/>
          <p:nvPr>
            <p:extLst/>
          </p:nvPr>
        </p:nvGraphicFramePr>
        <p:xfrm>
          <a:off x="420547" y="3861023"/>
          <a:ext cx="8229600" cy="105097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3606266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073920" y="450399"/>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sp>
        <p:nvSpPr>
          <p:cNvPr id="3" name="TextBox 2"/>
          <p:cNvSpPr txBox="1"/>
          <p:nvPr/>
        </p:nvSpPr>
        <p:spPr>
          <a:xfrm>
            <a:off x="574767" y="879139"/>
            <a:ext cx="4497322" cy="2240450"/>
          </a:xfrm>
          <a:prstGeom prst="rect">
            <a:avLst/>
          </a:prstGeom>
          <a:noFill/>
        </p:spPr>
        <p:txBody>
          <a:bodyPr wrap="square" lIns="0" tIns="0" rIns="0" bIns="0" rtlCol="0">
            <a:noAutofit/>
          </a:bodyPr>
          <a:lstStyle/>
          <a:p>
            <a:r>
              <a:rPr lang="en-US" sz="2000" dirty="0">
                <a:solidFill>
                  <a:schemeClr val="accent3">
                    <a:lumMod val="60000"/>
                    <a:lumOff val="40000"/>
                  </a:schemeClr>
                </a:solidFill>
                <a:latin typeface="Arial"/>
              </a:rPr>
              <a:t>Supercomputer</a:t>
            </a:r>
            <a:endParaRPr lang="en-US" sz="1100" dirty="0">
              <a:solidFill>
                <a:schemeClr val="accent3">
                  <a:lumMod val="60000"/>
                  <a:lumOff val="40000"/>
                </a:schemeClr>
              </a:solidFill>
              <a:latin typeface="Arial"/>
            </a:endParaRPr>
          </a:p>
          <a:p>
            <a:pPr marL="214313" indent="-214313">
              <a:buFont typeface="Arial" charset="0"/>
              <a:buChar char="•"/>
            </a:pPr>
            <a:r>
              <a:rPr lang="en-US" sz="1400" dirty="0">
                <a:solidFill>
                  <a:schemeClr val="bg1"/>
                </a:solidFill>
                <a:latin typeface="Arial"/>
              </a:rPr>
              <a:t>Australis Go-Live on 30 June 2016 (phase 1)</a:t>
            </a:r>
          </a:p>
          <a:p>
            <a:pPr marL="214313" indent="-214313">
              <a:buFont typeface="Arial" charset="0"/>
              <a:buChar char="•"/>
            </a:pPr>
            <a:r>
              <a:rPr lang="en-US" sz="1400" dirty="0">
                <a:solidFill>
                  <a:schemeClr val="bg1"/>
                </a:solidFill>
                <a:latin typeface="Arial"/>
              </a:rPr>
              <a:t>2018 HPC Upgrade investment (phase 2)</a:t>
            </a:r>
          </a:p>
          <a:p>
            <a:pPr marL="214313" indent="-214313">
              <a:buFont typeface="Arial" charset="0"/>
              <a:buChar char="•"/>
            </a:pPr>
            <a:endParaRPr lang="en-US" sz="1400" dirty="0">
              <a:solidFill>
                <a:schemeClr val="bg1"/>
              </a:solidFill>
              <a:latin typeface="Arial"/>
            </a:endParaRPr>
          </a:p>
          <a:p>
            <a:pPr marL="214313" indent="-214313">
              <a:buFont typeface="Arial" charset="0"/>
              <a:buChar char="•"/>
            </a:pPr>
            <a:r>
              <a:rPr lang="en-US" sz="1400" dirty="0" err="1">
                <a:solidFill>
                  <a:schemeClr val="accent3">
                    <a:lumMod val="60000"/>
                    <a:lumOff val="40000"/>
                  </a:schemeClr>
                </a:solidFill>
                <a:latin typeface="Arial"/>
              </a:rPr>
              <a:t>Realised</a:t>
            </a:r>
            <a:r>
              <a:rPr lang="en-US" sz="1400" dirty="0">
                <a:solidFill>
                  <a:schemeClr val="accent3">
                    <a:lumMod val="60000"/>
                    <a:lumOff val="40000"/>
                  </a:schemeClr>
                </a:solidFill>
                <a:latin typeface="Arial"/>
              </a:rPr>
              <a:t> benefits:</a:t>
            </a:r>
          </a:p>
          <a:p>
            <a:pPr marL="417910" lvl="1" indent="-214313">
              <a:buFont typeface="Wingdings" charset="2"/>
              <a:buChar char="ü"/>
            </a:pPr>
            <a:r>
              <a:rPr lang="en-US" sz="1400" dirty="0">
                <a:solidFill>
                  <a:schemeClr val="bg1"/>
                </a:solidFill>
                <a:latin typeface="Arial"/>
              </a:rPr>
              <a:t>Reduced risk and duration of outages</a:t>
            </a:r>
          </a:p>
          <a:p>
            <a:pPr marL="417910" lvl="1" indent="-214313">
              <a:buFont typeface="Wingdings" charset="2"/>
              <a:buChar char="ü"/>
            </a:pPr>
            <a:r>
              <a:rPr lang="en-US" sz="1400" dirty="0">
                <a:solidFill>
                  <a:schemeClr val="bg1"/>
                </a:solidFill>
                <a:latin typeface="Arial"/>
              </a:rPr>
              <a:t>Capacity to produce Weather and Climate ensembles for probabilistic forecast information</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9459"/>
          <a:stretch/>
        </p:blipFill>
        <p:spPr>
          <a:xfrm>
            <a:off x="5072087" y="1096405"/>
            <a:ext cx="2711552" cy="1705784"/>
          </a:xfrm>
          <a:prstGeom prst="rect">
            <a:avLst/>
          </a:prstGeom>
        </p:spPr>
      </p:pic>
      <p:sp>
        <p:nvSpPr>
          <p:cNvPr id="5" name="TextBox 4"/>
          <p:cNvSpPr txBox="1"/>
          <p:nvPr/>
        </p:nvSpPr>
        <p:spPr>
          <a:xfrm>
            <a:off x="574767" y="3202080"/>
            <a:ext cx="7848454" cy="1612402"/>
          </a:xfrm>
          <a:prstGeom prst="rect">
            <a:avLst/>
          </a:prstGeom>
          <a:noFill/>
        </p:spPr>
        <p:txBody>
          <a:bodyPr wrap="square" lIns="0" tIns="0" rIns="0" bIns="0" rtlCol="0">
            <a:noAutofit/>
          </a:bodyPr>
          <a:lstStyle/>
          <a:p>
            <a:pPr marL="1166813" indent="-1166813">
              <a:spcBef>
                <a:spcPts val="450"/>
              </a:spcBef>
              <a:spcAft>
                <a:spcPts val="450"/>
              </a:spcAft>
              <a:tabLst>
                <a:tab pos="1160860" algn="l"/>
              </a:tabLst>
            </a:pPr>
            <a:r>
              <a:rPr lang="en-AU" sz="1400" u="sng" dirty="0">
                <a:solidFill>
                  <a:schemeClr val="accent3">
                    <a:lumMod val="60000"/>
                    <a:lumOff val="40000"/>
                  </a:schemeClr>
                </a:solidFill>
              </a:rPr>
              <a:t>More accurate</a:t>
            </a:r>
            <a:r>
              <a:rPr lang="en-AU" sz="1400" dirty="0">
                <a:solidFill>
                  <a:schemeClr val="accent3">
                    <a:lumMod val="60000"/>
                    <a:lumOff val="40000"/>
                  </a:schemeClr>
                </a:solidFill>
              </a:rPr>
              <a:t> </a:t>
            </a:r>
            <a:r>
              <a:rPr lang="en-AU" sz="1400" dirty="0">
                <a:solidFill>
                  <a:schemeClr val="bg1"/>
                </a:solidFill>
              </a:rPr>
              <a:t>			Particularly for the location, timing and direction of rainfall, storms and wind changes</a:t>
            </a:r>
          </a:p>
          <a:p>
            <a:pPr marL="1166813" indent="-1166813">
              <a:spcBef>
                <a:spcPts val="450"/>
              </a:spcBef>
              <a:spcAft>
                <a:spcPts val="450"/>
              </a:spcAft>
              <a:tabLst>
                <a:tab pos="1160860" algn="l"/>
              </a:tabLst>
            </a:pPr>
            <a:r>
              <a:rPr lang="en-AU" sz="1400" u="sng" dirty="0">
                <a:solidFill>
                  <a:schemeClr val="accent3">
                    <a:lumMod val="60000"/>
                    <a:lumOff val="40000"/>
                  </a:schemeClr>
                </a:solidFill>
              </a:rPr>
              <a:t>More up-to-date</a:t>
            </a:r>
            <a:r>
              <a:rPr lang="en-AU" sz="1400" dirty="0">
                <a:solidFill>
                  <a:schemeClr val="bg1"/>
                </a:solidFill>
              </a:rPr>
              <a:t>	More frequent forecasts available</a:t>
            </a:r>
          </a:p>
          <a:p>
            <a:pPr marL="1166813" indent="-1166813">
              <a:spcBef>
                <a:spcPts val="450"/>
              </a:spcBef>
              <a:spcAft>
                <a:spcPts val="450"/>
              </a:spcAft>
              <a:tabLst>
                <a:tab pos="1160860" algn="l"/>
              </a:tabLst>
            </a:pPr>
            <a:r>
              <a:rPr lang="en-AU" sz="1400" u="sng" dirty="0">
                <a:solidFill>
                  <a:schemeClr val="accent3">
                    <a:lumMod val="60000"/>
                    <a:lumOff val="40000"/>
                  </a:schemeClr>
                </a:solidFill>
              </a:rPr>
              <a:t>More valuable</a:t>
            </a:r>
            <a:r>
              <a:rPr lang="en-AU" sz="1400" dirty="0">
                <a:solidFill>
                  <a:schemeClr val="bg1"/>
                </a:solidFill>
              </a:rPr>
              <a:t>			For decision makers, by quantifying forecast outcome probabilities using ensembles</a:t>
            </a:r>
          </a:p>
          <a:p>
            <a:pPr marL="1166813" indent="-1166813">
              <a:spcBef>
                <a:spcPts val="450"/>
              </a:spcBef>
              <a:spcAft>
                <a:spcPts val="450"/>
              </a:spcAft>
              <a:tabLst>
                <a:tab pos="1160860" algn="l"/>
              </a:tabLst>
            </a:pPr>
            <a:r>
              <a:rPr lang="en-AU" sz="1400" u="sng" dirty="0">
                <a:solidFill>
                  <a:schemeClr val="accent3">
                    <a:lumMod val="60000"/>
                    <a:lumOff val="40000"/>
                  </a:schemeClr>
                </a:solidFill>
              </a:rPr>
              <a:t>More responsive</a:t>
            </a:r>
            <a:r>
              <a:rPr lang="en-AU" sz="1400" dirty="0">
                <a:solidFill>
                  <a:schemeClr val="bg1"/>
                </a:solidFill>
              </a:rPr>
              <a:t>	Through capability to produce additional, on-demand, detailed forecasts for multiple       extreme weather and hazard events across Australia.</a:t>
            </a:r>
          </a:p>
        </p:txBody>
      </p:sp>
      <p:grpSp>
        <p:nvGrpSpPr>
          <p:cNvPr id="6" name="Group 5"/>
          <p:cNvGrpSpPr/>
          <p:nvPr/>
        </p:nvGrpSpPr>
        <p:grpSpPr>
          <a:xfrm>
            <a:off x="1141334" y="-3393"/>
            <a:ext cx="6858000" cy="553447"/>
            <a:chOff x="-2222" y="-4524"/>
            <a:chExt cx="9144000" cy="737929"/>
          </a:xfrm>
        </p:grpSpPr>
        <p:sp>
          <p:nvSpPr>
            <p:cNvPr id="7" name="Rectangle 6" title="Blue colour strip"/>
            <p:cNvSpPr>
              <a:spLocks noChangeAspect="1"/>
            </p:cNvSpPr>
            <p:nvPr/>
          </p:nvSpPr>
          <p:spPr>
            <a:xfrm>
              <a:off x="-2222" y="-4524"/>
              <a:ext cx="9144000" cy="737929"/>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en-AU" sz="1350"/>
            </a:p>
          </p:txBody>
        </p:sp>
        <p:sp>
          <p:nvSpPr>
            <p:cNvPr id="8" name="TextBox 25"/>
            <p:cNvSpPr txBox="1"/>
            <p:nvPr/>
          </p:nvSpPr>
          <p:spPr>
            <a:xfrm>
              <a:off x="1043609" y="183827"/>
              <a:ext cx="6738305" cy="430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1500" dirty="0">
                  <a:solidFill>
                    <a:schemeClr val="bg1"/>
                  </a:solidFill>
                </a:rPr>
                <a:t>Supercomputer Program</a:t>
              </a:r>
            </a:p>
          </p:txBody>
        </p:sp>
        <p:pic>
          <p:nvPicPr>
            <p:cNvPr id="9" name="Picture 8" title="Bureau of Meterology"/>
            <p:cNvPicPr/>
            <p:nvPr/>
          </p:nvPicPr>
          <p:blipFill>
            <a:blip r:embed="rId3" cstate="print">
              <a:extLst>
                <a:ext uri="{28A0092B-C50C-407E-A947-70E740481C1C}">
                  <a14:useLocalDpi xmlns:a14="http://schemas.microsoft.com/office/drawing/2010/main" val="0"/>
                </a:ext>
              </a:extLst>
            </a:blip>
            <a:stretch>
              <a:fillRect/>
            </a:stretch>
          </p:blipFill>
          <p:spPr>
            <a:xfrm>
              <a:off x="157594" y="86063"/>
              <a:ext cx="1947545" cy="471170"/>
            </a:xfrm>
            <a:prstGeom prst="rect">
              <a:avLst/>
            </a:prstGeom>
          </p:spPr>
        </p:pic>
        <p:pic>
          <p:nvPicPr>
            <p:cNvPr id="1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01146" y="-4523"/>
              <a:ext cx="1240632"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091978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468FC8B-0394-3541-B7FC-1FB7D62DBC0A}"/>
              </a:ext>
            </a:extLst>
          </p:cNvPr>
          <p:cNvGraphicFramePr>
            <a:graphicFrameLocks noGrp="1"/>
          </p:cNvGraphicFramePr>
          <p:nvPr>
            <p:extLst>
              <p:ext uri="{D42A27DB-BD31-4B8C-83A1-F6EECF244321}">
                <p14:modId xmlns:p14="http://schemas.microsoft.com/office/powerpoint/2010/main" val="547597622"/>
              </p:ext>
            </p:extLst>
          </p:nvPr>
        </p:nvGraphicFramePr>
        <p:xfrm>
          <a:off x="74781" y="1057700"/>
          <a:ext cx="8997198" cy="3324136"/>
        </p:xfrm>
        <a:graphic>
          <a:graphicData uri="http://schemas.openxmlformats.org/drawingml/2006/table">
            <a:tbl>
              <a:tblPr firstRow="1" bandRow="1">
                <a:tableStyleId>{5940675A-B579-460E-94D1-54222C63F5DA}</a:tableStyleId>
              </a:tblPr>
              <a:tblGrid>
                <a:gridCol w="1741390">
                  <a:extLst>
                    <a:ext uri="{9D8B030D-6E8A-4147-A177-3AD203B41FA5}">
                      <a16:colId xmlns:a16="http://schemas.microsoft.com/office/drawing/2014/main" val="803712077"/>
                    </a:ext>
                  </a:extLst>
                </a:gridCol>
                <a:gridCol w="453472">
                  <a:extLst>
                    <a:ext uri="{9D8B030D-6E8A-4147-A177-3AD203B41FA5}">
                      <a16:colId xmlns:a16="http://schemas.microsoft.com/office/drawing/2014/main" val="1747030014"/>
                    </a:ext>
                  </a:extLst>
                </a:gridCol>
                <a:gridCol w="453472">
                  <a:extLst>
                    <a:ext uri="{9D8B030D-6E8A-4147-A177-3AD203B41FA5}">
                      <a16:colId xmlns:a16="http://schemas.microsoft.com/office/drawing/2014/main" val="1937691338"/>
                    </a:ext>
                  </a:extLst>
                </a:gridCol>
                <a:gridCol w="453472">
                  <a:extLst>
                    <a:ext uri="{9D8B030D-6E8A-4147-A177-3AD203B41FA5}">
                      <a16:colId xmlns:a16="http://schemas.microsoft.com/office/drawing/2014/main" val="173637674"/>
                    </a:ext>
                  </a:extLst>
                </a:gridCol>
                <a:gridCol w="453472">
                  <a:extLst>
                    <a:ext uri="{9D8B030D-6E8A-4147-A177-3AD203B41FA5}">
                      <a16:colId xmlns:a16="http://schemas.microsoft.com/office/drawing/2014/main" val="1497499807"/>
                    </a:ext>
                  </a:extLst>
                </a:gridCol>
                <a:gridCol w="453472">
                  <a:extLst>
                    <a:ext uri="{9D8B030D-6E8A-4147-A177-3AD203B41FA5}">
                      <a16:colId xmlns:a16="http://schemas.microsoft.com/office/drawing/2014/main" val="4092885243"/>
                    </a:ext>
                  </a:extLst>
                </a:gridCol>
                <a:gridCol w="453472">
                  <a:extLst>
                    <a:ext uri="{9D8B030D-6E8A-4147-A177-3AD203B41FA5}">
                      <a16:colId xmlns:a16="http://schemas.microsoft.com/office/drawing/2014/main" val="677516043"/>
                    </a:ext>
                  </a:extLst>
                </a:gridCol>
                <a:gridCol w="906944">
                  <a:extLst>
                    <a:ext uri="{9D8B030D-6E8A-4147-A177-3AD203B41FA5}">
                      <a16:colId xmlns:a16="http://schemas.microsoft.com/office/drawing/2014/main" val="2130009510"/>
                    </a:ext>
                  </a:extLst>
                </a:gridCol>
                <a:gridCol w="453472">
                  <a:extLst>
                    <a:ext uri="{9D8B030D-6E8A-4147-A177-3AD203B41FA5}">
                      <a16:colId xmlns:a16="http://schemas.microsoft.com/office/drawing/2014/main" val="2177704245"/>
                    </a:ext>
                  </a:extLst>
                </a:gridCol>
                <a:gridCol w="453472">
                  <a:extLst>
                    <a:ext uri="{9D8B030D-6E8A-4147-A177-3AD203B41FA5}">
                      <a16:colId xmlns:a16="http://schemas.microsoft.com/office/drawing/2014/main" val="1946571367"/>
                    </a:ext>
                  </a:extLst>
                </a:gridCol>
                <a:gridCol w="453472">
                  <a:extLst>
                    <a:ext uri="{9D8B030D-6E8A-4147-A177-3AD203B41FA5}">
                      <a16:colId xmlns:a16="http://schemas.microsoft.com/office/drawing/2014/main" val="2534577393"/>
                    </a:ext>
                  </a:extLst>
                </a:gridCol>
                <a:gridCol w="453472">
                  <a:extLst>
                    <a:ext uri="{9D8B030D-6E8A-4147-A177-3AD203B41FA5}">
                      <a16:colId xmlns:a16="http://schemas.microsoft.com/office/drawing/2014/main" val="1112324749"/>
                    </a:ext>
                  </a:extLst>
                </a:gridCol>
                <a:gridCol w="453472">
                  <a:extLst>
                    <a:ext uri="{9D8B030D-6E8A-4147-A177-3AD203B41FA5}">
                      <a16:colId xmlns:a16="http://schemas.microsoft.com/office/drawing/2014/main" val="3753133463"/>
                    </a:ext>
                  </a:extLst>
                </a:gridCol>
                <a:gridCol w="453472">
                  <a:extLst>
                    <a:ext uri="{9D8B030D-6E8A-4147-A177-3AD203B41FA5}">
                      <a16:colId xmlns:a16="http://schemas.microsoft.com/office/drawing/2014/main" val="1329913088"/>
                    </a:ext>
                  </a:extLst>
                </a:gridCol>
                <a:gridCol w="907200">
                  <a:extLst>
                    <a:ext uri="{9D8B030D-6E8A-4147-A177-3AD203B41FA5}">
                      <a16:colId xmlns:a16="http://schemas.microsoft.com/office/drawing/2014/main" val="4278354432"/>
                    </a:ext>
                  </a:extLst>
                </a:gridCol>
              </a:tblGrid>
              <a:tr h="360000">
                <a:tc>
                  <a:txBody>
                    <a:bodyPr/>
                    <a:lstStyle/>
                    <a:p>
                      <a:pPr algn="r"/>
                      <a:endParaRPr lang="en-US" sz="1100" b="0" dirty="0">
                        <a:solidFill>
                          <a:schemeClr val="bg1"/>
                        </a:solidFill>
                      </a:endParaRPr>
                    </a:p>
                  </a:txBody>
                  <a:tcPr marL="72661" marR="72661" marT="36331" marB="36331"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sz="1100" b="1" dirty="0">
                          <a:solidFill>
                            <a:schemeClr val="bg1"/>
                          </a:solidFill>
                        </a:rPr>
                        <a:t>FY14-15</a:t>
                      </a:r>
                    </a:p>
                  </a:txBody>
                  <a:tcPr marL="86950" marR="86950" marT="43475" marB="434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FY15-16</a:t>
                      </a:r>
                    </a:p>
                  </a:txBody>
                  <a:tcPr marL="86950" marR="86950" marT="43475" marB="43475" anchor="ctr">
                    <a:lnL w="12700" cap="flat" cmpd="sng" algn="ctr">
                      <a:solidFill>
                        <a:schemeClr val="tx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FY16-17</a:t>
                      </a:r>
                    </a:p>
                  </a:txBody>
                  <a:tcPr marL="86950" marR="86950" marT="43475" marB="43475" anchor="ctr">
                    <a:lnB w="12700" cap="flat" cmpd="sng" algn="ctr">
                      <a:solidFill>
                        <a:schemeClr val="bg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dirty="0">
                        <a:solidFill>
                          <a:schemeClr val="bg1"/>
                        </a:solidFill>
                      </a:endParaRPr>
                    </a:p>
                  </a:txBody>
                  <a:tcPr marL="86950" marR="86950" marT="43475" marB="43475" anchor="ctr">
                    <a:lnB w="12700"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FY17-18</a:t>
                      </a:r>
                    </a:p>
                  </a:txBody>
                  <a:tcPr marL="72661" marR="72661" marT="36331" marB="36331" anchor="ctr">
                    <a:lnB w="12700" cap="flat" cmpd="sng" algn="ctr">
                      <a:solidFill>
                        <a:schemeClr val="bg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FY18-19</a:t>
                      </a:r>
                    </a:p>
                  </a:txBody>
                  <a:tcPr marL="86950" marR="86950" marT="43475" marB="43475" anchor="ctr">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FY19-20</a:t>
                      </a:r>
                    </a:p>
                  </a:txBody>
                  <a:tcPr marL="72661" marR="72661" marT="36331" marB="36331" anchor="ctr">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FY20-21</a:t>
                      </a:r>
                    </a:p>
                  </a:txBody>
                  <a:tcPr marL="86950" marR="86950" marT="43475" marB="43475" anchor="ctr">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FY21-22</a:t>
                      </a:r>
                    </a:p>
                  </a:txBody>
                  <a:tcPr marL="86950" marR="86950" marT="43475" marB="43475" anchor="ctr">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8451177"/>
                  </a:ext>
                </a:extLst>
              </a:tr>
              <a:tr h="360000">
                <a:tc>
                  <a:txBody>
                    <a:bodyPr/>
                    <a:lstStyle/>
                    <a:p>
                      <a:pPr algn="r"/>
                      <a:r>
                        <a:rPr lang="en-US" sz="1100" b="1" dirty="0">
                          <a:solidFill>
                            <a:schemeClr val="bg1"/>
                          </a:solidFill>
                        </a:rPr>
                        <a:t>Oracle HPC system</a:t>
                      </a:r>
                    </a:p>
                  </a:txBody>
                  <a:tcPr marL="72661" marR="72661" marT="36331" marB="36331"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sz="1000" b="1" dirty="0"/>
                        <a:t>Operations</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92D050"/>
                    </a:solidFill>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92D050"/>
                    </a:solidFill>
                  </a:tcPr>
                </a:tc>
                <a:tc hMerge="1">
                  <a:txBody>
                    <a:bodyPr/>
                    <a:lstStyle/>
                    <a:p>
                      <a:endParaRPr 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End-of-life</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chemeClr val="bg1"/>
                        </a:solidFill>
                      </a:endParaRP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a:p>
                  </a:txBody>
                  <a:tcPr/>
                </a:tc>
                <a:tc gridSpan="2">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a:p>
                  </a:txBody>
                  <a:tcPr/>
                </a:tc>
                <a:tc>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49782019"/>
                  </a:ext>
                </a:extLst>
              </a:tr>
              <a:tr h="360000">
                <a:tc>
                  <a:txBody>
                    <a:bodyPr/>
                    <a:lstStyle/>
                    <a:p>
                      <a:pPr algn="r"/>
                      <a:r>
                        <a:rPr lang="en-US" sz="1100" b="1" dirty="0">
                          <a:solidFill>
                            <a:schemeClr val="bg1"/>
                          </a:solidFill>
                        </a:rPr>
                        <a:t>ACCESS Prediction Sys #2</a:t>
                      </a:r>
                    </a:p>
                  </a:txBody>
                  <a:tcPr marL="72661" marR="72661" marT="36331" marB="36331"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algn="ctr"/>
                      <a:r>
                        <a:rPr lang="en-US" sz="1000" b="1" dirty="0"/>
                        <a:t>Development</a:t>
                      </a:r>
                    </a:p>
                  </a:txBody>
                  <a:tcPr marL="72661" marR="72661" marT="36331" marB="36331" anchor="ctr">
                    <a:lnL w="12700" cap="flat" cmpd="sng" algn="ctr">
                      <a:solidFill>
                        <a:schemeClr val="bg1"/>
                      </a:solidFill>
                      <a:prstDash val="solid"/>
                      <a:round/>
                      <a:headEnd type="none" w="med" len="med"/>
                      <a:tailEnd type="none" w="med" len="med"/>
                    </a:lnL>
                    <a:pattFill prst="pct80">
                      <a:fgClr>
                        <a:schemeClr val="bg1">
                          <a:lumMod val="50000"/>
                        </a:schemeClr>
                      </a:fgClr>
                      <a:bgClr>
                        <a:schemeClr val="bg1"/>
                      </a:bgClr>
                    </a:pattFill>
                  </a:tcPr>
                </a:tc>
                <a:tc hMerge="1">
                  <a:txBody>
                    <a:bodyPr/>
                    <a:lstStyle/>
                    <a:p>
                      <a:endParaRPr lang="en-US"/>
                    </a:p>
                  </a:txBody>
                  <a:tcPr/>
                </a:tc>
                <a:tc hMerge="1">
                  <a:txBody>
                    <a:bodyPr/>
                    <a:lstStyle/>
                    <a:p>
                      <a:pPr algn="ctr"/>
                      <a:endParaRPr lang="en-US" sz="1100" b="1" dirty="0"/>
                    </a:p>
                  </a:txBody>
                  <a:tcPr marL="76413" marR="76413" marT="38207" marB="38207" anchor="ctr">
                    <a:lnL w="12700" cap="flat" cmpd="sng" algn="ctr">
                      <a:solidFill>
                        <a:schemeClr val="bg1"/>
                      </a:solidFill>
                      <a:prstDash val="solid"/>
                      <a:round/>
                      <a:headEnd type="none" w="med" len="med"/>
                      <a:tailEnd type="none" w="med" len="med"/>
                    </a:lnL>
                    <a:pattFill prst="pct80">
                      <a:fgClr>
                        <a:schemeClr val="bg1">
                          <a:lumMod val="50000"/>
                        </a:schemeClr>
                      </a:fgClr>
                      <a:bgClr>
                        <a:schemeClr val="bg1"/>
                      </a:bgClr>
                    </a:pattFill>
                  </a:tcPr>
                </a:tc>
                <a:tc>
                  <a:txBody>
                    <a:bodyPr/>
                    <a:lstStyle/>
                    <a:p>
                      <a:pPr algn="ctr"/>
                      <a:r>
                        <a:rPr lang="en-US" sz="1000" b="1" dirty="0"/>
                        <a:t>To Ops</a:t>
                      </a:r>
                    </a:p>
                  </a:txBody>
                  <a:tcPr marL="72661" marR="72661" marT="36331" marB="36331" anchor="ctr">
                    <a:lnR w="12700" cap="flat" cmpd="sng" algn="ctr">
                      <a:solidFill>
                        <a:schemeClr val="bg1"/>
                      </a:solidFill>
                      <a:prstDash val="solid"/>
                      <a:round/>
                      <a:headEnd type="none" w="med" len="med"/>
                      <a:tailEnd type="none" w="med" len="med"/>
                    </a:lnR>
                    <a:solidFill>
                      <a:srgbClr val="A7B1A1"/>
                    </a:solidFill>
                  </a:tcPr>
                </a:tc>
                <a:tc gridSpan="2">
                  <a:txBody>
                    <a:bodyPr/>
                    <a:lstStyle/>
                    <a:p>
                      <a:pPr algn="ctr"/>
                      <a:r>
                        <a:rPr lang="en-US" sz="1000" b="1" dirty="0"/>
                        <a:t>Production</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End-of-life</a:t>
                      </a:r>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lang="en-US"/>
                    </a:p>
                  </a:txBody>
                  <a:tcPr/>
                </a:tc>
                <a:tc>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2912997839"/>
                  </a:ext>
                </a:extLst>
              </a:tr>
              <a:tr h="360000">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1.5km City-Scale NWP</a:t>
                      </a:r>
                    </a:p>
                  </a:txBody>
                  <a:tcPr marL="72661" marR="72661" marT="36331" marB="36331"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noFill/>
                  </a:tcPr>
                </a:tc>
                <a:tc hMerge="1">
                  <a:txBody>
                    <a:bodyPr/>
                    <a:lstStyle/>
                    <a:p>
                      <a:endParaRPr lang="en-US"/>
                    </a:p>
                  </a:txBody>
                  <a:tcPr/>
                </a:tc>
                <a:tc hMerge="1">
                  <a:txBody>
                    <a:bodyPr/>
                    <a:lstStyle/>
                    <a:p>
                      <a:endParaRPr lang="en-US"/>
                    </a:p>
                  </a:txBody>
                  <a:tcPr/>
                </a:tc>
                <a:tc gridSpan="2">
                  <a:txBody>
                    <a:bodyPr/>
                    <a:lstStyle/>
                    <a:p>
                      <a:pPr algn="ctr"/>
                      <a:r>
                        <a:rPr lang="en-US" sz="1000" b="1" dirty="0"/>
                        <a:t>Development</a:t>
                      </a:r>
                    </a:p>
                  </a:txBody>
                  <a:tcPr marL="72661" marR="72661" marT="36331" marB="36331" anchor="ctr">
                    <a:lnR w="12700" cap="flat" cmpd="sng" algn="ctr">
                      <a:solidFill>
                        <a:schemeClr val="bg1"/>
                      </a:solidFill>
                      <a:prstDash val="solid"/>
                      <a:round/>
                      <a:headEnd type="none" w="med" len="med"/>
                      <a:tailEnd type="none" w="med" len="med"/>
                    </a:lnR>
                    <a:pattFill prst="pct80">
                      <a:fgClr>
                        <a:schemeClr val="bg1">
                          <a:lumMod val="50000"/>
                        </a:schemeClr>
                      </a:fgClr>
                      <a:bgClr>
                        <a:schemeClr val="bg1"/>
                      </a:bgClr>
                    </a:pattFill>
                  </a:tcPr>
                </a:tc>
                <a:tc hMerge="1">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dirty="0"/>
                        <a:t>To Ops</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A7B1A1"/>
                    </a:solidFill>
                  </a:tcPr>
                </a:tc>
                <a:tc>
                  <a:txBody>
                    <a:bodyPr/>
                    <a:lstStyle/>
                    <a:p>
                      <a:pPr algn="ctr"/>
                      <a:r>
                        <a:rPr lang="en-US" sz="1000" b="1" dirty="0"/>
                        <a:t>Production</a:t>
                      </a:r>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gridSpan="2">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End-of-life</a:t>
                      </a:r>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lang="en-US"/>
                    </a:p>
                  </a:txBody>
                  <a:tcPr/>
                </a:tc>
                <a:tc>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846929489"/>
                  </a:ext>
                </a:extLst>
              </a:tr>
              <a:tr h="360000">
                <a:tc>
                  <a:txBody>
                    <a:bodyPr/>
                    <a:lstStyle/>
                    <a:p>
                      <a:pPr algn="r"/>
                      <a:r>
                        <a:rPr lang="en-US" sz="1100" b="1" dirty="0">
                          <a:solidFill>
                            <a:schemeClr val="bg1"/>
                          </a:solidFill>
                        </a:rPr>
                        <a:t>MDC Data Centre</a:t>
                      </a:r>
                    </a:p>
                  </a:txBody>
                  <a:tcPr marL="72661" marR="72661" marT="36331" marB="36331"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sz="1000" b="1" dirty="0"/>
                        <a:t>Procurement</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3DAFD6"/>
                    </a:solidFill>
                  </a:tcPr>
                </a:tc>
                <a:tc hMerge="1">
                  <a:txBody>
                    <a:bodyPr/>
                    <a:lstStyle/>
                    <a:p>
                      <a:endParaRPr lang="en-US"/>
                    </a:p>
                  </a:txBody>
                  <a:tcPr/>
                </a:tc>
                <a:tc gridSpan="2">
                  <a:txBody>
                    <a:bodyPr/>
                    <a:lstStyle/>
                    <a:p>
                      <a:pPr algn="ctr"/>
                      <a:r>
                        <a:rPr lang="en-US" sz="1000" b="1" dirty="0"/>
                        <a:t>Commission</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pattFill prst="pct50">
                      <a:fgClr>
                        <a:schemeClr val="accent1"/>
                      </a:fgClr>
                      <a:bgClr>
                        <a:schemeClr val="bg1"/>
                      </a:bgClr>
                    </a:pattFill>
                  </a:tcPr>
                </a:tc>
                <a:tc hMerge="1">
                  <a:txBody>
                    <a:bodyPr/>
                    <a:lstStyle/>
                    <a:p>
                      <a:endParaRPr lang="en-US"/>
                    </a:p>
                  </a:txBody>
                  <a:tcPr/>
                </a:tc>
                <a:tc gridSpan="2">
                  <a:txBody>
                    <a:bodyPr/>
                    <a:lstStyle/>
                    <a:p>
                      <a:pPr algn="ctr"/>
                      <a:r>
                        <a:rPr lang="en-US" sz="1000" b="1" dirty="0"/>
                        <a:t>Operations</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gridSpan="2">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b="1" dirty="0">
                        <a:solidFill>
                          <a:schemeClr val="bg1"/>
                        </a:solidFill>
                      </a:endParaRP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pattFill prst="pct75">
                      <a:fgClr>
                        <a:srgbClr val="95D455"/>
                      </a:fgClr>
                      <a:bgClr>
                        <a:schemeClr val="bg1"/>
                      </a:bgClr>
                    </a:pattFill>
                  </a:tcPr>
                </a:tc>
                <a:extLst>
                  <a:ext uri="{0D108BD9-81ED-4DB2-BD59-A6C34878D82A}">
                    <a16:rowId xmlns:a16="http://schemas.microsoft.com/office/drawing/2014/main" val="4221156585"/>
                  </a:ext>
                </a:extLst>
              </a:tr>
              <a:tr h="360000">
                <a:tc>
                  <a:txBody>
                    <a:bodyPr/>
                    <a:lstStyle/>
                    <a:p>
                      <a:pPr algn="r"/>
                      <a:r>
                        <a:rPr lang="en-US" sz="1100" b="1" dirty="0">
                          <a:solidFill>
                            <a:schemeClr val="bg1"/>
                          </a:solidFill>
                        </a:rPr>
                        <a:t>Cray XC40 HPC System</a:t>
                      </a:r>
                    </a:p>
                  </a:txBody>
                  <a:tcPr marL="72661" marR="72661" marT="36331" marB="36331"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r>
                        <a:rPr lang="en-US" sz="1000" b="1" dirty="0"/>
                        <a:t>Procurement</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3DAFD6"/>
                    </a:solidFill>
                  </a:tcPr>
                </a:tc>
                <a:tc hMerge="1">
                  <a:txBody>
                    <a:bodyPr/>
                    <a:lstStyle/>
                    <a:p>
                      <a:endParaRPr lang="en-US"/>
                    </a:p>
                  </a:txBody>
                  <a:tcPr/>
                </a:tc>
                <a:tc>
                  <a:txBody>
                    <a:bodyPr/>
                    <a:lstStyle/>
                    <a:p>
                      <a:pPr algn="ctr"/>
                      <a:r>
                        <a:rPr lang="en-US" sz="900" b="1" dirty="0"/>
                        <a:t>Install</a:t>
                      </a:r>
                      <a:endParaRPr lang="en-US" sz="1000" b="1" dirty="0"/>
                    </a:p>
                  </a:txBody>
                  <a:tcPr marL="72661" marR="72661" marT="36331" marB="36331" anchor="ctr">
                    <a:lnL w="12700" cap="flat" cmpd="sng" algn="ctr">
                      <a:solidFill>
                        <a:schemeClr val="bg1"/>
                      </a:solidFill>
                      <a:prstDash val="solid"/>
                      <a:round/>
                      <a:headEnd type="none" w="med" len="med"/>
                      <a:tailEnd type="none" w="med" len="med"/>
                    </a:lnL>
                    <a:solidFill>
                      <a:srgbClr val="FFC000"/>
                    </a:solidFill>
                  </a:tcPr>
                </a:tc>
                <a:tc>
                  <a:txBody>
                    <a:bodyPr/>
                    <a:lstStyle/>
                    <a:p>
                      <a:pPr algn="ctr"/>
                      <a:r>
                        <a:rPr lang="en-US" sz="1000" b="1" dirty="0"/>
                        <a:t>Test</a:t>
                      </a:r>
                    </a:p>
                  </a:txBody>
                  <a:tcPr marL="72661" marR="72661" marT="36331" marB="36331" anchor="ctr">
                    <a:lnR w="12700" cap="flat" cmpd="sng" algn="ctr">
                      <a:solidFill>
                        <a:schemeClr val="bg1"/>
                      </a:solidFill>
                      <a:prstDash val="solid"/>
                      <a:round/>
                      <a:headEnd type="none" w="med" len="med"/>
                      <a:tailEnd type="none" w="med" len="med"/>
                    </a:lnR>
                    <a:solidFill>
                      <a:srgbClr val="FFFF00"/>
                    </a:solidFill>
                  </a:tcPr>
                </a:tc>
                <a:tc gridSpan="2">
                  <a:txBody>
                    <a:bodyPr/>
                    <a:lstStyle/>
                    <a:p>
                      <a:pPr algn="ctr"/>
                      <a:r>
                        <a:rPr lang="en-US" sz="1000" b="1" dirty="0"/>
                        <a:t>Operations</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gridSpan="2">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End-of-life</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pattFill prst="pct75">
                      <a:fgClr>
                        <a:srgbClr val="95D455"/>
                      </a:fgClr>
                      <a:bgClr>
                        <a:schemeClr val="bg1"/>
                      </a:bgClr>
                    </a:pattFill>
                  </a:tcPr>
                </a:tc>
                <a:extLst>
                  <a:ext uri="{0D108BD9-81ED-4DB2-BD59-A6C34878D82A}">
                    <a16:rowId xmlns:a16="http://schemas.microsoft.com/office/drawing/2014/main" val="2116819747"/>
                  </a:ext>
                </a:extLst>
              </a:tr>
              <a:tr h="360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ACCESS Prediction Sys #3</a:t>
                      </a:r>
                    </a:p>
                  </a:txBody>
                  <a:tcPr marL="72661" marR="72661" marT="36331" marB="36331"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sz="1000" b="1" dirty="0"/>
                        <a:t>Plan</a:t>
                      </a:r>
                    </a:p>
                  </a:txBody>
                  <a:tcPr marL="72661" marR="72661" marT="36331" marB="36331"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pattFill prst="pct50">
                      <a:fgClr>
                        <a:schemeClr val="bg1">
                          <a:lumMod val="50000"/>
                        </a:schemeClr>
                      </a:fgClr>
                      <a:bgClr>
                        <a:schemeClr val="bg1"/>
                      </a:bgClr>
                    </a:pattFill>
                  </a:tcPr>
                </a:tc>
                <a:tc gridSpan="2">
                  <a:txBody>
                    <a:bodyPr/>
                    <a:lstStyle/>
                    <a:p>
                      <a:pPr algn="ctr"/>
                      <a:r>
                        <a:rPr lang="en-US" sz="1000" b="1" dirty="0"/>
                        <a:t>Development</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pattFill prst="pct80">
                      <a:fgClr>
                        <a:schemeClr val="bg1">
                          <a:lumMod val="50000"/>
                        </a:schemeClr>
                      </a:fgClr>
                      <a:bgClr>
                        <a:schemeClr val="bg1"/>
                      </a:bgClr>
                    </a:pattFill>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pattFill prst="pct80">
                      <a:fgClr>
                        <a:schemeClr val="bg1">
                          <a:lumMod val="50000"/>
                        </a:schemeClr>
                      </a:fgClr>
                      <a:bgClr>
                        <a:schemeClr val="bg1"/>
                      </a:bgClr>
                    </a:pattFill>
                  </a:tcPr>
                </a:tc>
                <a:tc hMerge="1">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pattFill prst="pct80">
                      <a:fgClr>
                        <a:schemeClr val="bg1">
                          <a:lumMod val="50000"/>
                        </a:schemeClr>
                      </a:fgClr>
                      <a:bgClr>
                        <a:schemeClr val="bg1"/>
                      </a:bgClr>
                    </a:pattFill>
                  </a:tcPr>
                </a:tc>
                <a:tc>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pattFill prst="pct80">
                      <a:fgClr>
                        <a:schemeClr val="bg1">
                          <a:lumMod val="50000"/>
                        </a:schemeClr>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dirty="0"/>
                    </a:p>
                  </a:txBody>
                  <a:tcPr marL="72661" marR="72661" marT="36331" marB="36331" anchor="ctr">
                    <a:lnL w="12700" cap="flat" cmpd="sng" algn="ctr">
                      <a:solidFill>
                        <a:schemeClr val="bg1"/>
                      </a:solidFill>
                      <a:prstDash val="solid"/>
                      <a:round/>
                      <a:headEnd type="none" w="med" len="med"/>
                      <a:tailEnd type="none" w="med" len="med"/>
                    </a:lnL>
                    <a:pattFill prst="pct80">
                      <a:fgClr>
                        <a:schemeClr val="bg1">
                          <a:lumMod val="50000"/>
                        </a:schemeClr>
                      </a:fgClr>
                      <a:bgClr>
                        <a:schemeClr val="bg1"/>
                      </a:bgClr>
                    </a:pattFill>
                  </a:tcPr>
                </a:tc>
                <a:tc>
                  <a:txBody>
                    <a:bodyPr/>
                    <a:lstStyle/>
                    <a:p>
                      <a:pPr algn="ctr"/>
                      <a:r>
                        <a:rPr lang="en-US" sz="1000" b="1" dirty="0"/>
                        <a:t>To Ops</a:t>
                      </a:r>
                    </a:p>
                  </a:txBody>
                  <a:tcPr marL="72661" marR="72661" marT="36331" marB="36331" anchor="ctr">
                    <a:lnR w="12700" cap="flat" cmpd="sng" algn="ctr">
                      <a:solidFill>
                        <a:schemeClr val="bg1"/>
                      </a:solidFill>
                      <a:prstDash val="solid"/>
                      <a:round/>
                      <a:headEnd type="none" w="med" len="med"/>
                      <a:tailEnd type="none" w="med" len="med"/>
                    </a:lnR>
                    <a:solidFill>
                      <a:srgbClr val="A7B1A1"/>
                    </a:solidFill>
                  </a:tcPr>
                </a:tc>
                <a:tc gridSpan="2">
                  <a:txBody>
                    <a:bodyPr/>
                    <a:lstStyle/>
                    <a:p>
                      <a:pPr algn="ctr"/>
                      <a:r>
                        <a:rPr lang="en-US" sz="1000" b="1" dirty="0"/>
                        <a:t>Production</a:t>
                      </a:r>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000" b="1" dirty="0">
                          <a:solidFill>
                            <a:schemeClr val="bg1"/>
                          </a:solidFill>
                        </a:rPr>
                        <a:t>End-of-life</a:t>
                      </a:r>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extLst>
                  <a:ext uri="{0D108BD9-81ED-4DB2-BD59-A6C34878D82A}">
                    <a16:rowId xmlns:a16="http://schemas.microsoft.com/office/drawing/2014/main" val="4104909530"/>
                  </a:ext>
                </a:extLst>
              </a:tr>
              <a:tr h="360000">
                <a:tc>
                  <a:txBody>
                    <a:bodyPr/>
                    <a:lstStyle/>
                    <a:p>
                      <a:pPr algn="r"/>
                      <a:r>
                        <a:rPr lang="en-US" sz="1100" b="1" dirty="0">
                          <a:solidFill>
                            <a:schemeClr val="bg1"/>
                          </a:solidFill>
                        </a:rPr>
                        <a:t>Mid-term HPC Upgrade</a:t>
                      </a:r>
                    </a:p>
                  </a:txBody>
                  <a:tcPr marL="72661" marR="72661" marT="36331" marB="36331"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hMerge="1">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r>
                        <a:rPr lang="en-US" sz="900" b="1" dirty="0"/>
                        <a:t>Plan</a:t>
                      </a:r>
                    </a:p>
                  </a:txBody>
                  <a:tcPr marL="72661" marR="72661" marT="36331" marB="36331" anchor="ctr">
                    <a:lnL w="12700" cap="flat" cmpd="sng" algn="ctr">
                      <a:solidFill>
                        <a:schemeClr val="bg1"/>
                      </a:solidFill>
                      <a:prstDash val="solid"/>
                      <a:round/>
                      <a:headEnd type="none" w="med" len="med"/>
                      <a:tailEnd type="none" w="med" len="med"/>
                    </a:lnL>
                    <a:pattFill prst="pct30">
                      <a:fgClr>
                        <a:srgbClr val="FFC000"/>
                      </a:fgClr>
                      <a:bgClr>
                        <a:schemeClr val="bg1"/>
                      </a:bgClr>
                    </a:pattFill>
                  </a:tcPr>
                </a:tc>
                <a:tc>
                  <a:txBody>
                    <a:bodyPr/>
                    <a:lstStyle/>
                    <a:p>
                      <a:pPr algn="ctr"/>
                      <a:r>
                        <a:rPr lang="en-US" sz="900" b="1" dirty="0"/>
                        <a:t>Install</a:t>
                      </a:r>
                    </a:p>
                  </a:txBody>
                  <a:tcPr marL="72661" marR="72661" marT="36331" marB="36331" anchor="ctr">
                    <a:lnR w="12700" cap="flat" cmpd="sng" algn="ctr">
                      <a:solidFill>
                        <a:schemeClr val="bg1"/>
                      </a:solidFill>
                      <a:prstDash val="solid"/>
                      <a:round/>
                      <a:headEnd type="none" w="med" len="med"/>
                      <a:tailEnd type="none" w="med" len="med"/>
                    </a:lnR>
                    <a:solidFill>
                      <a:srgbClr val="FFC000"/>
                    </a:solidFill>
                  </a:tcPr>
                </a:tc>
                <a:tc>
                  <a:txBody>
                    <a:bodyPr/>
                    <a:lstStyle/>
                    <a:p>
                      <a:pPr algn="ctr"/>
                      <a:r>
                        <a:rPr lang="en-US" sz="900" b="1" dirty="0"/>
                        <a:t>Test</a:t>
                      </a:r>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FFFF00"/>
                    </a:solidFill>
                  </a:tcPr>
                </a:tc>
                <a:tc gridSpan="3">
                  <a:txBody>
                    <a:bodyPr/>
                    <a:lstStyle/>
                    <a:p>
                      <a:pPr algn="l"/>
                      <a:r>
                        <a:rPr lang="en-US" sz="1000" b="1" dirty="0"/>
                        <a:t>Operations</a:t>
                      </a:r>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5D455"/>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tc hMerge="1">
                  <a:txBody>
                    <a:bodyPr/>
                    <a:lstStyle/>
                    <a:p>
                      <a:endParaRPr lang="en-US"/>
                    </a:p>
                  </a:txBody>
                  <a:tcPr/>
                </a:tc>
                <a:tc>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92D050"/>
                    </a:solidFill>
                  </a:tcPr>
                </a:tc>
                <a:extLst>
                  <a:ext uri="{0D108BD9-81ED-4DB2-BD59-A6C34878D82A}">
                    <a16:rowId xmlns:a16="http://schemas.microsoft.com/office/drawing/2014/main" val="2911113688"/>
                  </a:ext>
                </a:extLst>
              </a:tr>
              <a:tr h="36000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ACCESS Prediction Sys #4</a:t>
                      </a:r>
                    </a:p>
                  </a:txBody>
                  <a:tcPr marL="72661" marR="72661" marT="36331" marB="36331" anchor="ctr">
                    <a:lnL w="12700" cmpd="sng">
                      <a:noFill/>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gridSpan="2">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lang="en-US" sz="1000" b="1" dirty="0"/>
                    </a:p>
                  </a:txBody>
                  <a:tcPr marL="86950" marR="86950" marT="43475" marB="434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000" b="1" dirty="0"/>
                        <a:t>Plan</a:t>
                      </a:r>
                    </a:p>
                  </a:txBody>
                  <a:tcPr marL="72661" marR="72661" marT="36331" marB="36331"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pattFill prst="pct50">
                      <a:fgClr>
                        <a:schemeClr val="bg1">
                          <a:lumMod val="50000"/>
                        </a:schemeClr>
                      </a:fgClr>
                      <a:bgClr>
                        <a:schemeClr val="bg1"/>
                      </a:bgClr>
                    </a:pattFill>
                  </a:tcPr>
                </a:tc>
                <a:tc gridSpan="3">
                  <a:txBody>
                    <a:bodyPr/>
                    <a:lstStyle/>
                    <a:p>
                      <a:pPr algn="ctr"/>
                      <a:r>
                        <a:rPr lang="en-US" sz="1000" b="1" dirty="0"/>
                        <a:t>Development</a:t>
                      </a:r>
                    </a:p>
                  </a:txBody>
                  <a:tcPr marL="72661" marR="72661" marT="36331" marB="36331"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pattFill prst="pct80">
                      <a:fgClr>
                        <a:schemeClr val="bg1">
                          <a:lumMod val="50000"/>
                        </a:schemeClr>
                      </a:fgClr>
                      <a:bgClr>
                        <a:schemeClr val="bg1"/>
                      </a:bgClr>
                    </a:pattFill>
                  </a:tcPr>
                </a:tc>
                <a:tc hMerge="1">
                  <a:txBody>
                    <a:bodyPr/>
                    <a:lstStyle/>
                    <a:p>
                      <a:pPr algn="ctr"/>
                      <a:endParaRPr lang="en-US" sz="1100" b="1" dirty="0"/>
                    </a:p>
                  </a:txBody>
                  <a:tcPr marL="76413" marR="76413" marT="38207" marB="38207"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pattFill prst="pct80">
                      <a:fgClr>
                        <a:schemeClr val="bg1">
                          <a:lumMod val="50000"/>
                        </a:schemeClr>
                      </a:fgClr>
                      <a:bgClr>
                        <a:schemeClr val="bg1"/>
                      </a:bgClr>
                    </a:pattFill>
                  </a:tcPr>
                </a:tc>
                <a:tc hMerge="1">
                  <a:txBody>
                    <a:bodyPr/>
                    <a:lstStyle/>
                    <a:p>
                      <a:endParaRPr lang="en-US"/>
                    </a:p>
                  </a:txBody>
                  <a:tcPr/>
                </a:tc>
                <a:tc>
                  <a:txBody>
                    <a:bodyPr/>
                    <a:lstStyle/>
                    <a:p>
                      <a:pPr algn="ctr"/>
                      <a:r>
                        <a:rPr lang="en-US" sz="1000" b="1" dirty="0"/>
                        <a:t>To Ops</a:t>
                      </a:r>
                    </a:p>
                  </a:txBody>
                  <a:tcPr marL="72661" marR="72661" marT="36331" marB="36331"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A7B1A1"/>
                    </a:solidFill>
                  </a:tcPr>
                </a:tc>
                <a:tc gridSpan="2">
                  <a:txBody>
                    <a:bodyPr/>
                    <a:lstStyle/>
                    <a:p>
                      <a:pPr algn="l"/>
                      <a:r>
                        <a:rPr lang="en-US" sz="1000" b="1" dirty="0"/>
                        <a:t>Production</a:t>
                      </a:r>
                    </a:p>
                  </a:txBody>
                  <a:tcPr marL="72661" marR="72661" marT="36331" marB="36331"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92D050"/>
                    </a:solidFill>
                  </a:tcPr>
                </a:tc>
                <a:tc hMerge="1">
                  <a:txBody>
                    <a:bodyPr/>
                    <a:lstStyle/>
                    <a:p>
                      <a:pPr algn="ctr"/>
                      <a:endParaRPr lang="en-US" sz="1000" b="1" dirty="0"/>
                    </a:p>
                  </a:txBody>
                  <a:tcPr marL="72661" marR="72661" marT="36331" marB="36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92D050"/>
                    </a:solidFill>
                  </a:tcPr>
                </a:tc>
                <a:extLst>
                  <a:ext uri="{0D108BD9-81ED-4DB2-BD59-A6C34878D82A}">
                    <a16:rowId xmlns:a16="http://schemas.microsoft.com/office/drawing/2014/main" val="1868601782"/>
                  </a:ext>
                </a:extLst>
              </a:tr>
            </a:tbl>
          </a:graphicData>
        </a:graphic>
      </p:graphicFrame>
      <p:sp>
        <p:nvSpPr>
          <p:cNvPr id="11" name="Title 10">
            <a:extLst>
              <a:ext uri="{FF2B5EF4-FFF2-40B4-BE49-F238E27FC236}">
                <a16:creationId xmlns:a16="http://schemas.microsoft.com/office/drawing/2014/main" id="{67D0DDCA-2AEA-154F-8A1B-C7189DC3D790}"/>
              </a:ext>
            </a:extLst>
          </p:cNvPr>
          <p:cNvSpPr>
            <a:spLocks noGrp="1"/>
          </p:cNvSpPr>
          <p:nvPr>
            <p:ph type="title"/>
          </p:nvPr>
        </p:nvSpPr>
        <p:spPr/>
        <p:txBody>
          <a:bodyPr/>
          <a:lstStyle/>
          <a:p>
            <a:r>
              <a:rPr lang="en-US" dirty="0"/>
              <a:t>Supercomputer Program Schedule</a:t>
            </a:r>
          </a:p>
        </p:txBody>
      </p:sp>
      <p:sp>
        <p:nvSpPr>
          <p:cNvPr id="2" name="Up Arrow 1">
            <a:extLst>
              <a:ext uri="{FF2B5EF4-FFF2-40B4-BE49-F238E27FC236}">
                <a16:creationId xmlns:a16="http://schemas.microsoft.com/office/drawing/2014/main" id="{3862A0E2-C8AC-AC4B-BF3A-93059D1F9A24}"/>
              </a:ext>
            </a:extLst>
          </p:cNvPr>
          <p:cNvSpPr/>
          <p:nvPr/>
        </p:nvSpPr>
        <p:spPr>
          <a:xfrm>
            <a:off x="5604929" y="4453467"/>
            <a:ext cx="381000" cy="613833"/>
          </a:xfrm>
          <a:prstGeom prst="up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3" name="TextBox 2">
            <a:extLst>
              <a:ext uri="{FF2B5EF4-FFF2-40B4-BE49-F238E27FC236}">
                <a16:creationId xmlns:a16="http://schemas.microsoft.com/office/drawing/2014/main" id="{F890DF71-699E-414D-89D6-7D3952CB2D82}"/>
              </a:ext>
            </a:extLst>
          </p:cNvPr>
          <p:cNvSpPr txBox="1"/>
          <p:nvPr/>
        </p:nvSpPr>
        <p:spPr>
          <a:xfrm>
            <a:off x="6104462" y="4851400"/>
            <a:ext cx="0" cy="0"/>
          </a:xfrm>
          <a:prstGeom prst="rect">
            <a:avLst/>
          </a:prstGeom>
          <a:noFill/>
        </p:spPr>
        <p:txBody>
          <a:bodyPr wrap="none" lIns="0" tIns="0" rIns="0" bIns="0" rtlCol="0">
            <a:noAutofit/>
          </a:bodyPr>
          <a:lstStyle/>
          <a:p>
            <a:r>
              <a:rPr lang="en-US" sz="1400" baseline="0" dirty="0">
                <a:solidFill>
                  <a:schemeClr val="bg1"/>
                </a:solidFill>
                <a:latin typeface="Arial"/>
              </a:rPr>
              <a:t>We are here…</a:t>
            </a:r>
          </a:p>
        </p:txBody>
      </p:sp>
      <p:cxnSp>
        <p:nvCxnSpPr>
          <p:cNvPr id="5" name="Straight Connector 4">
            <a:extLst>
              <a:ext uri="{FF2B5EF4-FFF2-40B4-BE49-F238E27FC236}">
                <a16:creationId xmlns:a16="http://schemas.microsoft.com/office/drawing/2014/main" id="{5E89D5F4-DE2A-9348-83C9-2EC2A3E3512F}"/>
              </a:ext>
            </a:extLst>
          </p:cNvPr>
          <p:cNvCxnSpPr/>
          <p:nvPr/>
        </p:nvCxnSpPr>
        <p:spPr>
          <a:xfrm flipV="1">
            <a:off x="5795429" y="1430867"/>
            <a:ext cx="0" cy="2950969"/>
          </a:xfrm>
          <a:prstGeom prst="line">
            <a:avLst/>
          </a:prstGeom>
          <a:ln w="15875">
            <a:solidFill>
              <a:srgbClr val="FF0000"/>
            </a:solidFill>
          </a:ln>
        </p:spPr>
        <p:style>
          <a:lnRef idx="2">
            <a:schemeClr val="accent1"/>
          </a:lnRef>
          <a:fillRef idx="0">
            <a:schemeClr val="accent1"/>
          </a:fillRef>
          <a:effectRef idx="1">
            <a:schemeClr val="accent1"/>
          </a:effectRef>
          <a:fontRef idx="minor">
            <a:schemeClr val="tx1"/>
          </a:fontRef>
        </p:style>
      </p:cxnSp>
      <p:sp>
        <p:nvSpPr>
          <p:cNvPr id="4" name="Rectangle 3">
            <a:extLst>
              <a:ext uri="{FF2B5EF4-FFF2-40B4-BE49-F238E27FC236}">
                <a16:creationId xmlns:a16="http://schemas.microsoft.com/office/drawing/2014/main" id="{A8F33DDA-5050-C347-A144-9E6408DDC9BB}"/>
              </a:ext>
            </a:extLst>
          </p:cNvPr>
          <p:cNvSpPr/>
          <p:nvPr/>
        </p:nvSpPr>
        <p:spPr>
          <a:xfrm>
            <a:off x="194733" y="1430867"/>
            <a:ext cx="8877246" cy="1828800"/>
          </a:xfrm>
          <a:prstGeom prst="rect">
            <a:avLst/>
          </a:prstGeom>
          <a:solidFill>
            <a:srgbClr val="002060">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589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1+#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592590-FE4D-9440-ACD4-B1845D01D62A}"/>
              </a:ext>
            </a:extLst>
          </p:cNvPr>
          <p:cNvSpPr>
            <a:spLocks noGrp="1"/>
          </p:cNvSpPr>
          <p:nvPr>
            <p:ph type="title"/>
          </p:nvPr>
        </p:nvSpPr>
        <p:spPr>
          <a:xfrm>
            <a:off x="159905" y="229282"/>
            <a:ext cx="8426449" cy="456231"/>
          </a:xfrm>
        </p:spPr>
        <p:txBody>
          <a:bodyPr/>
          <a:lstStyle/>
          <a:p>
            <a:r>
              <a:rPr lang="en-US" dirty="0"/>
              <a:t>APS3 Models - Delivery Schedule</a:t>
            </a:r>
          </a:p>
        </p:txBody>
      </p:sp>
      <p:sp>
        <p:nvSpPr>
          <p:cNvPr id="2" name="Footer Placeholder 1">
            <a:extLst>
              <a:ext uri="{FF2B5EF4-FFF2-40B4-BE49-F238E27FC236}">
                <a16:creationId xmlns:a16="http://schemas.microsoft.com/office/drawing/2014/main" id="{225F7571-574B-0D44-8E0E-8AB7928867F8}"/>
              </a:ext>
            </a:extLst>
          </p:cNvPr>
          <p:cNvSpPr>
            <a:spLocks noGrp="1"/>
          </p:cNvSpPr>
          <p:nvPr>
            <p:ph type="ftr" sz="quarter" idx="3"/>
          </p:nvPr>
        </p:nvSpPr>
        <p:spPr/>
        <p:txBody>
          <a:bodyPr/>
          <a:lstStyle/>
          <a:p>
            <a:r>
              <a:rPr lang="en-US"/>
              <a:t>Copyright 2018 Bureau of Meteorology</a:t>
            </a:r>
            <a:endParaRPr lang="en-US" dirty="0"/>
          </a:p>
        </p:txBody>
      </p:sp>
      <p:grpSp>
        <p:nvGrpSpPr>
          <p:cNvPr id="61" name="Group 60">
            <a:extLst>
              <a:ext uri="{FF2B5EF4-FFF2-40B4-BE49-F238E27FC236}">
                <a16:creationId xmlns:a16="http://schemas.microsoft.com/office/drawing/2014/main" id="{56624FE4-ACCF-A34C-9876-F7D2D1452709}"/>
              </a:ext>
            </a:extLst>
          </p:cNvPr>
          <p:cNvGrpSpPr/>
          <p:nvPr/>
        </p:nvGrpSpPr>
        <p:grpSpPr>
          <a:xfrm>
            <a:off x="-1708677" y="745382"/>
            <a:ext cx="10852677" cy="3889048"/>
            <a:chOff x="-2065865" y="745382"/>
            <a:chExt cx="10852677" cy="3889048"/>
          </a:xfrm>
        </p:grpSpPr>
        <p:sp>
          <p:nvSpPr>
            <p:cNvPr id="4" name="Chevron 3">
              <a:extLst>
                <a:ext uri="{FF2B5EF4-FFF2-40B4-BE49-F238E27FC236}">
                  <a16:creationId xmlns:a16="http://schemas.microsoft.com/office/drawing/2014/main" id="{63A29FA0-311D-2042-98C2-E65BCF4A83E1}"/>
                </a:ext>
              </a:extLst>
            </p:cNvPr>
            <p:cNvSpPr/>
            <p:nvPr/>
          </p:nvSpPr>
          <p:spPr>
            <a:xfrm>
              <a:off x="-2065865" y="1261533"/>
              <a:ext cx="3175000" cy="558800"/>
            </a:xfrm>
            <a:prstGeom prst="chevron">
              <a:avLst/>
            </a:prstGeom>
            <a:solidFill>
              <a:schemeClr val="accent6">
                <a:lumMod val="20000"/>
                <a:lumOff val="8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Scientific Trial </a:t>
              </a:r>
            </a:p>
            <a:p>
              <a:pPr algn="ctr"/>
              <a:r>
                <a:rPr lang="en-US" sz="1100" dirty="0">
                  <a:solidFill>
                    <a:schemeClr val="tx1"/>
                  </a:solidFill>
                </a:rPr>
                <a:t>(</a:t>
              </a:r>
              <a:r>
                <a:rPr lang="en-US" sz="1100" dirty="0" err="1">
                  <a:solidFill>
                    <a:schemeClr val="tx1"/>
                  </a:solidFill>
                </a:rPr>
                <a:t>hindcast</a:t>
              </a:r>
              <a:r>
                <a:rPr lang="en-US" sz="1100" dirty="0">
                  <a:solidFill>
                    <a:schemeClr val="tx1"/>
                  </a:solidFill>
                </a:rPr>
                <a:t> &amp; </a:t>
              </a:r>
              <a:r>
                <a:rPr lang="en-US" sz="1100" dirty="0" err="1">
                  <a:solidFill>
                    <a:schemeClr val="tx1"/>
                  </a:solidFill>
                </a:rPr>
                <a:t>realtime</a:t>
              </a:r>
              <a:r>
                <a:rPr lang="en-US" sz="1100" dirty="0">
                  <a:solidFill>
                    <a:schemeClr val="tx1"/>
                  </a:solidFill>
                </a:rPr>
                <a:t>)</a:t>
              </a:r>
            </a:p>
          </p:txBody>
        </p:sp>
        <p:sp>
          <p:nvSpPr>
            <p:cNvPr id="5" name="Chevron 4">
              <a:extLst>
                <a:ext uri="{FF2B5EF4-FFF2-40B4-BE49-F238E27FC236}">
                  <a16:creationId xmlns:a16="http://schemas.microsoft.com/office/drawing/2014/main" id="{6EB899A1-2E2A-864B-B489-7578316AE7FD}"/>
                </a:ext>
              </a:extLst>
            </p:cNvPr>
            <p:cNvSpPr/>
            <p:nvPr/>
          </p:nvSpPr>
          <p:spPr>
            <a:xfrm>
              <a:off x="889001" y="1261533"/>
              <a:ext cx="3801533" cy="558800"/>
            </a:xfrm>
            <a:prstGeom prst="chevron">
              <a:avLst/>
            </a:prstGeom>
            <a:solidFill>
              <a:schemeClr val="accent6">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Release Candidate </a:t>
              </a:r>
            </a:p>
            <a:p>
              <a:pPr algn="ctr"/>
              <a:r>
                <a:rPr lang="en-US" sz="1100" dirty="0">
                  <a:solidFill>
                    <a:schemeClr val="tx1"/>
                  </a:solidFill>
                </a:rPr>
                <a:t>(verification trial)</a:t>
              </a:r>
            </a:p>
          </p:txBody>
        </p:sp>
        <p:sp>
          <p:nvSpPr>
            <p:cNvPr id="6" name="Chevron 5">
              <a:extLst>
                <a:ext uri="{FF2B5EF4-FFF2-40B4-BE49-F238E27FC236}">
                  <a16:creationId xmlns:a16="http://schemas.microsoft.com/office/drawing/2014/main" id="{91D75DC0-A5F6-5D44-8F51-2B3E4161B7E6}"/>
                </a:ext>
              </a:extLst>
            </p:cNvPr>
            <p:cNvSpPr/>
            <p:nvPr/>
          </p:nvSpPr>
          <p:spPr>
            <a:xfrm>
              <a:off x="4453467" y="1261533"/>
              <a:ext cx="2777067" cy="558800"/>
            </a:xfrm>
            <a:prstGeom prst="chevron">
              <a:avLst/>
            </a:prstGeom>
            <a:solidFill>
              <a:schemeClr val="accent6">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Production Release </a:t>
              </a:r>
            </a:p>
            <a:p>
              <a:pPr algn="ctr"/>
              <a:r>
                <a:rPr lang="en-US" sz="1100" dirty="0">
                  <a:solidFill>
                    <a:schemeClr val="bg1"/>
                  </a:solidFill>
                </a:rPr>
                <a:t>(officially supported)</a:t>
              </a:r>
            </a:p>
          </p:txBody>
        </p:sp>
        <p:grpSp>
          <p:nvGrpSpPr>
            <p:cNvPr id="48" name="Group 47">
              <a:extLst>
                <a:ext uri="{FF2B5EF4-FFF2-40B4-BE49-F238E27FC236}">
                  <a16:creationId xmlns:a16="http://schemas.microsoft.com/office/drawing/2014/main" id="{A5999C88-A096-9F4C-9707-05AC157C9626}"/>
                </a:ext>
              </a:extLst>
            </p:cNvPr>
            <p:cNvGrpSpPr/>
            <p:nvPr/>
          </p:nvGrpSpPr>
          <p:grpSpPr>
            <a:xfrm>
              <a:off x="819212" y="2366255"/>
              <a:ext cx="7410484" cy="558800"/>
              <a:chOff x="582049" y="2286000"/>
              <a:chExt cx="7410484" cy="558800"/>
            </a:xfrm>
          </p:grpSpPr>
          <p:sp>
            <p:nvSpPr>
              <p:cNvPr id="7" name="Chevron 6">
                <a:extLst>
                  <a:ext uri="{FF2B5EF4-FFF2-40B4-BE49-F238E27FC236}">
                    <a16:creationId xmlns:a16="http://schemas.microsoft.com/office/drawing/2014/main" id="{9A84DDA0-8C3C-7349-B0AB-0E83E7BC1104}"/>
                  </a:ext>
                </a:extLst>
              </p:cNvPr>
              <p:cNvSpPr/>
              <p:nvPr/>
            </p:nvSpPr>
            <p:spPr>
              <a:xfrm>
                <a:off x="582049" y="2286000"/>
                <a:ext cx="3871322" cy="558800"/>
              </a:xfrm>
              <a:prstGeom prst="chevron">
                <a:avLst/>
              </a:prstGeom>
              <a:solidFill>
                <a:schemeClr val="accent1">
                  <a:lumMod val="20000"/>
                  <a:lumOff val="8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Scientific Trial </a:t>
                </a:r>
              </a:p>
              <a:p>
                <a:pPr algn="ctr"/>
                <a:r>
                  <a:rPr lang="en-US" sz="1100" dirty="0">
                    <a:solidFill>
                      <a:schemeClr val="tx1"/>
                    </a:solidFill>
                  </a:rPr>
                  <a:t>(</a:t>
                </a:r>
                <a:r>
                  <a:rPr lang="en-US" sz="1100" dirty="0" err="1">
                    <a:solidFill>
                      <a:schemeClr val="tx1"/>
                    </a:solidFill>
                  </a:rPr>
                  <a:t>hindcast</a:t>
                </a:r>
                <a:r>
                  <a:rPr lang="en-US" sz="1100" dirty="0">
                    <a:solidFill>
                      <a:schemeClr val="tx1"/>
                    </a:solidFill>
                  </a:rPr>
                  <a:t> &amp; </a:t>
                </a:r>
                <a:r>
                  <a:rPr lang="en-US" sz="1100" dirty="0" err="1">
                    <a:solidFill>
                      <a:schemeClr val="tx1"/>
                    </a:solidFill>
                  </a:rPr>
                  <a:t>realtime</a:t>
                </a:r>
                <a:r>
                  <a:rPr lang="en-US" sz="1100" dirty="0">
                    <a:solidFill>
                      <a:schemeClr val="tx1"/>
                    </a:solidFill>
                  </a:rPr>
                  <a:t>)</a:t>
                </a:r>
              </a:p>
            </p:txBody>
          </p:sp>
          <p:sp>
            <p:nvSpPr>
              <p:cNvPr id="8" name="Chevron 7">
                <a:extLst>
                  <a:ext uri="{FF2B5EF4-FFF2-40B4-BE49-F238E27FC236}">
                    <a16:creationId xmlns:a16="http://schemas.microsoft.com/office/drawing/2014/main" id="{9113A0B2-CBC2-2E4B-B645-5012186BDC8B}"/>
                  </a:ext>
                </a:extLst>
              </p:cNvPr>
              <p:cNvSpPr/>
              <p:nvPr/>
            </p:nvSpPr>
            <p:spPr>
              <a:xfrm>
                <a:off x="4216304" y="2286000"/>
                <a:ext cx="1718829" cy="558800"/>
              </a:xfrm>
              <a:prstGeom prst="chevron">
                <a:avLst/>
              </a:prstGeom>
              <a:solidFill>
                <a:schemeClr val="accent1">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chemeClr val="tx1"/>
                    </a:solidFill>
                  </a:rPr>
                  <a:t>Release Candidate (verification trial)</a:t>
                </a:r>
              </a:p>
            </p:txBody>
          </p:sp>
          <p:sp>
            <p:nvSpPr>
              <p:cNvPr id="9" name="Chevron 8">
                <a:extLst>
                  <a:ext uri="{FF2B5EF4-FFF2-40B4-BE49-F238E27FC236}">
                    <a16:creationId xmlns:a16="http://schemas.microsoft.com/office/drawing/2014/main" id="{EC55C25E-5F3D-374B-A11F-9528D79AE221}"/>
                  </a:ext>
                </a:extLst>
              </p:cNvPr>
              <p:cNvSpPr/>
              <p:nvPr/>
            </p:nvSpPr>
            <p:spPr>
              <a:xfrm>
                <a:off x="5715000" y="2286000"/>
                <a:ext cx="2277533" cy="558800"/>
              </a:xfrm>
              <a:prstGeom prst="chevron">
                <a:avLst/>
              </a:prstGeom>
              <a:solidFill>
                <a:schemeClr val="accent1">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Production Release (officially supported)</a:t>
                </a:r>
              </a:p>
            </p:txBody>
          </p:sp>
        </p:grpSp>
        <p:grpSp>
          <p:nvGrpSpPr>
            <p:cNvPr id="43" name="Group 42">
              <a:extLst>
                <a:ext uri="{FF2B5EF4-FFF2-40B4-BE49-F238E27FC236}">
                  <a16:creationId xmlns:a16="http://schemas.microsoft.com/office/drawing/2014/main" id="{7CEB8476-315C-724C-9D94-F910BA253B63}"/>
                </a:ext>
              </a:extLst>
            </p:cNvPr>
            <p:cNvGrpSpPr/>
            <p:nvPr/>
          </p:nvGrpSpPr>
          <p:grpSpPr>
            <a:xfrm>
              <a:off x="1676400" y="3470978"/>
              <a:ext cx="7005341" cy="558800"/>
              <a:chOff x="3151657" y="3454400"/>
              <a:chExt cx="7005341" cy="558800"/>
            </a:xfrm>
          </p:grpSpPr>
          <p:sp>
            <p:nvSpPr>
              <p:cNvPr id="10" name="Chevron 9">
                <a:extLst>
                  <a:ext uri="{FF2B5EF4-FFF2-40B4-BE49-F238E27FC236}">
                    <a16:creationId xmlns:a16="http://schemas.microsoft.com/office/drawing/2014/main" id="{EF9B987E-787D-7644-A5F4-BBA9387E52C0}"/>
                  </a:ext>
                </a:extLst>
              </p:cNvPr>
              <p:cNvSpPr/>
              <p:nvPr/>
            </p:nvSpPr>
            <p:spPr>
              <a:xfrm>
                <a:off x="3151657" y="3454400"/>
                <a:ext cx="1985609" cy="558800"/>
              </a:xfrm>
              <a:prstGeom prst="chevron">
                <a:avLst/>
              </a:prstGeom>
              <a:solidFill>
                <a:schemeClr val="accent3">
                  <a:lumMod val="20000"/>
                  <a:lumOff val="8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Scientific Trial (</a:t>
                </a:r>
                <a:r>
                  <a:rPr lang="en-US" sz="1100" dirty="0" err="1">
                    <a:solidFill>
                      <a:schemeClr val="tx1"/>
                    </a:solidFill>
                  </a:rPr>
                  <a:t>hindcast</a:t>
                </a:r>
                <a:r>
                  <a:rPr lang="en-US" sz="1100" dirty="0">
                    <a:solidFill>
                      <a:schemeClr val="tx1"/>
                    </a:solidFill>
                  </a:rPr>
                  <a:t> &amp; </a:t>
                </a:r>
                <a:r>
                  <a:rPr lang="en-US" sz="1100" dirty="0" err="1">
                    <a:solidFill>
                      <a:schemeClr val="tx1"/>
                    </a:solidFill>
                  </a:rPr>
                  <a:t>realtime</a:t>
                </a:r>
                <a:r>
                  <a:rPr lang="en-US" sz="1100" dirty="0">
                    <a:solidFill>
                      <a:schemeClr val="tx1"/>
                    </a:solidFill>
                  </a:rPr>
                  <a:t>)</a:t>
                </a:r>
              </a:p>
            </p:txBody>
          </p:sp>
          <p:sp>
            <p:nvSpPr>
              <p:cNvPr id="11" name="Chevron 10">
                <a:extLst>
                  <a:ext uri="{FF2B5EF4-FFF2-40B4-BE49-F238E27FC236}">
                    <a16:creationId xmlns:a16="http://schemas.microsoft.com/office/drawing/2014/main" id="{6D4B8251-B893-4248-B662-8B6AE3DF0B18}"/>
                  </a:ext>
                </a:extLst>
              </p:cNvPr>
              <p:cNvSpPr/>
              <p:nvPr/>
            </p:nvSpPr>
            <p:spPr>
              <a:xfrm>
                <a:off x="4892320" y="3454400"/>
                <a:ext cx="3524015" cy="558800"/>
              </a:xfrm>
              <a:prstGeom prst="chevron">
                <a:avLst/>
              </a:prstGeom>
              <a:solidFill>
                <a:schemeClr val="accent3">
                  <a:lumMod val="60000"/>
                  <a:lumOff val="4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tx1"/>
                    </a:solidFill>
                  </a:rPr>
                  <a:t>Release Candidate </a:t>
                </a:r>
              </a:p>
              <a:p>
                <a:pPr algn="ctr"/>
                <a:r>
                  <a:rPr lang="en-US" sz="1100" dirty="0">
                    <a:solidFill>
                      <a:schemeClr val="tx1"/>
                    </a:solidFill>
                  </a:rPr>
                  <a:t>(verification trial)</a:t>
                </a:r>
              </a:p>
            </p:txBody>
          </p:sp>
          <p:sp>
            <p:nvSpPr>
              <p:cNvPr id="12" name="Chevron 11">
                <a:extLst>
                  <a:ext uri="{FF2B5EF4-FFF2-40B4-BE49-F238E27FC236}">
                    <a16:creationId xmlns:a16="http://schemas.microsoft.com/office/drawing/2014/main" id="{04366012-43F0-AA40-BC17-AE6569D9BEA1}"/>
                  </a:ext>
                </a:extLst>
              </p:cNvPr>
              <p:cNvSpPr/>
              <p:nvPr/>
            </p:nvSpPr>
            <p:spPr>
              <a:xfrm>
                <a:off x="8161867" y="3454400"/>
                <a:ext cx="1995131" cy="558800"/>
              </a:xfrm>
              <a:prstGeom prst="chevron">
                <a:avLst/>
              </a:prstGeom>
              <a:solidFill>
                <a:schemeClr val="accent3">
                  <a:lumMod val="50000"/>
                </a:scheme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solidFill>
                      <a:schemeClr val="bg1"/>
                    </a:solidFill>
                  </a:rPr>
                  <a:t>Production Release (officially supported)</a:t>
                </a:r>
              </a:p>
            </p:txBody>
          </p:sp>
        </p:grpSp>
        <p:grpSp>
          <p:nvGrpSpPr>
            <p:cNvPr id="13" name="Group 12">
              <a:extLst>
                <a:ext uri="{FF2B5EF4-FFF2-40B4-BE49-F238E27FC236}">
                  <a16:creationId xmlns:a16="http://schemas.microsoft.com/office/drawing/2014/main" id="{24326E70-06B9-2743-9A1E-42563D82A266}"/>
                </a:ext>
              </a:extLst>
            </p:cNvPr>
            <p:cNvGrpSpPr/>
            <p:nvPr/>
          </p:nvGrpSpPr>
          <p:grpSpPr>
            <a:xfrm>
              <a:off x="-1630438" y="1126067"/>
              <a:ext cx="10417250" cy="3476210"/>
              <a:chOff x="2061029" y="677015"/>
              <a:chExt cx="9270965" cy="3476210"/>
            </a:xfrm>
          </p:grpSpPr>
          <p:cxnSp>
            <p:nvCxnSpPr>
              <p:cNvPr id="14" name="Straight Connector 13">
                <a:extLst>
                  <a:ext uri="{FF2B5EF4-FFF2-40B4-BE49-F238E27FC236}">
                    <a16:creationId xmlns:a16="http://schemas.microsoft.com/office/drawing/2014/main" id="{455C76AC-B148-3047-871C-8186BC8ABA55}"/>
                  </a:ext>
                </a:extLst>
              </p:cNvPr>
              <p:cNvCxnSpPr>
                <a:cxnSpLocks/>
              </p:cNvCxnSpPr>
              <p:nvPr/>
            </p:nvCxnSpPr>
            <p:spPr>
              <a:xfrm>
                <a:off x="2061029" y="3796748"/>
                <a:ext cx="9270965" cy="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5" name="Group 14">
                <a:extLst>
                  <a:ext uri="{FF2B5EF4-FFF2-40B4-BE49-F238E27FC236}">
                    <a16:creationId xmlns:a16="http://schemas.microsoft.com/office/drawing/2014/main" id="{A3E7E583-23B8-FE44-BF99-BD89958A935C}"/>
                  </a:ext>
                </a:extLst>
              </p:cNvPr>
              <p:cNvGrpSpPr/>
              <p:nvPr/>
            </p:nvGrpSpPr>
            <p:grpSpPr>
              <a:xfrm>
                <a:off x="2358866" y="3786811"/>
                <a:ext cx="420914" cy="359697"/>
                <a:chOff x="1750865" y="3786811"/>
                <a:chExt cx="420914" cy="359697"/>
              </a:xfrm>
            </p:grpSpPr>
            <p:cxnSp>
              <p:nvCxnSpPr>
                <p:cNvPr id="34" name="Straight Connector 33">
                  <a:extLst>
                    <a:ext uri="{FF2B5EF4-FFF2-40B4-BE49-F238E27FC236}">
                      <a16:creationId xmlns:a16="http://schemas.microsoft.com/office/drawing/2014/main" id="{ABA59AF3-236C-D841-92FC-AE9FD7151E6C}"/>
                    </a:ext>
                  </a:extLst>
                </p:cNvPr>
                <p:cNvCxnSpPr>
                  <a:cxnSpLocks/>
                </p:cNvCxnSpPr>
                <p:nvPr/>
              </p:nvCxnSpPr>
              <p:spPr>
                <a:xfrm flipV="1">
                  <a:off x="1961322" y="3786811"/>
                  <a:ext cx="0" cy="14656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BA6E2505-F116-B641-941B-3C9045841D2A}"/>
                    </a:ext>
                  </a:extLst>
                </p:cNvPr>
                <p:cNvSpPr txBox="1"/>
                <p:nvPr/>
              </p:nvSpPr>
              <p:spPr>
                <a:xfrm>
                  <a:off x="1750865" y="3943308"/>
                  <a:ext cx="420914" cy="203200"/>
                </a:xfrm>
                <a:prstGeom prst="rect">
                  <a:avLst/>
                </a:prstGeom>
                <a:noFill/>
                <a:ln>
                  <a:noFill/>
                </a:ln>
              </p:spPr>
              <p:txBody>
                <a:bodyPr wrap="square" lIns="0" tIns="0" rIns="0" bIns="0" rtlCol="0">
                  <a:noAutofit/>
                </a:bodyPr>
                <a:lstStyle/>
                <a:p>
                  <a:r>
                    <a:rPr lang="en-US" sz="1200" dirty="0">
                      <a:solidFill>
                        <a:schemeClr val="bg1"/>
                      </a:solidFill>
                      <a:latin typeface="Arial"/>
                    </a:rPr>
                    <a:t>Oct’18</a:t>
                  </a:r>
                  <a:endParaRPr lang="en-US" sz="1200" baseline="0" dirty="0">
                    <a:solidFill>
                      <a:schemeClr val="bg1"/>
                    </a:solidFill>
                    <a:latin typeface="Arial"/>
                  </a:endParaRPr>
                </a:p>
              </p:txBody>
            </p:sp>
          </p:grpSp>
          <p:grpSp>
            <p:nvGrpSpPr>
              <p:cNvPr id="16" name="Group 15">
                <a:extLst>
                  <a:ext uri="{FF2B5EF4-FFF2-40B4-BE49-F238E27FC236}">
                    <a16:creationId xmlns:a16="http://schemas.microsoft.com/office/drawing/2014/main" id="{0A46D39B-42C0-E74F-9527-888B14172EF7}"/>
                  </a:ext>
                </a:extLst>
              </p:cNvPr>
              <p:cNvGrpSpPr/>
              <p:nvPr/>
            </p:nvGrpSpPr>
            <p:grpSpPr>
              <a:xfrm>
                <a:off x="3201444" y="3786811"/>
                <a:ext cx="511906" cy="366413"/>
                <a:chOff x="2360465" y="3786811"/>
                <a:chExt cx="511906" cy="366413"/>
              </a:xfrm>
            </p:grpSpPr>
            <p:cxnSp>
              <p:nvCxnSpPr>
                <p:cNvPr id="32" name="Straight Connector 31">
                  <a:extLst>
                    <a:ext uri="{FF2B5EF4-FFF2-40B4-BE49-F238E27FC236}">
                      <a16:creationId xmlns:a16="http://schemas.microsoft.com/office/drawing/2014/main" id="{9D0850BE-D348-5540-9133-F1575D38D11E}"/>
                    </a:ext>
                  </a:extLst>
                </p:cNvPr>
                <p:cNvCxnSpPr>
                  <a:cxnSpLocks/>
                </p:cNvCxnSpPr>
                <p:nvPr/>
              </p:nvCxnSpPr>
              <p:spPr>
                <a:xfrm flipV="1">
                  <a:off x="2570922" y="3786811"/>
                  <a:ext cx="0" cy="14656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F02BF37F-4D0A-FC47-9DB7-03FB0215F88D}"/>
                    </a:ext>
                  </a:extLst>
                </p:cNvPr>
                <p:cNvSpPr txBox="1"/>
                <p:nvPr/>
              </p:nvSpPr>
              <p:spPr>
                <a:xfrm>
                  <a:off x="2360465" y="3943307"/>
                  <a:ext cx="511906" cy="209917"/>
                </a:xfrm>
                <a:prstGeom prst="rect">
                  <a:avLst/>
                </a:prstGeom>
                <a:noFill/>
                <a:ln>
                  <a:noFill/>
                </a:ln>
              </p:spPr>
              <p:txBody>
                <a:bodyPr wrap="square" lIns="0" tIns="0" rIns="0" bIns="0" rtlCol="0">
                  <a:noAutofit/>
                </a:bodyPr>
                <a:lstStyle/>
                <a:p>
                  <a:r>
                    <a:rPr lang="en-US" sz="1200" dirty="0">
                      <a:solidFill>
                        <a:schemeClr val="bg1"/>
                      </a:solidFill>
                      <a:latin typeface="Arial"/>
                    </a:rPr>
                    <a:t>Nov’18</a:t>
                  </a:r>
                  <a:endParaRPr lang="en-US" sz="1200" baseline="0" dirty="0">
                    <a:solidFill>
                      <a:schemeClr val="bg1"/>
                    </a:solidFill>
                    <a:latin typeface="Arial"/>
                  </a:endParaRPr>
                </a:p>
              </p:txBody>
            </p:sp>
          </p:grpSp>
          <p:grpSp>
            <p:nvGrpSpPr>
              <p:cNvPr id="17" name="Group 16">
                <a:extLst>
                  <a:ext uri="{FF2B5EF4-FFF2-40B4-BE49-F238E27FC236}">
                    <a16:creationId xmlns:a16="http://schemas.microsoft.com/office/drawing/2014/main" id="{417BFA5F-3542-BD4E-A71B-3CDC9EE59BFF}"/>
                  </a:ext>
                </a:extLst>
              </p:cNvPr>
              <p:cNvGrpSpPr/>
              <p:nvPr/>
            </p:nvGrpSpPr>
            <p:grpSpPr>
              <a:xfrm>
                <a:off x="4030668" y="3791916"/>
                <a:ext cx="420914" cy="359697"/>
                <a:chOff x="2913743" y="3791916"/>
                <a:chExt cx="420914" cy="359697"/>
              </a:xfrm>
            </p:grpSpPr>
            <p:cxnSp>
              <p:nvCxnSpPr>
                <p:cNvPr id="30" name="Straight Connector 29">
                  <a:extLst>
                    <a:ext uri="{FF2B5EF4-FFF2-40B4-BE49-F238E27FC236}">
                      <a16:creationId xmlns:a16="http://schemas.microsoft.com/office/drawing/2014/main" id="{61711D8D-0468-4547-8443-6B2E96D3374C}"/>
                    </a:ext>
                  </a:extLst>
                </p:cNvPr>
                <p:cNvCxnSpPr>
                  <a:cxnSpLocks/>
                </p:cNvCxnSpPr>
                <p:nvPr/>
              </p:nvCxnSpPr>
              <p:spPr>
                <a:xfrm flipV="1">
                  <a:off x="3124200" y="3791916"/>
                  <a:ext cx="0" cy="14656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6E725903-F96C-C84C-8345-44EF420DB8AC}"/>
                    </a:ext>
                  </a:extLst>
                </p:cNvPr>
                <p:cNvSpPr txBox="1"/>
                <p:nvPr/>
              </p:nvSpPr>
              <p:spPr>
                <a:xfrm>
                  <a:off x="2913743" y="3948413"/>
                  <a:ext cx="420914" cy="203200"/>
                </a:xfrm>
                <a:prstGeom prst="rect">
                  <a:avLst/>
                </a:prstGeom>
                <a:noFill/>
                <a:ln>
                  <a:noFill/>
                </a:ln>
              </p:spPr>
              <p:txBody>
                <a:bodyPr wrap="square" lIns="0" tIns="0" rIns="0" bIns="0" rtlCol="0">
                  <a:noAutofit/>
                </a:bodyPr>
                <a:lstStyle/>
                <a:p>
                  <a:r>
                    <a:rPr lang="en-US" sz="1200" dirty="0">
                      <a:solidFill>
                        <a:schemeClr val="bg1"/>
                      </a:solidFill>
                      <a:latin typeface="Arial"/>
                    </a:rPr>
                    <a:t>Dec’18</a:t>
                  </a:r>
                  <a:endParaRPr lang="en-US" sz="1400" baseline="0" dirty="0">
                    <a:solidFill>
                      <a:schemeClr val="bg1"/>
                    </a:solidFill>
                    <a:latin typeface="Arial"/>
                  </a:endParaRPr>
                </a:p>
              </p:txBody>
            </p:sp>
          </p:grpSp>
          <p:grpSp>
            <p:nvGrpSpPr>
              <p:cNvPr id="18" name="Group 17">
                <a:extLst>
                  <a:ext uri="{FF2B5EF4-FFF2-40B4-BE49-F238E27FC236}">
                    <a16:creationId xmlns:a16="http://schemas.microsoft.com/office/drawing/2014/main" id="{512D03E9-34CF-4643-9289-558C22225604}"/>
                  </a:ext>
                </a:extLst>
              </p:cNvPr>
              <p:cNvGrpSpPr/>
              <p:nvPr/>
            </p:nvGrpSpPr>
            <p:grpSpPr>
              <a:xfrm>
                <a:off x="4873996" y="3787611"/>
                <a:ext cx="420914" cy="359697"/>
                <a:chOff x="2913743" y="3791916"/>
                <a:chExt cx="420914" cy="359697"/>
              </a:xfrm>
            </p:grpSpPr>
            <p:cxnSp>
              <p:nvCxnSpPr>
                <p:cNvPr id="28" name="Straight Connector 27">
                  <a:extLst>
                    <a:ext uri="{FF2B5EF4-FFF2-40B4-BE49-F238E27FC236}">
                      <a16:creationId xmlns:a16="http://schemas.microsoft.com/office/drawing/2014/main" id="{069D316F-682C-144F-8645-FE58BDF31B38}"/>
                    </a:ext>
                  </a:extLst>
                </p:cNvPr>
                <p:cNvCxnSpPr>
                  <a:cxnSpLocks/>
                </p:cNvCxnSpPr>
                <p:nvPr/>
              </p:nvCxnSpPr>
              <p:spPr>
                <a:xfrm flipV="1">
                  <a:off x="3124200" y="3791916"/>
                  <a:ext cx="0" cy="14656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D2598FBA-ADF8-B242-ABF8-9394B8C9F1A9}"/>
                    </a:ext>
                  </a:extLst>
                </p:cNvPr>
                <p:cNvSpPr txBox="1"/>
                <p:nvPr/>
              </p:nvSpPr>
              <p:spPr>
                <a:xfrm>
                  <a:off x="2913743" y="3948413"/>
                  <a:ext cx="420914" cy="203200"/>
                </a:xfrm>
                <a:prstGeom prst="rect">
                  <a:avLst/>
                </a:prstGeom>
                <a:noFill/>
                <a:ln>
                  <a:noFill/>
                </a:ln>
              </p:spPr>
              <p:txBody>
                <a:bodyPr wrap="square" lIns="0" tIns="0" rIns="0" bIns="0" rtlCol="0">
                  <a:noAutofit/>
                </a:bodyPr>
                <a:lstStyle/>
                <a:p>
                  <a:r>
                    <a:rPr lang="en-US" sz="1200" dirty="0">
                      <a:solidFill>
                        <a:schemeClr val="bg1"/>
                      </a:solidFill>
                      <a:latin typeface="Arial"/>
                    </a:rPr>
                    <a:t>Jan’19</a:t>
                  </a:r>
                  <a:endParaRPr lang="en-US" sz="1200" baseline="0" dirty="0">
                    <a:solidFill>
                      <a:schemeClr val="bg1"/>
                    </a:solidFill>
                    <a:latin typeface="Arial"/>
                  </a:endParaRPr>
                </a:p>
              </p:txBody>
            </p:sp>
          </p:grpSp>
          <p:grpSp>
            <p:nvGrpSpPr>
              <p:cNvPr id="19" name="Group 18">
                <a:extLst>
                  <a:ext uri="{FF2B5EF4-FFF2-40B4-BE49-F238E27FC236}">
                    <a16:creationId xmlns:a16="http://schemas.microsoft.com/office/drawing/2014/main" id="{97EF1FA0-B2C3-9943-9CE1-E0836F0D28B9}"/>
                  </a:ext>
                </a:extLst>
              </p:cNvPr>
              <p:cNvGrpSpPr/>
              <p:nvPr/>
            </p:nvGrpSpPr>
            <p:grpSpPr>
              <a:xfrm>
                <a:off x="5717325" y="3786811"/>
                <a:ext cx="420914" cy="359697"/>
                <a:chOff x="2913743" y="3791916"/>
                <a:chExt cx="420914" cy="359697"/>
              </a:xfrm>
            </p:grpSpPr>
            <p:cxnSp>
              <p:nvCxnSpPr>
                <p:cNvPr id="26" name="Straight Connector 25">
                  <a:extLst>
                    <a:ext uri="{FF2B5EF4-FFF2-40B4-BE49-F238E27FC236}">
                      <a16:creationId xmlns:a16="http://schemas.microsoft.com/office/drawing/2014/main" id="{3609D20E-7F32-3B4C-93F9-21F0CC143B0A}"/>
                    </a:ext>
                  </a:extLst>
                </p:cNvPr>
                <p:cNvCxnSpPr>
                  <a:cxnSpLocks/>
                </p:cNvCxnSpPr>
                <p:nvPr/>
              </p:nvCxnSpPr>
              <p:spPr>
                <a:xfrm flipV="1">
                  <a:off x="3124200" y="3791916"/>
                  <a:ext cx="0" cy="14656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955A3415-2E54-ED4C-88C5-63AED39C7E91}"/>
                    </a:ext>
                  </a:extLst>
                </p:cNvPr>
                <p:cNvSpPr txBox="1"/>
                <p:nvPr/>
              </p:nvSpPr>
              <p:spPr>
                <a:xfrm>
                  <a:off x="2913743" y="3948413"/>
                  <a:ext cx="420914" cy="203200"/>
                </a:xfrm>
                <a:prstGeom prst="rect">
                  <a:avLst/>
                </a:prstGeom>
                <a:noFill/>
                <a:ln>
                  <a:noFill/>
                </a:ln>
              </p:spPr>
              <p:txBody>
                <a:bodyPr wrap="square" lIns="0" tIns="0" rIns="0" bIns="0" rtlCol="0">
                  <a:noAutofit/>
                </a:bodyPr>
                <a:lstStyle/>
                <a:p>
                  <a:r>
                    <a:rPr lang="en-US" sz="1200" dirty="0">
                      <a:solidFill>
                        <a:schemeClr val="bg1"/>
                      </a:solidFill>
                      <a:latin typeface="Arial"/>
                    </a:rPr>
                    <a:t>Feb’19</a:t>
                  </a:r>
                  <a:endParaRPr lang="en-US" sz="1400" baseline="0" dirty="0">
                    <a:solidFill>
                      <a:schemeClr val="bg1"/>
                    </a:solidFill>
                    <a:latin typeface="Arial"/>
                  </a:endParaRPr>
                </a:p>
              </p:txBody>
            </p:sp>
          </p:grpSp>
          <p:grpSp>
            <p:nvGrpSpPr>
              <p:cNvPr id="20" name="Group 19">
                <a:extLst>
                  <a:ext uri="{FF2B5EF4-FFF2-40B4-BE49-F238E27FC236}">
                    <a16:creationId xmlns:a16="http://schemas.microsoft.com/office/drawing/2014/main" id="{8E330835-793D-714A-AFB3-57DCCD7B37BD}"/>
                  </a:ext>
                </a:extLst>
              </p:cNvPr>
              <p:cNvGrpSpPr/>
              <p:nvPr/>
            </p:nvGrpSpPr>
            <p:grpSpPr>
              <a:xfrm>
                <a:off x="6560653" y="3786811"/>
                <a:ext cx="420914" cy="359697"/>
                <a:chOff x="2913743" y="3791916"/>
                <a:chExt cx="420914" cy="359697"/>
              </a:xfrm>
            </p:grpSpPr>
            <p:cxnSp>
              <p:nvCxnSpPr>
                <p:cNvPr id="24" name="Straight Connector 23">
                  <a:extLst>
                    <a:ext uri="{FF2B5EF4-FFF2-40B4-BE49-F238E27FC236}">
                      <a16:creationId xmlns:a16="http://schemas.microsoft.com/office/drawing/2014/main" id="{00ADD653-F9AA-9C47-9C2F-23D48D3F4464}"/>
                    </a:ext>
                  </a:extLst>
                </p:cNvPr>
                <p:cNvCxnSpPr>
                  <a:cxnSpLocks/>
                </p:cNvCxnSpPr>
                <p:nvPr/>
              </p:nvCxnSpPr>
              <p:spPr>
                <a:xfrm flipV="1">
                  <a:off x="3124200" y="3791916"/>
                  <a:ext cx="0" cy="14656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4F4CAA93-046F-014C-AF43-F9E099460CCF}"/>
                    </a:ext>
                  </a:extLst>
                </p:cNvPr>
                <p:cNvSpPr txBox="1"/>
                <p:nvPr/>
              </p:nvSpPr>
              <p:spPr>
                <a:xfrm>
                  <a:off x="2913743" y="3948413"/>
                  <a:ext cx="420914" cy="203200"/>
                </a:xfrm>
                <a:prstGeom prst="rect">
                  <a:avLst/>
                </a:prstGeom>
                <a:noFill/>
                <a:ln>
                  <a:noFill/>
                </a:ln>
              </p:spPr>
              <p:txBody>
                <a:bodyPr wrap="square" lIns="0" tIns="0" rIns="0" bIns="0" rtlCol="0">
                  <a:noAutofit/>
                </a:bodyPr>
                <a:lstStyle/>
                <a:p>
                  <a:r>
                    <a:rPr lang="en-US" sz="1200" dirty="0">
                      <a:solidFill>
                        <a:schemeClr val="bg1"/>
                      </a:solidFill>
                      <a:latin typeface="Arial"/>
                    </a:rPr>
                    <a:t>Mar’19</a:t>
                  </a:r>
                  <a:endParaRPr lang="en-US" sz="1200" baseline="0" dirty="0">
                    <a:solidFill>
                      <a:schemeClr val="bg1"/>
                    </a:solidFill>
                    <a:latin typeface="Arial"/>
                  </a:endParaRPr>
                </a:p>
              </p:txBody>
            </p:sp>
          </p:grpSp>
          <p:grpSp>
            <p:nvGrpSpPr>
              <p:cNvPr id="21" name="Group 20">
                <a:extLst>
                  <a:ext uri="{FF2B5EF4-FFF2-40B4-BE49-F238E27FC236}">
                    <a16:creationId xmlns:a16="http://schemas.microsoft.com/office/drawing/2014/main" id="{EC2400C3-47F8-EC4C-9AC6-41EA6D8BDC82}"/>
                  </a:ext>
                </a:extLst>
              </p:cNvPr>
              <p:cNvGrpSpPr/>
              <p:nvPr/>
            </p:nvGrpSpPr>
            <p:grpSpPr>
              <a:xfrm>
                <a:off x="7403981" y="677015"/>
                <a:ext cx="420914" cy="3476210"/>
                <a:chOff x="2913743" y="675403"/>
                <a:chExt cx="420914" cy="3476210"/>
              </a:xfrm>
            </p:grpSpPr>
            <p:cxnSp>
              <p:nvCxnSpPr>
                <p:cNvPr id="22" name="Straight Connector 21">
                  <a:extLst>
                    <a:ext uri="{FF2B5EF4-FFF2-40B4-BE49-F238E27FC236}">
                      <a16:creationId xmlns:a16="http://schemas.microsoft.com/office/drawing/2014/main" id="{B6D046AA-FFBD-5B4B-980E-4ABAD8764E09}"/>
                    </a:ext>
                  </a:extLst>
                </p:cNvPr>
                <p:cNvCxnSpPr>
                  <a:cxnSpLocks/>
                </p:cNvCxnSpPr>
                <p:nvPr/>
              </p:nvCxnSpPr>
              <p:spPr>
                <a:xfrm flipV="1">
                  <a:off x="3124200" y="675403"/>
                  <a:ext cx="0" cy="3263073"/>
                </a:xfrm>
                <a:prstGeom prst="line">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C6E469D-885C-F549-95FF-42031CA8E74F}"/>
                    </a:ext>
                  </a:extLst>
                </p:cNvPr>
                <p:cNvSpPr txBox="1"/>
                <p:nvPr/>
              </p:nvSpPr>
              <p:spPr>
                <a:xfrm>
                  <a:off x="2913743" y="3948413"/>
                  <a:ext cx="420914" cy="203200"/>
                </a:xfrm>
                <a:prstGeom prst="rect">
                  <a:avLst/>
                </a:prstGeom>
                <a:noFill/>
                <a:ln>
                  <a:noFill/>
                </a:ln>
              </p:spPr>
              <p:txBody>
                <a:bodyPr wrap="square" lIns="0" tIns="0" rIns="0" bIns="0" rtlCol="0">
                  <a:noAutofit/>
                </a:bodyPr>
                <a:lstStyle/>
                <a:p>
                  <a:r>
                    <a:rPr lang="en-US" sz="1200" dirty="0">
                      <a:solidFill>
                        <a:schemeClr val="bg1"/>
                      </a:solidFill>
                      <a:latin typeface="Arial"/>
                    </a:rPr>
                    <a:t>Apr’19</a:t>
                  </a:r>
                  <a:endParaRPr lang="en-US" sz="1400" baseline="0" dirty="0">
                    <a:solidFill>
                      <a:schemeClr val="bg1"/>
                    </a:solidFill>
                    <a:latin typeface="Arial"/>
                  </a:endParaRPr>
                </a:p>
              </p:txBody>
            </p:sp>
          </p:grpSp>
        </p:grpSp>
        <p:cxnSp>
          <p:nvCxnSpPr>
            <p:cNvPr id="37" name="Straight Connector 36">
              <a:extLst>
                <a:ext uri="{FF2B5EF4-FFF2-40B4-BE49-F238E27FC236}">
                  <a16:creationId xmlns:a16="http://schemas.microsoft.com/office/drawing/2014/main" id="{33B6ACE5-ABCB-9840-ABC9-B0680BD8EC8F}"/>
                </a:ext>
              </a:extLst>
            </p:cNvPr>
            <p:cNvCxnSpPr>
              <a:cxnSpLocks/>
            </p:cNvCxnSpPr>
            <p:nvPr/>
          </p:nvCxnSpPr>
          <p:spPr>
            <a:xfrm flipV="1">
              <a:off x="5439118" y="4232643"/>
              <a:ext cx="0" cy="14656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5135A24D-B112-3D4A-89CD-8053D706B9F0}"/>
                </a:ext>
              </a:extLst>
            </p:cNvPr>
            <p:cNvSpPr txBox="1"/>
            <p:nvPr/>
          </p:nvSpPr>
          <p:spPr>
            <a:xfrm>
              <a:off x="5202639" y="4389140"/>
              <a:ext cx="575199" cy="206420"/>
            </a:xfrm>
            <a:prstGeom prst="rect">
              <a:avLst/>
            </a:prstGeom>
            <a:noFill/>
            <a:ln>
              <a:noFill/>
            </a:ln>
          </p:spPr>
          <p:txBody>
            <a:bodyPr wrap="square" lIns="0" tIns="0" rIns="0" bIns="0" rtlCol="0">
              <a:noAutofit/>
            </a:bodyPr>
            <a:lstStyle/>
            <a:p>
              <a:r>
                <a:rPr lang="en-US" sz="1200" dirty="0">
                  <a:solidFill>
                    <a:schemeClr val="bg1"/>
                  </a:solidFill>
                  <a:latin typeface="Arial"/>
                </a:rPr>
                <a:t>May’19</a:t>
              </a:r>
              <a:endParaRPr lang="en-US" sz="1400" baseline="0" dirty="0">
                <a:solidFill>
                  <a:schemeClr val="bg1"/>
                </a:solidFill>
                <a:latin typeface="Arial"/>
              </a:endParaRPr>
            </a:p>
          </p:txBody>
        </p:sp>
        <p:cxnSp>
          <p:nvCxnSpPr>
            <p:cNvPr id="39" name="Straight Connector 38">
              <a:extLst>
                <a:ext uri="{FF2B5EF4-FFF2-40B4-BE49-F238E27FC236}">
                  <a16:creationId xmlns:a16="http://schemas.microsoft.com/office/drawing/2014/main" id="{C38FFE7D-0CCD-544C-9292-BCFA9849AB5D}"/>
                </a:ext>
              </a:extLst>
            </p:cNvPr>
            <p:cNvCxnSpPr>
              <a:cxnSpLocks/>
            </p:cNvCxnSpPr>
            <p:nvPr/>
          </p:nvCxnSpPr>
          <p:spPr>
            <a:xfrm flipV="1">
              <a:off x="6150240" y="2099733"/>
              <a:ext cx="0" cy="2287799"/>
            </a:xfrm>
            <a:prstGeom prst="line">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57479300-E457-7B45-A8DE-C68F8E7591BD}"/>
                </a:ext>
              </a:extLst>
            </p:cNvPr>
            <p:cNvSpPr txBox="1"/>
            <p:nvPr/>
          </p:nvSpPr>
          <p:spPr>
            <a:xfrm>
              <a:off x="6032148" y="4397465"/>
              <a:ext cx="472957" cy="203200"/>
            </a:xfrm>
            <a:prstGeom prst="rect">
              <a:avLst/>
            </a:prstGeom>
            <a:noFill/>
            <a:ln>
              <a:noFill/>
            </a:ln>
          </p:spPr>
          <p:txBody>
            <a:bodyPr wrap="square" lIns="0" tIns="0" rIns="0" bIns="0" rtlCol="0">
              <a:noAutofit/>
            </a:bodyPr>
            <a:lstStyle/>
            <a:p>
              <a:r>
                <a:rPr lang="en-US" sz="1200" dirty="0">
                  <a:solidFill>
                    <a:schemeClr val="bg1"/>
                  </a:solidFill>
                  <a:latin typeface="Arial"/>
                </a:rPr>
                <a:t>Jun’19</a:t>
              </a:r>
              <a:endParaRPr lang="en-US" sz="1400" baseline="0" dirty="0">
                <a:solidFill>
                  <a:schemeClr val="bg1"/>
                </a:solidFill>
                <a:latin typeface="Arial"/>
              </a:endParaRPr>
            </a:p>
          </p:txBody>
        </p:sp>
        <p:cxnSp>
          <p:nvCxnSpPr>
            <p:cNvPr id="41" name="Straight Connector 40">
              <a:extLst>
                <a:ext uri="{FF2B5EF4-FFF2-40B4-BE49-F238E27FC236}">
                  <a16:creationId xmlns:a16="http://schemas.microsoft.com/office/drawing/2014/main" id="{576D9A33-7070-4D4D-899F-69D81E4FA7C8}"/>
                </a:ext>
              </a:extLst>
            </p:cNvPr>
            <p:cNvCxnSpPr>
              <a:cxnSpLocks/>
            </p:cNvCxnSpPr>
            <p:nvPr/>
          </p:nvCxnSpPr>
          <p:spPr>
            <a:xfrm flipV="1">
              <a:off x="6979749" y="3301002"/>
              <a:ext cx="0" cy="1094786"/>
            </a:xfrm>
            <a:prstGeom prst="line">
              <a:avLst/>
            </a:prstGeom>
            <a:ln w="15875">
              <a:solidFill>
                <a:schemeClr val="bg1"/>
              </a:solidFill>
              <a:prstDash val="sysDash"/>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CB5D0518-9CAE-8545-A9B9-686BF18083DC}"/>
                </a:ext>
              </a:extLst>
            </p:cNvPr>
            <p:cNvSpPr txBox="1"/>
            <p:nvPr/>
          </p:nvSpPr>
          <p:spPr>
            <a:xfrm>
              <a:off x="6861657" y="4405725"/>
              <a:ext cx="472957" cy="203200"/>
            </a:xfrm>
            <a:prstGeom prst="rect">
              <a:avLst/>
            </a:prstGeom>
            <a:noFill/>
            <a:ln>
              <a:noFill/>
            </a:ln>
          </p:spPr>
          <p:txBody>
            <a:bodyPr wrap="square" lIns="0" tIns="0" rIns="0" bIns="0" rtlCol="0">
              <a:noAutofit/>
            </a:bodyPr>
            <a:lstStyle/>
            <a:p>
              <a:r>
                <a:rPr lang="en-US" sz="1200" dirty="0">
                  <a:solidFill>
                    <a:schemeClr val="bg1"/>
                  </a:solidFill>
                  <a:latin typeface="Arial"/>
                </a:rPr>
                <a:t>Jul’19</a:t>
              </a:r>
              <a:endParaRPr lang="en-US" sz="1400" baseline="0" dirty="0">
                <a:solidFill>
                  <a:schemeClr val="bg1"/>
                </a:solidFill>
                <a:latin typeface="Arial"/>
              </a:endParaRPr>
            </a:p>
          </p:txBody>
        </p:sp>
        <p:sp>
          <p:nvSpPr>
            <p:cNvPr id="44" name="TextBox 43">
              <a:extLst>
                <a:ext uri="{FF2B5EF4-FFF2-40B4-BE49-F238E27FC236}">
                  <a16:creationId xmlns:a16="http://schemas.microsoft.com/office/drawing/2014/main" id="{737258FE-A210-684E-95AE-9F098031E2FD}"/>
                </a:ext>
              </a:extLst>
            </p:cNvPr>
            <p:cNvSpPr txBox="1"/>
            <p:nvPr/>
          </p:nvSpPr>
          <p:spPr>
            <a:xfrm>
              <a:off x="7084270" y="3301002"/>
              <a:ext cx="1192331" cy="288222"/>
            </a:xfrm>
            <a:prstGeom prst="rect">
              <a:avLst/>
            </a:prstGeom>
            <a:noFill/>
          </p:spPr>
          <p:txBody>
            <a:bodyPr wrap="square" lIns="0" tIns="0" rIns="0" bIns="0" rtlCol="0">
              <a:noAutofit/>
            </a:bodyPr>
            <a:lstStyle/>
            <a:p>
              <a:r>
                <a:rPr lang="en-US" sz="1400" baseline="0" dirty="0">
                  <a:solidFill>
                    <a:schemeClr val="bg1"/>
                  </a:solidFill>
                  <a:latin typeface="Arial"/>
                </a:rPr>
                <a:t>ACCESS-TC3</a:t>
              </a:r>
            </a:p>
          </p:txBody>
        </p:sp>
        <p:sp>
          <p:nvSpPr>
            <p:cNvPr id="45" name="TextBox 44">
              <a:extLst>
                <a:ext uri="{FF2B5EF4-FFF2-40B4-BE49-F238E27FC236}">
                  <a16:creationId xmlns:a16="http://schemas.microsoft.com/office/drawing/2014/main" id="{777F0CAF-D260-7540-A44B-55FC22454EA2}"/>
                </a:ext>
              </a:extLst>
            </p:cNvPr>
            <p:cNvSpPr txBox="1"/>
            <p:nvPr/>
          </p:nvSpPr>
          <p:spPr>
            <a:xfrm>
              <a:off x="6430809" y="2160170"/>
              <a:ext cx="1434570" cy="288222"/>
            </a:xfrm>
            <a:prstGeom prst="rect">
              <a:avLst/>
            </a:prstGeom>
            <a:noFill/>
          </p:spPr>
          <p:txBody>
            <a:bodyPr wrap="square" lIns="0" tIns="0" rIns="0" bIns="0" rtlCol="0">
              <a:noAutofit/>
            </a:bodyPr>
            <a:lstStyle/>
            <a:p>
              <a:r>
                <a:rPr lang="en-US" sz="1400" baseline="0" dirty="0">
                  <a:solidFill>
                    <a:schemeClr val="bg1"/>
                  </a:solidFill>
                  <a:latin typeface="Arial"/>
                </a:rPr>
                <a:t>ACCESS-C/CE3</a:t>
              </a:r>
            </a:p>
          </p:txBody>
        </p:sp>
        <p:sp>
          <p:nvSpPr>
            <p:cNvPr id="46" name="TextBox 45">
              <a:extLst>
                <a:ext uri="{FF2B5EF4-FFF2-40B4-BE49-F238E27FC236}">
                  <a16:creationId xmlns:a16="http://schemas.microsoft.com/office/drawing/2014/main" id="{73A8F42B-F854-0D45-99E8-B1F450D9261B}"/>
                </a:ext>
              </a:extLst>
            </p:cNvPr>
            <p:cNvSpPr txBox="1"/>
            <p:nvPr/>
          </p:nvSpPr>
          <p:spPr>
            <a:xfrm>
              <a:off x="5179070" y="1055448"/>
              <a:ext cx="1434570" cy="288222"/>
            </a:xfrm>
            <a:prstGeom prst="rect">
              <a:avLst/>
            </a:prstGeom>
            <a:noFill/>
          </p:spPr>
          <p:txBody>
            <a:bodyPr wrap="square" lIns="0" tIns="0" rIns="0" bIns="0" rtlCol="0">
              <a:noAutofit/>
            </a:bodyPr>
            <a:lstStyle/>
            <a:p>
              <a:r>
                <a:rPr lang="en-US" sz="1400" baseline="0" dirty="0">
                  <a:solidFill>
                    <a:schemeClr val="bg1"/>
                  </a:solidFill>
                  <a:latin typeface="Arial"/>
                </a:rPr>
                <a:t>ACCESS-G/GE3</a:t>
              </a:r>
            </a:p>
          </p:txBody>
        </p:sp>
        <p:sp>
          <p:nvSpPr>
            <p:cNvPr id="47" name="TextBox 46">
              <a:extLst>
                <a:ext uri="{FF2B5EF4-FFF2-40B4-BE49-F238E27FC236}">
                  <a16:creationId xmlns:a16="http://schemas.microsoft.com/office/drawing/2014/main" id="{FB45D50F-E599-E84C-B704-A2BA7AF77E8C}"/>
                </a:ext>
              </a:extLst>
            </p:cNvPr>
            <p:cNvSpPr txBox="1"/>
            <p:nvPr/>
          </p:nvSpPr>
          <p:spPr>
            <a:xfrm>
              <a:off x="5179070" y="745382"/>
              <a:ext cx="1762008" cy="288222"/>
            </a:xfrm>
            <a:prstGeom prst="rect">
              <a:avLst/>
            </a:prstGeom>
            <a:noFill/>
          </p:spPr>
          <p:txBody>
            <a:bodyPr wrap="square" lIns="0" tIns="0" rIns="0" bIns="0" rtlCol="0">
              <a:noAutofit/>
            </a:bodyPr>
            <a:lstStyle/>
            <a:p>
              <a:r>
                <a:rPr lang="en-US" sz="1400" baseline="0" dirty="0">
                  <a:solidFill>
                    <a:schemeClr val="bg1"/>
                  </a:solidFill>
                  <a:latin typeface="Arial"/>
                </a:rPr>
                <a:t>ACCESS-R3 (TBA)</a:t>
              </a:r>
            </a:p>
          </p:txBody>
        </p:sp>
        <p:cxnSp>
          <p:nvCxnSpPr>
            <p:cNvPr id="51" name="Straight Connector 50">
              <a:extLst>
                <a:ext uri="{FF2B5EF4-FFF2-40B4-BE49-F238E27FC236}">
                  <a16:creationId xmlns:a16="http://schemas.microsoft.com/office/drawing/2014/main" id="{561554EF-E004-7040-964A-EE55738A4ACB}"/>
                </a:ext>
              </a:extLst>
            </p:cNvPr>
            <p:cNvCxnSpPr>
              <a:cxnSpLocks/>
            </p:cNvCxnSpPr>
            <p:nvPr/>
          </p:nvCxnSpPr>
          <p:spPr>
            <a:xfrm flipV="1">
              <a:off x="7777573" y="4256808"/>
              <a:ext cx="0" cy="146560"/>
            </a:xfrm>
            <a:prstGeom prst="line">
              <a:avLst/>
            </a:prstGeom>
            <a:ln w="15875">
              <a:solidFill>
                <a:schemeClr val="bg1"/>
              </a:solidFill>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98FFB465-EA22-6644-8D0E-467B440272AC}"/>
                </a:ext>
              </a:extLst>
            </p:cNvPr>
            <p:cNvSpPr txBox="1"/>
            <p:nvPr/>
          </p:nvSpPr>
          <p:spPr>
            <a:xfrm>
              <a:off x="7628901" y="4431230"/>
              <a:ext cx="472957" cy="203200"/>
            </a:xfrm>
            <a:prstGeom prst="rect">
              <a:avLst/>
            </a:prstGeom>
            <a:noFill/>
            <a:ln>
              <a:noFill/>
            </a:ln>
          </p:spPr>
          <p:txBody>
            <a:bodyPr wrap="square" lIns="0" tIns="0" rIns="0" bIns="0" rtlCol="0">
              <a:noAutofit/>
            </a:bodyPr>
            <a:lstStyle/>
            <a:p>
              <a:r>
                <a:rPr lang="en-US" sz="1200" dirty="0">
                  <a:solidFill>
                    <a:schemeClr val="bg1"/>
                  </a:solidFill>
                  <a:latin typeface="Arial"/>
                </a:rPr>
                <a:t>Aug’19</a:t>
              </a:r>
              <a:endParaRPr lang="en-US" sz="1400" baseline="0" dirty="0">
                <a:solidFill>
                  <a:schemeClr val="bg1"/>
                </a:solidFill>
                <a:latin typeface="Arial"/>
              </a:endParaRPr>
            </a:p>
          </p:txBody>
        </p:sp>
      </p:grpSp>
    </p:spTree>
    <p:extLst>
      <p:ext uri="{BB962C8B-B14F-4D97-AF65-F5344CB8AC3E}">
        <p14:creationId xmlns:p14="http://schemas.microsoft.com/office/powerpoint/2010/main" val="1937108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77D30-56B3-EF42-B100-37D064D9942F}"/>
              </a:ext>
            </a:extLst>
          </p:cNvPr>
          <p:cNvSpPr>
            <a:spLocks noGrp="1"/>
          </p:cNvSpPr>
          <p:nvPr>
            <p:ph type="title"/>
          </p:nvPr>
        </p:nvSpPr>
        <p:spPr/>
        <p:txBody>
          <a:bodyPr/>
          <a:lstStyle/>
          <a:p>
            <a:r>
              <a:rPr lang="en-AU" dirty="0"/>
              <a:t>Future Business Impacts of</a:t>
            </a:r>
            <a:br>
              <a:rPr lang="en-AU" dirty="0"/>
            </a:br>
            <a:r>
              <a:rPr lang="en-AU" dirty="0"/>
              <a:t>Australis HPC system not meeting computing demand </a:t>
            </a:r>
            <a:endParaRPr lang="en-US" dirty="0"/>
          </a:p>
        </p:txBody>
      </p:sp>
      <p:sp>
        <p:nvSpPr>
          <p:cNvPr id="3" name="Footer Placeholder 2">
            <a:extLst>
              <a:ext uri="{FF2B5EF4-FFF2-40B4-BE49-F238E27FC236}">
                <a16:creationId xmlns:a16="http://schemas.microsoft.com/office/drawing/2014/main" id="{1CA2B5B5-C543-344D-851A-DD2D603D722E}"/>
              </a:ext>
            </a:extLst>
          </p:cNvPr>
          <p:cNvSpPr>
            <a:spLocks noGrp="1"/>
          </p:cNvSpPr>
          <p:nvPr>
            <p:ph type="ftr" sz="quarter" idx="3"/>
          </p:nvPr>
        </p:nvSpPr>
        <p:spPr/>
        <p:txBody>
          <a:bodyPr/>
          <a:lstStyle/>
          <a:p>
            <a:r>
              <a:rPr lang="en-US"/>
              <a:t>Copyright 2018 Bureau of Meteorology</a:t>
            </a:r>
            <a:endParaRPr lang="en-US" dirty="0"/>
          </a:p>
        </p:txBody>
      </p:sp>
      <p:graphicFrame>
        <p:nvGraphicFramePr>
          <p:cNvPr id="8" name="Table 7">
            <a:extLst>
              <a:ext uri="{FF2B5EF4-FFF2-40B4-BE49-F238E27FC236}">
                <a16:creationId xmlns:a16="http://schemas.microsoft.com/office/drawing/2014/main" id="{ADE5E1F7-E56A-164A-9785-D047C0D81251}"/>
              </a:ext>
            </a:extLst>
          </p:cNvPr>
          <p:cNvGraphicFramePr>
            <a:graphicFrameLocks noGrp="1"/>
          </p:cNvGraphicFramePr>
          <p:nvPr>
            <p:extLst>
              <p:ext uri="{D42A27DB-BD31-4B8C-83A1-F6EECF244321}">
                <p14:modId xmlns:p14="http://schemas.microsoft.com/office/powerpoint/2010/main" val="2968688951"/>
              </p:ext>
            </p:extLst>
          </p:nvPr>
        </p:nvGraphicFramePr>
        <p:xfrm>
          <a:off x="360363" y="1277536"/>
          <a:ext cx="8159864" cy="2635244"/>
        </p:xfrm>
        <a:graphic>
          <a:graphicData uri="http://schemas.openxmlformats.org/drawingml/2006/table">
            <a:tbl>
              <a:tblPr firstRow="1" firstCol="1" bandRow="1">
                <a:tableStyleId>{5940675A-B579-460E-94D1-54222C63F5DA}</a:tableStyleId>
              </a:tblPr>
              <a:tblGrid>
                <a:gridCol w="1275234">
                  <a:extLst>
                    <a:ext uri="{9D8B030D-6E8A-4147-A177-3AD203B41FA5}">
                      <a16:colId xmlns:a16="http://schemas.microsoft.com/office/drawing/2014/main" val="1075840410"/>
                    </a:ext>
                  </a:extLst>
                </a:gridCol>
                <a:gridCol w="440666">
                  <a:extLst>
                    <a:ext uri="{9D8B030D-6E8A-4147-A177-3AD203B41FA5}">
                      <a16:colId xmlns:a16="http://schemas.microsoft.com/office/drawing/2014/main" val="1871212321"/>
                    </a:ext>
                  </a:extLst>
                </a:gridCol>
                <a:gridCol w="440666">
                  <a:extLst>
                    <a:ext uri="{9D8B030D-6E8A-4147-A177-3AD203B41FA5}">
                      <a16:colId xmlns:a16="http://schemas.microsoft.com/office/drawing/2014/main" val="3183617068"/>
                    </a:ext>
                  </a:extLst>
                </a:gridCol>
                <a:gridCol w="440666">
                  <a:extLst>
                    <a:ext uri="{9D8B030D-6E8A-4147-A177-3AD203B41FA5}">
                      <a16:colId xmlns:a16="http://schemas.microsoft.com/office/drawing/2014/main" val="2042290303"/>
                    </a:ext>
                  </a:extLst>
                </a:gridCol>
                <a:gridCol w="440666">
                  <a:extLst>
                    <a:ext uri="{9D8B030D-6E8A-4147-A177-3AD203B41FA5}">
                      <a16:colId xmlns:a16="http://schemas.microsoft.com/office/drawing/2014/main" val="489388014"/>
                    </a:ext>
                  </a:extLst>
                </a:gridCol>
                <a:gridCol w="440666">
                  <a:extLst>
                    <a:ext uri="{9D8B030D-6E8A-4147-A177-3AD203B41FA5}">
                      <a16:colId xmlns:a16="http://schemas.microsoft.com/office/drawing/2014/main" val="854968064"/>
                    </a:ext>
                  </a:extLst>
                </a:gridCol>
                <a:gridCol w="440666">
                  <a:extLst>
                    <a:ext uri="{9D8B030D-6E8A-4147-A177-3AD203B41FA5}">
                      <a16:colId xmlns:a16="http://schemas.microsoft.com/office/drawing/2014/main" val="3275804112"/>
                    </a:ext>
                  </a:extLst>
                </a:gridCol>
                <a:gridCol w="440666">
                  <a:extLst>
                    <a:ext uri="{9D8B030D-6E8A-4147-A177-3AD203B41FA5}">
                      <a16:colId xmlns:a16="http://schemas.microsoft.com/office/drawing/2014/main" val="731003125"/>
                    </a:ext>
                  </a:extLst>
                </a:gridCol>
                <a:gridCol w="440666">
                  <a:extLst>
                    <a:ext uri="{9D8B030D-6E8A-4147-A177-3AD203B41FA5}">
                      <a16:colId xmlns:a16="http://schemas.microsoft.com/office/drawing/2014/main" val="3894216457"/>
                    </a:ext>
                  </a:extLst>
                </a:gridCol>
                <a:gridCol w="440666">
                  <a:extLst>
                    <a:ext uri="{9D8B030D-6E8A-4147-A177-3AD203B41FA5}">
                      <a16:colId xmlns:a16="http://schemas.microsoft.com/office/drawing/2014/main" val="3225304821"/>
                    </a:ext>
                  </a:extLst>
                </a:gridCol>
                <a:gridCol w="440666">
                  <a:extLst>
                    <a:ext uri="{9D8B030D-6E8A-4147-A177-3AD203B41FA5}">
                      <a16:colId xmlns:a16="http://schemas.microsoft.com/office/drawing/2014/main" val="1833729409"/>
                    </a:ext>
                  </a:extLst>
                </a:gridCol>
                <a:gridCol w="440666">
                  <a:extLst>
                    <a:ext uri="{9D8B030D-6E8A-4147-A177-3AD203B41FA5}">
                      <a16:colId xmlns:a16="http://schemas.microsoft.com/office/drawing/2014/main" val="3006214942"/>
                    </a:ext>
                  </a:extLst>
                </a:gridCol>
                <a:gridCol w="440666">
                  <a:extLst>
                    <a:ext uri="{9D8B030D-6E8A-4147-A177-3AD203B41FA5}">
                      <a16:colId xmlns:a16="http://schemas.microsoft.com/office/drawing/2014/main" val="2566241247"/>
                    </a:ext>
                  </a:extLst>
                </a:gridCol>
                <a:gridCol w="440666">
                  <a:extLst>
                    <a:ext uri="{9D8B030D-6E8A-4147-A177-3AD203B41FA5}">
                      <a16:colId xmlns:a16="http://schemas.microsoft.com/office/drawing/2014/main" val="1761804486"/>
                    </a:ext>
                  </a:extLst>
                </a:gridCol>
                <a:gridCol w="440666">
                  <a:extLst>
                    <a:ext uri="{9D8B030D-6E8A-4147-A177-3AD203B41FA5}">
                      <a16:colId xmlns:a16="http://schemas.microsoft.com/office/drawing/2014/main" val="3080363850"/>
                    </a:ext>
                  </a:extLst>
                </a:gridCol>
                <a:gridCol w="357200">
                  <a:extLst>
                    <a:ext uri="{9D8B030D-6E8A-4147-A177-3AD203B41FA5}">
                      <a16:colId xmlns:a16="http://schemas.microsoft.com/office/drawing/2014/main" val="1786653579"/>
                    </a:ext>
                  </a:extLst>
                </a:gridCol>
                <a:gridCol w="358106">
                  <a:extLst>
                    <a:ext uri="{9D8B030D-6E8A-4147-A177-3AD203B41FA5}">
                      <a16:colId xmlns:a16="http://schemas.microsoft.com/office/drawing/2014/main" val="1490797852"/>
                    </a:ext>
                  </a:extLst>
                </a:gridCol>
              </a:tblGrid>
              <a:tr h="252137">
                <a:tc rowSpan="2">
                  <a:txBody>
                    <a:bodyPr/>
                    <a:lstStyle/>
                    <a:p>
                      <a:pPr marL="0" algn="l">
                        <a:spcAft>
                          <a:spcPts val="0"/>
                        </a:spcAft>
                      </a:pPr>
                      <a:r>
                        <a:rPr lang="en-AU" sz="1200" b="1" dirty="0">
                          <a:solidFill>
                            <a:schemeClr val="bg1"/>
                          </a:solidFill>
                          <a:effectLst/>
                        </a:rPr>
                        <a:t>Meets demand?</a:t>
                      </a:r>
                      <a:endParaRPr lang="en-AU" sz="1400" b="1" dirty="0">
                        <a:solidFill>
                          <a:schemeClr val="bg1"/>
                        </a:solidFill>
                        <a:effectLst/>
                        <a:latin typeface="Arial" panose="020B0604020202020204" pitchFamily="34" charset="0"/>
                        <a:ea typeface="Batang" panose="02030600000101010101" pitchFamily="18" charset="-127"/>
                      </a:endParaRPr>
                    </a:p>
                  </a:txBody>
                  <a:tcPr marL="53070" marR="53070" marT="0" marB="0" anchor="ctr">
                    <a:noFill/>
                  </a:tcPr>
                </a:tc>
                <a:tc gridSpan="4">
                  <a:txBody>
                    <a:bodyPr/>
                    <a:lstStyle/>
                    <a:p>
                      <a:pPr marL="0" algn="ctr">
                        <a:spcAft>
                          <a:spcPts val="0"/>
                        </a:spcAft>
                      </a:pPr>
                      <a:r>
                        <a:rPr lang="en-AU" sz="800" b="1" dirty="0">
                          <a:effectLst/>
                        </a:rPr>
                        <a:t>2018</a:t>
                      </a:r>
                      <a:endParaRPr lang="en-AU" sz="900" b="1"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algn="ctr">
                        <a:spcAft>
                          <a:spcPts val="0"/>
                        </a:spcAft>
                      </a:pPr>
                      <a:r>
                        <a:rPr lang="en-AU" sz="800" b="1" dirty="0">
                          <a:effectLst/>
                        </a:rPr>
                        <a:t>2019</a:t>
                      </a:r>
                      <a:endParaRPr lang="en-AU" sz="900" b="1"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algn="ctr">
                        <a:spcAft>
                          <a:spcPts val="0"/>
                        </a:spcAft>
                      </a:pPr>
                      <a:r>
                        <a:rPr lang="en-AU" sz="800" b="1" dirty="0">
                          <a:effectLst/>
                        </a:rPr>
                        <a:t>2020</a:t>
                      </a:r>
                      <a:endParaRPr lang="en-AU" sz="900" b="1"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algn="ctr">
                        <a:spcAft>
                          <a:spcPts val="0"/>
                        </a:spcAft>
                      </a:pPr>
                      <a:r>
                        <a:rPr lang="en-AU" sz="800" b="1" dirty="0">
                          <a:effectLst/>
                        </a:rPr>
                        <a:t>2021</a:t>
                      </a:r>
                      <a:endParaRPr lang="en-AU" sz="900" b="1"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2653986"/>
                  </a:ext>
                </a:extLst>
              </a:tr>
              <a:tr h="303323">
                <a:tc vMerge="1">
                  <a:txBody>
                    <a:bodyPr/>
                    <a:lstStyle/>
                    <a:p>
                      <a:endParaRPr lang="en-US"/>
                    </a:p>
                  </a:txBody>
                  <a:tcPr/>
                </a:tc>
                <a:tc>
                  <a:txBody>
                    <a:bodyPr/>
                    <a:lstStyle/>
                    <a:p>
                      <a:pPr marL="0" algn="ctr">
                        <a:spcAft>
                          <a:spcPts val="0"/>
                        </a:spcAft>
                      </a:pPr>
                      <a:r>
                        <a:rPr lang="en-AU" sz="800">
                          <a:effectLst/>
                        </a:rPr>
                        <a:t>Q1</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Q2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Q3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Q4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Q1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Q2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Q3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Q4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Q1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Q2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Q3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Q4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Q1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a:effectLst/>
                        </a:rPr>
                        <a:t>Q2 </a:t>
                      </a:r>
                      <a:endParaRPr lang="en-AU" sz="90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dirty="0">
                          <a:effectLst/>
                        </a:rPr>
                        <a:t>Q3</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chemeClr val="accent1">
                        <a:tint val="20000"/>
                      </a:schemeClr>
                    </a:solidFill>
                  </a:tcPr>
                </a:tc>
                <a:tc>
                  <a:txBody>
                    <a:bodyPr/>
                    <a:lstStyle/>
                    <a:p>
                      <a:pPr marL="0" algn="ctr">
                        <a:spcAft>
                          <a:spcPts val="0"/>
                        </a:spcAft>
                      </a:pPr>
                      <a:r>
                        <a:rPr lang="en-AU" sz="800" dirty="0">
                          <a:effectLst/>
                        </a:rPr>
                        <a:t>Q4</a:t>
                      </a:r>
                    </a:p>
                  </a:txBody>
                  <a:tcPr marL="53070" marR="53070" marT="0" marB="0" anchor="ctr">
                    <a:solidFill>
                      <a:schemeClr val="accent1">
                        <a:tint val="20000"/>
                      </a:schemeClr>
                    </a:solidFill>
                  </a:tcPr>
                </a:tc>
                <a:extLst>
                  <a:ext uri="{0D108BD9-81ED-4DB2-BD59-A6C34878D82A}">
                    <a16:rowId xmlns:a16="http://schemas.microsoft.com/office/drawing/2014/main" val="2868528577"/>
                  </a:ext>
                </a:extLst>
              </a:tr>
              <a:tr h="519946">
                <a:tc>
                  <a:txBody>
                    <a:bodyPr/>
                    <a:lstStyle/>
                    <a:p>
                      <a:pPr marL="0" algn="ctr">
                        <a:spcAft>
                          <a:spcPts val="0"/>
                        </a:spcAft>
                      </a:pPr>
                      <a:r>
                        <a:rPr lang="en-AU" sz="1100" b="1" dirty="0">
                          <a:solidFill>
                            <a:schemeClr val="bg1"/>
                          </a:solidFill>
                          <a:effectLst/>
                        </a:rPr>
                        <a:t>Severe Weather</a:t>
                      </a:r>
                    </a:p>
                    <a:p>
                      <a:pPr marL="0" algn="ctr">
                        <a:spcAft>
                          <a:spcPts val="0"/>
                        </a:spcAft>
                      </a:pPr>
                      <a:r>
                        <a:rPr lang="en-AU" sz="800" b="1" dirty="0">
                          <a:solidFill>
                            <a:srgbClr val="FFB574"/>
                          </a:solidFill>
                          <a:effectLst/>
                        </a:rPr>
                        <a:t>(NPP commitment) </a:t>
                      </a:r>
                      <a:endParaRPr lang="en-AU" sz="900" b="1" dirty="0">
                        <a:solidFill>
                          <a:srgbClr val="FFB574"/>
                        </a:solidFill>
                        <a:effectLst/>
                        <a:latin typeface="Arial" panose="020B0604020202020204" pitchFamily="34" charset="0"/>
                        <a:ea typeface="Batang" panose="02030600000101010101" pitchFamily="18" charset="-127"/>
                      </a:endParaRPr>
                    </a:p>
                  </a:txBody>
                  <a:tcPr marL="53070" marR="53070" marT="0" marB="0" anchor="ctr">
                    <a:no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 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80%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FF7E79"/>
                    </a:solidFill>
                  </a:tcPr>
                </a:tc>
                <a:tc gridSpan="7">
                  <a:txBody>
                    <a:bodyPr/>
                    <a:lstStyle/>
                    <a:p>
                      <a:pPr marL="0">
                        <a:spcAft>
                          <a:spcPts val="0"/>
                        </a:spcAft>
                      </a:pPr>
                      <a:r>
                        <a:rPr lang="en-AU" sz="800" dirty="0">
                          <a:effectLst/>
                        </a:rPr>
                        <a:t>Exceeds margin for service resilience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FF7E7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98803293"/>
                  </a:ext>
                </a:extLst>
              </a:tr>
              <a:tr h="519946">
                <a:tc>
                  <a:txBody>
                    <a:bodyPr/>
                    <a:lstStyle/>
                    <a:p>
                      <a:pPr marL="0" algn="ctr">
                        <a:spcAft>
                          <a:spcPts val="0"/>
                        </a:spcAft>
                      </a:pPr>
                      <a:r>
                        <a:rPr lang="en-AU" sz="1100" b="1" dirty="0">
                          <a:solidFill>
                            <a:schemeClr val="bg1"/>
                          </a:solidFill>
                          <a:effectLst/>
                        </a:rPr>
                        <a:t>On-Demand</a:t>
                      </a:r>
                    </a:p>
                    <a:p>
                      <a:pPr marL="0" algn="ctr">
                        <a:spcAft>
                          <a:spcPts val="0"/>
                        </a:spcAft>
                      </a:pPr>
                      <a:r>
                        <a:rPr lang="en-AU" sz="800" b="1" dirty="0">
                          <a:solidFill>
                            <a:srgbClr val="FFB574"/>
                          </a:solidFill>
                          <a:effectLst/>
                        </a:rPr>
                        <a:t> (TC, Storm Surge, EER, Volcanic Ash, Smoke…)</a:t>
                      </a:r>
                      <a:r>
                        <a:rPr lang="en-AU" sz="1050" b="1" dirty="0">
                          <a:solidFill>
                            <a:srgbClr val="FFB574"/>
                          </a:solidFill>
                          <a:effectLst/>
                        </a:rPr>
                        <a:t> </a:t>
                      </a:r>
                      <a:endParaRPr lang="en-AU" sz="1100" b="1" dirty="0">
                        <a:solidFill>
                          <a:srgbClr val="FFB574"/>
                        </a:solidFill>
                        <a:effectLst/>
                        <a:latin typeface="Arial" panose="020B0604020202020204" pitchFamily="34" charset="0"/>
                        <a:ea typeface="Batang" panose="02030600000101010101" pitchFamily="18" charset="-127"/>
                      </a:endParaRPr>
                    </a:p>
                  </a:txBody>
                  <a:tcPr marL="53070" marR="53070" marT="0" marB="0" anchor="ctr">
                    <a:no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700" dirty="0">
                          <a:effectLst/>
                        </a:rPr>
                        <a:t>37% </a:t>
                      </a:r>
                      <a:endParaRPr lang="en-AU" sz="800" dirty="0">
                        <a:effectLst/>
                      </a:endParaRPr>
                    </a:p>
                    <a:p>
                      <a:pPr marL="0" algn="ctr">
                        <a:spcAft>
                          <a:spcPts val="0"/>
                        </a:spcAft>
                      </a:pPr>
                      <a:r>
                        <a:rPr lang="en-AU" sz="700" dirty="0">
                          <a:effectLst/>
                        </a:rPr>
                        <a:t>OVER</a:t>
                      </a:r>
                      <a:endParaRPr lang="en-AU" sz="8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FFE46C"/>
                    </a:solidFill>
                  </a:tcPr>
                </a:tc>
                <a:tc gridSpan="11">
                  <a:txBody>
                    <a:bodyPr/>
                    <a:lstStyle/>
                    <a:p>
                      <a:pPr marL="0">
                        <a:spcAft>
                          <a:spcPts val="0"/>
                        </a:spcAft>
                      </a:pPr>
                      <a:r>
                        <a:rPr lang="en-AU" sz="800" dirty="0">
                          <a:effectLst/>
                        </a:rPr>
                        <a:t>Production jobs must utilise PROD &amp; STAGE to meet on-demand schedule </a:t>
                      </a:r>
                      <a:endParaRPr lang="en-AU" sz="900" dirty="0">
                        <a:effectLst/>
                      </a:endParaRPr>
                    </a:p>
                    <a:p>
                      <a:pPr marL="0">
                        <a:spcAft>
                          <a:spcPts val="0"/>
                        </a:spcAft>
                      </a:pPr>
                      <a:r>
                        <a:rPr lang="en-AU" sz="800" dirty="0">
                          <a:effectLst/>
                        </a:rPr>
                        <a:t>(Exceeds margin for service resilience)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FFE46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63803324"/>
                  </a:ext>
                </a:extLst>
              </a:tr>
              <a:tr h="519946">
                <a:tc>
                  <a:txBody>
                    <a:bodyPr/>
                    <a:lstStyle/>
                    <a:p>
                      <a:pPr marL="0" algn="ctr">
                        <a:spcAft>
                          <a:spcPts val="0"/>
                        </a:spcAft>
                      </a:pPr>
                      <a:r>
                        <a:rPr lang="en-AU" sz="1100" b="1" dirty="0">
                          <a:solidFill>
                            <a:schemeClr val="bg1"/>
                          </a:solidFill>
                          <a:effectLst/>
                        </a:rPr>
                        <a:t>Routine</a:t>
                      </a:r>
                    </a:p>
                    <a:p>
                      <a:pPr marL="0" algn="ctr">
                        <a:spcAft>
                          <a:spcPts val="0"/>
                        </a:spcAft>
                      </a:pPr>
                      <a:r>
                        <a:rPr lang="en-AU" sz="800" b="1" dirty="0">
                          <a:solidFill>
                            <a:srgbClr val="FFB574"/>
                          </a:solidFill>
                          <a:effectLst/>
                        </a:rPr>
                        <a:t>(Global, region, city-scale, climate, marine, ocean…)</a:t>
                      </a:r>
                      <a:r>
                        <a:rPr lang="en-AU" sz="1100" b="1" dirty="0">
                          <a:solidFill>
                            <a:srgbClr val="FFB574"/>
                          </a:solidFill>
                          <a:effectLst/>
                        </a:rPr>
                        <a:t> </a:t>
                      </a:r>
                      <a:endParaRPr lang="en-AU" sz="1200" b="1" dirty="0">
                        <a:solidFill>
                          <a:srgbClr val="FFB574"/>
                        </a:solidFill>
                        <a:effectLst/>
                        <a:latin typeface="Arial" panose="020B0604020202020204" pitchFamily="34" charset="0"/>
                        <a:ea typeface="Batang" panose="02030600000101010101" pitchFamily="18" charset="-127"/>
                      </a:endParaRPr>
                    </a:p>
                  </a:txBody>
                  <a:tcPr marL="53070" marR="53070" marT="0" marB="0" anchor="ctr">
                    <a:no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spcAft>
                          <a:spcPts val="0"/>
                        </a:spcAft>
                      </a:pPr>
                      <a:r>
                        <a:rPr lang="en-AU" sz="800" dirty="0">
                          <a:effectLst/>
                        </a:rPr>
                        <a:t>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gridSpan="11">
                  <a:txBody>
                    <a:bodyPr/>
                    <a:lstStyle/>
                    <a:p>
                      <a:pPr marL="0">
                        <a:spcAft>
                          <a:spcPts val="0"/>
                        </a:spcAft>
                      </a:pPr>
                      <a:r>
                        <a:rPr lang="en-AU" sz="800" dirty="0">
                          <a:effectLst/>
                        </a:rPr>
                        <a:t>Production jobs must  utilise PROD &amp; STAGE to meet routine schedule </a:t>
                      </a:r>
                      <a:endParaRPr lang="en-AU" sz="900" dirty="0">
                        <a:effectLst/>
                      </a:endParaRPr>
                    </a:p>
                    <a:p>
                      <a:pPr marL="0">
                        <a:spcAft>
                          <a:spcPts val="0"/>
                        </a:spcAft>
                      </a:pPr>
                      <a:r>
                        <a:rPr lang="en-AU" sz="800" dirty="0">
                          <a:effectLst/>
                        </a:rPr>
                        <a:t>(impact to development, service disruptions for maintenance)</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FFE46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8782455"/>
                  </a:ext>
                </a:extLst>
              </a:tr>
              <a:tr h="519946">
                <a:tc>
                  <a:txBody>
                    <a:bodyPr/>
                    <a:lstStyle/>
                    <a:p>
                      <a:pPr marL="0" algn="r">
                        <a:spcAft>
                          <a:spcPts val="0"/>
                        </a:spcAft>
                      </a:pPr>
                      <a:r>
                        <a:rPr lang="en-AU" sz="1100" b="1" dirty="0">
                          <a:solidFill>
                            <a:schemeClr val="bg1"/>
                          </a:solidFill>
                          <a:effectLst/>
                        </a:rPr>
                        <a:t>Development</a:t>
                      </a:r>
                    </a:p>
                    <a:p>
                      <a:pPr marL="0" algn="r">
                        <a:spcAft>
                          <a:spcPts val="0"/>
                        </a:spcAft>
                      </a:pPr>
                      <a:r>
                        <a:rPr lang="en-AU" sz="700" b="1" dirty="0">
                          <a:solidFill>
                            <a:srgbClr val="FFB574"/>
                          </a:solidFill>
                          <a:effectLst/>
                          <a:latin typeface="Arial" panose="020B0604020202020204" pitchFamily="34" charset="0"/>
                          <a:ea typeface="Batang" panose="02030600000101010101" pitchFamily="18" charset="-127"/>
                        </a:rPr>
                        <a:t>(</a:t>
                      </a:r>
                      <a:r>
                        <a:rPr lang="en-AU" sz="800" b="1" kern="1200" dirty="0">
                          <a:solidFill>
                            <a:srgbClr val="FFB574"/>
                          </a:solidFill>
                          <a:effectLst/>
                          <a:latin typeface="+mn-lt"/>
                          <a:ea typeface="+mn-ea"/>
                          <a:cs typeface="+mn-cs"/>
                        </a:rPr>
                        <a:t>Climate S2, APS3, APS4, NAS, </a:t>
                      </a:r>
                      <a:r>
                        <a:rPr lang="en-AU" sz="800" b="1" kern="1200" dirty="0" err="1">
                          <a:solidFill>
                            <a:srgbClr val="FFB574"/>
                          </a:solidFill>
                          <a:effectLst/>
                          <a:latin typeface="+mn-lt"/>
                          <a:ea typeface="+mn-ea"/>
                          <a:cs typeface="+mn-cs"/>
                        </a:rPr>
                        <a:t>OceanMAPS</a:t>
                      </a:r>
                      <a:r>
                        <a:rPr lang="en-AU" sz="800" b="1" kern="1200" dirty="0">
                          <a:solidFill>
                            <a:srgbClr val="FFB574"/>
                          </a:solidFill>
                          <a:effectLst/>
                          <a:latin typeface="+mn-lt"/>
                          <a:ea typeface="+mn-ea"/>
                          <a:cs typeface="+mn-cs"/>
                        </a:rPr>
                        <a:t>, ADEPT..)</a:t>
                      </a:r>
                    </a:p>
                  </a:txBody>
                  <a:tcPr marL="53070" marR="53070" marT="0" marB="0" anchor="ctr">
                    <a:noFill/>
                  </a:tcPr>
                </a:tc>
                <a:tc>
                  <a:txBody>
                    <a:bodyPr/>
                    <a:lstStyle/>
                    <a:p>
                      <a:pPr marL="0" algn="ctr">
                        <a:spcAft>
                          <a:spcPts val="0"/>
                        </a:spcAft>
                      </a:pPr>
                      <a:r>
                        <a:rPr lang="en-AU" sz="800" dirty="0">
                          <a:effectLst/>
                        </a:rPr>
                        <a:t> 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 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a:txBody>
                    <a:bodyPr/>
                    <a:lstStyle/>
                    <a:p>
                      <a:pPr marL="0" algn="ctr">
                        <a:spcAft>
                          <a:spcPts val="0"/>
                        </a:spcAft>
                      </a:pPr>
                      <a:r>
                        <a:rPr lang="en-AU" sz="800" dirty="0">
                          <a:effectLst/>
                        </a:rPr>
                        <a:t> YES </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solidFill>
                      <a:srgbClr val="92D050"/>
                    </a:solidFill>
                  </a:tcPr>
                </a:tc>
                <a:tc gridSpan="2">
                  <a:txBody>
                    <a:bodyPr/>
                    <a:lstStyle/>
                    <a:p>
                      <a:pPr marL="0">
                        <a:spcAft>
                          <a:spcPts val="0"/>
                        </a:spcAft>
                      </a:pPr>
                      <a:r>
                        <a:rPr lang="en-AU" sz="800" dirty="0">
                          <a:effectLst/>
                        </a:rPr>
                        <a:t>congested G3, C3 and S2-HC delays</a:t>
                      </a:r>
                      <a:endParaRPr lang="en-AU" sz="900" dirty="0">
                        <a:effectLst/>
                      </a:endParaRPr>
                    </a:p>
                  </a:txBody>
                  <a:tcPr marL="53070" marR="53070" marT="0" marB="0" anchor="ctr">
                    <a:solidFill>
                      <a:srgbClr val="FFE46C"/>
                    </a:solidFill>
                  </a:tcPr>
                </a:tc>
                <a:tc hMerge="1">
                  <a:txBody>
                    <a:bodyPr/>
                    <a:lstStyle/>
                    <a:p>
                      <a:endParaRPr lang="en-US"/>
                    </a:p>
                  </a:txBody>
                  <a:tcPr/>
                </a:tc>
                <a:tc gridSpan="11">
                  <a:txBody>
                    <a:bodyPr/>
                    <a:lstStyle/>
                    <a:p>
                      <a:pPr marL="0">
                        <a:spcAft>
                          <a:spcPts val="0"/>
                        </a:spcAft>
                      </a:pPr>
                      <a:r>
                        <a:rPr lang="en-AU" sz="800" dirty="0">
                          <a:effectLst/>
                        </a:rPr>
                        <a:t>Less available on STAGE over time as new models transition, production load expands</a:t>
                      </a:r>
                    </a:p>
                    <a:p>
                      <a:pPr marL="0">
                        <a:spcAft>
                          <a:spcPts val="0"/>
                        </a:spcAft>
                      </a:pPr>
                      <a:r>
                        <a:rPr lang="en-AU" sz="800" dirty="0">
                          <a:effectLst/>
                        </a:rPr>
                        <a:t>(delays to complete science trials, pre-production trials, incremental updates, incident resolution)</a:t>
                      </a:r>
                      <a:endParaRPr lang="en-AU" sz="900" dirty="0">
                        <a:solidFill>
                          <a:srgbClr val="000000"/>
                        </a:solidFill>
                        <a:effectLst/>
                        <a:latin typeface="Arial" panose="020B0604020202020204" pitchFamily="34" charset="0"/>
                        <a:ea typeface="Batang" panose="02030600000101010101" pitchFamily="18" charset="-127"/>
                      </a:endParaRPr>
                    </a:p>
                  </a:txBody>
                  <a:tcPr marL="53070" marR="53070" marT="0" marB="0" anchor="ctr">
                    <a:gradFill>
                      <a:gsLst>
                        <a:gs pos="0">
                          <a:srgbClr val="FFE46C"/>
                        </a:gs>
                        <a:gs pos="15000">
                          <a:srgbClr val="FF7E79"/>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32888749"/>
                  </a:ext>
                </a:extLst>
              </a:tr>
            </a:tbl>
          </a:graphicData>
        </a:graphic>
      </p:graphicFrame>
      <p:grpSp>
        <p:nvGrpSpPr>
          <p:cNvPr id="12" name="Group 11">
            <a:extLst>
              <a:ext uri="{FF2B5EF4-FFF2-40B4-BE49-F238E27FC236}">
                <a16:creationId xmlns:a16="http://schemas.microsoft.com/office/drawing/2014/main" id="{623A9DF8-D8F7-FB4F-859F-FB7055FF0388}"/>
              </a:ext>
            </a:extLst>
          </p:cNvPr>
          <p:cNvGrpSpPr/>
          <p:nvPr/>
        </p:nvGrpSpPr>
        <p:grpSpPr>
          <a:xfrm>
            <a:off x="2778406" y="3989615"/>
            <a:ext cx="1322614" cy="832756"/>
            <a:chOff x="3211286" y="3989615"/>
            <a:chExt cx="1322614" cy="832756"/>
          </a:xfrm>
        </p:grpSpPr>
        <p:cxnSp>
          <p:nvCxnSpPr>
            <p:cNvPr id="9" name="Straight Arrow Connector 8">
              <a:extLst>
                <a:ext uri="{FF2B5EF4-FFF2-40B4-BE49-F238E27FC236}">
                  <a16:creationId xmlns:a16="http://schemas.microsoft.com/office/drawing/2014/main" id="{8F25867C-A236-1241-92A3-6826F8C8EA78}"/>
                </a:ext>
              </a:extLst>
            </p:cNvPr>
            <p:cNvCxnSpPr>
              <a:cxnSpLocks/>
            </p:cNvCxnSpPr>
            <p:nvPr/>
          </p:nvCxnSpPr>
          <p:spPr>
            <a:xfrm flipV="1">
              <a:off x="3820886" y="3989615"/>
              <a:ext cx="0" cy="337456"/>
            </a:xfrm>
            <a:prstGeom prst="straightConnector1">
              <a:avLst/>
            </a:prstGeom>
            <a:ln w="25400">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0760D1E6-1BB9-644B-A5CE-15362B07FBE2}"/>
                </a:ext>
              </a:extLst>
            </p:cNvPr>
            <p:cNvSpPr txBox="1"/>
            <p:nvPr/>
          </p:nvSpPr>
          <p:spPr>
            <a:xfrm>
              <a:off x="3211286" y="4334653"/>
              <a:ext cx="1322614" cy="487718"/>
            </a:xfrm>
            <a:prstGeom prst="rect">
              <a:avLst/>
            </a:prstGeom>
            <a:noFill/>
          </p:spPr>
          <p:txBody>
            <a:bodyPr wrap="none" lIns="0" tIns="0" rIns="0" bIns="0" rtlCol="0">
              <a:noAutofit/>
            </a:bodyPr>
            <a:lstStyle/>
            <a:p>
              <a:pPr algn="ctr"/>
              <a:r>
                <a:rPr lang="en-US" sz="1400" baseline="0" dirty="0">
                  <a:solidFill>
                    <a:schemeClr val="bg1"/>
                  </a:solidFill>
                  <a:latin typeface="Arial"/>
                </a:rPr>
                <a:t>Mix Loads</a:t>
              </a:r>
            </a:p>
            <a:p>
              <a:pPr algn="ctr"/>
              <a:r>
                <a:rPr lang="en-US" sz="800" dirty="0">
                  <a:solidFill>
                    <a:schemeClr val="bg1"/>
                  </a:solidFill>
                  <a:latin typeface="Arial"/>
                </a:rPr>
                <a:t>Dev &amp; Production jobs </a:t>
              </a:r>
            </a:p>
            <a:p>
              <a:pPr algn="ctr"/>
              <a:r>
                <a:rPr lang="en-US" sz="800" dirty="0">
                  <a:solidFill>
                    <a:schemeClr val="bg1"/>
                  </a:solidFill>
                  <a:latin typeface="Arial"/>
                </a:rPr>
                <a:t>can access all HPC nodes</a:t>
              </a:r>
              <a:endParaRPr lang="en-US" sz="800" baseline="0" dirty="0">
                <a:solidFill>
                  <a:schemeClr val="bg1"/>
                </a:solidFill>
                <a:latin typeface="Arial"/>
              </a:endParaRPr>
            </a:p>
          </p:txBody>
        </p:sp>
      </p:grpSp>
      <p:grpSp>
        <p:nvGrpSpPr>
          <p:cNvPr id="13" name="Group 12">
            <a:extLst>
              <a:ext uri="{FF2B5EF4-FFF2-40B4-BE49-F238E27FC236}">
                <a16:creationId xmlns:a16="http://schemas.microsoft.com/office/drawing/2014/main" id="{50361E14-1E8D-824C-93EC-C27F23A5D953}"/>
              </a:ext>
            </a:extLst>
          </p:cNvPr>
          <p:cNvGrpSpPr/>
          <p:nvPr/>
        </p:nvGrpSpPr>
        <p:grpSpPr>
          <a:xfrm>
            <a:off x="5457218" y="3989615"/>
            <a:ext cx="1322614" cy="832756"/>
            <a:chOff x="3211286" y="3989615"/>
            <a:chExt cx="1322614" cy="832756"/>
          </a:xfrm>
        </p:grpSpPr>
        <p:cxnSp>
          <p:nvCxnSpPr>
            <p:cNvPr id="14" name="Straight Arrow Connector 13">
              <a:extLst>
                <a:ext uri="{FF2B5EF4-FFF2-40B4-BE49-F238E27FC236}">
                  <a16:creationId xmlns:a16="http://schemas.microsoft.com/office/drawing/2014/main" id="{93DBDE22-7A59-3540-B984-541BE0BD163B}"/>
                </a:ext>
              </a:extLst>
            </p:cNvPr>
            <p:cNvCxnSpPr>
              <a:cxnSpLocks/>
            </p:cNvCxnSpPr>
            <p:nvPr/>
          </p:nvCxnSpPr>
          <p:spPr>
            <a:xfrm flipV="1">
              <a:off x="3820886" y="3989615"/>
              <a:ext cx="0" cy="337456"/>
            </a:xfrm>
            <a:prstGeom prst="straightConnector1">
              <a:avLst/>
            </a:prstGeom>
            <a:ln w="25400">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97868E72-71D6-EB4A-B2E3-34AAC3B0AB0D}"/>
                </a:ext>
              </a:extLst>
            </p:cNvPr>
            <p:cNvSpPr txBox="1"/>
            <p:nvPr/>
          </p:nvSpPr>
          <p:spPr>
            <a:xfrm>
              <a:off x="3211286" y="4334653"/>
              <a:ext cx="1322614" cy="487718"/>
            </a:xfrm>
            <a:prstGeom prst="rect">
              <a:avLst/>
            </a:prstGeom>
            <a:noFill/>
          </p:spPr>
          <p:txBody>
            <a:bodyPr wrap="none" lIns="0" tIns="0" rIns="0" bIns="0" rtlCol="0">
              <a:noAutofit/>
            </a:bodyPr>
            <a:lstStyle/>
            <a:p>
              <a:pPr algn="ctr"/>
              <a:r>
                <a:rPr lang="en-US" sz="1400" dirty="0">
                  <a:solidFill>
                    <a:schemeClr val="bg1"/>
                  </a:solidFill>
                  <a:latin typeface="Arial"/>
                </a:rPr>
                <a:t>HPC Upgrade</a:t>
              </a:r>
              <a:endParaRPr lang="en-US" sz="1400" baseline="0" dirty="0">
                <a:solidFill>
                  <a:schemeClr val="bg1"/>
                </a:solidFill>
                <a:latin typeface="Arial"/>
              </a:endParaRPr>
            </a:p>
            <a:p>
              <a:pPr algn="ctr"/>
              <a:r>
                <a:rPr lang="en-US" sz="800" dirty="0">
                  <a:solidFill>
                    <a:schemeClr val="bg1"/>
                  </a:solidFill>
                  <a:latin typeface="Arial"/>
                </a:rPr>
                <a:t>Production jobs move to new HPC service </a:t>
              </a:r>
            </a:p>
            <a:p>
              <a:pPr algn="ctr"/>
              <a:r>
                <a:rPr lang="en-US" sz="800" dirty="0">
                  <a:solidFill>
                    <a:schemeClr val="bg1"/>
                  </a:solidFill>
                  <a:latin typeface="Arial"/>
                </a:rPr>
                <a:t>and development to utilize existing HPC service</a:t>
              </a:r>
              <a:endParaRPr lang="en-US" sz="800" baseline="0" dirty="0">
                <a:solidFill>
                  <a:schemeClr val="bg1"/>
                </a:solidFill>
                <a:latin typeface="Arial"/>
              </a:endParaRPr>
            </a:p>
          </p:txBody>
        </p:sp>
      </p:grpSp>
      <p:grpSp>
        <p:nvGrpSpPr>
          <p:cNvPr id="19" name="Group 18">
            <a:extLst>
              <a:ext uri="{FF2B5EF4-FFF2-40B4-BE49-F238E27FC236}">
                <a16:creationId xmlns:a16="http://schemas.microsoft.com/office/drawing/2014/main" id="{ED3AC653-8E56-6441-8A4A-3810DB4EDC49}"/>
              </a:ext>
            </a:extLst>
          </p:cNvPr>
          <p:cNvGrpSpPr/>
          <p:nvPr/>
        </p:nvGrpSpPr>
        <p:grpSpPr>
          <a:xfrm>
            <a:off x="7197613" y="3989615"/>
            <a:ext cx="1322614" cy="832756"/>
            <a:chOff x="3211286" y="3989615"/>
            <a:chExt cx="1322614" cy="832756"/>
          </a:xfrm>
        </p:grpSpPr>
        <p:cxnSp>
          <p:nvCxnSpPr>
            <p:cNvPr id="20" name="Straight Arrow Connector 19">
              <a:extLst>
                <a:ext uri="{FF2B5EF4-FFF2-40B4-BE49-F238E27FC236}">
                  <a16:creationId xmlns:a16="http://schemas.microsoft.com/office/drawing/2014/main" id="{5BB4B4BF-6207-B04C-926E-A25650DC916B}"/>
                </a:ext>
              </a:extLst>
            </p:cNvPr>
            <p:cNvCxnSpPr>
              <a:cxnSpLocks/>
            </p:cNvCxnSpPr>
            <p:nvPr/>
          </p:nvCxnSpPr>
          <p:spPr>
            <a:xfrm flipV="1">
              <a:off x="3820886" y="3989615"/>
              <a:ext cx="0" cy="337456"/>
            </a:xfrm>
            <a:prstGeom prst="straightConnector1">
              <a:avLst/>
            </a:prstGeom>
            <a:ln w="25400">
              <a:solidFill>
                <a:schemeClr val="bg1"/>
              </a:solidFill>
              <a:tailEnd type="triangle" w="lg" len="lg"/>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1F226149-0734-D748-BC6D-EAD2DC78A741}"/>
                </a:ext>
              </a:extLst>
            </p:cNvPr>
            <p:cNvSpPr txBox="1"/>
            <p:nvPr/>
          </p:nvSpPr>
          <p:spPr>
            <a:xfrm>
              <a:off x="3211286" y="4334653"/>
              <a:ext cx="1322614" cy="487718"/>
            </a:xfrm>
            <a:prstGeom prst="rect">
              <a:avLst/>
            </a:prstGeom>
            <a:noFill/>
          </p:spPr>
          <p:txBody>
            <a:bodyPr wrap="none" lIns="0" tIns="0" rIns="0" bIns="0" rtlCol="0">
              <a:noAutofit/>
            </a:bodyPr>
            <a:lstStyle/>
            <a:p>
              <a:pPr algn="ctr"/>
              <a:r>
                <a:rPr lang="en-US" sz="1400" dirty="0">
                  <a:solidFill>
                    <a:schemeClr val="bg1"/>
                  </a:solidFill>
                  <a:latin typeface="Arial"/>
                </a:rPr>
                <a:t>End-of-Program</a:t>
              </a:r>
            </a:p>
            <a:p>
              <a:pPr algn="ctr"/>
              <a:r>
                <a:rPr lang="en-US" sz="800" baseline="0" dirty="0">
                  <a:solidFill>
                    <a:schemeClr val="bg1"/>
                  </a:solidFill>
                  <a:latin typeface="Arial"/>
                </a:rPr>
                <a:t>(End of NPP funding</a:t>
              </a:r>
              <a:r>
                <a:rPr lang="en-US" sz="800" dirty="0">
                  <a:solidFill>
                    <a:schemeClr val="bg1"/>
                  </a:solidFill>
                  <a:latin typeface="Arial"/>
                </a:rPr>
                <a:t>)</a:t>
              </a:r>
              <a:endParaRPr lang="en-US" sz="800" baseline="0" dirty="0">
                <a:solidFill>
                  <a:schemeClr val="bg1"/>
                </a:solidFill>
                <a:latin typeface="Arial"/>
              </a:endParaRPr>
            </a:p>
          </p:txBody>
        </p:sp>
      </p:grpSp>
    </p:spTree>
    <p:extLst>
      <p:ext uri="{BB962C8B-B14F-4D97-AF65-F5344CB8AC3E}">
        <p14:creationId xmlns:p14="http://schemas.microsoft.com/office/powerpoint/2010/main" val="435039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1AB3DB-2C09-A742-B0AA-95CCCA6515E3}"/>
              </a:ext>
            </a:extLst>
          </p:cNvPr>
          <p:cNvSpPr>
            <a:spLocks noGrp="1"/>
          </p:cNvSpPr>
          <p:nvPr>
            <p:ph type="ftr" sz="quarter" idx="3"/>
          </p:nvPr>
        </p:nvSpPr>
        <p:spPr/>
        <p:txBody>
          <a:bodyPr/>
          <a:lstStyle/>
          <a:p>
            <a:r>
              <a:rPr lang="en-US"/>
              <a:t>Copyright 2018 Bureau of Meteorology</a:t>
            </a:r>
            <a:endParaRPr lang="en-US" dirty="0"/>
          </a:p>
        </p:txBody>
      </p:sp>
      <p:sp>
        <p:nvSpPr>
          <p:cNvPr id="3" name="Rectangle 2">
            <a:extLst>
              <a:ext uri="{FF2B5EF4-FFF2-40B4-BE49-F238E27FC236}">
                <a16:creationId xmlns:a16="http://schemas.microsoft.com/office/drawing/2014/main" id="{89313DAE-5662-E643-9A90-7576DD92593E}"/>
              </a:ext>
            </a:extLst>
          </p:cNvPr>
          <p:cNvSpPr/>
          <p:nvPr/>
        </p:nvSpPr>
        <p:spPr>
          <a:xfrm>
            <a:off x="327991" y="268358"/>
            <a:ext cx="8458200" cy="46117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2" name="Rectangle 41">
            <a:extLst>
              <a:ext uri="{FF2B5EF4-FFF2-40B4-BE49-F238E27FC236}">
                <a16:creationId xmlns:a16="http://schemas.microsoft.com/office/drawing/2014/main" id="{FB82D55E-5D76-254D-BAAE-72A975A0C334}"/>
              </a:ext>
            </a:extLst>
          </p:cNvPr>
          <p:cNvSpPr/>
          <p:nvPr/>
        </p:nvSpPr>
        <p:spPr>
          <a:xfrm>
            <a:off x="6765647" y="1340212"/>
            <a:ext cx="1623609" cy="2743200"/>
          </a:xfrm>
          <a:prstGeom prst="rect">
            <a:avLst/>
          </a:prstGeom>
          <a:gradFill>
            <a:gsLst>
              <a:gs pos="6000">
                <a:srgbClr val="002060"/>
              </a:gs>
              <a:gs pos="100000">
                <a:srgbClr val="00B0F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&gt;5000</a:t>
            </a:r>
          </a:p>
          <a:p>
            <a:pPr algn="ctr"/>
            <a:r>
              <a:rPr lang="en-US" sz="1400" dirty="0"/>
              <a:t>teraflops</a:t>
            </a:r>
          </a:p>
        </p:txBody>
      </p:sp>
      <p:sp>
        <p:nvSpPr>
          <p:cNvPr id="43" name="Rectangle 42">
            <a:extLst>
              <a:ext uri="{FF2B5EF4-FFF2-40B4-BE49-F238E27FC236}">
                <a16:creationId xmlns:a16="http://schemas.microsoft.com/office/drawing/2014/main" id="{DCB2D120-1B4C-3442-9E09-C06545FB4F0F}"/>
              </a:ext>
            </a:extLst>
          </p:cNvPr>
          <p:cNvSpPr/>
          <p:nvPr/>
        </p:nvSpPr>
        <p:spPr>
          <a:xfrm>
            <a:off x="6284685" y="1340212"/>
            <a:ext cx="478800" cy="2743200"/>
          </a:xfrm>
          <a:prstGeom prst="rect">
            <a:avLst/>
          </a:prstGeom>
          <a:gradFill>
            <a:gsLst>
              <a:gs pos="0">
                <a:srgbClr val="B0C6D0"/>
              </a:gs>
              <a:gs pos="90000">
                <a:schemeClr val="bg1">
                  <a:lumMod val="85000"/>
                </a:schemeClr>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6FD5A55C-C2A4-EA42-9BD2-A7F216DAB7F9}"/>
              </a:ext>
            </a:extLst>
          </p:cNvPr>
          <p:cNvSpPr/>
          <p:nvPr/>
        </p:nvSpPr>
        <p:spPr>
          <a:xfrm>
            <a:off x="1487714" y="4028557"/>
            <a:ext cx="1995713" cy="57600"/>
          </a:xfrm>
          <a:prstGeom prst="rect">
            <a:avLst/>
          </a:prstGeom>
          <a:gradFill>
            <a:gsLst>
              <a:gs pos="5000">
                <a:srgbClr val="002060"/>
              </a:gs>
              <a:gs pos="94000">
                <a:srgbClr val="00B0F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EFC637A-8967-E845-A7A9-23DC86ABCF88}"/>
              </a:ext>
            </a:extLst>
          </p:cNvPr>
          <p:cNvSpPr/>
          <p:nvPr/>
        </p:nvSpPr>
        <p:spPr>
          <a:xfrm>
            <a:off x="3005612" y="3169278"/>
            <a:ext cx="477816" cy="917561"/>
          </a:xfrm>
          <a:prstGeom prst="rect">
            <a:avLst/>
          </a:prstGeom>
          <a:gradFill>
            <a:gsLst>
              <a:gs pos="0">
                <a:srgbClr val="B0C6D0"/>
              </a:gs>
              <a:gs pos="90000">
                <a:schemeClr val="bg1">
                  <a:lumMod val="85000"/>
                </a:schemeClr>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51" name="Straight Connector 50">
            <a:extLst>
              <a:ext uri="{FF2B5EF4-FFF2-40B4-BE49-F238E27FC236}">
                <a16:creationId xmlns:a16="http://schemas.microsoft.com/office/drawing/2014/main" id="{8459D939-8249-F444-8CB5-529157A3C597}"/>
              </a:ext>
            </a:extLst>
          </p:cNvPr>
          <p:cNvCxnSpPr>
            <a:cxnSpLocks/>
          </p:cNvCxnSpPr>
          <p:nvPr/>
        </p:nvCxnSpPr>
        <p:spPr>
          <a:xfrm>
            <a:off x="6284685" y="1030514"/>
            <a:ext cx="0" cy="3061097"/>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grpSp>
        <p:nvGrpSpPr>
          <p:cNvPr id="61" name="Group 60">
            <a:extLst>
              <a:ext uri="{FF2B5EF4-FFF2-40B4-BE49-F238E27FC236}">
                <a16:creationId xmlns:a16="http://schemas.microsoft.com/office/drawing/2014/main" id="{957F5E1D-327A-D045-861E-D0A5AEE9D481}"/>
              </a:ext>
            </a:extLst>
          </p:cNvPr>
          <p:cNvGrpSpPr/>
          <p:nvPr/>
        </p:nvGrpSpPr>
        <p:grpSpPr>
          <a:xfrm>
            <a:off x="2151366" y="2574236"/>
            <a:ext cx="1332061" cy="1517375"/>
            <a:chOff x="2150562" y="2574236"/>
            <a:chExt cx="1332061" cy="1517375"/>
          </a:xfrm>
        </p:grpSpPr>
        <p:cxnSp>
          <p:nvCxnSpPr>
            <p:cNvPr id="46" name="Straight Connector 45">
              <a:extLst>
                <a:ext uri="{FF2B5EF4-FFF2-40B4-BE49-F238E27FC236}">
                  <a16:creationId xmlns:a16="http://schemas.microsoft.com/office/drawing/2014/main" id="{25509E77-B1AD-114A-96A7-EFDC5760F9D4}"/>
                </a:ext>
              </a:extLst>
            </p:cNvPr>
            <p:cNvCxnSpPr>
              <a:cxnSpLocks/>
            </p:cNvCxnSpPr>
            <p:nvPr/>
          </p:nvCxnSpPr>
          <p:spPr>
            <a:xfrm>
              <a:off x="3003450" y="2794000"/>
              <a:ext cx="0" cy="1297611"/>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F59D4A66-A9CA-CB4E-BF8B-A61FCD3FED64}"/>
                </a:ext>
              </a:extLst>
            </p:cNvPr>
            <p:cNvCxnSpPr>
              <a:cxnSpLocks/>
            </p:cNvCxnSpPr>
            <p:nvPr/>
          </p:nvCxnSpPr>
          <p:spPr>
            <a:xfrm>
              <a:off x="2648857" y="2576286"/>
              <a:ext cx="354593" cy="221757"/>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8E4352D0-EEEC-0C4B-A9F9-6FE93733B15E}"/>
                </a:ext>
              </a:extLst>
            </p:cNvPr>
            <p:cNvCxnSpPr>
              <a:cxnSpLocks/>
            </p:cNvCxnSpPr>
            <p:nvPr/>
          </p:nvCxnSpPr>
          <p:spPr>
            <a:xfrm>
              <a:off x="2150562" y="2574236"/>
              <a:ext cx="1332061" cy="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grpSp>
      <p:sp>
        <p:nvSpPr>
          <p:cNvPr id="59" name="TextBox 58">
            <a:extLst>
              <a:ext uri="{FF2B5EF4-FFF2-40B4-BE49-F238E27FC236}">
                <a16:creationId xmlns:a16="http://schemas.microsoft.com/office/drawing/2014/main" id="{6B5B01BB-6CEC-2143-9756-C6CD86D4884F}"/>
              </a:ext>
            </a:extLst>
          </p:cNvPr>
          <p:cNvSpPr txBox="1"/>
          <p:nvPr/>
        </p:nvSpPr>
        <p:spPr>
          <a:xfrm>
            <a:off x="1312333" y="3266862"/>
            <a:ext cx="1371141" cy="773286"/>
          </a:xfrm>
          <a:prstGeom prst="rect">
            <a:avLst/>
          </a:prstGeom>
          <a:noFill/>
        </p:spPr>
        <p:txBody>
          <a:bodyPr wrap="square" lIns="0" tIns="0" rIns="0" bIns="0" rtlCol="0">
            <a:noAutofit/>
          </a:bodyPr>
          <a:lstStyle/>
          <a:p>
            <a:pPr algn="ctr"/>
            <a:r>
              <a:rPr lang="en-US" sz="1400" baseline="0" dirty="0">
                <a:latin typeface="Arial" panose="020B0604020202020204" pitchFamily="34" charset="0"/>
                <a:cs typeface="Arial" panose="020B0604020202020204" pitchFamily="34" charset="0"/>
              </a:rPr>
              <a:t>Previous </a:t>
            </a:r>
            <a:r>
              <a:rPr lang="en-US" sz="1400" dirty="0">
                <a:latin typeface="Arial" panose="020B0604020202020204" pitchFamily="34" charset="0"/>
                <a:cs typeface="Arial" panose="020B0604020202020204" pitchFamily="34" charset="0"/>
              </a:rPr>
              <a:t>S</a:t>
            </a:r>
            <a:r>
              <a:rPr lang="en-US" sz="1400" baseline="0" dirty="0">
                <a:latin typeface="Arial" panose="020B0604020202020204" pitchFamily="34" charset="0"/>
                <a:cs typeface="Arial" panose="020B0604020202020204" pitchFamily="34" charset="0"/>
              </a:rPr>
              <a:t>ystem</a:t>
            </a:r>
          </a:p>
          <a:p>
            <a:pPr algn="ctr"/>
            <a:r>
              <a:rPr lang="en-US" sz="2000" b="1" dirty="0">
                <a:latin typeface="Arial"/>
              </a:rPr>
              <a:t>104</a:t>
            </a:r>
            <a:r>
              <a:rPr lang="en-US" sz="1400" dirty="0">
                <a:latin typeface="Arial"/>
              </a:rPr>
              <a:t> </a:t>
            </a:r>
          </a:p>
          <a:p>
            <a:pPr algn="ctr"/>
            <a:r>
              <a:rPr lang="en-US" sz="1400" dirty="0">
                <a:latin typeface="Arial" panose="020B0604020202020204" pitchFamily="34" charset="0"/>
                <a:cs typeface="Arial" panose="020B0604020202020204" pitchFamily="34" charset="0"/>
              </a:rPr>
              <a:t>teraflops</a:t>
            </a:r>
            <a:endParaRPr lang="en-US" sz="1400" baseline="0" dirty="0">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3F801DD1-56B4-164D-97EA-24671EB97A14}"/>
              </a:ext>
            </a:extLst>
          </p:cNvPr>
          <p:cNvSpPr txBox="1"/>
          <p:nvPr/>
        </p:nvSpPr>
        <p:spPr>
          <a:xfrm>
            <a:off x="2154568" y="2117008"/>
            <a:ext cx="1451429" cy="459559"/>
          </a:xfrm>
          <a:prstGeom prst="rect">
            <a:avLst/>
          </a:prstGeom>
          <a:noFill/>
        </p:spPr>
        <p:txBody>
          <a:bodyPr wrap="square" lIns="0" tIns="0" rIns="0" bIns="0" rtlCol="0">
            <a:noAutofit/>
          </a:bodyPr>
          <a:lstStyle/>
          <a:p>
            <a:r>
              <a:rPr lang="en-US" sz="1600" b="1" baseline="0" dirty="0">
                <a:latin typeface="Arial"/>
              </a:rPr>
              <a:t>Cray</a:t>
            </a:r>
            <a:r>
              <a:rPr lang="en-US" sz="1600" b="1" baseline="30000" dirty="0">
                <a:latin typeface="Arial"/>
              </a:rPr>
              <a:t>®</a:t>
            </a:r>
            <a:r>
              <a:rPr lang="en-US" sz="1600" b="1" baseline="0" dirty="0">
                <a:latin typeface="Arial"/>
              </a:rPr>
              <a:t> XC40</a:t>
            </a:r>
            <a:r>
              <a:rPr lang="en-US" sz="1200" b="1" baseline="30000" dirty="0">
                <a:latin typeface="Arial"/>
              </a:rPr>
              <a:t>TM</a:t>
            </a:r>
            <a:endParaRPr lang="en-US" sz="1200" b="1" baseline="0" dirty="0">
              <a:latin typeface="Arial"/>
            </a:endParaRPr>
          </a:p>
          <a:p>
            <a:r>
              <a:rPr lang="en-US" sz="1200" dirty="0">
                <a:latin typeface="Arial"/>
              </a:rPr>
              <a:t>Completed June’16</a:t>
            </a:r>
            <a:endParaRPr lang="en-US" sz="1200" baseline="0" dirty="0">
              <a:latin typeface="Arial"/>
            </a:endParaRPr>
          </a:p>
        </p:txBody>
      </p:sp>
      <p:grpSp>
        <p:nvGrpSpPr>
          <p:cNvPr id="39" name="Group 38">
            <a:extLst>
              <a:ext uri="{FF2B5EF4-FFF2-40B4-BE49-F238E27FC236}">
                <a16:creationId xmlns:a16="http://schemas.microsoft.com/office/drawing/2014/main" id="{99AD2DF1-5988-0F4F-A7A9-329752516E16}"/>
              </a:ext>
            </a:extLst>
          </p:cNvPr>
          <p:cNvGrpSpPr/>
          <p:nvPr/>
        </p:nvGrpSpPr>
        <p:grpSpPr>
          <a:xfrm>
            <a:off x="1487714" y="4083144"/>
            <a:ext cx="6901543" cy="366414"/>
            <a:chOff x="2061029" y="3786811"/>
            <a:chExt cx="6142116" cy="366414"/>
          </a:xfrm>
        </p:grpSpPr>
        <p:cxnSp>
          <p:nvCxnSpPr>
            <p:cNvPr id="5" name="Straight Connector 4">
              <a:extLst>
                <a:ext uri="{FF2B5EF4-FFF2-40B4-BE49-F238E27FC236}">
                  <a16:creationId xmlns:a16="http://schemas.microsoft.com/office/drawing/2014/main" id="{C871781C-8D0C-AA4E-9002-1C4D7BE50405}"/>
                </a:ext>
              </a:extLst>
            </p:cNvPr>
            <p:cNvCxnSpPr>
              <a:cxnSpLocks/>
            </p:cNvCxnSpPr>
            <p:nvPr/>
          </p:nvCxnSpPr>
          <p:spPr>
            <a:xfrm>
              <a:off x="2061029" y="3796748"/>
              <a:ext cx="6142116" cy="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519B2093-0CE2-744F-AA62-04AADBBB697B}"/>
                </a:ext>
              </a:extLst>
            </p:cNvPr>
            <p:cNvGrpSpPr/>
            <p:nvPr/>
          </p:nvGrpSpPr>
          <p:grpSpPr>
            <a:xfrm>
              <a:off x="2358866" y="3786811"/>
              <a:ext cx="420914" cy="359697"/>
              <a:chOff x="1750865" y="3786811"/>
              <a:chExt cx="420914" cy="359697"/>
            </a:xfrm>
          </p:grpSpPr>
          <p:cxnSp>
            <p:nvCxnSpPr>
              <p:cNvPr id="6" name="Straight Connector 5">
                <a:extLst>
                  <a:ext uri="{FF2B5EF4-FFF2-40B4-BE49-F238E27FC236}">
                    <a16:creationId xmlns:a16="http://schemas.microsoft.com/office/drawing/2014/main" id="{CC5FC910-624E-B945-9B52-9B1779C577A2}"/>
                  </a:ext>
                </a:extLst>
              </p:cNvPr>
              <p:cNvCxnSpPr>
                <a:cxnSpLocks/>
              </p:cNvCxnSpPr>
              <p:nvPr/>
            </p:nvCxnSpPr>
            <p:spPr>
              <a:xfrm flipV="1">
                <a:off x="1961322" y="3786811"/>
                <a:ext cx="0" cy="14656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B7A16E4-C001-BF42-A7CE-78EAA76F0F6F}"/>
                  </a:ext>
                </a:extLst>
              </p:cNvPr>
              <p:cNvSpPr txBox="1"/>
              <p:nvPr/>
            </p:nvSpPr>
            <p:spPr>
              <a:xfrm>
                <a:off x="1750865" y="3943308"/>
                <a:ext cx="420914" cy="203200"/>
              </a:xfrm>
              <a:prstGeom prst="rect">
                <a:avLst/>
              </a:prstGeom>
              <a:noFill/>
            </p:spPr>
            <p:txBody>
              <a:bodyPr wrap="square" lIns="0" tIns="0" rIns="0" bIns="0" rtlCol="0">
                <a:noAutofit/>
              </a:bodyPr>
              <a:lstStyle/>
              <a:p>
                <a:r>
                  <a:rPr lang="en-US" sz="1400" baseline="0" dirty="0">
                    <a:latin typeface="Arial"/>
                  </a:rPr>
                  <a:t>2015</a:t>
                </a:r>
              </a:p>
            </p:txBody>
          </p:sp>
        </p:grpSp>
        <p:grpSp>
          <p:nvGrpSpPr>
            <p:cNvPr id="34" name="Group 33">
              <a:extLst>
                <a:ext uri="{FF2B5EF4-FFF2-40B4-BE49-F238E27FC236}">
                  <a16:creationId xmlns:a16="http://schemas.microsoft.com/office/drawing/2014/main" id="{0EEE9C3A-B5EB-814D-94A5-DD7EC0D1AC6A}"/>
                </a:ext>
              </a:extLst>
            </p:cNvPr>
            <p:cNvGrpSpPr/>
            <p:nvPr/>
          </p:nvGrpSpPr>
          <p:grpSpPr>
            <a:xfrm>
              <a:off x="3201444" y="3786811"/>
              <a:ext cx="420914" cy="359697"/>
              <a:chOff x="2360465" y="3786811"/>
              <a:chExt cx="420914" cy="359697"/>
            </a:xfrm>
          </p:grpSpPr>
          <p:cxnSp>
            <p:nvCxnSpPr>
              <p:cNvPr id="12" name="Straight Connector 11">
                <a:extLst>
                  <a:ext uri="{FF2B5EF4-FFF2-40B4-BE49-F238E27FC236}">
                    <a16:creationId xmlns:a16="http://schemas.microsoft.com/office/drawing/2014/main" id="{41A509FF-2D15-8E49-9F31-4C0888991DF7}"/>
                  </a:ext>
                </a:extLst>
              </p:cNvPr>
              <p:cNvCxnSpPr>
                <a:cxnSpLocks/>
              </p:cNvCxnSpPr>
              <p:nvPr/>
            </p:nvCxnSpPr>
            <p:spPr>
              <a:xfrm flipV="1">
                <a:off x="2570922" y="3786811"/>
                <a:ext cx="0" cy="14656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05F68F0-EE08-244E-BF70-9C4A7A7ACCCF}"/>
                  </a:ext>
                </a:extLst>
              </p:cNvPr>
              <p:cNvSpPr txBox="1"/>
              <p:nvPr/>
            </p:nvSpPr>
            <p:spPr>
              <a:xfrm>
                <a:off x="2360465" y="3943308"/>
                <a:ext cx="420914" cy="203200"/>
              </a:xfrm>
              <a:prstGeom prst="rect">
                <a:avLst/>
              </a:prstGeom>
              <a:noFill/>
            </p:spPr>
            <p:txBody>
              <a:bodyPr wrap="square" lIns="0" tIns="0" rIns="0" bIns="0" rtlCol="0">
                <a:noAutofit/>
              </a:bodyPr>
              <a:lstStyle/>
              <a:p>
                <a:r>
                  <a:rPr lang="en-US" sz="1400" baseline="0" dirty="0">
                    <a:latin typeface="Arial"/>
                  </a:rPr>
                  <a:t>2016</a:t>
                </a:r>
              </a:p>
            </p:txBody>
          </p:sp>
        </p:grpSp>
        <p:grpSp>
          <p:nvGrpSpPr>
            <p:cNvPr id="20" name="Group 19">
              <a:extLst>
                <a:ext uri="{FF2B5EF4-FFF2-40B4-BE49-F238E27FC236}">
                  <a16:creationId xmlns:a16="http://schemas.microsoft.com/office/drawing/2014/main" id="{A255D28F-40E4-424F-9C97-C235CBB091F8}"/>
                </a:ext>
              </a:extLst>
            </p:cNvPr>
            <p:cNvGrpSpPr/>
            <p:nvPr/>
          </p:nvGrpSpPr>
          <p:grpSpPr>
            <a:xfrm>
              <a:off x="4030668" y="3791916"/>
              <a:ext cx="420914" cy="359697"/>
              <a:chOff x="2913743" y="3791916"/>
              <a:chExt cx="420914" cy="359697"/>
            </a:xfrm>
          </p:grpSpPr>
          <p:cxnSp>
            <p:nvCxnSpPr>
              <p:cNvPr id="14" name="Straight Connector 13">
                <a:extLst>
                  <a:ext uri="{FF2B5EF4-FFF2-40B4-BE49-F238E27FC236}">
                    <a16:creationId xmlns:a16="http://schemas.microsoft.com/office/drawing/2014/main" id="{633ED708-07AD-6B47-B592-5B3368F4DDC6}"/>
                  </a:ext>
                </a:extLst>
              </p:cNvPr>
              <p:cNvCxnSpPr>
                <a:cxnSpLocks/>
              </p:cNvCxnSpPr>
              <p:nvPr/>
            </p:nvCxnSpPr>
            <p:spPr>
              <a:xfrm flipV="1">
                <a:off x="3124200" y="3791916"/>
                <a:ext cx="0" cy="14656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0375FA0E-11D4-344D-97BA-A17F1712DEB1}"/>
                  </a:ext>
                </a:extLst>
              </p:cNvPr>
              <p:cNvSpPr txBox="1"/>
              <p:nvPr/>
            </p:nvSpPr>
            <p:spPr>
              <a:xfrm>
                <a:off x="2913743" y="3948413"/>
                <a:ext cx="420914" cy="203200"/>
              </a:xfrm>
              <a:prstGeom prst="rect">
                <a:avLst/>
              </a:prstGeom>
              <a:noFill/>
            </p:spPr>
            <p:txBody>
              <a:bodyPr wrap="square" lIns="0" tIns="0" rIns="0" bIns="0" rtlCol="0">
                <a:noAutofit/>
              </a:bodyPr>
              <a:lstStyle/>
              <a:p>
                <a:r>
                  <a:rPr lang="en-US" sz="1400" baseline="0" dirty="0">
                    <a:latin typeface="Arial"/>
                  </a:rPr>
                  <a:t>2017</a:t>
                </a:r>
              </a:p>
            </p:txBody>
          </p:sp>
        </p:grpSp>
        <p:grpSp>
          <p:nvGrpSpPr>
            <p:cNvPr id="21" name="Group 20">
              <a:extLst>
                <a:ext uri="{FF2B5EF4-FFF2-40B4-BE49-F238E27FC236}">
                  <a16:creationId xmlns:a16="http://schemas.microsoft.com/office/drawing/2014/main" id="{7690AAE6-23F0-FB47-A70D-5434FA7A727A}"/>
                </a:ext>
              </a:extLst>
            </p:cNvPr>
            <p:cNvGrpSpPr/>
            <p:nvPr/>
          </p:nvGrpSpPr>
          <p:grpSpPr>
            <a:xfrm>
              <a:off x="4873996" y="3787611"/>
              <a:ext cx="420914" cy="359697"/>
              <a:chOff x="2913743" y="3791916"/>
              <a:chExt cx="420914" cy="359697"/>
            </a:xfrm>
          </p:grpSpPr>
          <p:cxnSp>
            <p:nvCxnSpPr>
              <p:cNvPr id="22" name="Straight Connector 21">
                <a:extLst>
                  <a:ext uri="{FF2B5EF4-FFF2-40B4-BE49-F238E27FC236}">
                    <a16:creationId xmlns:a16="http://schemas.microsoft.com/office/drawing/2014/main" id="{8EE8500D-869E-0D4C-8BF6-3D30051BCA5E}"/>
                  </a:ext>
                </a:extLst>
              </p:cNvPr>
              <p:cNvCxnSpPr>
                <a:cxnSpLocks/>
              </p:cNvCxnSpPr>
              <p:nvPr/>
            </p:nvCxnSpPr>
            <p:spPr>
              <a:xfrm flipV="1">
                <a:off x="3124200" y="3791916"/>
                <a:ext cx="0" cy="14656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3B6DCB44-69D2-1E46-913D-C65CB67005D7}"/>
                  </a:ext>
                </a:extLst>
              </p:cNvPr>
              <p:cNvSpPr txBox="1"/>
              <p:nvPr/>
            </p:nvSpPr>
            <p:spPr>
              <a:xfrm>
                <a:off x="2913743" y="3948413"/>
                <a:ext cx="420914" cy="203200"/>
              </a:xfrm>
              <a:prstGeom prst="rect">
                <a:avLst/>
              </a:prstGeom>
              <a:noFill/>
            </p:spPr>
            <p:txBody>
              <a:bodyPr wrap="square" lIns="0" tIns="0" rIns="0" bIns="0" rtlCol="0">
                <a:noAutofit/>
              </a:bodyPr>
              <a:lstStyle/>
              <a:p>
                <a:r>
                  <a:rPr lang="en-US" sz="1400" baseline="0" dirty="0">
                    <a:latin typeface="Arial"/>
                  </a:rPr>
                  <a:t>2018</a:t>
                </a:r>
              </a:p>
            </p:txBody>
          </p:sp>
        </p:grpSp>
        <p:grpSp>
          <p:nvGrpSpPr>
            <p:cNvPr id="24" name="Group 23">
              <a:extLst>
                <a:ext uri="{FF2B5EF4-FFF2-40B4-BE49-F238E27FC236}">
                  <a16:creationId xmlns:a16="http://schemas.microsoft.com/office/drawing/2014/main" id="{3E89C43F-5F5A-AC40-9C4D-F0B19794C2B2}"/>
                </a:ext>
              </a:extLst>
            </p:cNvPr>
            <p:cNvGrpSpPr/>
            <p:nvPr/>
          </p:nvGrpSpPr>
          <p:grpSpPr>
            <a:xfrm>
              <a:off x="5717325" y="3786811"/>
              <a:ext cx="420914" cy="359697"/>
              <a:chOff x="2913743" y="3791916"/>
              <a:chExt cx="420914" cy="359697"/>
            </a:xfrm>
          </p:grpSpPr>
          <p:cxnSp>
            <p:nvCxnSpPr>
              <p:cNvPr id="25" name="Straight Connector 24">
                <a:extLst>
                  <a:ext uri="{FF2B5EF4-FFF2-40B4-BE49-F238E27FC236}">
                    <a16:creationId xmlns:a16="http://schemas.microsoft.com/office/drawing/2014/main" id="{BDFD87DD-A158-2B45-BA08-88C15CD701A4}"/>
                  </a:ext>
                </a:extLst>
              </p:cNvPr>
              <p:cNvCxnSpPr>
                <a:cxnSpLocks/>
              </p:cNvCxnSpPr>
              <p:nvPr/>
            </p:nvCxnSpPr>
            <p:spPr>
              <a:xfrm flipV="1">
                <a:off x="3124200" y="3791916"/>
                <a:ext cx="0" cy="14656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78F6AF31-12EA-1444-A46F-DADC8F0EC2C7}"/>
                  </a:ext>
                </a:extLst>
              </p:cNvPr>
              <p:cNvSpPr txBox="1"/>
              <p:nvPr/>
            </p:nvSpPr>
            <p:spPr>
              <a:xfrm>
                <a:off x="2913743" y="3948413"/>
                <a:ext cx="420914" cy="203200"/>
              </a:xfrm>
              <a:prstGeom prst="rect">
                <a:avLst/>
              </a:prstGeom>
              <a:noFill/>
            </p:spPr>
            <p:txBody>
              <a:bodyPr wrap="square" lIns="0" tIns="0" rIns="0" bIns="0" rtlCol="0">
                <a:noAutofit/>
              </a:bodyPr>
              <a:lstStyle/>
              <a:p>
                <a:r>
                  <a:rPr lang="en-US" sz="1400" baseline="0" dirty="0">
                    <a:latin typeface="Arial"/>
                  </a:rPr>
                  <a:t>2019</a:t>
                </a:r>
              </a:p>
            </p:txBody>
          </p:sp>
        </p:grpSp>
        <p:grpSp>
          <p:nvGrpSpPr>
            <p:cNvPr id="27" name="Group 26">
              <a:extLst>
                <a:ext uri="{FF2B5EF4-FFF2-40B4-BE49-F238E27FC236}">
                  <a16:creationId xmlns:a16="http://schemas.microsoft.com/office/drawing/2014/main" id="{70B98DED-4EC1-3248-8C71-8B2E24A49F56}"/>
                </a:ext>
              </a:extLst>
            </p:cNvPr>
            <p:cNvGrpSpPr/>
            <p:nvPr/>
          </p:nvGrpSpPr>
          <p:grpSpPr>
            <a:xfrm>
              <a:off x="6560653" y="3786811"/>
              <a:ext cx="420914" cy="359697"/>
              <a:chOff x="2913743" y="3791916"/>
              <a:chExt cx="420914" cy="359697"/>
            </a:xfrm>
          </p:grpSpPr>
          <p:cxnSp>
            <p:nvCxnSpPr>
              <p:cNvPr id="28" name="Straight Connector 27">
                <a:extLst>
                  <a:ext uri="{FF2B5EF4-FFF2-40B4-BE49-F238E27FC236}">
                    <a16:creationId xmlns:a16="http://schemas.microsoft.com/office/drawing/2014/main" id="{6FE9A784-CBC3-C342-86A9-4764C66E4D7F}"/>
                  </a:ext>
                </a:extLst>
              </p:cNvPr>
              <p:cNvCxnSpPr>
                <a:cxnSpLocks/>
              </p:cNvCxnSpPr>
              <p:nvPr/>
            </p:nvCxnSpPr>
            <p:spPr>
              <a:xfrm flipV="1">
                <a:off x="3124200" y="3791916"/>
                <a:ext cx="0" cy="14656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2930C7FB-35D1-8540-A5D7-D9462E723230}"/>
                  </a:ext>
                </a:extLst>
              </p:cNvPr>
              <p:cNvSpPr txBox="1"/>
              <p:nvPr/>
            </p:nvSpPr>
            <p:spPr>
              <a:xfrm>
                <a:off x="2913743" y="3948413"/>
                <a:ext cx="420914" cy="203200"/>
              </a:xfrm>
              <a:prstGeom prst="rect">
                <a:avLst/>
              </a:prstGeom>
              <a:noFill/>
            </p:spPr>
            <p:txBody>
              <a:bodyPr wrap="square" lIns="0" tIns="0" rIns="0" bIns="0" rtlCol="0">
                <a:noAutofit/>
              </a:bodyPr>
              <a:lstStyle/>
              <a:p>
                <a:r>
                  <a:rPr lang="en-US" sz="1400" baseline="0" dirty="0">
                    <a:latin typeface="Arial"/>
                  </a:rPr>
                  <a:t>2020</a:t>
                </a:r>
              </a:p>
            </p:txBody>
          </p:sp>
        </p:grpSp>
        <p:grpSp>
          <p:nvGrpSpPr>
            <p:cNvPr id="30" name="Group 29">
              <a:extLst>
                <a:ext uri="{FF2B5EF4-FFF2-40B4-BE49-F238E27FC236}">
                  <a16:creationId xmlns:a16="http://schemas.microsoft.com/office/drawing/2014/main" id="{3C95DA67-BC60-C84E-A8D5-FB178F33A29D}"/>
                </a:ext>
              </a:extLst>
            </p:cNvPr>
            <p:cNvGrpSpPr/>
            <p:nvPr/>
          </p:nvGrpSpPr>
          <p:grpSpPr>
            <a:xfrm>
              <a:off x="7403981" y="3793528"/>
              <a:ext cx="420914" cy="359697"/>
              <a:chOff x="2913743" y="3791916"/>
              <a:chExt cx="420914" cy="359697"/>
            </a:xfrm>
          </p:grpSpPr>
          <p:cxnSp>
            <p:nvCxnSpPr>
              <p:cNvPr id="31" name="Straight Connector 30">
                <a:extLst>
                  <a:ext uri="{FF2B5EF4-FFF2-40B4-BE49-F238E27FC236}">
                    <a16:creationId xmlns:a16="http://schemas.microsoft.com/office/drawing/2014/main" id="{B64D814C-30D7-1340-AB7D-2846AFB2931B}"/>
                  </a:ext>
                </a:extLst>
              </p:cNvPr>
              <p:cNvCxnSpPr>
                <a:cxnSpLocks/>
              </p:cNvCxnSpPr>
              <p:nvPr/>
            </p:nvCxnSpPr>
            <p:spPr>
              <a:xfrm flipV="1">
                <a:off x="3124200" y="3791916"/>
                <a:ext cx="0" cy="14656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C000A6CD-E2FF-3447-B1C9-A3443C730290}"/>
                  </a:ext>
                </a:extLst>
              </p:cNvPr>
              <p:cNvSpPr txBox="1"/>
              <p:nvPr/>
            </p:nvSpPr>
            <p:spPr>
              <a:xfrm>
                <a:off x="2913743" y="3948413"/>
                <a:ext cx="420914" cy="203200"/>
              </a:xfrm>
              <a:prstGeom prst="rect">
                <a:avLst/>
              </a:prstGeom>
              <a:noFill/>
            </p:spPr>
            <p:txBody>
              <a:bodyPr wrap="square" lIns="0" tIns="0" rIns="0" bIns="0" rtlCol="0">
                <a:noAutofit/>
              </a:bodyPr>
              <a:lstStyle/>
              <a:p>
                <a:r>
                  <a:rPr lang="en-US" sz="1400" baseline="0" dirty="0">
                    <a:latin typeface="Arial"/>
                  </a:rPr>
                  <a:t>2021</a:t>
                </a:r>
              </a:p>
            </p:txBody>
          </p:sp>
        </p:grpSp>
      </p:grpSp>
      <p:cxnSp>
        <p:nvCxnSpPr>
          <p:cNvPr id="62" name="Straight Connector 61">
            <a:extLst>
              <a:ext uri="{FF2B5EF4-FFF2-40B4-BE49-F238E27FC236}">
                <a16:creationId xmlns:a16="http://schemas.microsoft.com/office/drawing/2014/main" id="{D97E59D8-74CA-FD40-97EB-A801F848B3F7}"/>
              </a:ext>
            </a:extLst>
          </p:cNvPr>
          <p:cNvCxnSpPr>
            <a:cxnSpLocks/>
          </p:cNvCxnSpPr>
          <p:nvPr/>
        </p:nvCxnSpPr>
        <p:spPr>
          <a:xfrm>
            <a:off x="5935756" y="823271"/>
            <a:ext cx="354593" cy="221757"/>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FE2D095B-632A-2340-B3A7-16B7320B38AB}"/>
              </a:ext>
            </a:extLst>
          </p:cNvPr>
          <p:cNvCxnSpPr>
            <a:cxnSpLocks/>
          </p:cNvCxnSpPr>
          <p:nvPr/>
        </p:nvCxnSpPr>
        <p:spPr>
          <a:xfrm>
            <a:off x="5486639" y="818445"/>
            <a:ext cx="1037446" cy="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sp>
        <p:nvSpPr>
          <p:cNvPr id="66" name="TextBox 65">
            <a:extLst>
              <a:ext uri="{FF2B5EF4-FFF2-40B4-BE49-F238E27FC236}">
                <a16:creationId xmlns:a16="http://schemas.microsoft.com/office/drawing/2014/main" id="{6C0E0BD6-93BA-5846-A8C7-EDFBED6AEA0D}"/>
              </a:ext>
            </a:extLst>
          </p:cNvPr>
          <p:cNvSpPr txBox="1"/>
          <p:nvPr/>
        </p:nvSpPr>
        <p:spPr>
          <a:xfrm>
            <a:off x="5486639" y="385187"/>
            <a:ext cx="1451429" cy="459559"/>
          </a:xfrm>
          <a:prstGeom prst="rect">
            <a:avLst/>
          </a:prstGeom>
          <a:noFill/>
        </p:spPr>
        <p:txBody>
          <a:bodyPr wrap="square" lIns="0" tIns="0" rIns="0" bIns="0" rtlCol="0">
            <a:noAutofit/>
          </a:bodyPr>
          <a:lstStyle/>
          <a:p>
            <a:r>
              <a:rPr lang="en-US" sz="1600" b="1" baseline="0" dirty="0">
                <a:latin typeface="Arial"/>
              </a:rPr>
              <a:t>Cray</a:t>
            </a:r>
            <a:r>
              <a:rPr lang="en-US" sz="1600" b="1" baseline="30000" dirty="0">
                <a:latin typeface="Arial"/>
              </a:rPr>
              <a:t>®</a:t>
            </a:r>
            <a:r>
              <a:rPr lang="en-US" sz="1600" b="1" baseline="0" dirty="0">
                <a:latin typeface="Arial"/>
              </a:rPr>
              <a:t> XC50</a:t>
            </a:r>
            <a:r>
              <a:rPr lang="en-US" sz="1200" b="1" baseline="30000" dirty="0">
                <a:latin typeface="Arial"/>
              </a:rPr>
              <a:t>TM</a:t>
            </a:r>
            <a:endParaRPr lang="en-US" sz="1600" b="1" baseline="0" dirty="0">
              <a:latin typeface="Arial"/>
            </a:endParaRPr>
          </a:p>
          <a:p>
            <a:r>
              <a:rPr lang="en-US" sz="1200" dirty="0">
                <a:latin typeface="Arial"/>
              </a:rPr>
              <a:t>Complete Dec’19</a:t>
            </a:r>
            <a:endParaRPr lang="en-US" sz="1200" baseline="0" dirty="0">
              <a:latin typeface="Arial"/>
            </a:endParaRPr>
          </a:p>
        </p:txBody>
      </p:sp>
      <p:grpSp>
        <p:nvGrpSpPr>
          <p:cNvPr id="9" name="Group 8">
            <a:extLst>
              <a:ext uri="{FF2B5EF4-FFF2-40B4-BE49-F238E27FC236}">
                <a16:creationId xmlns:a16="http://schemas.microsoft.com/office/drawing/2014/main" id="{C13C221F-FAA3-054F-B5E8-D00FF81E17FB}"/>
              </a:ext>
            </a:extLst>
          </p:cNvPr>
          <p:cNvGrpSpPr/>
          <p:nvPr/>
        </p:nvGrpSpPr>
        <p:grpSpPr>
          <a:xfrm>
            <a:off x="5072656" y="458445"/>
            <a:ext cx="360000" cy="360000"/>
            <a:chOff x="3757362" y="633450"/>
            <a:chExt cx="360000" cy="360000"/>
          </a:xfrm>
        </p:grpSpPr>
        <p:sp>
          <p:nvSpPr>
            <p:cNvPr id="7" name="Oval 6">
              <a:extLst>
                <a:ext uri="{FF2B5EF4-FFF2-40B4-BE49-F238E27FC236}">
                  <a16:creationId xmlns:a16="http://schemas.microsoft.com/office/drawing/2014/main" id="{B3716234-7205-9448-9A9A-68F4F8CB04B7}"/>
                </a:ext>
              </a:extLst>
            </p:cNvPr>
            <p:cNvSpPr/>
            <p:nvPr/>
          </p:nvSpPr>
          <p:spPr>
            <a:xfrm>
              <a:off x="3757362" y="633450"/>
              <a:ext cx="360000" cy="360000"/>
            </a:xfrm>
            <a:prstGeom prst="ellipse">
              <a:avLst/>
            </a:prstGeom>
            <a:solidFill>
              <a:schemeClr val="bg1"/>
            </a:solidFill>
            <a:ln w="254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Up Arrow 3">
              <a:extLst>
                <a:ext uri="{FF2B5EF4-FFF2-40B4-BE49-F238E27FC236}">
                  <a16:creationId xmlns:a16="http://schemas.microsoft.com/office/drawing/2014/main" id="{EB1CACA9-5B5C-F74B-8629-0BDB570AD291}"/>
                </a:ext>
              </a:extLst>
            </p:cNvPr>
            <p:cNvSpPr/>
            <p:nvPr/>
          </p:nvSpPr>
          <p:spPr>
            <a:xfrm>
              <a:off x="3851937" y="693489"/>
              <a:ext cx="170851" cy="249911"/>
            </a:xfrm>
            <a:prstGeom prst="upArrow">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3F8B3AF1-3BAB-3541-AF91-B80992668438}"/>
              </a:ext>
            </a:extLst>
          </p:cNvPr>
          <p:cNvGrpSpPr/>
          <p:nvPr/>
        </p:nvGrpSpPr>
        <p:grpSpPr>
          <a:xfrm>
            <a:off x="1673607" y="2163799"/>
            <a:ext cx="360000" cy="365975"/>
            <a:chOff x="1420879" y="1577539"/>
            <a:chExt cx="360000" cy="365975"/>
          </a:xfrm>
        </p:grpSpPr>
        <p:sp>
          <p:nvSpPr>
            <p:cNvPr id="48" name="Oval 47">
              <a:extLst>
                <a:ext uri="{FF2B5EF4-FFF2-40B4-BE49-F238E27FC236}">
                  <a16:creationId xmlns:a16="http://schemas.microsoft.com/office/drawing/2014/main" id="{5204EC09-473A-1D45-90EA-9AF809870A48}"/>
                </a:ext>
              </a:extLst>
            </p:cNvPr>
            <p:cNvSpPr/>
            <p:nvPr/>
          </p:nvSpPr>
          <p:spPr>
            <a:xfrm>
              <a:off x="1420879" y="1583514"/>
              <a:ext cx="360000" cy="360000"/>
            </a:xfrm>
            <a:prstGeom prst="ellipse">
              <a:avLst/>
            </a:prstGeom>
            <a:solidFill>
              <a:schemeClr val="bg1"/>
            </a:solidFill>
            <a:ln w="254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ADB45D9-5F9E-BB4C-9DC2-E2FB3B031782}"/>
                </a:ext>
              </a:extLst>
            </p:cNvPr>
            <p:cNvSpPr txBox="1"/>
            <p:nvPr/>
          </p:nvSpPr>
          <p:spPr>
            <a:xfrm>
              <a:off x="1471047" y="1577539"/>
              <a:ext cx="212200" cy="311472"/>
            </a:xfrm>
            <a:prstGeom prst="rect">
              <a:avLst/>
            </a:prstGeom>
            <a:noFill/>
          </p:spPr>
          <p:txBody>
            <a:bodyPr wrap="square" lIns="0" tIns="0" rIns="0" bIns="0" rtlCol="0">
              <a:noAutofit/>
            </a:bodyPr>
            <a:lstStyle/>
            <a:p>
              <a:r>
                <a:rPr lang="en-US" sz="2800" b="1" baseline="0" dirty="0">
                  <a:solidFill>
                    <a:srgbClr val="002060"/>
                  </a:solidFill>
                  <a:latin typeface="Arial"/>
                </a:rPr>
                <a:t>√</a:t>
              </a:r>
            </a:p>
          </p:txBody>
        </p:sp>
      </p:grpSp>
      <p:grpSp>
        <p:nvGrpSpPr>
          <p:cNvPr id="18" name="Group 17">
            <a:extLst>
              <a:ext uri="{FF2B5EF4-FFF2-40B4-BE49-F238E27FC236}">
                <a16:creationId xmlns:a16="http://schemas.microsoft.com/office/drawing/2014/main" id="{68FCA8A1-9B16-F943-8F44-FFEA80C82BB4}"/>
              </a:ext>
            </a:extLst>
          </p:cNvPr>
          <p:cNvGrpSpPr/>
          <p:nvPr/>
        </p:nvGrpSpPr>
        <p:grpSpPr>
          <a:xfrm>
            <a:off x="4064367" y="1324211"/>
            <a:ext cx="360000" cy="360000"/>
            <a:chOff x="4585341" y="1367203"/>
            <a:chExt cx="360000" cy="360000"/>
          </a:xfrm>
        </p:grpSpPr>
        <p:sp>
          <p:nvSpPr>
            <p:cNvPr id="53" name="Oval 52">
              <a:extLst>
                <a:ext uri="{FF2B5EF4-FFF2-40B4-BE49-F238E27FC236}">
                  <a16:creationId xmlns:a16="http://schemas.microsoft.com/office/drawing/2014/main" id="{591968D9-6B0E-B348-B4E6-EE9FA699B219}"/>
                </a:ext>
              </a:extLst>
            </p:cNvPr>
            <p:cNvSpPr/>
            <p:nvPr/>
          </p:nvSpPr>
          <p:spPr>
            <a:xfrm>
              <a:off x="4585341" y="1367203"/>
              <a:ext cx="360000" cy="360000"/>
            </a:xfrm>
            <a:prstGeom prst="ellipse">
              <a:avLst/>
            </a:prstGeom>
            <a:solidFill>
              <a:schemeClr val="bg1"/>
            </a:solidFill>
            <a:ln w="25400">
              <a:solidFill>
                <a:srgbClr val="00206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B951A7EE-CFE4-6540-A2FD-05C84A2751D9}"/>
                </a:ext>
              </a:extLst>
            </p:cNvPr>
            <p:cNvSpPr/>
            <p:nvPr/>
          </p:nvSpPr>
          <p:spPr>
            <a:xfrm rot="5400000">
              <a:off x="4670496" y="1413876"/>
              <a:ext cx="260258" cy="266654"/>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E6FFCCF1-C425-914A-9CCA-760C5E542A3F}"/>
              </a:ext>
            </a:extLst>
          </p:cNvPr>
          <p:cNvGrpSpPr/>
          <p:nvPr/>
        </p:nvGrpSpPr>
        <p:grpSpPr>
          <a:xfrm>
            <a:off x="4502813" y="1761431"/>
            <a:ext cx="1332061" cy="2328430"/>
            <a:chOff x="1672836" y="2574236"/>
            <a:chExt cx="1332061" cy="2328430"/>
          </a:xfrm>
        </p:grpSpPr>
        <p:cxnSp>
          <p:nvCxnSpPr>
            <p:cNvPr id="58" name="Straight Connector 57">
              <a:extLst>
                <a:ext uri="{FF2B5EF4-FFF2-40B4-BE49-F238E27FC236}">
                  <a16:creationId xmlns:a16="http://schemas.microsoft.com/office/drawing/2014/main" id="{269F7196-CAE6-C044-8A73-17C09F11E2D4}"/>
                </a:ext>
              </a:extLst>
            </p:cNvPr>
            <p:cNvCxnSpPr>
              <a:cxnSpLocks/>
            </p:cNvCxnSpPr>
            <p:nvPr/>
          </p:nvCxnSpPr>
          <p:spPr>
            <a:xfrm>
              <a:off x="3003450" y="2794000"/>
              <a:ext cx="0" cy="2108666"/>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1A7D13F1-3A58-1B47-B7CB-2DC30057FE86}"/>
                </a:ext>
              </a:extLst>
            </p:cNvPr>
            <p:cNvCxnSpPr>
              <a:cxnSpLocks/>
            </p:cNvCxnSpPr>
            <p:nvPr/>
          </p:nvCxnSpPr>
          <p:spPr>
            <a:xfrm>
              <a:off x="2648857" y="2576286"/>
              <a:ext cx="354593" cy="221757"/>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id="{18C22F28-9B21-D841-B32C-2441E6B46B0B}"/>
                </a:ext>
              </a:extLst>
            </p:cNvPr>
            <p:cNvCxnSpPr>
              <a:cxnSpLocks/>
            </p:cNvCxnSpPr>
            <p:nvPr/>
          </p:nvCxnSpPr>
          <p:spPr>
            <a:xfrm>
              <a:off x="1672836" y="2574236"/>
              <a:ext cx="1332061" cy="0"/>
            </a:xfrm>
            <a:prstGeom prst="line">
              <a:avLst/>
            </a:prstGeom>
            <a:ln w="15875">
              <a:solidFill>
                <a:srgbClr val="002060"/>
              </a:solidFill>
            </a:ln>
          </p:spPr>
          <p:style>
            <a:lnRef idx="2">
              <a:schemeClr val="accent1"/>
            </a:lnRef>
            <a:fillRef idx="0">
              <a:schemeClr val="accent1"/>
            </a:fillRef>
            <a:effectRef idx="1">
              <a:schemeClr val="accent1"/>
            </a:effectRef>
            <a:fontRef idx="minor">
              <a:schemeClr val="tx1"/>
            </a:fontRef>
          </p:style>
        </p:cxnSp>
      </p:grpSp>
      <p:sp>
        <p:nvSpPr>
          <p:cNvPr id="67" name="TextBox 66">
            <a:extLst>
              <a:ext uri="{FF2B5EF4-FFF2-40B4-BE49-F238E27FC236}">
                <a16:creationId xmlns:a16="http://schemas.microsoft.com/office/drawing/2014/main" id="{70399E1D-D163-CC4D-802C-8635E1825567}"/>
              </a:ext>
            </a:extLst>
          </p:cNvPr>
          <p:cNvSpPr txBox="1"/>
          <p:nvPr/>
        </p:nvSpPr>
        <p:spPr>
          <a:xfrm>
            <a:off x="4520498" y="1324552"/>
            <a:ext cx="1548543" cy="459559"/>
          </a:xfrm>
          <a:prstGeom prst="rect">
            <a:avLst/>
          </a:prstGeom>
          <a:noFill/>
        </p:spPr>
        <p:txBody>
          <a:bodyPr wrap="square" lIns="0" tIns="0" rIns="0" bIns="0" rtlCol="0">
            <a:noAutofit/>
          </a:bodyPr>
          <a:lstStyle/>
          <a:p>
            <a:r>
              <a:rPr lang="en-US" sz="1400" b="1" dirty="0">
                <a:latin typeface="Arial"/>
              </a:rPr>
              <a:t>Build</a:t>
            </a:r>
            <a:r>
              <a:rPr lang="en-US" sz="1400" dirty="0">
                <a:latin typeface="Arial"/>
              </a:rPr>
              <a:t>: commencing</a:t>
            </a:r>
            <a:endParaRPr lang="en-US" sz="1600" b="1" baseline="0" dirty="0">
              <a:latin typeface="Arial"/>
            </a:endParaRPr>
          </a:p>
          <a:p>
            <a:r>
              <a:rPr lang="en-US" sz="1200" dirty="0">
                <a:latin typeface="Arial"/>
              </a:rPr>
              <a:t>January 2019</a:t>
            </a:r>
            <a:endParaRPr lang="en-US" sz="1200" baseline="0" dirty="0">
              <a:latin typeface="Arial"/>
            </a:endParaRPr>
          </a:p>
        </p:txBody>
      </p:sp>
      <p:sp>
        <p:nvSpPr>
          <p:cNvPr id="41" name="Rectangle 40">
            <a:extLst>
              <a:ext uri="{FF2B5EF4-FFF2-40B4-BE49-F238E27FC236}">
                <a16:creationId xmlns:a16="http://schemas.microsoft.com/office/drawing/2014/main" id="{20AB1736-5D0A-0743-B57F-529360699B42}"/>
              </a:ext>
            </a:extLst>
          </p:cNvPr>
          <p:cNvSpPr/>
          <p:nvPr/>
        </p:nvSpPr>
        <p:spPr>
          <a:xfrm>
            <a:off x="3483429" y="3171370"/>
            <a:ext cx="3280056" cy="914400"/>
          </a:xfrm>
          <a:prstGeom prst="rect">
            <a:avLst/>
          </a:prstGeom>
          <a:gradFill>
            <a:gsLst>
              <a:gs pos="5000">
                <a:srgbClr val="002060"/>
              </a:gs>
              <a:gs pos="94000">
                <a:srgbClr val="00B0F0"/>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t>1660</a:t>
            </a:r>
          </a:p>
          <a:p>
            <a:pPr algn="ctr"/>
            <a:r>
              <a:rPr lang="en-US" sz="1400" dirty="0"/>
              <a:t>teraflops</a:t>
            </a:r>
            <a:endParaRPr lang="en-US" dirty="0"/>
          </a:p>
        </p:txBody>
      </p:sp>
      <p:sp>
        <p:nvSpPr>
          <p:cNvPr id="8" name="Oval 7">
            <a:extLst>
              <a:ext uri="{FF2B5EF4-FFF2-40B4-BE49-F238E27FC236}">
                <a16:creationId xmlns:a16="http://schemas.microsoft.com/office/drawing/2014/main" id="{DE38AB31-DDCD-3C40-9360-3491CCA09D7F}"/>
              </a:ext>
            </a:extLst>
          </p:cNvPr>
          <p:cNvSpPr/>
          <p:nvPr/>
        </p:nvSpPr>
        <p:spPr>
          <a:xfrm>
            <a:off x="6954743" y="1374082"/>
            <a:ext cx="1311639" cy="2654475"/>
          </a:xfrm>
          <a:prstGeom prst="ellipse">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783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5D2BD04-F818-4C3F-9186-28624750DD6B}"/>
              </a:ext>
            </a:extLst>
          </p:cNvPr>
          <p:cNvSpPr>
            <a:spLocks noGrp="1"/>
          </p:cNvSpPr>
          <p:nvPr>
            <p:ph type="title"/>
          </p:nvPr>
        </p:nvSpPr>
        <p:spPr/>
        <p:txBody>
          <a:bodyPr/>
          <a:lstStyle/>
          <a:p>
            <a:r>
              <a:rPr lang="en-AU" dirty="0"/>
              <a:t>APS Review</a:t>
            </a:r>
            <a:br>
              <a:rPr lang="en-AU" dirty="0"/>
            </a:br>
            <a:r>
              <a:rPr lang="en-AU" dirty="0"/>
              <a:t>Stakeholder Engagement</a:t>
            </a:r>
          </a:p>
        </p:txBody>
      </p:sp>
      <p:graphicFrame>
        <p:nvGraphicFramePr>
          <p:cNvPr id="17" name="Content Placeholder 11">
            <a:extLst>
              <a:ext uri="{FF2B5EF4-FFF2-40B4-BE49-F238E27FC236}">
                <a16:creationId xmlns:a16="http://schemas.microsoft.com/office/drawing/2014/main" id="{7D1477DC-A04F-4F7E-9F61-A40AB4BDD6FA}"/>
              </a:ext>
            </a:extLst>
          </p:cNvPr>
          <p:cNvGraphicFramePr>
            <a:graphicFrameLocks/>
          </p:cNvGraphicFramePr>
          <p:nvPr>
            <p:extLst/>
          </p:nvPr>
        </p:nvGraphicFramePr>
        <p:xfrm>
          <a:off x="1326901" y="897564"/>
          <a:ext cx="6617324" cy="4093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02885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12EFA-761D-4947-9486-FDC3B6A30827}"/>
              </a:ext>
            </a:extLst>
          </p:cNvPr>
          <p:cNvSpPr>
            <a:spLocks noGrp="1"/>
          </p:cNvSpPr>
          <p:nvPr>
            <p:ph type="title"/>
          </p:nvPr>
        </p:nvSpPr>
        <p:spPr>
          <a:xfrm>
            <a:off x="360363" y="222251"/>
            <a:ext cx="8426449" cy="539750"/>
          </a:xfrm>
        </p:spPr>
        <p:txBody>
          <a:bodyPr/>
          <a:lstStyle/>
          <a:p>
            <a:r>
              <a:rPr lang="en-US" dirty="0"/>
              <a:t>Business Demands for Numerical Weather Prediction</a:t>
            </a:r>
          </a:p>
        </p:txBody>
      </p:sp>
      <p:sp>
        <p:nvSpPr>
          <p:cNvPr id="3" name="Footer Placeholder 2">
            <a:extLst>
              <a:ext uri="{FF2B5EF4-FFF2-40B4-BE49-F238E27FC236}">
                <a16:creationId xmlns:a16="http://schemas.microsoft.com/office/drawing/2014/main" id="{03BC2B42-EFED-9249-9D13-879446DF5D7A}"/>
              </a:ext>
            </a:extLst>
          </p:cNvPr>
          <p:cNvSpPr>
            <a:spLocks noGrp="1"/>
          </p:cNvSpPr>
          <p:nvPr>
            <p:ph type="ftr" sz="quarter" idx="3"/>
          </p:nvPr>
        </p:nvSpPr>
        <p:spPr/>
        <p:txBody>
          <a:bodyPr/>
          <a:lstStyle/>
          <a:p>
            <a:r>
              <a:rPr lang="en-US"/>
              <a:t>Copyright 2018 Bureau of Meteorology</a:t>
            </a:r>
            <a:endParaRPr lang="en-US" dirty="0"/>
          </a:p>
        </p:txBody>
      </p:sp>
      <p:graphicFrame>
        <p:nvGraphicFramePr>
          <p:cNvPr id="4" name="Table 3">
            <a:extLst>
              <a:ext uri="{FF2B5EF4-FFF2-40B4-BE49-F238E27FC236}">
                <a16:creationId xmlns:a16="http://schemas.microsoft.com/office/drawing/2014/main" id="{259E870C-3CA4-D840-95F2-881836165224}"/>
              </a:ext>
            </a:extLst>
          </p:cNvPr>
          <p:cNvGraphicFramePr>
            <a:graphicFrameLocks noGrp="1"/>
          </p:cNvGraphicFramePr>
          <p:nvPr>
            <p:extLst>
              <p:ext uri="{D42A27DB-BD31-4B8C-83A1-F6EECF244321}">
                <p14:modId xmlns:p14="http://schemas.microsoft.com/office/powerpoint/2010/main" val="1802567319"/>
              </p:ext>
            </p:extLst>
          </p:nvPr>
        </p:nvGraphicFramePr>
        <p:xfrm>
          <a:off x="576922" y="685800"/>
          <a:ext cx="7990156" cy="3877733"/>
        </p:xfrm>
        <a:graphic>
          <a:graphicData uri="http://schemas.openxmlformats.org/drawingml/2006/table">
            <a:tbl>
              <a:tblPr firstRow="1" firstCol="1" bandRow="1">
                <a:tableStyleId>{F2DE63D5-997A-4646-A377-4702673A728D}</a:tableStyleId>
              </a:tblPr>
              <a:tblGrid>
                <a:gridCol w="1329555">
                  <a:extLst>
                    <a:ext uri="{9D8B030D-6E8A-4147-A177-3AD203B41FA5}">
                      <a16:colId xmlns:a16="http://schemas.microsoft.com/office/drawing/2014/main" val="1472786983"/>
                    </a:ext>
                  </a:extLst>
                </a:gridCol>
                <a:gridCol w="3468813">
                  <a:extLst>
                    <a:ext uri="{9D8B030D-6E8A-4147-A177-3AD203B41FA5}">
                      <a16:colId xmlns:a16="http://schemas.microsoft.com/office/drawing/2014/main" val="318280749"/>
                    </a:ext>
                  </a:extLst>
                </a:gridCol>
                <a:gridCol w="1742530">
                  <a:extLst>
                    <a:ext uri="{9D8B030D-6E8A-4147-A177-3AD203B41FA5}">
                      <a16:colId xmlns:a16="http://schemas.microsoft.com/office/drawing/2014/main" val="1467260940"/>
                    </a:ext>
                  </a:extLst>
                </a:gridCol>
                <a:gridCol w="1449258">
                  <a:extLst>
                    <a:ext uri="{9D8B030D-6E8A-4147-A177-3AD203B41FA5}">
                      <a16:colId xmlns:a16="http://schemas.microsoft.com/office/drawing/2014/main" val="2458496623"/>
                    </a:ext>
                  </a:extLst>
                </a:gridCol>
              </a:tblGrid>
              <a:tr h="331906">
                <a:tc>
                  <a:txBody>
                    <a:bodyPr/>
                    <a:lstStyle/>
                    <a:p>
                      <a:pPr>
                        <a:lnSpc>
                          <a:spcPts val="1000"/>
                        </a:lnSpc>
                        <a:spcBef>
                          <a:spcPts val="200"/>
                        </a:spcBef>
                        <a:spcAft>
                          <a:spcPts val="200"/>
                        </a:spcAft>
                      </a:pPr>
                      <a:r>
                        <a:rPr lang="en-AU" sz="1100" dirty="0">
                          <a:solidFill>
                            <a:srgbClr val="001C43"/>
                          </a:solidFill>
                          <a:effectLst/>
                        </a:rPr>
                        <a:t>Sector</a:t>
                      </a:r>
                      <a:endParaRPr lang="en-AU" sz="110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000"/>
                        </a:lnSpc>
                        <a:spcBef>
                          <a:spcPts val="200"/>
                        </a:spcBef>
                        <a:spcAft>
                          <a:spcPts val="200"/>
                        </a:spcAft>
                      </a:pPr>
                      <a:r>
                        <a:rPr lang="en-AU" sz="1100" dirty="0">
                          <a:solidFill>
                            <a:srgbClr val="001C43"/>
                          </a:solidFill>
                          <a:effectLst/>
                        </a:rPr>
                        <a:t>Sector Needs</a:t>
                      </a:r>
                      <a:endParaRPr lang="en-AU" sz="110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000"/>
                        </a:lnSpc>
                        <a:spcBef>
                          <a:spcPts val="200"/>
                        </a:spcBef>
                        <a:spcAft>
                          <a:spcPts val="200"/>
                        </a:spcAft>
                      </a:pPr>
                      <a:r>
                        <a:rPr lang="en-AU" sz="1100" dirty="0">
                          <a:solidFill>
                            <a:srgbClr val="001C43"/>
                          </a:solidFill>
                          <a:effectLst/>
                        </a:rPr>
                        <a:t>Outcome</a:t>
                      </a:r>
                      <a:endParaRPr lang="en-AU" sz="110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000"/>
                        </a:lnSpc>
                        <a:spcBef>
                          <a:spcPts val="200"/>
                        </a:spcBef>
                        <a:spcAft>
                          <a:spcPts val="200"/>
                        </a:spcAft>
                      </a:pPr>
                      <a:r>
                        <a:rPr lang="en-AU" sz="1100" dirty="0">
                          <a:solidFill>
                            <a:srgbClr val="001C43"/>
                          </a:solidFill>
                          <a:effectLst/>
                        </a:rPr>
                        <a:t>Output</a:t>
                      </a:r>
                      <a:endParaRPr lang="en-AU" sz="110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3454186"/>
                  </a:ext>
                </a:extLst>
              </a:tr>
              <a:tr h="612138">
                <a:tc>
                  <a:txBody>
                    <a:bodyPr/>
                    <a:lstStyle/>
                    <a:p>
                      <a:pPr algn="r">
                        <a:lnSpc>
                          <a:spcPts val="1000"/>
                        </a:lnSpc>
                        <a:spcBef>
                          <a:spcPts val="200"/>
                        </a:spcBef>
                        <a:spcAft>
                          <a:spcPts val="200"/>
                        </a:spcAft>
                      </a:pPr>
                      <a:r>
                        <a:rPr lang="en-AU" sz="1050" dirty="0">
                          <a:effectLst/>
                        </a:rPr>
                        <a:t>Public Safety-Fire</a:t>
                      </a:r>
                      <a:endParaRPr lang="en-AU"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nSpc>
                          <a:spcPts val="1000"/>
                        </a:lnSpc>
                        <a:spcBef>
                          <a:spcPts val="200"/>
                        </a:spcBef>
                        <a:spcAft>
                          <a:spcPts val="200"/>
                        </a:spcAft>
                      </a:pPr>
                      <a:r>
                        <a:rPr lang="en-AU" sz="900" dirty="0">
                          <a:effectLst/>
                        </a:rPr>
                        <a:t>"When a fire is active, it's important to know what the forecasts are with as much detail and accuracy as possible for particular locations, so that I can give the correct info for planning the right evacuation"</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gn="l">
                        <a:lnSpc>
                          <a:spcPts val="1000"/>
                        </a:lnSpc>
                        <a:spcBef>
                          <a:spcPts val="200"/>
                        </a:spcBef>
                        <a:spcAft>
                          <a:spcPts val="200"/>
                        </a:spcAft>
                      </a:pPr>
                      <a:r>
                        <a:rPr lang="en-AU" sz="900" dirty="0">
                          <a:effectLst/>
                        </a:rPr>
                        <a:t>Increased quantifiable information for specific locations.</a:t>
                      </a:r>
                      <a:endParaRPr lang="en-AU" sz="1050" dirty="0">
                        <a:effectLst/>
                      </a:endParaRPr>
                    </a:p>
                    <a:p>
                      <a:pPr algn="l">
                        <a:lnSpc>
                          <a:spcPts val="1000"/>
                        </a:lnSpc>
                        <a:spcBef>
                          <a:spcPts val="200"/>
                        </a:spcBef>
                        <a:spcAft>
                          <a:spcPts val="200"/>
                        </a:spcAft>
                      </a:pPr>
                      <a:r>
                        <a:rPr lang="en-AU" sz="900" dirty="0">
                          <a:effectLst/>
                        </a:rPr>
                        <a:t>Increased accuracy</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lnSpc>
                          <a:spcPts val="900"/>
                        </a:lnSpc>
                        <a:spcBef>
                          <a:spcPts val="100"/>
                        </a:spcBef>
                        <a:spcAft>
                          <a:spcPts val="100"/>
                        </a:spcAft>
                      </a:pPr>
                      <a:r>
                        <a:rPr lang="en-AU" sz="900" b="1" dirty="0">
                          <a:effectLst/>
                        </a:rPr>
                        <a:t>City-scale model</a:t>
                      </a:r>
                      <a:endParaRPr lang="en-AU" sz="1050" b="1" dirty="0">
                        <a:effectLst/>
                      </a:endParaRPr>
                    </a:p>
                    <a:p>
                      <a:pPr algn="ctr">
                        <a:lnSpc>
                          <a:spcPts val="900"/>
                        </a:lnSpc>
                        <a:spcBef>
                          <a:spcPts val="100"/>
                        </a:spcBef>
                        <a:spcAft>
                          <a:spcPts val="100"/>
                        </a:spcAft>
                      </a:pPr>
                      <a:r>
                        <a:rPr lang="en-AU" sz="900" dirty="0">
                          <a:effectLst/>
                        </a:rPr>
                        <a:t>APS: CE3, CE4</a:t>
                      </a:r>
                    </a:p>
                    <a:p>
                      <a:pPr algn="ctr">
                        <a:lnSpc>
                          <a:spcPts val="900"/>
                        </a:lnSpc>
                        <a:spcBef>
                          <a:spcPts val="100"/>
                        </a:spcBef>
                        <a:spcAft>
                          <a:spcPts val="100"/>
                        </a:spcAft>
                      </a:pPr>
                      <a:r>
                        <a:rPr lang="en-AU" sz="900" b="1" dirty="0">
                          <a:effectLst/>
                        </a:rPr>
                        <a:t>Ultra-scale model</a:t>
                      </a:r>
                      <a:endParaRPr lang="en-AU" sz="1050" b="1" dirty="0">
                        <a:effectLst/>
                      </a:endParaRPr>
                    </a:p>
                    <a:p>
                      <a:pPr algn="ctr">
                        <a:lnSpc>
                          <a:spcPts val="900"/>
                        </a:lnSpc>
                        <a:spcBef>
                          <a:spcPts val="100"/>
                        </a:spcBef>
                        <a:spcAft>
                          <a:spcPts val="100"/>
                        </a:spcAft>
                      </a:pPr>
                      <a:r>
                        <a:rPr lang="en-AU" sz="900" dirty="0">
                          <a:effectLst/>
                        </a:rPr>
                        <a:t>    APS4: UX</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35058401"/>
                  </a:ext>
                </a:extLst>
              </a:tr>
              <a:tr h="891148">
                <a:tc>
                  <a:txBody>
                    <a:bodyPr/>
                    <a:lstStyle/>
                    <a:p>
                      <a:pPr algn="r">
                        <a:lnSpc>
                          <a:spcPts val="1000"/>
                        </a:lnSpc>
                        <a:spcBef>
                          <a:spcPts val="200"/>
                        </a:spcBef>
                        <a:spcAft>
                          <a:spcPts val="200"/>
                        </a:spcAft>
                      </a:pPr>
                      <a:r>
                        <a:rPr lang="en-AU" sz="1050" dirty="0">
                          <a:effectLst/>
                        </a:rPr>
                        <a:t>Aviation</a:t>
                      </a:r>
                      <a:endParaRPr lang="en-AU"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nSpc>
                          <a:spcPts val="1000"/>
                        </a:lnSpc>
                        <a:spcBef>
                          <a:spcPts val="200"/>
                        </a:spcBef>
                        <a:spcAft>
                          <a:spcPts val="200"/>
                        </a:spcAft>
                      </a:pPr>
                      <a:r>
                        <a:rPr lang="en-AU" sz="900" dirty="0">
                          <a:effectLst/>
                        </a:rPr>
                        <a:t> “I’m managing the airport and would like to know how long there is to get planes on the ground before the thunderstorm hits and what flights to advise to delay from other airports."</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gn="l">
                        <a:lnSpc>
                          <a:spcPts val="1000"/>
                        </a:lnSpc>
                        <a:spcBef>
                          <a:spcPts val="200"/>
                        </a:spcBef>
                        <a:spcAft>
                          <a:spcPts val="200"/>
                        </a:spcAft>
                      </a:pPr>
                      <a:r>
                        <a:rPr lang="en-AU" sz="900" dirty="0">
                          <a:effectLst/>
                        </a:rPr>
                        <a:t>Information about severe weather for specific locations as quickly as possible.</a:t>
                      </a:r>
                      <a:endParaRPr lang="en-AU" sz="1050" dirty="0">
                        <a:effectLst/>
                      </a:endParaRPr>
                    </a:p>
                    <a:p>
                      <a:pPr algn="l">
                        <a:lnSpc>
                          <a:spcPts val="1000"/>
                        </a:lnSpc>
                        <a:spcBef>
                          <a:spcPts val="200"/>
                        </a:spcBef>
                        <a:spcAft>
                          <a:spcPts val="200"/>
                        </a:spcAft>
                      </a:pPr>
                      <a:r>
                        <a:rPr lang="en-AU" sz="900" dirty="0">
                          <a:effectLst/>
                        </a:rPr>
                        <a:t>Increased accuracy</a:t>
                      </a:r>
                      <a:endParaRPr lang="en-AU" sz="1050" dirty="0">
                        <a:effectLst/>
                      </a:endParaRPr>
                    </a:p>
                    <a:p>
                      <a:pPr algn="l">
                        <a:lnSpc>
                          <a:spcPts val="1000"/>
                        </a:lnSpc>
                        <a:spcBef>
                          <a:spcPts val="200"/>
                        </a:spcBef>
                        <a:spcAft>
                          <a:spcPts val="200"/>
                        </a:spcAft>
                      </a:pPr>
                      <a:r>
                        <a:rPr lang="en-AU" sz="900" dirty="0">
                          <a:effectLst/>
                        </a:rPr>
                        <a:t>Rapid situational update</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lnSpc>
                          <a:spcPts val="900"/>
                        </a:lnSpc>
                        <a:spcBef>
                          <a:spcPts val="100"/>
                        </a:spcBef>
                        <a:spcAft>
                          <a:spcPts val="100"/>
                        </a:spcAft>
                      </a:pPr>
                      <a:r>
                        <a:rPr lang="en-AU" sz="900" b="1" dirty="0">
                          <a:effectLst/>
                        </a:rPr>
                        <a:t>City-scale model</a:t>
                      </a:r>
                      <a:endParaRPr lang="en-AU" sz="1050" b="1" dirty="0">
                        <a:effectLst/>
                      </a:endParaRPr>
                    </a:p>
                    <a:p>
                      <a:pPr algn="ctr">
                        <a:lnSpc>
                          <a:spcPts val="900"/>
                        </a:lnSpc>
                        <a:spcBef>
                          <a:spcPts val="100"/>
                        </a:spcBef>
                        <a:spcAft>
                          <a:spcPts val="100"/>
                        </a:spcAft>
                      </a:pPr>
                      <a:r>
                        <a:rPr lang="en-AU" sz="900" dirty="0">
                          <a:effectLst/>
                        </a:rPr>
                        <a:t>    APS: CE3, CE4</a:t>
                      </a:r>
                      <a:endParaRPr lang="en-AU" sz="1050" dirty="0">
                        <a:effectLst/>
                      </a:endParaRPr>
                    </a:p>
                    <a:p>
                      <a:pPr algn="ctr">
                        <a:lnSpc>
                          <a:spcPts val="900"/>
                        </a:lnSpc>
                        <a:spcBef>
                          <a:spcPts val="100"/>
                        </a:spcBef>
                        <a:spcAft>
                          <a:spcPts val="100"/>
                        </a:spcAft>
                      </a:pPr>
                      <a:r>
                        <a:rPr lang="en-AU" sz="900" b="1" dirty="0">
                          <a:effectLst/>
                        </a:rPr>
                        <a:t>Ultra-scale model</a:t>
                      </a:r>
                      <a:endParaRPr lang="en-AU" sz="1050" b="1" dirty="0">
                        <a:effectLst/>
                      </a:endParaRPr>
                    </a:p>
                    <a:p>
                      <a:pPr algn="ctr">
                        <a:lnSpc>
                          <a:spcPts val="900"/>
                        </a:lnSpc>
                        <a:spcBef>
                          <a:spcPts val="100"/>
                        </a:spcBef>
                        <a:spcAft>
                          <a:spcPts val="100"/>
                        </a:spcAft>
                      </a:pPr>
                      <a:r>
                        <a:rPr lang="en-AU" sz="900" dirty="0">
                          <a:effectLst/>
                        </a:rPr>
                        <a:t>    APS 4: UX</a:t>
                      </a:r>
                      <a:endParaRPr lang="en-AU" sz="1050" dirty="0">
                        <a:effectLst/>
                      </a:endParaRPr>
                    </a:p>
                    <a:p>
                      <a:pPr algn="ctr">
                        <a:lnSpc>
                          <a:spcPts val="900"/>
                        </a:lnSpc>
                        <a:spcBef>
                          <a:spcPts val="100"/>
                        </a:spcBef>
                        <a:spcAft>
                          <a:spcPts val="100"/>
                        </a:spcAft>
                      </a:pPr>
                      <a:r>
                        <a:rPr lang="en-AU" sz="900" b="1" dirty="0">
                          <a:effectLst/>
                        </a:rPr>
                        <a:t>Rapid Analysis</a:t>
                      </a:r>
                      <a:endParaRPr lang="en-AU" sz="1050" b="1" dirty="0">
                        <a:effectLst/>
                      </a:endParaRPr>
                    </a:p>
                    <a:p>
                      <a:pPr algn="ctr">
                        <a:lnSpc>
                          <a:spcPts val="900"/>
                        </a:lnSpc>
                        <a:spcBef>
                          <a:spcPts val="100"/>
                        </a:spcBef>
                        <a:spcAft>
                          <a:spcPts val="100"/>
                        </a:spcAft>
                      </a:pPr>
                      <a:r>
                        <a:rPr lang="en-AU" sz="900" dirty="0">
                          <a:effectLst/>
                        </a:rPr>
                        <a:t>    APS 4: NAS</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96221156"/>
                  </a:ext>
                </a:extLst>
              </a:tr>
              <a:tr h="809417">
                <a:tc>
                  <a:txBody>
                    <a:bodyPr/>
                    <a:lstStyle/>
                    <a:p>
                      <a:pPr algn="r">
                        <a:lnSpc>
                          <a:spcPts val="1000"/>
                        </a:lnSpc>
                        <a:spcBef>
                          <a:spcPts val="200"/>
                        </a:spcBef>
                        <a:spcAft>
                          <a:spcPts val="200"/>
                        </a:spcAft>
                      </a:pPr>
                      <a:r>
                        <a:rPr lang="en-AU" sz="1050" dirty="0">
                          <a:effectLst/>
                        </a:rPr>
                        <a:t>Agriculture</a:t>
                      </a:r>
                      <a:endParaRPr lang="en-AU"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nSpc>
                          <a:spcPts val="1000"/>
                        </a:lnSpc>
                        <a:spcBef>
                          <a:spcPts val="200"/>
                        </a:spcBef>
                        <a:spcAft>
                          <a:spcPts val="200"/>
                        </a:spcAft>
                      </a:pPr>
                      <a:r>
                        <a:rPr lang="en-AU" sz="900" dirty="0">
                          <a:effectLst/>
                        </a:rPr>
                        <a:t>"I need to understand the probability of rain 7-14 days ahead of more than 20mm rain, so that I can manage my pastures and move my livestock to a suitable location for best survival rates". </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gn="l">
                        <a:lnSpc>
                          <a:spcPts val="1000"/>
                        </a:lnSpc>
                        <a:spcBef>
                          <a:spcPts val="200"/>
                        </a:spcBef>
                        <a:spcAft>
                          <a:spcPts val="200"/>
                        </a:spcAft>
                      </a:pPr>
                      <a:r>
                        <a:rPr lang="en-AU" sz="900" dirty="0">
                          <a:effectLst/>
                        </a:rPr>
                        <a:t>Provide probability of severe weather at a longer timescale, even if the confidence is lower.</a:t>
                      </a:r>
                      <a:endParaRPr lang="en-AU" sz="1050" dirty="0">
                        <a:effectLst/>
                      </a:endParaRPr>
                    </a:p>
                    <a:p>
                      <a:pPr algn="l">
                        <a:lnSpc>
                          <a:spcPts val="1000"/>
                        </a:lnSpc>
                        <a:spcBef>
                          <a:spcPts val="200"/>
                        </a:spcBef>
                        <a:spcAft>
                          <a:spcPts val="200"/>
                        </a:spcAft>
                      </a:pPr>
                      <a:r>
                        <a:rPr lang="en-AU" sz="900" dirty="0">
                          <a:effectLst/>
                        </a:rPr>
                        <a:t>Increased accuracy</a:t>
                      </a:r>
                      <a:endParaRPr lang="en-AU" sz="1050" dirty="0">
                        <a:effectLst/>
                      </a:endParaRPr>
                    </a:p>
                    <a:p>
                      <a:pPr algn="l">
                        <a:lnSpc>
                          <a:spcPts val="1000"/>
                        </a:lnSpc>
                        <a:spcBef>
                          <a:spcPts val="200"/>
                        </a:spcBef>
                        <a:spcAft>
                          <a:spcPts val="200"/>
                        </a:spcAft>
                      </a:pPr>
                      <a:r>
                        <a:rPr lang="en-AU" sz="900" dirty="0">
                          <a:effectLst/>
                        </a:rPr>
                        <a:t>Extended forecast lead time</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lnSpc>
                          <a:spcPts val="900"/>
                        </a:lnSpc>
                        <a:spcBef>
                          <a:spcPts val="100"/>
                        </a:spcBef>
                        <a:spcAft>
                          <a:spcPts val="100"/>
                        </a:spcAft>
                      </a:pPr>
                      <a:r>
                        <a:rPr lang="en-AU" sz="900" b="1" dirty="0">
                          <a:effectLst/>
                        </a:rPr>
                        <a:t>Global-scale model</a:t>
                      </a:r>
                      <a:endParaRPr lang="en-AU" sz="1050" b="1" dirty="0">
                        <a:effectLst/>
                      </a:endParaRPr>
                    </a:p>
                    <a:p>
                      <a:pPr algn="ctr">
                        <a:lnSpc>
                          <a:spcPts val="900"/>
                        </a:lnSpc>
                        <a:spcBef>
                          <a:spcPts val="100"/>
                        </a:spcBef>
                        <a:spcAft>
                          <a:spcPts val="100"/>
                        </a:spcAft>
                      </a:pPr>
                      <a:r>
                        <a:rPr lang="en-AU" sz="900" dirty="0">
                          <a:effectLst/>
                        </a:rPr>
                        <a:t>    APS 3: GE3</a:t>
                      </a:r>
                      <a:endParaRPr lang="en-AU" sz="1050" dirty="0">
                        <a:effectLst/>
                      </a:endParaRPr>
                    </a:p>
                    <a:p>
                      <a:pPr algn="ctr">
                        <a:lnSpc>
                          <a:spcPts val="900"/>
                        </a:lnSpc>
                        <a:spcBef>
                          <a:spcPts val="100"/>
                        </a:spcBef>
                        <a:spcAft>
                          <a:spcPts val="100"/>
                        </a:spcAft>
                      </a:pPr>
                      <a:r>
                        <a:rPr lang="en-AU" sz="900" b="1" dirty="0">
                          <a:effectLst/>
                        </a:rPr>
                        <a:t>Extended lead time</a:t>
                      </a:r>
                      <a:endParaRPr lang="en-AU" sz="1050" b="1" dirty="0">
                        <a:effectLst/>
                      </a:endParaRPr>
                    </a:p>
                    <a:p>
                      <a:pPr algn="ctr">
                        <a:lnSpc>
                          <a:spcPts val="900"/>
                        </a:lnSpc>
                        <a:spcBef>
                          <a:spcPts val="100"/>
                        </a:spcBef>
                        <a:spcAft>
                          <a:spcPts val="100"/>
                        </a:spcAft>
                      </a:pPr>
                      <a:r>
                        <a:rPr lang="en-AU" sz="900" dirty="0">
                          <a:effectLst/>
                        </a:rPr>
                        <a:t>    APS 4: GE4</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16325862"/>
                  </a:ext>
                </a:extLst>
              </a:tr>
              <a:tr h="612138">
                <a:tc>
                  <a:txBody>
                    <a:bodyPr/>
                    <a:lstStyle/>
                    <a:p>
                      <a:pPr algn="r">
                        <a:lnSpc>
                          <a:spcPts val="1000"/>
                        </a:lnSpc>
                        <a:spcBef>
                          <a:spcPts val="200"/>
                        </a:spcBef>
                        <a:spcAft>
                          <a:spcPts val="200"/>
                        </a:spcAft>
                      </a:pPr>
                      <a:r>
                        <a:rPr lang="en-AU" sz="1050" dirty="0">
                          <a:effectLst/>
                        </a:rPr>
                        <a:t>Public Safety-Cyclone</a:t>
                      </a:r>
                      <a:endParaRPr lang="en-AU"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nSpc>
                          <a:spcPts val="1000"/>
                        </a:lnSpc>
                        <a:spcBef>
                          <a:spcPts val="200"/>
                        </a:spcBef>
                        <a:spcAft>
                          <a:spcPts val="200"/>
                        </a:spcAft>
                      </a:pPr>
                      <a:r>
                        <a:rPr lang="en-AU" sz="900" dirty="0">
                          <a:effectLst/>
                        </a:rPr>
                        <a:t>"I need to understand the probability of where a cyclone may impact so that I can prepare the community and resources from an emergency services perspective.".</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gn="l">
                        <a:lnSpc>
                          <a:spcPts val="1000"/>
                        </a:lnSpc>
                        <a:spcBef>
                          <a:spcPts val="200"/>
                        </a:spcBef>
                        <a:spcAft>
                          <a:spcPts val="200"/>
                        </a:spcAft>
                      </a:pPr>
                      <a:r>
                        <a:rPr lang="en-AU" sz="900">
                          <a:effectLst/>
                        </a:rPr>
                        <a:t>Information about the probability of the area of impact</a:t>
                      </a:r>
                      <a:endParaRPr lang="en-AU" sz="1050">
                        <a:effectLst/>
                      </a:endParaRPr>
                    </a:p>
                    <a:p>
                      <a:pPr algn="l">
                        <a:lnSpc>
                          <a:spcPts val="1000"/>
                        </a:lnSpc>
                        <a:spcBef>
                          <a:spcPts val="200"/>
                        </a:spcBef>
                        <a:spcAft>
                          <a:spcPts val="200"/>
                        </a:spcAft>
                      </a:pPr>
                      <a:r>
                        <a:rPr lang="en-AU" sz="900">
                          <a:effectLst/>
                        </a:rPr>
                        <a:t>Increased accuracy and quantifiable information</a:t>
                      </a:r>
                      <a:endParaRPr lang="en-AU" sz="105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lnSpc>
                          <a:spcPts val="900"/>
                        </a:lnSpc>
                        <a:spcBef>
                          <a:spcPts val="100"/>
                        </a:spcBef>
                        <a:spcAft>
                          <a:spcPts val="100"/>
                        </a:spcAft>
                      </a:pPr>
                      <a:r>
                        <a:rPr lang="en-AU" sz="900" b="1" dirty="0">
                          <a:effectLst/>
                        </a:rPr>
                        <a:t>Global-scale model</a:t>
                      </a:r>
                      <a:endParaRPr lang="en-AU" sz="1050" b="1" dirty="0">
                        <a:effectLst/>
                      </a:endParaRPr>
                    </a:p>
                    <a:p>
                      <a:pPr algn="ctr">
                        <a:lnSpc>
                          <a:spcPts val="900"/>
                        </a:lnSpc>
                        <a:spcBef>
                          <a:spcPts val="100"/>
                        </a:spcBef>
                        <a:spcAft>
                          <a:spcPts val="100"/>
                        </a:spcAft>
                      </a:pPr>
                      <a:r>
                        <a:rPr lang="en-AU" sz="900" dirty="0">
                          <a:effectLst/>
                        </a:rPr>
                        <a:t>    APS: GE3, GE4</a:t>
                      </a:r>
                      <a:endParaRPr lang="en-AU" sz="1050" dirty="0">
                        <a:effectLst/>
                      </a:endParaRPr>
                    </a:p>
                    <a:p>
                      <a:pPr algn="ctr">
                        <a:lnSpc>
                          <a:spcPts val="900"/>
                        </a:lnSpc>
                        <a:spcBef>
                          <a:spcPts val="100"/>
                        </a:spcBef>
                        <a:spcAft>
                          <a:spcPts val="100"/>
                        </a:spcAft>
                      </a:pPr>
                      <a:r>
                        <a:rPr lang="en-AU" sz="900" b="1" dirty="0">
                          <a:effectLst/>
                        </a:rPr>
                        <a:t>Ensemble TC</a:t>
                      </a:r>
                      <a:endParaRPr lang="en-AU" sz="1050" b="1" dirty="0">
                        <a:effectLst/>
                      </a:endParaRPr>
                    </a:p>
                    <a:p>
                      <a:pPr algn="ctr">
                        <a:lnSpc>
                          <a:spcPts val="900"/>
                        </a:lnSpc>
                        <a:spcBef>
                          <a:spcPts val="100"/>
                        </a:spcBef>
                        <a:spcAft>
                          <a:spcPts val="100"/>
                        </a:spcAft>
                      </a:pPr>
                      <a:r>
                        <a:rPr lang="en-AU" sz="900" dirty="0">
                          <a:effectLst/>
                        </a:rPr>
                        <a:t>    APS 4: TCE</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330648888"/>
                  </a:ext>
                </a:extLst>
              </a:tr>
              <a:tr h="620986">
                <a:tc>
                  <a:txBody>
                    <a:bodyPr/>
                    <a:lstStyle/>
                    <a:p>
                      <a:pPr algn="r">
                        <a:lnSpc>
                          <a:spcPts val="1000"/>
                        </a:lnSpc>
                        <a:spcBef>
                          <a:spcPts val="200"/>
                        </a:spcBef>
                        <a:spcAft>
                          <a:spcPts val="200"/>
                        </a:spcAft>
                      </a:pPr>
                      <a:r>
                        <a:rPr lang="en-AU" sz="1050" dirty="0">
                          <a:effectLst/>
                        </a:rPr>
                        <a:t>Energy</a:t>
                      </a:r>
                      <a:endParaRPr lang="en-AU"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a:lnSpc>
                          <a:spcPts val="1000"/>
                        </a:lnSpc>
                        <a:spcBef>
                          <a:spcPts val="200"/>
                        </a:spcBef>
                        <a:spcAft>
                          <a:spcPts val="200"/>
                        </a:spcAft>
                      </a:pPr>
                      <a:r>
                        <a:rPr lang="en-AU" sz="900" dirty="0">
                          <a:effectLst/>
                        </a:rPr>
                        <a:t>"I need to know the amount of solar radiation reaching the ground, so that I can plan the productivity of major solar farms and make high value decisions and ensure that there is enough power available to meet demand.  I need timescales of 3 hours to 3 days."</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gn="l">
                        <a:lnSpc>
                          <a:spcPts val="1000"/>
                        </a:lnSpc>
                        <a:spcBef>
                          <a:spcPts val="200"/>
                        </a:spcBef>
                        <a:spcAft>
                          <a:spcPts val="200"/>
                        </a:spcAft>
                      </a:pPr>
                      <a:r>
                        <a:rPr lang="en-AU" sz="900" dirty="0">
                          <a:effectLst/>
                        </a:rPr>
                        <a:t>Information on solar radiation up to 3 days for specific locations</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gn="ctr">
                        <a:lnSpc>
                          <a:spcPts val="900"/>
                        </a:lnSpc>
                        <a:spcBef>
                          <a:spcPts val="100"/>
                        </a:spcBef>
                        <a:spcAft>
                          <a:spcPts val="100"/>
                        </a:spcAft>
                      </a:pPr>
                      <a:r>
                        <a:rPr lang="en-AU" sz="900" b="1" dirty="0">
                          <a:effectLst/>
                        </a:rPr>
                        <a:t>City-scale model</a:t>
                      </a:r>
                      <a:endParaRPr lang="en-AU" sz="1050" b="1" dirty="0">
                        <a:effectLst/>
                      </a:endParaRPr>
                    </a:p>
                    <a:p>
                      <a:pPr algn="ctr">
                        <a:lnSpc>
                          <a:spcPts val="900"/>
                        </a:lnSpc>
                        <a:spcBef>
                          <a:spcPts val="100"/>
                        </a:spcBef>
                        <a:spcAft>
                          <a:spcPts val="100"/>
                        </a:spcAft>
                      </a:pPr>
                      <a:r>
                        <a:rPr lang="en-AU" sz="900" dirty="0">
                          <a:effectLst/>
                        </a:rPr>
                        <a:t>    APS: CE3</a:t>
                      </a:r>
                      <a:endParaRPr lang="en-AU" sz="1050" dirty="0">
                        <a:effectLst/>
                      </a:endParaRPr>
                    </a:p>
                    <a:p>
                      <a:pPr algn="ctr">
                        <a:lnSpc>
                          <a:spcPts val="900"/>
                        </a:lnSpc>
                        <a:spcBef>
                          <a:spcPts val="100"/>
                        </a:spcBef>
                        <a:spcAft>
                          <a:spcPts val="100"/>
                        </a:spcAft>
                      </a:pPr>
                      <a:r>
                        <a:rPr lang="en-AU" sz="900" dirty="0">
                          <a:effectLst/>
                        </a:rPr>
                        <a:t>    APS:  CE4</a:t>
                      </a:r>
                      <a:endParaRPr lang="en-AU" sz="105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51604" marR="51604"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55531329"/>
                  </a:ext>
                </a:extLst>
              </a:tr>
            </a:tbl>
          </a:graphicData>
        </a:graphic>
      </p:graphicFrame>
    </p:spTree>
    <p:extLst>
      <p:ext uri="{BB962C8B-B14F-4D97-AF65-F5344CB8AC3E}">
        <p14:creationId xmlns:p14="http://schemas.microsoft.com/office/powerpoint/2010/main" val="12910437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12EFA-761D-4947-9486-FDC3B6A30827}"/>
              </a:ext>
            </a:extLst>
          </p:cNvPr>
          <p:cNvSpPr>
            <a:spLocks noGrp="1"/>
          </p:cNvSpPr>
          <p:nvPr>
            <p:ph type="title"/>
          </p:nvPr>
        </p:nvSpPr>
        <p:spPr/>
        <p:txBody>
          <a:bodyPr/>
          <a:lstStyle/>
          <a:p>
            <a:r>
              <a:rPr lang="en-US" dirty="0"/>
              <a:t>NWP Modelling Suite Changes and Business Outcomes</a:t>
            </a:r>
          </a:p>
        </p:txBody>
      </p:sp>
      <p:sp>
        <p:nvSpPr>
          <p:cNvPr id="3" name="Footer Placeholder 2">
            <a:extLst>
              <a:ext uri="{FF2B5EF4-FFF2-40B4-BE49-F238E27FC236}">
                <a16:creationId xmlns:a16="http://schemas.microsoft.com/office/drawing/2014/main" id="{03BC2B42-EFED-9249-9D13-879446DF5D7A}"/>
              </a:ext>
            </a:extLst>
          </p:cNvPr>
          <p:cNvSpPr>
            <a:spLocks noGrp="1"/>
          </p:cNvSpPr>
          <p:nvPr>
            <p:ph type="ftr" sz="quarter" idx="3"/>
          </p:nvPr>
        </p:nvSpPr>
        <p:spPr/>
        <p:txBody>
          <a:bodyPr/>
          <a:lstStyle/>
          <a:p>
            <a:r>
              <a:rPr lang="en-US"/>
              <a:t>Copyright 2018 Bureau of Meteorology</a:t>
            </a:r>
            <a:endParaRPr lang="en-US" dirty="0"/>
          </a:p>
        </p:txBody>
      </p:sp>
      <p:graphicFrame>
        <p:nvGraphicFramePr>
          <p:cNvPr id="5" name="Table 4">
            <a:extLst>
              <a:ext uri="{FF2B5EF4-FFF2-40B4-BE49-F238E27FC236}">
                <a16:creationId xmlns:a16="http://schemas.microsoft.com/office/drawing/2014/main" id="{FBD2141C-3C16-FF46-BD05-1A0037A8EE05}"/>
              </a:ext>
            </a:extLst>
          </p:cNvPr>
          <p:cNvGraphicFramePr>
            <a:graphicFrameLocks noGrp="1"/>
          </p:cNvGraphicFramePr>
          <p:nvPr>
            <p:extLst/>
          </p:nvPr>
        </p:nvGraphicFramePr>
        <p:xfrm>
          <a:off x="385763" y="601133"/>
          <a:ext cx="8301037" cy="4484951"/>
        </p:xfrm>
        <a:graphic>
          <a:graphicData uri="http://schemas.openxmlformats.org/drawingml/2006/table">
            <a:tbl>
              <a:tblPr firstRow="1" firstCol="1" bandRow="1">
                <a:tableStyleId>{F2DE63D5-997A-4646-A377-4702673A728D}</a:tableStyleId>
              </a:tblPr>
              <a:tblGrid>
                <a:gridCol w="1517429">
                  <a:extLst>
                    <a:ext uri="{9D8B030D-6E8A-4147-A177-3AD203B41FA5}">
                      <a16:colId xmlns:a16="http://schemas.microsoft.com/office/drawing/2014/main" val="3878057037"/>
                    </a:ext>
                  </a:extLst>
                </a:gridCol>
                <a:gridCol w="2679575">
                  <a:extLst>
                    <a:ext uri="{9D8B030D-6E8A-4147-A177-3AD203B41FA5}">
                      <a16:colId xmlns:a16="http://schemas.microsoft.com/office/drawing/2014/main" val="1887275813"/>
                    </a:ext>
                  </a:extLst>
                </a:gridCol>
                <a:gridCol w="2706138">
                  <a:extLst>
                    <a:ext uri="{9D8B030D-6E8A-4147-A177-3AD203B41FA5}">
                      <a16:colId xmlns:a16="http://schemas.microsoft.com/office/drawing/2014/main" val="2152264465"/>
                    </a:ext>
                  </a:extLst>
                </a:gridCol>
                <a:gridCol w="1397895">
                  <a:extLst>
                    <a:ext uri="{9D8B030D-6E8A-4147-A177-3AD203B41FA5}">
                      <a16:colId xmlns:a16="http://schemas.microsoft.com/office/drawing/2014/main" val="2948257982"/>
                    </a:ext>
                  </a:extLst>
                </a:gridCol>
              </a:tblGrid>
              <a:tr h="279400">
                <a:tc>
                  <a:txBody>
                    <a:bodyPr/>
                    <a:lstStyle/>
                    <a:p>
                      <a:pPr>
                        <a:lnSpc>
                          <a:spcPts val="1000"/>
                        </a:lnSpc>
                        <a:spcBef>
                          <a:spcPts val="100"/>
                        </a:spcBef>
                        <a:spcAft>
                          <a:spcPts val="100"/>
                        </a:spcAft>
                      </a:pPr>
                      <a:r>
                        <a:rPr lang="en-AU" sz="1100" dirty="0">
                          <a:solidFill>
                            <a:srgbClr val="001C43"/>
                          </a:solidFill>
                          <a:effectLst/>
                        </a:rPr>
                        <a:t>Outcomes</a:t>
                      </a:r>
                      <a:endParaRPr lang="en-AU" sz="120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000"/>
                        </a:lnSpc>
                        <a:spcBef>
                          <a:spcPts val="100"/>
                        </a:spcBef>
                        <a:spcAft>
                          <a:spcPts val="100"/>
                        </a:spcAft>
                      </a:pPr>
                      <a:r>
                        <a:rPr lang="en-AU" sz="1100">
                          <a:solidFill>
                            <a:srgbClr val="001C43"/>
                          </a:solidFill>
                          <a:effectLst/>
                        </a:rPr>
                        <a:t>Response to Business Needs</a:t>
                      </a:r>
                      <a:endParaRPr lang="en-AU" sz="120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000"/>
                        </a:lnSpc>
                        <a:spcBef>
                          <a:spcPts val="100"/>
                        </a:spcBef>
                        <a:spcAft>
                          <a:spcPts val="100"/>
                        </a:spcAft>
                      </a:pPr>
                      <a:r>
                        <a:rPr lang="en-AU" sz="1100">
                          <a:solidFill>
                            <a:srgbClr val="001C43"/>
                          </a:solidFill>
                          <a:effectLst/>
                        </a:rPr>
                        <a:t>Model Change</a:t>
                      </a:r>
                      <a:endParaRPr lang="en-AU" sz="120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000"/>
                        </a:lnSpc>
                        <a:spcBef>
                          <a:spcPts val="100"/>
                        </a:spcBef>
                        <a:spcAft>
                          <a:spcPts val="100"/>
                        </a:spcAft>
                      </a:pPr>
                      <a:r>
                        <a:rPr lang="en-AU" sz="1100" dirty="0">
                          <a:solidFill>
                            <a:srgbClr val="001C43"/>
                          </a:solidFill>
                          <a:effectLst/>
                        </a:rPr>
                        <a:t>Customers</a:t>
                      </a:r>
                      <a:endParaRPr lang="en-AU" sz="120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10020430"/>
                  </a:ext>
                </a:extLst>
              </a:tr>
              <a:tr h="821177">
                <a:tc>
                  <a:txBody>
                    <a:bodyPr/>
                    <a:lstStyle/>
                    <a:p>
                      <a:pPr>
                        <a:lnSpc>
                          <a:spcPts val="1000"/>
                        </a:lnSpc>
                        <a:spcBef>
                          <a:spcPts val="100"/>
                        </a:spcBef>
                        <a:spcAft>
                          <a:spcPts val="100"/>
                        </a:spcAft>
                      </a:pPr>
                      <a:r>
                        <a:rPr lang="en-AU" sz="900" b="0" dirty="0">
                          <a:solidFill>
                            <a:srgbClr val="001C43"/>
                          </a:solidFill>
                          <a:effectLst/>
                        </a:rPr>
                        <a:t>Provide probability of severe weather at a longer timescale, even if the confidence is lower</a:t>
                      </a:r>
                      <a:endParaRPr lang="en-AU" sz="1050" b="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85738" lvl="0" indent="-152400">
                        <a:lnSpc>
                          <a:spcPts val="1000"/>
                        </a:lnSpc>
                        <a:spcBef>
                          <a:spcPts val="100"/>
                        </a:spcBef>
                        <a:spcAft>
                          <a:spcPts val="100"/>
                        </a:spcAft>
                        <a:buFont typeface="Symbol" pitchFamily="2" charset="2"/>
                        <a:buChar char=""/>
                        <a:tabLst/>
                      </a:pPr>
                      <a:r>
                        <a:rPr lang="en-AU" sz="900" dirty="0">
                          <a:solidFill>
                            <a:srgbClr val="001C43"/>
                          </a:solidFill>
                          <a:effectLst/>
                        </a:rPr>
                        <a:t>Better characterisation of uncertainty in global forecasts</a:t>
                      </a:r>
                      <a:endParaRPr lang="en-AU" sz="1050" dirty="0">
                        <a:solidFill>
                          <a:srgbClr val="001C43"/>
                        </a:solidFill>
                        <a:effectLst/>
                      </a:endParaRPr>
                    </a:p>
                    <a:p>
                      <a:pPr marL="185738" lvl="0" indent="-152400">
                        <a:lnSpc>
                          <a:spcPts val="1000"/>
                        </a:lnSpc>
                        <a:spcBef>
                          <a:spcPts val="100"/>
                        </a:spcBef>
                        <a:spcAft>
                          <a:spcPts val="100"/>
                        </a:spcAft>
                        <a:buFont typeface="Symbol" pitchFamily="2" charset="2"/>
                        <a:buChar char=""/>
                        <a:tabLst/>
                      </a:pPr>
                      <a:r>
                        <a:rPr lang="en-AU" sz="900" dirty="0">
                          <a:solidFill>
                            <a:srgbClr val="001C43"/>
                          </a:solidFill>
                          <a:effectLst/>
                        </a:rPr>
                        <a:t>Information on 7-14 days lead time, with estimate of uncertainty</a:t>
                      </a:r>
                      <a:endParaRPr lang="en-AU" sz="1050" dirty="0">
                        <a:solidFill>
                          <a:srgbClr val="001C43"/>
                        </a:solidFill>
                        <a:effectLst/>
                      </a:endParaRPr>
                    </a:p>
                    <a:p>
                      <a:pPr marL="185738" lvl="0" indent="-152400">
                        <a:lnSpc>
                          <a:spcPts val="1000"/>
                        </a:lnSpc>
                        <a:spcBef>
                          <a:spcPts val="100"/>
                        </a:spcBef>
                        <a:spcAft>
                          <a:spcPts val="100"/>
                        </a:spcAft>
                        <a:buFont typeface="Symbol" pitchFamily="2" charset="2"/>
                        <a:buChar char=""/>
                        <a:tabLst/>
                      </a:pPr>
                      <a:r>
                        <a:rPr lang="en-AU" sz="900" dirty="0">
                          <a:solidFill>
                            <a:srgbClr val="001C43"/>
                          </a:solidFill>
                          <a:effectLst/>
                        </a:rPr>
                        <a:t>Increased model accuracy</a:t>
                      </a:r>
                      <a:endParaRPr lang="en-AU" sz="105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nSpc>
                          <a:spcPts val="1000"/>
                        </a:lnSpc>
                        <a:spcBef>
                          <a:spcPts val="100"/>
                        </a:spcBef>
                        <a:spcAft>
                          <a:spcPts val="100"/>
                        </a:spcAft>
                      </a:pPr>
                      <a:r>
                        <a:rPr lang="en-AU" sz="900" b="1" dirty="0">
                          <a:solidFill>
                            <a:srgbClr val="001C43"/>
                          </a:solidFill>
                          <a:effectLst/>
                        </a:rPr>
                        <a:t>Global-scale model</a:t>
                      </a:r>
                      <a:endParaRPr lang="en-AU" sz="1050" b="1"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Increase forecast lead time to 14 days</a:t>
                      </a:r>
                      <a:endParaRPr lang="en-AU" sz="1050"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Increase ensemble resolution to 20km</a:t>
                      </a:r>
                      <a:endParaRPr lang="en-AU" sz="1050"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Increase to 24 ensemble members</a:t>
                      </a:r>
                      <a:endParaRPr lang="en-AU" sz="1050"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Improves initial state of global model</a:t>
                      </a:r>
                      <a:endParaRPr lang="en-AU" sz="105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nSpc>
                          <a:spcPts val="1000"/>
                        </a:lnSpc>
                        <a:spcBef>
                          <a:spcPts val="100"/>
                        </a:spcBef>
                        <a:spcAft>
                          <a:spcPts val="100"/>
                        </a:spcAft>
                      </a:pPr>
                      <a:r>
                        <a:rPr lang="en-AU" sz="1000" b="1" dirty="0">
                          <a:solidFill>
                            <a:srgbClr val="001C43"/>
                          </a:solidFill>
                          <a:effectLst/>
                        </a:rPr>
                        <a:t>Agriculture</a:t>
                      </a:r>
                      <a:endParaRPr lang="en-AU" sz="1050" b="1" dirty="0">
                        <a:solidFill>
                          <a:srgbClr val="001C43"/>
                        </a:solidFill>
                        <a:effectLst/>
                      </a:endParaRPr>
                    </a:p>
                    <a:p>
                      <a:pPr>
                        <a:lnSpc>
                          <a:spcPts val="1000"/>
                        </a:lnSpc>
                        <a:spcBef>
                          <a:spcPts val="100"/>
                        </a:spcBef>
                        <a:spcAft>
                          <a:spcPts val="100"/>
                        </a:spcAft>
                      </a:pPr>
                      <a:r>
                        <a:rPr lang="en-AU" sz="1000" b="1" dirty="0">
                          <a:solidFill>
                            <a:srgbClr val="001C43"/>
                          </a:solidFill>
                          <a:effectLst/>
                        </a:rPr>
                        <a:t>Public Safety-Cyclone</a:t>
                      </a:r>
                    </a:p>
                    <a:p>
                      <a:pPr marL="0" algn="l" defTabSz="457200" rtl="0" eaLnBrk="1" latinLnBrk="0" hangingPunct="1">
                        <a:lnSpc>
                          <a:spcPts val="1000"/>
                        </a:lnSpc>
                        <a:spcBef>
                          <a:spcPts val="100"/>
                        </a:spcBef>
                        <a:spcAft>
                          <a:spcPts val="100"/>
                        </a:spcAft>
                      </a:pPr>
                      <a:r>
                        <a:rPr lang="en-AU" sz="1000" b="1" kern="1200" dirty="0">
                          <a:solidFill>
                            <a:srgbClr val="001C43"/>
                          </a:solidFill>
                          <a:effectLst/>
                          <a:latin typeface="+mn-lt"/>
                          <a:ea typeface="+mn-ea"/>
                          <a:cs typeface="+mn-cs"/>
                        </a:rPr>
                        <a:t>Energy</a:t>
                      </a: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090478243"/>
                  </a:ext>
                </a:extLst>
              </a:tr>
              <a:tr h="622962">
                <a:tc>
                  <a:txBody>
                    <a:bodyPr/>
                    <a:lstStyle/>
                    <a:p>
                      <a:pPr>
                        <a:lnSpc>
                          <a:spcPts val="1000"/>
                        </a:lnSpc>
                        <a:spcBef>
                          <a:spcPts val="100"/>
                        </a:spcBef>
                        <a:spcAft>
                          <a:spcPts val="100"/>
                        </a:spcAft>
                      </a:pPr>
                      <a:r>
                        <a:rPr lang="en-AU" sz="900" b="0" dirty="0">
                          <a:solidFill>
                            <a:srgbClr val="001C43"/>
                          </a:solidFill>
                          <a:effectLst/>
                        </a:rPr>
                        <a:t>Information about the probability of the area of impact</a:t>
                      </a:r>
                      <a:endParaRPr lang="en-AU" sz="1050" b="0" dirty="0">
                        <a:solidFill>
                          <a:srgbClr val="001C43"/>
                        </a:solidFill>
                        <a:effectLst/>
                        <a:latin typeface="Arial" panose="020B0604020202020204" pitchFamily="34" charset="0"/>
                        <a:ea typeface="+mn-ea"/>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85738" lvl="0" indent="-152400" algn="l" defTabSz="457200" rtl="0" eaLnBrk="1" latinLnBrk="0" hangingPunct="1">
                        <a:lnSpc>
                          <a:spcPts val="1000"/>
                        </a:lnSpc>
                        <a:spcBef>
                          <a:spcPts val="100"/>
                        </a:spcBef>
                        <a:spcAft>
                          <a:spcPts val="100"/>
                        </a:spcAft>
                        <a:buFont typeface="Symbol" pitchFamily="2" charset="2"/>
                        <a:buChar char=""/>
                        <a:tabLst/>
                      </a:pPr>
                      <a:r>
                        <a:rPr lang="en-AU" sz="900" kern="1200" dirty="0">
                          <a:solidFill>
                            <a:srgbClr val="001C43"/>
                          </a:solidFill>
                          <a:effectLst/>
                        </a:rPr>
                        <a:t>Better characterisation of uncertainty in forecasts for TC track and intensity</a:t>
                      </a:r>
                      <a:endParaRPr lang="en-AU" sz="900" kern="1200" dirty="0">
                        <a:solidFill>
                          <a:srgbClr val="001C43"/>
                        </a:solidFill>
                        <a:effectLst/>
                        <a:latin typeface="+mn-lt"/>
                        <a:ea typeface="+mn-ea"/>
                        <a:cs typeface="+mn-cs"/>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nSpc>
                          <a:spcPts val="1000"/>
                        </a:lnSpc>
                        <a:spcBef>
                          <a:spcPts val="100"/>
                        </a:spcBef>
                        <a:spcAft>
                          <a:spcPts val="100"/>
                        </a:spcAft>
                      </a:pPr>
                      <a:r>
                        <a:rPr lang="en-AU" sz="900" b="1" dirty="0">
                          <a:solidFill>
                            <a:srgbClr val="001C43"/>
                          </a:solidFill>
                          <a:effectLst/>
                        </a:rPr>
                        <a:t>TC ensemble model</a:t>
                      </a:r>
                      <a:endParaRPr lang="en-AU" sz="1050" b="1"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Deploy ensemble TC suite of 12 members, 72hr fc, 4km resolution</a:t>
                      </a:r>
                      <a:endParaRPr lang="en-AU" sz="1050"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Improves initial state of TC model</a:t>
                      </a:r>
                      <a:endParaRPr lang="en-AU" sz="105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algn="l" defTabSz="457200" rtl="0" eaLnBrk="1" latinLnBrk="0" hangingPunct="1">
                        <a:lnSpc>
                          <a:spcPts val="1000"/>
                        </a:lnSpc>
                        <a:spcBef>
                          <a:spcPts val="100"/>
                        </a:spcBef>
                        <a:spcAft>
                          <a:spcPts val="100"/>
                        </a:spcAft>
                      </a:pPr>
                      <a:r>
                        <a:rPr lang="en-AU" sz="1000" b="1" kern="1200" dirty="0">
                          <a:solidFill>
                            <a:srgbClr val="001C43"/>
                          </a:solidFill>
                          <a:effectLst/>
                          <a:latin typeface="+mn-lt"/>
                          <a:ea typeface="+mn-ea"/>
                          <a:cs typeface="+mn-cs"/>
                        </a:rPr>
                        <a:t>Public Safety-Cyclone</a:t>
                      </a:r>
                    </a:p>
                    <a:p>
                      <a:pPr marL="0" algn="l" defTabSz="457200" rtl="0" eaLnBrk="1" latinLnBrk="0" hangingPunct="1">
                        <a:lnSpc>
                          <a:spcPts val="1000"/>
                        </a:lnSpc>
                        <a:spcBef>
                          <a:spcPts val="100"/>
                        </a:spcBef>
                        <a:spcAft>
                          <a:spcPts val="100"/>
                        </a:spcAft>
                      </a:pPr>
                      <a:r>
                        <a:rPr lang="en-AU" sz="1000" b="1" kern="1200" dirty="0">
                          <a:solidFill>
                            <a:srgbClr val="001C43"/>
                          </a:solidFill>
                          <a:effectLst/>
                          <a:latin typeface="+mn-lt"/>
                          <a:ea typeface="+mn-ea"/>
                          <a:cs typeface="+mn-cs"/>
                        </a:rPr>
                        <a:t>Energy</a:t>
                      </a: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42292291"/>
                  </a:ext>
                </a:extLst>
              </a:tr>
              <a:tr h="1047709">
                <a:tc>
                  <a:txBody>
                    <a:bodyPr/>
                    <a:lstStyle/>
                    <a:p>
                      <a:pPr>
                        <a:lnSpc>
                          <a:spcPts val="1000"/>
                        </a:lnSpc>
                        <a:spcBef>
                          <a:spcPts val="100"/>
                        </a:spcBef>
                        <a:spcAft>
                          <a:spcPts val="100"/>
                        </a:spcAft>
                      </a:pPr>
                      <a:r>
                        <a:rPr lang="en-AU" sz="900" b="0" dirty="0">
                          <a:solidFill>
                            <a:srgbClr val="001C43"/>
                          </a:solidFill>
                          <a:effectLst/>
                        </a:rPr>
                        <a:t>Information about high-impact weather for specific locations as quickly as possible.</a:t>
                      </a:r>
                      <a:endParaRPr lang="en-AU" sz="1050" b="0" dirty="0">
                        <a:solidFill>
                          <a:srgbClr val="001C43"/>
                        </a:solidFill>
                        <a:effectLst/>
                      </a:endParaRPr>
                    </a:p>
                    <a:p>
                      <a:pPr>
                        <a:lnSpc>
                          <a:spcPts val="1000"/>
                        </a:lnSpc>
                        <a:spcBef>
                          <a:spcPts val="100"/>
                        </a:spcBef>
                        <a:spcAft>
                          <a:spcPts val="100"/>
                        </a:spcAft>
                      </a:pPr>
                      <a:r>
                        <a:rPr lang="en-AU" sz="900" b="0" dirty="0">
                          <a:solidFill>
                            <a:srgbClr val="001C43"/>
                          </a:solidFill>
                          <a:effectLst/>
                        </a:rPr>
                        <a:t>Information up to 3 days for specific locations</a:t>
                      </a:r>
                      <a:endParaRPr lang="en-AU" sz="1050" b="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85738" lvl="0" indent="-152400" algn="l" defTabSz="457200" rtl="0" eaLnBrk="1" latinLnBrk="0" hangingPunct="1">
                        <a:lnSpc>
                          <a:spcPts val="1000"/>
                        </a:lnSpc>
                        <a:spcBef>
                          <a:spcPts val="100"/>
                        </a:spcBef>
                        <a:spcAft>
                          <a:spcPts val="100"/>
                        </a:spcAft>
                        <a:buFont typeface="Symbol" pitchFamily="2" charset="2"/>
                        <a:buChar char=""/>
                        <a:tabLst/>
                      </a:pPr>
                      <a:r>
                        <a:rPr lang="en-AU" sz="900" kern="1200" dirty="0">
                          <a:solidFill>
                            <a:srgbClr val="001C43"/>
                          </a:solidFill>
                          <a:effectLst/>
                        </a:rPr>
                        <a:t>Rapid update of short term forecast at high spatial resolution for high-impact weather events</a:t>
                      </a:r>
                    </a:p>
                    <a:p>
                      <a:pPr marL="185738" lvl="0" indent="-152400" algn="l" defTabSz="457200" rtl="0" eaLnBrk="1" latinLnBrk="0" hangingPunct="1">
                        <a:lnSpc>
                          <a:spcPts val="1000"/>
                        </a:lnSpc>
                        <a:spcBef>
                          <a:spcPts val="100"/>
                        </a:spcBef>
                        <a:spcAft>
                          <a:spcPts val="100"/>
                        </a:spcAft>
                        <a:buFont typeface="Symbol" pitchFamily="2" charset="2"/>
                        <a:buChar char=""/>
                        <a:tabLst/>
                      </a:pPr>
                      <a:r>
                        <a:rPr lang="en-AU" sz="900" kern="1200" dirty="0">
                          <a:solidFill>
                            <a:srgbClr val="001C43"/>
                          </a:solidFill>
                          <a:effectLst/>
                        </a:rPr>
                        <a:t>Better characterisation of uncertainty in city-scale forecasts</a:t>
                      </a:r>
                    </a:p>
                    <a:p>
                      <a:pPr marL="185738" lvl="0" indent="-152400" algn="l" defTabSz="457200" rtl="0" eaLnBrk="1" latinLnBrk="0" hangingPunct="1">
                        <a:lnSpc>
                          <a:spcPts val="1000"/>
                        </a:lnSpc>
                        <a:spcBef>
                          <a:spcPts val="100"/>
                        </a:spcBef>
                        <a:spcAft>
                          <a:spcPts val="100"/>
                        </a:spcAft>
                        <a:buFont typeface="Symbol" pitchFamily="2" charset="2"/>
                        <a:buChar char=""/>
                        <a:tabLst/>
                      </a:pPr>
                      <a:r>
                        <a:rPr lang="en-AU" sz="900" kern="1200" dirty="0">
                          <a:solidFill>
                            <a:srgbClr val="001C43"/>
                          </a:solidFill>
                          <a:effectLst/>
                        </a:rPr>
                        <a:t>Increased lead time for improved cloud, wind and rain forecasts</a:t>
                      </a:r>
                      <a:endParaRPr lang="en-AU" sz="900" kern="1200" dirty="0">
                        <a:solidFill>
                          <a:srgbClr val="001C43"/>
                        </a:solidFill>
                        <a:effectLst/>
                        <a:latin typeface="+mn-lt"/>
                        <a:ea typeface="+mn-ea"/>
                        <a:cs typeface="+mn-cs"/>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nSpc>
                          <a:spcPts val="1000"/>
                        </a:lnSpc>
                        <a:spcBef>
                          <a:spcPts val="100"/>
                        </a:spcBef>
                        <a:spcAft>
                          <a:spcPts val="100"/>
                        </a:spcAft>
                      </a:pPr>
                      <a:r>
                        <a:rPr lang="en-AU" sz="900" b="1" dirty="0">
                          <a:solidFill>
                            <a:srgbClr val="001C43"/>
                          </a:solidFill>
                          <a:effectLst/>
                        </a:rPr>
                        <a:t>City-scale model</a:t>
                      </a:r>
                      <a:endParaRPr lang="en-AU" sz="1050" b="1"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Increase the frequency of model runs up to 24 times per day, 12hr lead time</a:t>
                      </a:r>
                      <a:endParaRPr lang="en-AU" sz="1050"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Increase the forecast lead time to 72hr, 4 times per day</a:t>
                      </a:r>
                      <a:endParaRPr lang="en-AU" sz="1050"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Increase to 18 ensemble members</a:t>
                      </a:r>
                      <a:endParaRPr lang="en-AU" sz="1050"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Improves initial state of city models </a:t>
                      </a:r>
                      <a:endParaRPr lang="en-AU" sz="105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nSpc>
                          <a:spcPts val="1000"/>
                        </a:lnSpc>
                        <a:spcBef>
                          <a:spcPts val="100"/>
                        </a:spcBef>
                        <a:spcAft>
                          <a:spcPts val="100"/>
                        </a:spcAft>
                      </a:pPr>
                      <a:r>
                        <a:rPr lang="en-AU" sz="1000" b="1" dirty="0">
                          <a:solidFill>
                            <a:srgbClr val="001C43"/>
                          </a:solidFill>
                          <a:effectLst/>
                        </a:rPr>
                        <a:t>Public Safety-Fire</a:t>
                      </a:r>
                      <a:endParaRPr lang="en-AU" sz="1050" b="1" dirty="0">
                        <a:solidFill>
                          <a:srgbClr val="001C43"/>
                        </a:solidFill>
                        <a:effectLst/>
                      </a:endParaRPr>
                    </a:p>
                    <a:p>
                      <a:pPr>
                        <a:lnSpc>
                          <a:spcPts val="1000"/>
                        </a:lnSpc>
                        <a:spcBef>
                          <a:spcPts val="100"/>
                        </a:spcBef>
                        <a:spcAft>
                          <a:spcPts val="100"/>
                        </a:spcAft>
                      </a:pPr>
                      <a:r>
                        <a:rPr lang="en-AU" sz="1000" b="1" dirty="0">
                          <a:solidFill>
                            <a:srgbClr val="001C43"/>
                          </a:solidFill>
                          <a:effectLst/>
                        </a:rPr>
                        <a:t>Aviation</a:t>
                      </a:r>
                      <a:endParaRPr lang="en-AU" sz="1050" b="1" dirty="0">
                        <a:solidFill>
                          <a:srgbClr val="001C43"/>
                        </a:solidFill>
                        <a:effectLst/>
                      </a:endParaRPr>
                    </a:p>
                    <a:p>
                      <a:pPr>
                        <a:lnSpc>
                          <a:spcPts val="1000"/>
                        </a:lnSpc>
                        <a:spcBef>
                          <a:spcPts val="100"/>
                        </a:spcBef>
                        <a:spcAft>
                          <a:spcPts val="100"/>
                        </a:spcAft>
                      </a:pPr>
                      <a:r>
                        <a:rPr lang="en-AU" sz="1000" b="1" dirty="0">
                          <a:solidFill>
                            <a:srgbClr val="001C43"/>
                          </a:solidFill>
                          <a:effectLst/>
                        </a:rPr>
                        <a:t>Energy</a:t>
                      </a:r>
                      <a:endParaRPr lang="en-AU" sz="1050" b="1"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937822294"/>
                  </a:ext>
                </a:extLst>
              </a:tr>
              <a:tr h="496096">
                <a:tc>
                  <a:txBody>
                    <a:bodyPr/>
                    <a:lstStyle/>
                    <a:p>
                      <a:pPr>
                        <a:lnSpc>
                          <a:spcPts val="1000"/>
                        </a:lnSpc>
                        <a:spcBef>
                          <a:spcPts val="100"/>
                        </a:spcBef>
                        <a:spcAft>
                          <a:spcPts val="100"/>
                        </a:spcAft>
                      </a:pPr>
                      <a:r>
                        <a:rPr lang="en-AU" sz="900" b="0" dirty="0">
                          <a:solidFill>
                            <a:srgbClr val="001C43"/>
                          </a:solidFill>
                          <a:effectLst/>
                        </a:rPr>
                        <a:t>Information about severe weather as quickly as possible.</a:t>
                      </a:r>
                      <a:endParaRPr lang="en-AU" sz="1050" b="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85738" lvl="0" indent="-152400" algn="l" defTabSz="457200" rtl="0" eaLnBrk="1" latinLnBrk="0" hangingPunct="1">
                        <a:lnSpc>
                          <a:spcPts val="1000"/>
                        </a:lnSpc>
                        <a:spcBef>
                          <a:spcPts val="100"/>
                        </a:spcBef>
                        <a:spcAft>
                          <a:spcPts val="100"/>
                        </a:spcAft>
                        <a:buFont typeface="Symbol" pitchFamily="2" charset="2"/>
                        <a:buChar char=""/>
                        <a:tabLst/>
                      </a:pPr>
                      <a:r>
                        <a:rPr lang="en-AU" sz="900" kern="1200" dirty="0">
                          <a:solidFill>
                            <a:srgbClr val="001C43"/>
                          </a:solidFill>
                          <a:effectLst/>
                        </a:rPr>
                        <a:t>A best analysis of current conditions over all of Australia with rapid update</a:t>
                      </a:r>
                      <a:endParaRPr lang="en-AU" sz="900" kern="1200" dirty="0">
                        <a:solidFill>
                          <a:srgbClr val="001C43"/>
                        </a:solidFill>
                        <a:effectLst/>
                        <a:latin typeface="+mn-lt"/>
                        <a:ea typeface="+mn-ea"/>
                        <a:cs typeface="+mn-cs"/>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nSpc>
                          <a:spcPts val="1000"/>
                        </a:lnSpc>
                        <a:spcBef>
                          <a:spcPts val="100"/>
                        </a:spcBef>
                        <a:spcAft>
                          <a:spcPts val="100"/>
                        </a:spcAft>
                      </a:pPr>
                      <a:r>
                        <a:rPr lang="en-AU" sz="900" b="1" dirty="0">
                          <a:solidFill>
                            <a:srgbClr val="001C43"/>
                          </a:solidFill>
                          <a:effectLst/>
                        </a:rPr>
                        <a:t>National Analysis System</a:t>
                      </a:r>
                      <a:endParaRPr lang="en-AU" sz="1050" b="1"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Deploy national analysis suite of 9 members, hourly update</a:t>
                      </a:r>
                      <a:endParaRPr lang="en-AU" sz="105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457200" rtl="0" eaLnBrk="1" fontAlgn="auto" latinLnBrk="0" hangingPunct="1">
                        <a:lnSpc>
                          <a:spcPts val="1000"/>
                        </a:lnSpc>
                        <a:spcBef>
                          <a:spcPts val="100"/>
                        </a:spcBef>
                        <a:spcAft>
                          <a:spcPts val="100"/>
                        </a:spcAft>
                        <a:buClrTx/>
                        <a:buSzTx/>
                        <a:buFontTx/>
                        <a:buNone/>
                        <a:tabLst/>
                        <a:defRPr/>
                      </a:pPr>
                      <a:r>
                        <a:rPr lang="en-AU" sz="1050" b="1" dirty="0">
                          <a:solidFill>
                            <a:srgbClr val="001C43"/>
                          </a:solidFill>
                          <a:effectLst/>
                        </a:rPr>
                        <a:t>Energy</a:t>
                      </a:r>
                    </a:p>
                    <a:p>
                      <a:pPr marL="0" marR="0" lvl="0" indent="0" algn="l" defTabSz="457200" rtl="0" eaLnBrk="1" fontAlgn="auto" latinLnBrk="0" hangingPunct="1">
                        <a:lnSpc>
                          <a:spcPts val="1000"/>
                        </a:lnSpc>
                        <a:spcBef>
                          <a:spcPts val="100"/>
                        </a:spcBef>
                        <a:spcAft>
                          <a:spcPts val="100"/>
                        </a:spcAft>
                        <a:buClrTx/>
                        <a:buSzTx/>
                        <a:buFontTx/>
                        <a:buNone/>
                        <a:tabLst/>
                        <a:defRPr/>
                      </a:pPr>
                      <a:r>
                        <a:rPr lang="en-AU" sz="1050" b="1" dirty="0">
                          <a:solidFill>
                            <a:srgbClr val="001C43"/>
                          </a:solidFill>
                          <a:effectLst/>
                        </a:rPr>
                        <a:t>Aviation</a:t>
                      </a:r>
                      <a:endParaRPr lang="en-AU" sz="1100" b="1" dirty="0">
                        <a:solidFill>
                          <a:srgbClr val="001C43"/>
                        </a:solidFill>
                        <a:effectLst/>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479058795"/>
                  </a:ext>
                </a:extLst>
              </a:tr>
              <a:tr h="594645">
                <a:tc>
                  <a:txBody>
                    <a:bodyPr/>
                    <a:lstStyle/>
                    <a:p>
                      <a:pPr>
                        <a:lnSpc>
                          <a:spcPts val="1000"/>
                        </a:lnSpc>
                        <a:spcBef>
                          <a:spcPts val="100"/>
                        </a:spcBef>
                        <a:spcAft>
                          <a:spcPts val="100"/>
                        </a:spcAft>
                      </a:pPr>
                      <a:r>
                        <a:rPr lang="en-AU" sz="900" b="0" dirty="0">
                          <a:solidFill>
                            <a:srgbClr val="001C43"/>
                          </a:solidFill>
                          <a:effectLst/>
                        </a:rPr>
                        <a:t>Information about high-impact weather for specific locations as quickly as possible</a:t>
                      </a:r>
                      <a:endParaRPr lang="en-AU" sz="1050" b="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85738" lvl="0" indent="-152400" algn="l" defTabSz="457200" rtl="0" eaLnBrk="1" latinLnBrk="0" hangingPunct="1">
                        <a:lnSpc>
                          <a:spcPts val="1000"/>
                        </a:lnSpc>
                        <a:spcBef>
                          <a:spcPts val="100"/>
                        </a:spcBef>
                        <a:spcAft>
                          <a:spcPts val="100"/>
                        </a:spcAft>
                        <a:buFont typeface="Symbol" pitchFamily="2" charset="2"/>
                        <a:buChar char=""/>
                        <a:tabLst/>
                      </a:pPr>
                      <a:r>
                        <a:rPr lang="en-AU" sz="900" kern="1200" dirty="0">
                          <a:solidFill>
                            <a:srgbClr val="001C43"/>
                          </a:solidFill>
                          <a:effectLst/>
                        </a:rPr>
                        <a:t>Improved accuracy of short term forecast at high spatial resolution for high-impact weather events</a:t>
                      </a:r>
                    </a:p>
                    <a:p>
                      <a:pPr>
                        <a:lnSpc>
                          <a:spcPts val="1000"/>
                        </a:lnSpc>
                        <a:spcBef>
                          <a:spcPts val="100"/>
                        </a:spcBef>
                        <a:spcAft>
                          <a:spcPts val="100"/>
                        </a:spcAft>
                      </a:pPr>
                      <a:r>
                        <a:rPr lang="en-AU" sz="900" dirty="0">
                          <a:solidFill>
                            <a:srgbClr val="001C43"/>
                          </a:solidFill>
                          <a:effectLst/>
                        </a:rPr>
                        <a:t> </a:t>
                      </a:r>
                      <a:endParaRPr lang="en-AU" sz="105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nSpc>
                          <a:spcPts val="1000"/>
                        </a:lnSpc>
                        <a:spcBef>
                          <a:spcPts val="100"/>
                        </a:spcBef>
                        <a:spcAft>
                          <a:spcPts val="100"/>
                        </a:spcAft>
                      </a:pPr>
                      <a:r>
                        <a:rPr lang="en-AU" sz="900" b="1" dirty="0">
                          <a:solidFill>
                            <a:srgbClr val="001C43"/>
                          </a:solidFill>
                          <a:effectLst/>
                        </a:rPr>
                        <a:t>Ultra-scale model</a:t>
                      </a:r>
                      <a:endParaRPr lang="en-AU" sz="1050" b="1"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Deploy a 200-300m grid resolution NWP model runs up to 8 times per day, 12 hr lead time, 3DVAR</a:t>
                      </a:r>
                      <a:endParaRPr lang="en-AU" sz="105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nSpc>
                          <a:spcPts val="1000"/>
                        </a:lnSpc>
                        <a:spcBef>
                          <a:spcPts val="100"/>
                        </a:spcBef>
                        <a:spcAft>
                          <a:spcPts val="100"/>
                        </a:spcAft>
                      </a:pPr>
                      <a:r>
                        <a:rPr lang="en-AU" sz="1000" b="1" dirty="0">
                          <a:solidFill>
                            <a:srgbClr val="001C43"/>
                          </a:solidFill>
                          <a:effectLst/>
                        </a:rPr>
                        <a:t>Public Safety-Fire</a:t>
                      </a:r>
                      <a:endParaRPr lang="en-AU" sz="1050" b="1" dirty="0">
                        <a:solidFill>
                          <a:srgbClr val="001C43"/>
                        </a:solidFill>
                        <a:effectLst/>
                      </a:endParaRPr>
                    </a:p>
                    <a:p>
                      <a:pPr>
                        <a:lnSpc>
                          <a:spcPts val="1000"/>
                        </a:lnSpc>
                        <a:spcBef>
                          <a:spcPts val="100"/>
                        </a:spcBef>
                        <a:spcAft>
                          <a:spcPts val="100"/>
                        </a:spcAft>
                      </a:pPr>
                      <a:r>
                        <a:rPr lang="en-AU" sz="1000" b="1" dirty="0">
                          <a:solidFill>
                            <a:srgbClr val="001C43"/>
                          </a:solidFill>
                          <a:effectLst/>
                        </a:rPr>
                        <a:t>Aviation</a:t>
                      </a:r>
                      <a:endParaRPr lang="en-AU" sz="1050" b="1" dirty="0">
                        <a:solidFill>
                          <a:srgbClr val="001C43"/>
                        </a:solidFill>
                        <a:effectLst/>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1475771685"/>
                  </a:ext>
                </a:extLst>
              </a:tr>
              <a:tr h="622962">
                <a:tc>
                  <a:txBody>
                    <a:bodyPr/>
                    <a:lstStyle/>
                    <a:p>
                      <a:pPr>
                        <a:lnSpc>
                          <a:spcPts val="1000"/>
                        </a:lnSpc>
                        <a:spcBef>
                          <a:spcPts val="100"/>
                        </a:spcBef>
                        <a:spcAft>
                          <a:spcPts val="100"/>
                        </a:spcAft>
                      </a:pPr>
                      <a:r>
                        <a:rPr lang="en-AU" sz="900" b="0" dirty="0">
                          <a:solidFill>
                            <a:srgbClr val="001C43"/>
                          </a:solidFill>
                          <a:effectLst/>
                        </a:rPr>
                        <a:t>Sufficient forecast data to assess, validate and train downstream models</a:t>
                      </a:r>
                      <a:endParaRPr lang="en-AU" sz="1050" b="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marL="185738" lvl="0" indent="-152400" algn="l" defTabSz="457200" rtl="0" eaLnBrk="1" latinLnBrk="0" hangingPunct="1">
                        <a:lnSpc>
                          <a:spcPts val="1000"/>
                        </a:lnSpc>
                        <a:spcBef>
                          <a:spcPts val="100"/>
                        </a:spcBef>
                        <a:spcAft>
                          <a:spcPts val="100"/>
                        </a:spcAft>
                        <a:buFont typeface="Symbol" pitchFamily="2" charset="2"/>
                        <a:buChar char=""/>
                        <a:tabLst/>
                      </a:pPr>
                      <a:r>
                        <a:rPr lang="en-AU" sz="900" kern="1200" dirty="0">
                          <a:solidFill>
                            <a:srgbClr val="001C43"/>
                          </a:solidFill>
                          <a:effectLst/>
                        </a:rPr>
                        <a:t>An extensive reforecast period for new NWP systems to allow training of downstream models </a:t>
                      </a:r>
                      <a:endParaRPr lang="en-AU" sz="900" kern="1200" dirty="0">
                        <a:solidFill>
                          <a:srgbClr val="001C43"/>
                        </a:solidFill>
                        <a:effectLst/>
                        <a:latin typeface="+mn-lt"/>
                        <a:ea typeface="+mn-ea"/>
                        <a:cs typeface="+mn-cs"/>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FFB574"/>
                    </a:solidFill>
                  </a:tcPr>
                </a:tc>
                <a:tc>
                  <a:txBody>
                    <a:bodyPr/>
                    <a:lstStyle/>
                    <a:p>
                      <a:pPr>
                        <a:lnSpc>
                          <a:spcPts val="1000"/>
                        </a:lnSpc>
                        <a:spcBef>
                          <a:spcPts val="100"/>
                        </a:spcBef>
                        <a:spcAft>
                          <a:spcPts val="100"/>
                        </a:spcAft>
                      </a:pPr>
                      <a:r>
                        <a:rPr lang="en-AU" sz="900" b="1" dirty="0">
                          <a:solidFill>
                            <a:srgbClr val="001C43"/>
                          </a:solidFill>
                          <a:effectLst/>
                        </a:rPr>
                        <a:t>Global-scale and City-scale models</a:t>
                      </a:r>
                      <a:endParaRPr lang="en-AU" sz="1050" b="1" dirty="0">
                        <a:solidFill>
                          <a:srgbClr val="001C43"/>
                        </a:solidFill>
                        <a:effectLst/>
                      </a:endParaRPr>
                    </a:p>
                    <a:p>
                      <a:pPr marL="285750" indent="-285750">
                        <a:lnSpc>
                          <a:spcPts val="1000"/>
                        </a:lnSpc>
                        <a:spcBef>
                          <a:spcPts val="100"/>
                        </a:spcBef>
                        <a:spcAft>
                          <a:spcPts val="100"/>
                        </a:spcAft>
                        <a:buFont typeface="+mj-lt"/>
                        <a:buAutoNum type="romanLcPeriod"/>
                      </a:pPr>
                      <a:r>
                        <a:rPr lang="en-AU" sz="900" dirty="0">
                          <a:solidFill>
                            <a:srgbClr val="001C43"/>
                          </a:solidFill>
                          <a:effectLst/>
                        </a:rPr>
                        <a:t>Increased reforecast period to supply 12-18 months of data</a:t>
                      </a:r>
                      <a:endParaRPr lang="en-AU" sz="1050"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3">
                        <a:lumMod val="20000"/>
                        <a:lumOff val="80000"/>
                      </a:schemeClr>
                    </a:solidFill>
                  </a:tcPr>
                </a:tc>
                <a:tc>
                  <a:txBody>
                    <a:bodyPr/>
                    <a:lstStyle/>
                    <a:p>
                      <a:pPr>
                        <a:lnSpc>
                          <a:spcPts val="1000"/>
                        </a:lnSpc>
                        <a:spcBef>
                          <a:spcPts val="100"/>
                        </a:spcBef>
                        <a:spcAft>
                          <a:spcPts val="100"/>
                        </a:spcAft>
                      </a:pPr>
                      <a:r>
                        <a:rPr lang="en-AU" sz="900" b="1" dirty="0">
                          <a:solidFill>
                            <a:srgbClr val="001C43"/>
                          </a:solidFill>
                          <a:effectLst/>
                        </a:rPr>
                        <a:t>Public Safety</a:t>
                      </a:r>
                    </a:p>
                    <a:p>
                      <a:pPr>
                        <a:lnSpc>
                          <a:spcPts val="1000"/>
                        </a:lnSpc>
                        <a:spcBef>
                          <a:spcPts val="100"/>
                        </a:spcBef>
                        <a:spcAft>
                          <a:spcPts val="100"/>
                        </a:spcAft>
                      </a:pPr>
                      <a:r>
                        <a:rPr lang="en-AU" sz="900" b="1" dirty="0">
                          <a:solidFill>
                            <a:srgbClr val="001C43"/>
                          </a:solidFill>
                          <a:effectLst/>
                        </a:rPr>
                        <a:t>Flood Warnings and Stream Forecasts</a:t>
                      </a:r>
                      <a:endParaRPr lang="en-AU" sz="1050" b="1" dirty="0">
                        <a:solidFill>
                          <a:srgbClr val="001C43"/>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50062" marR="50062"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3275013640"/>
                  </a:ext>
                </a:extLst>
              </a:tr>
            </a:tbl>
          </a:graphicData>
        </a:graphic>
      </p:graphicFrame>
    </p:spTree>
    <p:extLst>
      <p:ext uri="{BB962C8B-B14F-4D97-AF65-F5344CB8AC3E}">
        <p14:creationId xmlns:p14="http://schemas.microsoft.com/office/powerpoint/2010/main" val="4290543138"/>
      </p:ext>
    </p:extLst>
  </p:cSld>
  <p:clrMapOvr>
    <a:masterClrMapping/>
  </p:clrMapOvr>
</p:sld>
</file>

<file path=ppt/theme/theme1.xml><?xml version="1.0" encoding="utf-8"?>
<a:theme xmlns:a="http://schemas.openxmlformats.org/drawingml/2006/main" name="Office Theme">
  <a:themeElements>
    <a:clrScheme name="BOM COLOURS">
      <a:dk1>
        <a:srgbClr val="001F42"/>
      </a:dk1>
      <a:lt1>
        <a:srgbClr val="FFFFFF"/>
      </a:lt1>
      <a:dk2>
        <a:srgbClr val="001F42"/>
      </a:dk2>
      <a:lt2>
        <a:srgbClr val="FFFFFF"/>
      </a:lt2>
      <a:accent1>
        <a:srgbClr val="00AFD7"/>
      </a:accent1>
      <a:accent2>
        <a:srgbClr val="C4D600"/>
      </a:accent2>
      <a:accent3>
        <a:srgbClr val="FFA300"/>
      </a:accent3>
      <a:accent4>
        <a:srgbClr val="671E75"/>
      </a:accent4>
      <a:accent5>
        <a:srgbClr val="FEDD00"/>
      </a:accent5>
      <a:accent6>
        <a:srgbClr val="00B388"/>
      </a:accent6>
      <a:hlink>
        <a:srgbClr val="FFFFFF"/>
      </a:hlink>
      <a:folHlink>
        <a:srgbClr val="FFFFFF"/>
      </a:folHlink>
    </a:clrScheme>
    <a:fontScheme name="BOM FONTS">
      <a:majorFont>
        <a:latin typeface="Open Sans"/>
        <a:ea typeface=""/>
        <a:cs typeface=""/>
      </a:majorFont>
      <a:minorFont>
        <a:latin typeface="Open San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baseline="0" dirty="0" smtClean="0">
            <a:solidFill>
              <a:schemeClr val="bg1"/>
            </a:solidFill>
            <a:latin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51560</TotalTime>
  <Words>1824</Words>
  <Application>Microsoft Macintosh PowerPoint</Application>
  <PresentationFormat>On-screen Show (16:9)</PresentationFormat>
  <Paragraphs>420</Paragraphs>
  <Slides>15</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Batang</vt:lpstr>
      <vt:lpstr>ＭＳ Ｐゴシック</vt:lpstr>
      <vt:lpstr>Arial</vt:lpstr>
      <vt:lpstr>Calibri</vt:lpstr>
      <vt:lpstr>Century Gothic</vt:lpstr>
      <vt:lpstr>Geneva</vt:lpstr>
      <vt:lpstr>Lucida Grande</vt:lpstr>
      <vt:lpstr>Open Sans</vt:lpstr>
      <vt:lpstr>Segoe UI</vt:lpstr>
      <vt:lpstr>Symbol</vt:lpstr>
      <vt:lpstr>Times New Roman</vt:lpstr>
      <vt:lpstr>Wingdings</vt:lpstr>
      <vt:lpstr>Office Theme</vt:lpstr>
      <vt:lpstr>PowerPoint Presentation</vt:lpstr>
      <vt:lpstr>PowerPoint Presentation</vt:lpstr>
      <vt:lpstr>Supercomputer Program Schedule</vt:lpstr>
      <vt:lpstr>APS3 Models - Delivery Schedule</vt:lpstr>
      <vt:lpstr>Future Business Impacts of Australis HPC system not meeting computing demand </vt:lpstr>
      <vt:lpstr>PowerPoint Presentation</vt:lpstr>
      <vt:lpstr>APS Review Stakeholder Engagement</vt:lpstr>
      <vt:lpstr>Business Demands for Numerical Weather Prediction</vt:lpstr>
      <vt:lpstr>NWP Modelling Suite Changes and Business Outcomes</vt:lpstr>
      <vt:lpstr>PowerPoint Presentation</vt:lpstr>
      <vt:lpstr>PowerPoint Presentation</vt:lpstr>
      <vt:lpstr>PowerPoint Presentation</vt:lpstr>
      <vt:lpstr>PowerPoint Presentation</vt:lpstr>
      <vt:lpstr>PowerPoint Presentation</vt:lpstr>
      <vt:lpstr>Benefits of greater compute power in NWP</vt:lpstr>
    </vt:vector>
  </TitlesOfParts>
  <Manager/>
  <Company>Bureau of Meteorology</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 Programme Roadmap</dc:title>
  <dc:subject>Supercomputer Programme</dc:subject>
  <dc:creator>Tim Pugh</dc:creator>
  <cp:keywords/>
  <dc:description/>
  <cp:lastModifiedBy>Tim Pugh</cp:lastModifiedBy>
  <cp:revision>1044</cp:revision>
  <cp:lastPrinted>2018-11-19T01:53:26Z</cp:lastPrinted>
  <dcterms:created xsi:type="dcterms:W3CDTF">2013-02-07T00:58:52Z</dcterms:created>
  <dcterms:modified xsi:type="dcterms:W3CDTF">2018-11-26T20:40:37Z</dcterms:modified>
  <cp:category/>
</cp:coreProperties>
</file>