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5" r:id="rId1"/>
  </p:sldMasterIdLst>
  <p:notesMasterIdLst>
    <p:notesMasterId r:id="rId18"/>
  </p:notesMasterIdLst>
  <p:sldIdLst>
    <p:sldId id="438" r:id="rId2"/>
    <p:sldId id="446" r:id="rId3"/>
    <p:sldId id="451" r:id="rId4"/>
    <p:sldId id="450" r:id="rId5"/>
    <p:sldId id="453" r:id="rId6"/>
    <p:sldId id="452" r:id="rId7"/>
    <p:sldId id="448" r:id="rId8"/>
    <p:sldId id="397" r:id="rId9"/>
    <p:sldId id="428" r:id="rId10"/>
    <p:sldId id="444" r:id="rId11"/>
    <p:sldId id="439" r:id="rId12"/>
    <p:sldId id="447" r:id="rId13"/>
    <p:sldId id="440" r:id="rId14"/>
    <p:sldId id="449" r:id="rId15"/>
    <p:sldId id="430" r:id="rId16"/>
    <p:sldId id="396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>
    <p:extLst/>
  </p:cmAuthor>
  <p:cmAuthor id="2" name="Microsoft Office User" initials="Office [2]" lastIdx="1" clrIdx="1">
    <p:extLst/>
  </p:cmAuthor>
  <p:cmAuthor id="3" name="Microsoft Office User" initials="Office [3]" lastIdx="1" clrIdx="2">
    <p:extLst/>
  </p:cmAuthor>
  <p:cmAuthor id="4" name="Microsoft Office User" initials="Office [4]" lastIdx="1" clrIdx="3">
    <p:extLst/>
  </p:cmAuthor>
  <p:cmAuthor id="5" name="Microsoft Office User" initials="Office [5]" lastIdx="1" clrIdx="4">
    <p:extLst/>
  </p:cmAuthor>
  <p:cmAuthor id="6" name="Microsoft Office User" initials="Office [6]" lastIdx="1" clrIdx="5">
    <p:extLst/>
  </p:cmAuthor>
  <p:cmAuthor id="7" name="Microsoft Office User" initials="Office [6] [2]" lastIdx="1" clrIdx="6">
    <p:extLst/>
  </p:cmAuthor>
  <p:cmAuthor id="8" name="Microsoft Office User" initials="Office [7]" lastIdx="1" clrIdx="7">
    <p:extLst/>
  </p:cmAuthor>
  <p:cmAuthor id="9" name="Microsoft Office User" initials="Office [6] [2] [2]" lastIdx="1" clrIdx="8">
    <p:extLst/>
  </p:cmAuthor>
  <p:cmAuthor id="10" name="Microsoft Office User" initials="Office [7] [2]" lastIdx="1" clrIdx="9">
    <p:extLst/>
  </p:cmAuthor>
  <p:cmAuthor id="11" name="Microsoft Office User" initials="Office [6] [2] [2] [2]" lastIdx="1" clrIdx="10">
    <p:extLst/>
  </p:cmAuthor>
  <p:cmAuthor id="12" name="Microsoft Office User" initials="Office [7] [2] [2]" lastIdx="1" clrIdx="11">
    <p:extLst/>
  </p:cmAuthor>
  <p:cmAuthor id="13" name="Microsoft Office User" initials="Office [6] [2] [2] [2] [2]" lastIdx="1" clrIdx="12">
    <p:extLst/>
  </p:cmAuthor>
  <p:cmAuthor id="14" name="Microsoft Office User" initials="Office [7] [2] [2] [2]" lastIdx="1" clrIdx="13">
    <p:extLst/>
  </p:cmAuthor>
  <p:cmAuthor id="15" name="Microsoft Office User" initials="Office [6] [2] [2] [2] [2] [2]" lastIdx="1" clrIdx="14">
    <p:extLst/>
  </p:cmAuthor>
  <p:cmAuthor id="16" name="Microsoft Office User" initials="Office [7] [2] [2] [2] [2]" lastIdx="1" clrIdx="15">
    <p:extLst/>
  </p:cmAuthor>
  <p:cmAuthor id="17" name="Microsoft Office User" initials="Office [6] [2] [2] [2] [2] [2] [2]" lastIdx="1" clrIdx="16">
    <p:extLst/>
  </p:cmAuthor>
  <p:cmAuthor id="18" name="Microsoft Office User" initials="Office [7] [2] [2] [2] [2] [2]" lastIdx="1" clrIdx="17">
    <p:extLst/>
  </p:cmAuthor>
  <p:cmAuthor id="19" name="Microsoft Office User" initials="Office [6] [2] [2] [2] [2] [2] [2] [2]" lastIdx="1" clrIdx="18">
    <p:extLst/>
  </p:cmAuthor>
  <p:cmAuthor id="20" name="Microsoft Office User" initials="Office [7] [2] [2] [2] [2] [2] [2]" lastIdx="1" clrIdx="19">
    <p:extLst/>
  </p:cmAuthor>
  <p:cmAuthor id="21" name="Microsoft Office User" initials="Office [6] [2] [2] [2] [2] [2] [2] [2] [2]" lastIdx="1" clrIdx="20">
    <p:extLst/>
  </p:cmAuthor>
  <p:cmAuthor id="22" name="Microsoft Office User" initials="Office [7] [2] [2] [2] [2] [2] [2] [2]" lastIdx="1" clrIdx="21">
    <p:extLst/>
  </p:cmAuthor>
  <p:cmAuthor id="23" name="Microsoft Office User" initials="Office [6] [2] [2] [2] [2] [2] [2] [2] [2] [2]" lastIdx="1" clrIdx="22">
    <p:extLst/>
  </p:cmAuthor>
  <p:cmAuthor id="24" name="Microsoft Office User" initials="Office [7] [2] [2] [2] [2] [2] [2] [2] [2]" lastIdx="1" clrIdx="23">
    <p:extLst/>
  </p:cmAuthor>
  <p:cmAuthor id="25" name="Microsoft Office User" initials="Office [6] [2] [2] [2] [2] [2] [2] [2] [2] [2] [2]" lastIdx="1" clrIdx="24">
    <p:extLst/>
  </p:cmAuthor>
  <p:cmAuthor id="26" name="Microsoft Office User" initials="Office [7] [2] [2] [2] [2] [2] [2] [2] [2] [2]" lastIdx="1" clrIdx="25">
    <p:extLst/>
  </p:cmAuthor>
  <p:cmAuthor id="27" name="Microsoft Office User" initials="Office [6] [2] [2] [2] [2] [2] [2] [2] [2] [2] [2] [2]" lastIdx="1" clrIdx="26">
    <p:extLst/>
  </p:cmAuthor>
  <p:cmAuthor id="28" name="Microsoft Office User" initials="Office [7] [2] [2] [2] [2] [2] [2] [2] [2] [2] [2]" lastIdx="1" clrIdx="27">
    <p:extLst/>
  </p:cmAuthor>
  <p:cmAuthor id="29" name="Microsoft Office User" initials="Office [6] [2] [2] [3]" lastIdx="1" clrIdx="28">
    <p:extLst/>
  </p:cmAuthor>
  <p:cmAuthor id="30" name="Microsoft Office User" initials="Office [7] [2] [3]" lastIdx="1" clrIdx="29">
    <p:extLst/>
  </p:cmAuthor>
  <p:cmAuthor id="31" name="Microsoft Office User" initials="Office [6] [2] [2] [2] [2] [2] [2] [2] [2] [2] [2] [3]" lastIdx="1" clrIdx="30">
    <p:extLst/>
  </p:cmAuthor>
  <p:cmAuthor id="32" name="Microsoft Office User" initials="Office [7] [2] [2] [2] [2] [2] [2] [2] [2] [2] [3]" lastIdx="1" clrIdx="31">
    <p:extLst/>
  </p:cmAuthor>
  <p:cmAuthor id="33" name="Microsoft Office User" initials="Office [6] [2] [2] [3] [2]" lastIdx="1" clrIdx="32">
    <p:extLst/>
  </p:cmAuthor>
  <p:cmAuthor id="34" name="Microsoft Office User" initials="Office [7] [2] [3] [2]" lastIdx="1" clrIdx="33">
    <p:extLst/>
  </p:cmAuthor>
  <p:cmAuthor id="35" name="Microsoft Office User" initials="Office [6] [2] [2] [3] [2] [2]" lastIdx="1" clrIdx="34">
    <p:extLst/>
  </p:cmAuthor>
  <p:cmAuthor id="36" name="Microsoft Office User" initials="Office [7] [2] [3] [2] [2]" lastIdx="1" clrIdx="35">
    <p:extLst/>
  </p:cmAuthor>
  <p:cmAuthor id="37" name="Microsoft Office User" initials="Office [8]" lastIdx="1" clrIdx="36">
    <p:extLst/>
  </p:cmAuthor>
  <p:cmAuthor id="38" name="Microsoft Office User" initials="Office [6] [2] [2] [4]" lastIdx="1" clrIdx="37">
    <p:extLst/>
  </p:cmAuthor>
  <p:cmAuthor id="39" name="Microsoft Office User" initials="Office [7] [2] [4]" lastIdx="1" clrIdx="38">
    <p:extLst/>
  </p:cmAuthor>
  <p:cmAuthor id="40" name="Microsoft Office User" initials="Office [9]" lastIdx="2" clrIdx="39">
    <p:extLst/>
  </p:cmAuthor>
  <p:cmAuthor id="41" name="Microsoft Office User" initials="Office [10]" lastIdx="1" clrIdx="4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456"/>
    <a:srgbClr val="00A2CA"/>
    <a:srgbClr val="5B9BF0"/>
    <a:srgbClr val="5B9BD5"/>
    <a:srgbClr val="F5F8FB"/>
    <a:srgbClr val="100D35"/>
    <a:srgbClr val="004B73"/>
    <a:srgbClr val="4171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95668"/>
  </p:normalViewPr>
  <p:slideViewPr>
    <p:cSldViewPr snapToGrid="0" snapToObjects="1">
      <p:cViewPr>
        <p:scale>
          <a:sx n="104" d="100"/>
          <a:sy n="104" d="100"/>
        </p:scale>
        <p:origin x="144" y="3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1" dt="2017-06-08T17:53:01.120" idx="1">
    <p:pos x="7680" y="0"/>
    <p:text>Change to Mulwala Tornado</p:text>
    <p:extLst>
      <p:ext uri="{C676402C-5697-4E1C-873F-D02D1690AC5C}">
        <p15:threadingInfo xmlns:p15="http://schemas.microsoft.com/office/powerpoint/2012/main" timeZoneBias="-60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29BD0C-A10A-B046-9C03-6B79E2872F35}" type="datetimeFigureOut">
              <a:rPr lang="en-US" smtClean="0"/>
              <a:t>11/26/18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146692-DED7-3140-B19B-2DBFB0D263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755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This presentation is</a:t>
            </a:r>
            <a:r>
              <a:rPr lang="en-AU" baseline="0" dirty="0" smtClean="0"/>
              <a:t> will ask hypothetical questions to prompt thought experiments and processes, while highlighting operational requirements with respect to the EWD.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450C-19EF-7249-B2C5-D1CB3A1DCE4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95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has the very potential to not only highlight where and when a high-impact event may occur, but also to more effectively communicate to our stakeholders the significance of the event which feeds into the impact (community and operation) assessment of an event.</a:t>
            </a:r>
          </a:p>
          <a:p>
            <a:r>
              <a:rPr lang="en-AU" baseline="0" dirty="0" smtClean="0"/>
              <a:t>Issue is this is only available on a web-based viewer, but require it within visualisation and product preparation software.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450C-19EF-7249-B2C5-D1CB3A1DCE4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839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450C-19EF-7249-B2C5-D1CB3A1DCE4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3675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450C-19EF-7249-B2C5-D1CB3A1DCE4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233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450C-19EF-7249-B2C5-D1CB3A1DCE4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7344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en-US" dirty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F706217-53DB-EA4A-8D96-252A476B2000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061905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450C-19EF-7249-B2C5-D1CB3A1DCE4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6324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450C-19EF-7249-B2C5-D1CB3A1DCE4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086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en-US" dirty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A19F778-E241-E04D-8DFF-0C452ED80C83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46922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en-US" dirty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280B0D9-C49D-B844-8C4C-1E1BE2B1D54D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25645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57175" indent="-257175">
              <a:buFont typeface="Symbol" charset="2"/>
              <a:buChar char=""/>
            </a:pPr>
            <a:endParaRPr lang="en-US" dirty="0" smtClean="0">
              <a:solidFill>
                <a:srgbClr val="00345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A19F778-E241-E04D-8DFF-0C452ED80C83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43347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- RA1M and RA1T variants?</a:t>
            </a:r>
          </a:p>
          <a:p>
            <a:pPr eaLnBrk="1" hangingPunct="1">
              <a:spcBef>
                <a:spcPct val="0"/>
              </a:spcBef>
            </a:pPr>
            <a:endParaRPr lang="en-AU" altLang="en-US" dirty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A19F778-E241-E04D-8DFF-0C452ED80C83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1977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altLang="en-US" dirty="0" smtClean="0"/>
              <a:t>SSEO now HREF v2</a:t>
            </a:r>
          </a:p>
          <a:p>
            <a:pPr eaLnBrk="1" hangingPunct="1">
              <a:spcBef>
                <a:spcPct val="0"/>
              </a:spcBef>
            </a:pPr>
            <a:r>
              <a:rPr lang="en-AU" altLang="en-US" dirty="0" smtClean="0"/>
              <a:t>Omitted </a:t>
            </a:r>
            <a:r>
              <a:rPr lang="mr-IN" altLang="en-US" dirty="0" smtClean="0"/>
              <a:t>…</a:t>
            </a:r>
            <a:r>
              <a:rPr lang="en-AU" altLang="en-US" dirty="0" smtClean="0"/>
              <a:t> since they represent a physically realistic</a:t>
            </a:r>
            <a:r>
              <a:rPr lang="en-AU" altLang="en-US" baseline="0" dirty="0" smtClean="0"/>
              <a:t> solution?</a:t>
            </a:r>
            <a:endParaRPr lang="en-AU" altLang="en-US" dirty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A19F778-E241-E04D-8DFF-0C452ED80C83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4218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en-US" dirty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B13CE4-CD06-0643-8E1E-BC28A6813D32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768393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450C-19EF-7249-B2C5-D1CB3A1DCE4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783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aseline="0" dirty="0" smtClean="0"/>
              <a:t>Use re-analysis to calculate climatology fields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450C-19EF-7249-B2C5-D1CB3A1DCE4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721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BFD72-A4FB-8447-9DC2-2C4DDDF96277}" type="datetimeFigureOut">
              <a:rPr lang="en-US" smtClean="0"/>
              <a:t>11/26/18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ADF8-232F-1043-90EB-DAE74272B4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614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BFD72-A4FB-8447-9DC2-2C4DDDF96277}" type="datetimeFigureOut">
              <a:rPr lang="en-US" smtClean="0"/>
              <a:t>11/26/18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ADF8-232F-1043-90EB-DAE74272B4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931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BFD72-A4FB-8447-9DC2-2C4DDDF96277}" type="datetimeFigureOut">
              <a:rPr lang="en-US" smtClean="0"/>
              <a:t>11/26/18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ADF8-232F-1043-90EB-DAE74272B4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573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2F2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0056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BFD72-A4FB-8447-9DC2-2C4DDDF96277}" type="datetimeFigureOut">
              <a:rPr lang="en-US" smtClean="0"/>
              <a:t>11/26/18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ADF8-232F-1043-90EB-DAE74272B4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019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BFD72-A4FB-8447-9DC2-2C4DDDF96277}" type="datetimeFigureOut">
              <a:rPr lang="en-US" smtClean="0"/>
              <a:t>11/26/18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ADF8-232F-1043-90EB-DAE74272B4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943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BFD72-A4FB-8447-9DC2-2C4DDDF96277}" type="datetimeFigureOut">
              <a:rPr lang="en-US" smtClean="0"/>
              <a:t>11/26/18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ADF8-232F-1043-90EB-DAE74272B4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082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BFD72-A4FB-8447-9DC2-2C4DDDF96277}" type="datetimeFigureOut">
              <a:rPr lang="en-US" smtClean="0"/>
              <a:t>11/26/18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ADF8-232F-1043-90EB-DAE74272B4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053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BFD72-A4FB-8447-9DC2-2C4DDDF96277}" type="datetimeFigureOut">
              <a:rPr lang="en-US" smtClean="0"/>
              <a:t>11/26/18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ADF8-232F-1043-90EB-DAE74272B4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288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BFD72-A4FB-8447-9DC2-2C4DDDF96277}" type="datetimeFigureOut">
              <a:rPr lang="en-US" smtClean="0"/>
              <a:t>11/26/18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ADF8-232F-1043-90EB-DAE74272B4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311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BFD72-A4FB-8447-9DC2-2C4DDDF96277}" type="datetimeFigureOut">
              <a:rPr lang="en-US" smtClean="0"/>
              <a:t>11/26/18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ADF8-232F-1043-90EB-DAE74272B4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096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BFD72-A4FB-8447-9DC2-2C4DDDF96277}" type="datetimeFigureOut">
              <a:rPr lang="en-US" smtClean="0"/>
              <a:t>11/26/18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ADF8-232F-1043-90EB-DAE74272B4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288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BFD72-A4FB-8447-9DC2-2C4DDDF96277}" type="datetimeFigureOut">
              <a:rPr lang="en-US" smtClean="0"/>
              <a:t>11/26/18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AADF8-232F-1043-90EB-DAE74272B4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58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comments" Target="../comments/comment1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3.png"/><Relationship Id="rId5" Type="http://schemas.openxmlformats.org/officeDocument/2006/relationships/image" Target="../media/image24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5.tiff"/><Relationship Id="rId5" Type="http://schemas.openxmlformats.org/officeDocument/2006/relationships/image" Target="../media/image26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7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gi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ge result for yarrawonga tornado"/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95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02428" y="-2"/>
            <a:ext cx="5241172" cy="6366295"/>
          </a:xfrm>
          <a:prstGeom prst="rect">
            <a:avLst/>
          </a:prstGeom>
          <a:gradFill>
            <a:gsLst>
              <a:gs pos="3000">
                <a:srgbClr val="003556">
                  <a:lumMod val="92000"/>
                  <a:lumOff val="8000"/>
                </a:srgbClr>
              </a:gs>
              <a:gs pos="89000">
                <a:srgbClr val="00A2CA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06223" y="1768930"/>
            <a:ext cx="50373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Use of ensembles in forecasting </a:t>
            </a:r>
            <a:r>
              <a:rPr lang="en-AU" sz="3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communicating hazardous </a:t>
            </a:r>
            <a:r>
              <a:rPr lang="en-AU" sz="3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weather</a:t>
            </a:r>
            <a:br>
              <a:rPr lang="en-AU" sz="3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AU" sz="26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- An operational meteorology perspective</a:t>
            </a:r>
            <a:endParaRPr lang="en-US" sz="2600" b="1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36" y="529412"/>
            <a:ext cx="2928276" cy="71010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00669" y="5114052"/>
            <a:ext cx="48493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Dean Sgarbossa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Science Support Meteorologist,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Extreme Weather Desk, </a:t>
            </a:r>
            <a:br>
              <a:rPr lang="en-US" alt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alt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National Forecast Services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921936" y="5042854"/>
            <a:ext cx="1330557" cy="1173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700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12192000" cy="1393907"/>
          </a:xfrm>
          <a:prstGeom prst="rect">
            <a:avLst/>
          </a:prstGeom>
          <a:gradFill>
            <a:gsLst>
              <a:gs pos="3000">
                <a:srgbClr val="003556">
                  <a:lumMod val="92000"/>
                  <a:lumOff val="8000"/>
                </a:srgbClr>
              </a:gs>
              <a:gs pos="89000">
                <a:srgbClr val="00A2CA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64" y="373916"/>
            <a:ext cx="2228806" cy="54048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265715" y="413325"/>
            <a:ext cx="8131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National Hazard Outlook</a:t>
            </a:r>
            <a:endParaRPr lang="en-US" sz="32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3965" y="1440074"/>
            <a:ext cx="7477224" cy="5581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ECMWF </a:t>
            </a:r>
            <a:r>
              <a:rPr lang="en-AU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Extreme Forecast Index (EFI</a:t>
            </a: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):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ompares forecast parameters with ECMWF </a:t>
            </a:r>
            <a:r>
              <a:rPr lang="en-AU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model derived 20 year climatology (with respect to 14 days either side of the day in question) </a:t>
            </a:r>
            <a:endParaRPr lang="en-AU" sz="2000" dirty="0" smtClean="0">
              <a:solidFill>
                <a:srgbClr val="003456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V</a:t>
            </a: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alue </a:t>
            </a:r>
            <a:r>
              <a:rPr lang="en-AU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of +1 indicates all Ensemble Prediction System (EPS) members are above absolute maximum of climatology. </a:t>
            </a:r>
            <a:endParaRPr lang="en-AU" sz="2000" dirty="0" smtClean="0">
              <a:solidFill>
                <a:srgbClr val="003456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EFI </a:t>
            </a:r>
            <a:r>
              <a:rPr lang="en-AU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value of -1 indicates all EPS members are below absolute minimum of climatology (temperature for example). </a:t>
            </a:r>
            <a:endParaRPr lang="en-AU" sz="2000" dirty="0" smtClean="0">
              <a:solidFill>
                <a:srgbClr val="003456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EF </a:t>
            </a:r>
            <a:r>
              <a:rPr lang="en-AU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&gt;0.7 threshold is commonly used (e.g. NZ Met Service) to highlight potentially significant events. </a:t>
            </a:r>
            <a:endParaRPr lang="en-AU" sz="2000" dirty="0" smtClean="0">
              <a:solidFill>
                <a:srgbClr val="003456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Shift </a:t>
            </a:r>
            <a:r>
              <a:rPr lang="en-AU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Of Tails (SOT) fields can </a:t>
            </a: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provide </a:t>
            </a:r>
            <a:r>
              <a:rPr lang="en-AU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guidance on how extreme an event might be; </a:t>
            </a: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- positive </a:t>
            </a:r>
            <a:r>
              <a:rPr lang="en-AU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SOT indicates 10% or more EPS members forecast values exceeding 99th percentile of model climate. </a:t>
            </a: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- Operationally</a:t>
            </a:r>
            <a:r>
              <a:rPr lang="en-AU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one can compare </a:t>
            </a:r>
            <a:r>
              <a:rPr lang="en-AU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fields with the 99th percentile of the field to gauge the “quantitative” aspects of the event. </a:t>
            </a:r>
            <a:endParaRPr lang="en-AU" sz="2000" b="1" dirty="0">
              <a:solidFill>
                <a:srgbClr val="00345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188" y="1411426"/>
            <a:ext cx="4374601" cy="3266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188" y="4765589"/>
            <a:ext cx="4374601" cy="16492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61186" y="6450451"/>
            <a:ext cx="4530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3456"/>
                </a:solidFill>
              </a:rPr>
              <a:t>a)</a:t>
            </a:r>
            <a:r>
              <a:rPr lang="en-US" sz="1200" dirty="0" smtClean="0">
                <a:solidFill>
                  <a:srgbClr val="003456"/>
                </a:solidFill>
              </a:rPr>
              <a:t> ECMWF EFI CAPE-SHEAR and </a:t>
            </a:r>
            <a:r>
              <a:rPr lang="en-US" sz="1200" b="1" dirty="0" smtClean="0">
                <a:solidFill>
                  <a:srgbClr val="003456"/>
                </a:solidFill>
              </a:rPr>
              <a:t>b)</a:t>
            </a:r>
            <a:r>
              <a:rPr lang="en-US" sz="1200" dirty="0" smtClean="0">
                <a:solidFill>
                  <a:srgbClr val="003456"/>
                </a:solidFill>
              </a:rPr>
              <a:t> Nevertie, NSW supercell </a:t>
            </a:r>
            <a:r>
              <a:rPr lang="mr-IN" sz="1200" dirty="0" smtClean="0">
                <a:solidFill>
                  <a:srgbClr val="003456"/>
                </a:solidFill>
              </a:rPr>
              <a:t>–</a:t>
            </a:r>
            <a:r>
              <a:rPr lang="en-US" sz="1200" dirty="0" smtClean="0">
                <a:solidFill>
                  <a:srgbClr val="003456"/>
                </a:solidFill>
              </a:rPr>
              <a:t> 20 November 2018 (Jane O’Neill).</a:t>
            </a:r>
            <a:endParaRPr lang="en-US" sz="1200" dirty="0">
              <a:solidFill>
                <a:srgbClr val="00345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61187" y="1457010"/>
            <a:ext cx="5887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a)</a:t>
            </a:r>
            <a:endParaRPr 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661187" y="4765589"/>
            <a:ext cx="527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b</a:t>
            </a:r>
            <a:r>
              <a:rPr lang="en-US" sz="1400" b="1" dirty="0" smtClean="0"/>
              <a:t>)</a:t>
            </a:r>
            <a:endParaRPr lang="en-US" sz="1400" b="1" dirty="0"/>
          </a:p>
        </p:txBody>
      </p:sp>
      <p:cxnSp>
        <p:nvCxnSpPr>
          <p:cNvPr id="17" name="Straight Arrow Connector 16"/>
          <p:cNvCxnSpPr>
            <a:stCxn id="6" idx="2"/>
          </p:cNvCxnSpPr>
          <p:nvPr/>
        </p:nvCxnSpPr>
        <p:spPr>
          <a:xfrm flipV="1">
            <a:off x="9848489" y="3435180"/>
            <a:ext cx="1149025" cy="1242318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564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12192000" cy="1393907"/>
          </a:xfrm>
          <a:prstGeom prst="rect">
            <a:avLst/>
          </a:prstGeom>
          <a:gradFill>
            <a:gsLst>
              <a:gs pos="3000">
                <a:srgbClr val="003556">
                  <a:lumMod val="92000"/>
                  <a:lumOff val="8000"/>
                </a:srgbClr>
              </a:gs>
              <a:gs pos="89000">
                <a:srgbClr val="00A2CA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extBox 1"/>
          <p:cNvSpPr txBox="1"/>
          <p:nvPr/>
        </p:nvSpPr>
        <p:spPr>
          <a:xfrm>
            <a:off x="3113314" y="223543"/>
            <a:ext cx="86323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National Convective Hazard</a:t>
            </a:r>
            <a:br>
              <a:rPr lang="en-US" sz="3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Risk Forecasts</a:t>
            </a:r>
            <a:endParaRPr lang="en-US" sz="32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64" y="373916"/>
            <a:ext cx="2228806" cy="5404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3964" y="1572230"/>
            <a:ext cx="12008036" cy="1703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EWD prepare national probabilistic hazard risk forecasts for lightning and convective phenomena</a:t>
            </a:r>
            <a:b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- probability of occurrence within 10 km of a point 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First-guess forecast guidance provided by Calibrated Thunder (Bright et al. 2005) which utilises a 5-member lag ensemble.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AU" dirty="0">
              <a:solidFill>
                <a:srgbClr val="00345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907" y="2908137"/>
            <a:ext cx="3787807" cy="3846992"/>
          </a:xfrm>
          <a:prstGeom prst="rect">
            <a:avLst/>
          </a:prstGeom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964" y="2908137"/>
            <a:ext cx="3131643" cy="384699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177882" y="2948591"/>
            <a:ext cx="501411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Forecast process includes use of normalised convective parameters that identify environments conducive to severe convection or convective phenomena which can be used to produce probabilistic guidance:</a:t>
            </a:r>
            <a:br>
              <a:rPr lang="en-AU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AU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- </a:t>
            </a: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P(WMAXSHEAR </a:t>
            </a:r>
            <a:r>
              <a:rPr lang="en-AU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≥ </a:t>
            </a: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threshold) </a:t>
            </a:r>
            <a:r>
              <a:rPr lang="en-AU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∩</a:t>
            </a: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 (QPF </a:t>
            </a:r>
            <a:r>
              <a:rPr lang="en-AU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≥ 0.25 </a:t>
            </a: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mm) </a:t>
            </a:r>
            <a:r>
              <a:rPr lang="en-AU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(severe thunderstorms).</a:t>
            </a:r>
            <a:br>
              <a:rPr lang="en-AU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AU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- </a:t>
            </a: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P(SigHail </a:t>
            </a:r>
            <a:r>
              <a:rPr lang="en-AU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≥ </a:t>
            </a: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0.4) </a:t>
            </a:r>
            <a:r>
              <a:rPr lang="en-AU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(~2 cm) ∩</a:t>
            </a: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 P(SigHail ≥ 1) (</a:t>
            </a:r>
            <a:r>
              <a:rPr lang="en-AU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5 cm)</a:t>
            </a:r>
            <a:br>
              <a:rPr lang="en-AU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AU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- </a:t>
            </a: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P(STP </a:t>
            </a:r>
            <a:r>
              <a:rPr lang="en-AU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≥ </a:t>
            </a: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1) (EF2</a:t>
            </a:r>
            <a:r>
              <a:rPr lang="en-AU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+ </a:t>
            </a: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tornadoes)</a:t>
            </a:r>
            <a:endParaRPr lang="en-AU" sz="2000" dirty="0">
              <a:solidFill>
                <a:srgbClr val="003456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03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12192000" cy="1393907"/>
          </a:xfrm>
          <a:prstGeom prst="rect">
            <a:avLst/>
          </a:prstGeom>
          <a:gradFill>
            <a:gsLst>
              <a:gs pos="3000">
                <a:srgbClr val="003556">
                  <a:lumMod val="92000"/>
                  <a:lumOff val="8000"/>
                </a:srgbClr>
              </a:gs>
              <a:gs pos="89000">
                <a:srgbClr val="00A2CA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extBox 1"/>
          <p:cNvSpPr txBox="1"/>
          <p:nvPr/>
        </p:nvSpPr>
        <p:spPr>
          <a:xfrm>
            <a:off x="3113314" y="223543"/>
            <a:ext cx="86323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National Convective Hazard</a:t>
            </a:r>
            <a:br>
              <a:rPr lang="en-US" sz="3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Risk Forecasts</a:t>
            </a:r>
            <a:endParaRPr lang="en-US" sz="32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64" y="373916"/>
            <a:ext cx="2228806" cy="5404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3964" y="1572230"/>
            <a:ext cx="5661572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Combine parameterised regional/global deterministic/ensemble model output with CAM ensembles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Where is the environmental conducive to a hazard in parameter space and confirmed by CAM output?</a:t>
            </a:r>
            <a:b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- Calibrated Thunder and neighbourhood probability of light flash count </a:t>
            </a:r>
            <a:r>
              <a:rPr lang="en-AU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≥ </a:t>
            </a: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1</a:t>
            </a:r>
            <a:b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- STP and UH paintball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Include climatology data</a:t>
            </a:r>
            <a:b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- P(MU-CAPE </a:t>
            </a:r>
            <a:r>
              <a:rPr lang="en-AU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≥ </a:t>
            </a: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1000 J/kg) </a:t>
            </a:r>
            <a:r>
              <a:rPr lang="en-AU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∩</a:t>
            </a: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 P(BWD </a:t>
            </a:r>
            <a:r>
              <a:rPr lang="en-AU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≥ </a:t>
            </a: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20 kt) from parameter space</a:t>
            </a:r>
            <a:b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- P(UH ≥ threshold) from CAM</a:t>
            </a:r>
            <a:b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- historical frequency of occurrence of the pair of probabilities within 10 km of a point (EWD definition)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AU" dirty="0">
              <a:solidFill>
                <a:srgbClr val="00345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5536" y="1617450"/>
            <a:ext cx="6259250" cy="506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12192000" cy="1393907"/>
          </a:xfrm>
          <a:prstGeom prst="rect">
            <a:avLst/>
          </a:prstGeom>
          <a:gradFill>
            <a:gsLst>
              <a:gs pos="3000">
                <a:srgbClr val="003556">
                  <a:lumMod val="92000"/>
                  <a:lumOff val="8000"/>
                </a:srgbClr>
              </a:gs>
              <a:gs pos="89000">
                <a:srgbClr val="00A2CA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extBox 1"/>
          <p:cNvSpPr txBox="1"/>
          <p:nvPr/>
        </p:nvSpPr>
        <p:spPr>
          <a:xfrm>
            <a:off x="3113314" y="373916"/>
            <a:ext cx="8632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Fire Weather</a:t>
            </a:r>
            <a:endParaRPr lang="en-US" sz="32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3965" y="1658788"/>
            <a:ext cx="5912036" cy="3118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spcAft>
                <a:spcPts val="400"/>
              </a:spcAft>
              <a:buFont typeface="Symbol" charset="2"/>
              <a:buChar char=""/>
            </a:pPr>
            <a:r>
              <a:rPr 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Neighbourhood P(Wind Change)</a:t>
            </a:r>
            <a:br>
              <a:rPr 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- WCRI, ICON, Frontogenesis function</a:t>
            </a:r>
          </a:p>
          <a:p>
            <a:pPr marL="257175" indent="-257175">
              <a:spcAft>
                <a:spcPts val="400"/>
              </a:spcAft>
              <a:buFont typeface="Symbol" charset="2"/>
              <a:buChar char=""/>
            </a:pPr>
            <a:r>
              <a:rPr 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P(T</a:t>
            </a:r>
            <a:r>
              <a:rPr lang="en-AU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≥ threshold) </a:t>
            </a:r>
            <a:r>
              <a:rPr lang="en-AU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∩</a:t>
            </a: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 P(wind ≥ threshold)</a:t>
            </a:r>
            <a:endParaRPr lang="en-US" sz="2000" dirty="0" smtClean="0">
              <a:solidFill>
                <a:srgbClr val="003456"/>
              </a:solidFill>
              <a:latin typeface="Arial" charset="0"/>
              <a:ea typeface="Arial" charset="0"/>
              <a:cs typeface="Arial" charset="0"/>
            </a:endParaRPr>
          </a:p>
          <a:p>
            <a:pPr marL="257175" indent="-257175">
              <a:spcAft>
                <a:spcPts val="400"/>
              </a:spcAft>
              <a:buFont typeface="Symbol" charset="2"/>
              <a:buChar char=""/>
            </a:pPr>
            <a:r>
              <a:rPr 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P(FDI </a:t>
            </a:r>
            <a:r>
              <a:rPr lang="en-AU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≥</a:t>
            </a:r>
            <a:r>
              <a:rPr 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 threshold); e.g. P(Severe FDI)</a:t>
            </a:r>
          </a:p>
          <a:p>
            <a:pPr marL="257175" indent="-257175">
              <a:spcAft>
                <a:spcPts val="400"/>
              </a:spcAft>
              <a:buFont typeface="Symbol" charset="2"/>
              <a:buChar char=""/>
            </a:pPr>
            <a:r>
              <a:rPr 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P(FDI &gt; % AEP); climatology from re-analysis</a:t>
            </a:r>
          </a:p>
          <a:p>
            <a:pPr marL="257175" indent="-257175">
              <a:spcAft>
                <a:spcPts val="400"/>
              </a:spcAft>
              <a:buFont typeface="Symbol" charset="2"/>
              <a:buChar char=""/>
            </a:pPr>
            <a:r>
              <a:rPr 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P(Dry Lightning)</a:t>
            </a:r>
            <a:br>
              <a:rPr 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- P(QPF</a:t>
            </a:r>
            <a:r>
              <a:rPr lang="en-AU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≤ 2.5 mm</a:t>
            </a:r>
            <a:r>
              <a:rPr lang="en-AU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) </a:t>
            </a: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∩ Calibrated Thunder</a:t>
            </a:r>
            <a:b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- P</a:t>
            </a:r>
            <a:r>
              <a:rPr 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(QPF</a:t>
            </a: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AU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≤ 2.5 mm) ∩ </a:t>
            </a: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P(Light Flash count ≥ 1)</a:t>
            </a:r>
          </a:p>
          <a:p>
            <a:pPr marL="257175" indent="-257175">
              <a:spcAft>
                <a:spcPts val="400"/>
              </a:spcAft>
              <a:buFont typeface="Symbol" charset="2"/>
              <a:buChar char=""/>
            </a:pPr>
            <a:endParaRPr lang="en-US" sz="2000" dirty="0">
              <a:solidFill>
                <a:srgbClr val="00345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64" y="373916"/>
            <a:ext cx="2228806" cy="540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12063"/>
            <a:ext cx="5956300" cy="43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6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393825"/>
          </a:xfrm>
          <a:prstGeom prst="rect">
            <a:avLst/>
          </a:prstGeom>
          <a:gradFill>
            <a:gsLst>
              <a:gs pos="3000">
                <a:srgbClr val="003556">
                  <a:lumMod val="92000"/>
                  <a:lumOff val="8000"/>
                </a:srgbClr>
              </a:gs>
              <a:gs pos="89000">
                <a:srgbClr val="00A2CA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50179" name="TextBox 1"/>
          <p:cNvSpPr txBox="1">
            <a:spLocks noChangeArrowheads="1"/>
          </p:cNvSpPr>
          <p:nvPr/>
        </p:nvSpPr>
        <p:spPr bwMode="auto">
          <a:xfrm>
            <a:off x="3162300" y="404813"/>
            <a:ext cx="8289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Guidance </a:t>
            </a:r>
            <a:r>
              <a:rPr lang="mr-IN" altLang="en-US" sz="3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altLang="en-US" sz="3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Nowcasting</a:t>
            </a:r>
          </a:p>
        </p:txBody>
      </p:sp>
      <p:pic>
        <p:nvPicPr>
          <p:cNvPr id="50180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374650"/>
            <a:ext cx="22288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288" y="2654300"/>
            <a:ext cx="4514850" cy="26828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9320213" y="2671763"/>
            <a:ext cx="2284412" cy="2566987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8331200" y="2679700"/>
            <a:ext cx="455613" cy="25527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 dirty="0"/>
          </a:p>
        </p:txBody>
      </p:sp>
      <p:sp>
        <p:nvSpPr>
          <p:cNvPr id="50184" name="Rectangle 11"/>
          <p:cNvSpPr>
            <a:spLocks noChangeArrowheads="1"/>
          </p:cNvSpPr>
          <p:nvPr/>
        </p:nvSpPr>
        <p:spPr bwMode="auto">
          <a:xfrm>
            <a:off x="266700" y="1522413"/>
            <a:ext cx="6899370" cy="5093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57175" indent="-257175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Font typeface="Symbol" charset="2"/>
              <a:buChar char=""/>
            </a:pP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Rapid update forecasts and warnings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Font typeface="Symbol" charset="2"/>
              <a:buChar char=""/>
            </a:pP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Combination of environmental assessment via deterministic NWP, CAM NWP, CAM EPS, pseudo-observations, remote sensing and observations.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Font typeface="Symbol" charset="2"/>
              <a:buChar char=""/>
            </a:pP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Ingest observational data into forecaster conceptual model, correcting their conceptual model and NWP model guidance.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Font typeface="Symbol" charset="2"/>
              <a:buChar char=""/>
            </a:pP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Forecaster has greatest input and adds greatest value.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Font typeface="Symbol" charset="2"/>
              <a:buChar char=""/>
            </a:pP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Mesoscale Analysis</a:t>
            </a:r>
            <a:b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- Best guess of what the atmosphere looks like now</a:t>
            </a:r>
            <a:b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- Near real-time parameters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Font typeface="Symbol" charset="2"/>
              <a:buChar char=""/>
            </a:pP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RADAR</a:t>
            </a:r>
            <a:b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- Signatures</a:t>
            </a:r>
            <a:b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- Processing via Rainfields3 / </a:t>
            </a: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TITAN / WDSS</a:t>
            </a:r>
            <a:endParaRPr lang="en-AU" altLang="en-US" sz="2000" dirty="0">
              <a:solidFill>
                <a:srgbClr val="003456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Font typeface="Symbol" charset="2"/>
              <a:buChar char=""/>
            </a:pPr>
            <a:endParaRPr lang="en-AU" alt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7699470" y="5362575"/>
            <a:ext cx="171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Nowcasting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4576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1"/>
            <a:ext cx="12192000" cy="1393907"/>
          </a:xfrm>
          <a:prstGeom prst="rect">
            <a:avLst/>
          </a:prstGeom>
          <a:gradFill>
            <a:gsLst>
              <a:gs pos="3000">
                <a:srgbClr val="003556">
                  <a:lumMod val="92000"/>
                  <a:lumOff val="8000"/>
                </a:srgbClr>
              </a:gs>
              <a:gs pos="89000">
                <a:srgbClr val="00A2CA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4" name="TextBox 23"/>
          <p:cNvSpPr txBox="1"/>
          <p:nvPr/>
        </p:nvSpPr>
        <p:spPr>
          <a:xfrm>
            <a:off x="3113314" y="351770"/>
            <a:ext cx="8632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Nowcasting + Warning</a:t>
            </a:r>
            <a:endParaRPr lang="en-US" sz="32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64" y="373916"/>
            <a:ext cx="2228806" cy="54048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83964" y="1545953"/>
            <a:ext cx="8280414" cy="3990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spcAft>
                <a:spcPts val="400"/>
              </a:spcAft>
              <a:buFont typeface="Symbol" charset="2"/>
              <a:buChar char=""/>
            </a:pPr>
            <a:r>
              <a:rPr 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Mesoanalysis derived composite parameters</a:t>
            </a:r>
            <a:br>
              <a:rPr 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- comparison with climatology (significance)</a:t>
            </a:r>
            <a:br>
              <a:rPr 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- Probabilities derived from climatology of environment and direct observations (probability of tornado example below)</a:t>
            </a:r>
          </a:p>
          <a:p>
            <a:pPr marL="257175" indent="-257175">
              <a:spcAft>
                <a:spcPts val="400"/>
              </a:spcAft>
              <a:buFont typeface="Symbol" charset="2"/>
              <a:buChar char=""/>
            </a:pPr>
            <a:r>
              <a:rPr 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RUC EPS derived P(thunderstorm track or phenomena)</a:t>
            </a:r>
          </a:p>
          <a:p>
            <a:pPr marL="257175" indent="-257175">
              <a:spcAft>
                <a:spcPts val="400"/>
              </a:spcAft>
              <a:buFont typeface="Symbol" charset="2"/>
              <a:buChar char=""/>
            </a:pPr>
            <a:r>
              <a:rPr 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NOAA NSSL Warn on Forecast approach</a:t>
            </a:r>
          </a:p>
          <a:p>
            <a:pPr marL="257175" indent="-257175">
              <a:spcAft>
                <a:spcPts val="400"/>
              </a:spcAft>
              <a:buFont typeface="Symbol" charset="2"/>
              <a:buChar char=""/>
            </a:pPr>
            <a:r>
              <a:rPr 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Sounding Analog Retrieval System (SARS)</a:t>
            </a:r>
          </a:p>
          <a:p>
            <a:pPr marL="257175" indent="-257175">
              <a:buFont typeface="Symbol" charset="2"/>
              <a:buChar char=""/>
            </a:pPr>
            <a:endParaRPr lang="en-US" sz="2000" dirty="0">
              <a:solidFill>
                <a:srgbClr val="003456"/>
              </a:solidFill>
              <a:latin typeface="Arial" charset="0"/>
              <a:ea typeface="Arial" charset="0"/>
              <a:cs typeface="Arial" charset="0"/>
            </a:endParaRPr>
          </a:p>
          <a:p>
            <a:pPr marL="257175" indent="-257175">
              <a:buFont typeface="Symbol" charset="2"/>
              <a:buChar char=""/>
            </a:pPr>
            <a:endParaRPr lang="en-US" sz="2000" dirty="0">
              <a:solidFill>
                <a:srgbClr val="003456"/>
              </a:solidFill>
              <a:latin typeface="Arial" charset="0"/>
              <a:ea typeface="Arial" charset="0"/>
              <a:cs typeface="Arial" charset="0"/>
            </a:endParaRPr>
          </a:p>
          <a:p>
            <a:pPr marL="257175" indent="-257175">
              <a:buFont typeface="Symbol" charset="2"/>
              <a:buChar char=""/>
            </a:pPr>
            <a:endParaRPr lang="en-US" sz="2000" dirty="0">
              <a:solidFill>
                <a:srgbClr val="003456"/>
              </a:solidFill>
              <a:latin typeface="Arial" charset="0"/>
              <a:ea typeface="Arial" charset="0"/>
              <a:cs typeface="Arial" charset="0"/>
            </a:endParaRPr>
          </a:p>
          <a:p>
            <a:pPr marL="257175" indent="-257175">
              <a:buFont typeface="Symbol" charset="2"/>
              <a:buChar char=""/>
            </a:pPr>
            <a:endParaRPr lang="en-US" sz="2000" dirty="0">
              <a:solidFill>
                <a:srgbClr val="003456"/>
              </a:solidFill>
              <a:latin typeface="Arial" charset="0"/>
              <a:ea typeface="Arial" charset="0"/>
              <a:cs typeface="Arial" charset="0"/>
            </a:endParaRPr>
          </a:p>
          <a:p>
            <a:pPr marL="257175" indent="-257175">
              <a:buFont typeface="Symbol" charset="2"/>
              <a:buChar char=""/>
            </a:pPr>
            <a:endParaRPr lang="en-US" sz="2000" dirty="0">
              <a:solidFill>
                <a:srgbClr val="00345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 descr="P:\EWD\References\Convection\Smith et al 2015 - probability_of_a_tornado_given_cyclonic_(northern_hemisphere)_supercell_with_severe_repo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607" y="4359356"/>
            <a:ext cx="2673807" cy="2229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lus 7"/>
          <p:cNvSpPr/>
          <p:nvPr/>
        </p:nvSpPr>
        <p:spPr>
          <a:xfrm>
            <a:off x="3530435" y="5175874"/>
            <a:ext cx="347663" cy="33655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dirty="0"/>
          </a:p>
        </p:txBody>
      </p:sp>
      <p:sp>
        <p:nvSpPr>
          <p:cNvPr id="9" name="Right Arrow 8"/>
          <p:cNvSpPr/>
          <p:nvPr/>
        </p:nvSpPr>
        <p:spPr>
          <a:xfrm>
            <a:off x="7330470" y="5240789"/>
            <a:ext cx="469900" cy="2333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dirty="0"/>
          </a:p>
        </p:txBody>
      </p:sp>
      <p:pic>
        <p:nvPicPr>
          <p:cNvPr id="10" name="Picture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52" y="4359356"/>
            <a:ext cx="2516842" cy="222959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Picture 1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777" y="4359356"/>
            <a:ext cx="2294686" cy="222959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98592" y="6535349"/>
            <a:ext cx="9829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AU" altLang="en-US" sz="1400" b="1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STP = 2.7</a:t>
            </a:r>
          </a:p>
        </p:txBody>
      </p:sp>
      <p:pic>
        <p:nvPicPr>
          <p:cNvPr id="1026" name="Picture 2" descr="https://www.nssl.noaa.gov/research/thunderstorms/img/WoF-2015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378" y="1487172"/>
            <a:ext cx="3557848" cy="278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17627" y="6535350"/>
            <a:ext cx="20152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AU" altLang="en-US" sz="1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AU" altLang="en-US" sz="1400" b="1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0.5° 𝒗_𝒓𝒐𝒕 = 62 knots</a:t>
            </a:r>
            <a:endParaRPr lang="en-AU" altLang="en-US" sz="1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8465827" y="6535348"/>
            <a:ext cx="27045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en-US" sz="1400" b="1" u="sng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Probability of a tornado </a:t>
            </a:r>
            <a:r>
              <a:rPr lang="mr-IN" altLang="en-US" sz="1400" b="1" u="sng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~70%</a:t>
            </a:r>
            <a:endParaRPr lang="en-AU" altLang="en-US" sz="1400" b="1" u="sng" dirty="0">
              <a:solidFill>
                <a:srgbClr val="003456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03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82256" y="0"/>
            <a:ext cx="3429360" cy="6858000"/>
          </a:xfrm>
          <a:prstGeom prst="rect">
            <a:avLst/>
          </a:prstGeom>
          <a:gradFill>
            <a:gsLst>
              <a:gs pos="3000">
                <a:srgbClr val="003556">
                  <a:lumMod val="92000"/>
                  <a:lumOff val="8000"/>
                </a:srgbClr>
              </a:gs>
              <a:gs pos="89000">
                <a:srgbClr val="00A2CA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extBox 1"/>
          <p:cNvSpPr txBox="1"/>
          <p:nvPr/>
        </p:nvSpPr>
        <p:spPr>
          <a:xfrm>
            <a:off x="1671473" y="950991"/>
            <a:ext cx="2885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Extreme Weather Desk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671474" y="2045459"/>
            <a:ext cx="997918" cy="879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299" y="6210958"/>
            <a:ext cx="1650125" cy="4001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24659" y="1455586"/>
            <a:ext cx="49721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AU" sz="24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Thank you</a:t>
            </a:r>
            <a:r>
              <a:rPr lang="mr-IN" sz="24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endParaRPr lang="en-US" sz="2400" dirty="0">
              <a:solidFill>
                <a:srgbClr val="003456"/>
              </a:solidFill>
              <a:latin typeface="Arial" charset="0"/>
              <a:ea typeface="Arial" charset="0"/>
              <a:cs typeface="Arial" charset="0"/>
            </a:endParaRPr>
          </a:p>
          <a:p>
            <a:pPr marL="257175" indent="-257175" algn="just">
              <a:buFont typeface="Symbol" charset="2"/>
              <a:buChar char=""/>
            </a:pPr>
            <a:endParaRPr lang="en-US" sz="2400" dirty="0">
              <a:solidFill>
                <a:srgbClr val="00345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71473" y="2349704"/>
            <a:ext cx="2846060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57175">
              <a:lnSpc>
                <a:spcPct val="110000"/>
              </a:lnSpc>
              <a:defRPr/>
            </a:pPr>
            <a:r>
              <a:rPr lang="en-AU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an additional layer of capability to respond to extreme weather.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193633" y="4911242"/>
            <a:ext cx="5041232" cy="9823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450"/>
              </a:spcAft>
            </a:pPr>
            <a:r>
              <a:rPr lang="en-AU" sz="15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Dean Sgarbossa</a:t>
            </a:r>
          </a:p>
          <a:p>
            <a:pPr>
              <a:lnSpc>
                <a:spcPct val="110000"/>
              </a:lnSpc>
              <a:spcAft>
                <a:spcPts val="450"/>
              </a:spcAft>
            </a:pPr>
            <a:r>
              <a:rPr lang="en-AU" sz="15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EWD Science Support Meteorologist</a:t>
            </a:r>
          </a:p>
          <a:p>
            <a:pPr>
              <a:lnSpc>
                <a:spcPct val="110000"/>
              </a:lnSpc>
              <a:spcAft>
                <a:spcPts val="450"/>
              </a:spcAft>
            </a:pPr>
            <a:r>
              <a:rPr lang="en-AU" sz="15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dean.sgarbossa@bom.gov.au</a:t>
            </a:r>
          </a:p>
        </p:txBody>
      </p:sp>
    </p:spTree>
    <p:extLst>
      <p:ext uri="{BB962C8B-B14F-4D97-AF65-F5344CB8AC3E}">
        <p14:creationId xmlns:p14="http://schemas.microsoft.com/office/powerpoint/2010/main" val="164103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393825"/>
          </a:xfrm>
          <a:prstGeom prst="rect">
            <a:avLst/>
          </a:prstGeom>
          <a:gradFill>
            <a:gsLst>
              <a:gs pos="3000">
                <a:srgbClr val="003556">
                  <a:lumMod val="92000"/>
                  <a:lumOff val="8000"/>
                </a:srgbClr>
              </a:gs>
              <a:gs pos="89000">
                <a:srgbClr val="00A2CA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3157537" y="158303"/>
            <a:ext cx="82899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Efficient interrogation in the age of </a:t>
            </a:r>
            <a:br>
              <a:rPr lang="en-US" altLang="en-US" sz="3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altLang="en-US" sz="3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“big data”</a:t>
            </a:r>
            <a:endParaRPr lang="en-US" altLang="en-US" sz="32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268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374650"/>
            <a:ext cx="22288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Rectangle 23"/>
          <p:cNvSpPr>
            <a:spLocks noChangeArrowheads="1"/>
          </p:cNvSpPr>
          <p:nvPr/>
        </p:nvSpPr>
        <p:spPr bwMode="auto">
          <a:xfrm>
            <a:off x="184150" y="1490663"/>
            <a:ext cx="11840210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159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rovide </a:t>
            </a: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a more efficient, physically consistent and enhanced </a:t>
            </a: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ingredients-based forecast </a:t>
            </a: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process that:</a:t>
            </a:r>
            <a:b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- decreases the amount of mental load on the operational meteorologist</a:t>
            </a:r>
            <a:b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- decreases the number of individual </a:t>
            </a: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fields/parameters </a:t>
            </a: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required to be interrogated</a:t>
            </a:r>
            <a:b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- increase the detection efficiency of potential </a:t>
            </a: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high-impact weather events to </a:t>
            </a: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improve the </a:t>
            </a: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diagnosing, forecasting, warning and communication of hydrometeorological hazards.</a:t>
            </a:r>
            <a:endParaRPr lang="en-AU" altLang="en-US" sz="2000" dirty="0">
              <a:solidFill>
                <a:srgbClr val="003456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Implemented by:</a:t>
            </a:r>
            <a:b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- strategically and intelligently combining individual fields into composite </a:t>
            </a: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fields/parameters</a:t>
            </a: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that highlight where the environment is conducive to a hazard</a:t>
            </a: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- effectively alerting the </a:t>
            </a: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operational meteorologist of </a:t>
            </a: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areas where the environment is conducive to </a:t>
            </a: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a hazard and significance of the hazard</a:t>
            </a: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- prompts the </a:t>
            </a: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operational meteorologist to </a:t>
            </a: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investigate </a:t>
            </a: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further and critically analyse the environment (inform targeted intervention to automated systems)</a:t>
            </a: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- cascading guidance from parameter space, through CAM derivatives to nowcasting.</a:t>
            </a: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endParaRPr lang="en-AU" altLang="en-US" sz="2000" dirty="0">
              <a:solidFill>
                <a:srgbClr val="003456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39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393825"/>
          </a:xfrm>
          <a:prstGeom prst="rect">
            <a:avLst/>
          </a:prstGeom>
          <a:gradFill>
            <a:gsLst>
              <a:gs pos="3000">
                <a:srgbClr val="003556">
                  <a:lumMod val="92000"/>
                  <a:lumOff val="8000"/>
                </a:srgbClr>
              </a:gs>
              <a:gs pos="89000">
                <a:srgbClr val="00A2CA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pic>
        <p:nvPicPr>
          <p:cNvPr id="15364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374650"/>
            <a:ext cx="22288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44" y="1436250"/>
            <a:ext cx="1658734" cy="1331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83" y="1436251"/>
            <a:ext cx="1668370" cy="13315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40" y="1436251"/>
            <a:ext cx="1688231" cy="13315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506" y="1436251"/>
            <a:ext cx="1656712" cy="13315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683" y="1436251"/>
            <a:ext cx="1674187" cy="13315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22629" y="3346878"/>
            <a:ext cx="1641675" cy="133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7389" y="3344723"/>
            <a:ext cx="1752433" cy="133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7311" y="3344723"/>
            <a:ext cx="1684321" cy="133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9711" y="3344723"/>
            <a:ext cx="1684320" cy="133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3511" y="3344723"/>
            <a:ext cx="1684321" cy="133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>
            <a:stCxn id="33" idx="2"/>
            <a:endCxn id="14" idx="0"/>
          </p:cNvCxnSpPr>
          <p:nvPr/>
        </p:nvCxnSpPr>
        <p:spPr>
          <a:xfrm>
            <a:off x="939335" y="3112241"/>
            <a:ext cx="824271" cy="232482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35" idx="2"/>
            <a:endCxn id="14" idx="0"/>
          </p:cNvCxnSpPr>
          <p:nvPr/>
        </p:nvCxnSpPr>
        <p:spPr>
          <a:xfrm flipH="1">
            <a:off x="1763606" y="3114187"/>
            <a:ext cx="991172" cy="230536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36" idx="2"/>
          </p:cNvCxnSpPr>
          <p:nvPr/>
        </p:nvCxnSpPr>
        <p:spPr>
          <a:xfrm flipH="1">
            <a:off x="1890212" y="2953268"/>
            <a:ext cx="2647789" cy="38642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38" idx="2"/>
            <a:endCxn id="12" idx="0"/>
          </p:cNvCxnSpPr>
          <p:nvPr/>
        </p:nvCxnSpPr>
        <p:spPr>
          <a:xfrm>
            <a:off x="9360267" y="2953267"/>
            <a:ext cx="883200" cy="393611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39" idx="2"/>
            <a:endCxn id="12" idx="0"/>
          </p:cNvCxnSpPr>
          <p:nvPr/>
        </p:nvCxnSpPr>
        <p:spPr>
          <a:xfrm flipH="1">
            <a:off x="10243467" y="2965038"/>
            <a:ext cx="900226" cy="38184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22574" y="2712131"/>
            <a:ext cx="1633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/>
              <a:t>Vertical Wind Shear</a:t>
            </a:r>
            <a:br>
              <a:rPr lang="en-US" sz="1000" b="1" dirty="0" smtClean="0"/>
            </a:br>
            <a:r>
              <a:rPr lang="en-US" sz="1000" b="1" dirty="0" smtClean="0"/>
              <a:t>10 m </a:t>
            </a:r>
            <a:r>
              <a:rPr lang="mr-IN" sz="1000" b="1" dirty="0" smtClean="0"/>
              <a:t>–</a:t>
            </a:r>
            <a:r>
              <a:rPr lang="en-US" sz="1000" b="1" dirty="0" smtClean="0"/>
              <a:t> 1 km AGL </a:t>
            </a:r>
            <a:endParaRPr lang="en-US" sz="10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1938017" y="2714077"/>
            <a:ext cx="1633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/>
              <a:t>Storm Relative Winds</a:t>
            </a:r>
            <a:br>
              <a:rPr lang="en-US" sz="1000" b="1" dirty="0" smtClean="0"/>
            </a:br>
            <a:r>
              <a:rPr lang="en-US" sz="1000" b="1" dirty="0" smtClean="0"/>
              <a:t>10 m </a:t>
            </a:r>
            <a:r>
              <a:rPr lang="mr-IN" sz="1000" b="1" dirty="0" smtClean="0"/>
              <a:t>–</a:t>
            </a:r>
            <a:r>
              <a:rPr lang="en-US" sz="1000" b="1" dirty="0" smtClean="0"/>
              <a:t> 1 km AGL </a:t>
            </a:r>
            <a:endParaRPr lang="en-US" sz="10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3676731" y="2707047"/>
            <a:ext cx="1722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b="1" dirty="0" smtClean="0"/>
              <a:t>Storm Motion Vector</a:t>
            </a:r>
            <a:endParaRPr lang="en-US" sz="10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891644" y="4634294"/>
            <a:ext cx="1748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/>
              <a:t>10 m </a:t>
            </a:r>
            <a:r>
              <a:rPr lang="mr-IN" sz="1000" b="1" dirty="0" smtClean="0"/>
              <a:t>–</a:t>
            </a:r>
            <a:r>
              <a:rPr lang="en-US" sz="1000" b="1" dirty="0" smtClean="0"/>
              <a:t> 1 km AGL Storm Relative Helicity </a:t>
            </a:r>
            <a:endParaRPr lang="en-US" sz="10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8543506" y="2707046"/>
            <a:ext cx="16335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b="1" dirty="0" smtClean="0"/>
              <a:t>10 m AGL Wind</a:t>
            </a:r>
            <a:endParaRPr lang="en-US" sz="10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10326932" y="2718817"/>
            <a:ext cx="16335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b="1" dirty="0"/>
              <a:t>6</a:t>
            </a:r>
            <a:r>
              <a:rPr lang="en-AU" sz="1000" b="1" dirty="0" smtClean="0"/>
              <a:t> km AGL Wind</a:t>
            </a:r>
            <a:endParaRPr lang="en-US" sz="10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9430782" y="4664689"/>
            <a:ext cx="1633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b="1" dirty="0" smtClean="0"/>
              <a:t>10 m - 6 km AGL Bulk Wind Difference (Shear)</a:t>
            </a:r>
            <a:endParaRPr lang="en-US" sz="10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3392710" y="4638318"/>
            <a:ext cx="16335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b="1" dirty="0" smtClean="0"/>
              <a:t>ML-CAPE</a:t>
            </a:r>
            <a:endParaRPr lang="en-US" sz="10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5210388" y="4638318"/>
            <a:ext cx="16335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b="1" dirty="0" smtClean="0"/>
              <a:t>ML-CIN</a:t>
            </a:r>
            <a:endParaRPr lang="en-US" sz="10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7105110" y="4664688"/>
            <a:ext cx="16335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b="1" dirty="0" smtClean="0"/>
              <a:t>ML-LCL</a:t>
            </a:r>
            <a:endParaRPr lang="en-US" sz="1000" b="1" dirty="0"/>
          </a:p>
        </p:txBody>
      </p:sp>
      <p:cxnSp>
        <p:nvCxnSpPr>
          <p:cNvPr id="44" name="Straight Arrow Connector 43"/>
          <p:cNvCxnSpPr>
            <a:endCxn id="18" idx="3"/>
          </p:cNvCxnSpPr>
          <p:nvPr/>
        </p:nvCxnSpPr>
        <p:spPr>
          <a:xfrm flipH="1">
            <a:off x="7159244" y="5064799"/>
            <a:ext cx="3087075" cy="76908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4972098" y="6662329"/>
            <a:ext cx="21330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b="1" dirty="0" smtClean="0"/>
              <a:t>Significant Tornado Parameter</a:t>
            </a:r>
            <a:endParaRPr lang="en-US" sz="1000" b="1" dirty="0"/>
          </a:p>
        </p:txBody>
      </p:sp>
      <p:cxnSp>
        <p:nvCxnSpPr>
          <p:cNvPr id="52" name="Straight Arrow Connector 51"/>
          <p:cNvCxnSpPr>
            <a:endCxn id="18" idx="1"/>
          </p:cNvCxnSpPr>
          <p:nvPr/>
        </p:nvCxnSpPr>
        <p:spPr>
          <a:xfrm>
            <a:off x="1756096" y="5034404"/>
            <a:ext cx="3216002" cy="799475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41" idx="2"/>
          </p:cNvCxnSpPr>
          <p:nvPr/>
        </p:nvCxnSpPr>
        <p:spPr>
          <a:xfrm>
            <a:off x="4209471" y="4884539"/>
            <a:ext cx="762627" cy="377467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43" idx="2"/>
          </p:cNvCxnSpPr>
          <p:nvPr/>
        </p:nvCxnSpPr>
        <p:spPr>
          <a:xfrm flipH="1">
            <a:off x="7184643" y="4910909"/>
            <a:ext cx="737228" cy="377468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rot="1200000">
            <a:off x="6027149" y="4884539"/>
            <a:ext cx="38522" cy="105255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2098" y="4989794"/>
            <a:ext cx="2187146" cy="1688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1536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943" y="1393825"/>
            <a:ext cx="6100985" cy="5458388"/>
          </a:xfrm>
          <a:prstGeom prst="rect">
            <a:avLst/>
          </a:prstGeom>
        </p:spPr>
      </p:pic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3157537" y="158303"/>
            <a:ext cx="82899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Efficient interrogation in </a:t>
            </a:r>
            <a:r>
              <a:rPr lang="en-US" altLang="en-US" sz="3200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age of </a:t>
            </a:r>
            <a:br>
              <a:rPr lang="en-US" altLang="en-US" sz="3200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altLang="en-US" sz="3200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“big data”</a:t>
            </a:r>
            <a:endParaRPr lang="en-US" altLang="en-US" sz="32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0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393825"/>
          </a:xfrm>
          <a:prstGeom prst="rect">
            <a:avLst/>
          </a:prstGeom>
          <a:gradFill>
            <a:gsLst>
              <a:gs pos="3000">
                <a:srgbClr val="003556">
                  <a:lumMod val="92000"/>
                  <a:lumOff val="8000"/>
                </a:srgbClr>
              </a:gs>
              <a:gs pos="89000">
                <a:srgbClr val="00A2CA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3157537" y="314067"/>
            <a:ext cx="82899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Ensemble guidance considerations</a:t>
            </a:r>
            <a:endParaRPr lang="en-US" altLang="en-US" sz="32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268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374650"/>
            <a:ext cx="22288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Rectangle 23"/>
          <p:cNvSpPr>
            <a:spLocks noChangeArrowheads="1"/>
          </p:cNvSpPr>
          <p:nvPr/>
        </p:nvSpPr>
        <p:spPr bwMode="auto">
          <a:xfrm>
            <a:off x="184150" y="1393825"/>
            <a:ext cx="7439969" cy="555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159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12700" inden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From an operational perspective, ideally EPS’ should provide:</a:t>
            </a:r>
            <a:endParaRPr lang="en-AU" altLang="en-US" sz="2000" dirty="0">
              <a:solidFill>
                <a:srgbClr val="003456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quantitative measure of confidence and uncertainty (</a:t>
            </a: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probabilities) - critical for impact-based forecasting </a:t>
            </a: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depict variability of outcomes</a:t>
            </a:r>
            <a:endParaRPr lang="en-AU" altLang="en-US" sz="2000" dirty="0">
              <a:solidFill>
                <a:srgbClr val="003456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inform decision-support </a:t>
            </a: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systems </a:t>
            </a: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procedures</a:t>
            </a:r>
            <a:b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- warning </a:t>
            </a: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required if probability of occurrence &gt; threshold</a:t>
            </a:r>
            <a:b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- alignment with cost/benefit/risk analysis </a:t>
            </a: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strategies</a:t>
            </a: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each ensemble member reflects a physically realistic solution</a:t>
            </a:r>
            <a:b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with an equal likelihood of occurrence</a:t>
            </a:r>
            <a:endParaRPr lang="en-AU" altLang="en-US" sz="2000" dirty="0">
              <a:solidFill>
                <a:srgbClr val="003456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have </a:t>
            </a: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sufficient spread </a:t>
            </a: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such that:</a:t>
            </a: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- </a:t>
            </a: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predictable </a:t>
            </a: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states should have small ensemble </a:t>
            </a: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spread</a:t>
            </a:r>
            <a:b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- unpredictable </a:t>
            </a: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states should have large ensemble </a:t>
            </a: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spread</a:t>
            </a:r>
            <a:b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- as </a:t>
            </a: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lead time decreases, so too does the </a:t>
            </a: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probabilistic envelope </a:t>
            </a: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spread reflecting increasing probabilities and </a:t>
            </a: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confidence.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119" y="2829697"/>
            <a:ext cx="4567881" cy="21837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4119" y="5013493"/>
            <a:ext cx="4531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Berner, J. 2015: Representing </a:t>
            </a:r>
            <a:r>
              <a:rPr lang="en-US" sz="1200" dirty="0"/>
              <a:t>model uncertainty in weather and climate: stochastic </a:t>
            </a:r>
            <a:r>
              <a:rPr lang="en-US" sz="1200" dirty="0" smtClean="0"/>
              <a:t>versa </a:t>
            </a:r>
            <a:r>
              <a:rPr lang="en-US" sz="1200" dirty="0"/>
              <a:t>multi-physics representations. https://slideplayer.com/slide/3521258/</a:t>
            </a:r>
          </a:p>
        </p:txBody>
      </p:sp>
    </p:spTree>
    <p:extLst>
      <p:ext uri="{BB962C8B-B14F-4D97-AF65-F5344CB8AC3E}">
        <p14:creationId xmlns:p14="http://schemas.microsoft.com/office/powerpoint/2010/main" val="206822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393825"/>
          </a:xfrm>
          <a:prstGeom prst="rect">
            <a:avLst/>
          </a:prstGeom>
          <a:gradFill>
            <a:gsLst>
              <a:gs pos="3000">
                <a:srgbClr val="003556">
                  <a:lumMod val="92000"/>
                  <a:lumOff val="8000"/>
                </a:srgbClr>
              </a:gs>
              <a:gs pos="89000">
                <a:srgbClr val="00A2CA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3157537" y="314067"/>
            <a:ext cx="82899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Ensemble guidance considerations</a:t>
            </a:r>
            <a:endParaRPr lang="en-US" altLang="en-US" sz="32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268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374650"/>
            <a:ext cx="22288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Rectangle 23"/>
          <p:cNvSpPr>
            <a:spLocks noChangeArrowheads="1"/>
          </p:cNvSpPr>
          <p:nvPr/>
        </p:nvSpPr>
        <p:spPr bwMode="auto">
          <a:xfrm>
            <a:off x="184150" y="1393825"/>
            <a:ext cx="1191895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159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12700" inden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Challenges:</a:t>
            </a: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Lack </a:t>
            </a: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of spread of the ensemble members, with a tendency for the ensemble probability curves </a:t>
            </a: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to </a:t>
            </a: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fluctuate with deterministic control member subsequent model </a:t>
            </a: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runs. </a:t>
            </a:r>
            <a:b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- leads to a false sense of confidence in a </a:t>
            </a: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solution</a:t>
            </a:r>
            <a:endParaRPr lang="en-AU" altLang="en-US" sz="2000" dirty="0">
              <a:solidFill>
                <a:srgbClr val="003456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How do operational meteorologists </a:t>
            </a: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interpret ensemble guidance and probabilistic </a:t>
            </a: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data?</a:t>
            </a:r>
            <a:b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- paradigm shift for operational </a:t>
            </a: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meteorology </a:t>
            </a: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- deterministic </a:t>
            </a: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forecast solutions </a:t>
            </a: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more </a:t>
            </a: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readily assist operational meteorologists with confirming, correcting and nudging conceptual </a:t>
            </a: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models</a:t>
            </a: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to probabilistic </a:t>
            </a: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solutions that attempt to explain uncertainty and confidence in a range of </a:t>
            </a: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solutions.</a:t>
            </a:r>
            <a:endParaRPr lang="en-AU" altLang="en-US" sz="2000" dirty="0">
              <a:solidFill>
                <a:srgbClr val="003456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How </a:t>
            </a: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do operational meteorologists effectively explain probabilities, percentiles and confidence in a fashion that resonates with, and is useful in the decision-making processes of our customers</a:t>
            </a: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?</a:t>
            </a: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Do our customers and general public really understand (or want) probabilistic guidance</a:t>
            </a: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?</a:t>
            </a: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Will current EPS development continue to reduce ensemble spread due to the verification metrics and tuning of NWP and EPS to return improving verification statistics</a:t>
            </a: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?</a:t>
            </a: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endParaRPr lang="en-AU" altLang="en-US" sz="2000" dirty="0" smtClean="0">
              <a:solidFill>
                <a:srgbClr val="003456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4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393825"/>
          </a:xfrm>
          <a:prstGeom prst="rect">
            <a:avLst/>
          </a:prstGeom>
          <a:gradFill>
            <a:gsLst>
              <a:gs pos="3000">
                <a:srgbClr val="003556">
                  <a:lumMod val="92000"/>
                  <a:lumOff val="8000"/>
                </a:srgbClr>
              </a:gs>
              <a:gs pos="89000">
                <a:srgbClr val="00A2CA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3157537" y="314067"/>
            <a:ext cx="82899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Ensemble guidance considerations</a:t>
            </a:r>
            <a:endParaRPr lang="en-US" altLang="en-US" sz="32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268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374650"/>
            <a:ext cx="22288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Rectangle 23"/>
          <p:cNvSpPr>
            <a:spLocks noChangeArrowheads="1"/>
          </p:cNvSpPr>
          <p:nvPr/>
        </p:nvSpPr>
        <p:spPr bwMode="auto">
          <a:xfrm>
            <a:off x="184150" y="1393825"/>
            <a:ext cx="7996023" cy="540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159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12700" inden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Challenges:</a:t>
            </a: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Is a combination </a:t>
            </a: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of EPS and lag ensemble, or multi-model and lag super-ensemble a </a:t>
            </a: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better approach? </a:t>
            </a:r>
            <a:b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- e.g. SPC Storm-Scale Ensemble of Opportunity (SSEO)</a:t>
            </a:r>
            <a:b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- </a:t>
            </a:r>
            <a:r>
              <a:rPr lang="en-AU" altLang="en-US" sz="2000" i="1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The Wisdom of the Crowds</a:t>
            </a: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 (Surowiecki 2005</a:t>
            </a: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) approach</a:t>
            </a: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Can we vary ensemble members by physics schemes; i.e. UM RA1M and RA1T?</a:t>
            </a: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Identifying and filtering of ”better” performing ensemble </a:t>
            </a: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members based on flow regimes and history performance</a:t>
            </a:r>
            <a:b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- does this </a:t>
            </a: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defy </a:t>
            </a: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the basic concept that each ensemble member is a physically realistic solution of equal probability of </a:t>
            </a: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occurrence?</a:t>
            </a:r>
            <a:b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- are we suitably </a:t>
            </a: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qualified to make a decision on which ensemble members should be </a:t>
            </a: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omitted?</a:t>
            </a:r>
            <a:b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- individual ensemble member performance could be beneficial to operational meteorologists and developers alike.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173" y="1707892"/>
            <a:ext cx="3860111" cy="494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8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393825"/>
          </a:xfrm>
          <a:prstGeom prst="rect">
            <a:avLst/>
          </a:prstGeom>
          <a:gradFill>
            <a:gsLst>
              <a:gs pos="3000">
                <a:srgbClr val="003556">
                  <a:lumMod val="92000"/>
                  <a:lumOff val="8000"/>
                </a:srgbClr>
              </a:gs>
              <a:gs pos="89000">
                <a:srgbClr val="00A2CA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13315" name="TextBox 1"/>
          <p:cNvSpPr txBox="1">
            <a:spLocks noChangeArrowheads="1"/>
          </p:cNvSpPr>
          <p:nvPr/>
        </p:nvSpPr>
        <p:spPr bwMode="auto">
          <a:xfrm>
            <a:off x="3162300" y="404813"/>
            <a:ext cx="8289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Guidance </a:t>
            </a:r>
            <a:r>
              <a:rPr lang="mr-IN" altLang="en-US" sz="3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altLang="en-US" sz="3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Parameter Space</a:t>
            </a:r>
          </a:p>
        </p:txBody>
      </p:sp>
      <p:pic>
        <p:nvPicPr>
          <p:cNvPr id="13316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374650"/>
            <a:ext cx="22288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23"/>
          <p:cNvSpPr>
            <a:spLocks noChangeArrowheads="1"/>
          </p:cNvSpPr>
          <p:nvPr/>
        </p:nvSpPr>
        <p:spPr bwMode="auto">
          <a:xfrm>
            <a:off x="184150" y="1393825"/>
            <a:ext cx="6631178" cy="630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57175" indent="-257175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Font typeface="Symbol" charset="2"/>
              <a:buChar char=""/>
            </a:pP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Provide a "heads up" regarding risk of thunderstorms and severe thunderstorm phenomena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Font typeface="Symbol" charset="2"/>
              <a:buChar char=""/>
            </a:pP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Days 0-7 but dominates days </a:t>
            </a: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1-7</a:t>
            </a:r>
            <a:endParaRPr lang="en-AU" altLang="en-US" sz="2000" dirty="0">
              <a:solidFill>
                <a:srgbClr val="003456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Font typeface="Symbol" charset="2"/>
              <a:buChar char=""/>
            </a:pP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Largely NWP-based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Font typeface="Symbol" charset="2"/>
              <a:buChar char=""/>
            </a:pP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Largely qualitative based on deterministic NWP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Font typeface="Symbol" charset="2"/>
              <a:buChar char=""/>
            </a:pPr>
            <a:r>
              <a:rPr lang="en-AU" altLang="en-US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Probabilistic via climatology or explicitly via </a:t>
            </a: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EPS or lag ensembles</a:t>
            </a:r>
            <a:b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</a:br>
            <a:endParaRPr lang="en-AU" altLang="en-US" sz="2000" dirty="0">
              <a:solidFill>
                <a:srgbClr val="003456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None/>
            </a:pP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CAMS: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Font typeface="Symbol" charset="2"/>
              <a:buChar char=""/>
            </a:pP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Days 0 to 1 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Font typeface="Symbol" charset="2"/>
              <a:buChar char=""/>
            </a:pP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Provide refined, more detailed and precise forecasts of the risk of hazards.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Font typeface="Symbol" charset="2"/>
              <a:buChar char=""/>
            </a:pPr>
            <a:r>
              <a:rPr lang="en-AU" altLang="en-US" sz="2000" b="1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Confirm environmental assessment from parameter space and conceptual model using CAM output</a:t>
            </a:r>
            <a:br>
              <a:rPr lang="en-AU" altLang="en-US" sz="2000" b="1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AU" alt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- e.g. convective mode, storm organisation, etc.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None/>
            </a:pPr>
            <a:endParaRPr lang="en-US" altLang="en-US" sz="2000" dirty="0">
              <a:solidFill>
                <a:srgbClr val="003456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endParaRPr lang="en-AU" altLang="en-US" sz="2000" dirty="0">
              <a:solidFill>
                <a:srgbClr val="00345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792" y="2282692"/>
            <a:ext cx="5304346" cy="31520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8920746" y="2282692"/>
            <a:ext cx="2683879" cy="3015867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 dirty="0"/>
          </a:p>
        </p:txBody>
      </p:sp>
      <p:sp>
        <p:nvSpPr>
          <p:cNvPr id="2" name="TextBox 1"/>
          <p:cNvSpPr txBox="1"/>
          <p:nvPr/>
        </p:nvSpPr>
        <p:spPr>
          <a:xfrm>
            <a:off x="7815072" y="5515335"/>
            <a:ext cx="829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CAMs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28773" y="5515335"/>
            <a:ext cx="2284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Parameterised NWP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8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12192000" cy="1393907"/>
          </a:xfrm>
          <a:prstGeom prst="rect">
            <a:avLst/>
          </a:prstGeom>
          <a:gradFill>
            <a:gsLst>
              <a:gs pos="3000">
                <a:srgbClr val="003556">
                  <a:lumMod val="92000"/>
                  <a:lumOff val="8000"/>
                </a:srgbClr>
              </a:gs>
              <a:gs pos="89000">
                <a:srgbClr val="00A2CA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extBox 1"/>
          <p:cNvSpPr txBox="1"/>
          <p:nvPr/>
        </p:nvSpPr>
        <p:spPr>
          <a:xfrm>
            <a:off x="3265715" y="413325"/>
            <a:ext cx="8131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National Hazard Outlook</a:t>
            </a:r>
            <a:endParaRPr lang="en-US" sz="32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64" y="373916"/>
            <a:ext cx="2228806" cy="5404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3965" y="1473345"/>
            <a:ext cx="5003848" cy="434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spcAft>
                <a:spcPts val="400"/>
              </a:spcAft>
              <a:buFont typeface="Symbol" charset="2"/>
              <a:buChar char=""/>
            </a:pPr>
            <a:r>
              <a:rPr lang="en-US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Structured </a:t>
            </a:r>
            <a:r>
              <a:rPr lang="en-US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and a considered </a:t>
            </a:r>
            <a:r>
              <a:rPr lang="en-US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methodology of </a:t>
            </a:r>
            <a:r>
              <a:rPr lang="en-US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assessing hazard impact and risk with an increased emphasis on integrating risk management into </a:t>
            </a:r>
            <a:r>
              <a:rPr lang="en-US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organisational </a:t>
            </a:r>
            <a:r>
              <a:rPr lang="en-US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activities, processes and </a:t>
            </a:r>
            <a:r>
              <a:rPr lang="en-US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decision-making.</a:t>
            </a:r>
          </a:p>
          <a:p>
            <a:pPr marL="257175" indent="-257175">
              <a:spcAft>
                <a:spcPts val="400"/>
              </a:spcAft>
              <a:buFont typeface="Symbol" charset="2"/>
              <a:buChar char=""/>
            </a:pPr>
            <a:r>
              <a:rPr lang="en-US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Impact probability-based approach informs communication strategies, contingency planning and flexible resourcing strategies to facilitate incident management and surge support in high-impact weather events. </a:t>
            </a:r>
          </a:p>
          <a:p>
            <a:pPr marL="257175" indent="-257175">
              <a:spcAft>
                <a:spcPts val="400"/>
              </a:spcAft>
              <a:buFont typeface="Symbol" charset="2"/>
              <a:buChar char=""/>
            </a:pPr>
            <a:r>
              <a:rPr lang="en-US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Aligned and consistent with:</a:t>
            </a:r>
            <a:br>
              <a:rPr lang="en-US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- Post Event Review Management (</a:t>
            </a:r>
            <a:r>
              <a:rPr lang="en-US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PERM)</a:t>
            </a:r>
            <a:br>
              <a:rPr lang="en-US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- Bureau’s Enterprise Risk Management Framework </a:t>
            </a:r>
            <a:r>
              <a:rPr lang="en-US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2017-2020</a:t>
            </a:r>
            <a:br>
              <a:rPr lang="en-US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- </a:t>
            </a:r>
            <a:r>
              <a:rPr lang="is-IS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ISO 31000 Risk Management</a:t>
            </a:r>
            <a:endParaRPr lang="en-US" dirty="0" smtClean="0">
              <a:solidFill>
                <a:srgbClr val="00345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813" y="1473345"/>
            <a:ext cx="3751803" cy="5322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7853" y="1473345"/>
            <a:ext cx="3184147" cy="5322871"/>
          </a:xfrm>
          <a:prstGeom prst="rect">
            <a:avLst/>
          </a:prstGeom>
        </p:spPr>
      </p:pic>
      <p:pic>
        <p:nvPicPr>
          <p:cNvPr id="18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964" y="6054811"/>
            <a:ext cx="4772429" cy="67608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91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12192000" cy="1393907"/>
          </a:xfrm>
          <a:prstGeom prst="rect">
            <a:avLst/>
          </a:prstGeom>
          <a:gradFill>
            <a:gsLst>
              <a:gs pos="3000">
                <a:srgbClr val="003556">
                  <a:lumMod val="92000"/>
                  <a:lumOff val="8000"/>
                </a:srgbClr>
              </a:gs>
              <a:gs pos="89000">
                <a:srgbClr val="00A2CA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64" y="373916"/>
            <a:ext cx="2228806" cy="54048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265715" y="413325"/>
            <a:ext cx="8131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National Hazard Outlook</a:t>
            </a:r>
            <a:endParaRPr lang="en-US" sz="32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3963" y="1473345"/>
            <a:ext cx="8749972" cy="5581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US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Guidance Required:</a:t>
            </a:r>
          </a:p>
          <a:p>
            <a:pPr marL="257175" indent="-257175">
              <a:spcAft>
                <a:spcPts val="400"/>
              </a:spcAft>
              <a:buFont typeface="Symbol" charset="2"/>
              <a:buChar char=""/>
            </a:pP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Probability of hazard or standard warning criteria (e.g. wind gust &gt; 90 km/h)</a:t>
            </a:r>
          </a:p>
          <a:p>
            <a:pPr marL="257175" indent="-257175">
              <a:spcAft>
                <a:spcPts val="400"/>
              </a:spcAft>
              <a:buFont typeface="Symbol" charset="2"/>
              <a:buChar char=""/>
            </a:pP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24-hr probability of hazard to efficiently </a:t>
            </a:r>
            <a:r>
              <a:rPr lang="en-AU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diagnose and identify </a:t>
            </a: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hazards</a:t>
            </a:r>
          </a:p>
          <a:p>
            <a:pPr marL="257175" indent="-257175">
              <a:spcAft>
                <a:spcPts val="400"/>
              </a:spcAft>
              <a:buFont typeface="Symbol" charset="2"/>
              <a:buChar char=""/>
            </a:pP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Higher temporal resolution to communicate timing of greatest risk of hazard (3-hr, 6-hr etc.)</a:t>
            </a:r>
            <a:endParaRPr lang="en-AU" sz="2000" dirty="0">
              <a:solidFill>
                <a:srgbClr val="003456"/>
              </a:solidFill>
              <a:latin typeface="Arial" charset="0"/>
              <a:ea typeface="Arial" charset="0"/>
              <a:cs typeface="Arial" charset="0"/>
            </a:endParaRPr>
          </a:p>
          <a:p>
            <a:pPr marL="257175" indent="-257175">
              <a:spcAft>
                <a:spcPts val="400"/>
              </a:spcAft>
              <a:buFont typeface="Symbol" charset="2"/>
              <a:buChar char=""/>
            </a:pP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Not only probability, but significance</a:t>
            </a:r>
            <a:b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- relate to previous impacts (how long since) or ARI/AEP</a:t>
            </a:r>
            <a:b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- measure of significance via comparison to climatology</a:t>
            </a:r>
            <a:b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- Example: instead of P(QPF &gt; fixed threshold), require P(QPF </a:t>
            </a:r>
            <a:r>
              <a:rPr lang="en-AU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≥ </a:t>
            </a: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point-based 10% AEP).  </a:t>
            </a:r>
          </a:p>
          <a:p>
            <a:pPr marL="257175" indent="-257175">
              <a:spcAft>
                <a:spcPts val="400"/>
              </a:spcAft>
              <a:buFont typeface="Symbol" charset="2"/>
              <a:buChar char=""/>
            </a:pP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Combined probability of hazard: </a:t>
            </a:r>
            <a:b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- </a:t>
            </a:r>
            <a:r>
              <a:rPr lang="en-AU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P(wind </a:t>
            </a: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speed</a:t>
            </a:r>
            <a:r>
              <a:rPr lang="en-AU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 ≥ threshold) </a:t>
            </a: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) </a:t>
            </a:r>
            <a:r>
              <a:rPr lang="en-AU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∩ P(QPF </a:t>
            </a: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≥ threshold) (water ingress)</a:t>
            </a:r>
            <a:b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- P(significant wave height ≥ 4 m) </a:t>
            </a:r>
            <a:r>
              <a:rPr lang="en-AU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∩ </a:t>
            </a: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P(swell </a:t>
            </a:r>
            <a:r>
              <a:rPr lang="en-AU" sz="2000" dirty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period </a:t>
            </a: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≥ 10 s) (dangerous surf)</a:t>
            </a:r>
            <a:b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- P(precipitable water &gt; </a:t>
            </a:r>
            <a:r>
              <a:rPr lang="el-GR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σ</a:t>
            </a:r>
            <a: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  <a:t>) from climatology (heavy rainfall).</a:t>
            </a:r>
            <a:br>
              <a:rPr lang="en-AU" sz="2000" dirty="0" smtClean="0">
                <a:solidFill>
                  <a:srgbClr val="003456"/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dirty="0" smtClean="0">
              <a:solidFill>
                <a:srgbClr val="00345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230" y="1393908"/>
            <a:ext cx="3347719" cy="24236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81060" y="6213104"/>
            <a:ext cx="3699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3456"/>
                </a:solidFill>
              </a:rPr>
              <a:t>Probability of </a:t>
            </a:r>
            <a:r>
              <a:rPr lang="en-US" sz="1200" b="1" dirty="0" smtClean="0">
                <a:solidFill>
                  <a:srgbClr val="003456"/>
                </a:solidFill>
              </a:rPr>
              <a:t>a) </a:t>
            </a:r>
            <a:r>
              <a:rPr lang="en-US" sz="1200" dirty="0" smtClean="0">
                <a:solidFill>
                  <a:srgbClr val="003456"/>
                </a:solidFill>
              </a:rPr>
              <a:t>10 m AGL </a:t>
            </a:r>
            <a:r>
              <a:rPr lang="en-US" sz="1200" dirty="0">
                <a:solidFill>
                  <a:srgbClr val="003456"/>
                </a:solidFill>
              </a:rPr>
              <a:t>wind </a:t>
            </a:r>
            <a:r>
              <a:rPr lang="en-US" sz="1200" dirty="0" smtClean="0">
                <a:solidFill>
                  <a:srgbClr val="003456"/>
                </a:solidFill>
              </a:rPr>
              <a:t>gust ≥ 90 km/h over 24-hrs to 00 UTC 22 November 2018, </a:t>
            </a:r>
            <a:r>
              <a:rPr lang="en-US" sz="1200" b="1" dirty="0" smtClean="0">
                <a:solidFill>
                  <a:srgbClr val="003456"/>
                </a:solidFill>
              </a:rPr>
              <a:t>b) </a:t>
            </a:r>
            <a:r>
              <a:rPr lang="en-US" sz="1200" dirty="0" smtClean="0">
                <a:solidFill>
                  <a:srgbClr val="003456"/>
                </a:solidFill>
              </a:rPr>
              <a:t>wind </a:t>
            </a:r>
            <a:r>
              <a:rPr lang="en-US" sz="1200" dirty="0">
                <a:solidFill>
                  <a:srgbClr val="003456"/>
                </a:solidFill>
              </a:rPr>
              <a:t>speed </a:t>
            </a:r>
            <a:r>
              <a:rPr lang="en-US" sz="1200" dirty="0" smtClean="0">
                <a:solidFill>
                  <a:srgbClr val="003456"/>
                </a:solidFill>
              </a:rPr>
              <a:t>≥ 25 kt and QPF ≥ 1 mm 24-hrs to 00 </a:t>
            </a:r>
            <a:r>
              <a:rPr lang="en-US" sz="1200" dirty="0">
                <a:solidFill>
                  <a:srgbClr val="003456"/>
                </a:solidFill>
              </a:rPr>
              <a:t>UTC </a:t>
            </a:r>
            <a:r>
              <a:rPr lang="en-US" sz="1200" dirty="0" smtClean="0">
                <a:solidFill>
                  <a:srgbClr val="003456"/>
                </a:solidFill>
              </a:rPr>
              <a:t>29 </a:t>
            </a:r>
            <a:r>
              <a:rPr lang="en-US" sz="1200" dirty="0">
                <a:solidFill>
                  <a:srgbClr val="003456"/>
                </a:solidFill>
              </a:rPr>
              <a:t>November 2018</a:t>
            </a:r>
            <a:r>
              <a:rPr lang="en-US" sz="1200" dirty="0" smtClean="0">
                <a:solidFill>
                  <a:srgbClr val="003456"/>
                </a:solidFill>
              </a:rPr>
              <a:t>. </a:t>
            </a:r>
            <a:endParaRPr lang="en-US" sz="1200" dirty="0">
              <a:solidFill>
                <a:srgbClr val="003456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230" y="3817547"/>
            <a:ext cx="3347719" cy="23834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698230" y="1381840"/>
            <a:ext cx="3289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a)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 flipH="1">
            <a:off x="8698230" y="3829615"/>
            <a:ext cx="3374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b</a:t>
            </a:r>
            <a:r>
              <a:rPr lang="en-US" sz="1400" b="1" dirty="0" smtClean="0"/>
              <a:t>)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5982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16416</TotalTime>
  <Words>864</Words>
  <Application>Microsoft Macintosh PowerPoint</Application>
  <PresentationFormat>Widescreen</PresentationFormat>
  <Paragraphs>137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Calibri</vt:lpstr>
      <vt:lpstr>Calibri Light</vt:lpstr>
      <vt:lpstr>Mangal</vt:lpstr>
      <vt:lpstr>Symbol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Dean Sgarbossa</cp:lastModifiedBy>
  <cp:revision>383</cp:revision>
  <cp:lastPrinted>2016-11-17T15:30:27Z</cp:lastPrinted>
  <dcterms:created xsi:type="dcterms:W3CDTF">2016-11-02T10:58:37Z</dcterms:created>
  <dcterms:modified xsi:type="dcterms:W3CDTF">2018-11-26T11:30:58Z</dcterms:modified>
</cp:coreProperties>
</file>