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77" r:id="rId4"/>
    <p:sldId id="278" r:id="rId5"/>
    <p:sldId id="292" r:id="rId6"/>
    <p:sldId id="293" r:id="rId7"/>
    <p:sldId id="294" r:id="rId8"/>
    <p:sldId id="295" r:id="rId9"/>
    <p:sldId id="296" r:id="rId10"/>
    <p:sldId id="262" r:id="rId11"/>
    <p:sldId id="274" r:id="rId12"/>
    <p:sldId id="275" r:id="rId13"/>
    <p:sldId id="263" r:id="rId14"/>
    <p:sldId id="260" r:id="rId15"/>
    <p:sldId id="265" r:id="rId16"/>
    <p:sldId id="267" r:id="rId17"/>
    <p:sldId id="270" r:id="rId18"/>
    <p:sldId id="268" r:id="rId19"/>
    <p:sldId id="269" r:id="rId20"/>
    <p:sldId id="297" r:id="rId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BT" initials="JBT" lastIdx="2" clrIdx="0"/>
  <p:cmAuthor id="1" name="PhillippaB" initials="PB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082"/>
    <a:srgbClr val="636463"/>
    <a:srgbClr val="5F6062"/>
    <a:srgbClr val="FBB040"/>
    <a:srgbClr val="1D1D1C"/>
    <a:srgbClr val="EE3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69761" autoAdjust="0"/>
  </p:normalViewPr>
  <p:slideViewPr>
    <p:cSldViewPr snapToGrid="0" snapToObjects="1">
      <p:cViewPr varScale="1">
        <p:scale>
          <a:sx n="62" d="100"/>
          <a:sy n="62" d="100"/>
        </p:scale>
        <p:origin x="2238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2613"/>
    </p:cViewPr>
  </p:sorterViewPr>
  <p:notesViewPr>
    <p:cSldViewPr snapToGrid="0" snapToObjects="1">
      <p:cViewPr varScale="1">
        <p:scale>
          <a:sx n="76" d="100"/>
          <a:sy n="76" d="100"/>
        </p:scale>
        <p:origin x="40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DFA68-064C-4E17-A136-7B0ECDC18E7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ACB9AE1-0B30-4C00-A323-F212E5EC082E}">
      <dgm:prSet phldrT="[Text]" custT="1"/>
      <dgm:spPr/>
      <dgm:t>
        <a:bodyPr/>
        <a:lstStyle/>
        <a:p>
          <a:r>
            <a:rPr lang="en-AU" sz="1600" b="1" dirty="0" smtClean="0">
              <a:latin typeface="Arial" pitchFamily="34" charset="0"/>
              <a:cs typeface="Arial" pitchFamily="34" charset="0"/>
            </a:rPr>
            <a:t>2013</a:t>
          </a:r>
          <a:r>
            <a:rPr lang="en-AU" sz="1400" b="1" dirty="0" smtClean="0">
              <a:latin typeface="Arial" pitchFamily="34" charset="0"/>
              <a:cs typeface="Arial" pitchFamily="34" charset="0"/>
            </a:rPr>
            <a:t> </a:t>
          </a:r>
        </a:p>
        <a:p>
          <a:r>
            <a:rPr lang="en-AU" sz="1400" dirty="0" smtClean="0">
              <a:latin typeface="Arial" pitchFamily="34" charset="0"/>
              <a:cs typeface="Arial" pitchFamily="34" charset="0"/>
            </a:rPr>
            <a:t>January Fires, </a:t>
          </a:r>
        </a:p>
        <a:p>
          <a:r>
            <a:rPr lang="en-AU" sz="1400" dirty="0" smtClean="0">
              <a:latin typeface="Arial" pitchFamily="34" charset="0"/>
              <a:cs typeface="Arial" pitchFamily="34" charset="0"/>
            </a:rPr>
            <a:t>Post Event Evaluation Report </a:t>
          </a:r>
          <a:r>
            <a:rPr lang="en-AU" sz="1400" dirty="0" err="1" smtClean="0">
              <a:latin typeface="Arial" pitchFamily="34" charset="0"/>
              <a:cs typeface="Arial" pitchFamily="34" charset="0"/>
            </a:rPr>
            <a:t>UoW</a:t>
          </a:r>
          <a:r>
            <a:rPr lang="en-AU" sz="1400" dirty="0" smtClean="0">
              <a:latin typeface="Arial" pitchFamily="34" charset="0"/>
              <a:cs typeface="Arial" pitchFamily="34" charset="0"/>
            </a:rPr>
            <a:t>. </a:t>
          </a:r>
        </a:p>
        <a:p>
          <a:endParaRPr lang="en-AU" sz="1400" dirty="0" smtClean="0">
            <a:latin typeface="Arial" pitchFamily="34" charset="0"/>
            <a:cs typeface="Arial" pitchFamily="34" charset="0"/>
          </a:endParaRPr>
        </a:p>
        <a:p>
          <a:r>
            <a:rPr lang="en-AU" sz="1400" dirty="0" smtClean="0">
              <a:latin typeface="Arial" pitchFamily="34" charset="0"/>
              <a:cs typeface="Arial" pitchFamily="34" charset="0"/>
            </a:rPr>
            <a:t>Fire Behaviour Analysis Project Final Report</a:t>
          </a:r>
        </a:p>
        <a:p>
          <a:endParaRPr lang="en-AU" sz="1400" dirty="0" smtClean="0">
            <a:latin typeface="Arial" pitchFamily="34" charset="0"/>
            <a:cs typeface="Arial" pitchFamily="34" charset="0"/>
          </a:endParaRPr>
        </a:p>
        <a:p>
          <a:r>
            <a:rPr lang="en-AU" sz="1400" dirty="0" smtClean="0">
              <a:latin typeface="Arial" pitchFamily="34" charset="0"/>
              <a:cs typeface="Arial" pitchFamily="34" charset="0"/>
            </a:rPr>
            <a:t>October 2013 Blue Mountains event</a:t>
          </a:r>
          <a:endParaRPr lang="en-AU" sz="1600" b="1" dirty="0" smtClean="0">
            <a:latin typeface="Arial" pitchFamily="34" charset="0"/>
            <a:cs typeface="Arial" pitchFamily="34" charset="0"/>
          </a:endParaRPr>
        </a:p>
      </dgm:t>
    </dgm:pt>
    <dgm:pt modelId="{612832BC-4FDB-427B-83C0-C2B386172B60}" type="parTrans" cxnId="{1617C156-5142-4FEB-BD90-C0A873449CD8}">
      <dgm:prSet/>
      <dgm:spPr/>
      <dgm:t>
        <a:bodyPr/>
        <a:lstStyle/>
        <a:p>
          <a:endParaRPr lang="en-AU"/>
        </a:p>
      </dgm:t>
    </dgm:pt>
    <dgm:pt modelId="{58353FC8-449A-46A8-9E38-E4F9CD2800D2}" type="sibTrans" cxnId="{1617C156-5142-4FEB-BD90-C0A873449CD8}">
      <dgm:prSet/>
      <dgm:spPr/>
      <dgm:t>
        <a:bodyPr/>
        <a:lstStyle/>
        <a:p>
          <a:endParaRPr lang="en-AU"/>
        </a:p>
      </dgm:t>
    </dgm:pt>
    <dgm:pt modelId="{5F0D7AF8-36BA-4DB7-B3B5-2E48B530298E}">
      <dgm:prSet phldrT="[Text]" custT="1"/>
      <dgm:spPr/>
      <dgm:t>
        <a:bodyPr/>
        <a:lstStyle/>
        <a:p>
          <a:r>
            <a:rPr lang="en-AU" sz="1600" b="1" dirty="0" smtClean="0">
              <a:latin typeface="Arial" pitchFamily="34" charset="0"/>
              <a:cs typeface="Arial" pitchFamily="34" charset="0"/>
            </a:rPr>
            <a:t>2015 </a:t>
          </a:r>
        </a:p>
        <a:p>
          <a:r>
            <a:rPr lang="en-AU" sz="1400" dirty="0" smtClean="0">
              <a:latin typeface="Arial" pitchFamily="34" charset="0"/>
              <a:cs typeface="Arial" pitchFamily="34" charset="0"/>
            </a:rPr>
            <a:t>National accreditation 6 FBANs.</a:t>
          </a:r>
        </a:p>
        <a:p>
          <a:endParaRPr lang="en-AU" sz="1400" dirty="0" smtClean="0">
            <a:latin typeface="Arial" pitchFamily="34" charset="0"/>
            <a:cs typeface="Arial" pitchFamily="34" charset="0"/>
          </a:endParaRPr>
        </a:p>
        <a:p>
          <a:r>
            <a:rPr lang="en-AU" sz="1400" dirty="0" err="1" smtClean="0">
              <a:latin typeface="Arial" pitchFamily="34" charset="0"/>
              <a:cs typeface="Arial" pitchFamily="34" charset="0"/>
            </a:rPr>
            <a:t>Wambelong</a:t>
          </a:r>
          <a:r>
            <a:rPr lang="en-AU" sz="1400" dirty="0" smtClean="0">
              <a:latin typeface="Arial" pitchFamily="34" charset="0"/>
              <a:cs typeface="Arial" pitchFamily="34" charset="0"/>
            </a:rPr>
            <a:t> Inquiry. Coroners recommendations released.</a:t>
          </a:r>
        </a:p>
        <a:p>
          <a:endParaRPr lang="en-AU" sz="1400" dirty="0" smtClean="0">
            <a:latin typeface="Arial" pitchFamily="34" charset="0"/>
            <a:cs typeface="Arial" pitchFamily="34" charset="0"/>
          </a:endParaRPr>
        </a:p>
        <a:p>
          <a:r>
            <a:rPr lang="en-AU" sz="1400" dirty="0" smtClean="0">
              <a:latin typeface="Arial" pitchFamily="34" charset="0"/>
              <a:cs typeface="Arial" pitchFamily="34" charset="0"/>
            </a:rPr>
            <a:t>RFS/NSW Government response to recommendations</a:t>
          </a:r>
          <a:r>
            <a:rPr lang="en-AU" sz="1300" dirty="0" smtClean="0"/>
            <a:t>. </a:t>
          </a:r>
          <a:endParaRPr lang="en-AU" sz="1300" dirty="0"/>
        </a:p>
      </dgm:t>
    </dgm:pt>
    <dgm:pt modelId="{9AEE3E6E-0A42-4F1D-9FC4-E9A91C8F4D2E}" type="parTrans" cxnId="{58ADCF43-0029-46F9-B60C-392399EB1C7C}">
      <dgm:prSet/>
      <dgm:spPr/>
      <dgm:t>
        <a:bodyPr/>
        <a:lstStyle/>
        <a:p>
          <a:endParaRPr lang="en-AU"/>
        </a:p>
      </dgm:t>
    </dgm:pt>
    <dgm:pt modelId="{BFF6CBB2-FB81-4DEC-A265-E2BCA4C45CEB}" type="sibTrans" cxnId="{58ADCF43-0029-46F9-B60C-392399EB1C7C}">
      <dgm:prSet/>
      <dgm:spPr/>
      <dgm:t>
        <a:bodyPr/>
        <a:lstStyle/>
        <a:p>
          <a:endParaRPr lang="en-AU"/>
        </a:p>
      </dgm:t>
    </dgm:pt>
    <dgm:pt modelId="{ECFE6D57-EDA7-4B0A-AC61-E2EDD6F99FC1}">
      <dgm:prSet phldrT="[Text]" custT="1"/>
      <dgm:spPr/>
      <dgm:t>
        <a:bodyPr/>
        <a:lstStyle/>
        <a:p>
          <a:r>
            <a:rPr lang="en-AU" sz="1600" b="1" dirty="0" smtClean="0">
              <a:latin typeface="Arial" pitchFamily="34" charset="0"/>
              <a:cs typeface="Arial" pitchFamily="34" charset="0"/>
            </a:rPr>
            <a:t>2014</a:t>
          </a:r>
          <a:r>
            <a:rPr lang="en-AU" sz="1600" dirty="0" smtClean="0">
              <a:latin typeface="Arial" pitchFamily="34" charset="0"/>
              <a:cs typeface="Arial" pitchFamily="34" charset="0"/>
            </a:rPr>
            <a:t> </a:t>
          </a:r>
        </a:p>
        <a:p>
          <a:r>
            <a:rPr lang="en-AU" sz="1400" dirty="0" smtClean="0">
              <a:latin typeface="Arial" pitchFamily="34" charset="0"/>
              <a:cs typeface="Arial" pitchFamily="34" charset="0"/>
            </a:rPr>
            <a:t>Staff Enhancements. Total FBAN Unit 8 Staff including Meteorologist.</a:t>
          </a:r>
        </a:p>
        <a:p>
          <a:endParaRPr lang="en-AU" sz="1400" dirty="0" smtClean="0">
            <a:latin typeface="Arial" pitchFamily="34" charset="0"/>
            <a:cs typeface="Arial" pitchFamily="34" charset="0"/>
          </a:endParaRPr>
        </a:p>
        <a:p>
          <a:r>
            <a:rPr lang="en-AU" sz="1400" dirty="0" err="1" smtClean="0">
              <a:latin typeface="Arial" pitchFamily="34" charset="0"/>
              <a:cs typeface="Arial" pitchFamily="34" charset="0"/>
            </a:rPr>
            <a:t>Wambelong</a:t>
          </a:r>
          <a:r>
            <a:rPr lang="en-AU" sz="1400" dirty="0" smtClean="0">
              <a:latin typeface="Arial" pitchFamily="34" charset="0"/>
              <a:cs typeface="Arial" pitchFamily="34" charset="0"/>
            </a:rPr>
            <a:t>  Coronial Inquiry.</a:t>
          </a:r>
        </a:p>
        <a:p>
          <a:endParaRPr lang="en-AU" sz="1400" dirty="0" smtClean="0">
            <a:latin typeface="Arial" pitchFamily="34" charset="0"/>
            <a:cs typeface="Arial" pitchFamily="34" charset="0"/>
          </a:endParaRPr>
        </a:p>
        <a:p>
          <a:r>
            <a:rPr lang="en-AU" sz="1400" dirty="0" err="1" smtClean="0">
              <a:latin typeface="Arial" pitchFamily="34" charset="0"/>
              <a:cs typeface="Arial" pitchFamily="34" charset="0"/>
            </a:rPr>
            <a:t>UoM</a:t>
          </a:r>
          <a:r>
            <a:rPr lang="en-AU" sz="1400" dirty="0" smtClean="0">
              <a:latin typeface="Arial" pitchFamily="34" charset="0"/>
              <a:cs typeface="Arial" pitchFamily="34" charset="0"/>
            </a:rPr>
            <a:t>/Tolhurst Assessment of Fire Behaviour Predictions for </a:t>
          </a:r>
          <a:r>
            <a:rPr lang="en-AU" sz="1400" dirty="0" err="1" smtClean="0">
              <a:latin typeface="Arial" pitchFamily="34" charset="0"/>
              <a:cs typeface="Arial" pitchFamily="34" charset="0"/>
            </a:rPr>
            <a:t>Wambelong</a:t>
          </a:r>
          <a:r>
            <a:rPr lang="en-AU" sz="1400" dirty="0" smtClean="0">
              <a:latin typeface="Arial" pitchFamily="34" charset="0"/>
              <a:cs typeface="Arial" pitchFamily="34" charset="0"/>
            </a:rPr>
            <a:t> Fire, January 2013</a:t>
          </a:r>
          <a:endParaRPr lang="en-AU" sz="1400" dirty="0">
            <a:latin typeface="Arial" pitchFamily="34" charset="0"/>
            <a:cs typeface="Arial" pitchFamily="34" charset="0"/>
          </a:endParaRPr>
        </a:p>
      </dgm:t>
    </dgm:pt>
    <dgm:pt modelId="{1A9E3F6B-299A-4EDA-A972-4256E9853735}" type="parTrans" cxnId="{5D51EED4-9061-4253-86E1-F081D8EB24E0}">
      <dgm:prSet/>
      <dgm:spPr/>
      <dgm:t>
        <a:bodyPr/>
        <a:lstStyle/>
        <a:p>
          <a:endParaRPr lang="en-AU"/>
        </a:p>
      </dgm:t>
    </dgm:pt>
    <dgm:pt modelId="{B7708661-371D-4424-AC2E-27C465BAF985}" type="sibTrans" cxnId="{5D51EED4-9061-4253-86E1-F081D8EB24E0}">
      <dgm:prSet/>
      <dgm:spPr/>
      <dgm:t>
        <a:bodyPr/>
        <a:lstStyle/>
        <a:p>
          <a:endParaRPr lang="en-AU"/>
        </a:p>
      </dgm:t>
    </dgm:pt>
    <dgm:pt modelId="{630F6EB5-85F3-401C-A3D4-BA39025630A9}">
      <dgm:prSet phldrT="[Text]" custT="1"/>
      <dgm:spPr/>
      <dgm:t>
        <a:bodyPr/>
        <a:lstStyle/>
        <a:p>
          <a:pPr marL="0" marR="0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AU" sz="1400" b="1" dirty="0" smtClean="0"/>
            <a:t>	</a:t>
          </a:r>
          <a:r>
            <a:rPr lang="en-AU" sz="1600" b="1" dirty="0" smtClean="0">
              <a:latin typeface="Arial" pitchFamily="34" charset="0"/>
              <a:cs typeface="Arial" pitchFamily="34" charset="0"/>
            </a:rPr>
            <a:t>2009 -2010</a:t>
          </a:r>
        </a:p>
        <a:p>
          <a:pPr marL="0" marR="0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AU" sz="1400" b="0" dirty="0" smtClean="0">
              <a:latin typeface="Arial" pitchFamily="34" charset="0"/>
              <a:cs typeface="Arial" pitchFamily="34" charset="0"/>
            </a:rPr>
            <a:t>2009 Black Saturday</a:t>
          </a:r>
        </a:p>
        <a:p>
          <a:pPr marL="0" marR="0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n-AU" sz="1400" b="0" dirty="0" smtClean="0">
            <a:latin typeface="Arial" pitchFamily="34" charset="0"/>
            <a:cs typeface="Arial" pitchFamily="34" charset="0"/>
          </a:endParaRPr>
        </a:p>
        <a:p>
          <a:pPr marL="0" marR="0" indent="0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AU" sz="1400" dirty="0" smtClean="0">
              <a:latin typeface="Arial" pitchFamily="34" charset="0"/>
              <a:cs typeface="Arial" pitchFamily="34" charset="0"/>
            </a:rPr>
            <a:t>2010 Fire Behaviour Analysis and Smoke Plume Modelling project commencement.</a:t>
          </a:r>
        </a:p>
      </dgm:t>
    </dgm:pt>
    <dgm:pt modelId="{FFF5C70D-BBE3-44F4-A5D2-D8EC1E67BB9A}" type="sibTrans" cxnId="{C959FD9A-0CCA-4DFA-854A-214C5D8BA22F}">
      <dgm:prSet/>
      <dgm:spPr/>
      <dgm:t>
        <a:bodyPr/>
        <a:lstStyle/>
        <a:p>
          <a:endParaRPr lang="en-AU"/>
        </a:p>
      </dgm:t>
    </dgm:pt>
    <dgm:pt modelId="{C20BE71A-2065-4F42-841A-5B1EADC692C6}" type="parTrans" cxnId="{C959FD9A-0CCA-4DFA-854A-214C5D8BA22F}">
      <dgm:prSet/>
      <dgm:spPr/>
      <dgm:t>
        <a:bodyPr/>
        <a:lstStyle/>
        <a:p>
          <a:endParaRPr lang="en-AU"/>
        </a:p>
      </dgm:t>
    </dgm:pt>
    <dgm:pt modelId="{47122441-C079-4F11-A028-CDF1ACD46AA3}">
      <dgm:prSet phldrT="[Text]" custT="1"/>
      <dgm:spPr/>
      <dgm:t>
        <a:bodyPr/>
        <a:lstStyle/>
        <a:p>
          <a:r>
            <a:rPr lang="en-A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Current </a:t>
          </a:r>
          <a:r>
            <a:rPr lang="en-AU" sz="1400" dirty="0" smtClean="0">
              <a:latin typeface="Arial" panose="020B0604020202020204" pitchFamily="34" charset="0"/>
              <a:cs typeface="Arial" panose="020B0604020202020204" pitchFamily="34" charset="0"/>
            </a:rPr>
            <a:t>Portable Atmospheric Sounding capability. Fleet of 24 PAWS</a:t>
          </a:r>
        </a:p>
        <a:p>
          <a:endParaRPr lang="en-A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AU" sz="1400" dirty="0" smtClean="0">
              <a:latin typeface="Arial" panose="020B0604020202020204" pitchFamily="34" charset="0"/>
              <a:cs typeface="Arial" panose="020B0604020202020204" pitchFamily="34" charset="0"/>
            </a:rPr>
            <a:t>Predictive Services Unit established 9 F/T staff plus 4 Regional </a:t>
          </a:r>
          <a:r>
            <a:rPr lang="en-A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FBAns</a:t>
          </a:r>
          <a:endParaRPr lang="en-A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A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AU" sz="1400" dirty="0" smtClean="0">
              <a:latin typeface="Arial" panose="020B0604020202020204" pitchFamily="34" charset="0"/>
              <a:cs typeface="Arial" panose="020B0604020202020204" pitchFamily="34" charset="0"/>
            </a:rPr>
            <a:t>17 </a:t>
          </a:r>
          <a:r>
            <a:rPr lang="en-A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FBAns</a:t>
          </a:r>
          <a:r>
            <a:rPr lang="en-AU" sz="1400" dirty="0" smtClean="0">
              <a:latin typeface="Arial" panose="020B0604020202020204" pitchFamily="34" charset="0"/>
              <a:cs typeface="Arial" panose="020B0604020202020204" pitchFamily="34" charset="0"/>
            </a:rPr>
            <a:t> accredited over 100 attended </a:t>
          </a:r>
          <a:r>
            <a:rPr lang="en-A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FBAn</a:t>
          </a:r>
          <a:r>
            <a:rPr lang="en-AU" sz="1400" dirty="0" smtClean="0">
              <a:latin typeface="Arial" panose="020B0604020202020204" pitchFamily="34" charset="0"/>
              <a:cs typeface="Arial" panose="020B0604020202020204" pitchFamily="34" charset="0"/>
            </a:rPr>
            <a:t> training</a:t>
          </a:r>
        </a:p>
        <a:p>
          <a:endParaRPr lang="en-A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AU" sz="1400" dirty="0" smtClean="0">
              <a:latin typeface="Arial" panose="020B0604020202020204" pitchFamily="34" charset="0"/>
              <a:cs typeface="Arial" panose="020B0604020202020204" pitchFamily="34" charset="0"/>
            </a:rPr>
            <a:t>National Fire Danger Ratings Pilot </a:t>
          </a:r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A60D41-5AE0-474A-9659-18B46BB02F5A}" type="parTrans" cxnId="{9BF403BB-C074-493C-8985-574671725B3F}">
      <dgm:prSet/>
      <dgm:spPr/>
      <dgm:t>
        <a:bodyPr/>
        <a:lstStyle/>
        <a:p>
          <a:endParaRPr lang="en-US"/>
        </a:p>
      </dgm:t>
    </dgm:pt>
    <dgm:pt modelId="{781595E7-21C8-4542-BF68-355564C21477}" type="sibTrans" cxnId="{9BF403BB-C074-493C-8985-574671725B3F}">
      <dgm:prSet/>
      <dgm:spPr/>
      <dgm:t>
        <a:bodyPr/>
        <a:lstStyle/>
        <a:p>
          <a:endParaRPr lang="en-US"/>
        </a:p>
      </dgm:t>
    </dgm:pt>
    <dgm:pt modelId="{0624B294-11BC-485D-98CF-55C5E7B10020}" type="pres">
      <dgm:prSet presAssocID="{DF6DFA68-064C-4E17-A136-7B0ECDC18E7B}" presName="arrowDiagram" presStyleCnt="0">
        <dgm:presLayoutVars>
          <dgm:chMax val="5"/>
          <dgm:dir/>
          <dgm:resizeHandles val="exact"/>
        </dgm:presLayoutVars>
      </dgm:prSet>
      <dgm:spPr/>
    </dgm:pt>
    <dgm:pt modelId="{DCA494AF-837E-4901-A9CB-8FB318CDB197}" type="pres">
      <dgm:prSet presAssocID="{DF6DFA68-064C-4E17-A136-7B0ECDC18E7B}" presName="arrow" presStyleLbl="bgShp" presStyleIdx="0" presStyleCnt="1" custLinFactNeighborX="366" custLinFactNeighborY="452"/>
      <dgm:spPr/>
    </dgm:pt>
    <dgm:pt modelId="{6C6CBCF1-5DB4-4897-A99A-CB3639B3DF0A}" type="pres">
      <dgm:prSet presAssocID="{DF6DFA68-064C-4E17-A136-7B0ECDC18E7B}" presName="arrowDiagram5" presStyleCnt="0"/>
      <dgm:spPr/>
    </dgm:pt>
    <dgm:pt modelId="{3BDB3C1F-D5E6-4DCB-940B-BFD90733F0CE}" type="pres">
      <dgm:prSet presAssocID="{630F6EB5-85F3-401C-A3D4-BA39025630A9}" presName="bullet5a" presStyleLbl="node1" presStyleIdx="0" presStyleCnt="5" custLinFactY="-51229" custLinFactNeighborX="-28355" custLinFactNeighborY="-100000"/>
      <dgm:spPr/>
    </dgm:pt>
    <dgm:pt modelId="{CFC5BD03-AEF0-4B35-A8A9-F0A4B3B18E4E}" type="pres">
      <dgm:prSet presAssocID="{630F6EB5-85F3-401C-A3D4-BA39025630A9}" presName="textBox5a" presStyleLbl="revTx" presStyleIdx="0" presStyleCnt="5" custScaleX="171690" custScaleY="107594" custLinFactNeighborX="-48124" custLinFactNeighborY="-361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F65F8CF-3894-4806-9D82-22B43EE932D6}" type="pres">
      <dgm:prSet presAssocID="{EACB9AE1-0B30-4C00-A323-F212E5EC082E}" presName="bullet5b" presStyleLbl="node1" presStyleIdx="1" presStyleCnt="5" custLinFactNeighborY="-84532"/>
      <dgm:spPr/>
    </dgm:pt>
    <dgm:pt modelId="{49E49583-908E-4483-8DAD-CBE1BB3047EC}" type="pres">
      <dgm:prSet presAssocID="{EACB9AE1-0B30-4C00-A323-F212E5EC082E}" presName="textBox5b" presStyleLbl="revTx" presStyleIdx="1" presStyleCnt="5" custScaleX="119277" custLinFactNeighborX="-16371" custLinFactNeighborY="1660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F6963FC-421A-4EF4-90D4-FAE46BC8FD76}" type="pres">
      <dgm:prSet presAssocID="{ECFE6D57-EDA7-4B0A-AC61-E2EDD6F99FC1}" presName="bullet5c" presStyleLbl="node1" presStyleIdx="2" presStyleCnt="5"/>
      <dgm:spPr/>
    </dgm:pt>
    <dgm:pt modelId="{1B222F7C-4151-4952-B121-99CF2A43F013}" type="pres">
      <dgm:prSet presAssocID="{ECFE6D57-EDA7-4B0A-AC61-E2EDD6F99FC1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EC9CE-0597-4104-9D17-C806552CF45A}" type="pres">
      <dgm:prSet presAssocID="{5F0D7AF8-36BA-4DB7-B3B5-2E48B530298E}" presName="bullet5d" presStyleLbl="node1" presStyleIdx="3" presStyleCnt="5"/>
      <dgm:spPr/>
    </dgm:pt>
    <dgm:pt modelId="{B2EE9D01-ED80-4ABB-BBF3-F69AAE7EFF9F}" type="pres">
      <dgm:prSet presAssocID="{5F0D7AF8-36BA-4DB7-B3B5-2E48B530298E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4B3BBA-7092-499F-A06C-7B121635B461}" type="pres">
      <dgm:prSet presAssocID="{47122441-C079-4F11-A028-CDF1ACD46AA3}" presName="bullet5e" presStyleLbl="node1" presStyleIdx="4" presStyleCnt="5"/>
      <dgm:spPr/>
    </dgm:pt>
    <dgm:pt modelId="{DD6D3EA4-2B3B-48D8-A096-D62641F2B603}" type="pres">
      <dgm:prSet presAssocID="{47122441-C079-4F11-A028-CDF1ACD46AA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F403BB-C074-493C-8985-574671725B3F}" srcId="{DF6DFA68-064C-4E17-A136-7B0ECDC18E7B}" destId="{47122441-C079-4F11-A028-CDF1ACD46AA3}" srcOrd="4" destOrd="0" parTransId="{78A60D41-5AE0-474A-9659-18B46BB02F5A}" sibTransId="{781595E7-21C8-4542-BF68-355564C21477}"/>
    <dgm:cxn modelId="{1617C156-5142-4FEB-BD90-C0A873449CD8}" srcId="{DF6DFA68-064C-4E17-A136-7B0ECDC18E7B}" destId="{EACB9AE1-0B30-4C00-A323-F212E5EC082E}" srcOrd="1" destOrd="0" parTransId="{612832BC-4FDB-427B-83C0-C2B386172B60}" sibTransId="{58353FC8-449A-46A8-9E38-E4F9CD2800D2}"/>
    <dgm:cxn modelId="{5D51EED4-9061-4253-86E1-F081D8EB24E0}" srcId="{DF6DFA68-064C-4E17-A136-7B0ECDC18E7B}" destId="{ECFE6D57-EDA7-4B0A-AC61-E2EDD6F99FC1}" srcOrd="2" destOrd="0" parTransId="{1A9E3F6B-299A-4EDA-A972-4256E9853735}" sibTransId="{B7708661-371D-4424-AC2E-27C465BAF985}"/>
    <dgm:cxn modelId="{66B2A56B-5C5C-4FBB-BED6-FD456EEE908F}" type="presOf" srcId="{DF6DFA68-064C-4E17-A136-7B0ECDC18E7B}" destId="{0624B294-11BC-485D-98CF-55C5E7B10020}" srcOrd="0" destOrd="0" presId="urn:microsoft.com/office/officeart/2005/8/layout/arrow2"/>
    <dgm:cxn modelId="{968743A9-9635-4207-BB75-0C49CB749C08}" type="presOf" srcId="{630F6EB5-85F3-401C-A3D4-BA39025630A9}" destId="{CFC5BD03-AEF0-4B35-A8A9-F0A4B3B18E4E}" srcOrd="0" destOrd="0" presId="urn:microsoft.com/office/officeart/2005/8/layout/arrow2"/>
    <dgm:cxn modelId="{40D4317E-0E4A-4557-8195-C8E0902F663F}" type="presOf" srcId="{47122441-C079-4F11-A028-CDF1ACD46AA3}" destId="{DD6D3EA4-2B3B-48D8-A096-D62641F2B603}" srcOrd="0" destOrd="0" presId="urn:microsoft.com/office/officeart/2005/8/layout/arrow2"/>
    <dgm:cxn modelId="{58ADCF43-0029-46F9-B60C-392399EB1C7C}" srcId="{DF6DFA68-064C-4E17-A136-7B0ECDC18E7B}" destId="{5F0D7AF8-36BA-4DB7-B3B5-2E48B530298E}" srcOrd="3" destOrd="0" parTransId="{9AEE3E6E-0A42-4F1D-9FC4-E9A91C8F4D2E}" sibTransId="{BFF6CBB2-FB81-4DEC-A265-E2BCA4C45CEB}"/>
    <dgm:cxn modelId="{1B973B11-C678-4A76-9A77-0FAC4C722F4A}" type="presOf" srcId="{ECFE6D57-EDA7-4B0A-AC61-E2EDD6F99FC1}" destId="{1B222F7C-4151-4952-B121-99CF2A43F013}" srcOrd="0" destOrd="0" presId="urn:microsoft.com/office/officeart/2005/8/layout/arrow2"/>
    <dgm:cxn modelId="{C959FD9A-0CCA-4DFA-854A-214C5D8BA22F}" srcId="{DF6DFA68-064C-4E17-A136-7B0ECDC18E7B}" destId="{630F6EB5-85F3-401C-A3D4-BA39025630A9}" srcOrd="0" destOrd="0" parTransId="{C20BE71A-2065-4F42-841A-5B1EADC692C6}" sibTransId="{FFF5C70D-BBE3-44F4-A5D2-D8EC1E67BB9A}"/>
    <dgm:cxn modelId="{ACD0C1BA-0900-4435-B634-C4DF89015AF6}" type="presOf" srcId="{5F0D7AF8-36BA-4DB7-B3B5-2E48B530298E}" destId="{B2EE9D01-ED80-4ABB-BBF3-F69AAE7EFF9F}" srcOrd="0" destOrd="0" presId="urn:microsoft.com/office/officeart/2005/8/layout/arrow2"/>
    <dgm:cxn modelId="{C4745361-2114-4CEF-9AD1-E02C45D38C55}" type="presOf" srcId="{EACB9AE1-0B30-4C00-A323-F212E5EC082E}" destId="{49E49583-908E-4483-8DAD-CBE1BB3047EC}" srcOrd="0" destOrd="0" presId="urn:microsoft.com/office/officeart/2005/8/layout/arrow2"/>
    <dgm:cxn modelId="{8AD1DD4E-76AB-4F87-8433-4033BB98F44C}" type="presParOf" srcId="{0624B294-11BC-485D-98CF-55C5E7B10020}" destId="{DCA494AF-837E-4901-A9CB-8FB318CDB197}" srcOrd="0" destOrd="0" presId="urn:microsoft.com/office/officeart/2005/8/layout/arrow2"/>
    <dgm:cxn modelId="{FE05018D-940A-43E9-BB02-4E8D824202F2}" type="presParOf" srcId="{0624B294-11BC-485D-98CF-55C5E7B10020}" destId="{6C6CBCF1-5DB4-4897-A99A-CB3639B3DF0A}" srcOrd="1" destOrd="0" presId="urn:microsoft.com/office/officeart/2005/8/layout/arrow2"/>
    <dgm:cxn modelId="{EBAAFCFB-36F0-439E-B095-85E9FB7EF83A}" type="presParOf" srcId="{6C6CBCF1-5DB4-4897-A99A-CB3639B3DF0A}" destId="{3BDB3C1F-D5E6-4DCB-940B-BFD90733F0CE}" srcOrd="0" destOrd="0" presId="urn:microsoft.com/office/officeart/2005/8/layout/arrow2"/>
    <dgm:cxn modelId="{7BA139A3-BC71-4E64-80A1-AFCE00F1288B}" type="presParOf" srcId="{6C6CBCF1-5DB4-4897-A99A-CB3639B3DF0A}" destId="{CFC5BD03-AEF0-4B35-A8A9-F0A4B3B18E4E}" srcOrd="1" destOrd="0" presId="urn:microsoft.com/office/officeart/2005/8/layout/arrow2"/>
    <dgm:cxn modelId="{AC45558D-2FE6-4DFB-A538-F2FF3183B7AC}" type="presParOf" srcId="{6C6CBCF1-5DB4-4897-A99A-CB3639B3DF0A}" destId="{FF65F8CF-3894-4806-9D82-22B43EE932D6}" srcOrd="2" destOrd="0" presId="urn:microsoft.com/office/officeart/2005/8/layout/arrow2"/>
    <dgm:cxn modelId="{5AE93026-77FF-4BAE-8452-6F0337060F58}" type="presParOf" srcId="{6C6CBCF1-5DB4-4897-A99A-CB3639B3DF0A}" destId="{49E49583-908E-4483-8DAD-CBE1BB3047EC}" srcOrd="3" destOrd="0" presId="urn:microsoft.com/office/officeart/2005/8/layout/arrow2"/>
    <dgm:cxn modelId="{A2C9CF7D-143D-40A0-89DC-6B9B6AF17315}" type="presParOf" srcId="{6C6CBCF1-5DB4-4897-A99A-CB3639B3DF0A}" destId="{8F6963FC-421A-4EF4-90D4-FAE46BC8FD76}" srcOrd="4" destOrd="0" presId="urn:microsoft.com/office/officeart/2005/8/layout/arrow2"/>
    <dgm:cxn modelId="{F1FDCB2C-04D3-4B41-8179-C4F5B61D5B6C}" type="presParOf" srcId="{6C6CBCF1-5DB4-4897-A99A-CB3639B3DF0A}" destId="{1B222F7C-4151-4952-B121-99CF2A43F013}" srcOrd="5" destOrd="0" presId="urn:microsoft.com/office/officeart/2005/8/layout/arrow2"/>
    <dgm:cxn modelId="{0C0F515D-FA97-42F8-B4EB-78CE71C349A0}" type="presParOf" srcId="{6C6CBCF1-5DB4-4897-A99A-CB3639B3DF0A}" destId="{EA5EC9CE-0597-4104-9D17-C806552CF45A}" srcOrd="6" destOrd="0" presId="urn:microsoft.com/office/officeart/2005/8/layout/arrow2"/>
    <dgm:cxn modelId="{F5194419-29C9-4F79-A4A4-FB643DB8AD50}" type="presParOf" srcId="{6C6CBCF1-5DB4-4897-A99A-CB3639B3DF0A}" destId="{B2EE9D01-ED80-4ABB-BBF3-F69AAE7EFF9F}" srcOrd="7" destOrd="0" presId="urn:microsoft.com/office/officeart/2005/8/layout/arrow2"/>
    <dgm:cxn modelId="{74384EA3-3738-4081-89B6-BF509DCFB840}" type="presParOf" srcId="{6C6CBCF1-5DB4-4897-A99A-CB3639B3DF0A}" destId="{924B3BBA-7092-499F-A06C-7B121635B461}" srcOrd="8" destOrd="0" presId="urn:microsoft.com/office/officeart/2005/8/layout/arrow2"/>
    <dgm:cxn modelId="{8293195F-9553-46FE-A45A-C91FFC62F645}" type="presParOf" srcId="{6C6CBCF1-5DB4-4897-A99A-CB3639B3DF0A}" destId="{DD6D3EA4-2B3B-48D8-A096-D62641F2B60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494AF-837E-4901-A9CB-8FB318CDB197}">
      <dsp:nvSpPr>
        <dsp:cNvPr id="0" name=""/>
        <dsp:cNvSpPr/>
      </dsp:nvSpPr>
      <dsp:spPr>
        <a:xfrm>
          <a:off x="0" y="49889"/>
          <a:ext cx="8763000" cy="54768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B3C1F-D5E6-4DCB-940B-BFD90733F0CE}">
      <dsp:nvSpPr>
        <dsp:cNvPr id="0" name=""/>
        <dsp:cNvSpPr/>
      </dsp:nvSpPr>
      <dsp:spPr>
        <a:xfrm>
          <a:off x="806006" y="3792937"/>
          <a:ext cx="201549" cy="2015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5BD03-AEF0-4B35-A8A9-F0A4B3B18E4E}">
      <dsp:nvSpPr>
        <dsp:cNvPr id="0" name=""/>
        <dsp:cNvSpPr/>
      </dsp:nvSpPr>
      <dsp:spPr>
        <a:xfrm>
          <a:off x="5" y="4101910"/>
          <a:ext cx="1970920" cy="1402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97" tIns="0" rIns="0" bIns="0" numCol="1" spcCol="1270" anchor="t" anchorCtr="0">
          <a:noAutofit/>
        </a:bodyPr>
        <a:lstStyle/>
        <a:p>
          <a:pPr marL="0" marR="0" lvl="0" indent="0" algn="l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AU" sz="1400" b="1" kern="1200" dirty="0" smtClean="0"/>
            <a:t>	</a:t>
          </a:r>
          <a:r>
            <a:rPr lang="en-AU" sz="1600" b="1" kern="1200" dirty="0" smtClean="0">
              <a:latin typeface="Arial" pitchFamily="34" charset="0"/>
              <a:cs typeface="Arial" pitchFamily="34" charset="0"/>
            </a:rPr>
            <a:t>2009 -2010</a:t>
          </a:r>
        </a:p>
        <a:p>
          <a:pPr marL="0" marR="0" lvl="0" indent="0" algn="l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AU" sz="1400" b="0" kern="1200" dirty="0" smtClean="0">
              <a:latin typeface="Arial" pitchFamily="34" charset="0"/>
              <a:cs typeface="Arial" pitchFamily="34" charset="0"/>
            </a:rPr>
            <a:t>2009 Black Saturday</a:t>
          </a:r>
        </a:p>
        <a:p>
          <a:pPr marL="0" marR="0" lvl="0" indent="0" algn="l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n-AU" sz="1400" b="0" kern="1200" dirty="0" smtClean="0">
            <a:latin typeface="Arial" pitchFamily="34" charset="0"/>
            <a:cs typeface="Arial" pitchFamily="34" charset="0"/>
          </a:endParaRPr>
        </a:p>
        <a:p>
          <a:pPr marL="0" marR="0" lvl="0" indent="0" algn="l" defTabSz="355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2010 Fire Behaviour Analysis and Smoke Plume Modelling project commencement.</a:t>
          </a:r>
        </a:p>
      </dsp:txBody>
      <dsp:txXfrm>
        <a:off x="5" y="4101910"/>
        <a:ext cx="1970920" cy="1402483"/>
      </dsp:txXfrm>
    </dsp:sp>
    <dsp:sp modelId="{FF65F8CF-3894-4806-9D82-22B43EE932D6}">
      <dsp:nvSpPr>
        <dsp:cNvPr id="0" name=""/>
        <dsp:cNvSpPr/>
      </dsp:nvSpPr>
      <dsp:spPr>
        <a:xfrm>
          <a:off x="1954148" y="2782793"/>
          <a:ext cx="315468" cy="3154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49583-908E-4483-8DAD-CBE1BB3047EC}">
      <dsp:nvSpPr>
        <dsp:cNvPr id="0" name=""/>
        <dsp:cNvSpPr/>
      </dsp:nvSpPr>
      <dsp:spPr>
        <a:xfrm>
          <a:off x="1733533" y="3245292"/>
          <a:ext cx="1735072" cy="2294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16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 smtClean="0">
              <a:latin typeface="Arial" pitchFamily="34" charset="0"/>
              <a:cs typeface="Arial" pitchFamily="34" charset="0"/>
            </a:rPr>
            <a:t>2013</a:t>
          </a:r>
          <a:r>
            <a:rPr lang="en-AU" sz="1400" b="1" kern="1200" dirty="0" smtClean="0">
              <a:latin typeface="Arial" pitchFamily="34" charset="0"/>
              <a:cs typeface="Arial" pitchFamily="34" charset="0"/>
            </a:rPr>
            <a:t>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January Fires,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Post Event Evaluation Report </a:t>
          </a:r>
          <a:r>
            <a:rPr lang="en-AU" sz="1400" kern="1200" dirty="0" err="1" smtClean="0">
              <a:latin typeface="Arial" pitchFamily="34" charset="0"/>
              <a:cs typeface="Arial" pitchFamily="34" charset="0"/>
            </a:rPr>
            <a:t>UoW</a:t>
          </a:r>
          <a:r>
            <a:rPr lang="en-AU" sz="1400" kern="1200" dirty="0" smtClean="0">
              <a:latin typeface="Arial" pitchFamily="34" charset="0"/>
              <a:cs typeface="Arial" pitchFamily="34" charset="0"/>
            </a:rPr>
            <a:t>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Fire Behaviour Analysis Project Final Report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October 2013 Blue Mountains event</a:t>
          </a:r>
          <a:endParaRPr lang="en-AU" sz="1600" b="1" kern="1200" dirty="0" smtClean="0">
            <a:latin typeface="Arial" pitchFamily="34" charset="0"/>
            <a:cs typeface="Arial" pitchFamily="34" charset="0"/>
          </a:endParaRPr>
        </a:p>
      </dsp:txBody>
      <dsp:txXfrm>
        <a:off x="1733533" y="3245292"/>
        <a:ext cx="1735072" cy="2294810"/>
      </dsp:txXfrm>
    </dsp:sp>
    <dsp:sp modelId="{8F6963FC-421A-4EF4-90D4-FAE46BC8FD76}">
      <dsp:nvSpPr>
        <dsp:cNvPr id="0" name=""/>
        <dsp:cNvSpPr/>
      </dsp:nvSpPr>
      <dsp:spPr>
        <a:xfrm>
          <a:off x="3356228" y="2213693"/>
          <a:ext cx="420624" cy="4206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22F7C-4151-4952-B121-99CF2A43F013}">
      <dsp:nvSpPr>
        <dsp:cNvPr id="0" name=""/>
        <dsp:cNvSpPr/>
      </dsp:nvSpPr>
      <dsp:spPr>
        <a:xfrm>
          <a:off x="3566540" y="2424005"/>
          <a:ext cx="1691259" cy="307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8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 smtClean="0">
              <a:latin typeface="Arial" pitchFamily="34" charset="0"/>
              <a:cs typeface="Arial" pitchFamily="34" charset="0"/>
            </a:rPr>
            <a:t>2014</a:t>
          </a:r>
          <a:r>
            <a:rPr lang="en-AU" sz="1600" kern="1200" dirty="0" smtClean="0">
              <a:latin typeface="Arial" pitchFamily="34" charset="0"/>
              <a:cs typeface="Arial" pitchFamily="34" charset="0"/>
            </a:rPr>
            <a:t>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Staff Enhancements. Total FBAN Unit 8 Staff including Meteorologist.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err="1" smtClean="0">
              <a:latin typeface="Arial" pitchFamily="34" charset="0"/>
              <a:cs typeface="Arial" pitchFamily="34" charset="0"/>
            </a:rPr>
            <a:t>Wambelong</a:t>
          </a:r>
          <a:r>
            <a:rPr lang="en-AU" sz="1400" kern="1200" dirty="0" smtClean="0">
              <a:latin typeface="Arial" pitchFamily="34" charset="0"/>
              <a:cs typeface="Arial" pitchFamily="34" charset="0"/>
            </a:rPr>
            <a:t>  Coronial Inquiry.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err="1" smtClean="0">
              <a:latin typeface="Arial" pitchFamily="34" charset="0"/>
              <a:cs typeface="Arial" pitchFamily="34" charset="0"/>
            </a:rPr>
            <a:t>UoM</a:t>
          </a:r>
          <a:r>
            <a:rPr lang="en-AU" sz="1400" kern="1200" dirty="0" smtClean="0">
              <a:latin typeface="Arial" pitchFamily="34" charset="0"/>
              <a:cs typeface="Arial" pitchFamily="34" charset="0"/>
            </a:rPr>
            <a:t>/Tolhurst Assessment of Fire Behaviour Predictions for </a:t>
          </a:r>
          <a:r>
            <a:rPr lang="en-AU" sz="1400" kern="1200" dirty="0" err="1" smtClean="0">
              <a:latin typeface="Arial" pitchFamily="34" charset="0"/>
              <a:cs typeface="Arial" pitchFamily="34" charset="0"/>
            </a:rPr>
            <a:t>Wambelong</a:t>
          </a:r>
          <a:r>
            <a:rPr lang="en-AU" sz="1400" kern="1200" dirty="0" smtClean="0">
              <a:latin typeface="Arial" pitchFamily="34" charset="0"/>
              <a:cs typeface="Arial" pitchFamily="34" charset="0"/>
            </a:rPr>
            <a:t> Fire, January 2013</a:t>
          </a:r>
          <a:endParaRPr lang="en-AU" sz="1400" kern="1200" dirty="0">
            <a:latin typeface="Arial" pitchFamily="34" charset="0"/>
            <a:cs typeface="Arial" pitchFamily="34" charset="0"/>
          </a:endParaRPr>
        </a:p>
      </dsp:txBody>
      <dsp:txXfrm>
        <a:off x="3566540" y="2424005"/>
        <a:ext cx="1691259" cy="3078003"/>
      </dsp:txXfrm>
    </dsp:sp>
    <dsp:sp modelId="{EA5EC9CE-0597-4104-9D17-C806552CF45A}">
      <dsp:nvSpPr>
        <dsp:cNvPr id="0" name=""/>
        <dsp:cNvSpPr/>
      </dsp:nvSpPr>
      <dsp:spPr>
        <a:xfrm>
          <a:off x="4986146" y="1560849"/>
          <a:ext cx="543306" cy="543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E9D01-ED80-4ABB-BBF3-F69AAE7EFF9F}">
      <dsp:nvSpPr>
        <dsp:cNvPr id="0" name=""/>
        <dsp:cNvSpPr/>
      </dsp:nvSpPr>
      <dsp:spPr>
        <a:xfrm>
          <a:off x="5257800" y="1832502"/>
          <a:ext cx="1752600" cy="3669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88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 smtClean="0">
              <a:latin typeface="Arial" pitchFamily="34" charset="0"/>
              <a:cs typeface="Arial" pitchFamily="34" charset="0"/>
            </a:rPr>
            <a:t>2015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National accreditation 6 FBANs.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err="1" smtClean="0">
              <a:latin typeface="Arial" pitchFamily="34" charset="0"/>
              <a:cs typeface="Arial" pitchFamily="34" charset="0"/>
            </a:rPr>
            <a:t>Wambelong</a:t>
          </a:r>
          <a:r>
            <a:rPr lang="en-AU" sz="1400" kern="1200" dirty="0" smtClean="0">
              <a:latin typeface="Arial" pitchFamily="34" charset="0"/>
              <a:cs typeface="Arial" pitchFamily="34" charset="0"/>
            </a:rPr>
            <a:t> Inquiry. Coroners recommendations released.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itchFamily="34" charset="0"/>
              <a:cs typeface="Arial" pitchFamily="34" charset="0"/>
            </a:rPr>
            <a:t>RFS/NSW Government response to recommendations</a:t>
          </a:r>
          <a:r>
            <a:rPr lang="en-AU" sz="1300" kern="1200" dirty="0" smtClean="0"/>
            <a:t>. </a:t>
          </a:r>
          <a:endParaRPr lang="en-AU" sz="1300" kern="1200" dirty="0"/>
        </a:p>
      </dsp:txBody>
      <dsp:txXfrm>
        <a:off x="5257800" y="1832502"/>
        <a:ext cx="1752600" cy="3669506"/>
      </dsp:txXfrm>
    </dsp:sp>
    <dsp:sp modelId="{924B3BBA-7092-499F-A06C-7B121635B461}">
      <dsp:nvSpPr>
        <dsp:cNvPr id="0" name=""/>
        <dsp:cNvSpPr/>
      </dsp:nvSpPr>
      <dsp:spPr>
        <a:xfrm>
          <a:off x="6664261" y="1124890"/>
          <a:ext cx="692277" cy="6922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D3EA4-2B3B-48D8-A096-D62641F2B603}">
      <dsp:nvSpPr>
        <dsp:cNvPr id="0" name=""/>
        <dsp:cNvSpPr/>
      </dsp:nvSpPr>
      <dsp:spPr>
        <a:xfrm>
          <a:off x="7010400" y="1471029"/>
          <a:ext cx="1752600" cy="4030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82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Current </a:t>
          </a:r>
          <a:r>
            <a:rPr lang="en-A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Portable Atmospheric Sounding capability. Fleet of 24 PAWS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Predictive Services Unit established 9 F/T staff plus 4 Regional </a:t>
          </a:r>
          <a:r>
            <a:rPr lang="en-AU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FBAns</a:t>
          </a:r>
          <a:endParaRPr lang="en-A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17 </a:t>
          </a:r>
          <a:r>
            <a:rPr lang="en-AU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FBAns</a:t>
          </a:r>
          <a:r>
            <a:rPr lang="en-A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accredited over 100 attended </a:t>
          </a:r>
          <a:r>
            <a:rPr lang="en-AU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FBAn</a:t>
          </a:r>
          <a:r>
            <a:rPr lang="en-A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training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National Fire Danger Ratings Pilot </a:t>
          </a:r>
          <a:endParaRPr lang="en-A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0400" y="1471029"/>
        <a:ext cx="1752600" cy="4030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F4A01-891C-4A0F-B701-D28B38C49893}" type="datetimeFigureOut">
              <a:rPr lang="en-AU" smtClean="0"/>
              <a:t>26/11/2018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243AB-3166-4D3C-9C8B-7738101A6B1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226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43AB-3166-4D3C-9C8B-7738101A6B1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0959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43AB-3166-4D3C-9C8B-7738101A6B19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43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Left slide – residential risk for 1:10 year event (FFDI 73-82)</a:t>
            </a:r>
          </a:p>
          <a:p>
            <a:endParaRPr lang="en-AU" smtClean="0"/>
          </a:p>
          <a:p>
            <a:r>
              <a:rPr lang="en-AU" smtClean="0"/>
              <a:t>Middle </a:t>
            </a:r>
            <a:r>
              <a:rPr lang="en-AU" dirty="0" smtClean="0"/>
              <a:t>slide – identify where residences are at threat from embers attack, rather than direct flame</a:t>
            </a:r>
          </a:p>
          <a:p>
            <a:endParaRPr lang="en-AU" dirty="0" smtClean="0"/>
          </a:p>
          <a:p>
            <a:r>
              <a:rPr lang="en-AU" dirty="0" smtClean="0"/>
              <a:t>Right slide – reduction in risk due to implementation of hypothetical HR plan over 3years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43AB-3166-4D3C-9C8B-7738101A6B19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147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NFDRS 3 year program starting July 2019 to implement new fire</a:t>
            </a:r>
            <a:r>
              <a:rPr lang="en-AU" baseline="0" dirty="0" smtClean="0"/>
              <a:t> danger rating system</a:t>
            </a:r>
          </a:p>
          <a:p>
            <a:r>
              <a:rPr lang="en-AU" baseline="0" dirty="0" smtClean="0"/>
              <a:t>Calculations depends on fuel information and weather forecasts, both of which are uncertain</a:t>
            </a:r>
          </a:p>
          <a:p>
            <a:r>
              <a:rPr lang="en-AU" baseline="0" dirty="0" smtClean="0"/>
              <a:t>Ensembles could be used to understand confidence of rating forecasts, e.g. Category 4 with 10% change of Category 5</a:t>
            </a:r>
          </a:p>
          <a:p>
            <a:r>
              <a:rPr lang="en-AU" dirty="0" smtClean="0"/>
              <a:t>Could also</a:t>
            </a:r>
            <a:r>
              <a:rPr lang="en-AU" baseline="0" dirty="0" smtClean="0"/>
              <a:t> help to mitigate the issues caused by needing to have cut-offs between categories, which are currently handled informally using ‘discretionary range’.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43AB-3166-4D3C-9C8B-7738101A6B19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434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84A33-756A-460D-8C2F-79E1424BEDE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3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43AB-3166-4D3C-9C8B-7738101A6B1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3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Started Sat Jan 12 2013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84A33-756A-460D-8C2F-79E1424BEDE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819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Fire Behaviour Capability since 2010</a:t>
            </a:r>
          </a:p>
          <a:p>
            <a:endParaRPr lang="en-AU" dirty="0" smtClean="0"/>
          </a:p>
          <a:p>
            <a:r>
              <a:rPr lang="en-AU" dirty="0" smtClean="0"/>
              <a:t>Weather</a:t>
            </a:r>
            <a:r>
              <a:rPr lang="en-AU" baseline="0" dirty="0" smtClean="0"/>
              <a:t> Balloons – 2016</a:t>
            </a:r>
          </a:p>
          <a:p>
            <a:endParaRPr lang="en-AU" baseline="0" dirty="0" smtClean="0"/>
          </a:p>
          <a:p>
            <a:r>
              <a:rPr lang="en-AU" baseline="0" dirty="0" smtClean="0"/>
              <a:t>Deployed in 2017 for Sir Ivan Fire</a:t>
            </a:r>
          </a:p>
          <a:p>
            <a:endParaRPr lang="en-AU" baseline="0" dirty="0" smtClean="0"/>
          </a:p>
          <a:p>
            <a:r>
              <a:rPr lang="en-AU" baseline="0" dirty="0" smtClean="0"/>
              <a:t>Provided advanced warning of atmospheric instability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84A33-756A-460D-8C2F-79E1424BEDE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4476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3BE4-455D-45AB-BFFC-B715D21B4CF9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80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243AB-3166-4D3C-9C8B-7738101A6B1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4150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3BE4-455D-45AB-BFFC-B715D21B4CF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57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Protocols developed and being trial</a:t>
            </a:r>
            <a:r>
              <a:rPr lang="en-US" baseline="0" dirty="0" smtClean="0"/>
              <a:t> for Smoke Modelling and Risk assessment and interagency Communications. They aim to where possible minimize smoke impact on the community and to improve communication between agencies.</a:t>
            </a:r>
          </a:p>
          <a:p>
            <a:endParaRPr lang="en-US" baseline="0" dirty="0" smtClean="0"/>
          </a:p>
          <a:p>
            <a:r>
              <a:rPr lang="en-US" dirty="0" smtClean="0"/>
              <a:t>Has lead to PPS undertaking</a:t>
            </a:r>
            <a:r>
              <a:rPr lang="en-US" baseline="0" dirty="0" smtClean="0"/>
              <a:t> routine smoke modelling and the need for additional information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3BE4-455D-45AB-BFFC-B715D21B4CF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611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411566"/>
            <a:ext cx="9144000" cy="1446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789" y="5432962"/>
            <a:ext cx="8599211" cy="588089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788" y="3060054"/>
            <a:ext cx="8362729" cy="2351512"/>
          </a:xfrm>
        </p:spPr>
        <p:txBody>
          <a:bodyPr anchor="t">
            <a:noAutofit/>
          </a:bodyPr>
          <a:lstStyle>
            <a:lvl1pPr marL="0" indent="0" algn="l">
              <a:lnSpc>
                <a:spcPts val="6340"/>
              </a:lnSpc>
              <a:spcBef>
                <a:spcPts val="0"/>
              </a:spcBef>
              <a:buNone/>
              <a:defRPr sz="4000" b="1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44788" y="6046311"/>
            <a:ext cx="8362728" cy="436005"/>
          </a:xfrm>
        </p:spPr>
        <p:txBody>
          <a:bodyPr/>
          <a:lstStyle>
            <a:lvl1pPr>
              <a:buNone/>
              <a:defRPr sz="2200">
                <a:solidFill>
                  <a:srgbClr val="63646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FC336-098B-0C4B-8638-37B2C1C5B5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618" y="306224"/>
            <a:ext cx="5113516" cy="1126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buClr>
                <a:srgbClr val="BBB0A0"/>
              </a:buClr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2pPr>
              <a:buClr>
                <a:srgbClr val="BBB0A0"/>
              </a:buClr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1pPr>
            <a:lvl2pPr marL="647700" indent="-295275">
              <a:buClr>
                <a:srgbClr val="BBB0A0"/>
              </a:buClr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2pPr>
            <a:lvl3pPr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500"/>
            </a:lvl1pPr>
            <a:lvl2pPr>
              <a:buClr>
                <a:srgbClr val="BBB0A0"/>
              </a:buCl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500"/>
            </a:lvl1pPr>
            <a:lvl2pPr>
              <a:buClr>
                <a:srgbClr val="BBB0A0"/>
              </a:buCl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buClr>
                <a:srgbClr val="BBB0A0"/>
              </a:buClr>
              <a:defRPr sz="25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500"/>
            </a:lvl1pPr>
            <a:lvl2pPr>
              <a:buClr>
                <a:srgbClr val="BBB0A0"/>
              </a:buClr>
              <a:defRPr sz="25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500"/>
            </a:lvl1pPr>
            <a:lvl2pPr>
              <a:buClr>
                <a:srgbClr val="BBB0A0"/>
              </a:buClr>
              <a:defRPr sz="25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6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F80FC-EB91-2843-A076-69789EE5F248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EF43ED-929D-9C40-B573-67A58B5A5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2721"/>
            <a:ext cx="8229600" cy="6446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71"/>
            <a:ext cx="8229600" cy="4278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696" y="247806"/>
            <a:ext cx="2209800" cy="13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108700"/>
            <a:ext cx="914400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500" b="1" kern="1200">
          <a:solidFill>
            <a:srgbClr val="EE342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E3424"/>
        </a:buClr>
        <a:buSzPct val="150000"/>
        <a:buFont typeface="Arial Black"/>
        <a:buChar char="›"/>
        <a:defRPr sz="2500" kern="1200">
          <a:solidFill>
            <a:srgbClr val="1D1D1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BB040"/>
        </a:buClr>
        <a:buSzPct val="150000"/>
        <a:buFont typeface="Arial Black"/>
        <a:buChar char="›"/>
        <a:defRPr sz="2500" kern="1200">
          <a:solidFill>
            <a:srgbClr val="1D1D1C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F6062"/>
        </a:buClr>
        <a:buFont typeface="Arial"/>
        <a:buChar char="•"/>
        <a:defRPr sz="2500" kern="1200">
          <a:solidFill>
            <a:srgbClr val="1D1D1C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5F6062"/>
        </a:buClr>
        <a:buFont typeface="Arial"/>
        <a:buChar char="–"/>
        <a:defRPr sz="2500" kern="1200">
          <a:solidFill>
            <a:srgbClr val="1D1D1C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75000"/>
          </a:schemeClr>
        </a:buClr>
        <a:buFont typeface="Wingdings" charset="2"/>
        <a:buChar char="§"/>
        <a:defRPr sz="2500" kern="1200">
          <a:solidFill>
            <a:srgbClr val="1D1D1C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44790" y="4742067"/>
            <a:ext cx="8362727" cy="12015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44787" y="2263740"/>
            <a:ext cx="8362729" cy="2351512"/>
          </a:xfrm>
        </p:spPr>
        <p:txBody>
          <a:bodyPr/>
          <a:lstStyle/>
          <a:p>
            <a:r>
              <a:rPr lang="en-AU" b="0" dirty="0"/>
              <a:t>Utilising research to improve bushfire management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4788" y="6197231"/>
            <a:ext cx="8362728" cy="436005"/>
          </a:xfrm>
        </p:spPr>
        <p:txBody>
          <a:bodyPr/>
          <a:lstStyle/>
          <a:p>
            <a:r>
              <a:rPr lang="en-US" dirty="0" smtClean="0"/>
              <a:t>Simon Heemstra, November 2018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0392"/>
            <a:ext cx="8229600" cy="644658"/>
          </a:xfrm>
        </p:spPr>
        <p:txBody>
          <a:bodyPr/>
          <a:lstStyle/>
          <a:p>
            <a:r>
              <a:rPr lang="en-AU" dirty="0" smtClean="0"/>
              <a:t>Evolution of Formal Predictive Services capability in NSW Fire </a:t>
            </a:r>
            <a:r>
              <a:rPr lang="en-AU" dirty="0"/>
              <a:t>Management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195402"/>
              </p:ext>
            </p:extLst>
          </p:nvPr>
        </p:nvGraphicFramePr>
        <p:xfrm>
          <a:off x="266700" y="709863"/>
          <a:ext cx="8763000" cy="557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346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Wambelong</a:t>
            </a:r>
            <a:r>
              <a:rPr lang="en-AU" smtClean="0"/>
              <a:t> Fire 2013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56 000 ha</a:t>
            </a:r>
          </a:p>
          <a:p>
            <a:r>
              <a:rPr lang="en-AU" dirty="0" smtClean="0"/>
              <a:t>56 homes</a:t>
            </a:r>
          </a:p>
          <a:p>
            <a:r>
              <a:rPr lang="en-AU" dirty="0" smtClean="0"/>
              <a:t>Evacuations</a:t>
            </a:r>
          </a:p>
          <a:p>
            <a:r>
              <a:rPr lang="en-AU" dirty="0" smtClean="0"/>
              <a:t>FBA </a:t>
            </a:r>
          </a:p>
        </p:txBody>
      </p:sp>
      <p:sp>
        <p:nvSpPr>
          <p:cNvPr id="4" name="AutoShape 2" descr="Resultado de imagem para wambelong fire ma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056" name="Picture 8" descr="Resultado de imagem para wambelong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741" y="1422923"/>
            <a:ext cx="6200583" cy="38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Research into Operations example</a:t>
            </a:r>
            <a:endParaRPr lang="en-AU" dirty="0"/>
          </a:p>
        </p:txBody>
      </p:sp>
      <p:pic>
        <p:nvPicPr>
          <p:cNvPr id="5" name="Content Placeholder 4" descr="Photo from Sam Crothe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637" y="1440180"/>
            <a:ext cx="5164892" cy="387366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9" y="3535534"/>
            <a:ext cx="4017501" cy="2838482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52471"/>
            <a:ext cx="8229600" cy="4278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E3424"/>
              </a:buClr>
              <a:buSzPct val="150000"/>
              <a:buFont typeface="Arial Black"/>
              <a:buChar char="›"/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1pPr>
            <a:lvl2pPr marL="647700" indent="-295275" algn="l" defTabSz="457200" rtl="0" eaLnBrk="1" latinLnBrk="0" hangingPunct="1">
              <a:spcBef>
                <a:spcPct val="20000"/>
              </a:spcBef>
              <a:buClr>
                <a:srgbClr val="BBB0A0"/>
              </a:buClr>
              <a:buSzPct val="150000"/>
              <a:buFont typeface="Arial Black"/>
              <a:buChar char="›"/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F6062"/>
              </a:buClr>
              <a:buFont typeface="Arial"/>
              <a:buChar char="•"/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F6062"/>
              </a:buClr>
              <a:buFont typeface="Arial"/>
              <a:buChar char="–"/>
              <a:defRPr sz="2500" kern="120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Wingdings" charset="2"/>
              <a:buChar char="§"/>
              <a:defRPr sz="2500" kern="120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  <a:spcAft>
                <a:spcPts val="700"/>
              </a:spcAft>
              <a:buFont typeface="Arial Black"/>
              <a:buNone/>
            </a:pPr>
            <a:r>
              <a:rPr lang="en-US" sz="2700" b="1" dirty="0" smtClean="0">
                <a:solidFill>
                  <a:srgbClr val="636463"/>
                </a:solidFill>
              </a:rPr>
              <a:t>Sir Ivan 2017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2924068"/>
              </p:ext>
            </p:extLst>
          </p:nvPr>
        </p:nvGraphicFramePr>
        <p:xfrm>
          <a:off x="4225274" y="825050"/>
          <a:ext cx="4461526" cy="3156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4" imgW="11334645" imgH="8019810" progId="AcroExch.Document.DC">
                  <p:embed/>
                </p:oleObj>
              </mc:Choice>
              <mc:Fallback>
                <p:oleObj name="Acrobat Document" r:id="rId4" imgW="11334645" imgH="8019810" progId="AcroExch.Document.DC">
                  <p:embed/>
                  <p:pic>
                    <p:nvPicPr>
                      <p:cNvPr id="6" name="Content Placeholder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5274" y="825050"/>
                        <a:ext cx="4461526" cy="3156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Enhancing Situational Awareness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235" y="3407437"/>
            <a:ext cx="2221239" cy="2961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996" y="3407437"/>
            <a:ext cx="2221238" cy="296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8" y="943704"/>
            <a:ext cx="3857582" cy="2916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8" y="3158846"/>
            <a:ext cx="2353274" cy="33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4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25050"/>
            <a:ext cx="4116706" cy="29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611" y="3687386"/>
            <a:ext cx="4116431" cy="290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32" y="3679671"/>
            <a:ext cx="4121579" cy="2915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906" y="825050"/>
            <a:ext cx="4120187" cy="29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74" y="244042"/>
            <a:ext cx="8229600" cy="860858"/>
          </a:xfrm>
        </p:spPr>
        <p:txBody>
          <a:bodyPr/>
          <a:lstStyle/>
          <a:p>
            <a:pPr algn="ctr"/>
            <a:r>
              <a:rPr lang="en-AU" dirty="0" smtClean="0"/>
              <a:t>Fire Behaviour Modelling – Deterministic vs Probabilistic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94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Imagery</a:t>
            </a:r>
            <a:endParaRPr lang="en-AU" dirty="0"/>
          </a:p>
        </p:txBody>
      </p:sp>
      <p:pic>
        <p:nvPicPr>
          <p:cNvPr id="4" name="695 Satellite image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52525"/>
            <a:ext cx="8132763" cy="4278313"/>
          </a:xfrm>
        </p:spPr>
      </p:pic>
    </p:spTree>
    <p:extLst>
      <p:ext uri="{BB962C8B-B14F-4D97-AF65-F5344CB8AC3E}">
        <p14:creationId xmlns:p14="http://schemas.microsoft.com/office/powerpoint/2010/main" val="18809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02766"/>
            <a:ext cx="3260307" cy="3908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099" y="3636265"/>
            <a:ext cx="1584967" cy="22316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Smoke Dispersion Modelling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57200" y="3697355"/>
            <a:ext cx="4038600" cy="242880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346031" y="1147379"/>
            <a:ext cx="4038600" cy="4525963"/>
          </a:xfrm>
        </p:spPr>
        <p:txBody>
          <a:bodyPr/>
          <a:lstStyle/>
          <a:p>
            <a:r>
              <a:rPr lang="en-US" dirty="0"/>
              <a:t>Pilot of interagency protocols</a:t>
            </a:r>
          </a:p>
          <a:p>
            <a:pPr lvl="1"/>
            <a:r>
              <a:rPr lang="en-US" dirty="0" smtClean="0"/>
              <a:t>Routine smoke modelling hazard reduction burns</a:t>
            </a:r>
          </a:p>
          <a:p>
            <a:r>
              <a:rPr lang="en-US" dirty="0" err="1" smtClean="0"/>
              <a:t>AQFx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1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Seasonal Outlook Products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4709" y="1194526"/>
            <a:ext cx="4035902" cy="2621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23" y="3863181"/>
            <a:ext cx="4084674" cy="2651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380" y="1194526"/>
            <a:ext cx="3779520" cy="533957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037" y="1865199"/>
            <a:ext cx="4038600" cy="33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Bush Fire Risk </a:t>
            </a:r>
            <a:r>
              <a:rPr lang="en-AU" dirty="0"/>
              <a:t>M</a:t>
            </a:r>
            <a:r>
              <a:rPr lang="en-AU" dirty="0" smtClean="0"/>
              <a:t>anagement Planning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6" y="1147379"/>
            <a:ext cx="3034545" cy="4423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89" y="1146108"/>
            <a:ext cx="3078087" cy="442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930" y="1147379"/>
            <a:ext cx="3144659" cy="44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National Fire Danger Rating System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46" y="1152525"/>
            <a:ext cx="6788907" cy="42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208004" y="1856761"/>
            <a:ext cx="2604664" cy="2720439"/>
            <a:chOff x="6208004" y="1856761"/>
            <a:chExt cx="2604664" cy="27204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8956">
              <a:off x="6208004" y="1856761"/>
              <a:ext cx="1879872" cy="272043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8667">
              <a:off x="6345693" y="2151984"/>
              <a:ext cx="2466975" cy="32400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1148">
            <a:off x="6076168" y="2779595"/>
            <a:ext cx="1832818" cy="2365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Research Utilisation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022" y="1077826"/>
            <a:ext cx="8229600" cy="4278313"/>
          </a:xfrm>
        </p:spPr>
        <p:txBody>
          <a:bodyPr/>
          <a:lstStyle/>
          <a:p>
            <a:r>
              <a:rPr lang="en-AU" dirty="0" smtClean="0"/>
              <a:t>Why isn’t the research being used?</a:t>
            </a:r>
            <a:endParaRPr lang="en-AU" dirty="0"/>
          </a:p>
        </p:txBody>
      </p:sp>
      <p:pic>
        <p:nvPicPr>
          <p:cNvPr id="2054" name="Picture 6" descr="Image result for sad professor cartoon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58032" y="3418967"/>
            <a:ext cx="4052207" cy="27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833052" y="1916076"/>
            <a:ext cx="2701082" cy="2376409"/>
            <a:chOff x="1833052" y="1916076"/>
            <a:chExt cx="2701082" cy="23764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25084">
              <a:off x="2873298" y="1916076"/>
              <a:ext cx="1660836" cy="237640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9673660">
              <a:off x="1833052" y="2355975"/>
              <a:ext cx="2466975" cy="21600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2600" y="1704928"/>
            <a:ext cx="2466975" cy="2428706"/>
            <a:chOff x="4102600" y="1704928"/>
            <a:chExt cx="2466975" cy="24287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7810" y="1704928"/>
              <a:ext cx="1822824" cy="242870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02600" y="2164635"/>
              <a:ext cx="2466975" cy="21600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234" y="3532157"/>
            <a:ext cx="1848854" cy="23990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60824" y="3692241"/>
            <a:ext cx="612000" cy="21600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8342">
            <a:off x="4692408" y="3142662"/>
            <a:ext cx="1743005" cy="23514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434804">
            <a:off x="5004292" y="3574126"/>
            <a:ext cx="1620000" cy="21600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9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2" t="14136" r="21682" b="21651"/>
          <a:stretch/>
        </p:blipFill>
        <p:spPr>
          <a:xfrm>
            <a:off x="-5063077" y="-2586581"/>
            <a:ext cx="15579191" cy="95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381" y="2089017"/>
            <a:ext cx="3687634" cy="332718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Research Utilisation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6924084" y="2994398"/>
            <a:ext cx="161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Research effort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354540" y="3811262"/>
            <a:ext cx="171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Utilisation effort</a:t>
            </a:r>
            <a:endParaRPr lang="en-AU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084832" y="3986784"/>
            <a:ext cx="1060704" cy="18288"/>
          </a:xfrm>
          <a:prstGeom prst="straightConnector1">
            <a:avLst/>
          </a:prstGeom>
          <a:ln w="76200">
            <a:solidFill>
              <a:srgbClr val="FF0000"/>
            </a:solidFill>
            <a:headEnd w="lg" len="med"/>
            <a:tailEnd type="triangle" w="lg" len="med"/>
          </a:ln>
          <a:effectLst>
            <a:glow rad="63500">
              <a:schemeClr val="bg1">
                <a:alpha val="40000"/>
              </a:schemeClr>
            </a:glow>
            <a:outerShdw blurRad="177800" dist="38100" dir="5400000" algn="t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832900" y="3179064"/>
            <a:ext cx="1091184" cy="0"/>
          </a:xfrm>
          <a:prstGeom prst="straightConnector1">
            <a:avLst/>
          </a:prstGeom>
          <a:ln w="76200">
            <a:solidFill>
              <a:srgbClr val="FF0000"/>
            </a:solidFill>
            <a:headEnd w="lg" len="med"/>
            <a:tailEnd type="triangle" w="lg" len="med"/>
          </a:ln>
          <a:effectLst>
            <a:glow rad="63500">
              <a:schemeClr val="bg1">
                <a:alpha val="40000"/>
              </a:schemeClr>
            </a:glow>
            <a:outerShdw blurRad="177800" dist="38100" dir="5400000" algn="t" rotWithShape="0">
              <a:schemeClr val="bg1">
                <a:alpha val="9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685022" y="1077826"/>
            <a:ext cx="8229600" cy="4278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E3424"/>
              </a:buClr>
              <a:buSzPct val="150000"/>
              <a:buFont typeface="Arial Black"/>
              <a:buChar char="›"/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1pPr>
            <a:lvl2pPr marL="647700" indent="-295275" algn="l" defTabSz="457200" rtl="0" eaLnBrk="1" latinLnBrk="0" hangingPunct="1">
              <a:spcBef>
                <a:spcPct val="20000"/>
              </a:spcBef>
              <a:buClr>
                <a:srgbClr val="BBB0A0"/>
              </a:buClr>
              <a:buSzPct val="150000"/>
              <a:buFont typeface="Arial Black"/>
              <a:buChar char="›"/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5F6062"/>
              </a:buClr>
              <a:buFont typeface="Arial"/>
              <a:buChar char="•"/>
              <a:defRPr lang="en-AU" sz="2500" kern="1200" dirty="0" smtClean="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5F6062"/>
              </a:buClr>
              <a:buFont typeface="Arial"/>
              <a:buChar char="–"/>
              <a:defRPr sz="2500" kern="120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75000"/>
                </a:schemeClr>
              </a:buClr>
              <a:buFont typeface="Wingdings" charset="2"/>
              <a:buChar char="§"/>
              <a:defRPr sz="2500" kern="1200">
                <a:solidFill>
                  <a:srgbClr val="1D1D1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Are we investing enough in utilisation?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22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Utilisation steps for research adoption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Understanding of research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Engagement with researchers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Ability to interpret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Tools to support utilisation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Policy and process development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Training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Familiarisation and socialisation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dirty="0" smtClean="0"/>
              <a:t>Maintenance and support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9740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Research Engagement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CSIRO Grassland Curing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723" y="3158167"/>
            <a:ext cx="4745277" cy="2924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670" y="573932"/>
            <a:ext cx="4008329" cy="2581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13555"/>
            <a:ext cx="4404258" cy="33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3096"/>
            <a:ext cx="6492240" cy="459916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502721"/>
            <a:ext cx="8229600" cy="64465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EE342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 smtClean="0"/>
              <a:t>Ability to interpret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240" y="1323096"/>
            <a:ext cx="2670048" cy="2983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40" y="3878962"/>
            <a:ext cx="2670048" cy="21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48" y="2915095"/>
            <a:ext cx="6151898" cy="3340879"/>
          </a:xfrm>
          <a:prstGeom prst="rect">
            <a:avLst/>
          </a:prstGeom>
        </p:spPr>
      </p:pic>
      <p:pic>
        <p:nvPicPr>
          <p:cNvPr id="2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884" y="1147379"/>
            <a:ext cx="5082116" cy="260061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02721"/>
            <a:ext cx="8229600" cy="64465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kern="1200">
                <a:solidFill>
                  <a:srgbClr val="EE342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dirty="0" smtClean="0"/>
              <a:t>Tools to support operational use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55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Training and support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064"/>
            <a:ext cx="5145503" cy="427831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813" y="1048786"/>
            <a:ext cx="4708187" cy="3025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812" y="3343668"/>
            <a:ext cx="4708187" cy="29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hoto - NSW RF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224" y="1480284"/>
            <a:ext cx="4315776" cy="28644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Familiarisation and socialisation</a:t>
            </a: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0284"/>
            <a:ext cx="48282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://www.canobolas.rfs.nsw.gov.au/file_system/images/Canobolas/Attachment_20090904_84476DE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19" y="4091739"/>
            <a:ext cx="3000381" cy="1966915"/>
          </a:xfrm>
          <a:prstGeom prst="rect">
            <a:avLst/>
          </a:prstGeom>
          <a:noFill/>
        </p:spPr>
      </p:pic>
      <p:pic>
        <p:nvPicPr>
          <p:cNvPr id="6" name="Picture 6" descr="Rex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68" y="4113901"/>
            <a:ext cx="2944752" cy="1966915"/>
          </a:xfrm>
          <a:prstGeom prst="rect">
            <a:avLst/>
          </a:prstGeom>
          <a:noFill/>
          <a:ln/>
        </p:spPr>
      </p:pic>
      <p:pic>
        <p:nvPicPr>
          <p:cNvPr id="8" name="Picture 6" descr="Tasmania fire vehicle convo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9579"/>
            <a:ext cx="3571868" cy="2011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06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R004_PowerpointTemplate_v3_Bottom_WithWarata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SW_RFS_PowerPoint_Presentation" id="{9770F785-ED3B-C940-8B06-360BB8C65ABE}" vid="{874EBD1E-A1BD-5E47-AE30-91124B852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NSW_RFS_PowerPoint_Presentation</Template>
  <TotalTime>375</TotalTime>
  <Words>456</Words>
  <Application>Microsoft Office PowerPoint</Application>
  <PresentationFormat>On-screen Show (4:3)</PresentationFormat>
  <Paragraphs>103</Paragraphs>
  <Slides>20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Wingdings</vt:lpstr>
      <vt:lpstr>RUR004_PowerpointTemplate_v3_Bottom_WithWaratah</vt:lpstr>
      <vt:lpstr>Acrobat Document</vt:lpstr>
      <vt:lpstr>PowerPoint Presentation</vt:lpstr>
      <vt:lpstr>Research Utilisation</vt:lpstr>
      <vt:lpstr>Research Utilisation</vt:lpstr>
      <vt:lpstr>Utilisation steps for research adoption</vt:lpstr>
      <vt:lpstr>Research Engagement</vt:lpstr>
      <vt:lpstr>PowerPoint Presentation</vt:lpstr>
      <vt:lpstr>PowerPoint Presentation</vt:lpstr>
      <vt:lpstr>Training and support</vt:lpstr>
      <vt:lpstr>Familiarisation and socialisation</vt:lpstr>
      <vt:lpstr>Evolution of Formal Predictive Services capability in NSW Fire Management</vt:lpstr>
      <vt:lpstr>Wambelong Fire 2013</vt:lpstr>
      <vt:lpstr>Research into Operations example</vt:lpstr>
      <vt:lpstr>Enhancing Situational Awareness</vt:lpstr>
      <vt:lpstr>Fire Behaviour Modelling – Deterministic vs Probabilistic</vt:lpstr>
      <vt:lpstr>Satellite Imagery</vt:lpstr>
      <vt:lpstr>Smoke Dispersion Modelling</vt:lpstr>
      <vt:lpstr>Seasonal Outlook Products</vt:lpstr>
      <vt:lpstr>Bush Fire Risk Management Planning</vt:lpstr>
      <vt:lpstr>National Fire Danger Rating System</vt:lpstr>
      <vt:lpstr>PowerPoint Presentation</vt:lpstr>
    </vt:vector>
  </TitlesOfParts>
  <Company>NSW Rural Fire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&lt;SUB HEADING/DESCRIPTOR&gt;</dc:title>
  <dc:creator>LMcCoy@rfs.nsw.gov.au</dc:creator>
  <cp:lastModifiedBy>Simon Heemstra</cp:lastModifiedBy>
  <cp:revision>28</cp:revision>
  <dcterms:created xsi:type="dcterms:W3CDTF">2018-10-19T03:37:23Z</dcterms:created>
  <dcterms:modified xsi:type="dcterms:W3CDTF">2018-11-26T07:33:33Z</dcterms:modified>
</cp:coreProperties>
</file>