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</p:sldMasterIdLst>
  <p:notesMasterIdLst>
    <p:notesMasterId r:id="rId30"/>
  </p:notesMasterIdLst>
  <p:sldIdLst>
    <p:sldId id="264" r:id="rId2"/>
    <p:sldId id="257" r:id="rId3"/>
    <p:sldId id="303" r:id="rId4"/>
    <p:sldId id="305" r:id="rId5"/>
    <p:sldId id="304" r:id="rId6"/>
    <p:sldId id="306" r:id="rId7"/>
    <p:sldId id="278" r:id="rId8"/>
    <p:sldId id="268" r:id="rId9"/>
    <p:sldId id="279" r:id="rId10"/>
    <p:sldId id="280" r:id="rId11"/>
    <p:sldId id="274" r:id="rId12"/>
    <p:sldId id="283" r:id="rId13"/>
    <p:sldId id="284" r:id="rId14"/>
    <p:sldId id="286" r:id="rId15"/>
    <p:sldId id="289" r:id="rId16"/>
    <p:sldId id="288" r:id="rId17"/>
    <p:sldId id="307" r:id="rId18"/>
    <p:sldId id="285" r:id="rId19"/>
    <p:sldId id="308" r:id="rId20"/>
    <p:sldId id="293" r:id="rId21"/>
    <p:sldId id="294" r:id="rId22"/>
    <p:sldId id="292" r:id="rId23"/>
    <p:sldId id="296" r:id="rId24"/>
    <p:sldId id="297" r:id="rId25"/>
    <p:sldId id="298" r:id="rId26"/>
    <p:sldId id="300" r:id="rId27"/>
    <p:sldId id="301" r:id="rId28"/>
    <p:sldId id="26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ranii Dambiec" initials="TD" lastIdx="1" clrIdx="0">
    <p:extLst>
      <p:ext uri="{19B8F6BF-5375-455C-9EA6-DF929625EA0E}">
        <p15:presenceInfo xmlns:p15="http://schemas.microsoft.com/office/powerpoint/2012/main" userId="S-1-5-21-1695369228-343498085-1866566015-163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9" autoAdjust="0"/>
    <p:restoredTop sz="69060" autoAdjust="0"/>
  </p:normalViewPr>
  <p:slideViewPr>
    <p:cSldViewPr snapToGrid="0">
      <p:cViewPr varScale="1">
        <p:scale>
          <a:sx n="89" d="100"/>
          <a:sy n="89" d="100"/>
        </p:scale>
        <p:origin x="124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385D7-F93E-4042-892D-3E8850036B8E}" type="datetimeFigureOut">
              <a:rPr lang="en-AU" smtClean="0"/>
              <a:t>19/11/2018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B9376-3479-4413-AAD8-C1C6F0852E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676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5156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0059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6062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1139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1598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0309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0682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230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6348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4643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2290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46354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58669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39385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7502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96006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13806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9141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4579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020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4762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7056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7220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5247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4959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B9376-3479-4413-AAD8-C1C6F0852E40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5756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496" y="2107765"/>
            <a:ext cx="5047056" cy="2184400"/>
          </a:xfrm>
        </p:spPr>
        <p:txBody>
          <a:bodyPr lIns="0" tIns="0" rIns="0" bIns="0" anchor="ctr" anchorCtr="0">
            <a:normAutofit/>
          </a:bodyPr>
          <a:lstStyle>
            <a:lvl1pPr algn="l">
              <a:lnSpc>
                <a:spcPct val="80000"/>
              </a:lnSpc>
              <a:defRPr sz="55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496" y="4691126"/>
            <a:ext cx="5047056" cy="834898"/>
          </a:xfrm>
        </p:spPr>
        <p:txBody>
          <a:bodyPr lIns="0" tIns="0" rIns="0" bIns="0" anchor="b" anchorCtr="0"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99" y="4582314"/>
            <a:ext cx="4474800" cy="943710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3239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C481D-89F0-42EF-B620-60A47C6610B6}" type="datetime3">
              <a:rPr lang="en-US" smtClean="0"/>
              <a:t>19 November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7386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E51E-410B-47E6-B53B-AF84E5D4A21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3239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8B027-590A-4F5D-8831-280B7167F155}" type="datetime3">
              <a:rPr lang="en-US" smtClean="0"/>
              <a:t>19 November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8845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E51E-410B-47E6-B53B-AF84E5D4A21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551529"/>
            <a:ext cx="4165600" cy="2344445"/>
          </a:xfrm>
        </p:spPr>
        <p:txBody>
          <a:bodyPr anchor="t" anchorCtr="0"/>
          <a:lstStyle>
            <a:lvl1pPr marL="0" indent="0">
              <a:buNone/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buNone/>
            </a:pPr>
            <a:r>
              <a:rPr lang="en-AU" dirty="0" smtClean="0"/>
              <a:t>Your text</a:t>
            </a:r>
          </a:p>
          <a:p>
            <a:pPr lvl="0"/>
            <a:endParaRPr lang="en-US" dirty="0" smtClean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/>
          </p:nvPr>
        </p:nvSpPr>
        <p:spPr>
          <a:xfrm>
            <a:off x="5098566" y="947317"/>
            <a:ext cx="6654522" cy="5376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539496" y="943718"/>
            <a:ext cx="4165854" cy="234444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39496" y="150622"/>
            <a:ext cx="4114800" cy="36512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3239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051F8-0D7A-4683-BD78-2E2E93AB4598}" type="datetime3">
              <a:rPr lang="en-US" smtClean="0"/>
              <a:t>19 November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9397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ull wid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2014151"/>
            <a:ext cx="12192000" cy="4843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60719-0962-4567-BA7C-468861D13475}" type="datetime3">
              <a:rPr lang="en-US" smtClean="0"/>
              <a:t>19 November 2018</a:t>
            </a:fld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E51E-410B-47E6-B53B-AF84E5D4A21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39496" y="150622"/>
            <a:ext cx="4114800" cy="365125"/>
          </a:xfr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24890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496" y="932608"/>
            <a:ext cx="5047056" cy="1800082"/>
          </a:xfrm>
        </p:spPr>
        <p:txBody>
          <a:bodyPr lIns="0" tIns="0" rIns="0" bIns="0" anchor="ctr" anchorCtr="0">
            <a:normAutofit/>
          </a:bodyPr>
          <a:lstStyle>
            <a:lvl1pPr algn="l">
              <a:lnSpc>
                <a:spcPct val="80000"/>
              </a:lnSpc>
              <a:defRPr sz="55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99" y="4582314"/>
            <a:ext cx="4474800" cy="943710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3239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1552F-3F35-4872-AC58-DBC548C393F5}" type="datetime3">
              <a:rPr lang="en-US" smtClean="0"/>
              <a:t>19 November 2018</a:t>
            </a:fld>
            <a:endParaRPr lang="en-AU" dirty="0"/>
          </a:p>
        </p:txBody>
      </p:sp>
      <p:sp>
        <p:nvSpPr>
          <p:cNvPr id="7" name="Rectangle 6"/>
          <p:cNvSpPr/>
          <p:nvPr/>
        </p:nvSpPr>
        <p:spPr>
          <a:xfrm>
            <a:off x="539496" y="3134626"/>
            <a:ext cx="5047056" cy="1805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AU" sz="1700" b="1" dirty="0">
                <a:solidFill>
                  <a:srgbClr val="5F60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Office locations</a:t>
            </a:r>
            <a:r>
              <a:rPr lang="en-AU" sz="1700" dirty="0">
                <a:solidFill>
                  <a:srgbClr val="5F60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AU" sz="1700" dirty="0">
                <a:solidFill>
                  <a:srgbClr val="5F60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AU" sz="1700" dirty="0">
                <a:solidFill>
                  <a:srgbClr val="5F60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Adelaide</a:t>
            </a:r>
            <a:br>
              <a:rPr lang="en-AU" sz="1700" dirty="0">
                <a:solidFill>
                  <a:srgbClr val="5F60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AU" sz="1700" dirty="0">
                <a:solidFill>
                  <a:srgbClr val="5F60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Albury-Wodonga</a:t>
            </a:r>
            <a:br>
              <a:rPr lang="en-AU" sz="1700" dirty="0">
                <a:solidFill>
                  <a:srgbClr val="5F60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AU" sz="1700" dirty="0" smtClean="0">
                <a:solidFill>
                  <a:srgbClr val="5F60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Canberra</a:t>
            </a:r>
            <a:br>
              <a:rPr lang="en-AU" sz="1700" dirty="0" smtClean="0">
                <a:solidFill>
                  <a:srgbClr val="5F60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AU" sz="1700" dirty="0" smtClean="0">
                <a:solidFill>
                  <a:srgbClr val="5F60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Goondiwindi</a:t>
            </a:r>
            <a:r>
              <a:rPr lang="en-AU" sz="17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AU" sz="17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AU" sz="1700" dirty="0" smtClean="0">
                <a:solidFill>
                  <a:srgbClr val="5F606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Toowoomba</a:t>
            </a:r>
            <a:endParaRPr lang="en-AU" sz="17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531404" y="5183197"/>
            <a:ext cx="3936392" cy="300852"/>
            <a:chOff x="539496" y="4911358"/>
            <a:chExt cx="3936392" cy="300852"/>
          </a:xfrm>
        </p:grpSpPr>
        <p:grpSp>
          <p:nvGrpSpPr>
            <p:cNvPr id="13" name="Group 12"/>
            <p:cNvGrpSpPr/>
            <p:nvPr/>
          </p:nvGrpSpPr>
          <p:grpSpPr>
            <a:xfrm>
              <a:off x="539496" y="4911358"/>
              <a:ext cx="2092433" cy="300852"/>
              <a:chOff x="539496" y="4911358"/>
              <a:chExt cx="2092433" cy="30085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906446" y="4911358"/>
                <a:ext cx="1725483" cy="300852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AU" sz="1700" b="0" dirty="0" smtClean="0">
                    <a:solidFill>
                      <a:srgbClr val="5F606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mdba.gov.au</a:t>
                </a:r>
                <a:endParaRPr lang="en-AU" sz="1700" b="0" dirty="0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496" y="4926784"/>
                <a:ext cx="270000" cy="270000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2390191" y="4924150"/>
              <a:ext cx="2085697" cy="275268"/>
              <a:chOff x="2631929" y="4926784"/>
              <a:chExt cx="2085697" cy="275268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992143" y="4926784"/>
                <a:ext cx="1725483" cy="27526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AU" sz="1700" b="0" dirty="0" smtClean="0">
                    <a:solidFill>
                      <a:srgbClr val="5F606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1800 630 114</a:t>
                </a:r>
                <a:endParaRPr lang="en-AU" sz="1700" b="0" dirty="0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1929" y="4929418"/>
                <a:ext cx="270000" cy="270000"/>
              </a:xfrm>
              <a:prstGeom prst="rect">
                <a:avLst/>
              </a:prstGeom>
            </p:spPr>
          </p:pic>
        </p:grpSp>
      </p:grpSp>
      <p:grpSp>
        <p:nvGrpSpPr>
          <p:cNvPr id="15" name="Group 14"/>
          <p:cNvGrpSpPr/>
          <p:nvPr/>
        </p:nvGrpSpPr>
        <p:grpSpPr>
          <a:xfrm>
            <a:off x="531404" y="5522900"/>
            <a:ext cx="3604306" cy="300852"/>
            <a:chOff x="539496" y="5408716"/>
            <a:chExt cx="3604306" cy="300852"/>
          </a:xfrm>
        </p:grpSpPr>
        <p:sp>
          <p:nvSpPr>
            <p:cNvPr id="10" name="Rectangle 9"/>
            <p:cNvSpPr/>
            <p:nvPr/>
          </p:nvSpPr>
          <p:spPr>
            <a:xfrm>
              <a:off x="906580" y="5408716"/>
              <a:ext cx="3237222" cy="30085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AU" sz="1700" b="0" dirty="0" smtClean="0">
                  <a:solidFill>
                    <a:srgbClr val="5F60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engagement@mdba.gov.au</a:t>
              </a:r>
              <a:endParaRPr lang="en-AU" sz="1700" b="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96" y="5424142"/>
              <a:ext cx="270000" cy="2700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99" y="4582314"/>
            <a:ext cx="4474800" cy="943710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531404" y="5183197"/>
            <a:ext cx="3936392" cy="300852"/>
            <a:chOff x="539496" y="4911358"/>
            <a:chExt cx="3936392" cy="300852"/>
          </a:xfrm>
        </p:grpSpPr>
        <p:grpSp>
          <p:nvGrpSpPr>
            <p:cNvPr id="20" name="Group 19"/>
            <p:cNvGrpSpPr/>
            <p:nvPr userDrawn="1"/>
          </p:nvGrpSpPr>
          <p:grpSpPr>
            <a:xfrm>
              <a:off x="539496" y="4911358"/>
              <a:ext cx="2092433" cy="300852"/>
              <a:chOff x="539496" y="4911358"/>
              <a:chExt cx="2092433" cy="300852"/>
            </a:xfrm>
          </p:grpSpPr>
          <p:sp>
            <p:nvSpPr>
              <p:cNvPr id="24" name="Rectangle 23"/>
              <p:cNvSpPr/>
              <p:nvPr userDrawn="1"/>
            </p:nvSpPr>
            <p:spPr>
              <a:xfrm>
                <a:off x="906446" y="4911358"/>
                <a:ext cx="1725483" cy="300852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AU" sz="1700" b="0" dirty="0" smtClean="0">
                    <a:solidFill>
                      <a:srgbClr val="5F606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mdba.gov.au</a:t>
                </a:r>
                <a:endParaRPr lang="en-AU" sz="1700" b="0" dirty="0"/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 userDrawn="1"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496" y="4926784"/>
                <a:ext cx="270000" cy="270000"/>
              </a:xfrm>
              <a:prstGeom prst="rect">
                <a:avLst/>
              </a:prstGeom>
            </p:spPr>
          </p:pic>
        </p:grpSp>
        <p:grpSp>
          <p:nvGrpSpPr>
            <p:cNvPr id="21" name="Group 20"/>
            <p:cNvGrpSpPr/>
            <p:nvPr userDrawn="1"/>
          </p:nvGrpSpPr>
          <p:grpSpPr>
            <a:xfrm>
              <a:off x="2390191" y="4924150"/>
              <a:ext cx="2085697" cy="275268"/>
              <a:chOff x="2631929" y="4926784"/>
              <a:chExt cx="2085697" cy="275268"/>
            </a:xfrm>
          </p:grpSpPr>
          <p:sp>
            <p:nvSpPr>
              <p:cNvPr id="22" name="Rectangle 21"/>
              <p:cNvSpPr/>
              <p:nvPr userDrawn="1"/>
            </p:nvSpPr>
            <p:spPr>
              <a:xfrm>
                <a:off x="2992143" y="4926784"/>
                <a:ext cx="1725483" cy="27526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AU" sz="1700" b="0" dirty="0" smtClean="0">
                    <a:solidFill>
                      <a:srgbClr val="5F606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1800 630 114</a:t>
                </a:r>
                <a:endParaRPr lang="en-AU" sz="1700" b="0" dirty="0"/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 userDrawn="1"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1929" y="4929418"/>
                <a:ext cx="270000" cy="270000"/>
              </a:xfrm>
              <a:prstGeom prst="rect">
                <a:avLst/>
              </a:prstGeom>
            </p:spPr>
          </p:pic>
        </p:grpSp>
      </p:grpSp>
      <p:grpSp>
        <p:nvGrpSpPr>
          <p:cNvPr id="26" name="Group 25"/>
          <p:cNvGrpSpPr/>
          <p:nvPr userDrawn="1"/>
        </p:nvGrpSpPr>
        <p:grpSpPr>
          <a:xfrm>
            <a:off x="531404" y="5522900"/>
            <a:ext cx="3604306" cy="300852"/>
            <a:chOff x="539496" y="5408716"/>
            <a:chExt cx="3604306" cy="300852"/>
          </a:xfrm>
        </p:grpSpPr>
        <p:sp>
          <p:nvSpPr>
            <p:cNvPr id="27" name="Rectangle 26"/>
            <p:cNvSpPr/>
            <p:nvPr userDrawn="1"/>
          </p:nvSpPr>
          <p:spPr>
            <a:xfrm>
              <a:off x="906580" y="5408716"/>
              <a:ext cx="3237222" cy="30085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AU" sz="1700" b="0" dirty="0" smtClean="0">
                  <a:solidFill>
                    <a:srgbClr val="5F60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engagement@mdba.gov.au</a:t>
              </a:r>
              <a:endParaRPr lang="en-AU" sz="1700" b="0" dirty="0"/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96" y="5424142"/>
              <a:ext cx="270000" cy="27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4756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496" y="150622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39495" y="2107765"/>
            <a:ext cx="6975401" cy="2184400"/>
          </a:xfrm>
        </p:spPr>
        <p:txBody>
          <a:bodyPr lIns="0" tIns="0" rIns="0" bIns="0" anchor="ctr" anchorCtr="0">
            <a:normAutofit/>
          </a:bodyPr>
          <a:lstStyle>
            <a:lvl1pPr algn="l">
              <a:lnSpc>
                <a:spcPct val="80000"/>
              </a:lnSpc>
              <a:defRPr sz="55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39495" y="4691126"/>
            <a:ext cx="6975401" cy="834898"/>
          </a:xfrm>
        </p:spPr>
        <p:txBody>
          <a:bodyPr lIns="0" tIns="0" rIns="0" bIns="0" anchor="b" anchorCtr="0"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3239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C7671-717B-4B13-AAF0-371A0C5724A1}" type="datetime3">
              <a:rPr lang="en-US" smtClean="0"/>
              <a:t>19 November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846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E51E-410B-47E6-B53B-AF84E5D4A21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539496" y="1985575"/>
            <a:ext cx="9963747" cy="406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3239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9B364-87EA-4422-8886-736C17A0E50A}" type="datetime3">
              <a:rPr lang="en-US" smtClean="0"/>
              <a:t>19 November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57328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000" y="1987425"/>
            <a:ext cx="5181600" cy="406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7134" y="1987425"/>
            <a:ext cx="5181600" cy="406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E51E-410B-47E6-B53B-AF84E5D4A21B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39496" y="932608"/>
            <a:ext cx="10515600" cy="716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3"/>
          </p:nvPr>
        </p:nvSpPr>
        <p:spPr>
          <a:xfrm>
            <a:off x="539496" y="63239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4B003-CBB8-4873-87BD-6917E82B4915}" type="datetime3">
              <a:rPr lang="en-US" smtClean="0"/>
              <a:t>19 November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2358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- sli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000" y="1987425"/>
            <a:ext cx="3589200" cy="406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6734" y="1987425"/>
            <a:ext cx="7002000" cy="406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25534" y="150622"/>
            <a:ext cx="2743200" cy="365125"/>
          </a:xfrm>
        </p:spPr>
        <p:txBody>
          <a:bodyPr/>
          <a:lstStyle/>
          <a:p>
            <a:fld id="{49A4E51E-410B-47E6-B53B-AF84E5D4A21B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39496" y="932608"/>
            <a:ext cx="10515600" cy="716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3"/>
          </p:nvPr>
        </p:nvSpPr>
        <p:spPr>
          <a:xfrm>
            <a:off x="539496" y="63239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91152-28AC-4789-BC49-D7803D157102}" type="datetime3">
              <a:rPr lang="en-US" smtClean="0"/>
              <a:t>19 November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1180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- sli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79534" y="1987425"/>
            <a:ext cx="3589200" cy="406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496" y="1987425"/>
            <a:ext cx="7002000" cy="406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25534" y="150622"/>
            <a:ext cx="2743200" cy="365125"/>
          </a:xfrm>
        </p:spPr>
        <p:txBody>
          <a:bodyPr/>
          <a:lstStyle/>
          <a:p>
            <a:fld id="{49A4E51E-410B-47E6-B53B-AF84E5D4A21B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39496" y="932608"/>
            <a:ext cx="10515600" cy="716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3"/>
          </p:nvPr>
        </p:nvSpPr>
        <p:spPr>
          <a:xfrm>
            <a:off x="539496" y="63239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5E10A-008C-4903-99C9-5E7122B925E2}" type="datetime3">
              <a:rPr lang="en-US" smtClean="0"/>
              <a:t>19 November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12637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E51E-410B-47E6-B53B-AF84E5D4A21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539496" y="1987425"/>
            <a:ext cx="5157787" cy="503280"/>
          </a:xfrm>
        </p:spPr>
        <p:txBody>
          <a:bodyPr anchor="b">
            <a:normAutofit/>
          </a:bodyPr>
          <a:lstStyle>
            <a:lvl1pPr marL="0" indent="0">
              <a:buNone/>
              <a:defRPr sz="27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539496" y="2644347"/>
            <a:ext cx="5157787" cy="33352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5546" y="1987425"/>
            <a:ext cx="5183188" cy="5032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27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6485546" y="2644347"/>
            <a:ext cx="5183188" cy="33352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539496" y="63239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B1413-975D-458A-8E33-1B5DF2B17E07}" type="datetime3">
              <a:rPr lang="en-US" smtClean="0"/>
              <a:t>19 November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507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25534" y="150622"/>
            <a:ext cx="2743200" cy="365125"/>
          </a:xfrm>
        </p:spPr>
        <p:txBody>
          <a:bodyPr/>
          <a:lstStyle/>
          <a:p>
            <a:fld id="{49A4E51E-410B-47E6-B53B-AF84E5D4A21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539496" y="4902200"/>
            <a:ext cx="3348000" cy="10984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7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539496" y="2016001"/>
            <a:ext cx="3348000" cy="25813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20734" y="4902200"/>
            <a:ext cx="3348000" cy="10984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7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430115" y="2016001"/>
            <a:ext cx="3348000" cy="25813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/>
          </p:nvPr>
        </p:nvSpPr>
        <p:spPr>
          <a:xfrm>
            <a:off x="8320734" y="2016001"/>
            <a:ext cx="3348000" cy="25813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0115" y="4902200"/>
            <a:ext cx="3348000" cy="10984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7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5"/>
          </p:nvPr>
        </p:nvSpPr>
        <p:spPr>
          <a:xfrm>
            <a:off x="539496" y="63239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99C13-8C24-4882-8BCC-287760CFED8F}" type="datetime3">
              <a:rPr lang="en-US" smtClean="0"/>
              <a:t>19 November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569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395AB-343E-4E45-9E84-237C59E4B772}" type="datetime3">
              <a:rPr lang="en-US" smtClean="0"/>
              <a:t>19 November 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E51E-410B-47E6-B53B-AF84E5D4A21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29001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496" y="932608"/>
            <a:ext cx="10515600" cy="716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985575"/>
            <a:ext cx="9963747" cy="406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3239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A92B1-6472-4A26-9D63-04735F15DCD6}" type="datetime3">
              <a:rPr lang="en-US" smtClean="0"/>
              <a:t>19 November 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496" y="150622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25534" y="1506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4E51E-410B-47E6-B53B-AF84E5D4A21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489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00" r:id="rId2"/>
    <p:sldLayoutId id="2147483691" r:id="rId3"/>
    <p:sldLayoutId id="2147483692" r:id="rId4"/>
    <p:sldLayoutId id="2147483693" r:id="rId5"/>
    <p:sldLayoutId id="2147483702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1" r:id="rId1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9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39496" y="2107765"/>
            <a:ext cx="5047056" cy="2495766"/>
          </a:xfrm>
        </p:spPr>
        <p:txBody>
          <a:bodyPr>
            <a:normAutofit/>
          </a:bodyPr>
          <a:lstStyle/>
          <a:p>
            <a:r>
              <a:rPr lang="en-AU" sz="5400" dirty="0" smtClean="0"/>
              <a:t>River Operations: </a:t>
            </a:r>
            <a:r>
              <a:rPr lang="en-AU" sz="2800" dirty="0"/>
              <a:t>D</a:t>
            </a:r>
            <a:r>
              <a:rPr lang="en-AU" sz="2800" dirty="0" smtClean="0"/>
              <a:t>ecision-making approach and requirements for the Murray</a:t>
            </a:r>
            <a:endParaRPr lang="en-AU" sz="2800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 smtClean="0"/>
              <a:t>Andrew Bishop</a:t>
            </a:r>
            <a:br>
              <a:rPr lang="en-AU" dirty="0" smtClean="0"/>
            </a:br>
            <a:r>
              <a:rPr lang="en-AU" dirty="0" smtClean="0"/>
              <a:t>Senior River Operator, MDBA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DCB2323-CFDB-4BA5-B2D2-5BE14A571D29}" type="datetime3">
              <a:rPr lang="en-US" smtClean="0"/>
              <a:t>19 November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571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29" y="858716"/>
            <a:ext cx="8919341" cy="60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39749" y="2181727"/>
            <a:ext cx="10641597" cy="3714248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4400" dirty="0" smtClean="0"/>
              <a:t>The future cannot always be predicted!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4400" dirty="0" smtClean="0"/>
              <a:t>Future uncertainty means risk! </a:t>
            </a:r>
          </a:p>
          <a:p>
            <a:r>
              <a:rPr lang="en-AU" sz="4400" dirty="0" smtClean="0"/>
              <a:t>…So, what do </a:t>
            </a:r>
            <a:br>
              <a:rPr lang="en-AU" sz="4400" dirty="0" smtClean="0"/>
            </a:br>
            <a:r>
              <a:rPr lang="en-AU" sz="4400" dirty="0" smtClean="0"/>
              <a:t>River Operators really do?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495" y="943718"/>
            <a:ext cx="9398589" cy="877061"/>
          </a:xfrm>
        </p:spPr>
        <p:txBody>
          <a:bodyPr/>
          <a:lstStyle/>
          <a:p>
            <a:r>
              <a:rPr lang="en-AU" dirty="0" smtClean="0"/>
              <a:t>But in complex systems…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925" y="4025462"/>
            <a:ext cx="548639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6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4" y="861848"/>
            <a:ext cx="11725808" cy="599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9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39749" y="2181726"/>
            <a:ext cx="10641597" cy="3987845"/>
          </a:xfrm>
        </p:spPr>
        <p:txBody>
          <a:bodyPr>
            <a:normAutofit/>
          </a:bodyPr>
          <a:lstStyle/>
          <a:p>
            <a:pPr marL="28575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T</a:t>
            </a:r>
            <a:r>
              <a:rPr lang="en-US" sz="3600" dirty="0" smtClean="0"/>
              <a:t>wo </a:t>
            </a:r>
            <a:r>
              <a:rPr lang="en-US" sz="3600" dirty="0"/>
              <a:t>key </a:t>
            </a:r>
            <a:r>
              <a:rPr lang="en-US" sz="3600" dirty="0" smtClean="0"/>
              <a:t>decisions to make… </a:t>
            </a:r>
            <a:endParaRPr lang="en-US" sz="3600" dirty="0"/>
          </a:p>
          <a:p>
            <a:pPr marL="971550" lvl="1" indent="-571500">
              <a:spcAft>
                <a:spcPts val="1200"/>
              </a:spcAft>
            </a:pPr>
            <a:r>
              <a:rPr lang="en-US" sz="3800" dirty="0"/>
              <a:t>Should I change something today?</a:t>
            </a:r>
          </a:p>
          <a:p>
            <a:pPr marL="1485900" lvl="2" indent="-571500">
              <a:spcAft>
                <a:spcPts val="1200"/>
              </a:spcAft>
            </a:pPr>
            <a:r>
              <a:rPr lang="en-US" dirty="0"/>
              <a:t>(responsive, </a:t>
            </a:r>
            <a:r>
              <a:rPr lang="en-US" dirty="0" smtClean="0"/>
              <a:t>current / short-term </a:t>
            </a:r>
            <a:r>
              <a:rPr lang="en-US" dirty="0"/>
              <a:t>focus)</a:t>
            </a:r>
          </a:p>
          <a:p>
            <a:pPr marL="971550" lvl="1" indent="-571500">
              <a:spcAft>
                <a:spcPts val="1200"/>
              </a:spcAft>
            </a:pPr>
            <a:r>
              <a:rPr lang="en-US" sz="3800" dirty="0"/>
              <a:t>Should I change future assumptions/objectives?</a:t>
            </a:r>
          </a:p>
          <a:p>
            <a:pPr marL="1485900" lvl="2" indent="-571500">
              <a:spcAft>
                <a:spcPts val="1200"/>
              </a:spcAft>
            </a:pPr>
            <a:r>
              <a:rPr lang="en-US" dirty="0"/>
              <a:t>(anticipatory</a:t>
            </a:r>
            <a:r>
              <a:rPr lang="en-US" dirty="0" smtClean="0"/>
              <a:t>, planning / </a:t>
            </a:r>
            <a:r>
              <a:rPr lang="en-US" dirty="0"/>
              <a:t>longer-term focus)</a:t>
            </a:r>
          </a:p>
          <a:p>
            <a:endParaRPr lang="en-AU" sz="44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495" y="943718"/>
            <a:ext cx="11179539" cy="877061"/>
          </a:xfrm>
        </p:spPr>
        <p:txBody>
          <a:bodyPr>
            <a:normAutofit/>
          </a:bodyPr>
          <a:lstStyle/>
          <a:p>
            <a:r>
              <a:rPr lang="en-AU" dirty="0" smtClean="0"/>
              <a:t>Making decisions with future uncertainty…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278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39749" y="2181726"/>
            <a:ext cx="10641597" cy="3987845"/>
          </a:xfrm>
        </p:spPr>
        <p:txBody>
          <a:bodyPr>
            <a:noAutofit/>
          </a:bodyPr>
          <a:lstStyle/>
          <a:p>
            <a:pPr marL="28575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 smtClean="0"/>
              <a:t>Understand your system</a:t>
            </a:r>
            <a:endParaRPr lang="en-US" sz="4400" dirty="0"/>
          </a:p>
          <a:p>
            <a:pPr marL="28575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 smtClean="0"/>
              <a:t>Know its current condition</a:t>
            </a:r>
          </a:p>
          <a:p>
            <a:pPr marL="28575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4400" dirty="0" smtClean="0"/>
              <a:t>Explore forecast scenarios </a:t>
            </a:r>
            <a:r>
              <a:rPr lang="en-AU" sz="4400" i="1" dirty="0" smtClean="0"/>
              <a:t>that may occur</a:t>
            </a:r>
            <a:endParaRPr lang="en-AU" sz="4400" i="1" dirty="0"/>
          </a:p>
          <a:p>
            <a:pPr marL="28575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4400" dirty="0" smtClean="0"/>
              <a:t>… exercise judgement</a:t>
            </a:r>
            <a:endParaRPr lang="en-US" sz="4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495" y="943718"/>
            <a:ext cx="11179539" cy="877061"/>
          </a:xfrm>
        </p:spPr>
        <p:txBody>
          <a:bodyPr>
            <a:normAutofit/>
          </a:bodyPr>
          <a:lstStyle/>
          <a:p>
            <a:r>
              <a:rPr lang="en-AU" dirty="0" smtClean="0"/>
              <a:t>Managing uncertainty - keys to success!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6718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39749" y="2181726"/>
            <a:ext cx="10641597" cy="4142220"/>
          </a:xfrm>
        </p:spPr>
        <p:txBody>
          <a:bodyPr>
            <a:noAutofit/>
          </a:bodyPr>
          <a:lstStyle/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AU" sz="3600" b="1" dirty="0"/>
              <a:t>Data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AU" sz="3600" dirty="0"/>
              <a:t>(Observed and Forecast)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AU" sz="3600" b="1" dirty="0"/>
              <a:t>Decision support tool 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AU" sz="3600" dirty="0"/>
              <a:t>(System model and forecast scenarios)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AU" sz="3600" b="1" dirty="0"/>
              <a:t>Workflow processes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AU" sz="3600" dirty="0"/>
              <a:t>(Efficiency, </a:t>
            </a:r>
            <a:r>
              <a:rPr lang="en-AU" sz="3600" dirty="0" smtClean="0"/>
              <a:t>Automation, Reporting)</a:t>
            </a:r>
            <a:endParaRPr lang="en-AU" sz="36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495" y="943718"/>
            <a:ext cx="11179539" cy="877061"/>
          </a:xfrm>
        </p:spPr>
        <p:txBody>
          <a:bodyPr>
            <a:normAutofit/>
          </a:bodyPr>
          <a:lstStyle/>
          <a:p>
            <a:r>
              <a:rPr lang="en-AU" dirty="0" smtClean="0"/>
              <a:t>Practical requirements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7889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495" y="943718"/>
            <a:ext cx="9398589" cy="877061"/>
          </a:xfrm>
        </p:spPr>
        <p:txBody>
          <a:bodyPr>
            <a:normAutofit/>
          </a:bodyPr>
          <a:lstStyle/>
          <a:p>
            <a:r>
              <a:rPr lang="en-AU" dirty="0" smtClean="0"/>
              <a:t>Current decision support tools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8" b="16913"/>
          <a:stretch/>
        </p:blipFill>
        <p:spPr>
          <a:xfrm>
            <a:off x="3405353" y="1807784"/>
            <a:ext cx="8786648" cy="508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39749" y="2181726"/>
            <a:ext cx="10641597" cy="4502853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4400" dirty="0" smtClean="0"/>
              <a:t>Currently two main decision support tool</a:t>
            </a:r>
          </a:p>
          <a:p>
            <a:pPr marL="971550" lvl="1" indent="-571500">
              <a:spcAft>
                <a:spcPts val="1200"/>
              </a:spcAft>
            </a:pPr>
            <a:r>
              <a:rPr lang="en-US" sz="3200" dirty="0" smtClean="0"/>
              <a:t>Short-term decisions: daily </a:t>
            </a:r>
            <a:r>
              <a:rPr lang="en-US" sz="3200" dirty="0"/>
              <a:t>spreadsheet model</a:t>
            </a:r>
            <a:endParaRPr lang="en-US" sz="3200" dirty="0" smtClean="0"/>
          </a:p>
          <a:p>
            <a:pPr marL="1428750" lvl="2" indent="-571500">
              <a:spcAft>
                <a:spcPts val="1200"/>
              </a:spcAft>
            </a:pPr>
            <a:r>
              <a:rPr lang="en-US" sz="2800" dirty="0" smtClean="0"/>
              <a:t>Deterministic </a:t>
            </a:r>
            <a:r>
              <a:rPr lang="en-US" sz="2800" dirty="0"/>
              <a:t>– </a:t>
            </a:r>
            <a:r>
              <a:rPr lang="en-US" sz="2800" dirty="0" smtClean="0"/>
              <a:t>within range of weather and demand outlooks </a:t>
            </a:r>
          </a:p>
          <a:p>
            <a:pPr marL="971550" lvl="1" indent="-571500">
              <a:spcAft>
                <a:spcPts val="1200"/>
              </a:spcAft>
            </a:pPr>
            <a:r>
              <a:rPr lang="en-US" sz="3200" dirty="0" smtClean="0"/>
              <a:t>Long-term decisions: monthly planning model</a:t>
            </a:r>
          </a:p>
          <a:p>
            <a:pPr marL="1428750" lvl="2" indent="-571500">
              <a:spcAft>
                <a:spcPts val="1200"/>
              </a:spcAft>
            </a:pPr>
            <a:r>
              <a:rPr lang="en-US" sz="2800" dirty="0" smtClean="0"/>
              <a:t>Probabilistic – Wet -&gt; Dry climate/demand scenario analysis. Operations adapt as conditions evolve. </a:t>
            </a:r>
            <a:r>
              <a:rPr lang="en-US" sz="2800" dirty="0"/>
              <a:t>R</a:t>
            </a:r>
            <a:r>
              <a:rPr lang="en-US" sz="2800" dirty="0" smtClean="0"/>
              <a:t>esource </a:t>
            </a:r>
            <a:r>
              <a:rPr lang="en-US" sz="2800" dirty="0"/>
              <a:t>assessment.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495" y="943718"/>
            <a:ext cx="11179539" cy="877061"/>
          </a:xfrm>
        </p:spPr>
        <p:txBody>
          <a:bodyPr>
            <a:normAutofit/>
          </a:bodyPr>
          <a:lstStyle/>
          <a:p>
            <a:r>
              <a:rPr lang="en-AU" dirty="0" smtClean="0"/>
              <a:t>Short-term v Long-term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0122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39749" y="2181726"/>
            <a:ext cx="10641597" cy="4471737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4400" dirty="0" smtClean="0"/>
              <a:t>‘Steerable’ - but momentum difficult to shift! </a:t>
            </a:r>
          </a:p>
          <a:p>
            <a:pPr marL="742950" lvl="2" indent="-571500">
              <a:spcBef>
                <a:spcPts val="1000"/>
              </a:spcBef>
              <a:spcAft>
                <a:spcPts val="1200"/>
              </a:spcAft>
            </a:pPr>
            <a:r>
              <a:rPr lang="en-US" sz="2600" dirty="0" smtClean="0"/>
              <a:t>This is problematic because system outcomes are sensitive to changes – </a:t>
            </a:r>
            <a:r>
              <a:rPr lang="en-US" sz="2600" b="1" dirty="0" smtClean="0"/>
              <a:t>particularly wetter v drier</a:t>
            </a:r>
            <a:r>
              <a:rPr lang="en-US" sz="2600" dirty="0" smtClean="0"/>
              <a:t>… never track on one predictable scenario!</a:t>
            </a:r>
          </a:p>
          <a:p>
            <a:pPr marL="742950" lvl="2" indent="-571500">
              <a:spcBef>
                <a:spcPts val="1000"/>
              </a:spcBef>
              <a:spcAft>
                <a:spcPts val="1200"/>
              </a:spcAft>
            </a:pPr>
            <a:r>
              <a:rPr lang="en-US" sz="2600" dirty="0" smtClean="0"/>
              <a:t>Risks amplified because we operate both ‘efficiently’ while also ‘ensuring supply’ – </a:t>
            </a:r>
            <a:r>
              <a:rPr lang="en-US" sz="2600" b="1" dirty="0" smtClean="0"/>
              <a:t>competing objectives </a:t>
            </a:r>
            <a:r>
              <a:rPr lang="en-US" sz="2600" dirty="0" smtClean="0"/>
              <a:t>that tighten margin for error!</a:t>
            </a:r>
            <a:endParaRPr lang="en-US" sz="32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495" y="943718"/>
            <a:ext cx="11179539" cy="877061"/>
          </a:xfrm>
        </p:spPr>
        <p:txBody>
          <a:bodyPr>
            <a:normAutofit/>
          </a:bodyPr>
          <a:lstStyle/>
          <a:p>
            <a:r>
              <a:rPr lang="en-AU" dirty="0" smtClean="0"/>
              <a:t>Challenges – ‘steering the ship’…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596" y="5013433"/>
            <a:ext cx="2675403" cy="184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3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39749" y="2181726"/>
            <a:ext cx="10641597" cy="4471737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4400" dirty="0" smtClean="0"/>
              <a:t>Solution… </a:t>
            </a:r>
          </a:p>
          <a:p>
            <a:pPr marL="28575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Narrow </a:t>
            </a:r>
            <a:r>
              <a:rPr lang="en-US" sz="2400" dirty="0"/>
              <a:t>down range of likely </a:t>
            </a:r>
            <a:r>
              <a:rPr lang="en-US" sz="2400" dirty="0" smtClean="0"/>
              <a:t>futures (model/forecasts) </a:t>
            </a:r>
            <a:endParaRPr lang="en-US" sz="2400" dirty="0"/>
          </a:p>
          <a:p>
            <a:pPr marL="28575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Tease out critical risks and trade-offs – what </a:t>
            </a:r>
            <a:r>
              <a:rPr lang="en-US" sz="2400" dirty="0" smtClean="0"/>
              <a:t>if …??</a:t>
            </a:r>
            <a:endParaRPr lang="en-US" sz="2400" dirty="0"/>
          </a:p>
          <a:p>
            <a:pPr marL="28575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Set a ‘course’ for today</a:t>
            </a:r>
            <a:endParaRPr lang="en-AU" sz="2400" dirty="0"/>
          </a:p>
          <a:p>
            <a:pPr marL="28575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dirty="0" smtClean="0"/>
              <a:t>Repeat tomorrow! (continuous iteration)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495" y="943718"/>
            <a:ext cx="11536891" cy="877061"/>
          </a:xfrm>
        </p:spPr>
        <p:txBody>
          <a:bodyPr>
            <a:normAutofit/>
          </a:bodyPr>
          <a:lstStyle/>
          <a:p>
            <a:r>
              <a:rPr lang="en-AU" dirty="0" smtClean="0"/>
              <a:t>‘Balance’ competing objectives, manage risk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596" y="5013433"/>
            <a:ext cx="2675403" cy="184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6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641559" y="1987425"/>
            <a:ext cx="8027176" cy="4068000"/>
          </a:xfrm>
        </p:spPr>
        <p:txBody>
          <a:bodyPr>
            <a:normAutofit fontScale="92500" lnSpcReduction="20000"/>
          </a:bodyPr>
          <a:lstStyle/>
          <a:p>
            <a:pPr marL="457200" indent="-457200"/>
            <a:r>
              <a:rPr lang="en-AU" sz="3600" dirty="0" smtClean="0"/>
              <a:t>A bit about the MDBA</a:t>
            </a:r>
          </a:p>
          <a:p>
            <a:pPr marL="457200" indent="-457200"/>
            <a:r>
              <a:rPr lang="en-AU" sz="3600" dirty="0" smtClean="0"/>
              <a:t>What do River Operators do?</a:t>
            </a:r>
          </a:p>
          <a:p>
            <a:pPr marL="457200" indent="-457200"/>
            <a:r>
              <a:rPr lang="en-AU" sz="3600" dirty="0" smtClean="0"/>
              <a:t>Decision making – short v long term</a:t>
            </a:r>
          </a:p>
          <a:p>
            <a:pPr marL="457200" indent="-457200"/>
            <a:r>
              <a:rPr lang="en-AU" sz="3600" dirty="0"/>
              <a:t>Emerging incentives for change</a:t>
            </a:r>
          </a:p>
          <a:p>
            <a:pPr marL="457200" indent="-457200"/>
            <a:r>
              <a:rPr lang="en-AU" sz="3600" dirty="0" smtClean="0"/>
              <a:t>Source model – combining tools</a:t>
            </a:r>
          </a:p>
          <a:p>
            <a:pPr marL="457200" indent="-457200"/>
            <a:r>
              <a:rPr lang="en-AU" sz="3600" dirty="0" smtClean="0"/>
              <a:t>Conclusions</a:t>
            </a:r>
            <a:endParaRPr lang="en-AU" sz="3600" dirty="0"/>
          </a:p>
          <a:p>
            <a:endParaRPr lang="en-A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Presentation Overview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870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495" y="943718"/>
            <a:ext cx="9398589" cy="877061"/>
          </a:xfrm>
        </p:spPr>
        <p:txBody>
          <a:bodyPr>
            <a:normAutofit/>
          </a:bodyPr>
          <a:lstStyle/>
          <a:p>
            <a:r>
              <a:rPr lang="en-AU" dirty="0" smtClean="0"/>
              <a:t>New incentives for change…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048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34397" cy="4063042"/>
          </a:xfrm>
          <a:prstGeom prst="rect">
            <a:avLst/>
          </a:prstGeom>
        </p:spPr>
      </p:pic>
      <p:pic>
        <p:nvPicPr>
          <p:cNvPr id="5" name="Picture 3" descr="146-4698_IMG"/>
          <p:cNvPicPr>
            <a:picLocks noChangeAspect="1" noChangeArrowheads="1"/>
          </p:cNvPicPr>
          <p:nvPr/>
        </p:nvPicPr>
        <p:blipFill rotWithShape="1">
          <a:blip r:embed="rId4" cstate="print"/>
          <a:srcRect l="7683" t="19658"/>
          <a:stretch/>
        </p:blipFill>
        <p:spPr bwMode="auto">
          <a:xfrm>
            <a:off x="6236497" y="-28908"/>
            <a:ext cx="5955503" cy="5402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BMF Reed beds swamp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693" y="2857500"/>
            <a:ext cx="48577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2231718"/>
            <a:ext cx="6984776" cy="462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7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b="14985"/>
          <a:stretch/>
        </p:blipFill>
        <p:spPr>
          <a:xfrm>
            <a:off x="2196654" y="893378"/>
            <a:ext cx="9984827" cy="615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8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495" y="943718"/>
            <a:ext cx="10853719" cy="877061"/>
          </a:xfrm>
        </p:spPr>
        <p:txBody>
          <a:bodyPr>
            <a:normAutofit/>
          </a:bodyPr>
          <a:lstStyle/>
          <a:p>
            <a:r>
              <a:rPr lang="en-AU" dirty="0" smtClean="0"/>
              <a:t>Combining decision support tools - Source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6"/>
          <a:stretch/>
        </p:blipFill>
        <p:spPr>
          <a:xfrm>
            <a:off x="3857297" y="1820780"/>
            <a:ext cx="8334703" cy="508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7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494" y="943718"/>
            <a:ext cx="7774189" cy="877061"/>
          </a:xfrm>
        </p:spPr>
        <p:txBody>
          <a:bodyPr>
            <a:normAutofit/>
          </a:bodyPr>
          <a:lstStyle/>
          <a:p>
            <a:r>
              <a:rPr lang="en-AU" dirty="0"/>
              <a:t>N</a:t>
            </a:r>
            <a:r>
              <a:rPr lang="en-AU" dirty="0" smtClean="0"/>
              <a:t>ew decision support tool</a:t>
            </a:r>
            <a:endParaRPr lang="en-AU" dirty="0"/>
          </a:p>
        </p:txBody>
      </p:sp>
      <p:sp>
        <p:nvSpPr>
          <p:cNvPr id="3" name="Rectangle 2"/>
          <p:cNvSpPr/>
          <p:nvPr/>
        </p:nvSpPr>
        <p:spPr>
          <a:xfrm>
            <a:off x="539494" y="2106089"/>
            <a:ext cx="1091678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4000" dirty="0" smtClean="0"/>
              <a:t>MDBA developing new Source models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4000" dirty="0" smtClean="0"/>
              <a:t>Long-term investment with </a:t>
            </a:r>
            <a:r>
              <a:rPr lang="en-AU" sz="4000" dirty="0" err="1" smtClean="0"/>
              <a:t>eWater</a:t>
            </a:r>
            <a:r>
              <a:rPr lang="en-AU" sz="4000" dirty="0" smtClean="0"/>
              <a:t>:</a:t>
            </a:r>
          </a:p>
          <a:p>
            <a:pPr marL="1943100" lvl="3" indent="-571500">
              <a:spcAft>
                <a:spcPts val="1200"/>
              </a:spcAft>
              <a:buFont typeface="+mj-lt"/>
              <a:buAutoNum type="arabicPeriod"/>
            </a:pPr>
            <a:r>
              <a:rPr lang="en-AU" sz="3200" dirty="0" smtClean="0"/>
              <a:t>Planning model</a:t>
            </a:r>
          </a:p>
          <a:p>
            <a:pPr marL="1943100" lvl="3" indent="-571500">
              <a:spcAft>
                <a:spcPts val="1200"/>
              </a:spcAft>
              <a:buFont typeface="+mj-lt"/>
              <a:buAutoNum type="arabicPeriod"/>
            </a:pPr>
            <a:r>
              <a:rPr lang="en-AU" sz="3200" dirty="0" smtClean="0"/>
              <a:t>Operations model</a:t>
            </a:r>
          </a:p>
          <a:p>
            <a:pPr marL="2400300" lvl="4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dirty="0" smtClean="0"/>
              <a:t>A key objective – combine short/long term decision tools and more effectively use streamflow and climate outlooks in scenarios – narrow down range of possibilities and decrease risks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AU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847" y="1096879"/>
            <a:ext cx="215265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9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495" y="943718"/>
            <a:ext cx="10317691" cy="877061"/>
          </a:xfrm>
        </p:spPr>
        <p:txBody>
          <a:bodyPr>
            <a:normAutofit/>
          </a:bodyPr>
          <a:lstStyle/>
          <a:p>
            <a:r>
              <a:rPr lang="en-AU" dirty="0" smtClean="0"/>
              <a:t>Operations model - progress so far…</a:t>
            </a:r>
            <a:endParaRPr lang="en-AU" dirty="0"/>
          </a:p>
        </p:txBody>
      </p:sp>
      <p:sp>
        <p:nvSpPr>
          <p:cNvPr id="3" name="Rectangle 2"/>
          <p:cNvSpPr/>
          <p:nvPr/>
        </p:nvSpPr>
        <p:spPr>
          <a:xfrm>
            <a:off x="539494" y="2106089"/>
            <a:ext cx="1148434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4000" dirty="0" smtClean="0"/>
              <a:t>Planning </a:t>
            </a:r>
            <a:r>
              <a:rPr lang="en-AU" sz="4000" dirty="0"/>
              <a:t>≠ </a:t>
            </a:r>
            <a:r>
              <a:rPr lang="en-AU" sz="4000" dirty="0" smtClean="0"/>
              <a:t>Operations…</a:t>
            </a:r>
            <a:endParaRPr lang="en-AU" sz="4000" dirty="0"/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4000" dirty="0"/>
              <a:t>So</a:t>
            </a:r>
            <a:r>
              <a:rPr lang="en-AU" sz="4000" dirty="0" smtClean="0"/>
              <a:t>, modified planning model and </a:t>
            </a:r>
            <a:r>
              <a:rPr lang="en-AU" sz="4000" dirty="0"/>
              <a:t>added </a:t>
            </a:r>
            <a:r>
              <a:rPr lang="en-AU" sz="4000" dirty="0" smtClean="0"/>
              <a:t>a range of new </a:t>
            </a:r>
            <a:r>
              <a:rPr lang="en-AU" sz="4000" dirty="0"/>
              <a:t>functionality:</a:t>
            </a:r>
          </a:p>
          <a:p>
            <a:pPr marL="1485900" lvl="2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Forecast models (inflow, unaccounted difference, demand)</a:t>
            </a:r>
          </a:p>
          <a:p>
            <a:pPr marL="1485900" lvl="2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dirty="0" smtClean="0"/>
              <a:t>‘Tabular editor’ interface to </a:t>
            </a:r>
            <a:r>
              <a:rPr lang="en-AU" sz="2400" dirty="0"/>
              <a:t>override </a:t>
            </a:r>
            <a:r>
              <a:rPr lang="en-AU" sz="2400" dirty="0" smtClean="0"/>
              <a:t>/ ‘</a:t>
            </a:r>
            <a:r>
              <a:rPr lang="en-AU" sz="2400" dirty="0"/>
              <a:t>drive’ </a:t>
            </a:r>
            <a:r>
              <a:rPr lang="en-AU" sz="2400" dirty="0" smtClean="0"/>
              <a:t>model/scenarios</a:t>
            </a:r>
          </a:p>
          <a:p>
            <a:pPr marL="1485900" lvl="2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dirty="0" smtClean="0"/>
              <a:t>Routing validation – dry, wet periods (2016 flood)</a:t>
            </a:r>
          </a:p>
          <a:p>
            <a:pPr marL="1485900" lvl="2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dirty="0" smtClean="0"/>
              <a:t>Integration with real-time data, including BoM climate/demand forecasts </a:t>
            </a:r>
            <a:endParaRPr lang="en-AU" sz="2400" dirty="0"/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114240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495" y="943718"/>
            <a:ext cx="9398589" cy="877061"/>
          </a:xfrm>
        </p:spPr>
        <p:txBody>
          <a:bodyPr>
            <a:normAutofit/>
          </a:bodyPr>
          <a:lstStyle/>
          <a:p>
            <a:r>
              <a:rPr lang="en-AU" dirty="0" smtClean="0"/>
              <a:t>Still to come…</a:t>
            </a:r>
            <a:endParaRPr lang="en-AU" dirty="0"/>
          </a:p>
        </p:txBody>
      </p:sp>
      <p:sp>
        <p:nvSpPr>
          <p:cNvPr id="3" name="Rectangle 2"/>
          <p:cNvSpPr/>
          <p:nvPr/>
        </p:nvSpPr>
        <p:spPr>
          <a:xfrm>
            <a:off x="539495" y="2041497"/>
            <a:ext cx="1165250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4000" dirty="0" smtClean="0"/>
              <a:t>Critical software user requirements (</a:t>
            </a:r>
            <a:r>
              <a:rPr lang="en-AU" sz="4000" dirty="0" err="1" smtClean="0"/>
              <a:t>eWater</a:t>
            </a:r>
            <a:r>
              <a:rPr lang="en-AU" sz="4000" dirty="0" smtClean="0"/>
              <a:t>)</a:t>
            </a:r>
            <a:endParaRPr lang="en-AU" sz="4000" dirty="0"/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4000" dirty="0"/>
              <a:t>Adapting elements of the model to suit operations</a:t>
            </a:r>
          </a:p>
          <a:p>
            <a:pPr marL="1485900" lvl="2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600" dirty="0"/>
              <a:t>Environmental water </a:t>
            </a:r>
            <a:r>
              <a:rPr lang="en-AU" sz="3600" dirty="0" smtClean="0"/>
              <a:t>accounting – complex!</a:t>
            </a:r>
          </a:p>
          <a:p>
            <a:pPr marL="1485900" lvl="2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600" dirty="0" smtClean="0"/>
              <a:t>Expanded range of scenarios </a:t>
            </a:r>
          </a:p>
          <a:p>
            <a:pPr marL="1485900" lvl="2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600" dirty="0" smtClean="0"/>
              <a:t>Expand BoM forecast inputs, including streamflow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AU" sz="3600" dirty="0"/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90275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495" y="943718"/>
            <a:ext cx="9398589" cy="877061"/>
          </a:xfrm>
        </p:spPr>
        <p:txBody>
          <a:bodyPr>
            <a:normAutofit/>
          </a:bodyPr>
          <a:lstStyle/>
          <a:p>
            <a:r>
              <a:rPr lang="en-AU" dirty="0" smtClean="0"/>
              <a:t>Conclusions</a:t>
            </a:r>
            <a:endParaRPr lang="en-AU" dirty="0"/>
          </a:p>
        </p:txBody>
      </p:sp>
      <p:sp>
        <p:nvSpPr>
          <p:cNvPr id="3" name="Rectangle 2"/>
          <p:cNvSpPr/>
          <p:nvPr/>
        </p:nvSpPr>
        <p:spPr>
          <a:xfrm>
            <a:off x="539494" y="2106089"/>
            <a:ext cx="1128983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dirty="0" smtClean="0"/>
              <a:t>Rain, climate and streamflow forecasts are a critical input to river operations decision-making, but they form part of an overall scenario analysis and risk assessment approach used to manage significant variability, uncertainty and complex interrelated rules, trade-offs and objectives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dirty="0" smtClean="0"/>
              <a:t>MDBA </a:t>
            </a:r>
            <a:r>
              <a:rPr lang="en-AU" sz="2400" dirty="0"/>
              <a:t>is working to update our decision support tools to improve our operations and deal with new drivers such as environmental water use, shifting demand patterns and increasing </a:t>
            </a:r>
            <a:r>
              <a:rPr lang="en-AU" sz="2400" dirty="0" smtClean="0"/>
              <a:t>expectations – our </a:t>
            </a:r>
            <a:r>
              <a:rPr lang="en-AU" sz="2400" dirty="0"/>
              <a:t>new </a:t>
            </a:r>
            <a:r>
              <a:rPr lang="en-AU" sz="2400" dirty="0" smtClean="0"/>
              <a:t>Source operations model will </a:t>
            </a:r>
            <a:r>
              <a:rPr lang="en-AU" sz="2400" dirty="0"/>
              <a:t>help make better use of Bureau and other forecast </a:t>
            </a:r>
            <a:r>
              <a:rPr lang="en-AU" sz="2400" dirty="0" smtClean="0"/>
              <a:t>products. 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/>
              <a:t>M</a:t>
            </a:r>
            <a:r>
              <a:rPr lang="en-AU" sz="2400" smtClean="0"/>
              <a:t>ethodical </a:t>
            </a:r>
            <a:r>
              <a:rPr lang="en-AU" sz="2400" dirty="0" smtClean="0"/>
              <a:t>transition to ensure highly </a:t>
            </a:r>
            <a:r>
              <a:rPr lang="en-AU" sz="2400" dirty="0"/>
              <a:t>developed and robust </a:t>
            </a:r>
            <a:r>
              <a:rPr lang="en-AU" sz="2400" dirty="0" smtClean="0"/>
              <a:t>workflow systems, </a:t>
            </a:r>
            <a:r>
              <a:rPr lang="en-AU" sz="2400" dirty="0"/>
              <a:t>usability, </a:t>
            </a:r>
            <a:r>
              <a:rPr lang="en-AU" sz="2400" dirty="0" smtClean="0"/>
              <a:t>performance and workflow integration 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13293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Thank you.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0150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Murray-Darling Basin and the MDBA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C79B364-87EA-4422-8886-736C17A0E50A}" type="datetime3">
              <a:rPr lang="en-US" smtClean="0"/>
              <a:t>19 November 2018</a:t>
            </a:fld>
            <a:endParaRPr lang="en-AU" dirty="0"/>
          </a:p>
        </p:txBody>
      </p:sp>
      <p:grpSp>
        <p:nvGrpSpPr>
          <p:cNvPr id="5" name="Group 4"/>
          <p:cNvGrpSpPr/>
          <p:nvPr/>
        </p:nvGrpSpPr>
        <p:grpSpPr>
          <a:xfrm>
            <a:off x="105773" y="1575563"/>
            <a:ext cx="5691523" cy="5113508"/>
            <a:chOff x="3199332" y="-438047"/>
            <a:chExt cx="9133106" cy="7296047"/>
          </a:xfrm>
        </p:grpSpPr>
        <p:grpSp>
          <p:nvGrpSpPr>
            <p:cNvPr id="6" name="Group 4"/>
            <p:cNvGrpSpPr/>
            <p:nvPr/>
          </p:nvGrpSpPr>
          <p:grpSpPr>
            <a:xfrm>
              <a:off x="3199332" y="-438047"/>
              <a:ext cx="9133106" cy="7293553"/>
              <a:chOff x="2714612" y="191879"/>
              <a:chExt cx="7449543" cy="6666121"/>
            </a:xfrm>
          </p:grpSpPr>
          <p:pic>
            <p:nvPicPr>
              <p:cNvPr id="8" name="Picture 7" descr="rainfall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6638" b="4722"/>
              <a:stretch>
                <a:fillRect/>
              </a:stretch>
            </p:blipFill>
            <p:spPr bwMode="auto">
              <a:xfrm>
                <a:off x="4173260" y="191879"/>
                <a:ext cx="5990895" cy="6666121"/>
              </a:xfrm>
              <a:prstGeom prst="rect">
                <a:avLst/>
              </a:prstGeom>
              <a:noFill/>
            </p:spPr>
          </p:pic>
          <p:sp>
            <p:nvSpPr>
              <p:cNvPr id="9" name="Rectangle 4"/>
              <p:cNvSpPr>
                <a:spLocks noChangeArrowheads="1"/>
              </p:cNvSpPr>
              <p:nvPr/>
            </p:nvSpPr>
            <p:spPr bwMode="auto">
              <a:xfrm>
                <a:off x="2714612" y="6215082"/>
                <a:ext cx="714380" cy="642918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428752" y="5879054"/>
              <a:ext cx="1111897" cy="9789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A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17"/>
          <p:cNvGrpSpPr/>
          <p:nvPr/>
        </p:nvGrpSpPr>
        <p:grpSpPr>
          <a:xfrm>
            <a:off x="6275237" y="1563670"/>
            <a:ext cx="4884796" cy="5208992"/>
            <a:chOff x="1907402" y="638108"/>
            <a:chExt cx="6742519" cy="6133413"/>
          </a:xfrm>
        </p:grpSpPr>
        <p:pic>
          <p:nvPicPr>
            <p:cNvPr id="11" name="Picture 2" descr="J:\Working Documents and Drafts\Communications\Production\Multimedia\PowerPoint\BP pres\river-flow-contributions-white.jpg"/>
            <p:cNvPicPr>
              <a:picLocks noChangeAspect="1" noChangeArrowheads="1"/>
            </p:cNvPicPr>
            <p:nvPr/>
          </p:nvPicPr>
          <p:blipFill>
            <a:blip r:embed="rId4" cstate="print"/>
            <a:srcRect t="13120" b="21918"/>
            <a:stretch>
              <a:fillRect/>
            </a:stretch>
          </p:blipFill>
          <p:spPr bwMode="auto">
            <a:xfrm>
              <a:off x="1907402" y="638108"/>
              <a:ext cx="6742519" cy="6133413"/>
            </a:xfrm>
            <a:prstGeom prst="rect">
              <a:avLst/>
            </a:prstGeom>
            <a:noFill/>
          </p:spPr>
        </p:pic>
        <p:cxnSp>
          <p:nvCxnSpPr>
            <p:cNvPr id="12" name="Elbow Connector 11"/>
            <p:cNvCxnSpPr/>
            <p:nvPr/>
          </p:nvCxnSpPr>
          <p:spPr>
            <a:xfrm>
              <a:off x="2555776" y="1772816"/>
              <a:ext cx="936104" cy="288032"/>
            </a:xfrm>
            <a:prstGeom prst="bentConnector3">
              <a:avLst>
                <a:gd name="adj1" fmla="val 100383"/>
              </a:avLst>
            </a:prstGeom>
            <a:ln w="1587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54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Murray-Darling Basin Agreement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C79B364-87EA-4422-8886-736C17A0E50A}" type="datetime3">
              <a:rPr lang="en-US" smtClean="0"/>
              <a:t>19 November 2018</a:t>
            </a:fld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96" y="1508369"/>
            <a:ext cx="3271810" cy="48155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866" y="1689103"/>
            <a:ext cx="3300175" cy="4660944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7144041" y="1649008"/>
          <a:ext cx="3528392" cy="4977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Acrobat Document" r:id="rId6" imgW="6559560" imgH="9239040" progId="Acrobat.Document.2017">
                  <p:embed/>
                </p:oleObj>
              </mc:Choice>
              <mc:Fallback>
                <p:oleObj name="Acrobat Document" r:id="rId6" imgW="6559560" imgH="9239040" progId="Acrobat.Document.201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4041" y="1649008"/>
                        <a:ext cx="3528392" cy="49770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528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C79B364-87EA-4422-8886-736C17A0E50A}" type="datetime3">
              <a:rPr lang="en-US" smtClean="0"/>
              <a:t>19 November 2018</a:t>
            </a:fld>
            <a:endParaRPr lang="en-AU" dirty="0"/>
          </a:p>
        </p:txBody>
      </p:sp>
      <p:pic>
        <p:nvPicPr>
          <p:cNvPr id="5" name="Picture 4" descr="Syst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438" y="1069609"/>
            <a:ext cx="10150275" cy="613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Basin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096267" y="1202430"/>
            <a:ext cx="2281665" cy="2152565"/>
          </a:xfrm>
          <a:prstGeom prst="rect">
            <a:avLst/>
          </a:prstGeom>
          <a:noFill/>
          <a:ln/>
        </p:spPr>
      </p:pic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383606" y="2179423"/>
            <a:ext cx="1634126" cy="1108897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02" y="711409"/>
            <a:ext cx="10515600" cy="716400"/>
          </a:xfrm>
        </p:spPr>
        <p:txBody>
          <a:bodyPr/>
          <a:lstStyle/>
          <a:p>
            <a:r>
              <a:rPr lang="en-AU" dirty="0" smtClean="0"/>
              <a:t>River Murray System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4374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496" y="797854"/>
            <a:ext cx="10515600" cy="716400"/>
          </a:xfrm>
        </p:spPr>
        <p:txBody>
          <a:bodyPr/>
          <a:lstStyle/>
          <a:p>
            <a:r>
              <a:rPr lang="en-AU" dirty="0" smtClean="0"/>
              <a:t>Inflows – highly variable! 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C79B364-87EA-4422-8886-736C17A0E50A}" type="datetime3">
              <a:rPr lang="en-US" smtClean="0"/>
              <a:t>19 November 2018</a:t>
            </a:fld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96" y="1514254"/>
            <a:ext cx="11103024" cy="525658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546240" y="5326178"/>
            <a:ext cx="432048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/>
          <p:cNvSpPr/>
          <p:nvPr/>
        </p:nvSpPr>
        <p:spPr>
          <a:xfrm>
            <a:off x="5658960" y="5326178"/>
            <a:ext cx="432048" cy="72008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983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495" y="943718"/>
            <a:ext cx="9398589" cy="877061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River Operators:</a:t>
            </a:r>
            <a:br>
              <a:rPr lang="en-AU" dirty="0" smtClean="0"/>
            </a:br>
            <a:r>
              <a:rPr lang="en-AU" dirty="0" smtClean="0"/>
              <a:t>what do they do?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102" y="1127872"/>
            <a:ext cx="8892989" cy="543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9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3"/>
          <a:stretch/>
        </p:blipFill>
        <p:spPr>
          <a:xfrm>
            <a:off x="2932386" y="1849820"/>
            <a:ext cx="9248815" cy="507726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495" y="943718"/>
            <a:ext cx="9398589" cy="877061"/>
          </a:xfrm>
        </p:spPr>
        <p:txBody>
          <a:bodyPr/>
          <a:lstStyle/>
          <a:p>
            <a:r>
              <a:rPr lang="en-AU" dirty="0" smtClean="0"/>
              <a:t>Crystal balling the future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4890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" b="3032"/>
          <a:stretch/>
        </p:blipFill>
        <p:spPr>
          <a:xfrm>
            <a:off x="2427891" y="809296"/>
            <a:ext cx="9764110" cy="607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2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DBA (core)">
  <a:themeElements>
    <a:clrScheme name="MDBA">
      <a:dk1>
        <a:srgbClr val="000000"/>
      </a:dk1>
      <a:lt1>
        <a:sysClr val="window" lastClr="FFFFFF"/>
      </a:lt1>
      <a:dk2>
        <a:srgbClr val="0061A1"/>
      </a:dk2>
      <a:lt2>
        <a:srgbClr val="F3F3F3"/>
      </a:lt2>
      <a:accent1>
        <a:srgbClr val="A7A9AC"/>
      </a:accent1>
      <a:accent2>
        <a:srgbClr val="5F6062"/>
      </a:accent2>
      <a:accent3>
        <a:srgbClr val="00A1DE"/>
      </a:accent3>
      <a:accent4>
        <a:srgbClr val="D47600"/>
      </a:accent4>
      <a:accent5>
        <a:srgbClr val="00BD7A"/>
      </a:accent5>
      <a:accent6>
        <a:srgbClr val="A90F3D"/>
      </a:accent6>
      <a:hlink>
        <a:srgbClr val="0061A1"/>
      </a:hlink>
      <a:folHlink>
        <a:srgbClr val="0061A1"/>
      </a:folHlink>
    </a:clrScheme>
    <a:fontScheme name="MDBA (core)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AC5F066-0CCD-4957-834E-1F0B39CFB162}" vid="{5BAC688C-6FDB-4429-9773-8F59D5AE2B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MDBA_presentation</Template>
  <TotalTime>1913</TotalTime>
  <Words>639</Words>
  <Application>Microsoft Office PowerPoint</Application>
  <PresentationFormat>Widescreen</PresentationFormat>
  <Paragraphs>111</Paragraphs>
  <Slides>28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MDBA (core)</vt:lpstr>
      <vt:lpstr>Acrobat Document</vt:lpstr>
      <vt:lpstr>River Operations: Decision-making approach and requirements for the Murray</vt:lpstr>
      <vt:lpstr>Presentation Overview</vt:lpstr>
      <vt:lpstr>The Murray-Darling Basin and the MDBA</vt:lpstr>
      <vt:lpstr>Murray-Darling Basin Agreement</vt:lpstr>
      <vt:lpstr>River Murray System</vt:lpstr>
      <vt:lpstr>Inflows – highly variable! </vt:lpstr>
      <vt:lpstr>River Operators: what do they do?</vt:lpstr>
      <vt:lpstr>Crystal balling the future</vt:lpstr>
      <vt:lpstr>PowerPoint Presentation</vt:lpstr>
      <vt:lpstr>PowerPoint Presentation</vt:lpstr>
      <vt:lpstr>But in complex systems…</vt:lpstr>
      <vt:lpstr>PowerPoint Presentation</vt:lpstr>
      <vt:lpstr>Making decisions with future uncertainty…</vt:lpstr>
      <vt:lpstr>Managing uncertainty - keys to success!</vt:lpstr>
      <vt:lpstr>Practical requirements</vt:lpstr>
      <vt:lpstr>Current decision support tools</vt:lpstr>
      <vt:lpstr>Short-term v Long-term</vt:lpstr>
      <vt:lpstr>Challenges – ‘steering the ship’…</vt:lpstr>
      <vt:lpstr>‘Balance’ competing objectives, manage risk</vt:lpstr>
      <vt:lpstr>New incentives for change…</vt:lpstr>
      <vt:lpstr>PowerPoint Presentation</vt:lpstr>
      <vt:lpstr>PowerPoint Presentation</vt:lpstr>
      <vt:lpstr>Combining decision support tools - Source</vt:lpstr>
      <vt:lpstr>New decision support tool</vt:lpstr>
      <vt:lpstr>Operations model - progress so far…</vt:lpstr>
      <vt:lpstr>Still to come…</vt:lpstr>
      <vt:lpstr>Conclusions</vt:lpstr>
      <vt:lpstr>Thank you.</vt:lpstr>
    </vt:vector>
  </TitlesOfParts>
  <Company>Murray-Darling Basin Authority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Bishop</dc:creator>
  <cp:lastModifiedBy>Andrew Bishop</cp:lastModifiedBy>
  <cp:revision>122</cp:revision>
  <cp:lastPrinted>2018-05-07T22:54:45Z</cp:lastPrinted>
  <dcterms:created xsi:type="dcterms:W3CDTF">2018-08-26T22:52:53Z</dcterms:created>
  <dcterms:modified xsi:type="dcterms:W3CDTF">2018-11-19T02:50:09Z</dcterms:modified>
</cp:coreProperties>
</file>