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88" r:id="rId5"/>
    <p:sldId id="285" r:id="rId6"/>
    <p:sldId id="289" r:id="rId7"/>
    <p:sldId id="290" r:id="rId8"/>
    <p:sldId id="297" r:id="rId9"/>
    <p:sldId id="292" r:id="rId10"/>
    <p:sldId id="291" r:id="rId11"/>
    <p:sldId id="296" r:id="rId12"/>
    <p:sldId id="293" r:id="rId13"/>
    <p:sldId id="363" r:id="rId14"/>
    <p:sldId id="298" r:id="rId15"/>
    <p:sldId id="300" r:id="rId16"/>
    <p:sldId id="362" r:id="rId17"/>
    <p:sldId id="264" r:id="rId18"/>
    <p:sldId id="295" r:id="rId19"/>
    <p:sldId id="365" r:id="rId20"/>
    <p:sldId id="262" r:id="rId21"/>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D0A9E-2DE7-4423-BD01-532A3A6DED3A}">
          <p14:sldIdLst>
            <p14:sldId id="257"/>
            <p14:sldId id="258"/>
            <p14:sldId id="259"/>
            <p14:sldId id="288"/>
            <p14:sldId id="285"/>
            <p14:sldId id="289"/>
            <p14:sldId id="290"/>
            <p14:sldId id="297"/>
            <p14:sldId id="292"/>
            <p14:sldId id="291"/>
            <p14:sldId id="296"/>
            <p14:sldId id="293"/>
            <p14:sldId id="363"/>
            <p14:sldId id="298"/>
            <p14:sldId id="300"/>
            <p14:sldId id="362"/>
            <p14:sldId id="264"/>
            <p14:sldId id="295"/>
            <p14:sldId id="365"/>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2" autoAdjust="0"/>
    <p:restoredTop sz="94660"/>
  </p:normalViewPr>
  <p:slideViewPr>
    <p:cSldViewPr snapToGrid="0">
      <p:cViewPr varScale="1">
        <p:scale>
          <a:sx n="105" d="100"/>
          <a:sy n="105" d="100"/>
        </p:scale>
        <p:origin x="17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57BCF-791B-4734-99F3-B300DF75A369}" type="datetimeFigureOut">
              <a:rPr lang="en-AU" smtClean="0"/>
              <a:t>16/11/2018</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F993C-8485-425D-A174-0C1CD66D5D09}" type="slidenum">
              <a:rPr lang="en-AU" smtClean="0"/>
              <a:t>‹#›</a:t>
            </a:fld>
            <a:endParaRPr lang="en-AU"/>
          </a:p>
        </p:txBody>
      </p:sp>
    </p:spTree>
    <p:extLst>
      <p:ext uri="{BB962C8B-B14F-4D97-AF65-F5344CB8AC3E}">
        <p14:creationId xmlns:p14="http://schemas.microsoft.com/office/powerpoint/2010/main" val="148964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userDrawn="1"/>
        </p:nvGrpSpPr>
        <p:grpSpPr>
          <a:xfrm>
            <a:off x="-2522553" y="5191458"/>
            <a:ext cx="13381761" cy="3156233"/>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10691813" cy="7559675"/>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735588" y="2591322"/>
            <a:ext cx="8018860" cy="2631887"/>
          </a:xfrm>
        </p:spPr>
        <p:txBody>
          <a:bodyPr anchor="b"/>
          <a:lstStyle>
            <a:lvl1pPr algn="l">
              <a:defRPr sz="5262"/>
            </a:lvl1pPr>
          </a:lstStyle>
          <a:p>
            <a:r>
              <a:rPr lang="en-US"/>
              <a:t>Click to edit Master title style</a:t>
            </a:r>
            <a:endParaRPr lang="en-AU" dirty="0"/>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735588" y="5400902"/>
            <a:ext cx="8018860" cy="690490"/>
          </a:xfrm>
        </p:spPr>
        <p:txBody>
          <a:bodyPr>
            <a:normAutofit/>
          </a:bodyPr>
          <a:lstStyle>
            <a:lvl1pPr marL="0" indent="0" algn="l">
              <a:buNone/>
              <a:defRPr sz="2456">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endParaRPr lang="en-AU" dirty="0"/>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9941028" y="6868355"/>
            <a:ext cx="505220" cy="402483"/>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8312197" y="6868355"/>
            <a:ext cx="1522449" cy="402483"/>
          </a:xfrm>
        </p:spPr>
        <p:txBody>
          <a:bodyPr/>
          <a:lstStyle>
            <a:lvl1pPr>
              <a:defRPr>
                <a:solidFill>
                  <a:schemeClr val="bg1"/>
                </a:solidFill>
              </a:defRPr>
            </a:lvl1pPr>
          </a:lstStyle>
          <a:p>
            <a:fld id="{DB25E40E-9DF4-47B5-BAB8-388FDD99D59B}" type="datetimeFigureOut">
              <a:rPr lang="en-AU" smtClean="0"/>
              <a:pPr/>
              <a:t>16/11/2018</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525940" y="6868355"/>
            <a:ext cx="4679868" cy="402483"/>
          </a:xfrm>
        </p:spPr>
        <p:txBody>
          <a:bodyPr/>
          <a:lstStyle>
            <a:lvl1pPr>
              <a:defRPr>
                <a:solidFill>
                  <a:schemeClr val="bg1"/>
                </a:solidFill>
              </a:defRPr>
            </a:lvl1pPr>
          </a:lstStyle>
          <a:p>
            <a:endParaRPr lang="en-AU" dirty="0"/>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2657" y="834013"/>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684793" y="503978"/>
            <a:ext cx="6774452" cy="620250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a:t>Click icon to add picture</a:t>
            </a:r>
            <a:endParaRPr lang="en-AU" dirty="0"/>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33620" y="3436577"/>
            <a:ext cx="2907626" cy="2035755"/>
          </a:xfrm>
        </p:spPr>
        <p:txBody>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userDrawn="1"/>
        </p:nvGrpSpPr>
        <p:grpSpPr>
          <a:xfrm>
            <a:off x="-2080098" y="5309446"/>
            <a:ext cx="13381761" cy="3156233"/>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3138" y="3080572"/>
            <a:ext cx="4245537" cy="1398530"/>
          </a:xfrm>
          <a:prstGeom prst="rect">
            <a:avLst/>
          </a:prstGeom>
        </p:spPr>
      </p:pic>
    </p:spTree>
    <p:extLst>
      <p:ext uri="{BB962C8B-B14F-4D97-AF65-F5344CB8AC3E}">
        <p14:creationId xmlns:p14="http://schemas.microsoft.com/office/powerpoint/2010/main" val="5355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686400" y="503237"/>
            <a:ext cx="6775200" cy="6202800"/>
          </a:xfrm>
        </p:spPr>
        <p:txBody>
          <a:bodyPr/>
          <a:lstStyle>
            <a:lvl1pPr marL="360363" indent="-360363">
              <a:buFont typeface="+mj-lt"/>
              <a:buAutoNum type="arabicPeriod"/>
              <a:defRPr/>
            </a:lvl1pPr>
            <a:lvl2pPr marL="858165" indent="-457200">
              <a:buFont typeface="+mj-lt"/>
              <a:buAutoNum type="arabicPeriod"/>
              <a:defRPr/>
            </a:lvl2pPr>
            <a:lvl3pPr marL="1144829" indent="-342900">
              <a:buFont typeface="+mj-lt"/>
              <a:buAutoNum type="arabicPeriod"/>
              <a:defRPr/>
            </a:lvl3pPr>
            <a:lvl4pPr marL="1545793" indent="-342900">
              <a:buFont typeface="+mj-lt"/>
              <a:buAutoNum type="arabicPeriod"/>
              <a:defRPr/>
            </a:lvl4pPr>
            <a:lvl5pPr marL="1946758"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729493" y="1884670"/>
            <a:ext cx="9221689" cy="3144614"/>
          </a:xfrm>
        </p:spPr>
        <p:txBody>
          <a:bodyPr anchor="b"/>
          <a:lstStyle>
            <a:lvl1pPr>
              <a:defRPr sz="5262"/>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729493" y="5059034"/>
            <a:ext cx="9221689" cy="1653678"/>
          </a:xfrm>
        </p:spPr>
        <p:txBody>
          <a:bodyPr/>
          <a:lstStyle>
            <a:lvl1pPr marL="0" indent="0">
              <a:buNone/>
              <a:defRPr sz="2105">
                <a:solidFill>
                  <a:schemeClr val="bg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DB25E40E-9DF4-47B5-BAB8-388FDD99D59B}" type="datetimeFigureOut">
              <a:rPr lang="en-AU" smtClean="0"/>
              <a:pPr/>
              <a:t>16/11/2018</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06547" y="2012414"/>
            <a:ext cx="504809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5412730" y="2012414"/>
            <a:ext cx="5049240"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05207" y="150797"/>
            <a:ext cx="7895736" cy="1309550"/>
          </a:xfrm>
        </p:spPr>
        <p:txBody>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05208" y="1853171"/>
            <a:ext cx="5054385"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05208" y="2761381"/>
            <a:ext cx="505438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5412730" y="1853171"/>
            <a:ext cx="5054407"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5412730" y="2761381"/>
            <a:ext cx="505440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684793" y="503978"/>
            <a:ext cx="6774452" cy="620250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33620" y="3436577"/>
            <a:ext cx="2907626" cy="2035755"/>
          </a:xfrm>
        </p:spPr>
        <p:txBody>
          <a:bodyPr>
            <a:normAutofit/>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B25E40E-9DF4-47B5-BAB8-388FDD99D59B}" type="datetimeFigureOut">
              <a:rPr lang="en-AU" smtClean="0"/>
              <a:t>16/11/2018</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0"/>
            <a:ext cx="10691813" cy="1461188"/>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4"/>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06547" y="150494"/>
            <a:ext cx="7894138" cy="1310695"/>
          </a:xfrm>
          <a:prstGeom prst="rect">
            <a:avLst/>
          </a:prstGeom>
        </p:spPr>
        <p:txBody>
          <a:bodyPr vert="horz" lIns="91440" tIns="45720" rIns="91440" bIns="45720" rtlCol="0" anchor="b"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06546" y="2012414"/>
            <a:ext cx="10255425" cy="47965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8327920" y="7006699"/>
            <a:ext cx="1522449"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DB25E40E-9DF4-47B5-BAB8-388FDD99D59B}" type="datetimeFigureOut">
              <a:rPr lang="en-AU" smtClean="0"/>
              <a:t>16/11/2018</a:t>
            </a:fld>
            <a:endParaRPr lang="en-AU" dirty="0"/>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541663" y="7006699"/>
            <a:ext cx="4679868" cy="402483"/>
          </a:xfrm>
          <a:prstGeom prst="rect">
            <a:avLst/>
          </a:prstGeom>
        </p:spPr>
        <p:txBody>
          <a:bodyPr vert="horz" lIns="91440" tIns="45720" rIns="91440" bIns="45720" rtlCol="0" anchor="ctr"/>
          <a:lstStyle>
            <a:lvl1pPr algn="r">
              <a:defRPr sz="1052">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9956751" y="7006699"/>
            <a:ext cx="505220"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4EC81F68-4976-451A-B2E9-79BCBD2F70CC}" type="slidenum">
              <a:rPr lang="en-AU" smtClean="0"/>
              <a:t>‹#›</a:t>
            </a:fld>
            <a:endParaRPr lang="en-AU" dirty="0"/>
          </a:p>
        </p:txBody>
      </p:sp>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xStyles>
    <p:titleStyle>
      <a:lvl1pPr algn="l" defTabSz="801929" rtl="0" eaLnBrk="1" latinLnBrk="0" hangingPunct="1">
        <a:lnSpc>
          <a:spcPct val="90000"/>
        </a:lnSpc>
        <a:spcBef>
          <a:spcPct val="0"/>
        </a:spcBef>
        <a:buNone/>
        <a:defRPr sz="3859" b="0" kern="1200">
          <a:solidFill>
            <a:schemeClr val="bg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01B86-1443-47EC-B6DC-846CE4E471CE}"/>
              </a:ext>
            </a:extLst>
          </p:cNvPr>
          <p:cNvSpPr>
            <a:spLocks noGrp="1"/>
          </p:cNvSpPr>
          <p:nvPr>
            <p:ph type="ctrTitle"/>
          </p:nvPr>
        </p:nvSpPr>
        <p:spPr/>
        <p:txBody>
          <a:bodyPr>
            <a:normAutofit/>
          </a:bodyPr>
          <a:lstStyle/>
          <a:p>
            <a:r>
              <a:rPr lang="en-AU" dirty="0"/>
              <a:t>The value of Ensembles on planning the energy system for </a:t>
            </a:r>
            <a:r>
              <a:rPr lang="en-AU"/>
              <a:t>the future</a:t>
            </a:r>
            <a:endParaRPr lang="en-AU" dirty="0"/>
          </a:p>
        </p:txBody>
      </p:sp>
      <p:sp>
        <p:nvSpPr>
          <p:cNvPr id="5" name="Subtitle 4">
            <a:extLst>
              <a:ext uri="{FF2B5EF4-FFF2-40B4-BE49-F238E27FC236}">
                <a16:creationId xmlns:a16="http://schemas.microsoft.com/office/drawing/2014/main" id="{8C1BF767-69BB-4556-9D40-83E020974227}"/>
              </a:ext>
            </a:extLst>
          </p:cNvPr>
          <p:cNvSpPr>
            <a:spLocks noGrp="1"/>
          </p:cNvSpPr>
          <p:nvPr>
            <p:ph type="subTitle" idx="1"/>
          </p:nvPr>
        </p:nvSpPr>
        <p:spPr/>
        <p:txBody>
          <a:bodyPr/>
          <a:lstStyle/>
          <a:p>
            <a:r>
              <a:rPr lang="en-AU" sz="2800" dirty="0"/>
              <a:t>November 2018</a:t>
            </a:r>
            <a:endParaRPr lang="en-AU" sz="2800" b="1" dirty="0"/>
          </a:p>
        </p:txBody>
      </p:sp>
      <p:sp>
        <p:nvSpPr>
          <p:cNvPr id="6" name="Subtitle 2"/>
          <p:cNvSpPr txBox="1">
            <a:spLocks/>
          </p:cNvSpPr>
          <p:nvPr/>
        </p:nvSpPr>
        <p:spPr>
          <a:xfrm>
            <a:off x="735588" y="6638944"/>
            <a:ext cx="3857652" cy="500066"/>
          </a:xfrm>
          <a:prstGeom prst="rect">
            <a:avLst/>
          </a:prstGeom>
        </p:spPr>
        <p:txBody>
          <a:bodyPr vert="horz" lIns="91440" tIns="45720" rIns="91440" bIns="45720" rtlCol="0" anchor="ctr">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AU" sz="1400" b="0" i="0" u="none" strike="noStrike" kern="1200" cap="all" spc="0" normalizeH="0" baseline="0" noProof="0" dirty="0">
                <a:ln>
                  <a:noFill/>
                </a:ln>
                <a:solidFill>
                  <a:schemeClr val="bg1"/>
                </a:solidFill>
                <a:effectLst/>
                <a:uLnTx/>
                <a:uFillTx/>
                <a:latin typeface="+mn-lt"/>
                <a:ea typeface="+mn-ea"/>
                <a:cs typeface="+mn-cs"/>
              </a:rPr>
              <a:t>Presented</a:t>
            </a:r>
            <a:r>
              <a:rPr kumimoji="0" lang="en-AU" sz="1400" b="0" i="0" u="none" strike="noStrike" kern="1200" cap="all" spc="0" normalizeH="0" noProof="0" dirty="0">
                <a:ln>
                  <a:noFill/>
                </a:ln>
                <a:solidFill>
                  <a:schemeClr val="bg1"/>
                </a:solidFill>
                <a:effectLst/>
                <a:uLnTx/>
                <a:uFillTx/>
                <a:latin typeface="+mn-lt"/>
                <a:ea typeface="+mn-ea"/>
                <a:cs typeface="+mn-cs"/>
              </a:rPr>
              <a:t> BY Daniel Guppy</a:t>
            </a:r>
            <a:endParaRPr kumimoji="0" lang="en-AU" sz="1400" b="0" i="0" u="none" strike="noStrike" kern="1200" cap="all"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4783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10</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p:txBody>
          <a:bodyPr/>
          <a:lstStyle/>
          <a:p>
            <a:r>
              <a:rPr lang="en-AU" dirty="0"/>
              <a:t>Temperature de-rates networks</a:t>
            </a:r>
          </a:p>
        </p:txBody>
      </p:sp>
      <p:sp>
        <p:nvSpPr>
          <p:cNvPr id="5" name="Rectangle 4">
            <a:extLst>
              <a:ext uri="{FF2B5EF4-FFF2-40B4-BE49-F238E27FC236}">
                <a16:creationId xmlns:a16="http://schemas.microsoft.com/office/drawing/2014/main" id="{D3A21B4F-EDD8-4041-B67B-4CBE6F603374}"/>
              </a:ext>
            </a:extLst>
          </p:cNvPr>
          <p:cNvSpPr/>
          <p:nvPr/>
        </p:nvSpPr>
        <p:spPr>
          <a:xfrm>
            <a:off x="3745619" y="503978"/>
            <a:ext cx="6946194" cy="6463308"/>
          </a:xfrm>
          <a:prstGeom prst="rect">
            <a:avLst/>
          </a:prstGeom>
        </p:spPr>
        <p:txBody>
          <a:bodyPr wrap="square">
            <a:spAutoFit/>
          </a:bodyPr>
          <a:lstStyle/>
          <a:p>
            <a:pPr marL="285750" indent="-285750">
              <a:buFont typeface="Arial" panose="020B0604020202020204" pitchFamily="34" charset="0"/>
              <a:buChar char="•"/>
            </a:pPr>
            <a:r>
              <a:rPr lang="en-AU" dirty="0"/>
              <a:t>Transmission lines – short-term transfer capability can be reduced up to 14% for a temperature increase from 35˚C to 40˚C. For 500 kV lines, this reduction can be as high as 250 MW. Conductors expand at high temperatures, and at extreme temperatures are at risk of irreversible expansion, resulting in permanent reduced capability.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Power electronics – the </a:t>
            </a:r>
            <a:r>
              <a:rPr lang="en-AU" dirty="0" err="1"/>
              <a:t>Basslink</a:t>
            </a:r>
            <a:r>
              <a:rPr lang="en-AU" dirty="0"/>
              <a:t> DC interconnector between Victoria and Tasmania automatically limits capacity progressively when ambient temperatures at Loy Yang reach 43˚C or above, or when temperatures at George Town reach 33˚C or above.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Source: AEMO 2018 ISP</a:t>
            </a:r>
          </a:p>
        </p:txBody>
      </p:sp>
    </p:spTree>
    <p:extLst>
      <p:ext uri="{BB962C8B-B14F-4D97-AF65-F5344CB8AC3E}">
        <p14:creationId xmlns:p14="http://schemas.microsoft.com/office/powerpoint/2010/main" val="321173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11</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p:txBody>
          <a:bodyPr/>
          <a:lstStyle/>
          <a:p>
            <a:r>
              <a:rPr lang="en-AU" dirty="0"/>
              <a:t>Temperature de-rates generation</a:t>
            </a:r>
          </a:p>
        </p:txBody>
      </p:sp>
      <p:pic>
        <p:nvPicPr>
          <p:cNvPr id="2" name="Picture 1">
            <a:extLst>
              <a:ext uri="{FF2B5EF4-FFF2-40B4-BE49-F238E27FC236}">
                <a16:creationId xmlns:a16="http://schemas.microsoft.com/office/drawing/2014/main" id="{AB4E5FDE-28C5-4E60-80AD-FB25EA12CDDC}"/>
              </a:ext>
            </a:extLst>
          </p:cNvPr>
          <p:cNvPicPr>
            <a:picLocks noChangeAspect="1"/>
          </p:cNvPicPr>
          <p:nvPr/>
        </p:nvPicPr>
        <p:blipFill>
          <a:blip r:embed="rId2"/>
          <a:stretch>
            <a:fillRect/>
          </a:stretch>
        </p:blipFill>
        <p:spPr>
          <a:xfrm>
            <a:off x="3444278" y="521437"/>
            <a:ext cx="4474425" cy="7038238"/>
          </a:xfrm>
          <a:prstGeom prst="rect">
            <a:avLst/>
          </a:prstGeom>
        </p:spPr>
      </p:pic>
      <p:sp>
        <p:nvSpPr>
          <p:cNvPr id="7" name="TextBox 6">
            <a:extLst>
              <a:ext uri="{FF2B5EF4-FFF2-40B4-BE49-F238E27FC236}">
                <a16:creationId xmlns:a16="http://schemas.microsoft.com/office/drawing/2014/main" id="{2CF254C7-51FB-4F14-8AF2-ABB8A3923670}"/>
              </a:ext>
            </a:extLst>
          </p:cNvPr>
          <p:cNvSpPr txBox="1"/>
          <p:nvPr/>
        </p:nvSpPr>
        <p:spPr>
          <a:xfrm>
            <a:off x="3444278" y="134646"/>
            <a:ext cx="2820965" cy="369332"/>
          </a:xfrm>
          <a:prstGeom prst="rect">
            <a:avLst/>
          </a:prstGeom>
          <a:noFill/>
        </p:spPr>
        <p:txBody>
          <a:bodyPr wrap="none" rtlCol="0">
            <a:spAutoFit/>
          </a:bodyPr>
          <a:lstStyle/>
          <a:p>
            <a:r>
              <a:rPr lang="en-AU" dirty="0"/>
              <a:t>NEM transmission assets map</a:t>
            </a:r>
          </a:p>
        </p:txBody>
      </p:sp>
    </p:spTree>
    <p:extLst>
      <p:ext uri="{BB962C8B-B14F-4D97-AF65-F5344CB8AC3E}">
        <p14:creationId xmlns:p14="http://schemas.microsoft.com/office/powerpoint/2010/main" val="166419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Using </a:t>
            </a:r>
            <a:r>
              <a:rPr lang="en-AU" dirty="0" err="1"/>
              <a:t>CCiA</a:t>
            </a:r>
            <a:r>
              <a:rPr lang="en-AU" dirty="0"/>
              <a:t> data understand future extreme operating conditions</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pPr/>
              <a:t>16/11/2018</a:t>
            </a:fld>
            <a:endParaRPr lang="en-AU"/>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12</a:t>
            </a:fld>
            <a:endParaRPr lang="en-AU"/>
          </a:p>
        </p:txBody>
      </p:sp>
    </p:spTree>
    <p:extLst>
      <p:ext uri="{BB962C8B-B14F-4D97-AF65-F5344CB8AC3E}">
        <p14:creationId xmlns:p14="http://schemas.microsoft.com/office/powerpoint/2010/main" val="13730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a:xfrm>
            <a:off x="8686912" y="7018342"/>
            <a:ext cx="1522449" cy="402483"/>
          </a:xfrm>
        </p:spPr>
        <p:txBody>
          <a:bodyPr/>
          <a:lstStyle/>
          <a:p>
            <a:fld id="{E011C7D0-9C01-4EC1-B714-F24B61140189}" type="datetime1">
              <a:rPr lang="en-AU" smtClean="0"/>
              <a:pPr/>
              <a:t>16/11/2018</a:t>
            </a:fld>
            <a:endParaRPr lang="en-AU" dirty="0"/>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13</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a:xfrm>
            <a:off x="233620" y="503978"/>
            <a:ext cx="2907626" cy="4415494"/>
          </a:xfrm>
        </p:spPr>
        <p:txBody>
          <a:bodyPr/>
          <a:lstStyle/>
          <a:p>
            <a:r>
              <a:rPr lang="en-AU" dirty="0"/>
              <a:t>Using </a:t>
            </a:r>
            <a:r>
              <a:rPr lang="en-AU" dirty="0" err="1"/>
              <a:t>CCiA</a:t>
            </a:r>
            <a:r>
              <a:rPr lang="en-AU" dirty="0"/>
              <a:t> data understand future extreme operating conditions</a:t>
            </a:r>
          </a:p>
        </p:txBody>
      </p:sp>
      <p:sp>
        <p:nvSpPr>
          <p:cNvPr id="11" name="Rectangle 10">
            <a:extLst>
              <a:ext uri="{FF2B5EF4-FFF2-40B4-BE49-F238E27FC236}">
                <a16:creationId xmlns:a16="http://schemas.microsoft.com/office/drawing/2014/main" id="{9A5B2762-2216-4893-8107-9AD5ECA3D856}"/>
              </a:ext>
            </a:extLst>
          </p:cNvPr>
          <p:cNvSpPr/>
          <p:nvPr/>
        </p:nvSpPr>
        <p:spPr>
          <a:xfrm>
            <a:off x="3411986" y="502016"/>
            <a:ext cx="6667500" cy="5647700"/>
          </a:xfrm>
          <a:prstGeom prst="rect">
            <a:avLst/>
          </a:prstGeom>
        </p:spPr>
        <p:txBody>
          <a:bodyPr wrap="square">
            <a:spAutoFit/>
          </a:bodyPr>
          <a:lstStyle/>
          <a:p>
            <a:r>
              <a:rPr lang="en-AU" sz="1900" b="1" dirty="0"/>
              <a:t>Quantile-Quantile matching for temporal downscaling</a:t>
            </a:r>
            <a:endParaRPr lang="en-AU" sz="1900" dirty="0"/>
          </a:p>
          <a:p>
            <a:pPr marL="904699" lvl="1" indent="-503972">
              <a:buFont typeface="+mj-lt"/>
              <a:buAutoNum type="arabicPeriod"/>
            </a:pPr>
            <a:r>
              <a:rPr lang="en-AU" sz="1900" dirty="0"/>
              <a:t>Collect daily min/max temperature projection data from </a:t>
            </a:r>
            <a:r>
              <a:rPr lang="en-AU" sz="1900" dirty="0" err="1"/>
              <a:t>CCiA</a:t>
            </a:r>
            <a:r>
              <a:rPr lang="en-AU" sz="1900" dirty="0"/>
              <a:t> for each ensemble member in the forecast horizon (2018-2050)</a:t>
            </a:r>
          </a:p>
          <a:p>
            <a:pPr marL="904699" lvl="1" indent="-503972">
              <a:buFont typeface="+mj-lt"/>
              <a:buAutoNum type="arabicPeriod"/>
            </a:pPr>
            <a:r>
              <a:rPr lang="en-AU" sz="1900" dirty="0"/>
              <a:t>Collect historical actual half-hourly temperature station observations and calculate daily minimum, median and maximum (1998-2018)</a:t>
            </a:r>
          </a:p>
          <a:p>
            <a:pPr marL="904699" lvl="1" indent="-503972">
              <a:buFont typeface="+mj-lt"/>
              <a:buAutoNum type="arabicPeriod"/>
            </a:pPr>
            <a:r>
              <a:rPr lang="en-AU" sz="1900" dirty="0"/>
              <a:t>Calculate the empirical temperature CDF of projected daily temperatures data</a:t>
            </a:r>
          </a:p>
          <a:p>
            <a:pPr marL="904699" lvl="1" indent="-503972">
              <a:buFont typeface="+mj-lt"/>
              <a:buAutoNum type="arabicPeriod"/>
            </a:pPr>
            <a:r>
              <a:rPr lang="en-AU" sz="1900" dirty="0"/>
              <a:t>Calculate the empirical temperature CDF of historical daily observations</a:t>
            </a:r>
          </a:p>
          <a:p>
            <a:pPr marL="904699" lvl="1" indent="-503972">
              <a:buFont typeface="+mj-lt"/>
              <a:buAutoNum type="arabicPeriod"/>
            </a:pPr>
            <a:r>
              <a:rPr lang="en-AU" sz="1900" dirty="0"/>
              <a:t>Map historical temperature quantiles to projected temperature quantiles and assign a scaling factor</a:t>
            </a:r>
          </a:p>
          <a:p>
            <a:pPr marL="904699" lvl="1" indent="-503972">
              <a:buFont typeface="+mj-lt"/>
              <a:buAutoNum type="arabicPeriod"/>
            </a:pPr>
            <a:r>
              <a:rPr lang="en-AU" sz="1900" dirty="0"/>
              <a:t>Interpolate daily scaling factors to half-hourly and scale</a:t>
            </a:r>
          </a:p>
          <a:p>
            <a:pPr marL="904699" lvl="1" indent="-503972">
              <a:buFont typeface="Arial" panose="020B0604020202020204" pitchFamily="34" charset="0"/>
              <a:buChar char="•"/>
            </a:pPr>
            <a:endParaRPr lang="en-AU" sz="1900" dirty="0"/>
          </a:p>
          <a:p>
            <a:pPr marL="904699" lvl="1" indent="-503972">
              <a:buFont typeface="Arial" panose="020B0604020202020204" pitchFamily="34" charset="0"/>
              <a:buChar char="•"/>
            </a:pPr>
            <a:r>
              <a:rPr lang="en-AU" sz="1900" dirty="0"/>
              <a:t>AEMO treats each historical year scaled to each ensemble member as a simulation of future weather.</a:t>
            </a:r>
          </a:p>
          <a:p>
            <a:pPr marL="904699" lvl="1" indent="-503972">
              <a:buFont typeface="Arial" panose="020B0604020202020204" pitchFamily="34" charset="0"/>
              <a:buChar char="•"/>
            </a:pPr>
            <a:r>
              <a:rPr lang="en-AU" sz="1900" dirty="0"/>
              <a:t>Final table is 20 historical years x 8 models x 32 forecast weather years</a:t>
            </a:r>
          </a:p>
        </p:txBody>
      </p:sp>
    </p:spTree>
    <p:extLst>
      <p:ext uri="{BB962C8B-B14F-4D97-AF65-F5344CB8AC3E}">
        <p14:creationId xmlns:p14="http://schemas.microsoft.com/office/powerpoint/2010/main" val="16723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a:xfrm>
            <a:off x="8686912" y="7018342"/>
            <a:ext cx="1522449" cy="402483"/>
          </a:xfrm>
        </p:spPr>
        <p:txBody>
          <a:bodyPr/>
          <a:lstStyle/>
          <a:p>
            <a:fld id="{E011C7D0-9C01-4EC1-B714-F24B61140189}" type="datetime1">
              <a:rPr lang="en-AU" smtClean="0"/>
              <a:pPr/>
              <a:t>16/11/2018</a:t>
            </a:fld>
            <a:endParaRPr lang="en-AU" dirty="0"/>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14</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a:xfrm>
            <a:off x="233620" y="503978"/>
            <a:ext cx="2907626" cy="4415494"/>
          </a:xfrm>
        </p:spPr>
        <p:txBody>
          <a:bodyPr/>
          <a:lstStyle/>
          <a:p>
            <a:r>
              <a:rPr lang="en-AU" dirty="0"/>
              <a:t>Using </a:t>
            </a:r>
            <a:r>
              <a:rPr lang="en-AU" dirty="0" err="1"/>
              <a:t>CCiA</a:t>
            </a:r>
            <a:r>
              <a:rPr lang="en-AU" dirty="0"/>
              <a:t> data understand future extreme operating conditions</a:t>
            </a:r>
          </a:p>
        </p:txBody>
      </p:sp>
      <p:pic>
        <p:nvPicPr>
          <p:cNvPr id="10" name="Picture 9">
            <a:extLst>
              <a:ext uri="{FF2B5EF4-FFF2-40B4-BE49-F238E27FC236}">
                <a16:creationId xmlns:a16="http://schemas.microsoft.com/office/drawing/2014/main" id="{FFD078DC-DB3E-4C03-9557-B7D5E9555E3B}"/>
              </a:ext>
            </a:extLst>
          </p:cNvPr>
          <p:cNvPicPr>
            <a:picLocks noChangeAspect="1"/>
          </p:cNvPicPr>
          <p:nvPr/>
        </p:nvPicPr>
        <p:blipFill>
          <a:blip r:embed="rId2"/>
          <a:stretch>
            <a:fillRect/>
          </a:stretch>
        </p:blipFill>
        <p:spPr>
          <a:xfrm>
            <a:off x="3466850" y="9571"/>
            <a:ext cx="5878318" cy="5288736"/>
          </a:xfrm>
          <a:prstGeom prst="rect">
            <a:avLst/>
          </a:prstGeom>
        </p:spPr>
      </p:pic>
      <p:sp>
        <p:nvSpPr>
          <p:cNvPr id="11" name="Rectangle 10">
            <a:extLst>
              <a:ext uri="{FF2B5EF4-FFF2-40B4-BE49-F238E27FC236}">
                <a16:creationId xmlns:a16="http://schemas.microsoft.com/office/drawing/2014/main" id="{9A5B2762-2216-4893-8107-9AD5ECA3D856}"/>
              </a:ext>
            </a:extLst>
          </p:cNvPr>
          <p:cNvSpPr/>
          <p:nvPr/>
        </p:nvSpPr>
        <p:spPr>
          <a:xfrm>
            <a:off x="3466850" y="5298306"/>
            <a:ext cx="6667500" cy="1754326"/>
          </a:xfrm>
          <a:prstGeom prst="rect">
            <a:avLst/>
          </a:prstGeom>
        </p:spPr>
        <p:txBody>
          <a:bodyPr wrap="square">
            <a:spAutoFit/>
          </a:bodyPr>
          <a:lstStyle/>
          <a:p>
            <a:r>
              <a:rPr lang="en-AU" dirty="0"/>
              <a:t>ClimateChangeInAustralia.gov.au </a:t>
            </a:r>
          </a:p>
          <a:p>
            <a:r>
              <a:rPr lang="en-AU" dirty="0"/>
              <a:t>AEMO Use:</a:t>
            </a:r>
          </a:p>
          <a:p>
            <a:pPr marL="285750" indent="-285750">
              <a:buFont typeface="Arial" panose="020B0604020202020204" pitchFamily="34" charset="0"/>
              <a:buChar char="•"/>
            </a:pPr>
            <a:r>
              <a:rPr lang="en-AU" dirty="0"/>
              <a:t>Daily Stations data</a:t>
            </a:r>
          </a:p>
          <a:p>
            <a:pPr marL="285750" indent="-285750">
              <a:buFont typeface="Arial" panose="020B0604020202020204" pitchFamily="34" charset="0"/>
              <a:buChar char="•"/>
            </a:pPr>
            <a:r>
              <a:rPr lang="en-AU" dirty="0"/>
              <a:t>Daily average, minima and maxima temperature data</a:t>
            </a:r>
          </a:p>
          <a:p>
            <a:pPr marL="285750" indent="-285750">
              <a:buFont typeface="Arial" panose="020B0604020202020204" pitchFamily="34" charset="0"/>
              <a:buChar char="•"/>
            </a:pPr>
            <a:r>
              <a:rPr lang="en-AU" dirty="0"/>
              <a:t>8 different climate models in Ensemble</a:t>
            </a:r>
          </a:p>
          <a:p>
            <a:pPr marL="285750" indent="-285750">
              <a:buFont typeface="Arial" panose="020B0604020202020204" pitchFamily="34" charset="0"/>
              <a:buChar char="•"/>
            </a:pPr>
            <a:r>
              <a:rPr lang="en-AU" dirty="0"/>
              <a:t>Temperature Threshold Calculator</a:t>
            </a:r>
          </a:p>
        </p:txBody>
      </p:sp>
    </p:spTree>
    <p:extLst>
      <p:ext uri="{BB962C8B-B14F-4D97-AF65-F5344CB8AC3E}">
        <p14:creationId xmlns:p14="http://schemas.microsoft.com/office/powerpoint/2010/main" val="423993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t>Using </a:t>
            </a:r>
            <a:r>
              <a:rPr lang="en-AU" dirty="0" err="1"/>
              <a:t>CCiA</a:t>
            </a:r>
            <a:r>
              <a:rPr lang="en-AU" dirty="0"/>
              <a:t> data understand future extreme operating conditions</a:t>
            </a: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16/11/2018</a:t>
            </a:fld>
            <a:endParaRPr lang="en-AU"/>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15</a:t>
            </a:fld>
            <a:endParaRPr lang="en-AU"/>
          </a:p>
        </p:txBody>
      </p:sp>
      <p:sp>
        <p:nvSpPr>
          <p:cNvPr id="23" name="Content Placeholder 2"/>
          <p:cNvSpPr txBox="1">
            <a:spLocks/>
          </p:cNvSpPr>
          <p:nvPr/>
        </p:nvSpPr>
        <p:spPr>
          <a:xfrm>
            <a:off x="0" y="1522591"/>
            <a:ext cx="8941484" cy="459249"/>
          </a:xfrm>
          <a:prstGeom prst="rect">
            <a:avLst/>
          </a:prstGeom>
        </p:spPr>
        <p:txBody>
          <a:bodyPr vert="horz" lIns="91440" tIns="45720" rIns="91440" bIns="45720" rtlCol="0">
            <a:normAutofit fontScale="92500"/>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Quantile match historical daily max temperature station data to model data</a:t>
            </a:r>
          </a:p>
        </p:txBody>
      </p:sp>
      <p:pic>
        <p:nvPicPr>
          <p:cNvPr id="8" name="Content Placeholder 5">
            <a:extLst>
              <a:ext uri="{FF2B5EF4-FFF2-40B4-BE49-F238E27FC236}">
                <a16:creationId xmlns:a16="http://schemas.microsoft.com/office/drawing/2014/main" id="{07A05230-095F-4EB3-A200-E9ACDFE5320A}"/>
              </a:ext>
            </a:extLst>
          </p:cNvPr>
          <p:cNvPicPr>
            <a:picLocks noChangeAspect="1"/>
          </p:cNvPicPr>
          <p:nvPr/>
        </p:nvPicPr>
        <p:blipFill>
          <a:blip r:embed="rId2"/>
          <a:stretch>
            <a:fillRect/>
          </a:stretch>
        </p:blipFill>
        <p:spPr>
          <a:xfrm>
            <a:off x="398763" y="2297470"/>
            <a:ext cx="4651007" cy="4229662"/>
          </a:xfrm>
          <a:prstGeom prst="rect">
            <a:avLst/>
          </a:prstGeom>
        </p:spPr>
      </p:pic>
      <p:pic>
        <p:nvPicPr>
          <p:cNvPr id="9" name="Picture 8">
            <a:extLst>
              <a:ext uri="{FF2B5EF4-FFF2-40B4-BE49-F238E27FC236}">
                <a16:creationId xmlns:a16="http://schemas.microsoft.com/office/drawing/2014/main" id="{6C80683F-2AD0-487C-B907-332338F9BBA3}"/>
              </a:ext>
            </a:extLst>
          </p:cNvPr>
          <p:cNvPicPr>
            <a:picLocks noChangeAspect="1"/>
          </p:cNvPicPr>
          <p:nvPr/>
        </p:nvPicPr>
        <p:blipFill>
          <a:blip r:embed="rId3"/>
          <a:stretch>
            <a:fillRect/>
          </a:stretch>
        </p:blipFill>
        <p:spPr>
          <a:xfrm>
            <a:off x="5199362" y="2297470"/>
            <a:ext cx="4651007" cy="4229662"/>
          </a:xfrm>
          <a:prstGeom prst="rect">
            <a:avLst/>
          </a:prstGeom>
        </p:spPr>
      </p:pic>
    </p:spTree>
    <p:extLst>
      <p:ext uri="{BB962C8B-B14F-4D97-AF65-F5344CB8AC3E}">
        <p14:creationId xmlns:p14="http://schemas.microsoft.com/office/powerpoint/2010/main" val="217610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dirty="0"/>
              <a:t>Using </a:t>
            </a:r>
            <a:r>
              <a:rPr lang="en-AU" dirty="0" err="1"/>
              <a:t>CCiA</a:t>
            </a:r>
            <a:r>
              <a:rPr lang="en-AU" dirty="0"/>
              <a:t> data understand future extreme operating conditions</a:t>
            </a:r>
          </a:p>
        </p:txBody>
      </p:sp>
      <p:pic>
        <p:nvPicPr>
          <p:cNvPr id="4" name="Content Placeholder 3">
            <a:extLst>
              <a:ext uri="{FF2B5EF4-FFF2-40B4-BE49-F238E27FC236}">
                <a16:creationId xmlns:a16="http://schemas.microsoft.com/office/drawing/2014/main" id="{D1831D74-3223-4C0A-9F0F-F75FF66C680A}"/>
              </a:ext>
            </a:extLst>
          </p:cNvPr>
          <p:cNvPicPr>
            <a:picLocks noGrp="1" noChangeAspect="1"/>
          </p:cNvPicPr>
          <p:nvPr>
            <p:ph idx="1"/>
          </p:nvPr>
        </p:nvPicPr>
        <p:blipFill>
          <a:blip r:embed="rId2"/>
          <a:stretch>
            <a:fillRect/>
          </a:stretch>
        </p:blipFill>
        <p:spPr>
          <a:xfrm>
            <a:off x="1060990" y="2078923"/>
            <a:ext cx="8569831" cy="5171772"/>
          </a:xfrm>
          <a:prstGeom prst="rect">
            <a:avLst/>
          </a:prstGeom>
        </p:spPr>
      </p:pic>
      <p:sp>
        <p:nvSpPr>
          <p:cNvPr id="7" name="Content Placeholder 2">
            <a:extLst>
              <a:ext uri="{FF2B5EF4-FFF2-40B4-BE49-F238E27FC236}">
                <a16:creationId xmlns:a16="http://schemas.microsoft.com/office/drawing/2014/main" id="{F3F88633-700E-44CF-A078-9385EE570659}"/>
              </a:ext>
            </a:extLst>
          </p:cNvPr>
          <p:cNvSpPr txBox="1">
            <a:spLocks/>
          </p:cNvSpPr>
          <p:nvPr/>
        </p:nvSpPr>
        <p:spPr>
          <a:xfrm>
            <a:off x="118872" y="1619674"/>
            <a:ext cx="8941484" cy="459249"/>
          </a:xfrm>
          <a:prstGeom prst="rect">
            <a:avLst/>
          </a:prstGeom>
        </p:spPr>
        <p:txBody>
          <a:bodyPr vert="horz" lIns="91440" tIns="45720" rIns="91440" bIns="45720" rtlCol="0">
            <a:normAutofit/>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NSW - Temperature 6 and 7 Feb 2000 vs 6 and 7 Feb 2030 </a:t>
            </a:r>
          </a:p>
        </p:txBody>
      </p:sp>
    </p:spTree>
    <p:extLst>
      <p:ext uri="{BB962C8B-B14F-4D97-AF65-F5344CB8AC3E}">
        <p14:creationId xmlns:p14="http://schemas.microsoft.com/office/powerpoint/2010/main" val="166166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t>Using </a:t>
            </a:r>
            <a:r>
              <a:rPr lang="en-AU" dirty="0" err="1"/>
              <a:t>CCiA</a:t>
            </a:r>
            <a:r>
              <a:rPr lang="en-AU" dirty="0"/>
              <a:t> data understand future extreme operating conditions</a:t>
            </a: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16/11/2018</a:t>
            </a:fld>
            <a:endParaRPr lang="en-AU"/>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17</a:t>
            </a:fld>
            <a:endParaRPr lang="en-AU"/>
          </a:p>
        </p:txBody>
      </p:sp>
      <p:sp>
        <p:nvSpPr>
          <p:cNvPr id="23" name="Content Placeholder 2"/>
          <p:cNvSpPr txBox="1">
            <a:spLocks/>
          </p:cNvSpPr>
          <p:nvPr/>
        </p:nvSpPr>
        <p:spPr>
          <a:xfrm>
            <a:off x="0" y="1522591"/>
            <a:ext cx="8941484" cy="459249"/>
          </a:xfrm>
          <a:prstGeom prst="rect">
            <a:avLst/>
          </a:prstGeom>
        </p:spPr>
        <p:txBody>
          <a:bodyPr vert="horz" lIns="91440" tIns="45720" rIns="91440" bIns="45720" rtlCol="0">
            <a:normAutofit fontScale="70000" lnSpcReduction="20000"/>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Global climate ensemble models vs station temperature data for same overlapping time period </a:t>
            </a:r>
          </a:p>
        </p:txBody>
      </p:sp>
      <p:pic>
        <p:nvPicPr>
          <p:cNvPr id="2" name="Picture 1">
            <a:extLst>
              <a:ext uri="{FF2B5EF4-FFF2-40B4-BE49-F238E27FC236}">
                <a16:creationId xmlns:a16="http://schemas.microsoft.com/office/drawing/2014/main" id="{84EA6860-9061-475D-A4DE-9FDB8367B6E4}"/>
              </a:ext>
            </a:extLst>
          </p:cNvPr>
          <p:cNvPicPr>
            <a:picLocks noChangeAspect="1"/>
          </p:cNvPicPr>
          <p:nvPr/>
        </p:nvPicPr>
        <p:blipFill>
          <a:blip r:embed="rId2"/>
          <a:stretch>
            <a:fillRect/>
          </a:stretch>
        </p:blipFill>
        <p:spPr>
          <a:xfrm>
            <a:off x="-1" y="1981840"/>
            <a:ext cx="10691813" cy="5024859"/>
          </a:xfrm>
          <a:prstGeom prst="rect">
            <a:avLst/>
          </a:prstGeom>
        </p:spPr>
      </p:pic>
    </p:spTree>
    <p:extLst>
      <p:ext uri="{BB962C8B-B14F-4D97-AF65-F5344CB8AC3E}">
        <p14:creationId xmlns:p14="http://schemas.microsoft.com/office/powerpoint/2010/main" val="83215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a:xfrm>
            <a:off x="8686912" y="7018342"/>
            <a:ext cx="1522449" cy="402483"/>
          </a:xfrm>
        </p:spPr>
        <p:txBody>
          <a:bodyPr/>
          <a:lstStyle/>
          <a:p>
            <a:fld id="{E011C7D0-9C01-4EC1-B714-F24B61140189}" type="datetime1">
              <a:rPr lang="en-AU" smtClean="0"/>
              <a:pPr/>
              <a:t>16/11/2018</a:t>
            </a:fld>
            <a:endParaRPr lang="en-AU" dirty="0"/>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18</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a:xfrm>
            <a:off x="233620" y="503978"/>
            <a:ext cx="2907626" cy="4415494"/>
          </a:xfrm>
        </p:spPr>
        <p:txBody>
          <a:bodyPr/>
          <a:lstStyle/>
          <a:p>
            <a:r>
              <a:rPr lang="en-AU" dirty="0"/>
              <a:t>Using </a:t>
            </a:r>
            <a:r>
              <a:rPr lang="en-AU" dirty="0" err="1"/>
              <a:t>CCiA</a:t>
            </a:r>
            <a:r>
              <a:rPr lang="en-AU" dirty="0"/>
              <a:t> data understand future extreme operating conditions</a:t>
            </a:r>
          </a:p>
        </p:txBody>
      </p:sp>
      <p:pic>
        <p:nvPicPr>
          <p:cNvPr id="7" name="Picture 6">
            <a:extLst>
              <a:ext uri="{FF2B5EF4-FFF2-40B4-BE49-F238E27FC236}">
                <a16:creationId xmlns:a16="http://schemas.microsoft.com/office/drawing/2014/main" id="{239AC517-A25B-450D-AF9C-E6416AE6338D}"/>
              </a:ext>
            </a:extLst>
          </p:cNvPr>
          <p:cNvPicPr>
            <a:picLocks noChangeAspect="1"/>
          </p:cNvPicPr>
          <p:nvPr/>
        </p:nvPicPr>
        <p:blipFill>
          <a:blip r:embed="rId2"/>
          <a:stretch>
            <a:fillRect/>
          </a:stretch>
        </p:blipFill>
        <p:spPr>
          <a:xfrm>
            <a:off x="3466850" y="638731"/>
            <a:ext cx="7224963" cy="6356325"/>
          </a:xfrm>
          <a:prstGeom prst="rect">
            <a:avLst/>
          </a:prstGeom>
        </p:spPr>
      </p:pic>
      <p:sp>
        <p:nvSpPr>
          <p:cNvPr id="8" name="TextBox 7">
            <a:extLst>
              <a:ext uri="{FF2B5EF4-FFF2-40B4-BE49-F238E27FC236}">
                <a16:creationId xmlns:a16="http://schemas.microsoft.com/office/drawing/2014/main" id="{FFD06F66-8BC9-4D8B-AB09-419302239FCB}"/>
              </a:ext>
            </a:extLst>
          </p:cNvPr>
          <p:cNvSpPr txBox="1"/>
          <p:nvPr/>
        </p:nvSpPr>
        <p:spPr>
          <a:xfrm>
            <a:off x="3466850" y="319312"/>
            <a:ext cx="7138173" cy="307777"/>
          </a:xfrm>
          <a:prstGeom prst="rect">
            <a:avLst/>
          </a:prstGeom>
          <a:noFill/>
        </p:spPr>
        <p:txBody>
          <a:bodyPr wrap="none" rtlCol="0">
            <a:spAutoFit/>
          </a:bodyPr>
          <a:lstStyle/>
          <a:p>
            <a:r>
              <a:rPr lang="en-AU" sz="1400" dirty="0"/>
              <a:t>Extreme temperature average for 1995 (left) and projected for 2070 (right) in eastern Australia </a:t>
            </a:r>
          </a:p>
        </p:txBody>
      </p:sp>
      <p:sp>
        <p:nvSpPr>
          <p:cNvPr id="9" name="Rectangle 8">
            <a:extLst>
              <a:ext uri="{FF2B5EF4-FFF2-40B4-BE49-F238E27FC236}">
                <a16:creationId xmlns:a16="http://schemas.microsoft.com/office/drawing/2014/main" id="{4BE80532-DF87-44D3-9CA3-79F420765230}"/>
              </a:ext>
            </a:extLst>
          </p:cNvPr>
          <p:cNvSpPr/>
          <p:nvPr/>
        </p:nvSpPr>
        <p:spPr>
          <a:xfrm>
            <a:off x="3466850" y="7055697"/>
            <a:ext cx="5221301" cy="369332"/>
          </a:xfrm>
          <a:prstGeom prst="rect">
            <a:avLst/>
          </a:prstGeom>
        </p:spPr>
        <p:txBody>
          <a:bodyPr wrap="none">
            <a:spAutoFit/>
          </a:bodyPr>
          <a:lstStyle/>
          <a:p>
            <a:r>
              <a:rPr lang="en-AU" dirty="0"/>
              <a:t>Source: AEMO 2018 ISP and </a:t>
            </a:r>
            <a:r>
              <a:rPr lang="en-AU" dirty="0" err="1"/>
              <a:t>CCiA</a:t>
            </a:r>
            <a:r>
              <a:rPr lang="en-AU" dirty="0"/>
              <a:t> threshold calculator</a:t>
            </a:r>
          </a:p>
        </p:txBody>
      </p:sp>
    </p:spTree>
    <p:extLst>
      <p:ext uri="{BB962C8B-B14F-4D97-AF65-F5344CB8AC3E}">
        <p14:creationId xmlns:p14="http://schemas.microsoft.com/office/powerpoint/2010/main" val="17671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6A076F-0D8A-4375-BDAD-95F4872E4329}"/>
              </a:ext>
            </a:extLst>
          </p:cNvPr>
          <p:cNvSpPr>
            <a:spLocks noGrp="1"/>
          </p:cNvSpPr>
          <p:nvPr>
            <p:ph type="title"/>
          </p:nvPr>
        </p:nvSpPr>
        <p:spPr/>
        <p:txBody>
          <a:bodyPr/>
          <a:lstStyle/>
          <a:p>
            <a:r>
              <a:rPr lang="en-AU" dirty="0"/>
              <a:t>Using </a:t>
            </a:r>
            <a:r>
              <a:rPr lang="en-AU" dirty="0" err="1"/>
              <a:t>CCiA</a:t>
            </a:r>
            <a:r>
              <a:rPr lang="en-AU" dirty="0"/>
              <a:t> data understand future extreme operating conditions</a:t>
            </a:r>
          </a:p>
        </p:txBody>
      </p:sp>
      <p:sp>
        <p:nvSpPr>
          <p:cNvPr id="4" name="Date Placeholder 3">
            <a:extLst>
              <a:ext uri="{FF2B5EF4-FFF2-40B4-BE49-F238E27FC236}">
                <a16:creationId xmlns:a16="http://schemas.microsoft.com/office/drawing/2014/main" id="{084E1925-98EE-4F06-B565-BAFB150F8293}"/>
              </a:ext>
            </a:extLst>
          </p:cNvPr>
          <p:cNvSpPr>
            <a:spLocks noGrp="1"/>
          </p:cNvSpPr>
          <p:nvPr>
            <p:ph type="dt" sz="half" idx="10"/>
          </p:nvPr>
        </p:nvSpPr>
        <p:spPr/>
        <p:txBody>
          <a:bodyPr/>
          <a:lstStyle/>
          <a:p>
            <a:fld id="{681D5AC9-D7BA-485E-B465-DE82470048ED}" type="datetime1">
              <a:rPr lang="en-AU" smtClean="0"/>
              <a:pPr/>
              <a:t>16/11/2018</a:t>
            </a:fld>
            <a:endParaRPr lang="en-AU"/>
          </a:p>
        </p:txBody>
      </p:sp>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12"/>
          </p:nvPr>
        </p:nvSpPr>
        <p:spPr/>
        <p:txBody>
          <a:bodyPr/>
          <a:lstStyle/>
          <a:p>
            <a:fld id="{4EC81F68-4976-451A-B2E9-79BCBD2F70CC}" type="slidenum">
              <a:rPr lang="en-AU" smtClean="0"/>
              <a:pPr/>
              <a:t>19</a:t>
            </a:fld>
            <a:endParaRPr lang="en-AU"/>
          </a:p>
        </p:txBody>
      </p:sp>
      <p:sp>
        <p:nvSpPr>
          <p:cNvPr id="23" name="Content Placeholder 2"/>
          <p:cNvSpPr txBox="1">
            <a:spLocks/>
          </p:cNvSpPr>
          <p:nvPr/>
        </p:nvSpPr>
        <p:spPr>
          <a:xfrm>
            <a:off x="0" y="1522591"/>
            <a:ext cx="8941484" cy="459249"/>
          </a:xfrm>
          <a:prstGeom prst="rect">
            <a:avLst/>
          </a:prstGeom>
        </p:spPr>
        <p:txBody>
          <a:bodyPr vert="horz" lIns="91440" tIns="45720" rIns="91440" bIns="45720" rtlCol="0">
            <a:normAutofit/>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Maximum demand Probability of Exceedance forecasting</a:t>
            </a:r>
          </a:p>
        </p:txBody>
      </p:sp>
      <p:pic>
        <p:nvPicPr>
          <p:cNvPr id="3" name="Picture 2">
            <a:extLst>
              <a:ext uri="{FF2B5EF4-FFF2-40B4-BE49-F238E27FC236}">
                <a16:creationId xmlns:a16="http://schemas.microsoft.com/office/drawing/2014/main" id="{F18A81BD-012D-4666-95B6-475EFF6915F9}"/>
              </a:ext>
            </a:extLst>
          </p:cNvPr>
          <p:cNvPicPr>
            <a:picLocks noChangeAspect="1"/>
          </p:cNvPicPr>
          <p:nvPr/>
        </p:nvPicPr>
        <p:blipFill>
          <a:blip r:embed="rId2"/>
          <a:stretch>
            <a:fillRect/>
          </a:stretch>
        </p:blipFill>
        <p:spPr>
          <a:xfrm>
            <a:off x="1681457" y="2043242"/>
            <a:ext cx="7407687" cy="4291823"/>
          </a:xfrm>
          <a:prstGeom prst="rect">
            <a:avLst/>
          </a:prstGeom>
        </p:spPr>
      </p:pic>
      <p:sp>
        <p:nvSpPr>
          <p:cNvPr id="9" name="Content Placeholder 2">
            <a:extLst>
              <a:ext uri="{FF2B5EF4-FFF2-40B4-BE49-F238E27FC236}">
                <a16:creationId xmlns:a16="http://schemas.microsoft.com/office/drawing/2014/main" id="{BCC1A355-DDE6-441C-90AC-A1315BD07B27}"/>
              </a:ext>
            </a:extLst>
          </p:cNvPr>
          <p:cNvSpPr txBox="1">
            <a:spLocks/>
          </p:cNvSpPr>
          <p:nvPr/>
        </p:nvSpPr>
        <p:spPr>
          <a:xfrm>
            <a:off x="206547" y="6441257"/>
            <a:ext cx="8941484" cy="681919"/>
          </a:xfrm>
          <a:prstGeom prst="rect">
            <a:avLst/>
          </a:prstGeom>
        </p:spPr>
        <p:txBody>
          <a:bodyPr vert="horz" lIns="91440" tIns="45720" rIns="91440" bIns="45720" rtlCol="0">
            <a:normAutofit fontScale="70000" lnSpcReduction="20000"/>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demand = f(weather)</a:t>
            </a:r>
          </a:p>
          <a:p>
            <a:r>
              <a:rPr lang="en-AU" dirty="0"/>
              <a:t>Probabilistic distribution of weather drives the probabilistic distribution of energy demand</a:t>
            </a:r>
          </a:p>
        </p:txBody>
      </p:sp>
    </p:spTree>
    <p:extLst>
      <p:ext uri="{BB962C8B-B14F-4D97-AF65-F5344CB8AC3E}">
        <p14:creationId xmlns:p14="http://schemas.microsoft.com/office/powerpoint/2010/main" val="46198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D31EA-0B02-4F5E-9F04-B0BD413AB60D}"/>
              </a:ext>
            </a:extLst>
          </p:cNvPr>
          <p:cNvSpPr>
            <a:spLocks noGrp="1"/>
          </p:cNvSpPr>
          <p:nvPr>
            <p:ph type="title"/>
          </p:nvPr>
        </p:nvSpPr>
        <p:spPr/>
        <p:txBody>
          <a:bodyPr/>
          <a:lstStyle/>
          <a:p>
            <a:r>
              <a:rPr lang="en-AU"/>
              <a:t>Agenda</a:t>
            </a:r>
            <a:endParaRPr lang="en-AU" dirty="0"/>
          </a:p>
        </p:txBody>
      </p:sp>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2</a:t>
            </a:fld>
            <a:endParaRPr lang="en-AU"/>
          </a:p>
        </p:txBody>
      </p:sp>
      <p:sp>
        <p:nvSpPr>
          <p:cNvPr id="13" name="Text Placeholder 12">
            <a:extLst>
              <a:ext uri="{FF2B5EF4-FFF2-40B4-BE49-F238E27FC236}">
                <a16:creationId xmlns:a16="http://schemas.microsoft.com/office/drawing/2014/main" id="{1E0A56E1-88E5-44F7-A23A-29E717150844}"/>
              </a:ext>
            </a:extLst>
          </p:cNvPr>
          <p:cNvSpPr>
            <a:spLocks noGrp="1"/>
          </p:cNvSpPr>
          <p:nvPr>
            <p:ph type="body" sz="quarter" idx="13"/>
          </p:nvPr>
        </p:nvSpPr>
        <p:spPr/>
        <p:txBody>
          <a:bodyPr/>
          <a:lstStyle/>
          <a:p>
            <a:r>
              <a:rPr lang="en-AU" dirty="0"/>
              <a:t>Temperature drives demand</a:t>
            </a:r>
          </a:p>
          <a:p>
            <a:r>
              <a:rPr lang="en-AU" dirty="0"/>
              <a:t>Temperature de-rates supply and network assets</a:t>
            </a:r>
          </a:p>
          <a:p>
            <a:r>
              <a:rPr lang="en-AU" dirty="0"/>
              <a:t>Using </a:t>
            </a:r>
            <a:r>
              <a:rPr lang="en-AU" dirty="0" err="1"/>
              <a:t>CCiA</a:t>
            </a:r>
            <a:r>
              <a:rPr lang="en-AU" dirty="0"/>
              <a:t> data understand future extreme operating conditions</a:t>
            </a:r>
          </a:p>
          <a:p>
            <a:pPr lvl="1"/>
            <a:r>
              <a:rPr lang="en-AU" dirty="0"/>
              <a:t>Temporally downscale daily climate data</a:t>
            </a:r>
          </a:p>
          <a:p>
            <a:pPr lvl="1"/>
            <a:r>
              <a:rPr lang="en-AU" dirty="0"/>
              <a:t>Consider impact of temperature on supply and demand </a:t>
            </a:r>
          </a:p>
          <a:p>
            <a:endParaRPr lang="en-AU" dirty="0"/>
          </a:p>
          <a:p>
            <a:endParaRPr lang="en-AU" dirty="0"/>
          </a:p>
        </p:txBody>
      </p:sp>
    </p:spTree>
    <p:extLst>
      <p:ext uri="{BB962C8B-B14F-4D97-AF65-F5344CB8AC3E}">
        <p14:creationId xmlns:p14="http://schemas.microsoft.com/office/powerpoint/2010/main" val="80034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3586-02CA-4E26-B3F9-40B90829453C}"/>
              </a:ext>
            </a:extLst>
          </p:cNvPr>
          <p:cNvSpPr>
            <a:spLocks noGrp="1"/>
          </p:cNvSpPr>
          <p:nvPr>
            <p:ph type="title"/>
          </p:nvPr>
        </p:nvSpPr>
        <p:spPr/>
        <p:txBody>
          <a:bodyPr/>
          <a:lstStyle/>
          <a:p>
            <a:r>
              <a:rPr lang="en-AU" dirty="0"/>
              <a:t>Questions</a:t>
            </a:r>
          </a:p>
        </p:txBody>
      </p:sp>
      <p:sp>
        <p:nvSpPr>
          <p:cNvPr id="5" name="Date Placeholder 4">
            <a:extLst>
              <a:ext uri="{FF2B5EF4-FFF2-40B4-BE49-F238E27FC236}">
                <a16:creationId xmlns:a16="http://schemas.microsoft.com/office/drawing/2014/main" id="{DCDA674C-59F9-4991-A00C-87835C2C96BB}"/>
              </a:ext>
            </a:extLst>
          </p:cNvPr>
          <p:cNvSpPr>
            <a:spLocks noGrp="1"/>
          </p:cNvSpPr>
          <p:nvPr>
            <p:ph type="dt" sz="half" idx="10"/>
          </p:nvPr>
        </p:nvSpPr>
        <p:spPr/>
        <p:txBody>
          <a:bodyPr/>
          <a:lstStyle/>
          <a:p>
            <a:fld id="{6D5AD2C3-C4A0-4B3F-ADEC-D6135EED3EA2}" type="datetime1">
              <a:rPr lang="en-AU" smtClean="0"/>
              <a:pPr/>
              <a:t>16/11/2018</a:t>
            </a:fld>
            <a:endParaRPr lang="en-AU"/>
          </a:p>
        </p:txBody>
      </p:sp>
      <p:sp>
        <p:nvSpPr>
          <p:cNvPr id="7" name="Slide Number Placeholder 6">
            <a:extLst>
              <a:ext uri="{FF2B5EF4-FFF2-40B4-BE49-F238E27FC236}">
                <a16:creationId xmlns:a16="http://schemas.microsoft.com/office/drawing/2014/main" id="{985EF0C3-A3D1-4E17-956F-D8F367E88096}"/>
              </a:ext>
            </a:extLst>
          </p:cNvPr>
          <p:cNvSpPr>
            <a:spLocks noGrp="1"/>
          </p:cNvSpPr>
          <p:nvPr>
            <p:ph type="sldNum" sz="quarter" idx="12"/>
          </p:nvPr>
        </p:nvSpPr>
        <p:spPr/>
        <p:txBody>
          <a:bodyPr/>
          <a:lstStyle/>
          <a:p>
            <a:fld id="{4EC81F68-4976-451A-B2E9-79BCBD2F70CC}" type="slidenum">
              <a:rPr lang="en-AU" smtClean="0"/>
              <a:pPr/>
              <a:t>20</a:t>
            </a:fld>
            <a:endParaRPr lang="en-AU"/>
          </a:p>
        </p:txBody>
      </p:sp>
      <p:sp>
        <p:nvSpPr>
          <p:cNvPr id="3" name="Content Placeholder 2"/>
          <p:cNvSpPr>
            <a:spLocks noGrp="1"/>
          </p:cNvSpPr>
          <p:nvPr>
            <p:ph idx="1"/>
          </p:nvPr>
        </p:nvSpPr>
        <p:spPr/>
        <p:txBody>
          <a:bodyPr/>
          <a:lstStyle/>
          <a:p>
            <a:endParaRPr lang="en-AU"/>
          </a:p>
        </p:txBody>
      </p:sp>
      <p:sp>
        <p:nvSpPr>
          <p:cNvPr id="8" name="Text Placeholder 7"/>
          <p:cNvSpPr>
            <a:spLocks noGrp="1"/>
          </p:cNvSpPr>
          <p:nvPr>
            <p:ph type="body" sz="half" idx="2"/>
          </p:nvPr>
        </p:nvSpPr>
        <p:spPr/>
        <p:txBody>
          <a:bodyPr/>
          <a:lstStyle/>
          <a:p>
            <a:endParaRPr lang="en-AU"/>
          </a:p>
        </p:txBody>
      </p:sp>
    </p:spTree>
    <p:extLst>
      <p:ext uri="{BB962C8B-B14F-4D97-AF65-F5344CB8AC3E}">
        <p14:creationId xmlns:p14="http://schemas.microsoft.com/office/powerpoint/2010/main" val="267263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Temperature drives demand</a:t>
            </a:r>
            <a:br>
              <a:rPr lang="en-AU" dirty="0"/>
            </a:br>
            <a:br>
              <a:rPr lang="en-AU" dirty="0"/>
            </a:br>
            <a:r>
              <a:rPr lang="en-AU" sz="3600" dirty="0"/>
              <a:t>Extreme temperature drives extreme demand</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pPr/>
              <a:t>16/11/2018</a:t>
            </a:fld>
            <a:endParaRPr lang="en-AU"/>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3</a:t>
            </a:fld>
            <a:endParaRPr lang="en-AU"/>
          </a:p>
        </p:txBody>
      </p:sp>
    </p:spTree>
    <p:extLst>
      <p:ext uri="{BB962C8B-B14F-4D97-AF65-F5344CB8AC3E}">
        <p14:creationId xmlns:p14="http://schemas.microsoft.com/office/powerpoint/2010/main" val="393980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D31EA-0B02-4F5E-9F04-B0BD413AB60D}"/>
              </a:ext>
            </a:extLst>
          </p:cNvPr>
          <p:cNvSpPr>
            <a:spLocks noGrp="1"/>
          </p:cNvSpPr>
          <p:nvPr>
            <p:ph type="title"/>
          </p:nvPr>
        </p:nvSpPr>
        <p:spPr/>
        <p:txBody>
          <a:bodyPr/>
          <a:lstStyle/>
          <a:p>
            <a:r>
              <a:rPr lang="en-AU" dirty="0"/>
              <a:t>Temperature drives demand</a:t>
            </a:r>
          </a:p>
        </p:txBody>
      </p:sp>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4</a:t>
            </a:fld>
            <a:endParaRPr lang="en-AU"/>
          </a:p>
        </p:txBody>
      </p:sp>
      <p:pic>
        <p:nvPicPr>
          <p:cNvPr id="3" name="Picture 2">
            <a:extLst>
              <a:ext uri="{FF2B5EF4-FFF2-40B4-BE49-F238E27FC236}">
                <a16:creationId xmlns:a16="http://schemas.microsoft.com/office/drawing/2014/main" id="{2959E430-03DC-437F-9954-AFF1BBE62DC1}"/>
              </a:ext>
            </a:extLst>
          </p:cNvPr>
          <p:cNvPicPr>
            <a:picLocks noChangeAspect="1"/>
          </p:cNvPicPr>
          <p:nvPr/>
        </p:nvPicPr>
        <p:blipFill>
          <a:blip r:embed="rId2"/>
          <a:stretch>
            <a:fillRect/>
          </a:stretch>
        </p:blipFill>
        <p:spPr>
          <a:xfrm>
            <a:off x="3450338" y="1197863"/>
            <a:ext cx="7241475" cy="5181973"/>
          </a:xfrm>
          <a:prstGeom prst="rect">
            <a:avLst/>
          </a:prstGeom>
        </p:spPr>
      </p:pic>
    </p:spTree>
    <p:extLst>
      <p:ext uri="{BB962C8B-B14F-4D97-AF65-F5344CB8AC3E}">
        <p14:creationId xmlns:p14="http://schemas.microsoft.com/office/powerpoint/2010/main" val="253620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D31EA-0B02-4F5E-9F04-B0BD413AB60D}"/>
              </a:ext>
            </a:extLst>
          </p:cNvPr>
          <p:cNvSpPr>
            <a:spLocks noGrp="1"/>
          </p:cNvSpPr>
          <p:nvPr>
            <p:ph type="title"/>
          </p:nvPr>
        </p:nvSpPr>
        <p:spPr/>
        <p:txBody>
          <a:bodyPr/>
          <a:lstStyle/>
          <a:p>
            <a:r>
              <a:rPr lang="en-AU" dirty="0"/>
              <a:t>Temperature drives demand</a:t>
            </a:r>
          </a:p>
        </p:txBody>
      </p:sp>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5</a:t>
            </a:fld>
            <a:endParaRPr lang="en-AU"/>
          </a:p>
        </p:txBody>
      </p:sp>
      <p:pic>
        <p:nvPicPr>
          <p:cNvPr id="11" name="Picture 10">
            <a:extLst>
              <a:ext uri="{FF2B5EF4-FFF2-40B4-BE49-F238E27FC236}">
                <a16:creationId xmlns:a16="http://schemas.microsoft.com/office/drawing/2014/main" id="{323E639F-8385-479A-AC72-AEE5603AE074}"/>
              </a:ext>
            </a:extLst>
          </p:cNvPr>
          <p:cNvPicPr>
            <a:picLocks noChangeAspect="1"/>
          </p:cNvPicPr>
          <p:nvPr/>
        </p:nvPicPr>
        <p:blipFill>
          <a:blip r:embed="rId2"/>
          <a:stretch>
            <a:fillRect/>
          </a:stretch>
        </p:blipFill>
        <p:spPr>
          <a:xfrm>
            <a:off x="3450338" y="777239"/>
            <a:ext cx="7241475" cy="5181973"/>
          </a:xfrm>
          <a:prstGeom prst="rect">
            <a:avLst/>
          </a:prstGeom>
        </p:spPr>
      </p:pic>
      <p:sp>
        <p:nvSpPr>
          <p:cNvPr id="12" name="TextBox 11">
            <a:extLst>
              <a:ext uri="{FF2B5EF4-FFF2-40B4-BE49-F238E27FC236}">
                <a16:creationId xmlns:a16="http://schemas.microsoft.com/office/drawing/2014/main" id="{3D157BC8-D4AB-44B5-8243-ED5736291CAF}"/>
              </a:ext>
            </a:extLst>
          </p:cNvPr>
          <p:cNvSpPr txBox="1"/>
          <p:nvPr/>
        </p:nvSpPr>
        <p:spPr>
          <a:xfrm>
            <a:off x="4544568" y="6007611"/>
            <a:ext cx="3395866" cy="1200329"/>
          </a:xfrm>
          <a:prstGeom prst="rect">
            <a:avLst/>
          </a:prstGeom>
          <a:noFill/>
        </p:spPr>
        <p:txBody>
          <a:bodyPr wrap="none" rtlCol="0">
            <a:spAutoFit/>
          </a:bodyPr>
          <a:lstStyle/>
          <a:p>
            <a:r>
              <a:rPr lang="en-AU" dirty="0"/>
              <a:t>Heatwave</a:t>
            </a:r>
          </a:p>
          <a:p>
            <a:pPr marL="285750" indent="-285750">
              <a:buFont typeface="Arial" panose="020B0604020202020204" pitchFamily="34" charset="0"/>
              <a:buChar char="•"/>
            </a:pPr>
            <a:r>
              <a:rPr lang="en-AU" dirty="0"/>
              <a:t>Low – three days above 30</a:t>
            </a:r>
          </a:p>
          <a:p>
            <a:pPr marL="285750" indent="-285750">
              <a:buFont typeface="Arial" panose="020B0604020202020204" pitchFamily="34" charset="0"/>
              <a:buChar char="•"/>
            </a:pPr>
            <a:r>
              <a:rPr lang="en-AU" dirty="0"/>
              <a:t>High – three days above 32.5</a:t>
            </a:r>
          </a:p>
          <a:p>
            <a:pPr marL="285750" indent="-285750">
              <a:buFont typeface="Arial" panose="020B0604020202020204" pitchFamily="34" charset="0"/>
              <a:buChar char="•"/>
            </a:pPr>
            <a:r>
              <a:rPr lang="en-AU" dirty="0"/>
              <a:t>Extreme – three days above 35</a:t>
            </a:r>
          </a:p>
        </p:txBody>
      </p:sp>
    </p:spTree>
    <p:extLst>
      <p:ext uri="{BB962C8B-B14F-4D97-AF65-F5344CB8AC3E}">
        <p14:creationId xmlns:p14="http://schemas.microsoft.com/office/powerpoint/2010/main" val="242598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Temperature de-rates generation</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pPr/>
              <a:t>16/11/2018</a:t>
            </a:fld>
            <a:endParaRPr lang="en-AU"/>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6</a:t>
            </a:fld>
            <a:endParaRPr lang="en-AU"/>
          </a:p>
        </p:txBody>
      </p:sp>
    </p:spTree>
    <p:extLst>
      <p:ext uri="{BB962C8B-B14F-4D97-AF65-F5344CB8AC3E}">
        <p14:creationId xmlns:p14="http://schemas.microsoft.com/office/powerpoint/2010/main" val="277713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7</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p:txBody>
          <a:bodyPr/>
          <a:lstStyle/>
          <a:p>
            <a:r>
              <a:rPr lang="en-AU" dirty="0"/>
              <a:t>Temperature de-rates generation</a:t>
            </a:r>
          </a:p>
        </p:txBody>
      </p:sp>
      <p:sp>
        <p:nvSpPr>
          <p:cNvPr id="5" name="Rectangle 4">
            <a:extLst>
              <a:ext uri="{FF2B5EF4-FFF2-40B4-BE49-F238E27FC236}">
                <a16:creationId xmlns:a16="http://schemas.microsoft.com/office/drawing/2014/main" id="{D3A21B4F-EDD8-4041-B67B-4CBE6F603374}"/>
              </a:ext>
            </a:extLst>
          </p:cNvPr>
          <p:cNvSpPr/>
          <p:nvPr/>
        </p:nvSpPr>
        <p:spPr>
          <a:xfrm>
            <a:off x="3745619" y="503978"/>
            <a:ext cx="6946194" cy="7017306"/>
          </a:xfrm>
          <a:prstGeom prst="rect">
            <a:avLst/>
          </a:prstGeom>
        </p:spPr>
        <p:txBody>
          <a:bodyPr wrap="square">
            <a:spAutoFit/>
          </a:bodyPr>
          <a:lstStyle/>
          <a:p>
            <a:pPr marL="285750" indent="-285750">
              <a:buFont typeface="Arial" panose="020B0604020202020204" pitchFamily="34" charset="0"/>
              <a:buChar char="•"/>
            </a:pPr>
            <a:r>
              <a:rPr lang="en-AU" dirty="0"/>
              <a:t>Thermal generation – typical gas turbines begin to de-rate at 35˚C and can de-rate as much as 5% and 8% for ambient temperatures of 40˚C and 45˚C, respectively.  Sustain periods of high temperatures impact generators ability to cool.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Solar farms – some utility power system inverters de-rate around 10% when operating at 50˚C. Inverters operating in the distribution network can also de-rate by 10% or more at 50˚C.</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Wind farms – typical wind farm turbines in the NEM experience 100% de-rating for temperatures between 35˚C and 45˚C, and will return to service when the temperature drops around 1˚C to 5˚C from the cut-out temperature.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Source: AEMO 2018 ISP</a:t>
            </a:r>
          </a:p>
          <a:p>
            <a:endParaRPr lang="en-AU" dirty="0"/>
          </a:p>
        </p:txBody>
      </p:sp>
    </p:spTree>
    <p:extLst>
      <p:ext uri="{BB962C8B-B14F-4D97-AF65-F5344CB8AC3E}">
        <p14:creationId xmlns:p14="http://schemas.microsoft.com/office/powerpoint/2010/main" val="54610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47CFB-8290-4825-B4DB-8D064B65E94D}"/>
              </a:ext>
            </a:extLst>
          </p:cNvPr>
          <p:cNvSpPr>
            <a:spLocks noGrp="1"/>
          </p:cNvSpPr>
          <p:nvPr>
            <p:ph type="dt" sz="half" idx="10"/>
          </p:nvPr>
        </p:nvSpPr>
        <p:spPr/>
        <p:txBody>
          <a:bodyPr/>
          <a:lstStyle/>
          <a:p>
            <a:fld id="{E011C7D0-9C01-4EC1-B714-F24B61140189}" type="datetime1">
              <a:rPr lang="en-AU" smtClean="0"/>
              <a:pPr/>
              <a:t>16/11/2018</a:t>
            </a:fld>
            <a:endParaRPr lang="en-AU"/>
          </a:p>
        </p:txBody>
      </p:sp>
      <p:sp>
        <p:nvSpPr>
          <p:cNvPr id="6" name="Slide Number Placeholder 5">
            <a:extLst>
              <a:ext uri="{FF2B5EF4-FFF2-40B4-BE49-F238E27FC236}">
                <a16:creationId xmlns:a16="http://schemas.microsoft.com/office/drawing/2014/main" id="{962C179C-7C0B-4C6E-984B-3E659C1C1E7C}"/>
              </a:ext>
            </a:extLst>
          </p:cNvPr>
          <p:cNvSpPr>
            <a:spLocks noGrp="1"/>
          </p:cNvSpPr>
          <p:nvPr>
            <p:ph type="sldNum" sz="quarter" idx="12"/>
          </p:nvPr>
        </p:nvSpPr>
        <p:spPr/>
        <p:txBody>
          <a:bodyPr/>
          <a:lstStyle/>
          <a:p>
            <a:fld id="{4EC81F68-4976-451A-B2E9-79BCBD2F70CC}" type="slidenum">
              <a:rPr lang="en-AU" smtClean="0"/>
              <a:pPr/>
              <a:t>8</a:t>
            </a:fld>
            <a:endParaRPr lang="en-AU"/>
          </a:p>
        </p:txBody>
      </p:sp>
      <p:sp>
        <p:nvSpPr>
          <p:cNvPr id="3" name="Title 2">
            <a:extLst>
              <a:ext uri="{FF2B5EF4-FFF2-40B4-BE49-F238E27FC236}">
                <a16:creationId xmlns:a16="http://schemas.microsoft.com/office/drawing/2014/main" id="{C432CDE8-9DDB-47F6-AE87-52ADA9B3C682}"/>
              </a:ext>
            </a:extLst>
          </p:cNvPr>
          <p:cNvSpPr>
            <a:spLocks noGrp="1"/>
          </p:cNvSpPr>
          <p:nvPr>
            <p:ph type="title"/>
          </p:nvPr>
        </p:nvSpPr>
        <p:spPr/>
        <p:txBody>
          <a:bodyPr/>
          <a:lstStyle/>
          <a:p>
            <a:r>
              <a:rPr lang="en-AU" dirty="0"/>
              <a:t>Temperature de-rates generation</a:t>
            </a:r>
          </a:p>
        </p:txBody>
      </p:sp>
      <p:sp>
        <p:nvSpPr>
          <p:cNvPr id="7" name="TextBox 6">
            <a:extLst>
              <a:ext uri="{FF2B5EF4-FFF2-40B4-BE49-F238E27FC236}">
                <a16:creationId xmlns:a16="http://schemas.microsoft.com/office/drawing/2014/main" id="{2CF254C7-51FB-4F14-8AF2-ABB8A3923670}"/>
              </a:ext>
            </a:extLst>
          </p:cNvPr>
          <p:cNvSpPr txBox="1"/>
          <p:nvPr/>
        </p:nvSpPr>
        <p:spPr>
          <a:xfrm>
            <a:off x="3446661" y="134646"/>
            <a:ext cx="2851614" cy="369332"/>
          </a:xfrm>
          <a:prstGeom prst="rect">
            <a:avLst/>
          </a:prstGeom>
          <a:noFill/>
        </p:spPr>
        <p:txBody>
          <a:bodyPr wrap="none" rtlCol="0">
            <a:spAutoFit/>
          </a:bodyPr>
          <a:lstStyle/>
          <a:p>
            <a:r>
              <a:rPr lang="en-AU" dirty="0"/>
              <a:t>NEM generation density map</a:t>
            </a:r>
          </a:p>
        </p:txBody>
      </p:sp>
      <p:pic>
        <p:nvPicPr>
          <p:cNvPr id="5" name="Picture 4">
            <a:extLst>
              <a:ext uri="{FF2B5EF4-FFF2-40B4-BE49-F238E27FC236}">
                <a16:creationId xmlns:a16="http://schemas.microsoft.com/office/drawing/2014/main" id="{D3A99D3F-3798-467A-8F48-F90A4DBA68CE}"/>
              </a:ext>
            </a:extLst>
          </p:cNvPr>
          <p:cNvPicPr>
            <a:picLocks noChangeAspect="1"/>
          </p:cNvPicPr>
          <p:nvPr/>
        </p:nvPicPr>
        <p:blipFill>
          <a:blip r:embed="rId2"/>
          <a:stretch>
            <a:fillRect/>
          </a:stretch>
        </p:blipFill>
        <p:spPr>
          <a:xfrm>
            <a:off x="3446661" y="503978"/>
            <a:ext cx="4698379" cy="7055697"/>
          </a:xfrm>
          <a:prstGeom prst="rect">
            <a:avLst/>
          </a:prstGeom>
        </p:spPr>
      </p:pic>
    </p:spTree>
    <p:extLst>
      <p:ext uri="{BB962C8B-B14F-4D97-AF65-F5344CB8AC3E}">
        <p14:creationId xmlns:p14="http://schemas.microsoft.com/office/powerpoint/2010/main" val="274935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Temperature de-rates networks</a:t>
            </a:r>
          </a:p>
        </p:txBody>
      </p:sp>
      <p:sp>
        <p:nvSpPr>
          <p:cNvPr id="4" name="Date Placeholder 3">
            <a:extLst>
              <a:ext uri="{FF2B5EF4-FFF2-40B4-BE49-F238E27FC236}">
                <a16:creationId xmlns:a16="http://schemas.microsoft.com/office/drawing/2014/main" id="{7A4DEDAB-CA09-485B-A52E-531A5C54AC29}"/>
              </a:ext>
            </a:extLst>
          </p:cNvPr>
          <p:cNvSpPr>
            <a:spLocks noGrp="1"/>
          </p:cNvSpPr>
          <p:nvPr>
            <p:ph type="dt" sz="half" idx="10"/>
          </p:nvPr>
        </p:nvSpPr>
        <p:spPr/>
        <p:txBody>
          <a:bodyPr/>
          <a:lstStyle/>
          <a:p>
            <a:fld id="{FDEF3A66-B67E-4569-919D-CB6E78FCED42}" type="datetime1">
              <a:rPr lang="en-AU" smtClean="0"/>
              <a:pPr/>
              <a:t>16/11/2018</a:t>
            </a:fld>
            <a:endParaRPr lang="en-AU"/>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9</a:t>
            </a:fld>
            <a:endParaRPr lang="en-AU"/>
          </a:p>
        </p:txBody>
      </p:sp>
    </p:spTree>
    <p:extLst>
      <p:ext uri="{BB962C8B-B14F-4D97-AF65-F5344CB8AC3E}">
        <p14:creationId xmlns:p14="http://schemas.microsoft.com/office/powerpoint/2010/main" val="2004871689"/>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A4 v2.potx" id="{56C674FB-5903-4E08-9F7A-81B5291517EA}" vid="{3EC44A36-076D-48EC-9FED-1333FF133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AEMO presentation 2018 A4</Template>
  <TotalTime>778</TotalTime>
  <Words>684</Words>
  <Application>Microsoft Office PowerPoint</Application>
  <PresentationFormat>Custom</PresentationFormat>
  <Paragraphs>125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Futura Std Light</vt:lpstr>
      <vt:lpstr>Tw Cen MT</vt:lpstr>
      <vt:lpstr>Office Theme</vt:lpstr>
      <vt:lpstr>The value of Ensembles on planning the energy system for the future</vt:lpstr>
      <vt:lpstr>Agenda</vt:lpstr>
      <vt:lpstr>Temperature drives demand  Extreme temperature drives extreme demand</vt:lpstr>
      <vt:lpstr>Temperature drives demand</vt:lpstr>
      <vt:lpstr>Temperature drives demand</vt:lpstr>
      <vt:lpstr>Temperature de-rates generation</vt:lpstr>
      <vt:lpstr>Temperature de-rates generation</vt:lpstr>
      <vt:lpstr>Temperature de-rates generation</vt:lpstr>
      <vt:lpstr>Temperature de-rates networks</vt:lpstr>
      <vt:lpstr>Temperature de-rates networks</vt:lpstr>
      <vt:lpstr>Temperature de-rates generation</vt:lpstr>
      <vt:lpstr>Using CCiA data understand future extreme operating conditions</vt:lpstr>
      <vt:lpstr>Using CCiA data understand future extreme operating conditions</vt:lpstr>
      <vt:lpstr>Using CCiA data understand future extreme operating conditions</vt:lpstr>
      <vt:lpstr>Using CCiA data understand future extreme operating conditions</vt:lpstr>
      <vt:lpstr>Using CCiA data understand future extreme operating conditions</vt:lpstr>
      <vt:lpstr>Using CCiA data understand future extreme operating conditions</vt:lpstr>
      <vt:lpstr>Using CCiA data understand future extreme operating conditions</vt:lpstr>
      <vt:lpstr>Using CCiA data understand future extreme operating conditions</vt:lpstr>
      <vt:lpstr>Questions</vt:lpstr>
    </vt:vector>
  </TitlesOfParts>
  <Company>Independent Market Operator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Andrew Winter</dc:creator>
  <cp:lastModifiedBy>Daniel Guppy</cp:lastModifiedBy>
  <cp:revision>76</cp:revision>
  <dcterms:created xsi:type="dcterms:W3CDTF">2018-01-31T04:11:01Z</dcterms:created>
  <dcterms:modified xsi:type="dcterms:W3CDTF">2018-11-16T04:40:54Z</dcterms:modified>
</cp:coreProperties>
</file>