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4" r:id="rId2"/>
  </p:sldMasterIdLst>
  <p:notesMasterIdLst>
    <p:notesMasterId r:id="rId17"/>
  </p:notesMasterIdLst>
  <p:handoutMasterIdLst>
    <p:handoutMasterId r:id="rId18"/>
  </p:handoutMasterIdLst>
  <p:sldIdLst>
    <p:sldId id="269" r:id="rId3"/>
    <p:sldId id="1093" r:id="rId4"/>
    <p:sldId id="1099" r:id="rId5"/>
    <p:sldId id="1095" r:id="rId6"/>
    <p:sldId id="1097" r:id="rId7"/>
    <p:sldId id="1094" r:id="rId8"/>
    <p:sldId id="257" r:id="rId9"/>
    <p:sldId id="274" r:id="rId10"/>
    <p:sldId id="1092" r:id="rId11"/>
    <p:sldId id="272" r:id="rId12"/>
    <p:sldId id="273" r:id="rId13"/>
    <p:sldId id="1098" r:id="rId14"/>
    <p:sldId id="1100" r:id="rId15"/>
    <p:sldId id="262" r:id="rId16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666666"/>
    <a:srgbClr val="0E5F7E"/>
    <a:srgbClr val="0E7D60"/>
    <a:srgbClr val="0095C1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6970" autoAdjust="0"/>
  </p:normalViewPr>
  <p:slideViewPr>
    <p:cSldViewPr snapToGrid="0" snapToObjects="1">
      <p:cViewPr varScale="1">
        <p:scale>
          <a:sx n="85" d="100"/>
          <a:sy n="85" d="100"/>
        </p:scale>
        <p:origin x="8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19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475A296-0FA8-4F93-A5F8-AC6F7044316E}" type="datetime1">
              <a:rPr lang="en-AU" altLang="en-US"/>
              <a:pPr/>
              <a:t>21/11/2018</a:t>
            </a:fld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77D39F2-0159-407D-A24A-DDCE23DD5CE5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9722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B2588DA-A1E2-4BDC-A36F-816EFDBB6ABD}" type="datetime1">
              <a:rPr lang="en-AU" altLang="en-US"/>
              <a:pPr/>
              <a:t>21/11/2018</a:t>
            </a:fld>
            <a:endParaRPr lang="en-AU" alt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AU" alt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E41208C-2FD1-427A-880E-8E2F825997B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01307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1208C-2FD1-427A-880E-8E2F825997B7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3237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1208C-2FD1-427A-880E-8E2F825997B7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65171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1208C-2FD1-427A-880E-8E2F825997B7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51394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1208C-2FD1-427A-880E-8E2F825997B7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90042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1208C-2FD1-427A-880E-8E2F825997B7}" type="slidenum">
              <a:rPr lang="en-AU" altLang="en-US" smtClean="0"/>
              <a:pPr/>
              <a:t>13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277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1208C-2FD1-427A-880E-8E2F825997B7}" type="slidenum">
              <a:rPr lang="en-AU" altLang="en-US" smtClean="0"/>
              <a:pPr/>
              <a:t>14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3889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1208C-2FD1-427A-880E-8E2F825997B7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7209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8C586F-6AB8-4554-BD27-064EDF33B8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6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charset="-128"/>
                <a:cs typeface="+mn-cs"/>
              </a:rPr>
              <a:t>Vitart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charset="-128"/>
                <a:cs typeface="+mn-cs"/>
              </a:rPr>
              <a:t>, F., Prates, F.,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charset="-128"/>
                <a:cs typeface="+mn-cs"/>
              </a:rPr>
              <a:t>Bonet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charset="-128"/>
                <a:cs typeface="+mn-cs"/>
              </a:rPr>
              <a:t> A. and C.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charset="-128"/>
                <a:cs typeface="+mn-cs"/>
              </a:rPr>
              <a:t>Sahin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charset="-128"/>
                <a:cs typeface="+mn-cs"/>
              </a:rPr>
              <a:t>, 2011, New tropical cyclone products on the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Calibri" pitchFamily="34" charset="0"/>
                <a:ea typeface="ＭＳ Ｐゴシック" charset="-128"/>
                <a:cs typeface="+mn-cs"/>
              </a:rPr>
              <a:t>web,ECMWF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Calibri" pitchFamily="34" charset="0"/>
                <a:ea typeface="ＭＳ Ｐゴシック" charset="-128"/>
                <a:cs typeface="+mn-cs"/>
              </a:rPr>
              <a:t> Newsletter No. 130 – Winter 2011/12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1208C-2FD1-427A-880E-8E2F825997B7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27562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1208C-2FD1-427A-880E-8E2F825997B7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27562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8C586F-6AB8-4554-BD27-064EDF33B81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8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1208C-2FD1-427A-880E-8E2F825997B7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277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1208C-2FD1-427A-880E-8E2F825997B7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95729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1208C-2FD1-427A-880E-8E2F825997B7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3764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63" y="1539875"/>
            <a:ext cx="7916862" cy="719138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AU" altLang="en-US" noProof="0"/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63" y="2312988"/>
            <a:ext cx="7916862" cy="719137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AU" altLang="en-US" noProof="0"/>
          </a:p>
        </p:txBody>
      </p:sp>
      <p:pic>
        <p:nvPicPr>
          <p:cNvPr id="18437" name="Picture 7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902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75668"/>
            <a:ext cx="2057400" cy="41504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75668"/>
            <a:ext cx="6019800" cy="4150495"/>
          </a:xfrm>
        </p:spPr>
        <p:txBody>
          <a:bodyPr vert="eaVert"/>
          <a:lstStyle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45014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90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893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02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600200"/>
            <a:ext cx="4241800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3388" cy="5038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072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0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355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800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3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910" y="274638"/>
            <a:ext cx="6530890" cy="1143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8033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87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5017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59000" cy="6364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" y="274638"/>
            <a:ext cx="6326188" cy="6364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32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7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5668"/>
            <a:ext cx="4038600" cy="415049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4703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5668"/>
            <a:ext cx="4040188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15429"/>
            <a:ext cx="4040188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75668"/>
            <a:ext cx="4041775" cy="321439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E5F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15429"/>
            <a:ext cx="4041775" cy="351073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68120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302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10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96880"/>
            <a:ext cx="5111750" cy="422928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buNone/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6880"/>
            <a:ext cx="3008313" cy="4229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2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67829"/>
            <a:ext cx="5486400" cy="339950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97709"/>
            <a:ext cx="5486400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5825" y="274638"/>
            <a:ext cx="65309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8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9738"/>
            <a:ext cx="1346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44" r:id="rId2"/>
    <p:sldLayoutId id="2147483743" r:id="rId3"/>
    <p:sldLayoutId id="2147483742" r:id="rId4"/>
    <p:sldLayoutId id="2147483741" r:id="rId5"/>
    <p:sldLayoutId id="2147483740" r:id="rId6"/>
    <p:sldLayoutId id="2147483739" r:id="rId7"/>
    <p:sldLayoutId id="2147483738" r:id="rId8"/>
    <p:sldLayoutId id="2147483737" r:id="rId9"/>
    <p:sldLayoutId id="2147483736" r:id="rId10"/>
    <p:sldLayoutId id="214748373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t" hangingPunct="1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t" hangingPunct="1">
        <a:spcBef>
          <a:spcPct val="15000"/>
        </a:spcBef>
        <a:spcAft>
          <a:spcPct val="15000"/>
        </a:spcAft>
        <a:buFont typeface="Arial" charset="0"/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t" hangingPunct="1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t" hangingPunct="1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274638"/>
            <a:ext cx="86375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600200"/>
            <a:ext cx="8637588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2400">
          <a:solidFill>
            <a:srgbClr val="666666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rgbClr val="6666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5283FD-A779-440E-AAD1-A4C8491FD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9" y="1417637"/>
            <a:ext cx="7881654" cy="5422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0933F-41C6-4A7B-B262-56BECC424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259" y="1417638"/>
            <a:ext cx="7881654" cy="5422776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95FEA185-21F7-4935-BD49-58E5A9CCC264}"/>
              </a:ext>
            </a:extLst>
          </p:cNvPr>
          <p:cNvSpPr txBox="1">
            <a:spLocks/>
          </p:cNvSpPr>
          <p:nvPr/>
        </p:nvSpPr>
        <p:spPr bwMode="auto">
          <a:xfrm>
            <a:off x="1373618" y="150254"/>
            <a:ext cx="7597418" cy="114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E5F7E"/>
                </a:solidFill>
                <a:latin typeface="Arial"/>
                <a:ea typeface="ＭＳ Ｐゴシック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3200" dirty="0"/>
              <a:t>Use of Ensembles in Tropical Cyclone Forecasting</a:t>
            </a:r>
          </a:p>
        </p:txBody>
      </p:sp>
    </p:spTree>
    <p:extLst>
      <p:ext uri="{BB962C8B-B14F-4D97-AF65-F5344CB8AC3E}">
        <p14:creationId xmlns:p14="http://schemas.microsoft.com/office/powerpoint/2010/main" val="22453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/>
          </p:cNvSpPr>
          <p:nvPr>
            <p:ph type="title"/>
          </p:nvPr>
        </p:nvSpPr>
        <p:spPr>
          <a:xfrm>
            <a:off x="1468930" y="281887"/>
            <a:ext cx="6994525" cy="1143000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TC Track Forecasting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A811F-8F3D-4805-8FD1-9502325C6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49" y="1914503"/>
            <a:ext cx="7287642" cy="3267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C099C-EC7C-4276-9BB7-BCAE3156E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78" y="1780368"/>
            <a:ext cx="8716617" cy="4967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815984-2ED9-42AA-A54F-901CB791F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59" y="1785093"/>
            <a:ext cx="8660822" cy="4962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98B8C-3491-4212-9A6A-8612B5CF5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459" y="1780368"/>
            <a:ext cx="8660822" cy="4870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98F39-C45F-4DD5-A4DA-EC915D0E7D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577" y="1821297"/>
            <a:ext cx="8680703" cy="48854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10704E-A2C6-43AC-B784-9758924A80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457" y="1800009"/>
            <a:ext cx="8640941" cy="49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/>
          </p:cNvSpPr>
          <p:nvPr>
            <p:ph type="title"/>
          </p:nvPr>
        </p:nvSpPr>
        <p:spPr>
          <a:xfrm>
            <a:off x="1205970" y="274638"/>
            <a:ext cx="6994525" cy="1143000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Issues: Clustering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302FD-11FF-4549-AC4F-DB3A3FB1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6221263" cy="34651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954692" y="4050711"/>
            <a:ext cx="6203822" cy="3474947"/>
            <a:chOff x="2954692" y="4050711"/>
            <a:chExt cx="6203822" cy="34749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1DD0AA-272F-4951-874E-591AE1EC5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4692" y="4050711"/>
              <a:ext cx="6203822" cy="347494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77193" y="4308529"/>
              <a:ext cx="1646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10000"/>
                  </a:solidFill>
                </a:rPr>
                <a:t>+36 hours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971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/>
          </p:cNvSpPr>
          <p:nvPr>
            <p:ph type="title"/>
          </p:nvPr>
        </p:nvSpPr>
        <p:spPr>
          <a:xfrm>
            <a:off x="1411983" y="307955"/>
            <a:ext cx="6994525" cy="1143000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Issues: All Possibilities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83" y="2077479"/>
            <a:ext cx="5306636" cy="41132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23247" y="1844201"/>
            <a:ext cx="5918765" cy="4579811"/>
            <a:chOff x="1640938" y="1892340"/>
            <a:chExt cx="5918765" cy="45798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9E6523-49D5-4BA7-90B3-90E551140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0938" y="1892340"/>
              <a:ext cx="5519803" cy="45798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958717" y="2397896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10000"/>
                  </a:solidFill>
                </a:rPr>
                <a:t>TC Quang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07777" y="4503384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10000"/>
                  </a:solidFill>
                </a:rPr>
                <a:t>Post-event best track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69" y="1865636"/>
            <a:ext cx="7334028" cy="45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24"/>
          <p:cNvSpPr>
            <a:spLocks noGrp="1"/>
          </p:cNvSpPr>
          <p:nvPr>
            <p:ph type="title"/>
          </p:nvPr>
        </p:nvSpPr>
        <p:spPr>
          <a:xfrm>
            <a:off x="828852" y="274638"/>
            <a:ext cx="6994525" cy="1143000"/>
          </a:xfrm>
        </p:spPr>
        <p:txBody>
          <a:bodyPr/>
          <a:lstStyle/>
          <a:p>
            <a:r>
              <a:rPr lang="en-US" altLang="en-US" sz="3200" dirty="0">
                <a:latin typeface="Arial" charset="0"/>
              </a:rPr>
              <a:t>Future work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11B2F6-E26A-4AF1-8DE1-5AD273734816}"/>
              </a:ext>
            </a:extLst>
          </p:cNvPr>
          <p:cNvGrpSpPr/>
          <p:nvPr/>
        </p:nvGrpSpPr>
        <p:grpSpPr>
          <a:xfrm>
            <a:off x="44903" y="2055086"/>
            <a:ext cx="4355641" cy="2201306"/>
            <a:chOff x="44903" y="2055086"/>
            <a:chExt cx="4355641" cy="22013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1572B4-326C-4F00-8E04-667779320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9277" y="2055086"/>
              <a:ext cx="3271267" cy="220130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4903" y="2058107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10000"/>
                  </a:solidFill>
                </a:rPr>
                <a:t>Intensity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FE99ECD-CAA9-4307-AB5A-4CD163CAEB6A}"/>
              </a:ext>
            </a:extLst>
          </p:cNvPr>
          <p:cNvGrpSpPr/>
          <p:nvPr/>
        </p:nvGrpSpPr>
        <p:grpSpPr>
          <a:xfrm>
            <a:off x="4490070" y="4303364"/>
            <a:ext cx="4535097" cy="2235142"/>
            <a:chOff x="4490070" y="4303364"/>
            <a:chExt cx="4535097" cy="223514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070" y="4354966"/>
              <a:ext cx="3132150" cy="218354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C33FAB-D4A0-4E82-A7C2-4C97BE9DD410}"/>
                </a:ext>
              </a:extLst>
            </p:cNvPr>
            <p:cNvSpPr txBox="1"/>
            <p:nvPr/>
          </p:nvSpPr>
          <p:spPr>
            <a:xfrm>
              <a:off x="7622219" y="4303364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10000"/>
                  </a:solidFill>
                </a:rPr>
                <a:t>Ensembles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F1BF31F-75B3-4D20-B1FC-B175E66B8A1C}"/>
              </a:ext>
            </a:extLst>
          </p:cNvPr>
          <p:cNvGrpSpPr/>
          <p:nvPr/>
        </p:nvGrpSpPr>
        <p:grpSpPr>
          <a:xfrm>
            <a:off x="-51277" y="4312991"/>
            <a:ext cx="4451821" cy="2225515"/>
            <a:chOff x="-51277" y="4312991"/>
            <a:chExt cx="4451821" cy="222551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9302FD-11FF-4549-AC4F-DB3A3FB1B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3707" y="4354966"/>
              <a:ext cx="3196837" cy="218354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DA69D7-7C3B-4DD8-808C-182937CF3D2A}"/>
                </a:ext>
              </a:extLst>
            </p:cNvPr>
            <p:cNvSpPr txBox="1"/>
            <p:nvPr/>
          </p:nvSpPr>
          <p:spPr>
            <a:xfrm>
              <a:off x="-51277" y="4312991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10000"/>
                  </a:solidFill>
                </a:rPr>
                <a:t>Clustering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BADC05-667C-4F36-9C40-89B8FCB443D3}"/>
              </a:ext>
            </a:extLst>
          </p:cNvPr>
          <p:cNvGrpSpPr/>
          <p:nvPr/>
        </p:nvGrpSpPr>
        <p:grpSpPr>
          <a:xfrm>
            <a:off x="4480365" y="2055086"/>
            <a:ext cx="4593571" cy="2173006"/>
            <a:chOff x="4480365" y="2055086"/>
            <a:chExt cx="4593571" cy="21730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1958A7-6207-483B-82DF-7DDACDA6E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0365" y="2083385"/>
              <a:ext cx="3151559" cy="214470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095AA8-E343-4532-A4F3-3A7C9F6B5454}"/>
                </a:ext>
              </a:extLst>
            </p:cNvPr>
            <p:cNvSpPr txBox="1"/>
            <p:nvPr/>
          </p:nvSpPr>
          <p:spPr>
            <a:xfrm>
              <a:off x="7619692" y="2055086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10000"/>
                  </a:solidFill>
                </a:rPr>
                <a:t>Uncertainty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559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Placeholder_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4891"/>
            <a:ext cx="9142413" cy="37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40264BAB-5010-493C-A3CA-C6BC828DB250}"/>
              </a:ext>
            </a:extLst>
          </p:cNvPr>
          <p:cNvSpPr txBox="1">
            <a:spLocks/>
          </p:cNvSpPr>
          <p:nvPr/>
        </p:nvSpPr>
        <p:spPr bwMode="auto">
          <a:xfrm>
            <a:off x="210151" y="1757388"/>
            <a:ext cx="89322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 smtClean="0">
                <a:solidFill>
                  <a:srgbClr val="0E5F7E"/>
                </a:solidFill>
                <a:latin typeface="Arial" charset="0"/>
                <a:ea typeface="ＭＳ Ｐゴシック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E5F7E"/>
                </a:solidFill>
                <a:latin typeface="Arial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1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Use of Ensembles in Tropical Cyclone Forecasting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20C683-BB8A-4601-B55E-ED1552F0E541}"/>
              </a:ext>
            </a:extLst>
          </p:cNvPr>
          <p:cNvSpPr txBox="1">
            <a:spLocks/>
          </p:cNvSpPr>
          <p:nvPr/>
        </p:nvSpPr>
        <p:spPr>
          <a:xfrm>
            <a:off x="407430" y="3429000"/>
            <a:ext cx="7772400" cy="48895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dirty="0">
                <a:solidFill>
                  <a:srgbClr val="1F5C80"/>
                </a:solidFill>
                <a:cs typeface="Arial" charset="0"/>
              </a:rPr>
              <a:t>Thank you…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9A8C353-BDE9-4A40-A477-9D7FBDDE0A0D}"/>
              </a:ext>
            </a:extLst>
          </p:cNvPr>
          <p:cNvSpPr txBox="1">
            <a:spLocks/>
          </p:cNvSpPr>
          <p:nvPr/>
        </p:nvSpPr>
        <p:spPr>
          <a:xfrm>
            <a:off x="407430" y="5739395"/>
            <a:ext cx="6400800" cy="754062"/>
          </a:xfrm>
          <a:prstGeom prst="rect">
            <a:avLst/>
          </a:prstGeom>
        </p:spPr>
        <p:txBody>
          <a:bodyPr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dirty="0"/>
              <a:t>Matt Boterhoven</a:t>
            </a:r>
          </a:p>
          <a:p>
            <a:pPr eaLnBrk="1" hangingPunct="1"/>
            <a:r>
              <a:rPr lang="en-AU" altLang="en-US" dirty="0"/>
              <a:t>Matthew.Boterhoven@bom.gov.au</a:t>
            </a:r>
          </a:p>
        </p:txBody>
      </p:sp>
    </p:spTree>
    <p:extLst>
      <p:ext uri="{BB962C8B-B14F-4D97-AF65-F5344CB8AC3E}">
        <p14:creationId xmlns:p14="http://schemas.microsoft.com/office/powerpoint/2010/main" val="184333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</a:rPr>
              <a:t>Ensemble Forecast Track Map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1840799"/>
            <a:ext cx="8915400" cy="4748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41" y="4927001"/>
            <a:ext cx="3931594" cy="1852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1840799"/>
            <a:ext cx="8915400" cy="49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0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1E72701B-4D75-433D-B1EF-61402B8222A6}"/>
              </a:ext>
            </a:extLst>
          </p:cNvPr>
          <p:cNvGrpSpPr/>
          <p:nvPr/>
        </p:nvGrpSpPr>
        <p:grpSpPr>
          <a:xfrm>
            <a:off x="5981413" y="1989224"/>
            <a:ext cx="3230151" cy="4373641"/>
            <a:chOff x="5981413" y="1989224"/>
            <a:chExt cx="3230151" cy="4373641"/>
          </a:xfrm>
        </p:grpSpPr>
        <p:grpSp>
          <p:nvGrpSpPr>
            <p:cNvPr id="33" name="Group 32"/>
            <p:cNvGrpSpPr/>
            <p:nvPr/>
          </p:nvGrpSpPr>
          <p:grpSpPr>
            <a:xfrm>
              <a:off x="5981413" y="2389334"/>
              <a:ext cx="3230151" cy="3973531"/>
              <a:chOff x="5941067" y="1765046"/>
              <a:chExt cx="3230151" cy="397353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1067" y="1765046"/>
                <a:ext cx="3202933" cy="3973531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7353305" y="3351700"/>
                <a:ext cx="1772939" cy="400110"/>
                <a:chOff x="510810" y="3356610"/>
                <a:chExt cx="8961120" cy="40011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10810" y="3356610"/>
                  <a:ext cx="8961120" cy="40011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81902" y="3356610"/>
                  <a:ext cx="15520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2000" b="1" dirty="0">
                      <a:solidFill>
                        <a:srgbClr val="000000"/>
                      </a:solidFill>
                    </a:rPr>
                    <a:t>Friday 16th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290574" y="5301865"/>
                <a:ext cx="1880644" cy="433317"/>
                <a:chOff x="2507032" y="5648529"/>
                <a:chExt cx="1880644" cy="433317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560885" y="5648529"/>
                  <a:ext cx="1772939" cy="40011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2507032" y="5681736"/>
                  <a:ext cx="18806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2000" b="1" dirty="0">
                      <a:solidFill>
                        <a:srgbClr val="000000"/>
                      </a:solidFill>
                    </a:rPr>
                    <a:t>Saturday 17th</a:t>
                  </a:r>
                </a:p>
              </p:txBody>
            </p:sp>
          </p:grpSp>
        </p:grpSp>
        <p:sp>
          <p:nvSpPr>
            <p:cNvPr id="38" name="TextBox 37"/>
            <p:cNvSpPr txBox="1"/>
            <p:nvPr/>
          </p:nvSpPr>
          <p:spPr>
            <a:xfrm>
              <a:off x="7298892" y="1989224"/>
              <a:ext cx="1851790" cy="4001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AU" sz="2000" b="1" dirty="0">
                  <a:solidFill>
                    <a:srgbClr val="000000"/>
                  </a:solidFill>
                </a:rPr>
                <a:t>Forecast 12th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93E9F848-E023-4C16-A9EE-4692DABDD5E8}"/>
              </a:ext>
            </a:extLst>
          </p:cNvPr>
          <p:cNvSpPr/>
          <p:nvPr/>
        </p:nvSpPr>
        <p:spPr>
          <a:xfrm>
            <a:off x="2676880" y="479322"/>
            <a:ext cx="5368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hangingPunct="0"/>
            <a:r>
              <a:rPr lang="en-AU" sz="3200" dirty="0">
                <a:solidFill>
                  <a:srgbClr val="0E5F7E"/>
                </a:solidFill>
                <a:ea typeface="굴림" pitchFamily="34" charset="-127"/>
                <a:cs typeface="ＭＳ Ｐゴシック" charset="-128"/>
              </a:rPr>
              <a:t>Uncertainty in location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45126F7-EAB2-45DB-AB36-088E2B7A4033}"/>
              </a:ext>
            </a:extLst>
          </p:cNvPr>
          <p:cNvGrpSpPr/>
          <p:nvPr/>
        </p:nvGrpSpPr>
        <p:grpSpPr>
          <a:xfrm>
            <a:off x="3839958" y="1973701"/>
            <a:ext cx="3239553" cy="4389164"/>
            <a:chOff x="3812139" y="2027677"/>
            <a:chExt cx="3239553" cy="4389164"/>
          </a:xfrm>
        </p:grpSpPr>
        <p:grpSp>
          <p:nvGrpSpPr>
            <p:cNvPr id="8" name="Group 7"/>
            <p:cNvGrpSpPr/>
            <p:nvPr/>
          </p:nvGrpSpPr>
          <p:grpSpPr>
            <a:xfrm>
              <a:off x="3812139" y="2443310"/>
              <a:ext cx="3239553" cy="3973531"/>
              <a:chOff x="3670596" y="1803208"/>
              <a:chExt cx="3239553" cy="3973531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0596" y="1803208"/>
                <a:ext cx="3190426" cy="3973531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5092784" y="3351700"/>
                <a:ext cx="1772939" cy="400110"/>
                <a:chOff x="510810" y="3356610"/>
                <a:chExt cx="8961120" cy="40011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510810" y="3356610"/>
                  <a:ext cx="8961120" cy="40011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95395" y="3356610"/>
                  <a:ext cx="15520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2000" b="1" dirty="0">
                      <a:solidFill>
                        <a:srgbClr val="000000"/>
                      </a:solidFill>
                    </a:rPr>
                    <a:t>Friday 16th</a:t>
                  </a: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5029505" y="5301865"/>
                <a:ext cx="1880644" cy="433317"/>
                <a:chOff x="2507032" y="5648529"/>
                <a:chExt cx="1880644" cy="433317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2560885" y="5648529"/>
                  <a:ext cx="1772939" cy="40011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507032" y="5681736"/>
                  <a:ext cx="18806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2000" b="1" dirty="0">
                      <a:solidFill>
                        <a:srgbClr val="000000"/>
                      </a:solidFill>
                    </a:rPr>
                    <a:t>Saturday 17th</a:t>
                  </a:r>
                </a:p>
              </p:txBody>
            </p:sp>
          </p:grpSp>
        </p:grpSp>
        <p:sp>
          <p:nvSpPr>
            <p:cNvPr id="37" name="TextBox 36"/>
            <p:cNvSpPr txBox="1"/>
            <p:nvPr/>
          </p:nvSpPr>
          <p:spPr>
            <a:xfrm>
              <a:off x="5171048" y="2027677"/>
              <a:ext cx="1837619" cy="4001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AU" sz="2000" b="1" dirty="0">
                  <a:solidFill>
                    <a:srgbClr val="000000"/>
                  </a:solidFill>
                </a:rPr>
                <a:t>Forecast 11th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8B6A59C-2D4A-454F-A2D7-FF7E6C45C474}"/>
              </a:ext>
            </a:extLst>
          </p:cNvPr>
          <p:cNvGrpSpPr/>
          <p:nvPr/>
        </p:nvGrpSpPr>
        <p:grpSpPr>
          <a:xfrm>
            <a:off x="1528361" y="1999112"/>
            <a:ext cx="3230865" cy="4379566"/>
            <a:chOff x="1528361" y="1999112"/>
            <a:chExt cx="3230865" cy="4379566"/>
          </a:xfrm>
        </p:grpSpPr>
        <p:grpSp>
          <p:nvGrpSpPr>
            <p:cNvPr id="34" name="Group 33"/>
            <p:cNvGrpSpPr/>
            <p:nvPr/>
          </p:nvGrpSpPr>
          <p:grpSpPr>
            <a:xfrm>
              <a:off x="1528361" y="2393296"/>
              <a:ext cx="3230865" cy="3985382"/>
              <a:chOff x="1282002" y="1765045"/>
              <a:chExt cx="3230865" cy="3985382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2002" y="1765045"/>
                <a:ext cx="3209830" cy="3985382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2632223" y="3326473"/>
                <a:ext cx="1880644" cy="2416906"/>
                <a:chOff x="2632223" y="3326473"/>
                <a:chExt cx="1880644" cy="2416906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676880" y="3326473"/>
                  <a:ext cx="1790961" cy="425337"/>
                  <a:chOff x="419720" y="3331383"/>
                  <a:chExt cx="9052210" cy="425337"/>
                </a:xfrm>
              </p:grpSpPr>
              <p:sp>
                <p:nvSpPr>
                  <p:cNvPr id="16" name="Rectangle 15"/>
                  <p:cNvSpPr/>
                  <p:nvPr/>
                </p:nvSpPr>
                <p:spPr>
                  <a:xfrm>
                    <a:off x="510810" y="3356610"/>
                    <a:ext cx="8961120" cy="400110"/>
                  </a:xfrm>
                  <a:prstGeom prst="rect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19720" y="3331383"/>
                    <a:ext cx="155203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2000" b="1" dirty="0">
                        <a:solidFill>
                          <a:srgbClr val="000000"/>
                        </a:solidFill>
                      </a:rPr>
                      <a:t>Friday 16th</a:t>
                    </a:r>
                  </a:p>
                </p:txBody>
              </p:sp>
            </p:grpSp>
            <p:grpSp>
              <p:nvGrpSpPr>
                <p:cNvPr id="6" name="Group 5"/>
                <p:cNvGrpSpPr/>
                <p:nvPr/>
              </p:nvGrpSpPr>
              <p:grpSpPr>
                <a:xfrm>
                  <a:off x="2632223" y="5310062"/>
                  <a:ext cx="1880644" cy="433317"/>
                  <a:chOff x="2507032" y="5648529"/>
                  <a:chExt cx="1880644" cy="433317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2560885" y="5648529"/>
                    <a:ext cx="1772939" cy="400110"/>
                  </a:xfrm>
                  <a:prstGeom prst="rect">
                    <a:avLst/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507032" y="5681736"/>
                    <a:ext cx="188064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AU" sz="2000" b="1" dirty="0">
                        <a:solidFill>
                          <a:srgbClr val="000000"/>
                        </a:solidFill>
                      </a:rPr>
                      <a:t>Saturday 17th</a:t>
                    </a:r>
                  </a:p>
                </p:txBody>
              </p:sp>
            </p:grpSp>
          </p:grpSp>
        </p:grpSp>
        <p:sp>
          <p:nvSpPr>
            <p:cNvPr id="36" name="TextBox 35"/>
            <p:cNvSpPr txBox="1"/>
            <p:nvPr/>
          </p:nvSpPr>
          <p:spPr>
            <a:xfrm>
              <a:off x="2878582" y="1999112"/>
              <a:ext cx="1851790" cy="4001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AU" sz="2000" b="1" dirty="0">
                  <a:solidFill>
                    <a:srgbClr val="000000"/>
                  </a:solidFill>
                </a:rPr>
                <a:t>Forecast 10th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F6FB9E-6BAB-4FEA-8946-92A2F8757A21}"/>
              </a:ext>
            </a:extLst>
          </p:cNvPr>
          <p:cNvGrpSpPr/>
          <p:nvPr/>
        </p:nvGrpSpPr>
        <p:grpSpPr>
          <a:xfrm>
            <a:off x="-967681" y="2009818"/>
            <a:ext cx="3281267" cy="2435452"/>
            <a:chOff x="-967681" y="2009818"/>
            <a:chExt cx="3281267" cy="2435452"/>
          </a:xfrm>
        </p:grpSpPr>
        <p:sp>
          <p:nvSpPr>
            <p:cNvPr id="14" name="TextBox 13"/>
            <p:cNvSpPr txBox="1"/>
            <p:nvPr/>
          </p:nvSpPr>
          <p:spPr>
            <a:xfrm>
              <a:off x="569352" y="2009818"/>
              <a:ext cx="1709122" cy="4001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AU" sz="2000" b="1" dirty="0">
                  <a:solidFill>
                    <a:srgbClr val="000000"/>
                  </a:solidFill>
                </a:rPr>
                <a:t>Forecast 9th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-967681" y="2393296"/>
              <a:ext cx="3281267" cy="2051974"/>
              <a:chOff x="-1269880" y="1753193"/>
              <a:chExt cx="3281267" cy="205197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69880" y="1753193"/>
                <a:ext cx="3281267" cy="2051974"/>
              </a:xfrm>
              <a:prstGeom prst="rect">
                <a:avLst/>
              </a:prstGeom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211814" y="3356610"/>
                <a:ext cx="1772939" cy="400110"/>
                <a:chOff x="510810" y="3356610"/>
                <a:chExt cx="8961120" cy="400110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510810" y="3356610"/>
                  <a:ext cx="8961120" cy="40011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1010669" y="3356610"/>
                  <a:ext cx="15520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AU" sz="2000" b="1" dirty="0">
                      <a:solidFill>
                        <a:srgbClr val="000000"/>
                      </a:solidFill>
                    </a:rPr>
                    <a:t>Friday 16th</a:t>
                  </a:r>
                </a:p>
              </p:txBody>
            </p:sp>
          </p:grp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CA968FD6-9409-427B-BBB4-5A7EB0757834}"/>
              </a:ext>
            </a:extLst>
          </p:cNvPr>
          <p:cNvSpPr txBox="1"/>
          <p:nvPr/>
        </p:nvSpPr>
        <p:spPr>
          <a:xfrm>
            <a:off x="0" y="49124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10000"/>
                </a:solidFill>
              </a:rPr>
              <a:t>Forecast Day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437117-C970-4711-980F-8FFCD93CEA0F}"/>
              </a:ext>
            </a:extLst>
          </p:cNvPr>
          <p:cNvSpPr txBox="1"/>
          <p:nvPr/>
        </p:nvSpPr>
        <p:spPr>
          <a:xfrm>
            <a:off x="0" y="168293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10000"/>
                </a:solidFill>
              </a:rPr>
              <a:t>Forecast Run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BCA6422-0066-4B37-93E4-B6FC2A6A42AA}"/>
              </a:ext>
            </a:extLst>
          </p:cNvPr>
          <p:cNvCxnSpPr>
            <a:cxnSpLocks/>
          </p:cNvCxnSpPr>
          <p:nvPr/>
        </p:nvCxnSpPr>
        <p:spPr>
          <a:xfrm flipV="1">
            <a:off x="580472" y="4445270"/>
            <a:ext cx="297450" cy="470617"/>
          </a:xfrm>
          <a:prstGeom prst="straightConnector1">
            <a:avLst/>
          </a:prstGeom>
          <a:ln>
            <a:solidFill>
              <a:srgbClr val="01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</a:rPr>
              <a:t>Probability of Tropical Cyclone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1" y="1417638"/>
            <a:ext cx="5474849" cy="4035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0457" y="5998029"/>
            <a:ext cx="199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solidFill>
                  <a:srgbClr val="010000"/>
                </a:solidFill>
              </a:rPr>
              <a:t>Vitart</a:t>
            </a:r>
            <a:r>
              <a:rPr lang="en-AU" dirty="0">
                <a:solidFill>
                  <a:srgbClr val="010000"/>
                </a:solidFill>
              </a:rPr>
              <a:t> et al (2011) </a:t>
            </a:r>
            <a:endParaRPr lang="en-US" dirty="0">
              <a:solidFill>
                <a:srgbClr val="01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7EBAD6-073F-4129-98B7-FF24EEB26BBB}"/>
              </a:ext>
            </a:extLst>
          </p:cNvPr>
          <p:cNvGrpSpPr/>
          <p:nvPr/>
        </p:nvGrpSpPr>
        <p:grpSpPr>
          <a:xfrm>
            <a:off x="174965" y="2560590"/>
            <a:ext cx="4045772" cy="4148196"/>
            <a:chOff x="174965" y="2560590"/>
            <a:chExt cx="4045772" cy="41481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65" y="2560590"/>
              <a:ext cx="4045772" cy="414819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907A60-8C06-468A-AB64-4F88D4C95CCB}"/>
                </a:ext>
              </a:extLst>
            </p:cNvPr>
            <p:cNvSpPr txBox="1"/>
            <p:nvPr/>
          </p:nvSpPr>
          <p:spPr>
            <a:xfrm>
              <a:off x="2266454" y="5472451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10000"/>
                  </a:solidFill>
                </a:rPr>
                <a:t>Over-forecast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7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</a:rPr>
              <a:t>Probability of Tropical Cyclone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83855" y="1699614"/>
            <a:ext cx="7851288" cy="4973329"/>
            <a:chOff x="1183855" y="1699614"/>
            <a:chExt cx="7851288" cy="49733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55" y="1699614"/>
              <a:ext cx="6290408" cy="497332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814457" y="4610821"/>
              <a:ext cx="22206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10000"/>
                  </a:solidFill>
                </a:rPr>
                <a:t>Eg</a:t>
              </a:r>
              <a:r>
                <a:rPr lang="en-US" dirty="0">
                  <a:solidFill>
                    <a:srgbClr val="010000"/>
                  </a:solidFill>
                </a:rPr>
                <a:t>. 70-75% of ensemble members have a 34 knots system for Tuesday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463143" y="2699657"/>
              <a:ext cx="478971" cy="500743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942114" y="3113314"/>
              <a:ext cx="2079172" cy="1497507"/>
            </a:xfrm>
            <a:prstGeom prst="straightConnector1">
              <a:avLst/>
            </a:prstGeom>
            <a:ln w="38100">
              <a:solidFill>
                <a:srgbClr val="01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635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>
          <a:xfrm>
            <a:off x="1423497" y="204799"/>
            <a:ext cx="7432675" cy="1009650"/>
          </a:xfrm>
        </p:spPr>
        <p:txBody>
          <a:bodyPr/>
          <a:lstStyle/>
          <a:p>
            <a:r>
              <a:rPr lang="en-AU" altLang="en-US" dirty="0">
                <a:ea typeface="ＭＳ Ｐゴシック" pitchFamily="34" charset="-128"/>
              </a:rPr>
              <a:t>Forecast Verification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3" y="1447598"/>
            <a:ext cx="8003822" cy="52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3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24"/>
          <p:cNvSpPr>
            <a:spLocks noGrp="1"/>
          </p:cNvSpPr>
          <p:nvPr>
            <p:ph type="title"/>
          </p:nvPr>
        </p:nvSpPr>
        <p:spPr>
          <a:xfrm>
            <a:off x="1531992" y="243033"/>
            <a:ext cx="6994525" cy="1143000"/>
          </a:xfrm>
        </p:spPr>
        <p:txBody>
          <a:bodyPr/>
          <a:lstStyle/>
          <a:p>
            <a:r>
              <a:rPr lang="en-US" altLang="en-US" sz="3200" dirty="0">
                <a:latin typeface="Arial" charset="0"/>
              </a:rPr>
              <a:t>Intensity Forecasting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1417638"/>
            <a:ext cx="4612009" cy="2036740"/>
            <a:chOff x="0" y="1417638"/>
            <a:chExt cx="4612009" cy="20367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1572B4-326C-4F00-8E04-667779320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17638"/>
              <a:ext cx="4612009" cy="203674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39486" y="1480848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10000"/>
                  </a:solidFill>
                </a:rPr>
                <a:t>STC Marcus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31991" y="3417833"/>
            <a:ext cx="4612009" cy="2124629"/>
            <a:chOff x="4531991" y="3417833"/>
            <a:chExt cx="4612009" cy="21246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BE21F8-BFF6-4AAC-8677-0B2E20143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1991" y="3417833"/>
              <a:ext cx="4612009" cy="21246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811486" y="3538248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10000"/>
                  </a:solidFill>
                </a:rPr>
                <a:t>STC Frances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82" y="4733370"/>
            <a:ext cx="4572000" cy="2124630"/>
            <a:chOff x="6882" y="4733370"/>
            <a:chExt cx="4572000" cy="21246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4698AF-7D2F-4AE7-8E57-EB8F4536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2" y="4733370"/>
              <a:ext cx="4572000" cy="21246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1629" y="4855419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10000"/>
                  </a:solidFill>
                </a:rPr>
                <a:t>STC Ernie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/>
          </p:cNvSpPr>
          <p:nvPr>
            <p:ph type="title"/>
          </p:nvPr>
        </p:nvSpPr>
        <p:spPr>
          <a:xfrm>
            <a:off x="1064371" y="286872"/>
            <a:ext cx="6994525" cy="1143000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Communication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9CFF8-CB70-4E3B-88CB-E38D2EEBA8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22" y="1933793"/>
            <a:ext cx="5991225" cy="46373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DBF385-DF73-48DA-AFCE-4C5D62A2F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753" y="1429872"/>
            <a:ext cx="5991225" cy="5354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9FA624-F920-4B6D-9672-72C473283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753" y="1429871"/>
            <a:ext cx="5873724" cy="5354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6D1500-A606-476E-8F43-E0B75D900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5291" y="1429873"/>
            <a:ext cx="5934304" cy="5354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E8973A-1C8F-4598-B72F-E2904EE1DE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6022" y="1429871"/>
            <a:ext cx="5991225" cy="5354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183580-FC83-424F-938A-9082456BC3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291" y="1429870"/>
            <a:ext cx="6021515" cy="53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9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/>
          </p:cNvSpPr>
          <p:nvPr>
            <p:ph type="title"/>
          </p:nvPr>
        </p:nvSpPr>
        <p:spPr>
          <a:xfrm>
            <a:off x="369930" y="328049"/>
            <a:ext cx="6994525" cy="1143000"/>
          </a:xfrm>
        </p:spPr>
        <p:txBody>
          <a:bodyPr/>
          <a:lstStyle/>
          <a:p>
            <a:r>
              <a:rPr lang="en-US" altLang="en-US" dirty="0">
                <a:latin typeface="Arial" charset="0"/>
              </a:rPr>
              <a:t>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B306AC-9CD1-4700-8AEC-1E0CB9B7A6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02" y="1866898"/>
            <a:ext cx="5567751" cy="4663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5A8DEA-5A9E-460D-B2BB-7C2D505F82D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25" y="1931471"/>
            <a:ext cx="6657749" cy="45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reau_Generic_2012_v2">
  <a:themeElements>
    <a:clrScheme name="Bureau Standard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 Standard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Standard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reau Blank">
  <a:themeElements>
    <a:clrScheme name="Bureau Blank 13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Bureau 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reau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 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reau Blank 13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Bureau_Generic_2012_v2</Template>
  <TotalTime>3445</TotalTime>
  <Words>174</Words>
  <Application>Microsoft Office PowerPoint</Application>
  <PresentationFormat>On-screen Show (4:3)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굴림</vt:lpstr>
      <vt:lpstr>ＭＳ Ｐゴシック</vt:lpstr>
      <vt:lpstr>Arial</vt:lpstr>
      <vt:lpstr>Calibri</vt:lpstr>
      <vt:lpstr>Lucida Grande</vt:lpstr>
      <vt:lpstr>Symbol</vt:lpstr>
      <vt:lpstr>Bureau_Generic_2012_v2</vt:lpstr>
      <vt:lpstr>Bureau Blank</vt:lpstr>
      <vt:lpstr>PowerPoint Presentation</vt:lpstr>
      <vt:lpstr>Ensemble Forecast Track Map</vt:lpstr>
      <vt:lpstr>PowerPoint Presentation</vt:lpstr>
      <vt:lpstr>Probability of Tropical Cyclone</vt:lpstr>
      <vt:lpstr>Probability of Tropical Cyclone</vt:lpstr>
      <vt:lpstr>Forecast Verification</vt:lpstr>
      <vt:lpstr>Intensity Forecasting</vt:lpstr>
      <vt:lpstr>Communication</vt:lpstr>
      <vt:lpstr>Structure</vt:lpstr>
      <vt:lpstr>TC Track Forecasting</vt:lpstr>
      <vt:lpstr>Issues: Clustering</vt:lpstr>
      <vt:lpstr>Issues: All Possibilities</vt:lpstr>
      <vt:lpstr>Future work</vt:lpstr>
      <vt:lpstr>PowerPoint Presentation</vt:lpstr>
    </vt:vector>
  </TitlesOfParts>
  <Company>Bureau of Meteorology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Boterhoven</dc:creator>
  <cp:lastModifiedBy>Matthew Boterhoven</cp:lastModifiedBy>
  <cp:revision>136</cp:revision>
  <dcterms:created xsi:type="dcterms:W3CDTF">2015-04-15T01:24:03Z</dcterms:created>
  <dcterms:modified xsi:type="dcterms:W3CDTF">2018-11-21T04:09:00Z</dcterms:modified>
</cp:coreProperties>
</file>