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30"/>
  </p:notesMasterIdLst>
  <p:sldIdLst>
    <p:sldId id="256" r:id="rId3"/>
    <p:sldId id="257" r:id="rId4"/>
    <p:sldId id="264" r:id="rId5"/>
    <p:sldId id="265" r:id="rId6"/>
    <p:sldId id="258" r:id="rId7"/>
    <p:sldId id="259" r:id="rId8"/>
    <p:sldId id="260" r:id="rId9"/>
    <p:sldId id="261" r:id="rId10"/>
    <p:sldId id="262" r:id="rId11"/>
    <p:sldId id="320" r:id="rId12"/>
    <p:sldId id="263" r:id="rId13"/>
    <p:sldId id="324" r:id="rId14"/>
    <p:sldId id="326" r:id="rId15"/>
    <p:sldId id="267" r:id="rId16"/>
    <p:sldId id="266" r:id="rId17"/>
    <p:sldId id="482" r:id="rId18"/>
    <p:sldId id="483" r:id="rId19"/>
    <p:sldId id="485" r:id="rId20"/>
    <p:sldId id="484" r:id="rId21"/>
    <p:sldId id="283" r:id="rId22"/>
    <p:sldId id="298" r:id="rId23"/>
    <p:sldId id="486" r:id="rId24"/>
    <p:sldId id="312" r:id="rId25"/>
    <p:sldId id="327" r:id="rId26"/>
    <p:sldId id="331" r:id="rId27"/>
    <p:sldId id="332" r:id="rId28"/>
    <p:sldId id="32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B3642-93A6-400A-98FE-5DAD5B32C6E4}" type="datetimeFigureOut">
              <a:rPr lang="en-AU" smtClean="0"/>
              <a:t>10/11/2018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D0B8F-2602-42F0-8510-5466135F06A9}" type="slidenum">
              <a:rPr lang="en-AU" smtClean="0"/>
              <a:t>‹#›</a:t>
            </a:fld>
            <a:endParaRPr lang="en-AU"/>
          </a:p>
        </p:txBody>
      </p:sp>
    </p:spTree>
    <p:extLst>
      <p:ext uri="{BB962C8B-B14F-4D97-AF65-F5344CB8AC3E}">
        <p14:creationId xmlns:p14="http://schemas.microsoft.com/office/powerpoint/2010/main" val="387722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fcs-climat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Why is DRM important – because of the vast number of people who are killed or injured by disasters each year and the incredible amount of loss and damage they 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Deaths rates are much higher in Less Developed Countries and Small Island Developing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however, Loss and damage is greater in developed nations with greater infrastructure that is vulnerable to high impact weather/climate events. Nearly 66% of all loss and damage occurred in 3 countries (US, China and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However, the impacts of disasters on LDC and SIDS is greater by proportion of their GDPs. They lose a greater prop of their GDPs to disasters and spend a greater proportion of their GDPs recovering from disasters</a:t>
            </a:r>
          </a:p>
        </p:txBody>
      </p:sp>
      <p:sp>
        <p:nvSpPr>
          <p:cNvPr id="4" name="Slide Number Placeholder 3"/>
          <p:cNvSpPr>
            <a:spLocks noGrp="1"/>
          </p:cNvSpPr>
          <p:nvPr>
            <p:ph type="sldNum" sz="quarter" idx="5"/>
          </p:nvPr>
        </p:nvSpPr>
        <p:spPr/>
        <p:txBody>
          <a:bodyPr/>
          <a:lstStyle/>
          <a:p>
            <a:fld id="{826D0B8F-2602-42F0-8510-5466135F06A9}" type="slidenum">
              <a:rPr lang="en-AU" smtClean="0"/>
              <a:t>4</a:t>
            </a:fld>
            <a:endParaRPr lang="en-AU"/>
          </a:p>
        </p:txBody>
      </p:sp>
    </p:spTree>
    <p:extLst>
      <p:ext uri="{BB962C8B-B14F-4D97-AF65-F5344CB8AC3E}">
        <p14:creationId xmlns:p14="http://schemas.microsoft.com/office/powerpoint/2010/main" val="31298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26D0B8F-2602-42F0-8510-5466135F06A9}" type="slidenum">
              <a:rPr lang="en-AU" smtClean="0"/>
              <a:t>5</a:t>
            </a:fld>
            <a:endParaRPr lang="en-AU"/>
          </a:p>
        </p:txBody>
      </p:sp>
    </p:spTree>
    <p:extLst>
      <p:ext uri="{BB962C8B-B14F-4D97-AF65-F5344CB8AC3E}">
        <p14:creationId xmlns:p14="http://schemas.microsoft.com/office/powerpoint/2010/main" val="263218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Imagine if we (the meteorological community) could save the World even 15% of the more than $2.2 Trillion – more than $300 BILLION - of these losses over the next 20 years? And this figure is conservative. This would pay for meteorological and hydrological services around the world a few times over.</a:t>
            </a:r>
          </a:p>
        </p:txBody>
      </p:sp>
      <p:sp>
        <p:nvSpPr>
          <p:cNvPr id="4" name="Slide Number Placeholder 3"/>
          <p:cNvSpPr>
            <a:spLocks noGrp="1"/>
          </p:cNvSpPr>
          <p:nvPr>
            <p:ph type="sldNum" sz="quarter" idx="5"/>
          </p:nvPr>
        </p:nvSpPr>
        <p:spPr/>
        <p:txBody>
          <a:bodyPr/>
          <a:lstStyle/>
          <a:p>
            <a:fld id="{826D0B8F-2602-42F0-8510-5466135F06A9}" type="slidenum">
              <a:rPr lang="en-AU" smtClean="0"/>
              <a:t>6</a:t>
            </a:fld>
            <a:endParaRPr lang="en-AU"/>
          </a:p>
        </p:txBody>
      </p:sp>
    </p:spTree>
    <p:extLst>
      <p:ext uri="{BB962C8B-B14F-4D97-AF65-F5344CB8AC3E}">
        <p14:creationId xmlns:p14="http://schemas.microsoft.com/office/powerpoint/2010/main" val="158955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key drivers for the development and implementation of GMAS are the addressing of</a:t>
            </a:r>
          </a:p>
          <a:p>
            <a:r>
              <a:rPr lang="en-AU" dirty="0"/>
              <a:t>major gaps in Multi-Hazard Early Warning Systems (MHEWS) at national, regional and</a:t>
            </a:r>
          </a:p>
          <a:p>
            <a:r>
              <a:rPr lang="en-AU" dirty="0"/>
              <a:t>global levels</a:t>
            </a:r>
          </a:p>
          <a:p>
            <a:r>
              <a:rPr lang="en-AU" dirty="0"/>
              <a:t>In 2015, governments, agencies, NHMSs, WMO representatives and the wider disaster risk</a:t>
            </a:r>
          </a:p>
          <a:p>
            <a:r>
              <a:rPr lang="en-AU" dirty="0"/>
              <a:t>reduction community gathered together in Sendai, an area itself devastated by the Great</a:t>
            </a:r>
          </a:p>
          <a:p>
            <a:r>
              <a:rPr lang="en-AU" dirty="0"/>
              <a:t>Japan Earthquake, to discuss and formulate what has now become the ground-breaking</a:t>
            </a:r>
          </a:p>
          <a:p>
            <a:r>
              <a:rPr lang="en-AU" dirty="0"/>
              <a:t>Sendai Framework for Disaster Risk Reduction. In Sendai all parties agreed upon the</a:t>
            </a:r>
          </a:p>
          <a:p>
            <a:r>
              <a:rPr lang="en-AU" dirty="0"/>
              <a:t>requirement for enhancing services, strengthening regional and global collaboration and</a:t>
            </a:r>
          </a:p>
          <a:p>
            <a:r>
              <a:rPr lang="en-AU" dirty="0"/>
              <a:t>developing science based methodologies to support Multi-Hazard Early Warning Systems.</a:t>
            </a:r>
          </a:p>
          <a:p>
            <a:r>
              <a:rPr lang="en-AU" dirty="0"/>
              <a:t>This forms the basis for Target G of the Sendai Framework – to substantially increase the</a:t>
            </a:r>
          </a:p>
          <a:p>
            <a:r>
              <a:rPr lang="en-AU" dirty="0"/>
              <a:t>availability of, and access to, multi-hazard early warning systems and disaster risk</a:t>
            </a:r>
          </a:p>
          <a:p>
            <a:r>
              <a:rPr lang="en-AU" dirty="0"/>
              <a:t>information and assessments to people by 20301</a:t>
            </a:r>
          </a:p>
        </p:txBody>
      </p:sp>
      <p:sp>
        <p:nvSpPr>
          <p:cNvPr id="4" name="Slide Number Placeholder 3"/>
          <p:cNvSpPr>
            <a:spLocks noGrp="1"/>
          </p:cNvSpPr>
          <p:nvPr>
            <p:ph type="sldNum" sz="quarter" idx="5"/>
          </p:nvPr>
        </p:nvSpPr>
        <p:spPr/>
        <p:txBody>
          <a:bodyPr/>
          <a:lstStyle/>
          <a:p>
            <a:fld id="{826D0B8F-2602-42F0-8510-5466135F06A9}" type="slidenum">
              <a:rPr lang="en-AU" smtClean="0"/>
              <a:t>15</a:t>
            </a:fld>
            <a:endParaRPr lang="en-AU"/>
          </a:p>
        </p:txBody>
      </p:sp>
    </p:spTree>
    <p:extLst>
      <p:ext uri="{BB962C8B-B14F-4D97-AF65-F5344CB8AC3E}">
        <p14:creationId xmlns:p14="http://schemas.microsoft.com/office/powerpoint/2010/main" val="95084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Combining existing display formats such as </a:t>
            </a:r>
            <a:r>
              <a:rPr lang="en-AU" dirty="0" err="1"/>
              <a:t>Meteoalarm</a:t>
            </a:r>
            <a:r>
              <a:rPr lang="en-AU" dirty="0"/>
              <a:t> and </a:t>
            </a:r>
            <a:r>
              <a:rPr lang="en-AU" dirty="0" err="1"/>
              <a:t>MeteoInfo</a:t>
            </a:r>
            <a:r>
              <a:rPr lang="en-AU" dirty="0"/>
              <a:t> or (most likely) developing a new format.</a:t>
            </a:r>
          </a:p>
          <a:p>
            <a:r>
              <a:rPr lang="en-AU" dirty="0"/>
              <a:t>Central repository of warnings – possibly based on existing Severe Weather Information System (SWIC)</a:t>
            </a:r>
          </a:p>
          <a:p>
            <a:r>
              <a:rPr lang="en-AU" dirty="0"/>
              <a:t>Global coverage of graphical warning information – colour coded on impacts not necessarily severity</a:t>
            </a:r>
          </a:p>
        </p:txBody>
      </p:sp>
      <p:sp>
        <p:nvSpPr>
          <p:cNvPr id="4" name="Slide Number Placeholder 3"/>
          <p:cNvSpPr>
            <a:spLocks noGrp="1"/>
          </p:cNvSpPr>
          <p:nvPr>
            <p:ph type="sldNum" sz="quarter" idx="5"/>
          </p:nvPr>
        </p:nvSpPr>
        <p:spPr/>
        <p:txBody>
          <a:bodyPr/>
          <a:lstStyle/>
          <a:p>
            <a:fld id="{826D0B8F-2602-42F0-8510-5466135F06A9}" type="slidenum">
              <a:rPr lang="en-AU" smtClean="0"/>
              <a:t>17</a:t>
            </a:fld>
            <a:endParaRPr lang="en-AU"/>
          </a:p>
        </p:txBody>
      </p:sp>
    </p:spTree>
    <p:extLst>
      <p:ext uri="{BB962C8B-B14F-4D97-AF65-F5344CB8AC3E}">
        <p14:creationId xmlns:p14="http://schemas.microsoft.com/office/powerpoint/2010/main" val="201821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IDMP works with a wide range of partners with the objective of supporting stakeholders at all levels by providing them with policy and management guidance through globally coordinated generation of scientific information and sharing best practices and knowledge for integrated drought management. The IDMP is a contribution to the</a:t>
            </a:r>
            <a:r>
              <a:rPr lang="en-AU" sz="1200" b="0" i="0" u="none" strike="noStrike" kern="1200" dirty="0">
                <a:solidFill>
                  <a:schemeClr val="tx1"/>
                </a:solidFill>
                <a:effectLst/>
                <a:latin typeface="+mn-lt"/>
                <a:ea typeface="+mn-ea"/>
                <a:cs typeface="+mn-cs"/>
                <a:hlinkClick r:id="rId3" tooltip="GFCS"/>
              </a:rPr>
              <a:t> Global Framework for Climate Services (GFCS)</a:t>
            </a:r>
            <a:r>
              <a:rPr lang="en-AU" sz="1200" b="0" i="0" kern="1200" dirty="0">
                <a:solidFill>
                  <a:schemeClr val="tx1"/>
                </a:solidFill>
                <a:effectLst/>
                <a:latin typeface="+mn-lt"/>
                <a:ea typeface="+mn-ea"/>
                <a:cs typeface="+mn-cs"/>
              </a:rPr>
              <a:t> especially with regards to GFCS priority areas of disaster risk reduction, water, agriculture and food security. It especially seeks to support regions and countries to develop more proactive drought policies and better predictive mechanisms.</a:t>
            </a:r>
            <a:endParaRPr lang="en-AU" dirty="0"/>
          </a:p>
        </p:txBody>
      </p:sp>
      <p:sp>
        <p:nvSpPr>
          <p:cNvPr id="4" name="Slide Number Placeholder 3"/>
          <p:cNvSpPr>
            <a:spLocks noGrp="1"/>
          </p:cNvSpPr>
          <p:nvPr>
            <p:ph type="sldNum" sz="quarter" idx="5"/>
          </p:nvPr>
        </p:nvSpPr>
        <p:spPr/>
        <p:txBody>
          <a:bodyPr/>
          <a:lstStyle/>
          <a:p>
            <a:fld id="{826D0B8F-2602-42F0-8510-5466135F06A9}" type="slidenum">
              <a:rPr lang="en-AU" smtClean="0"/>
              <a:t>22</a:t>
            </a:fld>
            <a:endParaRPr lang="en-AU"/>
          </a:p>
        </p:txBody>
      </p:sp>
    </p:spTree>
    <p:extLst>
      <p:ext uri="{BB962C8B-B14F-4D97-AF65-F5344CB8AC3E}">
        <p14:creationId xmlns:p14="http://schemas.microsoft.com/office/powerpoint/2010/main" val="351273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188913"/>
            <a:ext cx="11618384" cy="792162"/>
          </a:xfrm>
        </p:spPr>
        <p:txBody>
          <a:bodyPr/>
          <a:lstStyle/>
          <a:p>
            <a:r>
              <a:rPr lang="en-US"/>
              <a:t>Click to edit Master title style</a:t>
            </a:r>
            <a:endParaRPr lang="en-US" dirty="0"/>
          </a:p>
        </p:txBody>
      </p:sp>
      <p:sp>
        <p:nvSpPr>
          <p:cNvPr id="4" name="Content Placeholder 3"/>
          <p:cNvSpPr>
            <a:spLocks noGrp="1"/>
          </p:cNvSpPr>
          <p:nvPr>
            <p:ph sz="half" idx="2"/>
          </p:nvPr>
        </p:nvSpPr>
        <p:spPr>
          <a:xfrm>
            <a:off x="6244167" y="1052514"/>
            <a:ext cx="5708651" cy="4897437"/>
          </a:xfrm>
        </p:spPr>
        <p:txBody>
          <a:bodyPr/>
          <a:lstStyle>
            <a:lvl1pPr>
              <a:spcBef>
                <a:spcPts val="0"/>
              </a:spcBef>
              <a:spcAft>
                <a:spcPts val="600"/>
              </a:spcAft>
              <a:defRPr sz="2400"/>
            </a:lvl1pPr>
            <a:lvl2pPr>
              <a:spcBef>
                <a:spcPts val="0"/>
              </a:spcBef>
              <a:spcAft>
                <a:spcPts val="600"/>
              </a:spcAft>
              <a:defRPr sz="2000"/>
            </a:lvl2pPr>
            <a:lvl3pPr>
              <a:spcBef>
                <a:spcPts val="0"/>
              </a:spcBef>
              <a:spcAft>
                <a:spcPts val="600"/>
              </a:spcAft>
              <a:defRPr sz="1800"/>
            </a:lvl3pPr>
            <a:lvl4pPr>
              <a:spcBef>
                <a:spcPts val="0"/>
              </a:spcBef>
              <a:spcAft>
                <a:spcPts val="600"/>
              </a:spcAft>
              <a:defRPr sz="1600"/>
            </a:lvl4pPr>
            <a:lvl5pPr>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390651" y="6453189"/>
            <a:ext cx="5954183" cy="312737"/>
          </a:xfrm>
          <a:prstGeom prst="rect">
            <a:avLst/>
          </a:prstGeom>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1"/>
          </p:nvPr>
        </p:nvSpPr>
        <p:spPr>
          <a:xfrm>
            <a:off x="7823201" y="6478589"/>
            <a:ext cx="1536700" cy="312737"/>
          </a:xfrm>
        </p:spPr>
        <p:txBody>
          <a:bodyPr/>
          <a:lstStyle>
            <a:lvl1pPr>
              <a:defRPr/>
            </a:lvl1pPr>
          </a:lstStyle>
          <a:p>
            <a:fld id="{530DC6A7-5167-4619-9E2D-9462EBD6BA47}" type="slidenum">
              <a:rPr lang="en-US" altLang="en-US">
                <a:solidFill>
                  <a:srgbClr val="000000"/>
                </a:solidFill>
              </a:rPr>
              <a:pPr/>
              <a:t>‹#›</a:t>
            </a:fld>
            <a:endParaRPr lang="en-US" altLang="en-US">
              <a:solidFill>
                <a:srgbClr val="000000"/>
              </a:solidFill>
            </a:endParaRPr>
          </a:p>
        </p:txBody>
      </p:sp>
      <p:sp>
        <p:nvSpPr>
          <p:cNvPr id="8" name="Content Placeholder 7"/>
          <p:cNvSpPr>
            <a:spLocks noGrp="1"/>
          </p:cNvSpPr>
          <p:nvPr>
            <p:ph sz="quarter" idx="12"/>
          </p:nvPr>
        </p:nvSpPr>
        <p:spPr>
          <a:xfrm>
            <a:off x="347207" y="1054127"/>
            <a:ext cx="5706387" cy="4905375"/>
          </a:xfrm>
        </p:spPr>
        <p:txBody>
          <a:bodyPr/>
          <a:lstStyle>
            <a:lvl1pPr>
              <a:spcBef>
                <a:spcPts val="0"/>
              </a:spcBef>
              <a:spcAft>
                <a:spcPts val="600"/>
              </a:spcAft>
              <a:defRPr sz="2400"/>
            </a:lvl1pPr>
            <a:lvl2pPr>
              <a:spcBef>
                <a:spcPts val="0"/>
              </a:spcBef>
              <a:spcAft>
                <a:spcPts val="600"/>
              </a:spcAft>
              <a:defRPr sz="2000"/>
            </a:lvl2pPr>
            <a:lvl3pPr>
              <a:spcBef>
                <a:spcPts val="0"/>
              </a:spcBef>
              <a:spcAft>
                <a:spcPts val="600"/>
              </a:spcAft>
              <a:defRPr sz="1800"/>
            </a:lvl3pPr>
            <a:lvl4pPr>
              <a:spcBef>
                <a:spcPts val="0"/>
              </a:spcBef>
              <a:spcAft>
                <a:spcPts val="600"/>
              </a:spcAft>
              <a:defRPr sz="1600"/>
            </a:lvl4pPr>
            <a:lvl5pPr>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69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674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3065409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8886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50989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00347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10670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4846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064622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3177440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188913"/>
            <a:ext cx="11618384" cy="792162"/>
          </a:xfrm>
        </p:spPr>
        <p:txBody>
          <a:bodyPr/>
          <a:lstStyle/>
          <a:p>
            <a:r>
              <a:rPr lang="en-US"/>
              <a:t>Click to edit Master title style</a:t>
            </a:r>
            <a:endParaRPr lang="en-US" dirty="0"/>
          </a:p>
        </p:txBody>
      </p:sp>
      <p:sp>
        <p:nvSpPr>
          <p:cNvPr id="4" name="Content Placeholder 3"/>
          <p:cNvSpPr>
            <a:spLocks noGrp="1"/>
          </p:cNvSpPr>
          <p:nvPr>
            <p:ph sz="half" idx="2"/>
          </p:nvPr>
        </p:nvSpPr>
        <p:spPr>
          <a:xfrm>
            <a:off x="6244167" y="1052514"/>
            <a:ext cx="5708651" cy="4897437"/>
          </a:xfrm>
        </p:spPr>
        <p:txBody>
          <a:bodyPr/>
          <a:lstStyle>
            <a:lvl1pPr>
              <a:spcBef>
                <a:spcPts val="0"/>
              </a:spcBef>
              <a:spcAft>
                <a:spcPts val="600"/>
              </a:spcAft>
              <a:defRPr sz="2400"/>
            </a:lvl1pPr>
            <a:lvl2pPr>
              <a:spcBef>
                <a:spcPts val="0"/>
              </a:spcBef>
              <a:spcAft>
                <a:spcPts val="600"/>
              </a:spcAft>
              <a:defRPr sz="2000"/>
            </a:lvl2pPr>
            <a:lvl3pPr>
              <a:spcBef>
                <a:spcPts val="0"/>
              </a:spcBef>
              <a:spcAft>
                <a:spcPts val="600"/>
              </a:spcAft>
              <a:defRPr sz="1800"/>
            </a:lvl3pPr>
            <a:lvl4pPr>
              <a:spcBef>
                <a:spcPts val="0"/>
              </a:spcBef>
              <a:spcAft>
                <a:spcPts val="600"/>
              </a:spcAft>
              <a:defRPr sz="1600"/>
            </a:lvl4pPr>
            <a:lvl5pPr>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390651" y="6453189"/>
            <a:ext cx="5954183" cy="312737"/>
          </a:xfrm>
          <a:prstGeom prst="rect">
            <a:avLst/>
          </a:prstGeom>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1"/>
          </p:nvPr>
        </p:nvSpPr>
        <p:spPr>
          <a:xfrm>
            <a:off x="7823201" y="6478589"/>
            <a:ext cx="1536700" cy="312737"/>
          </a:xfrm>
        </p:spPr>
        <p:txBody>
          <a:bodyPr/>
          <a:lstStyle>
            <a:lvl1pPr>
              <a:defRPr/>
            </a:lvl1pPr>
          </a:lstStyle>
          <a:p>
            <a:fld id="{530DC6A7-5167-4619-9E2D-9462EBD6BA47}" type="slidenum">
              <a:rPr lang="en-US" altLang="en-US">
                <a:solidFill>
                  <a:srgbClr val="000000"/>
                </a:solidFill>
              </a:rPr>
              <a:pPr/>
              <a:t>‹#›</a:t>
            </a:fld>
            <a:endParaRPr lang="en-US" altLang="en-US">
              <a:solidFill>
                <a:srgbClr val="000000"/>
              </a:solidFill>
            </a:endParaRPr>
          </a:p>
        </p:txBody>
      </p:sp>
      <p:sp>
        <p:nvSpPr>
          <p:cNvPr id="8" name="Content Placeholder 7"/>
          <p:cNvSpPr>
            <a:spLocks noGrp="1"/>
          </p:cNvSpPr>
          <p:nvPr>
            <p:ph sz="quarter" idx="12"/>
          </p:nvPr>
        </p:nvSpPr>
        <p:spPr>
          <a:xfrm>
            <a:off x="347207" y="1054127"/>
            <a:ext cx="5706387" cy="4905375"/>
          </a:xfrm>
        </p:spPr>
        <p:txBody>
          <a:bodyPr/>
          <a:lstStyle>
            <a:lvl1pPr>
              <a:spcBef>
                <a:spcPts val="0"/>
              </a:spcBef>
              <a:spcAft>
                <a:spcPts val="600"/>
              </a:spcAft>
              <a:defRPr sz="2400"/>
            </a:lvl1pPr>
            <a:lvl2pPr>
              <a:spcBef>
                <a:spcPts val="0"/>
              </a:spcBef>
              <a:spcAft>
                <a:spcPts val="600"/>
              </a:spcAft>
              <a:defRPr sz="2000"/>
            </a:lvl2pPr>
            <a:lvl3pPr>
              <a:spcBef>
                <a:spcPts val="0"/>
              </a:spcBef>
              <a:spcAft>
                <a:spcPts val="600"/>
              </a:spcAft>
              <a:defRPr sz="1800"/>
            </a:lvl3pPr>
            <a:lvl4pPr>
              <a:spcBef>
                <a:spcPts val="0"/>
              </a:spcBef>
              <a:spcAft>
                <a:spcPts val="600"/>
              </a:spcAft>
              <a:defRPr sz="1600"/>
            </a:lvl4pPr>
            <a:lvl5pPr>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43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494262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76C7-082A-49FD-BE7F-92840BAEC68E}"/>
              </a:ext>
            </a:extLst>
          </p:cNvPr>
          <p:cNvSpPr>
            <a:spLocks noGrp="1"/>
          </p:cNvSpPr>
          <p:nvPr>
            <p:ph type="ctrTitle"/>
          </p:nvPr>
        </p:nvSpPr>
        <p:spPr/>
        <p:txBody>
          <a:bodyPr>
            <a:normAutofit fontScale="90000"/>
          </a:bodyPr>
          <a:lstStyle/>
          <a:p>
            <a:r>
              <a:rPr lang="en-AU" dirty="0"/>
              <a:t>Disaster Risk Management – A (meteorological) outcome of ensemble modelling</a:t>
            </a:r>
          </a:p>
        </p:txBody>
      </p:sp>
      <p:sp>
        <p:nvSpPr>
          <p:cNvPr id="3" name="Subtitle 2">
            <a:extLst>
              <a:ext uri="{FF2B5EF4-FFF2-40B4-BE49-F238E27FC236}">
                <a16:creationId xmlns:a16="http://schemas.microsoft.com/office/drawing/2014/main" id="{C0D1F9AF-6FDC-4D28-8659-067BD3DAA909}"/>
              </a:ext>
            </a:extLst>
          </p:cNvPr>
          <p:cNvSpPr>
            <a:spLocks noGrp="1"/>
          </p:cNvSpPr>
          <p:nvPr>
            <p:ph type="subTitle" idx="1"/>
          </p:nvPr>
        </p:nvSpPr>
        <p:spPr/>
        <p:txBody>
          <a:bodyPr/>
          <a:lstStyle/>
          <a:p>
            <a:r>
              <a:rPr lang="en-AU" dirty="0"/>
              <a:t>Alasdair Hainsworth</a:t>
            </a:r>
          </a:p>
          <a:p>
            <a:r>
              <a:rPr lang="en-AU" dirty="0"/>
              <a:t>(Formerly Chief, Disaster Risk Reduction Services Division, WMO</a:t>
            </a:r>
          </a:p>
          <a:p>
            <a:r>
              <a:rPr lang="en-AU" dirty="0"/>
              <a:t>ADS/ADHP Bureau of Meteorology</a:t>
            </a:r>
          </a:p>
          <a:p>
            <a:endParaRPr lang="en-AU" dirty="0"/>
          </a:p>
        </p:txBody>
      </p:sp>
    </p:spTree>
    <p:extLst>
      <p:ext uri="{BB962C8B-B14F-4D97-AF65-F5344CB8AC3E}">
        <p14:creationId xmlns:p14="http://schemas.microsoft.com/office/powerpoint/2010/main" val="321980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30DC6A7-5167-4619-9E2D-9462EBD6BA47}" type="slidenum">
              <a:rPr lang="en-US" altLang="en-US" smtClean="0">
                <a:solidFill>
                  <a:srgbClr val="000000"/>
                </a:solidFill>
              </a:rPr>
              <a:pPr/>
              <a:t>10</a:t>
            </a:fld>
            <a:endParaRPr lang="en-US" altLang="en-US">
              <a:solidFill>
                <a:srgbClr val="000000"/>
              </a:solidFill>
            </a:endParaRPr>
          </a:p>
        </p:txBody>
      </p:sp>
      <p:sp>
        <p:nvSpPr>
          <p:cNvPr id="8" name="Rectangle 7"/>
          <p:cNvSpPr/>
          <p:nvPr/>
        </p:nvSpPr>
        <p:spPr>
          <a:xfrm>
            <a:off x="1819348" y="649017"/>
            <a:ext cx="9872979" cy="5970865"/>
          </a:xfrm>
          <a:prstGeom prst="rect">
            <a:avLst/>
          </a:prstGeom>
        </p:spPr>
        <p:txBody>
          <a:bodyPr wrap="square">
            <a:spAutoFit/>
          </a:bodyPr>
          <a:lstStyle/>
          <a:p>
            <a:pPr marL="742950" lvl="1" indent="-285750">
              <a:buFont typeface="Wingdings" panose="05000000000000000000" pitchFamily="2" charset="2"/>
              <a:buChar char="Ø"/>
            </a:pPr>
            <a:r>
              <a:rPr lang="en-US" sz="2000" b="1" dirty="0"/>
              <a:t>Sendai Framework for Disaster Risk Reduction  2015-2030</a:t>
            </a:r>
          </a:p>
          <a:p>
            <a:r>
              <a:rPr lang="en-US" sz="2000" b="1" dirty="0">
                <a:solidFill>
                  <a:schemeClr val="accent1"/>
                </a:solidFill>
              </a:rPr>
              <a:t>	</a:t>
            </a:r>
            <a:r>
              <a:rPr lang="en-US" i="1" dirty="0"/>
              <a:t>Sendai Framework aims to guide multi-hazard management of disaster risk in development at all levels. Six targets to be achieved by 2030, including a substantial reduction of  global disaster mortality, No. of affected people and direct disaster economic loss through, inter alia, </a:t>
            </a:r>
            <a:r>
              <a:rPr lang="en-US" i="1" dirty="0">
                <a:solidFill>
                  <a:srgbClr val="C00000"/>
                </a:solidFill>
              </a:rPr>
              <a:t>the</a:t>
            </a:r>
            <a:r>
              <a:rPr lang="en-US" i="1" dirty="0"/>
              <a:t> </a:t>
            </a:r>
            <a:r>
              <a:rPr lang="en-US" i="1" dirty="0">
                <a:solidFill>
                  <a:srgbClr val="C00000"/>
                </a:solidFill>
              </a:rPr>
              <a:t>increase in availability of and access to multi-hazard early warning systems and disaster risk information and assessments (Target G)</a:t>
            </a:r>
            <a:r>
              <a:rPr lang="en-US" i="1" dirty="0">
                <a:solidFill>
                  <a:schemeClr val="accent1"/>
                </a:solidFill>
              </a:rPr>
              <a:t>. </a:t>
            </a:r>
          </a:p>
          <a:p>
            <a:endParaRPr lang="en-US" dirty="0"/>
          </a:p>
          <a:p>
            <a:pPr marL="742950" lvl="1" indent="-285750">
              <a:buFont typeface="Wingdings" panose="05000000000000000000" pitchFamily="2" charset="2"/>
              <a:buChar char="Ø"/>
            </a:pPr>
            <a:r>
              <a:rPr lang="en-US" b="1" dirty="0"/>
              <a:t>The Paris Agreement</a:t>
            </a:r>
            <a:r>
              <a:rPr lang="en-US" b="1" dirty="0">
                <a:solidFill>
                  <a:schemeClr val="tx2"/>
                </a:solidFill>
              </a:rPr>
              <a:t> </a:t>
            </a:r>
          </a:p>
          <a:p>
            <a:r>
              <a:rPr lang="en-US" b="1" dirty="0">
                <a:solidFill>
                  <a:schemeClr val="accent1"/>
                </a:solidFill>
              </a:rPr>
              <a:t>	</a:t>
            </a:r>
            <a:r>
              <a:rPr lang="en-US" i="1" dirty="0">
                <a:solidFill>
                  <a:schemeClr val="accent1"/>
                </a:solidFill>
              </a:rPr>
              <a:t>Parties recognize the importance of averting, minimizing and addressing loss and damage associated with the adverse effects of climate change, including extreme weather events and slow onset events, and the role of sustainable development in </a:t>
            </a:r>
            <a:r>
              <a:rPr lang="en-US" i="1" dirty="0">
                <a:solidFill>
                  <a:srgbClr val="C00000"/>
                </a:solidFill>
              </a:rPr>
              <a:t>reducing the risk of loss and damage</a:t>
            </a:r>
            <a:r>
              <a:rPr lang="en-US" i="1" dirty="0">
                <a:solidFill>
                  <a:schemeClr val="accent1"/>
                </a:solidFill>
              </a:rPr>
              <a:t>. </a:t>
            </a:r>
          </a:p>
          <a:p>
            <a:endParaRPr lang="en-US" dirty="0"/>
          </a:p>
          <a:p>
            <a:pPr marL="742950" lvl="1" indent="-285750">
              <a:buFont typeface="Wingdings" panose="05000000000000000000" pitchFamily="2" charset="2"/>
              <a:buChar char="Ø"/>
            </a:pPr>
            <a:r>
              <a:rPr lang="en-US" b="1" dirty="0"/>
              <a:t>Warsaw International Mechanism on Loss and Damage </a:t>
            </a:r>
          </a:p>
          <a:p>
            <a:r>
              <a:rPr lang="en-US" b="1" dirty="0">
                <a:solidFill>
                  <a:schemeClr val="accent1"/>
                </a:solidFill>
              </a:rPr>
              <a:t>	</a:t>
            </a:r>
            <a:r>
              <a:rPr lang="en-US" i="1" dirty="0">
                <a:solidFill>
                  <a:schemeClr val="accent1"/>
                </a:solidFill>
              </a:rPr>
              <a:t>The Warsaw international mechanism on loss and damage associated with impacts of climate change, including extreme events and slow onset events facilitates and </a:t>
            </a:r>
            <a:r>
              <a:rPr lang="en-US" i="1" dirty="0">
                <a:solidFill>
                  <a:srgbClr val="C00000"/>
                </a:solidFill>
              </a:rPr>
              <a:t>promotes</a:t>
            </a:r>
            <a:r>
              <a:rPr lang="en-US" i="1" dirty="0">
                <a:solidFill>
                  <a:schemeClr val="accent1"/>
                </a:solidFill>
              </a:rPr>
              <a:t>, inter-alia, </a:t>
            </a:r>
            <a:r>
              <a:rPr lang="en-US" i="1" dirty="0">
                <a:solidFill>
                  <a:srgbClr val="C00000"/>
                </a:solidFill>
              </a:rPr>
              <a:t>understanding of and expertise in approaches to address loss and damage </a:t>
            </a:r>
            <a:r>
              <a:rPr lang="en-US" i="1" dirty="0">
                <a:solidFill>
                  <a:schemeClr val="accent1"/>
                </a:solidFill>
              </a:rPr>
              <a:t>associated with the adverse effects of climate change, and the </a:t>
            </a:r>
            <a:r>
              <a:rPr lang="en-US" i="1" dirty="0">
                <a:solidFill>
                  <a:srgbClr val="C00000"/>
                </a:solidFill>
              </a:rPr>
              <a:t>collection, sharing, management and use of relevant data and information</a:t>
            </a:r>
          </a:p>
          <a:p>
            <a:endParaRPr lang="en-US" b="1" dirty="0"/>
          </a:p>
          <a:p>
            <a:pPr marL="742950" lvl="1" indent="-285750">
              <a:buFont typeface="Wingdings" panose="05000000000000000000" pitchFamily="2" charset="2"/>
              <a:buChar char="Ø"/>
            </a:pPr>
            <a:r>
              <a:rPr lang="en-US" b="1" dirty="0"/>
              <a:t>UN Sustainable Development Goals</a:t>
            </a:r>
          </a:p>
        </p:txBody>
      </p:sp>
      <p:sp>
        <p:nvSpPr>
          <p:cNvPr id="7" name="Title 1">
            <a:extLst>
              <a:ext uri="{FF2B5EF4-FFF2-40B4-BE49-F238E27FC236}">
                <a16:creationId xmlns:a16="http://schemas.microsoft.com/office/drawing/2014/main" id="{C2BDF619-A259-4390-A1B4-71C9983F5656}"/>
              </a:ext>
            </a:extLst>
          </p:cNvPr>
          <p:cNvSpPr>
            <a:spLocks noGrp="1"/>
          </p:cNvSpPr>
          <p:nvPr>
            <p:ph type="title"/>
          </p:nvPr>
        </p:nvSpPr>
        <p:spPr>
          <a:xfrm>
            <a:off x="3007026" y="77517"/>
            <a:ext cx="7359260" cy="1143000"/>
          </a:xfrm>
        </p:spPr>
        <p:txBody>
          <a:bodyPr>
            <a:normAutofit fontScale="90000"/>
          </a:bodyPr>
          <a:lstStyle/>
          <a:p>
            <a:r>
              <a:rPr lang="en-AU" b="1" dirty="0"/>
              <a:t>International frameworks</a:t>
            </a:r>
            <a:br>
              <a:rPr lang="en-AU" dirty="0"/>
            </a:br>
            <a:endParaRPr lang="en-AU" dirty="0"/>
          </a:p>
        </p:txBody>
      </p:sp>
    </p:spTree>
    <p:extLst>
      <p:ext uri="{BB962C8B-B14F-4D97-AF65-F5344CB8AC3E}">
        <p14:creationId xmlns:p14="http://schemas.microsoft.com/office/powerpoint/2010/main" val="268092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52AF-B970-4A02-995C-F53890CBF17D}"/>
              </a:ext>
            </a:extLst>
          </p:cNvPr>
          <p:cNvSpPr>
            <a:spLocks noGrp="1"/>
          </p:cNvSpPr>
          <p:nvPr>
            <p:ph type="title"/>
          </p:nvPr>
        </p:nvSpPr>
        <p:spPr>
          <a:xfrm>
            <a:off x="4724400" y="914400"/>
            <a:ext cx="6019800" cy="1143000"/>
          </a:xfrm>
        </p:spPr>
        <p:txBody>
          <a:bodyPr/>
          <a:lstStyle/>
          <a:p>
            <a:r>
              <a:rPr lang="en-AU" dirty="0"/>
              <a:t>What is </a:t>
            </a:r>
            <a:r>
              <a:rPr lang="en-AU" dirty="0" err="1"/>
              <a:t>wmo</a:t>
            </a:r>
            <a:r>
              <a:rPr lang="en-AU" dirty="0"/>
              <a:t> doing to assist?</a:t>
            </a:r>
          </a:p>
        </p:txBody>
      </p:sp>
      <p:sp>
        <p:nvSpPr>
          <p:cNvPr id="3" name="Picture Placeholder 2">
            <a:extLst>
              <a:ext uri="{FF2B5EF4-FFF2-40B4-BE49-F238E27FC236}">
                <a16:creationId xmlns:a16="http://schemas.microsoft.com/office/drawing/2014/main" id="{CB4CA80D-4130-408A-96CC-83B84825B57F}"/>
              </a:ext>
            </a:extLst>
          </p:cNvPr>
          <p:cNvSpPr>
            <a:spLocks noGrp="1"/>
          </p:cNvSpPr>
          <p:nvPr>
            <p:ph type="pic" idx="1"/>
          </p:nvPr>
        </p:nvSpPr>
        <p:spPr/>
      </p:sp>
      <p:sp>
        <p:nvSpPr>
          <p:cNvPr id="4" name="Text Placeholder 3">
            <a:extLst>
              <a:ext uri="{FF2B5EF4-FFF2-40B4-BE49-F238E27FC236}">
                <a16:creationId xmlns:a16="http://schemas.microsoft.com/office/drawing/2014/main" id="{28210810-7D0E-47A5-AFD9-8D1D57FE44D7}"/>
              </a:ext>
            </a:extLst>
          </p:cNvPr>
          <p:cNvSpPr>
            <a:spLocks noGrp="1"/>
          </p:cNvSpPr>
          <p:nvPr>
            <p:ph type="body" sz="half" idx="2"/>
          </p:nvPr>
        </p:nvSpPr>
        <p:spPr>
          <a:xfrm>
            <a:off x="4724400" y="2372331"/>
            <a:ext cx="6021388" cy="3756469"/>
          </a:xfrm>
        </p:spPr>
        <p:txBody>
          <a:bodyPr>
            <a:normAutofit/>
          </a:bodyPr>
          <a:lstStyle/>
          <a:p>
            <a:pPr marL="285750" indent="-285750">
              <a:buFont typeface="Wingdings" panose="05000000000000000000" pitchFamily="2" charset="2"/>
              <a:buChar char="Ø"/>
            </a:pPr>
            <a:r>
              <a:rPr lang="en-AU" dirty="0">
                <a:solidFill>
                  <a:schemeClr val="bg1"/>
                </a:solidFill>
              </a:rPr>
              <a:t>Assisting in the development of the Sendai Framework for DRR 2015-20130 target indicators</a:t>
            </a:r>
          </a:p>
          <a:p>
            <a:pPr marL="742950" lvl="1" indent="-285750">
              <a:buFont typeface="Wingdings" panose="05000000000000000000" pitchFamily="2" charset="2"/>
              <a:buChar char="Ø"/>
            </a:pPr>
            <a:r>
              <a:rPr lang="en-AU" dirty="0">
                <a:solidFill>
                  <a:schemeClr val="bg1"/>
                </a:solidFill>
              </a:rPr>
              <a:t>Nearly every nation has signed up and now there is a framework monitor to which all countries will (non-</a:t>
            </a:r>
            <a:r>
              <a:rPr lang="en-AU" dirty="0" err="1">
                <a:solidFill>
                  <a:schemeClr val="bg1"/>
                </a:solidFill>
              </a:rPr>
              <a:t>bindlngly</a:t>
            </a:r>
            <a:r>
              <a:rPr lang="en-AU" dirty="0">
                <a:solidFill>
                  <a:schemeClr val="bg1"/>
                </a:solidFill>
              </a:rPr>
              <a:t>) report</a:t>
            </a:r>
          </a:p>
          <a:p>
            <a:pPr marL="285750" indent="-285750">
              <a:buFont typeface="Wingdings" panose="05000000000000000000" pitchFamily="2" charset="2"/>
              <a:buChar char="Ø"/>
            </a:pPr>
            <a:r>
              <a:rPr lang="en-AU" dirty="0">
                <a:solidFill>
                  <a:schemeClr val="bg1"/>
                </a:solidFill>
              </a:rPr>
              <a:t>Developing definitions around meteorological, hydrological and climate related events</a:t>
            </a:r>
          </a:p>
          <a:p>
            <a:pPr marL="285750" indent="-285750">
              <a:buFont typeface="Wingdings" panose="05000000000000000000" pitchFamily="2" charset="2"/>
              <a:buChar char="Ø"/>
            </a:pPr>
            <a:r>
              <a:rPr lang="en-AU" dirty="0">
                <a:solidFill>
                  <a:schemeClr val="bg1"/>
                </a:solidFill>
              </a:rPr>
              <a:t>Urging its Members NMHS to have a greater focus on impacts</a:t>
            </a:r>
          </a:p>
          <a:p>
            <a:pPr marL="285750" indent="-285750">
              <a:buFont typeface="Wingdings" panose="05000000000000000000" pitchFamily="2" charset="2"/>
              <a:buChar char="Ø"/>
            </a:pPr>
            <a:r>
              <a:rPr lang="en-AU" dirty="0">
                <a:solidFill>
                  <a:schemeClr val="bg1"/>
                </a:solidFill>
              </a:rPr>
              <a:t>Improving Member’s NMHS’s access to data</a:t>
            </a:r>
          </a:p>
          <a:p>
            <a:pPr marL="742950" lvl="1" indent="-285750">
              <a:buFont typeface="Wingdings" panose="05000000000000000000" pitchFamily="2" charset="2"/>
              <a:buChar char="Ø"/>
            </a:pPr>
            <a:r>
              <a:rPr lang="en-AU" dirty="0" err="1">
                <a:solidFill>
                  <a:schemeClr val="bg1"/>
                </a:solidFill>
              </a:rPr>
              <a:t>Eg</a:t>
            </a:r>
            <a:r>
              <a:rPr lang="en-AU" dirty="0">
                <a:solidFill>
                  <a:schemeClr val="bg1"/>
                </a:solidFill>
              </a:rPr>
              <a:t> SWFDP, IDMP, FFGS</a:t>
            </a:r>
          </a:p>
        </p:txBody>
      </p:sp>
      <p:sp>
        <p:nvSpPr>
          <p:cNvPr id="5" name="Action Button: Help 4">
            <a:hlinkClick r:id="" action="ppaction://noaction" highlightClick="1"/>
            <a:extLst>
              <a:ext uri="{FF2B5EF4-FFF2-40B4-BE49-F238E27FC236}">
                <a16:creationId xmlns:a16="http://schemas.microsoft.com/office/drawing/2014/main" id="{AEF7E461-DFB2-4D63-8148-B15E82204970}"/>
              </a:ext>
            </a:extLst>
          </p:cNvPr>
          <p:cNvSpPr/>
          <p:nvPr/>
        </p:nvSpPr>
        <p:spPr>
          <a:xfrm>
            <a:off x="989013" y="1371600"/>
            <a:ext cx="3280974" cy="3849329"/>
          </a:xfrm>
          <a:prstGeom prst="actionButtonHelp">
            <a:avLst/>
          </a:prstGeom>
          <a:solidFill>
            <a:srgbClr val="FFFF00"/>
          </a:solidFill>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0739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77926"/>
            <a:ext cx="8713788" cy="792162"/>
          </a:xfrm>
        </p:spPr>
        <p:txBody>
          <a:bodyPr>
            <a:normAutofit fontScale="90000"/>
          </a:bodyPr>
          <a:lstStyle/>
          <a:p>
            <a:pPr>
              <a:tabLst>
                <a:tab pos="743585" algn="l"/>
              </a:tabLst>
            </a:pPr>
            <a:r>
              <a:rPr lang="en-US" sz="4000" b="1" dirty="0">
                <a:solidFill>
                  <a:srgbClr val="002060"/>
                </a:solidFill>
              </a:rPr>
              <a:t>Resolution 9 (Cg-17) </a:t>
            </a:r>
            <a:endParaRPr lang="en-GB" sz="4000" b="1" dirty="0">
              <a:solidFill>
                <a:srgbClr val="002060"/>
              </a:solidFill>
            </a:endParaRPr>
          </a:p>
          <a:p>
            <a:pPr>
              <a:tabLst>
                <a:tab pos="743585" algn="l"/>
              </a:tabLst>
            </a:pPr>
            <a:r>
              <a:rPr lang="en-US" sz="1800" b="1" dirty="0">
                <a:latin typeface="Calibri" charset="0"/>
                <a:ea typeface="宋体" charset="-122"/>
                <a:cs typeface="Times New Roman" charset="0"/>
              </a:rPr>
              <a:t>IDENTIFIERS FOR CATALOGUING EXTREME WEATHER, WATER AND CLIMATE EVENTS  </a:t>
            </a:r>
            <a:endParaRPr lang="en-GB" sz="1800" b="1" dirty="0">
              <a:latin typeface="Calibri" charset="0"/>
              <a:ea typeface="宋体" charset="-122"/>
              <a:cs typeface="Times New Roman" charset="0"/>
            </a:endParaRPr>
          </a:p>
        </p:txBody>
      </p:sp>
      <p:sp>
        <p:nvSpPr>
          <p:cNvPr id="6" name="Content Placeholder 5"/>
          <p:cNvSpPr>
            <a:spLocks noGrp="1"/>
          </p:cNvSpPr>
          <p:nvPr>
            <p:ph sz="half" idx="2"/>
          </p:nvPr>
        </p:nvSpPr>
        <p:spPr>
          <a:xfrm>
            <a:off x="2619376" y="1271388"/>
            <a:ext cx="7229474" cy="5226250"/>
          </a:xfrm>
        </p:spPr>
        <p:txBody>
          <a:bodyPr>
            <a:noAutofit/>
          </a:bodyPr>
          <a:lstStyle/>
          <a:p>
            <a:pPr marL="0" indent="0">
              <a:buNone/>
            </a:pPr>
            <a:r>
              <a:rPr lang="en-GB" sz="1800" dirty="0">
                <a:solidFill>
                  <a:schemeClr val="tx1"/>
                </a:solidFill>
              </a:rPr>
              <a:t>Decides to </a:t>
            </a:r>
            <a:r>
              <a:rPr lang="en-GB" sz="1800" dirty="0" err="1">
                <a:solidFill>
                  <a:srgbClr val="C00000"/>
                </a:solidFill>
              </a:rPr>
              <a:t>standardize</a:t>
            </a:r>
            <a:r>
              <a:rPr lang="en-GB" sz="1800" dirty="0">
                <a:solidFill>
                  <a:srgbClr val="C00000"/>
                </a:solidFill>
              </a:rPr>
              <a:t> weather, water, climate, space weather and other related environmental hazard and risk information</a:t>
            </a:r>
            <a:r>
              <a:rPr lang="en-GB" sz="1800" dirty="0"/>
              <a:t> </a:t>
            </a:r>
            <a:r>
              <a:rPr lang="en-GB" sz="1800" dirty="0">
                <a:solidFill>
                  <a:schemeClr val="tx1"/>
                </a:solidFill>
              </a:rPr>
              <a:t>and </a:t>
            </a:r>
            <a:r>
              <a:rPr lang="en-GB" sz="1800" dirty="0">
                <a:solidFill>
                  <a:srgbClr val="C00000"/>
                </a:solidFill>
              </a:rPr>
              <a:t>develop </a:t>
            </a:r>
            <a:r>
              <a:rPr lang="en-GB" sz="1800" dirty="0">
                <a:solidFill>
                  <a:schemeClr val="tx1"/>
                </a:solidFill>
              </a:rPr>
              <a:t>identifiers for cataloguing weather, water and climate extreme events;  </a:t>
            </a:r>
          </a:p>
          <a:p>
            <a:pPr marL="0" indent="0">
              <a:buNone/>
            </a:pPr>
            <a:r>
              <a:rPr lang="en-GB" sz="1800" dirty="0">
                <a:solidFill>
                  <a:schemeClr val="tx1"/>
                </a:solidFill>
              </a:rPr>
              <a:t>Requests </a:t>
            </a:r>
            <a:r>
              <a:rPr lang="en-GB" sz="1800" dirty="0">
                <a:solidFill>
                  <a:srgbClr val="C00000"/>
                </a:solidFill>
              </a:rPr>
              <a:t>the Executive Council </a:t>
            </a:r>
            <a:r>
              <a:rPr lang="en-GB" sz="1800" dirty="0">
                <a:solidFill>
                  <a:schemeClr val="tx1"/>
                </a:solidFill>
              </a:rPr>
              <a:t>to provide </a:t>
            </a:r>
            <a:r>
              <a:rPr lang="en-GB" sz="1800" dirty="0">
                <a:solidFill>
                  <a:srgbClr val="C00000"/>
                </a:solidFill>
              </a:rPr>
              <a:t>oversight</a:t>
            </a:r>
            <a:r>
              <a:rPr lang="en-GB" sz="1800" dirty="0"/>
              <a:t> </a:t>
            </a:r>
            <a:r>
              <a:rPr lang="en-GB" sz="1800" dirty="0">
                <a:solidFill>
                  <a:schemeClr val="tx1"/>
                </a:solidFill>
              </a:rPr>
              <a:t>on the </a:t>
            </a:r>
            <a:r>
              <a:rPr lang="en-GB" sz="1800" dirty="0" err="1">
                <a:solidFill>
                  <a:srgbClr val="C00000"/>
                </a:solidFill>
              </a:rPr>
              <a:t>standardization</a:t>
            </a:r>
            <a:r>
              <a:rPr lang="en-GB" sz="1800" dirty="0">
                <a:solidFill>
                  <a:srgbClr val="C00000"/>
                </a:solidFill>
              </a:rPr>
              <a:t> of hazard information</a:t>
            </a:r>
            <a:r>
              <a:rPr lang="en-GB" sz="1800" dirty="0">
                <a:solidFill>
                  <a:schemeClr val="tx1"/>
                </a:solidFill>
              </a:rPr>
              <a:t> for loss and damage assessment; </a:t>
            </a:r>
          </a:p>
          <a:p>
            <a:pPr marL="0" indent="0">
              <a:buNone/>
            </a:pPr>
            <a:endParaRPr lang="en-GB" sz="1800" dirty="0">
              <a:solidFill>
                <a:schemeClr val="tx1"/>
              </a:solidFill>
            </a:endParaRPr>
          </a:p>
          <a:p>
            <a:pPr marL="0" indent="0">
              <a:buNone/>
            </a:pPr>
            <a:r>
              <a:rPr lang="en-GB" sz="1800" dirty="0">
                <a:solidFill>
                  <a:schemeClr val="tx1"/>
                </a:solidFill>
              </a:rPr>
              <a:t>Requests the </a:t>
            </a:r>
            <a:r>
              <a:rPr lang="en-GB" sz="1800" dirty="0">
                <a:solidFill>
                  <a:srgbClr val="C00000"/>
                </a:solidFill>
              </a:rPr>
              <a:t>Commission for Basic Systems to develop, in </a:t>
            </a:r>
            <a:r>
              <a:rPr lang="en-GB" sz="1800" dirty="0">
                <a:solidFill>
                  <a:schemeClr val="tx1"/>
                </a:solidFill>
              </a:rPr>
              <a:t>collaboration with all technical commissions and regional associations, a</a:t>
            </a:r>
            <a:r>
              <a:rPr lang="en-GB" sz="1800" dirty="0"/>
              <a:t> </a:t>
            </a:r>
            <a:r>
              <a:rPr lang="en-GB" sz="1800" dirty="0">
                <a:solidFill>
                  <a:srgbClr val="C00000"/>
                </a:solidFill>
              </a:rPr>
              <a:t>proposal on </a:t>
            </a:r>
            <a:r>
              <a:rPr lang="en-GB" sz="1800" dirty="0" err="1">
                <a:solidFill>
                  <a:srgbClr val="C00000"/>
                </a:solidFill>
              </a:rPr>
              <a:t>standardized</a:t>
            </a:r>
            <a:r>
              <a:rPr lang="en-GB" sz="1800" dirty="0">
                <a:solidFill>
                  <a:srgbClr val="C00000"/>
                </a:solidFill>
              </a:rPr>
              <a:t> identifiers</a:t>
            </a:r>
            <a:r>
              <a:rPr lang="en-GB" sz="1800" dirty="0"/>
              <a:t> </a:t>
            </a:r>
            <a:r>
              <a:rPr lang="en-GB" sz="1800" dirty="0">
                <a:solidFill>
                  <a:srgbClr val="C00000"/>
                </a:solidFill>
              </a:rPr>
              <a:t>for cataloguing </a:t>
            </a:r>
            <a:r>
              <a:rPr lang="en-GB" sz="1800" dirty="0">
                <a:solidFill>
                  <a:schemeClr val="tx1"/>
                </a:solidFill>
              </a:rPr>
              <a:t>hazardous events for consideration by the Executive Council; </a:t>
            </a:r>
          </a:p>
          <a:p>
            <a:pPr marL="0" indent="0">
              <a:buNone/>
            </a:pPr>
            <a:endParaRPr lang="en-US" sz="1800" dirty="0">
              <a:solidFill>
                <a:schemeClr val="tx1"/>
              </a:solidFill>
            </a:endParaRPr>
          </a:p>
          <a:p>
            <a:pPr marL="0" indent="0">
              <a:buNone/>
            </a:pPr>
            <a:r>
              <a:rPr lang="en-GB" sz="1800" dirty="0">
                <a:solidFill>
                  <a:schemeClr val="tx1"/>
                </a:solidFill>
              </a:rPr>
              <a:t>Requests the Secretary-General to take the necessary actions, within the available budgetary resources, to facilitate the work on this important issue. </a:t>
            </a:r>
          </a:p>
        </p:txBody>
      </p:sp>
      <p:sp>
        <p:nvSpPr>
          <p:cNvPr id="3" name="Rounded Rectangle 2"/>
          <p:cNvSpPr/>
          <p:nvPr/>
        </p:nvSpPr>
        <p:spPr>
          <a:xfrm>
            <a:off x="1888761" y="1070113"/>
            <a:ext cx="7921989" cy="5570530"/>
          </a:xfrm>
          <a:prstGeom prst="roundRect">
            <a:avLst/>
          </a:prstGeom>
          <a:noFill/>
          <a:ln w="76200" cmpd="dbl">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530DC6A7-5167-4619-9E2D-9462EBD6BA47}"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391424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 Brace 19"/>
          <p:cNvSpPr/>
          <p:nvPr/>
        </p:nvSpPr>
        <p:spPr>
          <a:xfrm>
            <a:off x="3825184" y="733426"/>
            <a:ext cx="746317" cy="5894822"/>
          </a:xfrm>
          <a:prstGeom prst="leftBrace">
            <a:avLst/>
          </a:prstGeom>
          <a:ln w="158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10" name="Group 9"/>
          <p:cNvGrpSpPr/>
          <p:nvPr/>
        </p:nvGrpSpPr>
        <p:grpSpPr>
          <a:xfrm>
            <a:off x="4581026" y="1810532"/>
            <a:ext cx="5620249" cy="1101972"/>
            <a:chOff x="3057025" y="1648607"/>
            <a:chExt cx="5620249" cy="1101972"/>
          </a:xfrm>
        </p:grpSpPr>
        <p:sp>
          <p:nvSpPr>
            <p:cNvPr id="12" name="TextBox 11"/>
            <p:cNvSpPr txBox="1"/>
            <p:nvPr/>
          </p:nvSpPr>
          <p:spPr>
            <a:xfrm>
              <a:off x="3057025" y="1648607"/>
              <a:ext cx="1809278" cy="369332"/>
            </a:xfrm>
            <a:prstGeom prst="rect">
              <a:avLst/>
            </a:prstGeom>
            <a:noFill/>
          </p:spPr>
          <p:txBody>
            <a:bodyPr wrap="none" rtlCol="0">
              <a:spAutoFit/>
            </a:bodyPr>
            <a:lstStyle/>
            <a:p>
              <a:r>
                <a:rPr lang="en-US" b="1" dirty="0">
                  <a:solidFill>
                    <a:srgbClr val="C00000"/>
                  </a:solidFill>
                  <a:latin typeface="Calibri"/>
                </a:rPr>
                <a:t>- Record creation</a:t>
              </a:r>
            </a:p>
          </p:txBody>
        </p:sp>
        <p:sp>
          <p:nvSpPr>
            <p:cNvPr id="14" name="TextBox 13"/>
            <p:cNvSpPr txBox="1"/>
            <p:nvPr/>
          </p:nvSpPr>
          <p:spPr>
            <a:xfrm>
              <a:off x="3100819" y="2024452"/>
              <a:ext cx="1333442" cy="369332"/>
            </a:xfrm>
            <a:prstGeom prst="rect">
              <a:avLst/>
            </a:prstGeom>
            <a:noFill/>
          </p:spPr>
          <p:txBody>
            <a:bodyPr wrap="none" rtlCol="0">
              <a:spAutoFit/>
            </a:bodyPr>
            <a:lstStyle/>
            <a:p>
              <a:r>
                <a:rPr lang="en-US" b="1" dirty="0">
                  <a:solidFill>
                    <a:srgbClr val="C00000"/>
                  </a:solidFill>
                  <a:latin typeface="Calibri"/>
                </a:rPr>
                <a:t>- Event start</a:t>
              </a:r>
            </a:p>
          </p:txBody>
        </p:sp>
        <p:sp>
          <p:nvSpPr>
            <p:cNvPr id="15" name="TextBox 14"/>
            <p:cNvSpPr txBox="1"/>
            <p:nvPr/>
          </p:nvSpPr>
          <p:spPr>
            <a:xfrm>
              <a:off x="3100819" y="2381247"/>
              <a:ext cx="1253292" cy="369332"/>
            </a:xfrm>
            <a:prstGeom prst="rect">
              <a:avLst/>
            </a:prstGeom>
            <a:noFill/>
          </p:spPr>
          <p:txBody>
            <a:bodyPr wrap="none" rtlCol="0">
              <a:spAutoFit/>
            </a:bodyPr>
            <a:lstStyle/>
            <a:p>
              <a:r>
                <a:rPr lang="en-US" b="1" dirty="0">
                  <a:solidFill>
                    <a:srgbClr val="C00000"/>
                  </a:solidFill>
                  <a:latin typeface="Calibri"/>
                </a:rPr>
                <a:t>- Event end</a:t>
              </a:r>
            </a:p>
          </p:txBody>
        </p:sp>
        <p:sp>
          <p:nvSpPr>
            <p:cNvPr id="28" name="Line Callout 1 (Border and Accent Bar) 27"/>
            <p:cNvSpPr/>
            <p:nvPr/>
          </p:nvSpPr>
          <p:spPr>
            <a:xfrm>
              <a:off x="5719528" y="2088538"/>
              <a:ext cx="2957746" cy="442120"/>
            </a:xfrm>
            <a:prstGeom prst="accentBorderCallout1">
              <a:avLst>
                <a:gd name="adj1" fmla="val 18750"/>
                <a:gd name="adj2" fmla="val -8333"/>
                <a:gd name="adj3" fmla="val 29320"/>
                <a:gd name="adj4" fmla="val -43191"/>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Date &amp; Time</a:t>
              </a:r>
              <a:endParaRPr lang="en-US" sz="1600" dirty="0">
                <a:solidFill>
                  <a:srgbClr val="1F497D"/>
                </a:solidFill>
                <a:latin typeface="Calibri"/>
              </a:endParaRPr>
            </a:p>
          </p:txBody>
        </p:sp>
        <p:cxnSp>
          <p:nvCxnSpPr>
            <p:cNvPr id="31" name="Straight Connector 30"/>
            <p:cNvCxnSpPr>
              <a:endCxn id="12" idx="3"/>
            </p:cNvCxnSpPr>
            <p:nvPr/>
          </p:nvCxnSpPr>
          <p:spPr>
            <a:xfrm flipH="1" flipV="1">
              <a:off x="4866303" y="1833273"/>
              <a:ext cx="600284" cy="33007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5" idx="3"/>
            </p:cNvCxnSpPr>
            <p:nvPr/>
          </p:nvCxnSpPr>
          <p:spPr>
            <a:xfrm flipH="1">
              <a:off x="4354111" y="2163343"/>
              <a:ext cx="1112476" cy="40257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4609601" y="3640341"/>
            <a:ext cx="5576455" cy="460380"/>
            <a:chOff x="3091294" y="2878341"/>
            <a:chExt cx="5576455" cy="460380"/>
          </a:xfrm>
        </p:grpSpPr>
        <p:sp>
          <p:nvSpPr>
            <p:cNvPr id="16" name="TextBox 15"/>
            <p:cNvSpPr txBox="1"/>
            <p:nvPr/>
          </p:nvSpPr>
          <p:spPr>
            <a:xfrm>
              <a:off x="3091294" y="2878341"/>
              <a:ext cx="755976" cy="369332"/>
            </a:xfrm>
            <a:prstGeom prst="rect">
              <a:avLst/>
            </a:prstGeom>
            <a:noFill/>
          </p:spPr>
          <p:txBody>
            <a:bodyPr wrap="none" rtlCol="0">
              <a:spAutoFit/>
            </a:bodyPr>
            <a:lstStyle/>
            <a:p>
              <a:r>
                <a:rPr lang="en-US" b="1" dirty="0">
                  <a:solidFill>
                    <a:srgbClr val="C00000"/>
                  </a:solidFill>
                  <a:latin typeface="Calibri"/>
                </a:rPr>
                <a:t>- Area</a:t>
              </a:r>
            </a:p>
          </p:txBody>
        </p:sp>
        <p:sp>
          <p:nvSpPr>
            <p:cNvPr id="35" name="Line Callout 1 (Border and Accent Bar) 34"/>
            <p:cNvSpPr/>
            <p:nvPr/>
          </p:nvSpPr>
          <p:spPr>
            <a:xfrm>
              <a:off x="5710003" y="2896601"/>
              <a:ext cx="2957746" cy="442120"/>
            </a:xfrm>
            <a:prstGeom prst="accentBorderCallout1">
              <a:avLst>
                <a:gd name="adj1" fmla="val 18750"/>
                <a:gd name="adj2" fmla="val -8333"/>
                <a:gd name="adj3" fmla="val 40003"/>
                <a:gd name="adj4" fmla="val -41208"/>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Recognized spatial datatype </a:t>
              </a:r>
              <a:br>
                <a:rPr lang="en-US" sz="1200" dirty="0">
                  <a:solidFill>
                    <a:srgbClr val="1F497D"/>
                  </a:solidFill>
                  <a:latin typeface="Calibri"/>
                </a:rPr>
              </a:br>
              <a:r>
                <a:rPr lang="en-US" sz="1200" dirty="0">
                  <a:solidFill>
                    <a:srgbClr val="1F497D"/>
                  </a:solidFill>
                  <a:latin typeface="Calibri"/>
                </a:rPr>
                <a:t>(e.g. Geodatabase, shapefile)</a:t>
              </a:r>
            </a:p>
          </p:txBody>
        </p:sp>
      </p:grpSp>
      <p:grpSp>
        <p:nvGrpSpPr>
          <p:cNvPr id="5" name="Group 4"/>
          <p:cNvGrpSpPr/>
          <p:nvPr/>
        </p:nvGrpSpPr>
        <p:grpSpPr>
          <a:xfrm>
            <a:off x="4609601" y="2990062"/>
            <a:ext cx="5576455" cy="442120"/>
            <a:chOff x="3091294" y="3675862"/>
            <a:chExt cx="5576455" cy="442120"/>
          </a:xfrm>
        </p:grpSpPr>
        <p:sp>
          <p:nvSpPr>
            <p:cNvPr id="17" name="TextBox 16"/>
            <p:cNvSpPr txBox="1"/>
            <p:nvPr/>
          </p:nvSpPr>
          <p:spPr>
            <a:xfrm>
              <a:off x="3091294" y="3675862"/>
              <a:ext cx="1319015" cy="369332"/>
            </a:xfrm>
            <a:prstGeom prst="rect">
              <a:avLst/>
            </a:prstGeom>
            <a:noFill/>
          </p:spPr>
          <p:txBody>
            <a:bodyPr wrap="none" rtlCol="0">
              <a:spAutoFit/>
            </a:bodyPr>
            <a:lstStyle/>
            <a:p>
              <a:r>
                <a:rPr lang="en-US" b="1" dirty="0">
                  <a:solidFill>
                    <a:srgbClr val="C00000"/>
                  </a:solidFill>
                  <a:latin typeface="Calibri"/>
                </a:rPr>
                <a:t>- Event type</a:t>
              </a:r>
            </a:p>
          </p:txBody>
        </p:sp>
        <p:sp>
          <p:nvSpPr>
            <p:cNvPr id="36" name="Line Callout 1 (Border and Accent Bar) 35"/>
            <p:cNvSpPr/>
            <p:nvPr/>
          </p:nvSpPr>
          <p:spPr>
            <a:xfrm>
              <a:off x="5710003" y="3675862"/>
              <a:ext cx="2957746" cy="442120"/>
            </a:xfrm>
            <a:prstGeom prst="accentBorderCallout1">
              <a:avLst>
                <a:gd name="adj1" fmla="val 18750"/>
                <a:gd name="adj2" fmla="val -8333"/>
                <a:gd name="adj3" fmla="val 42234"/>
                <a:gd name="adj4" fmla="val -45579"/>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From WMO Event Types list </a:t>
              </a:r>
              <a:br>
                <a:rPr lang="en-US" sz="1200" dirty="0">
                  <a:solidFill>
                    <a:srgbClr val="1F497D"/>
                  </a:solidFill>
                  <a:latin typeface="Calibri"/>
                </a:rPr>
              </a:br>
              <a:r>
                <a:rPr lang="en-US" sz="1200" dirty="0">
                  <a:solidFill>
                    <a:srgbClr val="1F497D"/>
                  </a:solidFill>
                  <a:latin typeface="Calibri"/>
                </a:rPr>
                <a:t>(Primary or System)</a:t>
              </a:r>
            </a:p>
          </p:txBody>
        </p:sp>
      </p:grpSp>
      <p:grpSp>
        <p:nvGrpSpPr>
          <p:cNvPr id="2" name="Group 1"/>
          <p:cNvGrpSpPr/>
          <p:nvPr/>
        </p:nvGrpSpPr>
        <p:grpSpPr>
          <a:xfrm>
            <a:off x="4609601" y="5480457"/>
            <a:ext cx="5576455" cy="519140"/>
            <a:chOff x="3091294" y="4404132"/>
            <a:chExt cx="5576455" cy="519140"/>
          </a:xfrm>
        </p:grpSpPr>
        <p:sp>
          <p:nvSpPr>
            <p:cNvPr id="18" name="TextBox 17"/>
            <p:cNvSpPr txBox="1"/>
            <p:nvPr/>
          </p:nvSpPr>
          <p:spPr>
            <a:xfrm>
              <a:off x="3091294" y="4404132"/>
              <a:ext cx="1071640" cy="369332"/>
            </a:xfrm>
            <a:prstGeom prst="rect">
              <a:avLst/>
            </a:prstGeom>
            <a:noFill/>
          </p:spPr>
          <p:txBody>
            <a:bodyPr wrap="none" rtlCol="0">
              <a:spAutoFit/>
            </a:bodyPr>
            <a:lstStyle/>
            <a:p>
              <a:r>
                <a:rPr lang="en-US" dirty="0">
                  <a:solidFill>
                    <a:srgbClr val="002060"/>
                  </a:solidFill>
                  <a:latin typeface="Calibri"/>
                </a:rPr>
                <a:t>- Linkage </a:t>
              </a:r>
            </a:p>
          </p:txBody>
        </p:sp>
        <p:sp>
          <p:nvSpPr>
            <p:cNvPr id="37" name="Line Callout 1 (Border and Accent Bar) 36"/>
            <p:cNvSpPr/>
            <p:nvPr/>
          </p:nvSpPr>
          <p:spPr>
            <a:xfrm>
              <a:off x="5710002" y="4481152"/>
              <a:ext cx="2957747" cy="442120"/>
            </a:xfrm>
            <a:prstGeom prst="accentBorderCallout1">
              <a:avLst>
                <a:gd name="adj1" fmla="val 18750"/>
                <a:gd name="adj2" fmla="val -8333"/>
                <a:gd name="adj3" fmla="val 23229"/>
                <a:gd name="adj4" fmla="val -31159"/>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UUID reference link to related events </a:t>
              </a:r>
              <a:br>
                <a:rPr lang="en-US" sz="1200" dirty="0">
                  <a:solidFill>
                    <a:srgbClr val="1F497D"/>
                  </a:solidFill>
                  <a:latin typeface="Calibri"/>
                </a:rPr>
              </a:br>
              <a:r>
                <a:rPr lang="en-US" sz="1200" dirty="0">
                  <a:solidFill>
                    <a:srgbClr val="1F497D"/>
                  </a:solidFill>
                  <a:latin typeface="Calibri"/>
                </a:rPr>
                <a:t>(e.g. Storm)</a:t>
              </a:r>
            </a:p>
          </p:txBody>
        </p:sp>
      </p:grpSp>
      <p:grpSp>
        <p:nvGrpSpPr>
          <p:cNvPr id="3" name="Group 2"/>
          <p:cNvGrpSpPr/>
          <p:nvPr/>
        </p:nvGrpSpPr>
        <p:grpSpPr>
          <a:xfrm>
            <a:off x="4609601" y="4827593"/>
            <a:ext cx="5576455" cy="510831"/>
            <a:chOff x="3091294" y="5132392"/>
            <a:chExt cx="5576455" cy="510831"/>
          </a:xfrm>
        </p:grpSpPr>
        <p:sp>
          <p:nvSpPr>
            <p:cNvPr id="19" name="TextBox 18"/>
            <p:cNvSpPr txBox="1"/>
            <p:nvPr/>
          </p:nvSpPr>
          <p:spPr>
            <a:xfrm>
              <a:off x="3091294" y="5132392"/>
              <a:ext cx="2207527" cy="369332"/>
            </a:xfrm>
            <a:prstGeom prst="rect">
              <a:avLst/>
            </a:prstGeom>
            <a:noFill/>
          </p:spPr>
          <p:txBody>
            <a:bodyPr wrap="none" rtlCol="0">
              <a:spAutoFit/>
            </a:bodyPr>
            <a:lstStyle/>
            <a:p>
              <a:r>
                <a:rPr lang="en-US" dirty="0">
                  <a:solidFill>
                    <a:srgbClr val="002060"/>
                  </a:solidFill>
                  <a:latin typeface="Calibri"/>
                </a:rPr>
                <a:t>- Description of event</a:t>
              </a:r>
            </a:p>
          </p:txBody>
        </p:sp>
        <p:sp>
          <p:nvSpPr>
            <p:cNvPr id="38" name="Line Callout 1 (Border and Accent Bar) 37"/>
            <p:cNvSpPr/>
            <p:nvPr/>
          </p:nvSpPr>
          <p:spPr>
            <a:xfrm>
              <a:off x="5710002" y="5201103"/>
              <a:ext cx="2957747" cy="442120"/>
            </a:xfrm>
            <a:prstGeom prst="accentBorderCallout1">
              <a:avLst>
                <a:gd name="adj1" fmla="val 18750"/>
                <a:gd name="adj2" fmla="val -8333"/>
                <a:gd name="adj3" fmla="val 28525"/>
                <a:gd name="adj4" fmla="val -14926"/>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Open text description of event </a:t>
              </a:r>
              <a:br>
                <a:rPr lang="en-US" sz="1200" dirty="0">
                  <a:solidFill>
                    <a:srgbClr val="1F497D"/>
                  </a:solidFill>
                  <a:latin typeface="Calibri"/>
                </a:rPr>
              </a:br>
              <a:r>
                <a:rPr lang="en-US" sz="1200" dirty="0">
                  <a:solidFill>
                    <a:srgbClr val="1F497D"/>
                  </a:solidFill>
                  <a:latin typeface="Calibri"/>
                </a:rPr>
                <a:t>(e.g. winds 45 knots gusting to 55 knots)</a:t>
              </a:r>
            </a:p>
          </p:txBody>
        </p:sp>
      </p:grpSp>
      <p:grpSp>
        <p:nvGrpSpPr>
          <p:cNvPr id="4" name="Group 3"/>
          <p:cNvGrpSpPr/>
          <p:nvPr/>
        </p:nvGrpSpPr>
        <p:grpSpPr>
          <a:xfrm>
            <a:off x="4609601" y="6109107"/>
            <a:ext cx="5576455" cy="519140"/>
            <a:chOff x="3091294" y="5899557"/>
            <a:chExt cx="5576455" cy="519140"/>
          </a:xfrm>
        </p:grpSpPr>
        <p:sp>
          <p:nvSpPr>
            <p:cNvPr id="52" name="TextBox 51"/>
            <p:cNvSpPr txBox="1"/>
            <p:nvPr/>
          </p:nvSpPr>
          <p:spPr>
            <a:xfrm>
              <a:off x="3091294" y="5899557"/>
              <a:ext cx="885050" cy="369332"/>
            </a:xfrm>
            <a:prstGeom prst="rect">
              <a:avLst/>
            </a:prstGeom>
            <a:noFill/>
          </p:spPr>
          <p:txBody>
            <a:bodyPr wrap="none" rtlCol="0">
              <a:spAutoFit/>
            </a:bodyPr>
            <a:lstStyle/>
            <a:p>
              <a:r>
                <a:rPr lang="en-US" dirty="0">
                  <a:solidFill>
                    <a:srgbClr val="002060"/>
                  </a:solidFill>
                  <a:latin typeface="Calibri"/>
                </a:rPr>
                <a:t>- Status</a:t>
              </a:r>
            </a:p>
          </p:txBody>
        </p:sp>
        <p:sp>
          <p:nvSpPr>
            <p:cNvPr id="53" name="Line Callout 1 (Border and Accent Bar) 52"/>
            <p:cNvSpPr/>
            <p:nvPr/>
          </p:nvSpPr>
          <p:spPr>
            <a:xfrm>
              <a:off x="5710003" y="5976577"/>
              <a:ext cx="2957746" cy="442120"/>
            </a:xfrm>
            <a:prstGeom prst="accentBorderCallout1">
              <a:avLst>
                <a:gd name="adj1" fmla="val 18750"/>
                <a:gd name="adj2" fmla="val -8333"/>
                <a:gd name="adj3" fmla="val 25384"/>
                <a:gd name="adj4" fmla="val -32446"/>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Status of record </a:t>
              </a:r>
              <a:br>
                <a:rPr lang="en-US" sz="1200" dirty="0">
                  <a:solidFill>
                    <a:srgbClr val="1F497D"/>
                  </a:solidFill>
                  <a:latin typeface="Calibri"/>
                </a:rPr>
              </a:br>
              <a:r>
                <a:rPr lang="en-US" sz="1200" dirty="0">
                  <a:solidFill>
                    <a:srgbClr val="1F497D"/>
                  </a:solidFill>
                  <a:latin typeface="Calibri"/>
                </a:rPr>
                <a:t>(i.e. in progress / complete) </a:t>
              </a:r>
            </a:p>
          </p:txBody>
        </p:sp>
      </p:grpSp>
      <p:sp>
        <p:nvSpPr>
          <p:cNvPr id="58" name="Explosion 2 57"/>
          <p:cNvSpPr/>
          <p:nvPr/>
        </p:nvSpPr>
        <p:spPr>
          <a:xfrm>
            <a:off x="1940917" y="2986262"/>
            <a:ext cx="2112867" cy="1657786"/>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rgbClr val="1F497D"/>
                </a:solidFill>
                <a:latin typeface="Calibri"/>
              </a:rPr>
              <a:t>Event</a:t>
            </a:r>
          </a:p>
        </p:txBody>
      </p:sp>
      <p:sp>
        <p:nvSpPr>
          <p:cNvPr id="69" name="TextBox 68"/>
          <p:cNvSpPr txBox="1"/>
          <p:nvPr/>
        </p:nvSpPr>
        <p:spPr>
          <a:xfrm>
            <a:off x="4638609" y="91559"/>
            <a:ext cx="2099486" cy="369332"/>
          </a:xfrm>
          <a:prstGeom prst="rect">
            <a:avLst/>
          </a:prstGeom>
          <a:noFill/>
        </p:spPr>
        <p:txBody>
          <a:bodyPr wrap="none" rtlCol="0">
            <a:spAutoFit/>
          </a:bodyPr>
          <a:lstStyle/>
          <a:p>
            <a:r>
              <a:rPr lang="en-US" b="1" u="sng" dirty="0">
                <a:solidFill>
                  <a:srgbClr val="1F497D">
                    <a:lumMod val="50000"/>
                  </a:srgbClr>
                </a:solidFill>
                <a:latin typeface="Calibri"/>
              </a:rPr>
              <a:t>Key Event </a:t>
            </a:r>
            <a:r>
              <a:rPr lang="en-US" b="1" u="sng" dirty="0" err="1">
                <a:solidFill>
                  <a:srgbClr val="1F497D">
                    <a:lumMod val="50000"/>
                  </a:srgbClr>
                </a:solidFill>
                <a:latin typeface="Calibri"/>
              </a:rPr>
              <a:t>Atributes</a:t>
            </a:r>
            <a:endParaRPr lang="en-US" b="1" u="sng" dirty="0">
              <a:solidFill>
                <a:srgbClr val="1F497D">
                  <a:lumMod val="50000"/>
                </a:srgbClr>
              </a:solidFill>
              <a:latin typeface="Calibri"/>
            </a:endParaRPr>
          </a:p>
        </p:txBody>
      </p:sp>
      <p:sp>
        <p:nvSpPr>
          <p:cNvPr id="70" name="TextBox 69"/>
          <p:cNvSpPr txBox="1"/>
          <p:nvPr/>
        </p:nvSpPr>
        <p:spPr>
          <a:xfrm>
            <a:off x="7941172" y="91559"/>
            <a:ext cx="1329916" cy="369332"/>
          </a:xfrm>
          <a:prstGeom prst="rect">
            <a:avLst/>
          </a:prstGeom>
          <a:noFill/>
        </p:spPr>
        <p:txBody>
          <a:bodyPr wrap="none" rtlCol="0">
            <a:spAutoFit/>
          </a:bodyPr>
          <a:lstStyle/>
          <a:p>
            <a:r>
              <a:rPr lang="en-US" b="1" u="sng" dirty="0">
                <a:solidFill>
                  <a:srgbClr val="1F497D">
                    <a:lumMod val="50000"/>
                  </a:srgbClr>
                </a:solidFill>
                <a:latin typeface="Calibri"/>
              </a:rPr>
              <a:t>Description </a:t>
            </a:r>
          </a:p>
        </p:txBody>
      </p:sp>
      <p:grpSp>
        <p:nvGrpSpPr>
          <p:cNvPr id="29" name="Group 28"/>
          <p:cNvGrpSpPr/>
          <p:nvPr/>
        </p:nvGrpSpPr>
        <p:grpSpPr>
          <a:xfrm>
            <a:off x="4628651" y="733426"/>
            <a:ext cx="5576455" cy="442120"/>
            <a:chOff x="3091294" y="3675862"/>
            <a:chExt cx="5576455" cy="442120"/>
          </a:xfrm>
        </p:grpSpPr>
        <p:sp>
          <p:nvSpPr>
            <p:cNvPr id="30" name="TextBox 29"/>
            <p:cNvSpPr txBox="1"/>
            <p:nvPr/>
          </p:nvSpPr>
          <p:spPr>
            <a:xfrm>
              <a:off x="3091294" y="3675862"/>
              <a:ext cx="816249" cy="369332"/>
            </a:xfrm>
            <a:prstGeom prst="rect">
              <a:avLst/>
            </a:prstGeom>
            <a:noFill/>
          </p:spPr>
          <p:txBody>
            <a:bodyPr wrap="none" rtlCol="0">
              <a:spAutoFit/>
            </a:bodyPr>
            <a:lstStyle/>
            <a:p>
              <a:r>
                <a:rPr lang="en-US" b="1" dirty="0">
                  <a:solidFill>
                    <a:srgbClr val="C00000"/>
                  </a:solidFill>
                  <a:latin typeface="Calibri"/>
                </a:rPr>
                <a:t>- UUID</a:t>
              </a:r>
            </a:p>
          </p:txBody>
        </p:sp>
        <p:sp>
          <p:nvSpPr>
            <p:cNvPr id="33" name="Line Callout 1 (Border and Accent Bar) 32"/>
            <p:cNvSpPr/>
            <p:nvPr/>
          </p:nvSpPr>
          <p:spPr>
            <a:xfrm>
              <a:off x="5710003" y="3675862"/>
              <a:ext cx="2957746" cy="442120"/>
            </a:xfrm>
            <a:prstGeom prst="accentBorderCallout1">
              <a:avLst>
                <a:gd name="adj1" fmla="val 18750"/>
                <a:gd name="adj2" fmla="val -8333"/>
                <a:gd name="adj3" fmla="val 42234"/>
                <a:gd name="adj4" fmla="val -45579"/>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32 Character random sequence</a:t>
              </a:r>
            </a:p>
          </p:txBody>
        </p:sp>
      </p:grpSp>
      <p:grpSp>
        <p:nvGrpSpPr>
          <p:cNvPr id="34" name="Group 33"/>
          <p:cNvGrpSpPr/>
          <p:nvPr/>
        </p:nvGrpSpPr>
        <p:grpSpPr>
          <a:xfrm>
            <a:off x="4628651" y="1369458"/>
            <a:ext cx="5576455" cy="442120"/>
            <a:chOff x="3091294" y="3675862"/>
            <a:chExt cx="5576455" cy="442120"/>
          </a:xfrm>
        </p:grpSpPr>
        <p:sp>
          <p:nvSpPr>
            <p:cNvPr id="39" name="TextBox 38"/>
            <p:cNvSpPr txBox="1"/>
            <p:nvPr/>
          </p:nvSpPr>
          <p:spPr>
            <a:xfrm>
              <a:off x="3091294" y="3675862"/>
              <a:ext cx="1192442" cy="369332"/>
            </a:xfrm>
            <a:prstGeom prst="rect">
              <a:avLst/>
            </a:prstGeom>
            <a:noFill/>
          </p:spPr>
          <p:txBody>
            <a:bodyPr wrap="none" rtlCol="0">
              <a:spAutoFit/>
            </a:bodyPr>
            <a:lstStyle/>
            <a:p>
              <a:r>
                <a:rPr lang="en-US" b="1" dirty="0">
                  <a:solidFill>
                    <a:srgbClr val="C00000"/>
                  </a:solidFill>
                  <a:latin typeface="Calibri"/>
                </a:rPr>
                <a:t>- Identifier</a:t>
              </a:r>
            </a:p>
          </p:txBody>
        </p:sp>
        <p:sp>
          <p:nvSpPr>
            <p:cNvPr id="40" name="Line Callout 1 (Border and Accent Bar) 39"/>
            <p:cNvSpPr/>
            <p:nvPr/>
          </p:nvSpPr>
          <p:spPr>
            <a:xfrm>
              <a:off x="5710003" y="3675862"/>
              <a:ext cx="2957746" cy="442120"/>
            </a:xfrm>
            <a:prstGeom prst="accentBorderCallout1">
              <a:avLst>
                <a:gd name="adj1" fmla="val 18750"/>
                <a:gd name="adj2" fmla="val -8333"/>
                <a:gd name="adj3" fmla="val 42234"/>
                <a:gd name="adj4" fmla="val -45579"/>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Originator (name of institution that is recording the event)</a:t>
              </a:r>
            </a:p>
          </p:txBody>
        </p:sp>
      </p:grpSp>
      <p:grpSp>
        <p:nvGrpSpPr>
          <p:cNvPr id="41" name="Group 40"/>
          <p:cNvGrpSpPr/>
          <p:nvPr/>
        </p:nvGrpSpPr>
        <p:grpSpPr>
          <a:xfrm>
            <a:off x="4600076" y="4198922"/>
            <a:ext cx="5576455" cy="510831"/>
            <a:chOff x="3091294" y="5132392"/>
            <a:chExt cx="5576455" cy="510831"/>
          </a:xfrm>
        </p:grpSpPr>
        <p:sp>
          <p:nvSpPr>
            <p:cNvPr id="42" name="TextBox 41"/>
            <p:cNvSpPr txBox="1"/>
            <p:nvPr/>
          </p:nvSpPr>
          <p:spPr>
            <a:xfrm>
              <a:off x="3091294" y="5132392"/>
              <a:ext cx="1143262" cy="369332"/>
            </a:xfrm>
            <a:prstGeom prst="rect">
              <a:avLst/>
            </a:prstGeom>
            <a:noFill/>
          </p:spPr>
          <p:txBody>
            <a:bodyPr wrap="none" rtlCol="0">
              <a:spAutoFit/>
            </a:bodyPr>
            <a:lstStyle/>
            <a:p>
              <a:r>
                <a:rPr lang="en-US" dirty="0">
                  <a:solidFill>
                    <a:srgbClr val="002060"/>
                  </a:solidFill>
                  <a:latin typeface="Calibri"/>
                </a:rPr>
                <a:t>- Headline</a:t>
              </a:r>
            </a:p>
          </p:txBody>
        </p:sp>
        <p:sp>
          <p:nvSpPr>
            <p:cNvPr id="43" name="Line Callout 1 (Border and Accent Bar) 42"/>
            <p:cNvSpPr/>
            <p:nvPr/>
          </p:nvSpPr>
          <p:spPr>
            <a:xfrm>
              <a:off x="5710002" y="5201103"/>
              <a:ext cx="2957747" cy="442120"/>
            </a:xfrm>
            <a:prstGeom prst="accentBorderCallout1">
              <a:avLst>
                <a:gd name="adj1" fmla="val 18750"/>
                <a:gd name="adj2" fmla="val -8333"/>
                <a:gd name="adj3" fmla="val 28525"/>
                <a:gd name="adj4" fmla="val -14926"/>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1F497D"/>
                  </a:solidFill>
                  <a:latin typeface="Calibri"/>
                </a:rPr>
                <a:t>From a controlled list</a:t>
              </a:r>
            </a:p>
          </p:txBody>
        </p:sp>
      </p:grpSp>
    </p:spTree>
    <p:extLst>
      <p:ext uri="{BB962C8B-B14F-4D97-AF65-F5344CB8AC3E}">
        <p14:creationId xmlns:p14="http://schemas.microsoft.com/office/powerpoint/2010/main" val="164752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4">
            <a:extLst>
              <a:ext uri="{FF2B5EF4-FFF2-40B4-BE49-F238E27FC236}">
                <a16:creationId xmlns:a16="http://schemas.microsoft.com/office/drawing/2014/main" id="{BBFFC416-83CD-49F9-B236-AC68C1F7709B}"/>
              </a:ext>
            </a:extLst>
          </p:cNvPr>
          <p:cNvPicPr>
            <a:picLocks noGrp="1" noChangeAspect="1"/>
          </p:cNvPicPr>
          <p:nvPr>
            <p:ph type="pic" idx="1"/>
          </p:nvPr>
        </p:nvPicPr>
        <p:blipFill rotWithShape="1">
          <a:blip r:embed="rId2"/>
          <a:srcRect t="18471" r="1" b="13414"/>
          <a:stretch/>
        </p:blipFill>
        <p:spPr>
          <a:xfrm>
            <a:off x="643467" y="1064835"/>
            <a:ext cx="10905066" cy="5149697"/>
          </a:xfrm>
          <a:prstGeom prst="rect">
            <a:avLst/>
          </a:prstGeom>
        </p:spPr>
      </p:pic>
      <p:sp>
        <p:nvSpPr>
          <p:cNvPr id="20" name="Rectangle 19">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EA920A-E765-4D75-B4D3-CBF0669EA303}"/>
              </a:ext>
            </a:extLst>
          </p:cNvPr>
          <p:cNvSpPr txBox="1"/>
          <p:nvPr/>
        </p:nvSpPr>
        <p:spPr>
          <a:xfrm>
            <a:off x="2053652" y="480060"/>
            <a:ext cx="8865174" cy="584775"/>
          </a:xfrm>
          <a:prstGeom prst="rect">
            <a:avLst/>
          </a:prstGeom>
          <a:noFill/>
        </p:spPr>
        <p:txBody>
          <a:bodyPr wrap="square" rtlCol="0">
            <a:spAutoFit/>
          </a:bodyPr>
          <a:lstStyle/>
          <a:p>
            <a:r>
              <a:rPr lang="en-AU" sz="3200" b="1" dirty="0"/>
              <a:t>Global Multi-Hazard Alert System (GMAS)</a:t>
            </a:r>
          </a:p>
        </p:txBody>
      </p:sp>
    </p:spTree>
    <p:extLst>
      <p:ext uri="{BB962C8B-B14F-4D97-AF65-F5344CB8AC3E}">
        <p14:creationId xmlns:p14="http://schemas.microsoft.com/office/powerpoint/2010/main" val="88292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0357-64A0-4156-9E27-1EA62AC1A438}"/>
              </a:ext>
            </a:extLst>
          </p:cNvPr>
          <p:cNvSpPr>
            <a:spLocks noGrp="1"/>
          </p:cNvSpPr>
          <p:nvPr>
            <p:ph type="title"/>
          </p:nvPr>
        </p:nvSpPr>
        <p:spPr>
          <a:xfrm>
            <a:off x="7850188" y="-3748"/>
            <a:ext cx="3657600" cy="1371600"/>
          </a:xfrm>
        </p:spPr>
        <p:txBody>
          <a:bodyPr/>
          <a:lstStyle/>
          <a:p>
            <a:r>
              <a:rPr lang="en-AU" b="1" dirty="0"/>
              <a:t>GMAS</a:t>
            </a:r>
          </a:p>
        </p:txBody>
      </p:sp>
      <p:sp>
        <p:nvSpPr>
          <p:cNvPr id="3" name="Content Placeholder 2">
            <a:extLst>
              <a:ext uri="{FF2B5EF4-FFF2-40B4-BE49-F238E27FC236}">
                <a16:creationId xmlns:a16="http://schemas.microsoft.com/office/drawing/2014/main" id="{21C58CD6-0465-4C94-9279-1CA4EDCC17B3}"/>
              </a:ext>
            </a:extLst>
          </p:cNvPr>
          <p:cNvSpPr>
            <a:spLocks noGrp="1"/>
          </p:cNvSpPr>
          <p:nvPr>
            <p:ph idx="1"/>
          </p:nvPr>
        </p:nvSpPr>
        <p:spPr>
          <a:xfrm>
            <a:off x="684212" y="745760"/>
            <a:ext cx="6645978" cy="5879892"/>
          </a:xfrm>
        </p:spPr>
        <p:txBody>
          <a:bodyPr>
            <a:normAutofit fontScale="92500" lnSpcReduction="10000"/>
          </a:bodyPr>
          <a:lstStyle/>
          <a:p>
            <a:pPr marL="0" indent="0">
              <a:buNone/>
            </a:pPr>
            <a:r>
              <a:rPr lang="en-AU" dirty="0">
                <a:solidFill>
                  <a:schemeClr val="bg1"/>
                </a:solidFill>
              </a:rPr>
              <a:t>GMAS Concept</a:t>
            </a:r>
          </a:p>
          <a:p>
            <a:r>
              <a:rPr lang="en-AU" dirty="0">
                <a:solidFill>
                  <a:schemeClr val="bg1"/>
                </a:solidFill>
              </a:rPr>
              <a:t>Focuses on benefits to and requirements of users, </a:t>
            </a:r>
          </a:p>
          <a:p>
            <a:r>
              <a:rPr lang="en-AU" dirty="0">
                <a:solidFill>
                  <a:schemeClr val="bg1"/>
                </a:solidFill>
              </a:rPr>
              <a:t>Emphasizes that NMHSs are official authoritative source and in most countries, a single voice, on weather warnings, </a:t>
            </a:r>
          </a:p>
          <a:p>
            <a:r>
              <a:rPr lang="en-AU" dirty="0">
                <a:solidFill>
                  <a:schemeClr val="bg1"/>
                </a:solidFill>
              </a:rPr>
              <a:t>Considers role of RSMCs in providing guidance to Members (e.g. tropical cyclones, and climate products),</a:t>
            </a:r>
          </a:p>
          <a:p>
            <a:r>
              <a:rPr lang="en-AU" dirty="0">
                <a:solidFill>
                  <a:schemeClr val="bg1"/>
                </a:solidFill>
              </a:rPr>
              <a:t>Considers both meteorological and hydrological aspects, </a:t>
            </a:r>
          </a:p>
          <a:p>
            <a:r>
              <a:rPr lang="en-AU" dirty="0">
                <a:solidFill>
                  <a:schemeClr val="bg1"/>
                </a:solidFill>
              </a:rPr>
              <a:t>Accommodates public and private capacities and use cases, </a:t>
            </a:r>
          </a:p>
          <a:p>
            <a:r>
              <a:rPr lang="en-AU" dirty="0">
                <a:solidFill>
                  <a:schemeClr val="bg1"/>
                </a:solidFill>
              </a:rPr>
              <a:t>Takes into account other service providers such as GDACS, </a:t>
            </a:r>
          </a:p>
          <a:p>
            <a:r>
              <a:rPr lang="en-AU" dirty="0">
                <a:solidFill>
                  <a:schemeClr val="bg1"/>
                </a:solidFill>
              </a:rPr>
              <a:t>Utilizes Common Alerting Protocol (CAP) or other industry standards to enable a robust mechanism for aggregating warnings from Members</a:t>
            </a:r>
          </a:p>
        </p:txBody>
      </p:sp>
      <p:sp>
        <p:nvSpPr>
          <p:cNvPr id="4" name="Text Placeholder 3">
            <a:extLst>
              <a:ext uri="{FF2B5EF4-FFF2-40B4-BE49-F238E27FC236}">
                <a16:creationId xmlns:a16="http://schemas.microsoft.com/office/drawing/2014/main" id="{128B4FB9-C6C7-4909-AC7F-1AD444ABAAD5}"/>
              </a:ext>
            </a:extLst>
          </p:cNvPr>
          <p:cNvSpPr>
            <a:spLocks noGrp="1"/>
          </p:cNvSpPr>
          <p:nvPr>
            <p:ph type="body" sz="half" idx="2"/>
          </p:nvPr>
        </p:nvSpPr>
        <p:spPr>
          <a:xfrm>
            <a:off x="7549707" y="1490271"/>
            <a:ext cx="3657600" cy="2091267"/>
          </a:xfrm>
        </p:spPr>
        <p:txBody>
          <a:bodyPr/>
          <a:lstStyle/>
          <a:p>
            <a:r>
              <a:rPr lang="en-AU" b="1" dirty="0"/>
              <a:t>Global Multi-Hazard Alert System</a:t>
            </a:r>
          </a:p>
        </p:txBody>
      </p:sp>
    </p:spTree>
    <p:extLst>
      <p:ext uri="{BB962C8B-B14F-4D97-AF65-F5344CB8AC3E}">
        <p14:creationId xmlns:p14="http://schemas.microsoft.com/office/powerpoint/2010/main" val="422241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91968" y="786117"/>
            <a:ext cx="6608064"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12560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D6CFB6C-6ECB-4250-B68E-01966297A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8359141-C085-46E4-B4EC-42F9599BA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A903156-0F0C-44A5-9019-0CAF51EB4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6E5E851-3725-463F-9451-2FFEF5D3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4209D59-6810-40C2-B8D6-6DACF8A06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2" name="Rectangle 41">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E67E2-A39A-4510-924E-FA2FDC7E0A70}"/>
              </a:ext>
            </a:extLst>
          </p:cNvPr>
          <p:cNvSpPr>
            <a:spLocks noGrp="1"/>
          </p:cNvSpPr>
          <p:nvPr>
            <p:ph type="title"/>
          </p:nvPr>
        </p:nvSpPr>
        <p:spPr>
          <a:xfrm>
            <a:off x="665641" y="4473679"/>
            <a:ext cx="10756864" cy="1233251"/>
          </a:xfrm>
        </p:spPr>
        <p:txBody>
          <a:bodyPr vert="horz" lIns="91440" tIns="45720" rIns="91440" bIns="45720" rtlCol="0" anchor="b">
            <a:normAutofit fontScale="90000"/>
          </a:bodyPr>
          <a:lstStyle/>
          <a:p>
            <a:r>
              <a:rPr lang="en-US" sz="4800" b="1" dirty="0"/>
              <a:t>GMAS – ultimate Destination</a:t>
            </a:r>
            <a:br>
              <a:rPr lang="en-US" sz="4800" b="1" dirty="0"/>
            </a:br>
            <a:r>
              <a:rPr lang="en-US" sz="3200" b="1" dirty="0"/>
              <a:t>Combine the various display formats around globe</a:t>
            </a:r>
            <a:endParaRPr lang="en-US" sz="4800" b="1" dirty="0"/>
          </a:p>
        </p:txBody>
      </p:sp>
      <p:grpSp>
        <p:nvGrpSpPr>
          <p:cNvPr id="44" name="Group 43">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5" name="Straight Connector 44">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1"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67C916D-09D9-4F7D-90D1-29ABAC90B371}"/>
              </a:ext>
            </a:extLst>
          </p:cNvPr>
          <p:cNvPicPr>
            <a:picLocks noGrp="1" noChangeAspect="1"/>
          </p:cNvPicPr>
          <p:nvPr>
            <p:ph idx="1"/>
          </p:nvPr>
        </p:nvPicPr>
        <p:blipFill>
          <a:blip r:embed="rId3"/>
          <a:stretch>
            <a:fillRect/>
          </a:stretch>
        </p:blipFill>
        <p:spPr>
          <a:xfrm>
            <a:off x="1161535" y="1605651"/>
            <a:ext cx="4201297" cy="1848570"/>
          </a:xfrm>
          <a:prstGeom prst="rect">
            <a:avLst/>
          </a:prstGeom>
        </p:spPr>
      </p:pic>
      <p:pic>
        <p:nvPicPr>
          <p:cNvPr id="6" name="Picture 5">
            <a:extLst>
              <a:ext uri="{FF2B5EF4-FFF2-40B4-BE49-F238E27FC236}">
                <a16:creationId xmlns:a16="http://schemas.microsoft.com/office/drawing/2014/main" id="{2EC14106-4D32-4B55-90CC-C86A1034102E}"/>
              </a:ext>
            </a:extLst>
          </p:cNvPr>
          <p:cNvPicPr>
            <a:picLocks noChangeAspect="1"/>
          </p:cNvPicPr>
          <p:nvPr/>
        </p:nvPicPr>
        <p:blipFill>
          <a:blip r:embed="rId4"/>
          <a:stretch>
            <a:fillRect/>
          </a:stretch>
        </p:blipFill>
        <p:spPr>
          <a:xfrm>
            <a:off x="5640953" y="1142715"/>
            <a:ext cx="4157293" cy="2754206"/>
          </a:xfrm>
          <a:prstGeom prst="rect">
            <a:avLst/>
          </a:prstGeom>
        </p:spPr>
      </p:pic>
    </p:spTree>
    <p:extLst>
      <p:ext uri="{BB962C8B-B14F-4D97-AF65-F5344CB8AC3E}">
        <p14:creationId xmlns:p14="http://schemas.microsoft.com/office/powerpoint/2010/main" val="197131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7AED-3ED5-4661-B71E-D72EB833089F}"/>
              </a:ext>
            </a:extLst>
          </p:cNvPr>
          <p:cNvSpPr>
            <a:spLocks noGrp="1"/>
          </p:cNvSpPr>
          <p:nvPr>
            <p:ph type="title"/>
          </p:nvPr>
        </p:nvSpPr>
        <p:spPr>
          <a:xfrm>
            <a:off x="284813" y="4487332"/>
            <a:ext cx="11632367" cy="1507067"/>
          </a:xfrm>
        </p:spPr>
        <p:txBody>
          <a:bodyPr>
            <a:normAutofit fontScale="90000"/>
          </a:bodyPr>
          <a:lstStyle/>
          <a:p>
            <a:r>
              <a:rPr lang="en-US" sz="5400" b="1" dirty="0"/>
              <a:t>GMAS – ultimate Destination</a:t>
            </a:r>
            <a:br>
              <a:rPr lang="en-US" sz="5400" b="1" dirty="0"/>
            </a:br>
            <a:r>
              <a:rPr lang="en-US" b="1" dirty="0"/>
              <a:t>Combine the various display formats around globe</a:t>
            </a:r>
            <a:endParaRPr lang="en-AU" dirty="0"/>
          </a:p>
        </p:txBody>
      </p:sp>
      <p:sp>
        <p:nvSpPr>
          <p:cNvPr id="3" name="Text Placeholder 2">
            <a:extLst>
              <a:ext uri="{FF2B5EF4-FFF2-40B4-BE49-F238E27FC236}">
                <a16:creationId xmlns:a16="http://schemas.microsoft.com/office/drawing/2014/main" id="{E9B38F2B-DDD8-4DFD-ACEC-33FB6A519F20}"/>
              </a:ext>
            </a:extLst>
          </p:cNvPr>
          <p:cNvSpPr>
            <a:spLocks noGrp="1"/>
          </p:cNvSpPr>
          <p:nvPr>
            <p:ph type="body" idx="1"/>
          </p:nvPr>
        </p:nvSpPr>
        <p:spPr/>
        <p:txBody>
          <a:bodyPr/>
          <a:lstStyle/>
          <a:p>
            <a:r>
              <a:rPr lang="en-AU" dirty="0" err="1"/>
              <a:t>Meteoalarm</a:t>
            </a:r>
            <a:endParaRPr lang="en-AU" dirty="0"/>
          </a:p>
        </p:txBody>
      </p:sp>
      <p:sp>
        <p:nvSpPr>
          <p:cNvPr id="5" name="Text Placeholder 4">
            <a:extLst>
              <a:ext uri="{FF2B5EF4-FFF2-40B4-BE49-F238E27FC236}">
                <a16:creationId xmlns:a16="http://schemas.microsoft.com/office/drawing/2014/main" id="{9E896701-F05F-4945-989D-EC6232C67005}"/>
              </a:ext>
            </a:extLst>
          </p:cNvPr>
          <p:cNvSpPr>
            <a:spLocks noGrp="1"/>
          </p:cNvSpPr>
          <p:nvPr>
            <p:ph type="body" sz="quarter" idx="3"/>
          </p:nvPr>
        </p:nvSpPr>
        <p:spPr/>
        <p:txBody>
          <a:bodyPr/>
          <a:lstStyle/>
          <a:p>
            <a:r>
              <a:rPr lang="en-AU" dirty="0" err="1"/>
              <a:t>Meteoalert</a:t>
            </a:r>
            <a:r>
              <a:rPr lang="en-AU" dirty="0"/>
              <a:t> - </a:t>
            </a:r>
            <a:r>
              <a:rPr lang="en-AU" dirty="0" err="1"/>
              <a:t>MetInfo</a:t>
            </a:r>
            <a:endParaRPr lang="en-AU" dirty="0"/>
          </a:p>
        </p:txBody>
      </p:sp>
      <p:pic>
        <p:nvPicPr>
          <p:cNvPr id="11" name="Content Placeholder 10">
            <a:extLst>
              <a:ext uri="{FF2B5EF4-FFF2-40B4-BE49-F238E27FC236}">
                <a16:creationId xmlns:a16="http://schemas.microsoft.com/office/drawing/2014/main" id="{D5E0C5E2-C912-4BF8-9A61-AEB69B619922}"/>
              </a:ext>
            </a:extLst>
          </p:cNvPr>
          <p:cNvPicPr>
            <a:picLocks noGrp="1" noChangeAspect="1"/>
          </p:cNvPicPr>
          <p:nvPr>
            <p:ph sz="quarter" idx="4"/>
          </p:nvPr>
        </p:nvPicPr>
        <p:blipFill>
          <a:blip r:embed="rId2"/>
          <a:stretch>
            <a:fillRect/>
          </a:stretch>
        </p:blipFill>
        <p:spPr>
          <a:xfrm>
            <a:off x="6192753" y="1399516"/>
            <a:ext cx="4157832" cy="2755631"/>
          </a:xfrm>
          <a:prstGeom prst="rect">
            <a:avLst/>
          </a:prstGeom>
        </p:spPr>
      </p:pic>
      <p:pic>
        <p:nvPicPr>
          <p:cNvPr id="10" name="Content Placeholder 9">
            <a:extLst>
              <a:ext uri="{FF2B5EF4-FFF2-40B4-BE49-F238E27FC236}">
                <a16:creationId xmlns:a16="http://schemas.microsoft.com/office/drawing/2014/main" id="{99966615-56BD-4411-8B3F-125055E6C05D}"/>
              </a:ext>
            </a:extLst>
          </p:cNvPr>
          <p:cNvPicPr>
            <a:picLocks noGrp="1" noChangeAspect="1"/>
          </p:cNvPicPr>
          <p:nvPr>
            <p:ph sz="half" idx="2"/>
          </p:nvPr>
        </p:nvPicPr>
        <p:blipFill>
          <a:blip r:embed="rId3"/>
          <a:stretch>
            <a:fillRect/>
          </a:stretch>
        </p:blipFill>
        <p:spPr>
          <a:xfrm>
            <a:off x="141858" y="1456794"/>
            <a:ext cx="5111171" cy="2255147"/>
          </a:xfrm>
          <a:prstGeom prst="rect">
            <a:avLst/>
          </a:prstGeom>
        </p:spPr>
      </p:pic>
    </p:spTree>
    <p:extLst>
      <p:ext uri="{BB962C8B-B14F-4D97-AF65-F5344CB8AC3E}">
        <p14:creationId xmlns:p14="http://schemas.microsoft.com/office/powerpoint/2010/main" val="139596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9F8AD66-CC09-4C8D-94EE-932C3785BD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5" name="Straight Connector 34">
              <a:extLst>
                <a:ext uri="{FF2B5EF4-FFF2-40B4-BE49-F238E27FC236}">
                  <a16:creationId xmlns:a16="http://schemas.microsoft.com/office/drawing/2014/main" id="{EE364623-3F66-4AAD-94F8-C053CD4F13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7E37E17-44F9-4E44-8F2F-0E873C68EE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D327A4D-ADCE-482F-9F55-3B64D197A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600A8AB-CDF2-4E93-92C8-2CCB8230B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F8EE76C-974C-43A5-806B-47687FCB9B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1" name="Rectangle 40">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D8E76-33CB-4B95-8292-82975749472E}"/>
              </a:ext>
            </a:extLst>
          </p:cNvPr>
          <p:cNvSpPr>
            <a:spLocks noGrp="1"/>
          </p:cNvSpPr>
          <p:nvPr>
            <p:ph type="title"/>
          </p:nvPr>
        </p:nvSpPr>
        <p:spPr>
          <a:xfrm>
            <a:off x="4625723" y="657037"/>
            <a:ext cx="5627258" cy="1507067"/>
          </a:xfrm>
        </p:spPr>
        <p:txBody>
          <a:bodyPr vert="horz" lIns="91440" tIns="45720" rIns="91440" bIns="45720" rtlCol="0" anchor="ctr">
            <a:normAutofit/>
          </a:bodyPr>
          <a:lstStyle/>
          <a:p>
            <a:pPr>
              <a:lnSpc>
                <a:spcPct val="90000"/>
              </a:lnSpc>
            </a:pPr>
            <a:r>
              <a:rPr lang="en-US" sz="2800" b="1" dirty="0"/>
              <a:t>Severe Weather Forecasting Demonstration Program (SWFDP)</a:t>
            </a:r>
          </a:p>
        </p:txBody>
      </p:sp>
      <p:sp>
        <p:nvSpPr>
          <p:cNvPr id="43"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B47A0F1-A9A6-49BD-9B27-5A18BE33602C}"/>
              </a:ext>
            </a:extLst>
          </p:cNvPr>
          <p:cNvPicPr>
            <a:picLocks noGrp="1" noChangeAspect="1"/>
          </p:cNvPicPr>
          <p:nvPr>
            <p:ph idx="1"/>
          </p:nvPr>
        </p:nvPicPr>
        <p:blipFill>
          <a:blip r:embed="rId2"/>
          <a:stretch>
            <a:fillRect/>
          </a:stretch>
        </p:blipFill>
        <p:spPr>
          <a:xfrm>
            <a:off x="955049" y="1095233"/>
            <a:ext cx="3021544" cy="2137742"/>
          </a:xfrm>
          <a:prstGeom prst="rect">
            <a:avLst/>
          </a:prstGeom>
        </p:spPr>
      </p:pic>
      <p:pic>
        <p:nvPicPr>
          <p:cNvPr id="11" name="Picture 10">
            <a:extLst>
              <a:ext uri="{FF2B5EF4-FFF2-40B4-BE49-F238E27FC236}">
                <a16:creationId xmlns:a16="http://schemas.microsoft.com/office/drawing/2014/main" id="{914E60B3-EEFB-49B8-8218-9B80F94B125F}"/>
              </a:ext>
            </a:extLst>
          </p:cNvPr>
          <p:cNvPicPr>
            <a:picLocks noChangeAspect="1"/>
          </p:cNvPicPr>
          <p:nvPr/>
        </p:nvPicPr>
        <p:blipFill>
          <a:blip r:embed="rId3"/>
          <a:stretch>
            <a:fillRect/>
          </a:stretch>
        </p:blipFill>
        <p:spPr>
          <a:xfrm>
            <a:off x="955048" y="3585556"/>
            <a:ext cx="3020257" cy="1978267"/>
          </a:xfrm>
          <a:prstGeom prst="rect">
            <a:avLst/>
          </a:prstGeom>
        </p:spPr>
      </p:pic>
      <p:sp>
        <p:nvSpPr>
          <p:cNvPr id="4" name="Text Placeholder 3">
            <a:extLst>
              <a:ext uri="{FF2B5EF4-FFF2-40B4-BE49-F238E27FC236}">
                <a16:creationId xmlns:a16="http://schemas.microsoft.com/office/drawing/2014/main" id="{26B7AC81-C24B-4874-8DBA-C5AC8E01E879}"/>
              </a:ext>
            </a:extLst>
          </p:cNvPr>
          <p:cNvSpPr>
            <a:spLocks noGrp="1"/>
          </p:cNvSpPr>
          <p:nvPr>
            <p:ph type="body" sz="half" idx="2"/>
          </p:nvPr>
        </p:nvSpPr>
        <p:spPr>
          <a:xfrm>
            <a:off x="4661861" y="1777922"/>
            <a:ext cx="6253792" cy="3615267"/>
          </a:xfrm>
        </p:spPr>
        <p:txBody>
          <a:bodyPr vert="horz" lIns="91440" tIns="45720" rIns="91440" bIns="45720" rtlCol="0" anchor="ctr">
            <a:normAutofit/>
          </a:bodyPr>
          <a:lstStyle/>
          <a:p>
            <a:pPr>
              <a:buFont typeface="Wingdings 3" panose="05040102010807070707" pitchFamily="18" charset="2"/>
              <a:buChar char=""/>
            </a:pPr>
            <a:r>
              <a:rPr lang="en-US" sz="2800" dirty="0"/>
              <a:t>Designed to assist those Members with limited capacity to produce numerical guidance </a:t>
            </a:r>
          </a:p>
          <a:p>
            <a:pPr>
              <a:buFont typeface="Wingdings 3" panose="05040102010807070707" pitchFamily="18" charset="2"/>
              <a:buChar char=""/>
            </a:pPr>
            <a:r>
              <a:rPr lang="en-US" sz="2800" dirty="0"/>
              <a:t>Transitioning to more digital service </a:t>
            </a:r>
          </a:p>
        </p:txBody>
      </p:sp>
      <p:grpSp>
        <p:nvGrpSpPr>
          <p:cNvPr id="45" name="Group 44">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45">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3626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8557-F43F-4B46-9B05-A52322CEB646}"/>
              </a:ext>
            </a:extLst>
          </p:cNvPr>
          <p:cNvSpPr>
            <a:spLocks noGrp="1"/>
          </p:cNvSpPr>
          <p:nvPr>
            <p:ph type="title"/>
          </p:nvPr>
        </p:nvSpPr>
        <p:spPr/>
        <p:txBody>
          <a:bodyPr/>
          <a:lstStyle/>
          <a:p>
            <a:r>
              <a:rPr lang="en-AU" dirty="0"/>
              <a:t>Talk outline</a:t>
            </a:r>
          </a:p>
        </p:txBody>
      </p:sp>
      <p:pic>
        <p:nvPicPr>
          <p:cNvPr id="5" name="Content Placeholder 4">
            <a:extLst>
              <a:ext uri="{FF2B5EF4-FFF2-40B4-BE49-F238E27FC236}">
                <a16:creationId xmlns:a16="http://schemas.microsoft.com/office/drawing/2014/main" id="{2BECAFB1-725D-4EF9-9965-C632A225BC3D}"/>
              </a:ext>
            </a:extLst>
          </p:cNvPr>
          <p:cNvPicPr>
            <a:picLocks noGrp="1" noChangeAspect="1"/>
          </p:cNvPicPr>
          <p:nvPr>
            <p:ph idx="1"/>
          </p:nvPr>
        </p:nvPicPr>
        <p:blipFill>
          <a:blip r:embed="rId2"/>
          <a:stretch>
            <a:fillRect/>
          </a:stretch>
        </p:blipFill>
        <p:spPr>
          <a:xfrm>
            <a:off x="928255" y="662856"/>
            <a:ext cx="5943600" cy="5833533"/>
          </a:xfrm>
          <a:prstGeom prst="rect">
            <a:avLst/>
          </a:prstGeom>
        </p:spPr>
      </p:pic>
      <p:sp>
        <p:nvSpPr>
          <p:cNvPr id="4" name="Text Placeholder 3">
            <a:extLst>
              <a:ext uri="{FF2B5EF4-FFF2-40B4-BE49-F238E27FC236}">
                <a16:creationId xmlns:a16="http://schemas.microsoft.com/office/drawing/2014/main" id="{77B24053-BD60-4EEB-A30B-5BF509978F0A}"/>
              </a:ext>
            </a:extLst>
          </p:cNvPr>
          <p:cNvSpPr>
            <a:spLocks noGrp="1"/>
          </p:cNvSpPr>
          <p:nvPr>
            <p:ph type="body" sz="half" idx="2"/>
          </p:nvPr>
        </p:nvSpPr>
        <p:spPr/>
        <p:txBody>
          <a:bodyPr/>
          <a:lstStyle/>
          <a:p>
            <a:r>
              <a:rPr lang="en-AU" dirty="0"/>
              <a:t>Personal Background</a:t>
            </a:r>
          </a:p>
          <a:p>
            <a:r>
              <a:rPr lang="en-AU" dirty="0"/>
              <a:t>DRM – Why it’s important</a:t>
            </a:r>
          </a:p>
          <a:p>
            <a:r>
              <a:rPr lang="en-AU" dirty="0"/>
              <a:t>DRM – Why it’s important to you</a:t>
            </a:r>
          </a:p>
          <a:p>
            <a:r>
              <a:rPr lang="en-AU" dirty="0"/>
              <a:t>Some WMO Programmes and Projects</a:t>
            </a:r>
          </a:p>
        </p:txBody>
      </p:sp>
    </p:spTree>
    <p:extLst>
      <p:ext uri="{BB962C8B-B14F-4D97-AF65-F5344CB8AC3E}">
        <p14:creationId xmlns:p14="http://schemas.microsoft.com/office/powerpoint/2010/main" val="267408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57" y="0"/>
            <a:ext cx="8534400" cy="1507067"/>
          </a:xfrm>
        </p:spPr>
        <p:txBody>
          <a:bodyPr>
            <a:normAutofit fontScale="90000"/>
          </a:bodyPr>
          <a:lstStyle/>
          <a:p>
            <a:pPr algn="ctr"/>
            <a:r>
              <a:rPr lang="en-US" sz="4900" b="1" dirty="0"/>
              <a:t>Flash Flood Guidance System (FFGS)</a:t>
            </a:r>
          </a:p>
        </p:txBody>
      </p:sp>
      <p:sp>
        <p:nvSpPr>
          <p:cNvPr id="4" name="Footer Placeholder 3"/>
          <p:cNvSpPr>
            <a:spLocks noGrp="1"/>
          </p:cNvSpPr>
          <p:nvPr>
            <p:ph type="ftr" sz="quarter" idx="10"/>
          </p:nvPr>
        </p:nvSpPr>
        <p:spPr/>
        <p:txBody>
          <a:bodyPr/>
          <a:lstStyle/>
          <a:p>
            <a:r>
              <a:rPr lang="en-US" altLang="en-US" dirty="0"/>
              <a:t>Global Flash Flood Guidance System </a:t>
            </a:r>
          </a:p>
        </p:txBody>
      </p:sp>
      <p:sp>
        <p:nvSpPr>
          <p:cNvPr id="5" name="Slide Number Placeholder 4"/>
          <p:cNvSpPr>
            <a:spLocks noGrp="1"/>
          </p:cNvSpPr>
          <p:nvPr>
            <p:ph type="sldNum" sz="quarter" idx="11"/>
          </p:nvPr>
        </p:nvSpPr>
        <p:spPr/>
        <p:txBody>
          <a:bodyPr/>
          <a:lstStyle/>
          <a:p>
            <a:r>
              <a:rPr lang="en-US" altLang="en-US" dirty="0"/>
              <a:t>1</a:t>
            </a:r>
          </a:p>
        </p:txBody>
      </p:sp>
      <p:sp>
        <p:nvSpPr>
          <p:cNvPr id="7" name="Rectangle 6"/>
          <p:cNvSpPr/>
          <p:nvPr/>
        </p:nvSpPr>
        <p:spPr>
          <a:xfrm>
            <a:off x="2093912" y="4967665"/>
            <a:ext cx="4724400" cy="1569660"/>
          </a:xfrm>
          <a:prstGeom prst="rect">
            <a:avLst/>
          </a:prstGeom>
        </p:spPr>
        <p:txBody>
          <a:bodyPr wrap="square">
            <a:spAutoFit/>
          </a:bodyPr>
          <a:lstStyle/>
          <a:p>
            <a:r>
              <a:rPr lang="en-US" sz="1600" dirty="0"/>
              <a:t>Flash Flood Guidance System with global coverage enhances early warning capabilities of the NMHSs, currently covers fifty two (52) countries and more than two billion people around the world saving lives and decreasing economic losses</a:t>
            </a:r>
            <a:r>
              <a:rPr lang="en-US" sz="1600" b="1" dirty="0"/>
              <a:t>.</a:t>
            </a:r>
            <a:endParaRPr lang="en-US" sz="1600" dirty="0"/>
          </a:p>
        </p:txBody>
      </p:sp>
      <p:sp>
        <p:nvSpPr>
          <p:cNvPr id="9" name="Rectangle 8"/>
          <p:cNvSpPr/>
          <p:nvPr/>
        </p:nvSpPr>
        <p:spPr>
          <a:xfrm>
            <a:off x="7239000" y="1295401"/>
            <a:ext cx="3048000" cy="4524315"/>
          </a:xfrm>
          <a:prstGeom prst="rect">
            <a:avLst/>
          </a:prstGeom>
        </p:spPr>
        <p:txBody>
          <a:bodyPr wrap="square">
            <a:spAutoFit/>
          </a:bodyPr>
          <a:lstStyle/>
          <a:p>
            <a:r>
              <a:rPr lang="en-GB" sz="1600" dirty="0"/>
              <a:t>The WMO Commission for Hydrology (</a:t>
            </a:r>
            <a:r>
              <a:rPr lang="en-GB" sz="1600" dirty="0" err="1"/>
              <a:t>CHy</a:t>
            </a:r>
            <a:r>
              <a:rPr lang="en-GB" sz="1600" dirty="0"/>
              <a:t>) jointly with the WMO Commission for Basic Systems (CBS) and in collaboration with the US National Weather Service, Hydrologic Research </a:t>
            </a:r>
            <a:r>
              <a:rPr lang="en-GB" sz="1600" dirty="0" err="1"/>
              <a:t>Center</a:t>
            </a:r>
            <a:r>
              <a:rPr lang="en-GB" sz="1600" dirty="0"/>
              <a:t> (HRC), and USAID/OFDA have developed the concept of the Flash Flood Guidance System (FFGS) with global coverage. The concept has been endorsed by the Fifteenth WMO Congress and is being implemented through a series of regional projects with funding from USAID. </a:t>
            </a:r>
            <a:endParaRPr lang="en-US" sz="1600" dirty="0"/>
          </a:p>
        </p:txBody>
      </p:sp>
      <p:pic>
        <p:nvPicPr>
          <p:cNvPr id="1027" name="Picture 3" descr="\\INTERNAL.WMO.INT\UserData\Redirected\asayin\Desktop\FFGS\FFG Poster &amp; Brochure etc\FFGS Brochure\GLOBAL6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89112" y="1545338"/>
            <a:ext cx="5029200" cy="313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8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7" name="Straight Connector 1046"/>
          <p:cNvCxnSpPr/>
          <p:nvPr/>
        </p:nvCxnSpPr>
        <p:spPr>
          <a:xfrm>
            <a:off x="3657600" y="5105400"/>
            <a:ext cx="42672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9763" y="-51797"/>
            <a:ext cx="11377531" cy="1507067"/>
          </a:xfrm>
        </p:spPr>
        <p:txBody>
          <a:bodyPr>
            <a:normAutofit fontScale="90000"/>
          </a:bodyPr>
          <a:lstStyle/>
          <a:p>
            <a:pPr algn="ctr"/>
            <a:r>
              <a:rPr lang="en-US" b="1" dirty="0"/>
              <a:t>Possible Linkages Between SWFDP and regional FFG Systems </a:t>
            </a:r>
            <a:br>
              <a:rPr lang="en-US" sz="4400" b="1" dirty="0"/>
            </a:br>
            <a:endParaRPr lang="en-CA" sz="4400" b="1"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21</a:t>
            </a:fld>
            <a:endParaRPr lang="en-US"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990601"/>
            <a:ext cx="3776663" cy="255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M:\Desktop\FFGS\FFG Poster &amp; Brochure etc\FFGS Poster\Poster Images\GLOBAL3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990601"/>
            <a:ext cx="3962400" cy="255153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p:cNvCxnSpPr/>
          <p:nvPr/>
        </p:nvCxnSpPr>
        <p:spPr>
          <a:xfrm>
            <a:off x="4648200" y="2667000"/>
            <a:ext cx="0" cy="1219200"/>
          </a:xfrm>
          <a:prstGeom prst="line">
            <a:avLst/>
          </a:prstGeom>
          <a:ln w="19050">
            <a:solidFill>
              <a:srgbClr val="D51186"/>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48200" y="3886200"/>
            <a:ext cx="4495800" cy="0"/>
          </a:xfrm>
          <a:prstGeom prst="line">
            <a:avLst/>
          </a:prstGeom>
          <a:ln w="19050">
            <a:solidFill>
              <a:srgbClr val="D5118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44000" y="2438400"/>
            <a:ext cx="0" cy="1447800"/>
          </a:xfrm>
          <a:prstGeom prst="line">
            <a:avLst/>
          </a:prstGeom>
          <a:ln w="19050">
            <a:solidFill>
              <a:srgbClr val="D51186"/>
            </a:solidFill>
            <a:tailEnd type="diamo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19600" y="2438400"/>
            <a:ext cx="0" cy="1828800"/>
          </a:xfrm>
          <a:prstGeom prst="line">
            <a:avLst/>
          </a:prstGeom>
          <a:ln w="19050">
            <a:solidFill>
              <a:srgbClr val="00B050"/>
            </a:solidFill>
            <a:head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19600" y="4267200"/>
            <a:ext cx="4343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8763000" y="2266366"/>
            <a:ext cx="0" cy="2000835"/>
          </a:xfrm>
          <a:prstGeom prst="line">
            <a:avLst/>
          </a:prstGeom>
          <a:ln w="19050">
            <a:solidFill>
              <a:srgbClr val="00B050"/>
            </a:solidFill>
            <a:tailEnd type="diamon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91000" y="2266366"/>
            <a:ext cx="0" cy="2305635"/>
          </a:xfrm>
          <a:prstGeom prst="line">
            <a:avLst/>
          </a:prstGeom>
          <a:ln w="19050">
            <a:solidFill>
              <a:srgbClr val="FF9900"/>
            </a:solidFill>
            <a:headEnd type="diamon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91000" y="4572000"/>
            <a:ext cx="4343400"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V="1">
            <a:off x="8534400" y="2209800"/>
            <a:ext cx="0" cy="2362200"/>
          </a:xfrm>
          <a:prstGeom prst="line">
            <a:avLst/>
          </a:prstGeom>
          <a:ln w="19050">
            <a:solidFill>
              <a:srgbClr val="FF9900"/>
            </a:solidFill>
            <a:tailEnd type="diamond"/>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3962400" y="2057400"/>
            <a:ext cx="0" cy="2667000"/>
          </a:xfrm>
          <a:prstGeom prst="line">
            <a:avLst/>
          </a:prstGeom>
          <a:ln w="19050">
            <a:solidFill>
              <a:srgbClr val="FFFF00"/>
            </a:solidFill>
            <a:headEnd type="diamond"/>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3962400" y="4724400"/>
            <a:ext cx="44196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flipV="1">
            <a:off x="8382000" y="1905000"/>
            <a:ext cx="0" cy="2819400"/>
          </a:xfrm>
          <a:prstGeom prst="line">
            <a:avLst/>
          </a:prstGeom>
          <a:ln w="19050">
            <a:solidFill>
              <a:srgbClr val="FFFF00"/>
            </a:solidFill>
            <a:tailEnd type="diamond"/>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a:off x="3733800" y="2209800"/>
            <a:ext cx="0" cy="2743200"/>
          </a:xfrm>
          <a:prstGeom prst="line">
            <a:avLst/>
          </a:prstGeom>
          <a:ln w="19050">
            <a:solidFill>
              <a:srgbClr val="FF0000"/>
            </a:solidFill>
            <a:headEnd type="diamond"/>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a:off x="3733800" y="4953000"/>
            <a:ext cx="434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flipV="1">
            <a:off x="8077200" y="1981200"/>
            <a:ext cx="0" cy="2971800"/>
          </a:xfrm>
          <a:prstGeom prst="line">
            <a:avLst/>
          </a:prstGeom>
          <a:ln w="19050">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a:off x="3657600" y="2667000"/>
            <a:ext cx="0" cy="2438400"/>
          </a:xfrm>
          <a:prstGeom prst="line">
            <a:avLst/>
          </a:prstGeom>
          <a:ln w="19050">
            <a:solidFill>
              <a:srgbClr val="0070C0"/>
            </a:solidFill>
            <a:headEnd type="diamond"/>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flipV="1">
            <a:off x="7924800" y="2667000"/>
            <a:ext cx="0" cy="2438400"/>
          </a:xfrm>
          <a:prstGeom prst="line">
            <a:avLst/>
          </a:prstGeom>
          <a:ln w="19050">
            <a:solidFill>
              <a:srgbClr val="0070C0"/>
            </a:solidFill>
            <a:tailEnd type="diamond"/>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a:off x="2667000" y="2266366"/>
            <a:ext cx="0" cy="3143835"/>
          </a:xfrm>
          <a:prstGeom prst="line">
            <a:avLst/>
          </a:prstGeom>
          <a:ln w="19050">
            <a:solidFill>
              <a:srgbClr val="FFC000"/>
            </a:solidFill>
            <a:headEnd type="diamond"/>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2667000" y="5410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a:off x="2667000" y="5410200"/>
            <a:ext cx="4038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flipV="1">
            <a:off x="6705600" y="2266366"/>
            <a:ext cx="0" cy="3143835"/>
          </a:xfrm>
          <a:prstGeom prst="line">
            <a:avLst/>
          </a:prstGeom>
          <a:ln w="1905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1080" name="Rounded Rectangle 1079"/>
          <p:cNvSpPr/>
          <p:nvPr/>
        </p:nvSpPr>
        <p:spPr>
          <a:xfrm>
            <a:off x="3829051" y="4968573"/>
            <a:ext cx="1276349" cy="213027"/>
          </a:xfrm>
          <a:prstGeom prst="roundRect">
            <a:avLst/>
          </a:prstGeom>
          <a:solidFill>
            <a:srgbClr val="0070C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bg1"/>
                </a:solidFill>
              </a:rPr>
              <a:t>SARFFGS-SWFDP-SA</a:t>
            </a:r>
            <a:endParaRPr lang="en-US" sz="800" b="1" dirty="0">
              <a:solidFill>
                <a:srgbClr val="0070C0"/>
              </a:solidFill>
            </a:endParaRPr>
          </a:p>
        </p:txBody>
      </p:sp>
      <p:sp>
        <p:nvSpPr>
          <p:cNvPr id="122" name="Rounded Rectangle 121"/>
          <p:cNvSpPr/>
          <p:nvPr/>
        </p:nvSpPr>
        <p:spPr>
          <a:xfrm>
            <a:off x="5219699" y="4907950"/>
            <a:ext cx="1314449" cy="221142"/>
          </a:xfrm>
          <a:prstGeom prst="roundRect">
            <a:avLst/>
          </a:prstGeom>
          <a:solidFill>
            <a:srgbClr val="FF000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bg1"/>
                </a:solidFill>
              </a:rPr>
              <a:t>BSMEFFGS-SWFDP-SEE</a:t>
            </a:r>
            <a:endParaRPr lang="en-US" sz="800" b="1" dirty="0">
              <a:solidFill>
                <a:srgbClr val="0070C0"/>
              </a:solidFill>
            </a:endParaRPr>
          </a:p>
        </p:txBody>
      </p:sp>
      <p:sp>
        <p:nvSpPr>
          <p:cNvPr id="123" name="Rounded Rectangle 122"/>
          <p:cNvSpPr/>
          <p:nvPr/>
        </p:nvSpPr>
        <p:spPr>
          <a:xfrm>
            <a:off x="5219699" y="4663775"/>
            <a:ext cx="1333497" cy="213023"/>
          </a:xfrm>
          <a:prstGeom prst="roundRect">
            <a:avLst/>
          </a:prstGeom>
          <a:solidFill>
            <a:srgbClr val="FFFF0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tx1"/>
                </a:solidFill>
              </a:rPr>
              <a:t>CARFFGS-SWFDP-CA</a:t>
            </a:r>
          </a:p>
        </p:txBody>
      </p:sp>
      <p:sp>
        <p:nvSpPr>
          <p:cNvPr id="124" name="Rounded Rectangle 123"/>
          <p:cNvSpPr/>
          <p:nvPr/>
        </p:nvSpPr>
        <p:spPr>
          <a:xfrm>
            <a:off x="4343399" y="4388453"/>
            <a:ext cx="1447791" cy="244174"/>
          </a:xfrm>
          <a:prstGeom prst="roundRect">
            <a:avLst/>
          </a:prstGeom>
          <a:solidFill>
            <a:srgbClr val="FF990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err="1">
                <a:solidFill>
                  <a:schemeClr val="tx1"/>
                </a:solidFill>
              </a:rPr>
              <a:t>SAsaiFFGS</a:t>
            </a:r>
            <a:r>
              <a:rPr lang="en-US" sz="800" b="1" dirty="0">
                <a:solidFill>
                  <a:schemeClr val="tx1"/>
                </a:solidFill>
              </a:rPr>
              <a:t>-SWFDP-</a:t>
            </a:r>
            <a:r>
              <a:rPr lang="en-US" sz="800" b="1" dirty="0" err="1">
                <a:solidFill>
                  <a:schemeClr val="tx1"/>
                </a:solidFill>
              </a:rPr>
              <a:t>BoB</a:t>
            </a:r>
            <a:endParaRPr lang="en-US" sz="800" b="1" dirty="0">
              <a:solidFill>
                <a:schemeClr val="tx1"/>
              </a:solidFill>
            </a:endParaRPr>
          </a:p>
        </p:txBody>
      </p:sp>
      <p:sp>
        <p:nvSpPr>
          <p:cNvPr id="125" name="Rounded Rectangle 124"/>
          <p:cNvSpPr/>
          <p:nvPr/>
        </p:nvSpPr>
        <p:spPr>
          <a:xfrm>
            <a:off x="5295900" y="4114801"/>
            <a:ext cx="1257300" cy="213026"/>
          </a:xfrm>
          <a:prstGeom prst="roundRect">
            <a:avLst/>
          </a:prstGeom>
          <a:solidFill>
            <a:srgbClr val="00B05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bg1"/>
                </a:solidFill>
              </a:rPr>
              <a:t>MRFFGS-SWFDP-SEA</a:t>
            </a:r>
          </a:p>
        </p:txBody>
      </p:sp>
      <p:sp>
        <p:nvSpPr>
          <p:cNvPr id="126" name="Rounded Rectangle 125"/>
          <p:cNvSpPr/>
          <p:nvPr/>
        </p:nvSpPr>
        <p:spPr>
          <a:xfrm>
            <a:off x="5214937" y="3733801"/>
            <a:ext cx="1319213" cy="213025"/>
          </a:xfrm>
          <a:prstGeom prst="roundRect">
            <a:avLst/>
          </a:prstGeom>
          <a:solidFill>
            <a:srgbClr val="D51186"/>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bg1"/>
                </a:solidFill>
              </a:rPr>
              <a:t>SAOFFGS-SWFDP-SAO</a:t>
            </a:r>
          </a:p>
        </p:txBody>
      </p:sp>
      <p:sp>
        <p:nvSpPr>
          <p:cNvPr id="127" name="Rounded Rectangle 126"/>
          <p:cNvSpPr/>
          <p:nvPr/>
        </p:nvSpPr>
        <p:spPr>
          <a:xfrm>
            <a:off x="3829051" y="5257798"/>
            <a:ext cx="1447799" cy="213027"/>
          </a:xfrm>
          <a:prstGeom prst="roundRect">
            <a:avLst/>
          </a:prstGeom>
          <a:solidFill>
            <a:srgbClr val="0070C0"/>
          </a:solidFill>
          <a:ln w="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a:solidFill>
                  <a:schemeClr val="bg1"/>
                </a:solidFill>
              </a:rPr>
              <a:t>CAFFGS-SWFDP-Caribbean</a:t>
            </a:r>
            <a:endParaRPr lang="en-US" sz="800" b="1" dirty="0">
              <a:solidFill>
                <a:srgbClr val="0070C0"/>
              </a:solidFill>
            </a:endParaRPr>
          </a:p>
        </p:txBody>
      </p:sp>
      <p:sp>
        <p:nvSpPr>
          <p:cNvPr id="1081" name="Rounded Rectangle 1080"/>
          <p:cNvSpPr/>
          <p:nvPr/>
        </p:nvSpPr>
        <p:spPr>
          <a:xfrm>
            <a:off x="2743200" y="990601"/>
            <a:ext cx="1676400" cy="2970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SWFDP</a:t>
            </a:r>
          </a:p>
        </p:txBody>
      </p:sp>
      <p:sp>
        <p:nvSpPr>
          <p:cNvPr id="131" name="Rounded Rectangle 130"/>
          <p:cNvSpPr/>
          <p:nvPr/>
        </p:nvSpPr>
        <p:spPr>
          <a:xfrm>
            <a:off x="6705600" y="990601"/>
            <a:ext cx="1676400" cy="2970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FFGS</a:t>
            </a:r>
          </a:p>
        </p:txBody>
      </p:sp>
      <p:sp>
        <p:nvSpPr>
          <p:cNvPr id="38" name="Footer Placeholder 3"/>
          <p:cNvSpPr>
            <a:spLocks noGrp="1"/>
          </p:cNvSpPr>
          <p:nvPr>
            <p:ph type="ftr" sz="quarter" idx="10"/>
          </p:nvPr>
        </p:nvSpPr>
        <p:spPr>
          <a:xfrm>
            <a:off x="2566989" y="6453189"/>
            <a:ext cx="4465637" cy="312737"/>
          </a:xfrm>
        </p:spPr>
        <p:txBody>
          <a:bodyPr/>
          <a:lstStyle/>
          <a:p>
            <a:r>
              <a:rPr lang="en-US" altLang="en-US" dirty="0"/>
              <a:t>Global Flash Flood Guidance System </a:t>
            </a:r>
          </a:p>
        </p:txBody>
      </p:sp>
    </p:spTree>
    <p:extLst>
      <p:ext uri="{BB962C8B-B14F-4D97-AF65-F5344CB8AC3E}">
        <p14:creationId xmlns:p14="http://schemas.microsoft.com/office/powerpoint/2010/main" val="247987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862C-503C-4834-B767-42998E0E8784}"/>
              </a:ext>
            </a:extLst>
          </p:cNvPr>
          <p:cNvSpPr>
            <a:spLocks noGrp="1"/>
          </p:cNvSpPr>
          <p:nvPr>
            <p:ph type="title"/>
          </p:nvPr>
        </p:nvSpPr>
        <p:spPr>
          <a:xfrm>
            <a:off x="7404802" y="455224"/>
            <a:ext cx="4787198" cy="2207302"/>
          </a:xfrm>
        </p:spPr>
        <p:txBody>
          <a:bodyPr/>
          <a:lstStyle/>
          <a:p>
            <a:r>
              <a:rPr lang="en-AU" b="1" dirty="0"/>
              <a:t>Integrated Drought Management Programme (IDMP)</a:t>
            </a:r>
          </a:p>
        </p:txBody>
      </p:sp>
      <p:pic>
        <p:nvPicPr>
          <p:cNvPr id="5" name="Content Placeholder 4">
            <a:extLst>
              <a:ext uri="{FF2B5EF4-FFF2-40B4-BE49-F238E27FC236}">
                <a16:creationId xmlns:a16="http://schemas.microsoft.com/office/drawing/2014/main" id="{BED63154-CD96-4EB2-8688-2E455616723A}"/>
              </a:ext>
            </a:extLst>
          </p:cNvPr>
          <p:cNvPicPr>
            <a:picLocks noGrp="1" noChangeAspect="1"/>
          </p:cNvPicPr>
          <p:nvPr>
            <p:ph idx="1"/>
          </p:nvPr>
        </p:nvPicPr>
        <p:blipFill>
          <a:blip r:embed="rId3"/>
          <a:stretch>
            <a:fillRect/>
          </a:stretch>
        </p:blipFill>
        <p:spPr>
          <a:xfrm>
            <a:off x="125138" y="1558875"/>
            <a:ext cx="7052886" cy="4227328"/>
          </a:xfrm>
          <a:prstGeom prst="rect">
            <a:avLst/>
          </a:prstGeom>
        </p:spPr>
      </p:pic>
      <p:sp>
        <p:nvSpPr>
          <p:cNvPr id="4" name="Text Placeholder 3">
            <a:extLst>
              <a:ext uri="{FF2B5EF4-FFF2-40B4-BE49-F238E27FC236}">
                <a16:creationId xmlns:a16="http://schemas.microsoft.com/office/drawing/2014/main" id="{3782AC41-C127-4BEC-928F-8FEA0F3B3D15}"/>
              </a:ext>
            </a:extLst>
          </p:cNvPr>
          <p:cNvSpPr>
            <a:spLocks noGrp="1"/>
          </p:cNvSpPr>
          <p:nvPr>
            <p:ph type="body" sz="half" idx="2"/>
          </p:nvPr>
        </p:nvSpPr>
        <p:spPr>
          <a:xfrm>
            <a:off x="7404802" y="2839386"/>
            <a:ext cx="3657600" cy="2091267"/>
          </a:xfrm>
        </p:spPr>
        <p:txBody>
          <a:bodyPr>
            <a:normAutofit/>
          </a:bodyPr>
          <a:lstStyle/>
          <a:p>
            <a:r>
              <a:rPr lang="en-AU" sz="2000" dirty="0">
                <a:solidFill>
                  <a:schemeClr val="bg1"/>
                </a:solidFill>
              </a:rPr>
              <a:t>Provides policy and management guidance </a:t>
            </a:r>
          </a:p>
        </p:txBody>
      </p:sp>
    </p:spTree>
    <p:extLst>
      <p:ext uri="{BB962C8B-B14F-4D97-AF65-F5344CB8AC3E}">
        <p14:creationId xmlns:p14="http://schemas.microsoft.com/office/powerpoint/2010/main" val="104970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81200" y="2002371"/>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a:t>
            </a:r>
          </a:p>
        </p:txBody>
      </p:sp>
      <p:sp>
        <p:nvSpPr>
          <p:cNvPr id="2" name="Slide Number Placeholder 1"/>
          <p:cNvSpPr>
            <a:spLocks noGrp="1"/>
          </p:cNvSpPr>
          <p:nvPr>
            <p:ph type="sldNum" sz="quarter" idx="12"/>
          </p:nvPr>
        </p:nvSpPr>
        <p:spPr/>
        <p:txBody>
          <a:bodyPr/>
          <a:lstStyle/>
          <a:p>
            <a:fld id="{9259AF2F-52C6-9B46-B8B2-0579234AE62E}" type="slidenum">
              <a:rPr lang="en-US" smtClean="0"/>
              <a:t>23</a:t>
            </a:fld>
            <a:endParaRPr lang="en-US"/>
          </a:p>
        </p:txBody>
      </p:sp>
    </p:spTree>
    <p:extLst>
      <p:ext uri="{BB962C8B-B14F-4D97-AF65-F5344CB8AC3E}">
        <p14:creationId xmlns:p14="http://schemas.microsoft.com/office/powerpoint/2010/main" val="406076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525" y="169863"/>
            <a:ext cx="8229600" cy="1143000"/>
          </a:xfrm>
        </p:spPr>
        <p:txBody>
          <a:bodyPr/>
          <a:lstStyle/>
          <a:p>
            <a:r>
              <a:rPr lang="en-US" dirty="0"/>
              <a:t>Cascading Event Records</a:t>
            </a:r>
          </a:p>
        </p:txBody>
      </p:sp>
      <p:sp>
        <p:nvSpPr>
          <p:cNvPr id="4" name="TextBox 3"/>
          <p:cNvSpPr txBox="1"/>
          <p:nvPr/>
        </p:nvSpPr>
        <p:spPr>
          <a:xfrm>
            <a:off x="3690884" y="1004136"/>
            <a:ext cx="4943982" cy="369332"/>
          </a:xfrm>
          <a:prstGeom prst="rect">
            <a:avLst/>
          </a:prstGeom>
          <a:noFill/>
        </p:spPr>
        <p:txBody>
          <a:bodyPr wrap="none" rtlCol="0">
            <a:spAutoFit/>
          </a:bodyPr>
          <a:lstStyle/>
          <a:p>
            <a:r>
              <a:rPr lang="en-US" dirty="0"/>
              <a:t>Event UUID: random string of 32 characters</a:t>
            </a:r>
          </a:p>
        </p:txBody>
      </p:sp>
      <p:grpSp>
        <p:nvGrpSpPr>
          <p:cNvPr id="36" name="Group 35"/>
          <p:cNvGrpSpPr/>
          <p:nvPr/>
        </p:nvGrpSpPr>
        <p:grpSpPr>
          <a:xfrm>
            <a:off x="3191985" y="3468403"/>
            <a:ext cx="4645981" cy="701434"/>
            <a:chOff x="0" y="2025113"/>
            <a:chExt cx="4645981" cy="701434"/>
          </a:xfrm>
        </p:grpSpPr>
        <p:sp>
          <p:nvSpPr>
            <p:cNvPr id="37" name="Rounded Rectangle 36"/>
            <p:cNvSpPr/>
            <p:nvPr/>
          </p:nvSpPr>
          <p:spPr>
            <a:xfrm>
              <a:off x="0" y="2025113"/>
              <a:ext cx="4645981" cy="7014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0" y="2025113"/>
              <a:ext cx="1393794" cy="701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dirty="0"/>
                <a:t>National</a:t>
              </a:r>
            </a:p>
            <a:p>
              <a:pPr algn="ctr" defTabSz="622300">
                <a:lnSpc>
                  <a:spcPct val="90000"/>
                </a:lnSpc>
                <a:spcBef>
                  <a:spcPct val="0"/>
                </a:spcBef>
                <a:spcAft>
                  <a:spcPct val="35000"/>
                </a:spcAft>
              </a:pPr>
              <a:r>
                <a:rPr lang="en-US" sz="1400" dirty="0"/>
                <a:t>(e.g. Germany)</a:t>
              </a:r>
            </a:p>
          </p:txBody>
        </p:sp>
      </p:grpSp>
      <p:grpSp>
        <p:nvGrpSpPr>
          <p:cNvPr id="39" name="Group 38"/>
          <p:cNvGrpSpPr/>
          <p:nvPr/>
        </p:nvGrpSpPr>
        <p:grpSpPr>
          <a:xfrm>
            <a:off x="3191985" y="2650063"/>
            <a:ext cx="4645981" cy="701434"/>
            <a:chOff x="0" y="1206773"/>
            <a:chExt cx="4645981" cy="701434"/>
          </a:xfrm>
        </p:grpSpPr>
        <p:sp>
          <p:nvSpPr>
            <p:cNvPr id="40" name="Rounded Rectangle 39"/>
            <p:cNvSpPr/>
            <p:nvPr/>
          </p:nvSpPr>
          <p:spPr>
            <a:xfrm>
              <a:off x="0" y="1206773"/>
              <a:ext cx="4645981" cy="7014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1" name="Rounded Rectangle 6"/>
            <p:cNvSpPr/>
            <p:nvPr/>
          </p:nvSpPr>
          <p:spPr>
            <a:xfrm>
              <a:off x="0" y="1206773"/>
              <a:ext cx="1393794" cy="701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dirty="0"/>
                <a:t>Regional</a:t>
              </a:r>
              <a:br>
                <a:rPr lang="en-US" sz="1400" dirty="0"/>
              </a:br>
              <a:r>
                <a:rPr lang="en-US" sz="1400" dirty="0"/>
                <a:t>(e.g. Europe) </a:t>
              </a:r>
            </a:p>
          </p:txBody>
        </p:sp>
      </p:grpSp>
      <p:grpSp>
        <p:nvGrpSpPr>
          <p:cNvPr id="42" name="Group 41"/>
          <p:cNvGrpSpPr/>
          <p:nvPr/>
        </p:nvGrpSpPr>
        <p:grpSpPr>
          <a:xfrm>
            <a:off x="4933950" y="2708516"/>
            <a:ext cx="1456189" cy="584528"/>
            <a:chOff x="1741965" y="1265226"/>
            <a:chExt cx="1284493" cy="584528"/>
          </a:xfrm>
        </p:grpSpPr>
        <p:sp>
          <p:nvSpPr>
            <p:cNvPr id="43" name="Rounded Rectangle 42"/>
            <p:cNvSpPr/>
            <p:nvPr/>
          </p:nvSpPr>
          <p:spPr>
            <a:xfrm>
              <a:off x="1741965" y="1265226"/>
              <a:ext cx="1284493" cy="5845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8"/>
            <p:cNvSpPr/>
            <p:nvPr/>
          </p:nvSpPr>
          <p:spPr>
            <a:xfrm>
              <a:off x="1833597" y="1282346"/>
              <a:ext cx="1104573" cy="550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dirty="0"/>
                <a:t>Convective</a:t>
              </a:r>
            </a:p>
          </p:txBody>
        </p:sp>
      </p:grpSp>
      <p:sp>
        <p:nvSpPr>
          <p:cNvPr id="45" name="Straight Connector 9"/>
          <p:cNvSpPr/>
          <p:nvPr/>
        </p:nvSpPr>
        <p:spPr>
          <a:xfrm>
            <a:off x="5025582" y="3293046"/>
            <a:ext cx="569915" cy="233811"/>
          </a:xfrm>
          <a:custGeom>
            <a:avLst/>
            <a:gdLst/>
            <a:ahLst/>
            <a:cxnLst/>
            <a:rect l="0" t="0" r="0" b="0"/>
            <a:pathLst>
              <a:path>
                <a:moveTo>
                  <a:pt x="569915" y="0"/>
                </a:moveTo>
                <a:lnTo>
                  <a:pt x="569915" y="116905"/>
                </a:lnTo>
                <a:lnTo>
                  <a:pt x="0" y="116905"/>
                </a:lnTo>
                <a:lnTo>
                  <a:pt x="0" y="2338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6" name="Group 45"/>
          <p:cNvGrpSpPr/>
          <p:nvPr/>
        </p:nvGrpSpPr>
        <p:grpSpPr>
          <a:xfrm>
            <a:off x="4587184" y="3526856"/>
            <a:ext cx="876792" cy="584528"/>
            <a:chOff x="1395200" y="2083566"/>
            <a:chExt cx="876792" cy="584528"/>
          </a:xfrm>
        </p:grpSpPr>
        <p:sp>
          <p:nvSpPr>
            <p:cNvPr id="47" name="Rounded Rectangle 46"/>
            <p:cNvSpPr/>
            <p:nvPr/>
          </p:nvSpPr>
          <p:spPr>
            <a:xfrm>
              <a:off x="1395200" y="2083566"/>
              <a:ext cx="876792" cy="5845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11"/>
            <p:cNvSpPr/>
            <p:nvPr/>
          </p:nvSpPr>
          <p:spPr>
            <a:xfrm>
              <a:off x="1412320" y="2100686"/>
              <a:ext cx="842552" cy="550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dirty="0"/>
                <a:t>Heavy rain</a:t>
              </a:r>
            </a:p>
          </p:txBody>
        </p:sp>
      </p:grpSp>
      <p:sp>
        <p:nvSpPr>
          <p:cNvPr id="49" name="Straight Connector 12"/>
          <p:cNvSpPr/>
          <p:nvPr/>
        </p:nvSpPr>
        <p:spPr>
          <a:xfrm>
            <a:off x="5595497" y="3293046"/>
            <a:ext cx="569915" cy="233811"/>
          </a:xfrm>
          <a:custGeom>
            <a:avLst/>
            <a:gdLst/>
            <a:ahLst/>
            <a:cxnLst/>
            <a:rect l="0" t="0" r="0" b="0"/>
            <a:pathLst>
              <a:path>
                <a:moveTo>
                  <a:pt x="0" y="0"/>
                </a:moveTo>
                <a:lnTo>
                  <a:pt x="0" y="116905"/>
                </a:lnTo>
                <a:lnTo>
                  <a:pt x="569915" y="116905"/>
                </a:lnTo>
                <a:lnTo>
                  <a:pt x="569915" y="2338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50" name="Group 49"/>
          <p:cNvGrpSpPr/>
          <p:nvPr/>
        </p:nvGrpSpPr>
        <p:grpSpPr>
          <a:xfrm>
            <a:off x="5595495" y="3526856"/>
            <a:ext cx="1192263" cy="584528"/>
            <a:chOff x="2403510" y="2083566"/>
            <a:chExt cx="1008313" cy="584528"/>
          </a:xfrm>
        </p:grpSpPr>
        <p:sp>
          <p:nvSpPr>
            <p:cNvPr id="51" name="Rounded Rectangle 50"/>
            <p:cNvSpPr/>
            <p:nvPr/>
          </p:nvSpPr>
          <p:spPr>
            <a:xfrm>
              <a:off x="2535031" y="2083566"/>
              <a:ext cx="876792" cy="5845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14"/>
            <p:cNvSpPr/>
            <p:nvPr/>
          </p:nvSpPr>
          <p:spPr>
            <a:xfrm>
              <a:off x="2403510" y="2100686"/>
              <a:ext cx="991193" cy="550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dirty="0"/>
                <a:t>Flooding	</a:t>
              </a:r>
            </a:p>
          </p:txBody>
        </p:sp>
      </p:grpSp>
      <p:grpSp>
        <p:nvGrpSpPr>
          <p:cNvPr id="53" name="Group 52"/>
          <p:cNvGrpSpPr/>
          <p:nvPr/>
        </p:nvGrpSpPr>
        <p:grpSpPr>
          <a:xfrm>
            <a:off x="6521660" y="2708516"/>
            <a:ext cx="1221978" cy="584528"/>
            <a:chOff x="3546326" y="1265226"/>
            <a:chExt cx="1005328" cy="584528"/>
          </a:xfrm>
        </p:grpSpPr>
        <p:sp>
          <p:nvSpPr>
            <p:cNvPr id="54" name="Rounded Rectangle 53"/>
            <p:cNvSpPr/>
            <p:nvPr/>
          </p:nvSpPr>
          <p:spPr>
            <a:xfrm>
              <a:off x="3674862" y="1265226"/>
              <a:ext cx="876792" cy="5845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16"/>
            <p:cNvSpPr/>
            <p:nvPr/>
          </p:nvSpPr>
          <p:spPr>
            <a:xfrm>
              <a:off x="3546326" y="1282346"/>
              <a:ext cx="988208" cy="550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dirty="0"/>
                <a:t>Cyclonic</a:t>
              </a:r>
            </a:p>
          </p:txBody>
        </p:sp>
      </p:grpSp>
      <p:grpSp>
        <p:nvGrpSpPr>
          <p:cNvPr id="56" name="Group 55"/>
          <p:cNvGrpSpPr/>
          <p:nvPr/>
        </p:nvGrpSpPr>
        <p:grpSpPr>
          <a:xfrm>
            <a:off x="6866846" y="3526856"/>
            <a:ext cx="876792" cy="584528"/>
            <a:chOff x="3674862" y="2083566"/>
            <a:chExt cx="876792" cy="584528"/>
          </a:xfrm>
        </p:grpSpPr>
        <p:sp>
          <p:nvSpPr>
            <p:cNvPr id="57" name="Rounded Rectangle 56"/>
            <p:cNvSpPr/>
            <p:nvPr/>
          </p:nvSpPr>
          <p:spPr>
            <a:xfrm>
              <a:off x="3674862" y="2083566"/>
              <a:ext cx="876792" cy="5845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ounded Rectangle 18"/>
            <p:cNvSpPr/>
            <p:nvPr/>
          </p:nvSpPr>
          <p:spPr>
            <a:xfrm>
              <a:off x="3691982" y="2100686"/>
              <a:ext cx="842552" cy="550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500" dirty="0"/>
                <a:t>Strong gale</a:t>
              </a:r>
            </a:p>
          </p:txBody>
        </p:sp>
      </p:grpSp>
      <p:sp>
        <p:nvSpPr>
          <p:cNvPr id="59" name="Straight Connector 3"/>
          <p:cNvSpPr/>
          <p:nvPr/>
        </p:nvSpPr>
        <p:spPr>
          <a:xfrm>
            <a:off x="7267142" y="3300640"/>
            <a:ext cx="91440" cy="233811"/>
          </a:xfrm>
          <a:custGeom>
            <a:avLst/>
            <a:gdLst/>
            <a:ahLst/>
            <a:cxnLst/>
            <a:rect l="0" t="0" r="0" b="0"/>
            <a:pathLst>
              <a:path>
                <a:moveTo>
                  <a:pt x="45720" y="0"/>
                </a:moveTo>
                <a:lnTo>
                  <a:pt x="45720" y="2338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0" name="Group 59"/>
          <p:cNvGrpSpPr/>
          <p:nvPr/>
        </p:nvGrpSpPr>
        <p:grpSpPr>
          <a:xfrm rot="16200000">
            <a:off x="2023203" y="3059386"/>
            <a:ext cx="1520081" cy="701434"/>
            <a:chOff x="-1" y="388433"/>
            <a:chExt cx="4645982" cy="701434"/>
          </a:xfrm>
        </p:grpSpPr>
        <p:sp>
          <p:nvSpPr>
            <p:cNvPr id="61" name="Rounded Rectangle 60"/>
            <p:cNvSpPr/>
            <p:nvPr/>
          </p:nvSpPr>
          <p:spPr>
            <a:xfrm>
              <a:off x="0" y="388433"/>
              <a:ext cx="4645981" cy="7014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Rounded Rectangle 4"/>
            <p:cNvSpPr/>
            <p:nvPr/>
          </p:nvSpPr>
          <p:spPr>
            <a:xfrm>
              <a:off x="-1" y="388433"/>
              <a:ext cx="4645981" cy="701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US" sz="1400" dirty="0"/>
                <a:t>Global </a:t>
              </a:r>
              <a:br>
                <a:rPr lang="en-US" sz="1400" dirty="0"/>
              </a:br>
              <a:r>
                <a:rPr lang="en-US" sz="1400" dirty="0"/>
                <a:t>(ad hoc analysis)</a:t>
              </a:r>
            </a:p>
          </p:txBody>
        </p:sp>
      </p:grpSp>
      <p:sp>
        <p:nvSpPr>
          <p:cNvPr id="63" name="Rectangle 62"/>
          <p:cNvSpPr/>
          <p:nvPr/>
        </p:nvSpPr>
        <p:spPr>
          <a:xfrm>
            <a:off x="4141773" y="4564947"/>
            <a:ext cx="2473754" cy="230832"/>
          </a:xfrm>
          <a:prstGeom prst="rect">
            <a:avLst/>
          </a:prstGeom>
          <a:solidFill>
            <a:schemeClr val="bg1"/>
          </a:solidFill>
        </p:spPr>
        <p:txBody>
          <a:bodyPr wrap="none">
            <a:spAutoFit/>
          </a:bodyPr>
          <a:lstStyle/>
          <a:p>
            <a:r>
              <a:rPr lang="en-US" sz="900" b="1" dirty="0"/>
              <a:t>3b3a30ec-03f3-445d-8f86-76cb5447e9ee</a:t>
            </a:r>
          </a:p>
        </p:txBody>
      </p:sp>
      <p:cxnSp>
        <p:nvCxnSpPr>
          <p:cNvPr id="64" name="Straight Arrow Connector 35"/>
          <p:cNvCxnSpPr>
            <a:endCxn id="43" idx="0"/>
          </p:cNvCxnSpPr>
          <p:nvPr/>
        </p:nvCxnSpPr>
        <p:spPr>
          <a:xfrm rot="10800000" flipV="1">
            <a:off x="5662046" y="2181224"/>
            <a:ext cx="605635" cy="527292"/>
          </a:xfrm>
          <a:prstGeom prst="bentConnector2">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390138" y="4383371"/>
            <a:ext cx="2508995" cy="230832"/>
          </a:xfrm>
          <a:prstGeom prst="rect">
            <a:avLst/>
          </a:prstGeom>
          <a:solidFill>
            <a:schemeClr val="bg1"/>
          </a:solidFill>
        </p:spPr>
        <p:txBody>
          <a:bodyPr wrap="square">
            <a:spAutoFit/>
          </a:bodyPr>
          <a:lstStyle/>
          <a:p>
            <a:r>
              <a:rPr lang="en-US" sz="900" b="1" dirty="0"/>
              <a:t>0882b06f-ed9a-40d2-9f96-df0da7130ee9</a:t>
            </a:r>
          </a:p>
        </p:txBody>
      </p:sp>
      <p:sp>
        <p:nvSpPr>
          <p:cNvPr id="66" name="Rectangle 65"/>
          <p:cNvSpPr/>
          <p:nvPr/>
        </p:nvSpPr>
        <p:spPr>
          <a:xfrm>
            <a:off x="6218443" y="2065808"/>
            <a:ext cx="2563522" cy="230832"/>
          </a:xfrm>
          <a:prstGeom prst="rect">
            <a:avLst/>
          </a:prstGeom>
        </p:spPr>
        <p:txBody>
          <a:bodyPr wrap="none">
            <a:spAutoFit/>
          </a:bodyPr>
          <a:lstStyle/>
          <a:p>
            <a:r>
              <a:rPr lang="en-US" sz="900" b="1" dirty="0"/>
              <a:t>114bd279-dde4-48c9-b20d-db1c967bfa4c</a:t>
            </a:r>
          </a:p>
        </p:txBody>
      </p:sp>
      <p:sp>
        <p:nvSpPr>
          <p:cNvPr id="67" name="Rectangle 66"/>
          <p:cNvSpPr/>
          <p:nvPr/>
        </p:nvSpPr>
        <p:spPr>
          <a:xfrm>
            <a:off x="7430960" y="2358029"/>
            <a:ext cx="2509020" cy="230832"/>
          </a:xfrm>
          <a:prstGeom prst="rect">
            <a:avLst/>
          </a:prstGeom>
        </p:spPr>
        <p:txBody>
          <a:bodyPr wrap="none">
            <a:spAutoFit/>
          </a:bodyPr>
          <a:lstStyle/>
          <a:p>
            <a:r>
              <a:rPr lang="en-US" sz="900" b="1" dirty="0"/>
              <a:t>3fdaa43c-51d0-414f-a26a-e23de203aa76</a:t>
            </a:r>
          </a:p>
        </p:txBody>
      </p:sp>
      <p:cxnSp>
        <p:nvCxnSpPr>
          <p:cNvPr id="69" name="Straight Arrow Connector 68"/>
          <p:cNvCxnSpPr/>
          <p:nvPr/>
        </p:nvCxnSpPr>
        <p:spPr>
          <a:xfrm flipV="1">
            <a:off x="5025580" y="4142238"/>
            <a:ext cx="1" cy="24113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6130156" y="4135309"/>
            <a:ext cx="1" cy="42899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2977996" y="4286743"/>
            <a:ext cx="2451312" cy="230832"/>
          </a:xfrm>
          <a:prstGeom prst="rect">
            <a:avLst/>
          </a:prstGeom>
          <a:solidFill>
            <a:schemeClr val="bg1"/>
          </a:solidFill>
        </p:spPr>
        <p:txBody>
          <a:bodyPr wrap="square">
            <a:spAutoFit/>
          </a:bodyPr>
          <a:lstStyle/>
          <a:p>
            <a:r>
              <a:rPr lang="en-US" sz="900" b="1" dirty="0"/>
              <a:t>f3df3f02-7574-4ffe-beea-021af820bc47</a:t>
            </a:r>
          </a:p>
        </p:txBody>
      </p:sp>
      <p:cxnSp>
        <p:nvCxnSpPr>
          <p:cNvPr id="72" name="Straight Arrow Connector 71"/>
          <p:cNvCxnSpPr/>
          <p:nvPr/>
        </p:nvCxnSpPr>
        <p:spPr>
          <a:xfrm flipV="1">
            <a:off x="7358582" y="4116378"/>
            <a:ext cx="0" cy="266993"/>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35"/>
          <p:cNvCxnSpPr/>
          <p:nvPr/>
        </p:nvCxnSpPr>
        <p:spPr>
          <a:xfrm rot="5400000">
            <a:off x="7240787" y="2509325"/>
            <a:ext cx="280766" cy="151856"/>
          </a:xfrm>
          <a:prstGeom prst="bentConnector3">
            <a:avLst>
              <a:gd name="adj1" fmla="val 2505"/>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381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Primary and System Events List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3964" b="68472"/>
          <a:stretch/>
        </p:blipFill>
        <p:spPr bwMode="auto">
          <a:xfrm>
            <a:off x="2113951" y="1409174"/>
            <a:ext cx="8212364" cy="40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05935" y="5854047"/>
            <a:ext cx="2337499" cy="369332"/>
          </a:xfrm>
          <a:prstGeom prst="rect">
            <a:avLst/>
          </a:prstGeom>
          <a:noFill/>
        </p:spPr>
        <p:txBody>
          <a:bodyPr wrap="none" rtlCol="0">
            <a:spAutoFit/>
          </a:bodyPr>
          <a:lstStyle/>
          <a:p>
            <a:r>
              <a:rPr lang="en-US" dirty="0"/>
              <a:t>Partial Headline list </a:t>
            </a:r>
          </a:p>
        </p:txBody>
      </p:sp>
    </p:spTree>
    <p:extLst>
      <p:ext uri="{BB962C8B-B14F-4D97-AF65-F5344CB8AC3E}">
        <p14:creationId xmlns:p14="http://schemas.microsoft.com/office/powerpoint/2010/main" val="199796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Headline Events List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571" y="941646"/>
            <a:ext cx="7371945" cy="570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7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Example of applications</a:t>
            </a:r>
          </a:p>
        </p:txBody>
      </p:sp>
      <p:sp>
        <p:nvSpPr>
          <p:cNvPr id="3" name="Content Placeholder 2"/>
          <p:cNvSpPr>
            <a:spLocks noGrp="1"/>
          </p:cNvSpPr>
          <p:nvPr>
            <p:ph idx="1"/>
          </p:nvPr>
        </p:nvSpPr>
        <p:spPr>
          <a:xfrm>
            <a:off x="1981200" y="1600200"/>
            <a:ext cx="8229600" cy="5042971"/>
          </a:xfrm>
        </p:spPr>
        <p:txBody>
          <a:bodyPr>
            <a:normAutofit/>
          </a:bodyPr>
          <a:lstStyle/>
          <a:p>
            <a:r>
              <a:rPr lang="en-US" dirty="0"/>
              <a:t>Tracking policy outcomes by governments</a:t>
            </a:r>
          </a:p>
          <a:p>
            <a:r>
              <a:rPr lang="en-US" dirty="0"/>
              <a:t>Risk management (public and private sector)</a:t>
            </a:r>
          </a:p>
          <a:p>
            <a:pPr lvl="1"/>
            <a:r>
              <a:rPr lang="en-US" dirty="0"/>
              <a:t>Risk identification (hazard component)</a:t>
            </a:r>
          </a:p>
          <a:p>
            <a:pPr lvl="1"/>
            <a:r>
              <a:rPr lang="en-US" dirty="0"/>
              <a:t>Risk reduction (e.g. codes and standards)</a:t>
            </a:r>
          </a:p>
          <a:p>
            <a:pPr lvl="1"/>
            <a:r>
              <a:rPr lang="en-US" dirty="0"/>
              <a:t>Risk transfer (insurance, risk facilities, cat bonds)</a:t>
            </a:r>
          </a:p>
          <a:p>
            <a:r>
              <a:rPr lang="en-US" dirty="0"/>
              <a:t>Research</a:t>
            </a:r>
          </a:p>
          <a:p>
            <a:pPr lvl="1"/>
            <a:r>
              <a:rPr lang="en-US" dirty="0"/>
              <a:t>Tracking trends in event frequency, severity and distribution</a:t>
            </a:r>
          </a:p>
          <a:p>
            <a:pPr lvl="1"/>
            <a:r>
              <a:rPr lang="en-US" dirty="0"/>
              <a:t>On causal contributions of hazards, exposure and vulnerability to losses</a:t>
            </a:r>
          </a:p>
          <a:p>
            <a:pPr lvl="1"/>
            <a:endParaRPr lang="en-US" dirty="0"/>
          </a:p>
        </p:txBody>
      </p:sp>
      <p:sp>
        <p:nvSpPr>
          <p:cNvPr id="5" name="Slide Number Placeholder 4"/>
          <p:cNvSpPr>
            <a:spLocks noGrp="1"/>
          </p:cNvSpPr>
          <p:nvPr>
            <p:ph type="sldNum" sz="quarter" idx="12"/>
          </p:nvPr>
        </p:nvSpPr>
        <p:spPr/>
        <p:txBody>
          <a:bodyPr/>
          <a:lstStyle/>
          <a:p>
            <a:fld id="{E9ED94DB-CAC5-4069-8C37-7F53FA6E7E44}" type="slidenum">
              <a:rPr lang="en-US" smtClean="0"/>
              <a:t>27</a:t>
            </a:fld>
            <a:endParaRPr lang="en-US"/>
          </a:p>
        </p:txBody>
      </p:sp>
    </p:spTree>
    <p:extLst>
      <p:ext uri="{BB962C8B-B14F-4D97-AF65-F5344CB8AC3E}">
        <p14:creationId xmlns:p14="http://schemas.microsoft.com/office/powerpoint/2010/main" val="355503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05CC-FD1F-41E2-BF71-DD9C6EDD294C}"/>
              </a:ext>
            </a:extLst>
          </p:cNvPr>
          <p:cNvSpPr>
            <a:spLocks noGrp="1"/>
          </p:cNvSpPr>
          <p:nvPr>
            <p:ph type="title"/>
          </p:nvPr>
        </p:nvSpPr>
        <p:spPr>
          <a:xfrm>
            <a:off x="7889654" y="177800"/>
            <a:ext cx="3657600" cy="1371600"/>
          </a:xfrm>
        </p:spPr>
        <p:txBody>
          <a:bodyPr/>
          <a:lstStyle/>
          <a:p>
            <a:r>
              <a:rPr lang="en-AU" dirty="0"/>
              <a:t>Who is he?</a:t>
            </a:r>
          </a:p>
        </p:txBody>
      </p:sp>
      <p:sp>
        <p:nvSpPr>
          <p:cNvPr id="3" name="Content Placeholder 2">
            <a:extLst>
              <a:ext uri="{FF2B5EF4-FFF2-40B4-BE49-F238E27FC236}">
                <a16:creationId xmlns:a16="http://schemas.microsoft.com/office/drawing/2014/main" id="{0144C7A5-4917-48C6-A1A8-648AECD1309D}"/>
              </a:ext>
            </a:extLst>
          </p:cNvPr>
          <p:cNvSpPr>
            <a:spLocks noGrp="1"/>
          </p:cNvSpPr>
          <p:nvPr>
            <p:ph idx="1"/>
          </p:nvPr>
        </p:nvSpPr>
        <p:spPr>
          <a:xfrm>
            <a:off x="684212" y="685800"/>
            <a:ext cx="8010083" cy="5308600"/>
          </a:xfrm>
        </p:spPr>
        <p:txBody>
          <a:bodyPr/>
          <a:lstStyle/>
          <a:p>
            <a:r>
              <a:rPr lang="en-AU" dirty="0">
                <a:solidFill>
                  <a:schemeClr val="bg1"/>
                </a:solidFill>
              </a:rPr>
              <a:t>Operational forecaster with Bureau &gt;20 years</a:t>
            </a:r>
          </a:p>
          <a:p>
            <a:r>
              <a:rPr lang="en-AU" dirty="0">
                <a:solidFill>
                  <a:schemeClr val="bg1"/>
                </a:solidFill>
              </a:rPr>
              <a:t>12 years in Policy (Head Office)</a:t>
            </a:r>
          </a:p>
          <a:p>
            <a:r>
              <a:rPr lang="en-AU" dirty="0">
                <a:solidFill>
                  <a:schemeClr val="bg1"/>
                </a:solidFill>
              </a:rPr>
              <a:t>5 years responsible for Weather Forecast and Warning Services</a:t>
            </a:r>
          </a:p>
          <a:p>
            <a:r>
              <a:rPr lang="en-AU" dirty="0">
                <a:solidFill>
                  <a:schemeClr val="bg1"/>
                </a:solidFill>
              </a:rPr>
              <a:t>Nearly 3 years as Chief Disaster Risk Reduction Services Division in WMO – cross cutting through WMO and other UN Agencies</a:t>
            </a:r>
          </a:p>
          <a:p>
            <a:pPr lvl="1"/>
            <a:r>
              <a:rPr lang="en-AU" dirty="0">
                <a:solidFill>
                  <a:schemeClr val="bg1"/>
                </a:solidFill>
              </a:rPr>
              <a:t>Assisted in developing the definitions and indicators for the Sendai targets</a:t>
            </a:r>
          </a:p>
          <a:p>
            <a:pPr lvl="1"/>
            <a:r>
              <a:rPr lang="en-AU" dirty="0">
                <a:solidFill>
                  <a:schemeClr val="bg1"/>
                </a:solidFill>
              </a:rPr>
              <a:t>Worked on SEEMHEWS</a:t>
            </a:r>
          </a:p>
          <a:p>
            <a:pPr lvl="1"/>
            <a:r>
              <a:rPr lang="en-AU" dirty="0">
                <a:solidFill>
                  <a:schemeClr val="bg1"/>
                </a:solidFill>
              </a:rPr>
              <a:t>GMAS</a:t>
            </a:r>
          </a:p>
          <a:p>
            <a:pPr lvl="1"/>
            <a:r>
              <a:rPr lang="en-AU" dirty="0">
                <a:solidFill>
                  <a:schemeClr val="bg1"/>
                </a:solidFill>
              </a:rPr>
              <a:t>Categorising and cataloguing project</a:t>
            </a:r>
          </a:p>
        </p:txBody>
      </p:sp>
    </p:spTree>
    <p:extLst>
      <p:ext uri="{BB962C8B-B14F-4D97-AF65-F5344CB8AC3E}">
        <p14:creationId xmlns:p14="http://schemas.microsoft.com/office/powerpoint/2010/main" val="31274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D354-BDD9-4E00-86DB-B0DADDD7A816}"/>
              </a:ext>
            </a:extLst>
          </p:cNvPr>
          <p:cNvSpPr>
            <a:spLocks noGrp="1"/>
          </p:cNvSpPr>
          <p:nvPr>
            <p:ph type="title"/>
          </p:nvPr>
        </p:nvSpPr>
        <p:spPr>
          <a:xfrm>
            <a:off x="7085012" y="37476"/>
            <a:ext cx="3657600" cy="1371600"/>
          </a:xfrm>
        </p:spPr>
        <p:txBody>
          <a:bodyPr/>
          <a:lstStyle/>
          <a:p>
            <a:r>
              <a:rPr lang="en-AU" b="1" dirty="0"/>
              <a:t>Disasters by numbers</a:t>
            </a:r>
          </a:p>
        </p:txBody>
      </p:sp>
      <p:pic>
        <p:nvPicPr>
          <p:cNvPr id="5" name="Content Placeholder 4">
            <a:extLst>
              <a:ext uri="{FF2B5EF4-FFF2-40B4-BE49-F238E27FC236}">
                <a16:creationId xmlns:a16="http://schemas.microsoft.com/office/drawing/2014/main" id="{6F0EA424-7B63-4E96-8810-AE9AFFEC07E5}"/>
              </a:ext>
            </a:extLst>
          </p:cNvPr>
          <p:cNvPicPr>
            <a:picLocks noGrp="1" noChangeAspect="1"/>
          </p:cNvPicPr>
          <p:nvPr>
            <p:ph idx="1"/>
          </p:nvPr>
        </p:nvPicPr>
        <p:blipFill>
          <a:blip r:embed="rId3"/>
          <a:stretch>
            <a:fillRect/>
          </a:stretch>
        </p:blipFill>
        <p:spPr>
          <a:xfrm>
            <a:off x="218478" y="1628788"/>
            <a:ext cx="6409335" cy="3600424"/>
          </a:xfrm>
          <a:prstGeom prst="rect">
            <a:avLst/>
          </a:prstGeom>
        </p:spPr>
      </p:pic>
      <p:sp>
        <p:nvSpPr>
          <p:cNvPr id="4" name="Text Placeholder 3">
            <a:extLst>
              <a:ext uri="{FF2B5EF4-FFF2-40B4-BE49-F238E27FC236}">
                <a16:creationId xmlns:a16="http://schemas.microsoft.com/office/drawing/2014/main" id="{8E11E310-E6B4-4400-ADCB-D960533AB4B5}"/>
              </a:ext>
            </a:extLst>
          </p:cNvPr>
          <p:cNvSpPr>
            <a:spLocks noGrp="1"/>
          </p:cNvSpPr>
          <p:nvPr>
            <p:ph type="body" sz="half" idx="2"/>
          </p:nvPr>
        </p:nvSpPr>
        <p:spPr>
          <a:xfrm>
            <a:off x="7085012" y="1670011"/>
            <a:ext cx="3657600" cy="3600424"/>
          </a:xfrm>
        </p:spPr>
        <p:txBody>
          <a:bodyPr>
            <a:normAutofit/>
          </a:bodyPr>
          <a:lstStyle/>
          <a:p>
            <a:r>
              <a:rPr lang="en-AU" dirty="0">
                <a:solidFill>
                  <a:schemeClr val="bg1"/>
                </a:solidFill>
              </a:rPr>
              <a:t>Deaths are much higher in LDC, SIDS than developed nations</a:t>
            </a:r>
          </a:p>
          <a:p>
            <a:r>
              <a:rPr lang="en-AU" dirty="0">
                <a:solidFill>
                  <a:schemeClr val="bg1"/>
                </a:solidFill>
              </a:rPr>
              <a:t>Losses and damage overall greater in developed nations</a:t>
            </a:r>
          </a:p>
          <a:p>
            <a:r>
              <a:rPr lang="en-AU" dirty="0">
                <a:solidFill>
                  <a:schemeClr val="bg1"/>
                </a:solidFill>
              </a:rPr>
              <a:t>BUT</a:t>
            </a:r>
          </a:p>
          <a:p>
            <a:r>
              <a:rPr lang="en-AU" dirty="0">
                <a:solidFill>
                  <a:schemeClr val="bg1"/>
                </a:solidFill>
              </a:rPr>
              <a:t>Disasters take/consume greater proportion of GDPs in LDC, SIDS than developed nations </a:t>
            </a:r>
            <a:r>
              <a:rPr lang="en-AU" dirty="0">
                <a:solidFill>
                  <a:schemeClr val="bg1"/>
                </a:solidFill>
                <a:sym typeface="Wingdings" panose="05000000000000000000" pitchFamily="2" charset="2"/>
              </a:rPr>
              <a:t> impacts are greater</a:t>
            </a:r>
          </a:p>
          <a:p>
            <a:r>
              <a:rPr lang="en-AU" dirty="0">
                <a:solidFill>
                  <a:schemeClr val="bg1"/>
                </a:solidFill>
                <a:sym typeface="Wingdings" panose="05000000000000000000" pitchFamily="2" charset="2"/>
              </a:rPr>
              <a:t>LDCs and SIDS spending more to recover – hampering growth and development – vicious cycle</a:t>
            </a:r>
            <a:endParaRPr lang="en-AU" dirty="0">
              <a:solidFill>
                <a:schemeClr val="bg1"/>
              </a:solidFill>
            </a:endParaRPr>
          </a:p>
          <a:p>
            <a:endParaRPr lang="en-AU" dirty="0"/>
          </a:p>
        </p:txBody>
      </p:sp>
      <p:sp>
        <p:nvSpPr>
          <p:cNvPr id="6" name="TextBox 5">
            <a:extLst>
              <a:ext uri="{FF2B5EF4-FFF2-40B4-BE49-F238E27FC236}">
                <a16:creationId xmlns:a16="http://schemas.microsoft.com/office/drawing/2014/main" id="{67E16CDC-A2D4-4BF8-91CD-7DDF1D3F0244}"/>
              </a:ext>
            </a:extLst>
          </p:cNvPr>
          <p:cNvSpPr txBox="1"/>
          <p:nvPr/>
        </p:nvSpPr>
        <p:spPr>
          <a:xfrm>
            <a:off x="674557" y="5531370"/>
            <a:ext cx="7420132" cy="369332"/>
          </a:xfrm>
          <a:prstGeom prst="rect">
            <a:avLst/>
          </a:prstGeom>
          <a:noFill/>
        </p:spPr>
        <p:txBody>
          <a:bodyPr wrap="square" rtlCol="0">
            <a:spAutoFit/>
          </a:bodyPr>
          <a:lstStyle/>
          <a:p>
            <a:r>
              <a:rPr lang="en-AU" dirty="0"/>
              <a:t>From IFRC </a:t>
            </a:r>
            <a:r>
              <a:rPr lang="en-AU" b="1" i="1" dirty="0"/>
              <a:t>World Disasters Report 2018 </a:t>
            </a:r>
            <a:r>
              <a:rPr lang="en-AU" dirty="0"/>
              <a:t>(using CRED data)</a:t>
            </a:r>
            <a:r>
              <a:rPr lang="en-AU" b="1" i="1" dirty="0"/>
              <a:t> </a:t>
            </a:r>
          </a:p>
        </p:txBody>
      </p:sp>
    </p:spTree>
    <p:extLst>
      <p:ext uri="{BB962C8B-B14F-4D97-AF65-F5344CB8AC3E}">
        <p14:creationId xmlns:p14="http://schemas.microsoft.com/office/powerpoint/2010/main" val="135417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93D5-66AC-4BD7-B2EC-B50DB57A9287}"/>
              </a:ext>
            </a:extLst>
          </p:cNvPr>
          <p:cNvSpPr>
            <a:spLocks noGrp="1"/>
          </p:cNvSpPr>
          <p:nvPr>
            <p:ph type="title"/>
          </p:nvPr>
        </p:nvSpPr>
        <p:spPr>
          <a:xfrm>
            <a:off x="725775" y="5055369"/>
            <a:ext cx="10676516" cy="1507067"/>
          </a:xfrm>
        </p:spPr>
        <p:txBody>
          <a:bodyPr>
            <a:normAutofit fontScale="90000"/>
          </a:bodyPr>
          <a:lstStyle/>
          <a:p>
            <a:r>
              <a:rPr lang="en-AU" dirty="0"/>
              <a:t>Whilst geophysical events are responsible for more deaths overall, weather, climate and hydrological events are more frequent and cause more loss and damage</a:t>
            </a:r>
          </a:p>
        </p:txBody>
      </p:sp>
      <p:pic>
        <p:nvPicPr>
          <p:cNvPr id="5" name="Content Placeholder 4">
            <a:extLst>
              <a:ext uri="{FF2B5EF4-FFF2-40B4-BE49-F238E27FC236}">
                <a16:creationId xmlns:a16="http://schemas.microsoft.com/office/drawing/2014/main" id="{01B80DCD-CFA3-44DF-88C4-BDD0B0A97035}"/>
              </a:ext>
            </a:extLst>
          </p:cNvPr>
          <p:cNvPicPr>
            <a:picLocks noGrp="1" noChangeAspect="1"/>
          </p:cNvPicPr>
          <p:nvPr>
            <p:ph sz="half" idx="1"/>
          </p:nvPr>
        </p:nvPicPr>
        <p:blipFill>
          <a:blip r:embed="rId3"/>
          <a:stretch>
            <a:fillRect/>
          </a:stretch>
        </p:blipFill>
        <p:spPr>
          <a:xfrm>
            <a:off x="174935" y="863602"/>
            <a:ext cx="5446403" cy="2980442"/>
          </a:xfrm>
          <a:prstGeom prst="rect">
            <a:avLst/>
          </a:prstGeom>
        </p:spPr>
      </p:pic>
      <p:pic>
        <p:nvPicPr>
          <p:cNvPr id="6" name="Content Placeholder 5">
            <a:extLst>
              <a:ext uri="{FF2B5EF4-FFF2-40B4-BE49-F238E27FC236}">
                <a16:creationId xmlns:a16="http://schemas.microsoft.com/office/drawing/2014/main" id="{1DA74640-0AFB-4F76-A594-BF5F33EDE950}"/>
              </a:ext>
            </a:extLst>
          </p:cNvPr>
          <p:cNvPicPr>
            <a:picLocks noGrp="1" noChangeAspect="1"/>
          </p:cNvPicPr>
          <p:nvPr>
            <p:ph sz="half" idx="2"/>
          </p:nvPr>
        </p:nvPicPr>
        <p:blipFill>
          <a:blip r:embed="rId4"/>
          <a:stretch>
            <a:fillRect/>
          </a:stretch>
        </p:blipFill>
        <p:spPr>
          <a:xfrm>
            <a:off x="6413206" y="77423"/>
            <a:ext cx="4351776" cy="4223115"/>
          </a:xfrm>
          <a:prstGeom prst="rect">
            <a:avLst/>
          </a:prstGeom>
        </p:spPr>
      </p:pic>
      <p:sp>
        <p:nvSpPr>
          <p:cNvPr id="7" name="TextBox 6">
            <a:extLst>
              <a:ext uri="{FF2B5EF4-FFF2-40B4-BE49-F238E27FC236}">
                <a16:creationId xmlns:a16="http://schemas.microsoft.com/office/drawing/2014/main" id="{D3AC98FC-053C-4993-B49C-B95990EEDD66}"/>
              </a:ext>
            </a:extLst>
          </p:cNvPr>
          <p:cNvSpPr txBox="1"/>
          <p:nvPr/>
        </p:nvSpPr>
        <p:spPr>
          <a:xfrm>
            <a:off x="193964" y="3985083"/>
            <a:ext cx="5902036" cy="646331"/>
          </a:xfrm>
          <a:prstGeom prst="rect">
            <a:avLst/>
          </a:prstGeom>
          <a:noFill/>
        </p:spPr>
        <p:txBody>
          <a:bodyPr wrap="square" rtlCol="0">
            <a:spAutoFit/>
          </a:bodyPr>
          <a:lstStyle/>
          <a:p>
            <a:r>
              <a:rPr lang="en-AU" dirty="0"/>
              <a:t>From UNISDR/CRED </a:t>
            </a:r>
            <a:r>
              <a:rPr lang="en-AU" i="1" dirty="0"/>
              <a:t>Economic Losses, Poverty and Disasters 1998-2017 </a:t>
            </a:r>
          </a:p>
        </p:txBody>
      </p:sp>
    </p:spTree>
    <p:extLst>
      <p:ext uri="{BB962C8B-B14F-4D97-AF65-F5344CB8AC3E}">
        <p14:creationId xmlns:p14="http://schemas.microsoft.com/office/powerpoint/2010/main" val="10853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A3D1-2454-456A-9705-47DF0ED84F19}"/>
              </a:ext>
            </a:extLst>
          </p:cNvPr>
          <p:cNvSpPr>
            <a:spLocks noGrp="1"/>
          </p:cNvSpPr>
          <p:nvPr>
            <p:ph type="title"/>
          </p:nvPr>
        </p:nvSpPr>
        <p:spPr>
          <a:xfrm>
            <a:off x="684212" y="4693810"/>
            <a:ext cx="11507788" cy="1507067"/>
          </a:xfrm>
        </p:spPr>
        <p:txBody>
          <a:bodyPr>
            <a:normAutofit fontScale="90000"/>
          </a:bodyPr>
          <a:lstStyle/>
          <a:p>
            <a:r>
              <a:rPr lang="en-AU" dirty="0"/>
              <a:t>Many (&gt;90%) of these events can be forecast </a:t>
            </a:r>
            <a:br>
              <a:rPr lang="en-AU" dirty="0"/>
            </a:br>
            <a:r>
              <a:rPr lang="en-AU" dirty="0">
                <a:sym typeface="Wingdings" panose="05000000000000000000" pitchFamily="2" charset="2"/>
              </a:rPr>
              <a:t> </a:t>
            </a:r>
            <a:r>
              <a:rPr lang="en-AU" dirty="0"/>
              <a:t>with adequate planning and preparation (remember </a:t>
            </a:r>
            <a:r>
              <a:rPr lang="en-AU" b="1" dirty="0">
                <a:solidFill>
                  <a:srgbClr val="FF0000"/>
                </a:solidFill>
              </a:rPr>
              <a:t>PP</a:t>
            </a:r>
            <a:r>
              <a:rPr lang="en-AU" dirty="0"/>
              <a:t>RR), losses can / should be reduced</a:t>
            </a:r>
            <a:br>
              <a:rPr lang="en-AU" dirty="0"/>
            </a:br>
            <a:r>
              <a:rPr lang="en-AU" dirty="0"/>
              <a:t>These are the events being focused on at workshop</a:t>
            </a:r>
          </a:p>
        </p:txBody>
      </p:sp>
      <p:pic>
        <p:nvPicPr>
          <p:cNvPr id="5" name="Content Placeholder 4">
            <a:extLst>
              <a:ext uri="{FF2B5EF4-FFF2-40B4-BE49-F238E27FC236}">
                <a16:creationId xmlns:a16="http://schemas.microsoft.com/office/drawing/2014/main" id="{E9A8C3E3-40E8-4ACF-A303-387CC74A7CCD}"/>
              </a:ext>
            </a:extLst>
          </p:cNvPr>
          <p:cNvPicPr>
            <a:picLocks noGrp="1" noChangeAspect="1"/>
          </p:cNvPicPr>
          <p:nvPr>
            <p:ph sz="half" idx="1"/>
          </p:nvPr>
        </p:nvPicPr>
        <p:blipFill>
          <a:blip r:embed="rId3"/>
          <a:stretch>
            <a:fillRect/>
          </a:stretch>
        </p:blipFill>
        <p:spPr>
          <a:xfrm>
            <a:off x="402234" y="469890"/>
            <a:ext cx="5191395" cy="3445956"/>
          </a:xfrm>
          <a:prstGeom prst="rect">
            <a:avLst/>
          </a:prstGeom>
        </p:spPr>
      </p:pic>
      <p:pic>
        <p:nvPicPr>
          <p:cNvPr id="6" name="Content Placeholder 5">
            <a:extLst>
              <a:ext uri="{FF2B5EF4-FFF2-40B4-BE49-F238E27FC236}">
                <a16:creationId xmlns:a16="http://schemas.microsoft.com/office/drawing/2014/main" id="{9E24AF88-AE92-4C77-BE9B-98EA9813B32F}"/>
              </a:ext>
            </a:extLst>
          </p:cNvPr>
          <p:cNvPicPr>
            <a:picLocks noGrp="1" noChangeAspect="1"/>
          </p:cNvPicPr>
          <p:nvPr>
            <p:ph sz="half" idx="2"/>
          </p:nvPr>
        </p:nvPicPr>
        <p:blipFill>
          <a:blip r:embed="rId4"/>
          <a:stretch>
            <a:fillRect/>
          </a:stretch>
        </p:blipFill>
        <p:spPr>
          <a:xfrm>
            <a:off x="6044191" y="469890"/>
            <a:ext cx="5848045" cy="2946399"/>
          </a:xfrm>
          <a:prstGeom prst="rect">
            <a:avLst/>
          </a:prstGeom>
        </p:spPr>
      </p:pic>
      <p:sp>
        <p:nvSpPr>
          <p:cNvPr id="8" name="TextBox 7">
            <a:extLst>
              <a:ext uri="{FF2B5EF4-FFF2-40B4-BE49-F238E27FC236}">
                <a16:creationId xmlns:a16="http://schemas.microsoft.com/office/drawing/2014/main" id="{0CA13644-F6E7-4F39-982A-73743C69FA5D}"/>
              </a:ext>
            </a:extLst>
          </p:cNvPr>
          <p:cNvSpPr txBox="1"/>
          <p:nvPr/>
        </p:nvSpPr>
        <p:spPr>
          <a:xfrm>
            <a:off x="5990200" y="3555258"/>
            <a:ext cx="5902036" cy="646331"/>
          </a:xfrm>
          <a:prstGeom prst="rect">
            <a:avLst/>
          </a:prstGeom>
          <a:noFill/>
        </p:spPr>
        <p:txBody>
          <a:bodyPr wrap="square" rtlCol="0">
            <a:spAutoFit/>
          </a:bodyPr>
          <a:lstStyle/>
          <a:p>
            <a:r>
              <a:rPr lang="en-AU" dirty="0"/>
              <a:t>From UNISDR/CRED </a:t>
            </a:r>
            <a:r>
              <a:rPr lang="en-AU" i="1" dirty="0"/>
              <a:t>Economic Losses, Poverty and Disasters 1998-2017 </a:t>
            </a:r>
          </a:p>
        </p:txBody>
      </p:sp>
    </p:spTree>
    <p:extLst>
      <p:ext uri="{BB962C8B-B14F-4D97-AF65-F5344CB8AC3E}">
        <p14:creationId xmlns:p14="http://schemas.microsoft.com/office/powerpoint/2010/main" val="107379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9BE1-A893-49CD-AE2E-C9B9DCD8DD1C}"/>
              </a:ext>
            </a:extLst>
          </p:cNvPr>
          <p:cNvSpPr>
            <a:spLocks noGrp="1"/>
          </p:cNvSpPr>
          <p:nvPr>
            <p:ph type="title"/>
          </p:nvPr>
        </p:nvSpPr>
        <p:spPr/>
        <p:txBody>
          <a:bodyPr/>
          <a:lstStyle/>
          <a:p>
            <a:r>
              <a:rPr lang="en-AU" b="1" dirty="0"/>
              <a:t>Sendai Framework for DRR 2015-2030</a:t>
            </a:r>
          </a:p>
        </p:txBody>
      </p:sp>
      <p:sp>
        <p:nvSpPr>
          <p:cNvPr id="3" name="Content Placeholder 2">
            <a:extLst>
              <a:ext uri="{FF2B5EF4-FFF2-40B4-BE49-F238E27FC236}">
                <a16:creationId xmlns:a16="http://schemas.microsoft.com/office/drawing/2014/main" id="{EC6CB399-5C41-4654-A8EF-F955463944CA}"/>
              </a:ext>
            </a:extLst>
          </p:cNvPr>
          <p:cNvSpPr>
            <a:spLocks noGrp="1"/>
          </p:cNvSpPr>
          <p:nvPr>
            <p:ph idx="1"/>
          </p:nvPr>
        </p:nvSpPr>
        <p:spPr/>
        <p:txBody>
          <a:bodyPr/>
          <a:lstStyle/>
          <a:p>
            <a:pPr>
              <a:buFont typeface="Wingdings" panose="05000000000000000000" pitchFamily="2" charset="2"/>
              <a:buChar char="Ø"/>
            </a:pPr>
            <a:r>
              <a:rPr lang="en-AU" b="1" dirty="0">
                <a:solidFill>
                  <a:schemeClr val="tx1"/>
                </a:solidFill>
              </a:rPr>
              <a:t>In 2016, the UN Secretary-General launched “The Sendai Seven Campaign” to promote each of the seven targets over seven years. These targets start with (a) “aiming to lower average per 100,000 global mortality between 2020 and 2030 compared to 2005-2015”, and (b) “substantially reduce the number of affected people globally by 2030”. In 2018, the focus is on target (c) “Reduce direct disaster economic loss in relation to global gross domestic product (GDP) by 2030.” </a:t>
            </a:r>
            <a:endParaRPr lang="en-AU" dirty="0">
              <a:solidFill>
                <a:schemeClr val="tx1"/>
              </a:solidFill>
            </a:endParaRPr>
          </a:p>
        </p:txBody>
      </p:sp>
      <p:sp>
        <p:nvSpPr>
          <p:cNvPr id="4" name="Text Placeholder 3">
            <a:extLst>
              <a:ext uri="{FF2B5EF4-FFF2-40B4-BE49-F238E27FC236}">
                <a16:creationId xmlns:a16="http://schemas.microsoft.com/office/drawing/2014/main" id="{4B6F7484-0DBD-4D8E-A920-C7D03045A9C0}"/>
              </a:ext>
            </a:extLst>
          </p:cNvPr>
          <p:cNvSpPr>
            <a:spLocks noGrp="1"/>
          </p:cNvSpPr>
          <p:nvPr>
            <p:ph type="body" sz="half" idx="2"/>
          </p:nvPr>
        </p:nvSpPr>
        <p:spPr/>
        <p:txBody>
          <a:bodyPr/>
          <a:lstStyle/>
          <a:p>
            <a:r>
              <a:rPr lang="en-AU" dirty="0"/>
              <a:t>Focus on decreasing vulnerability and increasing resilience</a:t>
            </a:r>
          </a:p>
          <a:p>
            <a:r>
              <a:rPr lang="en-AU" dirty="0"/>
              <a:t>“Build back better”</a:t>
            </a:r>
          </a:p>
        </p:txBody>
      </p:sp>
    </p:spTree>
    <p:extLst>
      <p:ext uri="{BB962C8B-B14F-4D97-AF65-F5344CB8AC3E}">
        <p14:creationId xmlns:p14="http://schemas.microsoft.com/office/powerpoint/2010/main" val="79805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9BE1-A893-49CD-AE2E-C9B9DCD8DD1C}"/>
              </a:ext>
            </a:extLst>
          </p:cNvPr>
          <p:cNvSpPr>
            <a:spLocks noGrp="1"/>
          </p:cNvSpPr>
          <p:nvPr>
            <p:ph type="title"/>
          </p:nvPr>
        </p:nvSpPr>
        <p:spPr/>
        <p:txBody>
          <a:bodyPr/>
          <a:lstStyle/>
          <a:p>
            <a:r>
              <a:rPr lang="en-AU" b="1" dirty="0"/>
              <a:t>Sendai Framework for DRR 2015-2030</a:t>
            </a:r>
          </a:p>
        </p:txBody>
      </p:sp>
      <p:sp>
        <p:nvSpPr>
          <p:cNvPr id="3" name="Content Placeholder 2">
            <a:extLst>
              <a:ext uri="{FF2B5EF4-FFF2-40B4-BE49-F238E27FC236}">
                <a16:creationId xmlns:a16="http://schemas.microsoft.com/office/drawing/2014/main" id="{EC6CB399-5C41-4654-A8EF-F955463944CA}"/>
              </a:ext>
            </a:extLst>
          </p:cNvPr>
          <p:cNvSpPr>
            <a:spLocks noGrp="1"/>
          </p:cNvSpPr>
          <p:nvPr>
            <p:ph idx="1"/>
          </p:nvPr>
        </p:nvSpPr>
        <p:spPr/>
        <p:txBody>
          <a:bodyPr/>
          <a:lstStyle/>
          <a:p>
            <a:pPr>
              <a:buFont typeface="Wingdings" panose="05000000000000000000" pitchFamily="2" charset="2"/>
              <a:buChar char="Ø"/>
            </a:pPr>
            <a:r>
              <a:rPr lang="en-AU" b="1" dirty="0">
                <a:solidFill>
                  <a:schemeClr val="tx1"/>
                </a:solidFill>
              </a:rPr>
              <a:t>In 2016, the UN Secretary-General launched “The Sendai Seven Campaign” to promote each of the seven targets over seven years. These targets start with (a) “aiming to lower average per 100,000 global mortality between 2020 and 2030 compared to 2005-2015”, and(b) “substantially reduce the number of affected people globally by 2030”. </a:t>
            </a:r>
            <a:r>
              <a:rPr lang="en-AU" b="1" dirty="0">
                <a:solidFill>
                  <a:srgbClr val="FF0000"/>
                </a:solidFill>
              </a:rPr>
              <a:t>In 2018, the focus is on target (c) “Reduce direct disaster economic loss in relation to global gross domestic product (GDP) by 2030.” </a:t>
            </a:r>
          </a:p>
        </p:txBody>
      </p:sp>
      <p:sp>
        <p:nvSpPr>
          <p:cNvPr id="4" name="Text Placeholder 3">
            <a:extLst>
              <a:ext uri="{FF2B5EF4-FFF2-40B4-BE49-F238E27FC236}">
                <a16:creationId xmlns:a16="http://schemas.microsoft.com/office/drawing/2014/main" id="{4B6F7484-0DBD-4D8E-A920-C7D03045A9C0}"/>
              </a:ext>
            </a:extLst>
          </p:cNvPr>
          <p:cNvSpPr>
            <a:spLocks noGrp="1"/>
          </p:cNvSpPr>
          <p:nvPr>
            <p:ph type="body" sz="half" idx="2"/>
          </p:nvPr>
        </p:nvSpPr>
        <p:spPr/>
        <p:txBody>
          <a:bodyPr/>
          <a:lstStyle/>
          <a:p>
            <a:r>
              <a:rPr lang="en-AU" dirty="0"/>
              <a:t>Focus on decreasing vulnerability and increasing resilience</a:t>
            </a:r>
          </a:p>
          <a:p>
            <a:r>
              <a:rPr lang="en-AU" dirty="0"/>
              <a:t>“Build back better”</a:t>
            </a:r>
          </a:p>
        </p:txBody>
      </p:sp>
    </p:spTree>
    <p:extLst>
      <p:ext uri="{BB962C8B-B14F-4D97-AF65-F5344CB8AC3E}">
        <p14:creationId xmlns:p14="http://schemas.microsoft.com/office/powerpoint/2010/main" val="15153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52AF-B970-4A02-995C-F53890CBF17D}"/>
              </a:ext>
            </a:extLst>
          </p:cNvPr>
          <p:cNvSpPr>
            <a:spLocks noGrp="1"/>
          </p:cNvSpPr>
          <p:nvPr>
            <p:ph type="title"/>
          </p:nvPr>
        </p:nvSpPr>
        <p:spPr>
          <a:xfrm>
            <a:off x="4722812" y="1028076"/>
            <a:ext cx="6019800" cy="1143000"/>
          </a:xfrm>
        </p:spPr>
        <p:txBody>
          <a:bodyPr/>
          <a:lstStyle/>
          <a:p>
            <a:r>
              <a:rPr lang="en-AU" dirty="0"/>
              <a:t>So how, in a tangible manner, can you make a difference?</a:t>
            </a:r>
          </a:p>
        </p:txBody>
      </p:sp>
      <p:sp>
        <p:nvSpPr>
          <p:cNvPr id="3" name="Picture Placeholder 2">
            <a:extLst>
              <a:ext uri="{FF2B5EF4-FFF2-40B4-BE49-F238E27FC236}">
                <a16:creationId xmlns:a16="http://schemas.microsoft.com/office/drawing/2014/main" id="{CB4CA80D-4130-408A-96CC-83B84825B57F}"/>
              </a:ext>
            </a:extLst>
          </p:cNvPr>
          <p:cNvSpPr>
            <a:spLocks noGrp="1"/>
          </p:cNvSpPr>
          <p:nvPr>
            <p:ph type="pic" idx="1"/>
          </p:nvPr>
        </p:nvSpPr>
        <p:spPr/>
      </p:sp>
      <p:sp>
        <p:nvSpPr>
          <p:cNvPr id="4" name="Text Placeholder 3">
            <a:extLst>
              <a:ext uri="{FF2B5EF4-FFF2-40B4-BE49-F238E27FC236}">
                <a16:creationId xmlns:a16="http://schemas.microsoft.com/office/drawing/2014/main" id="{28210810-7D0E-47A5-AFD9-8D1D57FE44D7}"/>
              </a:ext>
            </a:extLst>
          </p:cNvPr>
          <p:cNvSpPr>
            <a:spLocks noGrp="1"/>
          </p:cNvSpPr>
          <p:nvPr>
            <p:ph type="body" sz="half" idx="2"/>
          </p:nvPr>
        </p:nvSpPr>
        <p:spPr>
          <a:xfrm>
            <a:off x="4722812" y="2507243"/>
            <a:ext cx="6021388" cy="3756469"/>
          </a:xfrm>
        </p:spPr>
        <p:txBody>
          <a:bodyPr>
            <a:normAutofit/>
          </a:bodyPr>
          <a:lstStyle/>
          <a:p>
            <a:pPr marL="285750" indent="-285750">
              <a:buFont typeface="Wingdings" panose="05000000000000000000" pitchFamily="2" charset="2"/>
              <a:buChar char="Ø"/>
            </a:pPr>
            <a:r>
              <a:rPr lang="en-AU" dirty="0">
                <a:solidFill>
                  <a:schemeClr val="bg1"/>
                </a:solidFill>
              </a:rPr>
              <a:t>Greater focus on impacts</a:t>
            </a:r>
          </a:p>
          <a:p>
            <a:pPr marL="742950" lvl="1" indent="-285750">
              <a:buFont typeface="Wingdings" panose="05000000000000000000" pitchFamily="2" charset="2"/>
              <a:buChar char="Ø"/>
            </a:pPr>
            <a:r>
              <a:rPr lang="en-AU" dirty="0">
                <a:solidFill>
                  <a:schemeClr val="bg1"/>
                </a:solidFill>
              </a:rPr>
              <a:t>What the weather will DO not what the weather will BE</a:t>
            </a:r>
          </a:p>
          <a:p>
            <a:pPr marL="285750" indent="-285750">
              <a:buFont typeface="Wingdings" panose="05000000000000000000" pitchFamily="2" charset="2"/>
              <a:buChar char="Ø"/>
            </a:pPr>
            <a:r>
              <a:rPr lang="en-AU" dirty="0">
                <a:solidFill>
                  <a:schemeClr val="bg1"/>
                </a:solidFill>
              </a:rPr>
              <a:t>As budgets for NMHSs decreases in real terms, must be smarter in the way we work and interact with disaster risk/emergency managers</a:t>
            </a:r>
          </a:p>
          <a:p>
            <a:pPr marL="285750" indent="-285750">
              <a:buFont typeface="Wingdings" panose="05000000000000000000" pitchFamily="2" charset="2"/>
              <a:buChar char="Ø"/>
            </a:pPr>
            <a:r>
              <a:rPr lang="en-AU" dirty="0">
                <a:solidFill>
                  <a:schemeClr val="bg1"/>
                </a:solidFill>
              </a:rPr>
              <a:t>They want to know the likelihood of occurrence and its impacts on the vulnerable </a:t>
            </a:r>
          </a:p>
          <a:p>
            <a:pPr marL="285750" indent="-285750">
              <a:buFont typeface="Wingdings" panose="05000000000000000000" pitchFamily="2" charset="2"/>
              <a:buChar char="Ø"/>
            </a:pPr>
            <a:r>
              <a:rPr lang="en-AU" dirty="0">
                <a:solidFill>
                  <a:schemeClr val="bg1"/>
                </a:solidFill>
              </a:rPr>
              <a:t>Severe TC Winston and Typhoon Haiyan well forecast – poor community outcomes</a:t>
            </a:r>
          </a:p>
          <a:p>
            <a:pPr marL="285750" indent="-285750">
              <a:buFont typeface="Wingdings" panose="05000000000000000000" pitchFamily="2" charset="2"/>
              <a:buChar char="Ø"/>
            </a:pPr>
            <a:r>
              <a:rPr lang="en-AU" dirty="0">
                <a:solidFill>
                  <a:schemeClr val="bg1"/>
                </a:solidFill>
              </a:rPr>
              <a:t>Increasing requirement to model IMPACTS not elements</a:t>
            </a:r>
          </a:p>
        </p:txBody>
      </p:sp>
      <p:sp>
        <p:nvSpPr>
          <p:cNvPr id="5" name="Action Button: Help 4">
            <a:hlinkClick r:id="" action="ppaction://noaction" highlightClick="1"/>
            <a:extLst>
              <a:ext uri="{FF2B5EF4-FFF2-40B4-BE49-F238E27FC236}">
                <a16:creationId xmlns:a16="http://schemas.microsoft.com/office/drawing/2014/main" id="{AEF7E461-DFB2-4D63-8148-B15E82204970}"/>
              </a:ext>
            </a:extLst>
          </p:cNvPr>
          <p:cNvSpPr/>
          <p:nvPr/>
        </p:nvSpPr>
        <p:spPr>
          <a:xfrm>
            <a:off x="989013" y="1371600"/>
            <a:ext cx="3280974" cy="3849329"/>
          </a:xfrm>
          <a:prstGeom prst="actionButtonHelp">
            <a:avLst/>
          </a:prstGeom>
          <a:solidFill>
            <a:srgbClr val="FFFF00"/>
          </a:solidFill>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149274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1714</Words>
  <Application>Microsoft Office PowerPoint</Application>
  <PresentationFormat>Widescreen</PresentationFormat>
  <Paragraphs>190</Paragraphs>
  <Slides>27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宋体</vt:lpstr>
      <vt:lpstr>Arial</vt:lpstr>
      <vt:lpstr>Calibri</vt:lpstr>
      <vt:lpstr>Century Gothic</vt:lpstr>
      <vt:lpstr>Times New Roman</vt:lpstr>
      <vt:lpstr>Wingdings</vt:lpstr>
      <vt:lpstr>Wingdings 3</vt:lpstr>
      <vt:lpstr>Slice</vt:lpstr>
      <vt:lpstr>WMO_BLUE_Powerpoint_en_fr</vt:lpstr>
      <vt:lpstr>Disaster Risk Management – A (meteorological) outcome of ensemble modelling</vt:lpstr>
      <vt:lpstr>Talk outline</vt:lpstr>
      <vt:lpstr>Who is he?</vt:lpstr>
      <vt:lpstr>Disasters by numbers</vt:lpstr>
      <vt:lpstr>Whilst geophysical events are responsible for more deaths overall, weather, climate and hydrological events are more frequent and cause more loss and damage</vt:lpstr>
      <vt:lpstr>Many (&gt;90%) of these events can be forecast   with adequate planning and preparation (remember PPRR), losses can / should be reduced These are the events being focused on at workshop</vt:lpstr>
      <vt:lpstr>Sendai Framework for DRR 2015-2030</vt:lpstr>
      <vt:lpstr>Sendai Framework for DRR 2015-2030</vt:lpstr>
      <vt:lpstr>So how, in a tangible manner, can you make a difference?</vt:lpstr>
      <vt:lpstr>International frameworks </vt:lpstr>
      <vt:lpstr>What is wmo doing to assist?</vt:lpstr>
      <vt:lpstr>Resolution 9 (Cg-17)  IDENTIFIERS FOR CATALOGUING EXTREME WEATHER, WATER AND CLIMATE EVENTS  </vt:lpstr>
      <vt:lpstr>PowerPoint Presentation</vt:lpstr>
      <vt:lpstr>PowerPoint Presentation</vt:lpstr>
      <vt:lpstr>GMAS</vt:lpstr>
      <vt:lpstr>PowerPoint Presentation</vt:lpstr>
      <vt:lpstr>GMAS – ultimate Destination Combine the various display formats around globe</vt:lpstr>
      <vt:lpstr>GMAS – ultimate Destination Combine the various display formats around globe</vt:lpstr>
      <vt:lpstr>Severe Weather Forecasting Demonstration Program (SWFDP)</vt:lpstr>
      <vt:lpstr>Flash Flood Guidance System (FFGS)</vt:lpstr>
      <vt:lpstr>Possible Linkages Between SWFDP and regional FFG Systems  </vt:lpstr>
      <vt:lpstr>Integrated Drought Management Programme (IDMP)</vt:lpstr>
      <vt:lpstr>PowerPoint Presentation</vt:lpstr>
      <vt:lpstr>Cascading Event Records</vt:lpstr>
      <vt:lpstr>Primary and System Events List</vt:lpstr>
      <vt:lpstr>Headline Events List</vt:lpstr>
      <vt:lpstr>Example of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Management – A (meteorological) outcome of ensemble modelling</dc:title>
  <dc:creator>Alasdair Hainsworth</dc:creator>
  <cp:lastModifiedBy>Alasdair Hainsworth</cp:lastModifiedBy>
  <cp:revision>10</cp:revision>
  <dcterms:created xsi:type="dcterms:W3CDTF">2018-11-07T07:22:40Z</dcterms:created>
  <dcterms:modified xsi:type="dcterms:W3CDTF">2018-11-10T01:04:32Z</dcterms:modified>
</cp:coreProperties>
</file>