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705" r:id="rId2"/>
    <p:sldMasterId id="2147483720" r:id="rId3"/>
    <p:sldMasterId id="2147483732" r:id="rId4"/>
    <p:sldMasterId id="2147483744" r:id="rId5"/>
    <p:sldMasterId id="2147483838" r:id="rId6"/>
  </p:sldMasterIdLst>
  <p:notesMasterIdLst>
    <p:notesMasterId r:id="rId20"/>
  </p:notesMasterIdLst>
  <p:handoutMasterIdLst>
    <p:handoutMasterId r:id="rId21"/>
  </p:handoutMasterIdLst>
  <p:sldIdLst>
    <p:sldId id="794" r:id="rId7"/>
    <p:sldId id="828" r:id="rId8"/>
    <p:sldId id="822" r:id="rId9"/>
    <p:sldId id="835" r:id="rId10"/>
    <p:sldId id="836" r:id="rId11"/>
    <p:sldId id="820" r:id="rId12"/>
    <p:sldId id="829" r:id="rId13"/>
    <p:sldId id="821" r:id="rId14"/>
    <p:sldId id="825" r:id="rId15"/>
    <p:sldId id="802" r:id="rId16"/>
    <p:sldId id="830" r:id="rId17"/>
    <p:sldId id="831" r:id="rId18"/>
    <p:sldId id="826" r:id="rId19"/>
  </p:sldIdLst>
  <p:sldSz cx="9144000" cy="5143500" type="screen16x9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9">
          <p15:clr>
            <a:srgbClr val="A4A3A4"/>
          </p15:clr>
        </p15:guide>
        <p15:guide id="2" orient="horz" pos="3198">
          <p15:clr>
            <a:srgbClr val="A4A3A4"/>
          </p15:clr>
        </p15:guide>
        <p15:guide id="3" orient="horz" pos="3226">
          <p15:clr>
            <a:srgbClr val="A4A3A4"/>
          </p15:clr>
        </p15:guide>
        <p15:guide id="4" orient="horz" pos="2816">
          <p15:clr>
            <a:srgbClr val="A4A3A4"/>
          </p15:clr>
        </p15:guide>
        <p15:guide id="5" orient="horz" pos="1695">
          <p15:clr>
            <a:srgbClr val="A4A3A4"/>
          </p15:clr>
        </p15:guide>
        <p15:guide id="6" pos="227">
          <p15:clr>
            <a:srgbClr val="A4A3A4"/>
          </p15:clr>
        </p15:guide>
        <p15:guide id="7" pos="2880">
          <p15:clr>
            <a:srgbClr val="A4A3A4"/>
          </p15:clr>
        </p15:guide>
        <p15:guide id="8" pos="5529">
          <p15:clr>
            <a:srgbClr val="A4A3A4"/>
          </p15:clr>
        </p15:guide>
        <p15:guide id="9" pos="2765">
          <p15:clr>
            <a:srgbClr val="A4A3A4"/>
          </p15:clr>
        </p15:guide>
        <p15:guide id="10" pos="2993">
          <p15:clr>
            <a:srgbClr val="A4A3A4"/>
          </p15:clr>
        </p15:guide>
        <p15:guide id="11" orient="horz" pos="107">
          <p15:clr>
            <a:srgbClr val="A4A3A4"/>
          </p15:clr>
        </p15:guide>
        <p15:guide id="12" orient="horz" pos="3077">
          <p15:clr>
            <a:srgbClr val="A4A3A4"/>
          </p15:clr>
        </p15:guide>
        <p15:guide id="13" orient="horz" pos="615">
          <p15:clr>
            <a:srgbClr val="A4A3A4"/>
          </p15:clr>
        </p15:guide>
        <p15:guide id="14" pos="2881">
          <p15:clr>
            <a:srgbClr val="A4A3A4"/>
          </p15:clr>
        </p15:guide>
        <p15:guide id="15" pos="5535">
          <p15:clr>
            <a:srgbClr val="A4A3A4"/>
          </p15:clr>
        </p15:guide>
        <p15:guide id="16" pos="29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Sortino" initials="JS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F42"/>
    <a:srgbClr val="00335C"/>
    <a:srgbClr val="003E6B"/>
    <a:srgbClr val="009BC1"/>
    <a:srgbClr val="002745"/>
    <a:srgbClr val="003C71"/>
    <a:srgbClr val="34657F"/>
    <a:srgbClr val="707372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4" autoAdjust="0"/>
    <p:restoredTop sz="90926" autoAdjust="0"/>
  </p:normalViewPr>
  <p:slideViewPr>
    <p:cSldViewPr snapToGrid="0">
      <p:cViewPr varScale="1">
        <p:scale>
          <a:sx n="132" d="100"/>
          <a:sy n="132" d="100"/>
        </p:scale>
        <p:origin x="834" y="120"/>
      </p:cViewPr>
      <p:guideLst>
        <p:guide orient="horz" pos="539"/>
        <p:guide orient="horz" pos="3198"/>
        <p:guide orient="horz" pos="3226"/>
        <p:guide orient="horz" pos="2816"/>
        <p:guide orient="horz" pos="1695"/>
        <p:guide pos="227"/>
        <p:guide pos="2880"/>
        <p:guide pos="5529"/>
        <p:guide pos="2765"/>
        <p:guide pos="2993"/>
        <p:guide orient="horz" pos="107"/>
        <p:guide orient="horz" pos="3077"/>
        <p:guide orient="horz" pos="615"/>
        <p:guide pos="2881"/>
        <p:guide pos="5535"/>
        <p:guide pos="29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1BDB4-5924-4A1D-96B2-FF719CF2F7B5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274A56E6-5EC2-49ED-B558-782EAADC9F01}">
      <dgm:prSet phldrT="[Text]"/>
      <dgm:spPr>
        <a:xfrm>
          <a:off x="663226" y="809133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audit team assembled - audit scope and tool determined  </a:t>
          </a:r>
        </a:p>
      </dgm:t>
    </dgm:pt>
    <dgm:pt modelId="{8CF2DC1F-8564-435A-AB7D-75C29F554F3C}" type="parTrans" cxnId="{F5A10DAD-9C8A-499E-AFA7-7385FC7D094E}">
      <dgm:prSet/>
      <dgm:spPr/>
      <dgm:t>
        <a:bodyPr/>
        <a:lstStyle/>
        <a:p>
          <a:endParaRPr lang="en-AU"/>
        </a:p>
      </dgm:t>
    </dgm:pt>
    <dgm:pt modelId="{1A6A0F71-1EF1-4F34-8FBA-BE3BBA03DEDC}" type="sibTrans" cxnId="{F5A10DAD-9C8A-499E-AFA7-7385FC7D094E}">
      <dgm:prSet/>
      <dgm:spPr>
        <a:xfrm rot="5400000">
          <a:off x="2627853" y="1361591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A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A44D270-C6F5-49CD-8FE2-55D8AE863CCD}">
      <dgm:prSet phldrT="[Text]"/>
      <dgm:spPr>
        <a:xfrm>
          <a:off x="663226" y="1617608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 tool developed, tested and refined </a:t>
          </a:r>
        </a:p>
      </dgm:t>
    </dgm:pt>
    <dgm:pt modelId="{5F9F07ED-879A-4C0C-96E0-6382AE889495}" type="parTrans" cxnId="{9940566F-A980-4AA8-A989-E4441909B066}">
      <dgm:prSet/>
      <dgm:spPr/>
      <dgm:t>
        <a:bodyPr/>
        <a:lstStyle/>
        <a:p>
          <a:endParaRPr lang="en-AU"/>
        </a:p>
      </dgm:t>
    </dgm:pt>
    <dgm:pt modelId="{245E6F5D-6161-4DB8-A78F-32B4691E6103}" type="sibTrans" cxnId="{9940566F-A980-4AA8-A989-E4441909B066}">
      <dgm:prSet/>
      <dgm:spPr>
        <a:xfrm rot="5400000">
          <a:off x="2627853" y="2170066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A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D1A37E-2671-46C4-8D73-1A55040C83EC}">
      <dgm:prSet phldrT="[Text]"/>
      <dgm:spPr>
        <a:xfrm>
          <a:off x="663226" y="2426083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Surveys completed by wide range of SMEs</a:t>
          </a:r>
        </a:p>
      </dgm:t>
    </dgm:pt>
    <dgm:pt modelId="{C67035F5-15ED-4D37-A450-E41A7FB1E591}" type="parTrans" cxnId="{9392AACC-ED8C-42D1-AF0A-D83D7D515F14}">
      <dgm:prSet/>
      <dgm:spPr/>
      <dgm:t>
        <a:bodyPr/>
        <a:lstStyle/>
        <a:p>
          <a:endParaRPr lang="en-AU"/>
        </a:p>
      </dgm:t>
    </dgm:pt>
    <dgm:pt modelId="{E2A8E55F-FA20-4641-8F37-ECCD103C46FC}" type="sibTrans" cxnId="{9392AACC-ED8C-42D1-AF0A-D83D7D515F14}">
      <dgm:prSet/>
      <dgm:spPr>
        <a:xfrm rot="5400000">
          <a:off x="2627853" y="2978541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A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9BB650F-5477-403B-AEB3-EBA2FB8ACFA4}">
      <dgm:prSet/>
      <dgm:spPr>
        <a:xfrm>
          <a:off x="663226" y="3234558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 data verified by upline manager</a:t>
          </a:r>
        </a:p>
      </dgm:t>
    </dgm:pt>
    <dgm:pt modelId="{E4C87867-580E-4591-BC0B-982921E2C537}" type="parTrans" cxnId="{8EE1B4C7-F91D-4A73-9430-FAFD202A0A0E}">
      <dgm:prSet/>
      <dgm:spPr/>
      <dgm:t>
        <a:bodyPr/>
        <a:lstStyle/>
        <a:p>
          <a:endParaRPr lang="en-AU"/>
        </a:p>
      </dgm:t>
    </dgm:pt>
    <dgm:pt modelId="{4949CDF9-5B2F-4B22-AD7E-45234DEE2DB9}" type="sibTrans" cxnId="{8EE1B4C7-F91D-4A73-9430-FAFD202A0A0E}">
      <dgm:prSet/>
      <dgm:spPr>
        <a:xfrm rot="5400000">
          <a:off x="2627853" y="3787016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A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B7C40FE-AF67-4EF2-B5AE-0463EF7A6266}">
      <dgm:prSet/>
      <dgm:spPr>
        <a:xfrm>
          <a:off x="663226" y="4043033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Analysis and summary of findings by project team</a:t>
          </a:r>
        </a:p>
      </dgm:t>
    </dgm:pt>
    <dgm:pt modelId="{D4E6985C-03B9-44D3-8324-6D5F38A1BFC4}" type="parTrans" cxnId="{DDA8AB8B-8F05-4B41-B766-54AC5DFB9C9F}">
      <dgm:prSet/>
      <dgm:spPr/>
      <dgm:t>
        <a:bodyPr/>
        <a:lstStyle/>
        <a:p>
          <a:endParaRPr lang="en-AU"/>
        </a:p>
      </dgm:t>
    </dgm:pt>
    <dgm:pt modelId="{14DEB49D-1D47-4DDE-8C7C-40F06736CC11}" type="sibTrans" cxnId="{DDA8AB8B-8F05-4B41-B766-54AC5DFB9C9F}">
      <dgm:prSet/>
      <dgm:spPr>
        <a:xfrm rot="5400000">
          <a:off x="2627853" y="4595491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A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61A8B4-FB00-4684-9514-1BDE145E529B}">
      <dgm:prSet/>
      <dgm:spPr>
        <a:xfrm>
          <a:off x="663226" y="4851508"/>
          <a:ext cx="41313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Audit findings used to inform key high level strategic project documents </a:t>
          </a:r>
        </a:p>
      </dgm:t>
    </dgm:pt>
    <dgm:pt modelId="{A003C81C-F2F0-4DC7-A927-EFD463C45EA6}" type="parTrans" cxnId="{00545E24-584F-48A3-AC91-6D7F25C5A19D}">
      <dgm:prSet/>
      <dgm:spPr/>
      <dgm:t>
        <a:bodyPr/>
        <a:lstStyle/>
        <a:p>
          <a:endParaRPr lang="en-AU"/>
        </a:p>
      </dgm:t>
    </dgm:pt>
    <dgm:pt modelId="{0D65F2BE-8893-4925-9EC2-0E3D258C43CA}" type="sibTrans" cxnId="{00545E24-584F-48A3-AC91-6D7F25C5A19D}">
      <dgm:prSet/>
      <dgm:spPr/>
      <dgm:t>
        <a:bodyPr/>
        <a:lstStyle/>
        <a:p>
          <a:endParaRPr lang="en-AU"/>
        </a:p>
      </dgm:t>
    </dgm:pt>
    <dgm:pt modelId="{4FD386BA-273D-48FF-93CF-CE559459AC14}">
      <dgm:prSet/>
      <dgm:spPr>
        <a:xfrm>
          <a:off x="624376" y="658"/>
          <a:ext cx="4209072" cy="53898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Literature review of best practice impact warning services - attributes developed  </a:t>
          </a:r>
        </a:p>
      </dgm:t>
    </dgm:pt>
    <dgm:pt modelId="{F6F09E4B-C348-4887-965A-46160A503EDD}" type="parTrans" cxnId="{315AFF8E-7EA3-4079-AD86-7A2C0B6337DD}">
      <dgm:prSet/>
      <dgm:spPr/>
      <dgm:t>
        <a:bodyPr/>
        <a:lstStyle/>
        <a:p>
          <a:endParaRPr lang="en-US"/>
        </a:p>
      </dgm:t>
    </dgm:pt>
    <dgm:pt modelId="{95276B7C-456E-4FF4-BF64-CDFCDF50DADE}" type="sibTrans" cxnId="{315AFF8E-7EA3-4079-AD86-7A2C0B6337DD}">
      <dgm:prSet/>
      <dgm:spPr>
        <a:xfrm rot="5400000">
          <a:off x="2627853" y="553116"/>
          <a:ext cx="202118" cy="242542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43C35E6-DA80-4B4B-9564-5192945B6C39}" type="pres">
      <dgm:prSet presAssocID="{A9D1BDB4-5924-4A1D-96B2-FF719CF2F7B5}" presName="linearFlow" presStyleCnt="0">
        <dgm:presLayoutVars>
          <dgm:resizeHandles val="exact"/>
        </dgm:presLayoutVars>
      </dgm:prSet>
      <dgm:spPr/>
    </dgm:pt>
    <dgm:pt modelId="{911372FB-7425-42BC-BAEB-80DB49912FB1}" type="pres">
      <dgm:prSet presAssocID="{4FD386BA-273D-48FF-93CF-CE559459AC14}" presName="node" presStyleLbl="node1" presStyleIdx="0" presStyleCnt="7" custScaleX="195232">
        <dgm:presLayoutVars>
          <dgm:bulletEnabled val="1"/>
        </dgm:presLayoutVars>
      </dgm:prSet>
      <dgm:spPr/>
    </dgm:pt>
    <dgm:pt modelId="{D1A9B88A-B78D-4703-984C-F4A6C544CAB7}" type="pres">
      <dgm:prSet presAssocID="{95276B7C-456E-4FF4-BF64-CDFCDF50DADE}" presName="sibTrans" presStyleLbl="sibTrans2D1" presStyleIdx="0" presStyleCnt="6"/>
      <dgm:spPr/>
    </dgm:pt>
    <dgm:pt modelId="{4327BA5F-DB42-499F-8E1B-FC1ADC86A601}" type="pres">
      <dgm:prSet presAssocID="{95276B7C-456E-4FF4-BF64-CDFCDF50DADE}" presName="connectorText" presStyleLbl="sibTrans2D1" presStyleIdx="0" presStyleCnt="6"/>
      <dgm:spPr/>
    </dgm:pt>
    <dgm:pt modelId="{1F8E3880-AEB9-4FC8-B635-F70E229647FF}" type="pres">
      <dgm:prSet presAssocID="{274A56E6-5EC2-49ED-B558-782EAADC9F01}" presName="node" presStyleLbl="node1" presStyleIdx="1" presStyleCnt="7" custScaleX="191628">
        <dgm:presLayoutVars>
          <dgm:bulletEnabled val="1"/>
        </dgm:presLayoutVars>
      </dgm:prSet>
      <dgm:spPr/>
    </dgm:pt>
    <dgm:pt modelId="{2BCA146E-9658-43A7-941D-F63C69E8714D}" type="pres">
      <dgm:prSet presAssocID="{1A6A0F71-1EF1-4F34-8FBA-BE3BBA03DEDC}" presName="sibTrans" presStyleLbl="sibTrans2D1" presStyleIdx="1" presStyleCnt="6"/>
      <dgm:spPr/>
    </dgm:pt>
    <dgm:pt modelId="{C3105A65-D6D8-4407-965D-FC34A4209957}" type="pres">
      <dgm:prSet presAssocID="{1A6A0F71-1EF1-4F34-8FBA-BE3BBA03DEDC}" presName="connectorText" presStyleLbl="sibTrans2D1" presStyleIdx="1" presStyleCnt="6"/>
      <dgm:spPr/>
    </dgm:pt>
    <dgm:pt modelId="{9B75FDE3-8B1E-4FDE-8523-813700360C12}" type="pres">
      <dgm:prSet presAssocID="{CA44D270-C6F5-49CD-8FE2-55D8AE863CCD}" presName="node" presStyleLbl="node1" presStyleIdx="2" presStyleCnt="7" custScaleX="191628">
        <dgm:presLayoutVars>
          <dgm:bulletEnabled val="1"/>
        </dgm:presLayoutVars>
      </dgm:prSet>
      <dgm:spPr/>
    </dgm:pt>
    <dgm:pt modelId="{8D895957-A848-4B95-B5D8-99699E0F44A8}" type="pres">
      <dgm:prSet presAssocID="{245E6F5D-6161-4DB8-A78F-32B4691E6103}" presName="sibTrans" presStyleLbl="sibTrans2D1" presStyleIdx="2" presStyleCnt="6"/>
      <dgm:spPr/>
    </dgm:pt>
    <dgm:pt modelId="{991B4D5D-7B98-47C8-B605-D1E3B28775FF}" type="pres">
      <dgm:prSet presAssocID="{245E6F5D-6161-4DB8-A78F-32B4691E6103}" presName="connectorText" presStyleLbl="sibTrans2D1" presStyleIdx="2" presStyleCnt="6"/>
      <dgm:spPr/>
    </dgm:pt>
    <dgm:pt modelId="{697785A2-F310-4A5B-A662-9C411F70E84E}" type="pres">
      <dgm:prSet presAssocID="{9ED1A37E-2671-46C4-8D73-1A55040C83EC}" presName="node" presStyleLbl="node1" presStyleIdx="3" presStyleCnt="7" custScaleX="191628">
        <dgm:presLayoutVars>
          <dgm:bulletEnabled val="1"/>
        </dgm:presLayoutVars>
      </dgm:prSet>
      <dgm:spPr/>
    </dgm:pt>
    <dgm:pt modelId="{2C2C606E-64A2-44D0-893E-80440C3C7A3E}" type="pres">
      <dgm:prSet presAssocID="{E2A8E55F-FA20-4641-8F37-ECCD103C46FC}" presName="sibTrans" presStyleLbl="sibTrans2D1" presStyleIdx="3" presStyleCnt="6"/>
      <dgm:spPr/>
    </dgm:pt>
    <dgm:pt modelId="{469B0D94-AB5E-4648-BF9E-2C8251B0E498}" type="pres">
      <dgm:prSet presAssocID="{E2A8E55F-FA20-4641-8F37-ECCD103C46FC}" presName="connectorText" presStyleLbl="sibTrans2D1" presStyleIdx="3" presStyleCnt="6"/>
      <dgm:spPr/>
    </dgm:pt>
    <dgm:pt modelId="{49556CC4-E44B-471A-802C-85A43A0D2584}" type="pres">
      <dgm:prSet presAssocID="{49BB650F-5477-403B-AEB3-EBA2FB8ACFA4}" presName="node" presStyleLbl="node1" presStyleIdx="4" presStyleCnt="7" custScaleX="191628">
        <dgm:presLayoutVars>
          <dgm:bulletEnabled val="1"/>
        </dgm:presLayoutVars>
      </dgm:prSet>
      <dgm:spPr/>
    </dgm:pt>
    <dgm:pt modelId="{CCC25558-BA45-4AB4-B4E7-E88529FD901E}" type="pres">
      <dgm:prSet presAssocID="{4949CDF9-5B2F-4B22-AD7E-45234DEE2DB9}" presName="sibTrans" presStyleLbl="sibTrans2D1" presStyleIdx="4" presStyleCnt="6"/>
      <dgm:spPr/>
    </dgm:pt>
    <dgm:pt modelId="{F7AD7E78-54EE-48B0-A829-24B14407BCF2}" type="pres">
      <dgm:prSet presAssocID="{4949CDF9-5B2F-4B22-AD7E-45234DEE2DB9}" presName="connectorText" presStyleLbl="sibTrans2D1" presStyleIdx="4" presStyleCnt="6"/>
      <dgm:spPr/>
    </dgm:pt>
    <dgm:pt modelId="{801404FD-7687-4B66-ABBF-EBE35985DC51}" type="pres">
      <dgm:prSet presAssocID="{DB7C40FE-AF67-4EF2-B5AE-0463EF7A6266}" presName="node" presStyleLbl="node1" presStyleIdx="5" presStyleCnt="7" custScaleX="191628">
        <dgm:presLayoutVars>
          <dgm:bulletEnabled val="1"/>
        </dgm:presLayoutVars>
      </dgm:prSet>
      <dgm:spPr/>
    </dgm:pt>
    <dgm:pt modelId="{657F5F9D-B1D5-45FC-903F-8AEB4965EF4E}" type="pres">
      <dgm:prSet presAssocID="{14DEB49D-1D47-4DDE-8C7C-40F06736CC11}" presName="sibTrans" presStyleLbl="sibTrans2D1" presStyleIdx="5" presStyleCnt="6"/>
      <dgm:spPr/>
    </dgm:pt>
    <dgm:pt modelId="{984ECB74-4548-4A7A-A809-901F5051A03E}" type="pres">
      <dgm:prSet presAssocID="{14DEB49D-1D47-4DDE-8C7C-40F06736CC11}" presName="connectorText" presStyleLbl="sibTrans2D1" presStyleIdx="5" presStyleCnt="6"/>
      <dgm:spPr/>
    </dgm:pt>
    <dgm:pt modelId="{E80C51B2-2951-4F81-B19B-279779B05DD7}" type="pres">
      <dgm:prSet presAssocID="{FA61A8B4-FB00-4684-9514-1BDE145E529B}" presName="node" presStyleLbl="node1" presStyleIdx="6" presStyleCnt="7" custScaleX="191628">
        <dgm:presLayoutVars>
          <dgm:bulletEnabled val="1"/>
        </dgm:presLayoutVars>
      </dgm:prSet>
      <dgm:spPr/>
    </dgm:pt>
  </dgm:ptLst>
  <dgm:cxnLst>
    <dgm:cxn modelId="{72472205-88B8-4C0F-B9B4-095A383CC71B}" type="presOf" srcId="{4FD386BA-273D-48FF-93CF-CE559459AC14}" destId="{911372FB-7425-42BC-BAEB-80DB49912FB1}" srcOrd="0" destOrd="0" presId="urn:microsoft.com/office/officeart/2005/8/layout/process2"/>
    <dgm:cxn modelId="{D218DB08-F403-4D6D-9550-07FDD3D28C04}" type="presOf" srcId="{E2A8E55F-FA20-4641-8F37-ECCD103C46FC}" destId="{469B0D94-AB5E-4648-BF9E-2C8251B0E498}" srcOrd="1" destOrd="0" presId="urn:microsoft.com/office/officeart/2005/8/layout/process2"/>
    <dgm:cxn modelId="{8D11B116-20AD-4B96-90AF-00D27253F3D5}" type="presOf" srcId="{9ED1A37E-2671-46C4-8D73-1A55040C83EC}" destId="{697785A2-F310-4A5B-A662-9C411F70E84E}" srcOrd="0" destOrd="0" presId="urn:microsoft.com/office/officeart/2005/8/layout/process2"/>
    <dgm:cxn modelId="{00545E24-584F-48A3-AC91-6D7F25C5A19D}" srcId="{A9D1BDB4-5924-4A1D-96B2-FF719CF2F7B5}" destId="{FA61A8B4-FB00-4684-9514-1BDE145E529B}" srcOrd="6" destOrd="0" parTransId="{A003C81C-F2F0-4DC7-A927-EFD463C45EA6}" sibTransId="{0D65F2BE-8893-4925-9EC2-0E3D258C43CA}"/>
    <dgm:cxn modelId="{56AE9526-E560-4876-8C37-583B968C8BB1}" type="presOf" srcId="{245E6F5D-6161-4DB8-A78F-32B4691E6103}" destId="{8D895957-A848-4B95-B5D8-99699E0F44A8}" srcOrd="0" destOrd="0" presId="urn:microsoft.com/office/officeart/2005/8/layout/process2"/>
    <dgm:cxn modelId="{4418932E-F08D-4B88-9BDF-F0902CDE8A15}" type="presOf" srcId="{95276B7C-456E-4FF4-BF64-CDFCDF50DADE}" destId="{D1A9B88A-B78D-4703-984C-F4A6C544CAB7}" srcOrd="0" destOrd="0" presId="urn:microsoft.com/office/officeart/2005/8/layout/process2"/>
    <dgm:cxn modelId="{0F17B13A-1008-4EAE-A564-A03EBA99A36F}" type="presOf" srcId="{DB7C40FE-AF67-4EF2-B5AE-0463EF7A6266}" destId="{801404FD-7687-4B66-ABBF-EBE35985DC51}" srcOrd="0" destOrd="0" presId="urn:microsoft.com/office/officeart/2005/8/layout/process2"/>
    <dgm:cxn modelId="{B14DD041-0DA9-40D4-BF3A-9C0BA702D2DD}" type="presOf" srcId="{49BB650F-5477-403B-AEB3-EBA2FB8ACFA4}" destId="{49556CC4-E44B-471A-802C-85A43A0D2584}" srcOrd="0" destOrd="0" presId="urn:microsoft.com/office/officeart/2005/8/layout/process2"/>
    <dgm:cxn modelId="{66853549-3A5A-4CB4-B71A-7C737D59BA15}" type="presOf" srcId="{CA44D270-C6F5-49CD-8FE2-55D8AE863CCD}" destId="{9B75FDE3-8B1E-4FDE-8523-813700360C12}" srcOrd="0" destOrd="0" presId="urn:microsoft.com/office/officeart/2005/8/layout/process2"/>
    <dgm:cxn modelId="{9940566F-A980-4AA8-A989-E4441909B066}" srcId="{A9D1BDB4-5924-4A1D-96B2-FF719CF2F7B5}" destId="{CA44D270-C6F5-49CD-8FE2-55D8AE863CCD}" srcOrd="2" destOrd="0" parTransId="{5F9F07ED-879A-4C0C-96E0-6382AE889495}" sibTransId="{245E6F5D-6161-4DB8-A78F-32B4691E6103}"/>
    <dgm:cxn modelId="{AA48C17C-ED9C-4317-90C2-BA531A485F45}" type="presOf" srcId="{1A6A0F71-1EF1-4F34-8FBA-BE3BBA03DEDC}" destId="{C3105A65-D6D8-4407-965D-FC34A4209957}" srcOrd="1" destOrd="0" presId="urn:microsoft.com/office/officeart/2005/8/layout/process2"/>
    <dgm:cxn modelId="{1B8D9E85-79BC-4C96-BD14-937EAE3F79E2}" type="presOf" srcId="{274A56E6-5EC2-49ED-B558-782EAADC9F01}" destId="{1F8E3880-AEB9-4FC8-B635-F70E229647FF}" srcOrd="0" destOrd="0" presId="urn:microsoft.com/office/officeart/2005/8/layout/process2"/>
    <dgm:cxn modelId="{DDA8AB8B-8F05-4B41-B766-54AC5DFB9C9F}" srcId="{A9D1BDB4-5924-4A1D-96B2-FF719CF2F7B5}" destId="{DB7C40FE-AF67-4EF2-B5AE-0463EF7A6266}" srcOrd="5" destOrd="0" parTransId="{D4E6985C-03B9-44D3-8324-6D5F38A1BFC4}" sibTransId="{14DEB49D-1D47-4DDE-8C7C-40F06736CC11}"/>
    <dgm:cxn modelId="{60FFA58D-D4D7-4A84-AB61-07A44088967E}" type="presOf" srcId="{A9D1BDB4-5924-4A1D-96B2-FF719CF2F7B5}" destId="{843C35E6-DA80-4B4B-9564-5192945B6C39}" srcOrd="0" destOrd="0" presId="urn:microsoft.com/office/officeart/2005/8/layout/process2"/>
    <dgm:cxn modelId="{315AFF8E-7EA3-4079-AD86-7A2C0B6337DD}" srcId="{A9D1BDB4-5924-4A1D-96B2-FF719CF2F7B5}" destId="{4FD386BA-273D-48FF-93CF-CE559459AC14}" srcOrd="0" destOrd="0" parTransId="{F6F09E4B-C348-4887-965A-46160A503EDD}" sibTransId="{95276B7C-456E-4FF4-BF64-CDFCDF50DADE}"/>
    <dgm:cxn modelId="{1EB00097-7246-46BD-A54F-3009B80AF7C4}" type="presOf" srcId="{4949CDF9-5B2F-4B22-AD7E-45234DEE2DB9}" destId="{F7AD7E78-54EE-48B0-A829-24B14407BCF2}" srcOrd="1" destOrd="0" presId="urn:microsoft.com/office/officeart/2005/8/layout/process2"/>
    <dgm:cxn modelId="{6F411B97-53DF-4275-A97C-B9B84956665E}" type="presOf" srcId="{E2A8E55F-FA20-4641-8F37-ECCD103C46FC}" destId="{2C2C606E-64A2-44D0-893E-80440C3C7A3E}" srcOrd="0" destOrd="0" presId="urn:microsoft.com/office/officeart/2005/8/layout/process2"/>
    <dgm:cxn modelId="{67BA3B9B-69FE-4429-B52B-DCD758AC961D}" type="presOf" srcId="{1A6A0F71-1EF1-4F34-8FBA-BE3BBA03DEDC}" destId="{2BCA146E-9658-43A7-941D-F63C69E8714D}" srcOrd="0" destOrd="0" presId="urn:microsoft.com/office/officeart/2005/8/layout/process2"/>
    <dgm:cxn modelId="{8EB6BB9C-101A-447D-8846-C1E28CD67AD1}" type="presOf" srcId="{FA61A8B4-FB00-4684-9514-1BDE145E529B}" destId="{E80C51B2-2951-4F81-B19B-279779B05DD7}" srcOrd="0" destOrd="0" presId="urn:microsoft.com/office/officeart/2005/8/layout/process2"/>
    <dgm:cxn modelId="{702F5FA2-AB20-4A00-99FF-198751EFFD69}" type="presOf" srcId="{245E6F5D-6161-4DB8-A78F-32B4691E6103}" destId="{991B4D5D-7B98-47C8-B605-D1E3B28775FF}" srcOrd="1" destOrd="0" presId="urn:microsoft.com/office/officeart/2005/8/layout/process2"/>
    <dgm:cxn modelId="{F5A10DAD-9C8A-499E-AFA7-7385FC7D094E}" srcId="{A9D1BDB4-5924-4A1D-96B2-FF719CF2F7B5}" destId="{274A56E6-5EC2-49ED-B558-782EAADC9F01}" srcOrd="1" destOrd="0" parTransId="{8CF2DC1F-8564-435A-AB7D-75C29F554F3C}" sibTransId="{1A6A0F71-1EF1-4F34-8FBA-BE3BBA03DEDC}"/>
    <dgm:cxn modelId="{0EBB56C0-2F79-4CA7-A5EC-6FAF8065DEA9}" type="presOf" srcId="{4949CDF9-5B2F-4B22-AD7E-45234DEE2DB9}" destId="{CCC25558-BA45-4AB4-B4E7-E88529FD901E}" srcOrd="0" destOrd="0" presId="urn:microsoft.com/office/officeart/2005/8/layout/process2"/>
    <dgm:cxn modelId="{8EE1B4C7-F91D-4A73-9430-FAFD202A0A0E}" srcId="{A9D1BDB4-5924-4A1D-96B2-FF719CF2F7B5}" destId="{49BB650F-5477-403B-AEB3-EBA2FB8ACFA4}" srcOrd="4" destOrd="0" parTransId="{E4C87867-580E-4591-BC0B-982921E2C537}" sibTransId="{4949CDF9-5B2F-4B22-AD7E-45234DEE2DB9}"/>
    <dgm:cxn modelId="{F99086C8-5194-40A3-88DA-1AA7D563B249}" type="presOf" srcId="{95276B7C-456E-4FF4-BF64-CDFCDF50DADE}" destId="{4327BA5F-DB42-499F-8E1B-FC1ADC86A601}" srcOrd="1" destOrd="0" presId="urn:microsoft.com/office/officeart/2005/8/layout/process2"/>
    <dgm:cxn modelId="{62ABE2CB-E50E-41E6-96F8-5A35916C6E4C}" type="presOf" srcId="{14DEB49D-1D47-4DDE-8C7C-40F06736CC11}" destId="{657F5F9D-B1D5-45FC-903F-8AEB4965EF4E}" srcOrd="0" destOrd="0" presId="urn:microsoft.com/office/officeart/2005/8/layout/process2"/>
    <dgm:cxn modelId="{9392AACC-ED8C-42D1-AF0A-D83D7D515F14}" srcId="{A9D1BDB4-5924-4A1D-96B2-FF719CF2F7B5}" destId="{9ED1A37E-2671-46C4-8D73-1A55040C83EC}" srcOrd="3" destOrd="0" parTransId="{C67035F5-15ED-4D37-A450-E41A7FB1E591}" sibTransId="{E2A8E55F-FA20-4641-8F37-ECCD103C46FC}"/>
    <dgm:cxn modelId="{F6A84BE5-6AB7-4D89-9A79-84DB172E59FB}" type="presOf" srcId="{14DEB49D-1D47-4DDE-8C7C-40F06736CC11}" destId="{984ECB74-4548-4A7A-A809-901F5051A03E}" srcOrd="1" destOrd="0" presId="urn:microsoft.com/office/officeart/2005/8/layout/process2"/>
    <dgm:cxn modelId="{C35626AE-184D-4BEC-B36D-C776EAF92DC1}" type="presParOf" srcId="{843C35E6-DA80-4B4B-9564-5192945B6C39}" destId="{911372FB-7425-42BC-BAEB-80DB49912FB1}" srcOrd="0" destOrd="0" presId="urn:microsoft.com/office/officeart/2005/8/layout/process2"/>
    <dgm:cxn modelId="{DC028760-1541-40CF-B601-37175C2F88B1}" type="presParOf" srcId="{843C35E6-DA80-4B4B-9564-5192945B6C39}" destId="{D1A9B88A-B78D-4703-984C-F4A6C544CAB7}" srcOrd="1" destOrd="0" presId="urn:microsoft.com/office/officeart/2005/8/layout/process2"/>
    <dgm:cxn modelId="{3BDC63F9-9628-4799-9439-0AF073D7B0D6}" type="presParOf" srcId="{D1A9B88A-B78D-4703-984C-F4A6C544CAB7}" destId="{4327BA5F-DB42-499F-8E1B-FC1ADC86A601}" srcOrd="0" destOrd="0" presId="urn:microsoft.com/office/officeart/2005/8/layout/process2"/>
    <dgm:cxn modelId="{1306002B-DA02-4005-992D-0F2763262818}" type="presParOf" srcId="{843C35E6-DA80-4B4B-9564-5192945B6C39}" destId="{1F8E3880-AEB9-4FC8-B635-F70E229647FF}" srcOrd="2" destOrd="0" presId="urn:microsoft.com/office/officeart/2005/8/layout/process2"/>
    <dgm:cxn modelId="{BEEB35E2-4DC9-4B66-853A-09003A2E2DD9}" type="presParOf" srcId="{843C35E6-DA80-4B4B-9564-5192945B6C39}" destId="{2BCA146E-9658-43A7-941D-F63C69E8714D}" srcOrd="3" destOrd="0" presId="urn:microsoft.com/office/officeart/2005/8/layout/process2"/>
    <dgm:cxn modelId="{2D389A52-A95F-41E9-8756-858C5415C45E}" type="presParOf" srcId="{2BCA146E-9658-43A7-941D-F63C69E8714D}" destId="{C3105A65-D6D8-4407-965D-FC34A4209957}" srcOrd="0" destOrd="0" presId="urn:microsoft.com/office/officeart/2005/8/layout/process2"/>
    <dgm:cxn modelId="{47E8973A-96BB-427A-B1C5-3047801A2853}" type="presParOf" srcId="{843C35E6-DA80-4B4B-9564-5192945B6C39}" destId="{9B75FDE3-8B1E-4FDE-8523-813700360C12}" srcOrd="4" destOrd="0" presId="urn:microsoft.com/office/officeart/2005/8/layout/process2"/>
    <dgm:cxn modelId="{65294E92-FB64-40F3-8C76-E6BC5F3AED21}" type="presParOf" srcId="{843C35E6-DA80-4B4B-9564-5192945B6C39}" destId="{8D895957-A848-4B95-B5D8-99699E0F44A8}" srcOrd="5" destOrd="0" presId="urn:microsoft.com/office/officeart/2005/8/layout/process2"/>
    <dgm:cxn modelId="{1FF96CAE-8589-4243-BFC3-06E9D0011219}" type="presParOf" srcId="{8D895957-A848-4B95-B5D8-99699E0F44A8}" destId="{991B4D5D-7B98-47C8-B605-D1E3B28775FF}" srcOrd="0" destOrd="0" presId="urn:microsoft.com/office/officeart/2005/8/layout/process2"/>
    <dgm:cxn modelId="{0A0F694E-4DB1-4694-B48C-3FE94604AC70}" type="presParOf" srcId="{843C35E6-DA80-4B4B-9564-5192945B6C39}" destId="{697785A2-F310-4A5B-A662-9C411F70E84E}" srcOrd="6" destOrd="0" presId="urn:microsoft.com/office/officeart/2005/8/layout/process2"/>
    <dgm:cxn modelId="{E6DD0363-635B-46BE-9F7C-23CE66FA8DB7}" type="presParOf" srcId="{843C35E6-DA80-4B4B-9564-5192945B6C39}" destId="{2C2C606E-64A2-44D0-893E-80440C3C7A3E}" srcOrd="7" destOrd="0" presId="urn:microsoft.com/office/officeart/2005/8/layout/process2"/>
    <dgm:cxn modelId="{99ABC3EA-C455-49EA-B817-0872AFD7A1F6}" type="presParOf" srcId="{2C2C606E-64A2-44D0-893E-80440C3C7A3E}" destId="{469B0D94-AB5E-4648-BF9E-2C8251B0E498}" srcOrd="0" destOrd="0" presId="urn:microsoft.com/office/officeart/2005/8/layout/process2"/>
    <dgm:cxn modelId="{6780A1DF-C976-4997-A8AE-A8C42ADAE891}" type="presParOf" srcId="{843C35E6-DA80-4B4B-9564-5192945B6C39}" destId="{49556CC4-E44B-471A-802C-85A43A0D2584}" srcOrd="8" destOrd="0" presId="urn:microsoft.com/office/officeart/2005/8/layout/process2"/>
    <dgm:cxn modelId="{9902A014-5D90-4212-86DE-A0C6040BDF04}" type="presParOf" srcId="{843C35E6-DA80-4B4B-9564-5192945B6C39}" destId="{CCC25558-BA45-4AB4-B4E7-E88529FD901E}" srcOrd="9" destOrd="0" presId="urn:microsoft.com/office/officeart/2005/8/layout/process2"/>
    <dgm:cxn modelId="{F299F255-3087-4EB4-B6E6-BFE471DB2FC4}" type="presParOf" srcId="{CCC25558-BA45-4AB4-B4E7-E88529FD901E}" destId="{F7AD7E78-54EE-48B0-A829-24B14407BCF2}" srcOrd="0" destOrd="0" presId="urn:microsoft.com/office/officeart/2005/8/layout/process2"/>
    <dgm:cxn modelId="{D374DF60-7A67-40F6-8AFB-87C6D3BA7145}" type="presParOf" srcId="{843C35E6-DA80-4B4B-9564-5192945B6C39}" destId="{801404FD-7687-4B66-ABBF-EBE35985DC51}" srcOrd="10" destOrd="0" presId="urn:microsoft.com/office/officeart/2005/8/layout/process2"/>
    <dgm:cxn modelId="{EDDDB1F1-7EB7-4D85-81FF-0AE37783AC91}" type="presParOf" srcId="{843C35E6-DA80-4B4B-9564-5192945B6C39}" destId="{657F5F9D-B1D5-45FC-903F-8AEB4965EF4E}" srcOrd="11" destOrd="0" presId="urn:microsoft.com/office/officeart/2005/8/layout/process2"/>
    <dgm:cxn modelId="{874BEF44-C5C7-438F-981A-ACEDE6E6A2B6}" type="presParOf" srcId="{657F5F9D-B1D5-45FC-903F-8AEB4965EF4E}" destId="{984ECB74-4548-4A7A-A809-901F5051A03E}" srcOrd="0" destOrd="0" presId="urn:microsoft.com/office/officeart/2005/8/layout/process2"/>
    <dgm:cxn modelId="{41BCAB63-EFD9-4B66-B588-4EACEA6AC43F}" type="presParOf" srcId="{843C35E6-DA80-4B4B-9564-5192945B6C39}" destId="{E80C51B2-2951-4F81-B19B-279779B05DD7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72FB-7425-42BC-BAEB-80DB49912FB1}">
      <dsp:nvSpPr>
        <dsp:cNvPr id="0" name=""/>
        <dsp:cNvSpPr/>
      </dsp:nvSpPr>
      <dsp:spPr>
        <a:xfrm>
          <a:off x="1121900" y="609"/>
          <a:ext cx="3898053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Literature review of best practice impact warning services - attributes developed  </a:t>
          </a:r>
        </a:p>
      </dsp:txBody>
      <dsp:txXfrm>
        <a:off x="1136520" y="15229"/>
        <a:ext cx="3868813" cy="469916"/>
      </dsp:txXfrm>
    </dsp:sp>
    <dsp:sp modelId="{D1A9B88A-B78D-4703-984C-F4A6C544CAB7}">
      <dsp:nvSpPr>
        <dsp:cNvPr id="0" name=""/>
        <dsp:cNvSpPr/>
      </dsp:nvSpPr>
      <dsp:spPr>
        <a:xfrm rot="5400000">
          <a:off x="2977335" y="512244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530963"/>
        <a:ext cx="134772" cy="131028"/>
      </dsp:txXfrm>
    </dsp:sp>
    <dsp:sp modelId="{1F8E3880-AEB9-4FC8-B635-F70E229647FF}">
      <dsp:nvSpPr>
        <dsp:cNvPr id="0" name=""/>
        <dsp:cNvSpPr/>
      </dsp:nvSpPr>
      <dsp:spPr>
        <a:xfrm>
          <a:off x="1157879" y="749344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audit team assembled - audit scope and tool determined  </a:t>
          </a:r>
        </a:p>
      </dsp:txBody>
      <dsp:txXfrm>
        <a:off x="1172499" y="763964"/>
        <a:ext cx="3796855" cy="469916"/>
      </dsp:txXfrm>
    </dsp:sp>
    <dsp:sp modelId="{2BCA146E-9658-43A7-941D-F63C69E8714D}">
      <dsp:nvSpPr>
        <dsp:cNvPr id="0" name=""/>
        <dsp:cNvSpPr/>
      </dsp:nvSpPr>
      <dsp:spPr>
        <a:xfrm rot="5400000">
          <a:off x="2977335" y="1260979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1279698"/>
        <a:ext cx="134772" cy="131028"/>
      </dsp:txXfrm>
    </dsp:sp>
    <dsp:sp modelId="{9B75FDE3-8B1E-4FDE-8523-813700360C12}">
      <dsp:nvSpPr>
        <dsp:cNvPr id="0" name=""/>
        <dsp:cNvSpPr/>
      </dsp:nvSpPr>
      <dsp:spPr>
        <a:xfrm>
          <a:off x="1157879" y="1498079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 tool developed, tested and refined </a:t>
          </a:r>
        </a:p>
      </dsp:txBody>
      <dsp:txXfrm>
        <a:off x="1172499" y="1512699"/>
        <a:ext cx="3796855" cy="469916"/>
      </dsp:txXfrm>
    </dsp:sp>
    <dsp:sp modelId="{8D895957-A848-4B95-B5D8-99699E0F44A8}">
      <dsp:nvSpPr>
        <dsp:cNvPr id="0" name=""/>
        <dsp:cNvSpPr/>
      </dsp:nvSpPr>
      <dsp:spPr>
        <a:xfrm rot="5400000">
          <a:off x="2977335" y="2009714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2028433"/>
        <a:ext cx="134772" cy="131028"/>
      </dsp:txXfrm>
    </dsp:sp>
    <dsp:sp modelId="{697785A2-F310-4A5B-A662-9C411F70E84E}">
      <dsp:nvSpPr>
        <dsp:cNvPr id="0" name=""/>
        <dsp:cNvSpPr/>
      </dsp:nvSpPr>
      <dsp:spPr>
        <a:xfrm>
          <a:off x="1157879" y="2246814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Surveys completed by wide range of SMEs</a:t>
          </a:r>
        </a:p>
      </dsp:txBody>
      <dsp:txXfrm>
        <a:off x="1172499" y="2261434"/>
        <a:ext cx="3796855" cy="469916"/>
      </dsp:txXfrm>
    </dsp:sp>
    <dsp:sp modelId="{2C2C606E-64A2-44D0-893E-80440C3C7A3E}">
      <dsp:nvSpPr>
        <dsp:cNvPr id="0" name=""/>
        <dsp:cNvSpPr/>
      </dsp:nvSpPr>
      <dsp:spPr>
        <a:xfrm rot="5400000">
          <a:off x="2977335" y="2758449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2777168"/>
        <a:ext cx="134772" cy="131028"/>
      </dsp:txXfrm>
    </dsp:sp>
    <dsp:sp modelId="{49556CC4-E44B-471A-802C-85A43A0D2584}">
      <dsp:nvSpPr>
        <dsp:cNvPr id="0" name=""/>
        <dsp:cNvSpPr/>
      </dsp:nvSpPr>
      <dsp:spPr>
        <a:xfrm>
          <a:off x="1157879" y="2995549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Survey data verified by upline manager</a:t>
          </a:r>
        </a:p>
      </dsp:txBody>
      <dsp:txXfrm>
        <a:off x="1172499" y="3010169"/>
        <a:ext cx="3796855" cy="469916"/>
      </dsp:txXfrm>
    </dsp:sp>
    <dsp:sp modelId="{CCC25558-BA45-4AB4-B4E7-E88529FD901E}">
      <dsp:nvSpPr>
        <dsp:cNvPr id="0" name=""/>
        <dsp:cNvSpPr/>
      </dsp:nvSpPr>
      <dsp:spPr>
        <a:xfrm rot="5400000">
          <a:off x="2977335" y="3507184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3525903"/>
        <a:ext cx="134772" cy="131028"/>
      </dsp:txXfrm>
    </dsp:sp>
    <dsp:sp modelId="{801404FD-7687-4B66-ABBF-EBE35985DC51}">
      <dsp:nvSpPr>
        <dsp:cNvPr id="0" name=""/>
        <dsp:cNvSpPr/>
      </dsp:nvSpPr>
      <dsp:spPr>
        <a:xfrm>
          <a:off x="1157879" y="3744284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Analysis and summary of findings by project team</a:t>
          </a:r>
        </a:p>
      </dsp:txBody>
      <dsp:txXfrm>
        <a:off x="1172499" y="3758904"/>
        <a:ext cx="3796855" cy="469916"/>
      </dsp:txXfrm>
    </dsp:sp>
    <dsp:sp modelId="{657F5F9D-B1D5-45FC-903F-8AEB4965EF4E}">
      <dsp:nvSpPr>
        <dsp:cNvPr id="0" name=""/>
        <dsp:cNvSpPr/>
      </dsp:nvSpPr>
      <dsp:spPr>
        <a:xfrm rot="5400000">
          <a:off x="2977335" y="4255919"/>
          <a:ext cx="187183" cy="224620"/>
        </a:xfrm>
        <a:prstGeom prst="rightArrow">
          <a:avLst>
            <a:gd name="adj1" fmla="val 60000"/>
            <a:gd name="adj2" fmla="val 50000"/>
          </a:avLst>
        </a:prstGeom>
        <a:solidFill>
          <a:srgbClr val="44546A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03541" y="4274638"/>
        <a:ext cx="134772" cy="131028"/>
      </dsp:txXfrm>
    </dsp:sp>
    <dsp:sp modelId="{E80C51B2-2951-4F81-B19B-279779B05DD7}">
      <dsp:nvSpPr>
        <dsp:cNvPr id="0" name=""/>
        <dsp:cNvSpPr/>
      </dsp:nvSpPr>
      <dsp:spPr>
        <a:xfrm>
          <a:off x="1157879" y="4493018"/>
          <a:ext cx="3826095" cy="499156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Audit findings used to inform key high level strategic project documents </a:t>
          </a:r>
        </a:p>
      </dsp:txBody>
      <dsp:txXfrm>
        <a:off x="1172499" y="4507638"/>
        <a:ext cx="3796855" cy="46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r">
              <a:defRPr sz="1300"/>
            </a:lvl1pPr>
          </a:lstStyle>
          <a:p>
            <a:fld id="{4F4ED426-35BB-864F-8C8D-930F3F36D6E5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/>
            </a:lvl1pPr>
          </a:lstStyle>
          <a:p>
            <a:fld id="{61B39A57-CA1E-4D4E-BD1F-ABD9983CB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26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/>
          <a:lstStyle>
            <a:lvl1pPr algn="l">
              <a:defRPr sz="13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6" cy="496967"/>
          </a:xfrm>
          <a:prstGeom prst="rect">
            <a:avLst/>
          </a:prstGeom>
        </p:spPr>
        <p:txBody>
          <a:bodyPr vert="horz" wrap="square" lIns="95683" tIns="47842" rIns="95683" bIns="4784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8E04C5B-FB35-4AAD-9D0D-9B8F3073C67B}" type="datetimeFigureOut">
              <a:rPr lang="en-US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3" tIns="47842" rIns="95683" bIns="478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3" tIns="47842" rIns="95683" bIns="47842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6" cy="496967"/>
          </a:xfrm>
          <a:prstGeom prst="rect">
            <a:avLst/>
          </a:prstGeom>
        </p:spPr>
        <p:txBody>
          <a:bodyPr vert="horz" wrap="square" lIns="95683" tIns="47842" rIns="95683" bIns="4784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D45C08A-95C8-4DCE-8AF2-6B7B84D475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BB81-4026-4A51-B5B6-E39C37E90B3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343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BB81-4026-4A51-B5B6-E39C37E90B3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488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4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BB81-4026-4A51-B5B6-E39C37E90B3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29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9313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Photo:</a:t>
            </a:r>
            <a:r>
              <a:rPr lang="en-AU" baseline="0" dirty="0"/>
              <a:t> (Alison Pouliot)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5C08A-95C8-4DCE-8AF2-6B7B84D475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0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" y="1525"/>
            <a:ext cx="9135878" cy="5140454"/>
          </a:xfrm>
          <a:prstGeom prst="rect">
            <a:avLst/>
          </a:prstGeom>
        </p:spPr>
      </p:pic>
      <p:sp>
        <p:nvSpPr>
          <p:cNvPr id="9" name="Parallelogram 8"/>
          <p:cNvSpPr/>
          <p:nvPr userDrawn="1"/>
        </p:nvSpPr>
        <p:spPr>
          <a:xfrm>
            <a:off x="-895048" y="0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7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3" y="3075469"/>
            <a:ext cx="515066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Presented by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74" y="1120643"/>
            <a:ext cx="555726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with </a:t>
            </a:r>
            <a:br>
              <a:rPr lang="en-AU"/>
            </a:br>
            <a:r>
              <a:rPr lang="en-AU"/>
              <a:t>photo background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372" y="2224766"/>
            <a:ext cx="52738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169863"/>
            <a:ext cx="943496" cy="643974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5995"/>
            <a:ext cx="9144000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154906"/>
            <a:ext cx="7916862" cy="539354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1734748"/>
            <a:ext cx="7916862" cy="539353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9804"/>
            <a:ext cx="1346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05978"/>
            <a:ext cx="653089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933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1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61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759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759"/>
            <a:ext cx="4038600" cy="31128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08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759"/>
            <a:ext cx="4040188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1574"/>
            <a:ext cx="4040188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81759"/>
            <a:ext cx="4041775" cy="24107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61574"/>
            <a:ext cx="4041775" cy="2633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960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668302"/>
              </p:ext>
            </p:extLst>
          </p:nvPr>
        </p:nvGraphicFramePr>
        <p:xfrm>
          <a:off x="2222585" y="1491890"/>
          <a:ext cx="5419724" cy="2889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AU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Heading	</a:t>
                      </a:r>
                      <a:endParaRPr kumimoji="0" lang="en-A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nn-NO" sz="9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Heding</a:t>
                      </a:r>
                    </a:p>
                  </a:txBody>
                  <a:tcPr marT="34290" marB="3429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AU" sz="900" u="none" strike="noStrike" cap="none" normalizeH="0" baseline="0" dirty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</a:rPr>
                        <a:t>text</a:t>
                      </a: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nn-NO" sz="900" b="0" u="none" strike="noStrike" cap="none" normalizeH="0" baseline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</a:rPr>
                        <a:t>text</a:t>
                      </a: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nn-NO" sz="900" b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nn-NO" sz="900" b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nn-NO" sz="900" b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nn-NO" sz="900" b="0" u="none" strike="noStrike" cap="none" normalizeH="0" baseline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12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10000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300162"/>
            <a:ext cx="9144000" cy="3843338"/>
          </a:xfrm>
          <a:prstGeom prst="rect">
            <a:avLst/>
          </a:prstGeom>
          <a:solidFill>
            <a:srgbClr val="0E5F7E"/>
          </a:solidFill>
          <a:ln>
            <a:solidFill>
              <a:srgbClr val="0E5F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Content Placeholder 93"/>
          <p:cNvSpPr txBox="1">
            <a:spLocks/>
          </p:cNvSpPr>
          <p:nvPr userDrawn="1"/>
        </p:nvSpPr>
        <p:spPr bwMode="auto">
          <a:xfrm>
            <a:off x="1933590" y="1476382"/>
            <a:ext cx="6505575" cy="3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t" hangingPunct="1">
              <a:spcBef>
                <a:spcPct val="30000"/>
              </a:spcBef>
              <a:spcAft>
                <a:spcPct val="30000"/>
              </a:spcAft>
              <a:buFontTx/>
              <a:buNone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rtl="0" eaLnBrk="1" fontAlgn="t" hangingPunct="1">
              <a:spcBef>
                <a:spcPct val="15000"/>
              </a:spcBef>
              <a:spcAft>
                <a:spcPct val="15000"/>
              </a:spcAft>
              <a:buFont typeface="Arial"/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Font typeface="Lucida Grande"/>
              <a:buChar char="−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/>
            <a:r>
              <a:rPr lang="en-US" dirty="0">
                <a:solidFill>
                  <a:srgbClr val="FFFFFF"/>
                </a:solidFill>
                <a:latin typeface="Arial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679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307306"/>
            <a:ext cx="9144000" cy="3536157"/>
          </a:xfrm>
          <a:prstGeom prst="rect">
            <a:avLst/>
          </a:prstGeom>
          <a:solidFill>
            <a:srgbClr val="E2F1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895048" y="0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8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169863"/>
            <a:ext cx="943496" cy="64397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74" y="1120643"/>
            <a:ext cx="555726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Title slide for </a:t>
            </a:r>
            <a:br>
              <a:rPr lang="en-AU"/>
            </a:br>
            <a:r>
              <a:rPr lang="en-AU"/>
              <a:t>sub-sections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372" y="2224766"/>
            <a:ext cx="52738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96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002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2661"/>
            <a:ext cx="5111750" cy="3171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22661"/>
            <a:ext cx="3008313" cy="317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40" y="205978"/>
            <a:ext cx="653097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64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75874"/>
            <a:ext cx="5486400" cy="25496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3289"/>
            <a:ext cx="5486400" cy="60364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40" y="205978"/>
            <a:ext cx="6530975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2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622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1759"/>
            <a:ext cx="2057400" cy="31128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759"/>
            <a:ext cx="6019800" cy="3112871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072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4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Section heading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26156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5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2" y="855668"/>
            <a:ext cx="8431200" cy="3614737"/>
          </a:xfrm>
        </p:spPr>
        <p:txBody>
          <a:bodyPr/>
          <a:lstStyle>
            <a:lvl1pPr marL="180000" indent="-180000">
              <a:spcBef>
                <a:spcPts val="0"/>
              </a:spcBef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marL="180000" marR="0" lvl="0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180000" marR="0" lvl="1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180000" marR="0" lvl="2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89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689879" y="169864"/>
            <a:ext cx="70969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/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2" name="Picture 1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7" y="169870"/>
            <a:ext cx="821981" cy="56103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360377" y="855670"/>
            <a:ext cx="8416925" cy="3614737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76" y="976313"/>
            <a:ext cx="8426451" cy="3908424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Font typeface="Arial"/>
              <a:buChar char="•"/>
              <a:defRPr sz="1800" b="0" i="0" baseline="0">
                <a:latin typeface="+mn-lt"/>
              </a:defRPr>
            </a:lvl1pPr>
            <a:lvl2pPr>
              <a:defRPr sz="1800" b="0" i="0" baseline="0">
                <a:latin typeface="+mn-lt"/>
              </a:defRPr>
            </a:lvl2pPr>
            <a:lvl3pPr>
              <a:defRPr sz="1800" b="0" i="0" baseline="0">
                <a:latin typeface="+mn-lt"/>
              </a:defRPr>
            </a:lvl3pPr>
            <a:lvl4pPr>
              <a:defRPr sz="1800" b="0" i="0" baseline="0">
                <a:latin typeface="+mn-lt"/>
              </a:defRPr>
            </a:lvl4pPr>
            <a:lvl5pPr>
              <a:defRPr sz="18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76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85" y="220664"/>
            <a:ext cx="403701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2"/>
            <a:ext cx="4392612" cy="4470399"/>
          </a:xfrm>
        </p:spPr>
        <p:txBody>
          <a:bodyPr/>
          <a:lstStyle>
            <a:lvl1pPr>
              <a:defRPr lang="en-US" sz="14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0373" y="855668"/>
            <a:ext cx="4035425" cy="3614737"/>
          </a:xfrm>
        </p:spPr>
        <p:txBody>
          <a:bodyPr/>
          <a:lstStyle>
            <a:lvl1pPr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5642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2"/>
            <a:ext cx="9144000" cy="4554141"/>
          </a:xfrm>
          <a:prstGeom prst="rect">
            <a:avLst/>
          </a:prstGeom>
          <a:solidFill>
            <a:srgbClr val="003E7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4188624"/>
            <a:ext cx="9144001" cy="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water lines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678912"/>
            <a:ext cx="3357562" cy="145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1071552"/>
            <a:ext cx="8772556" cy="4000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eaLnBrk="1" latinLnBrk="0" hangingPunct="1">
              <a:defRPr kumimoji="0" sz="3200" b="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1607342"/>
            <a:ext cx="8772556" cy="267893"/>
          </a:xfrm>
          <a:noFill/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sz="1800" b="0">
                <a:solidFill>
                  <a:schemeClr val="bg1"/>
                </a:solidFill>
                <a:latin typeface="+mn-lt"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33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86106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6"/>
          </p:nvPr>
        </p:nvSpPr>
        <p:spPr>
          <a:xfrm>
            <a:off x="8686800" y="4855369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19A99D-6EA1-47C3-9E6A-178FE9BA45E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17"/>
          </p:nvPr>
        </p:nvSpPr>
        <p:spPr>
          <a:xfrm>
            <a:off x="304800" y="4857750"/>
            <a:ext cx="3733800" cy="2286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3E7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is the footer.</a:t>
            </a:r>
          </a:p>
        </p:txBody>
      </p:sp>
    </p:spTree>
    <p:extLst>
      <p:ext uri="{BB962C8B-B14F-4D97-AF65-F5344CB8AC3E}">
        <p14:creationId xmlns:p14="http://schemas.microsoft.com/office/powerpoint/2010/main" val="982738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800600" y="685800"/>
            <a:ext cx="41148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85800"/>
            <a:ext cx="41910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8"/>
          </p:nvPr>
        </p:nvSpPr>
        <p:spPr>
          <a:xfrm>
            <a:off x="8686800" y="4855369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9EAC59-F9B7-40B4-A765-CBA59B75100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/>
          </p:cNvSpPr>
          <p:nvPr>
            <p:ph type="ftr" sz="quarter" idx="19"/>
          </p:nvPr>
        </p:nvSpPr>
        <p:spPr>
          <a:xfrm>
            <a:off x="304800" y="4857750"/>
            <a:ext cx="3733800" cy="228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is the footer.</a:t>
            </a:r>
          </a:p>
        </p:txBody>
      </p:sp>
    </p:spTree>
    <p:extLst>
      <p:ext uri="{BB962C8B-B14F-4D97-AF65-F5344CB8AC3E}">
        <p14:creationId xmlns:p14="http://schemas.microsoft.com/office/powerpoint/2010/main" val="321071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28" y="244274"/>
            <a:ext cx="5555856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36" y="1346793"/>
            <a:ext cx="5555855" cy="1160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9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rp-PPT-FIN-p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14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Agenda slide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11" y="1476000"/>
            <a:ext cx="491947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Subheading (if needed)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5022" y="2743206"/>
            <a:ext cx="4916189" cy="17113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Agenda items</a:t>
            </a:r>
          </a:p>
        </p:txBody>
      </p:sp>
    </p:spTree>
    <p:extLst>
      <p:ext uri="{BB962C8B-B14F-4D97-AF65-F5344CB8AC3E}">
        <p14:creationId xmlns:p14="http://schemas.microsoft.com/office/powerpoint/2010/main" val="260104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6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362" y="855669"/>
            <a:ext cx="8431200" cy="3614737"/>
          </a:xfrm>
        </p:spPr>
        <p:txBody>
          <a:bodyPr/>
          <a:lstStyle>
            <a:lvl1pPr marL="180000" indent="-180000">
              <a:spcBef>
                <a:spcPts val="0"/>
              </a:spcBef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  <a:lvl2pPr marL="465750" indent="-285750">
              <a:defRPr lang="en-US" sz="1600" kern="1200" baseline="0" dirty="0" smtClean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indent="-285750">
              <a:defRPr lang="en-US" sz="1600" kern="1200" baseline="0" dirty="0" smtClean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</a:lstStyle>
          <a:p>
            <a:pPr marL="180000" marR="0" lvl="0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Click to edit Master text styles</a:t>
            </a:r>
          </a:p>
          <a:p>
            <a:pPr marL="180000" marR="0" lvl="1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Second level</a:t>
            </a:r>
          </a:p>
          <a:p>
            <a:pPr marL="180000" marR="0" lvl="2" indent="-1800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5805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87" y="220664"/>
            <a:ext cx="403701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2"/>
            <a:ext cx="4392612" cy="4470399"/>
          </a:xfrm>
        </p:spPr>
        <p:txBody>
          <a:bodyPr/>
          <a:lstStyle>
            <a:lvl1pPr>
              <a:defRPr lang="en-US" sz="14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0374" y="855669"/>
            <a:ext cx="4035425" cy="3614737"/>
          </a:xfrm>
        </p:spPr>
        <p:txBody>
          <a:bodyPr/>
          <a:lstStyle>
            <a:lvl1pPr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51392" y="4241801"/>
            <a:ext cx="4275137" cy="227013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AU"/>
              <a:t>Captions: 12pt Arial, left aligned</a:t>
            </a:r>
          </a:p>
        </p:txBody>
      </p:sp>
    </p:spTree>
    <p:extLst>
      <p:ext uri="{BB962C8B-B14F-4D97-AF65-F5344CB8AC3E}">
        <p14:creationId xmlns:p14="http://schemas.microsoft.com/office/powerpoint/2010/main" val="3552945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0664"/>
            <a:ext cx="84328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74" y="855662"/>
            <a:ext cx="4035425" cy="3614737"/>
          </a:xfrm>
        </p:spPr>
        <p:txBody>
          <a:bodyPr/>
          <a:lstStyle>
            <a:lvl1pPr marL="180000" marR="0" indent="-1800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lang="en-AU" sz="1600" kern="1200" baseline="0" dirty="0" smtClean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2975" y="857249"/>
            <a:ext cx="4035600" cy="36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330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976313"/>
            <a:ext cx="4392612" cy="39084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689879" y="169864"/>
            <a:ext cx="70969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360377" y="855670"/>
            <a:ext cx="4211637" cy="3614737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7" y="169870"/>
            <a:ext cx="821981" cy="5610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76" y="976313"/>
            <a:ext cx="4029075" cy="3908424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Font typeface="Arial"/>
              <a:buChar char="•"/>
              <a:defRPr sz="1800" b="0" i="0" baseline="0">
                <a:latin typeface="+mn-lt"/>
              </a:defRPr>
            </a:lvl1pPr>
            <a:lvl2pPr>
              <a:defRPr sz="1800" b="0" i="0" baseline="0">
                <a:latin typeface="+mn-lt"/>
              </a:defRPr>
            </a:lvl2pPr>
            <a:lvl3pPr>
              <a:defRPr sz="1800" b="0" i="0" baseline="0">
                <a:latin typeface="+mn-lt"/>
              </a:defRPr>
            </a:lvl3pPr>
            <a:lvl4pPr>
              <a:defRPr sz="1800" b="0" i="0" baseline="0">
                <a:latin typeface="+mn-lt"/>
              </a:defRPr>
            </a:lvl4pPr>
            <a:lvl5pPr>
              <a:defRPr sz="18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52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8775" y="222256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/>
              <a:t>Slide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388" y="855663"/>
            <a:ext cx="4035600" cy="3614736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0000" y="855662"/>
            <a:ext cx="4035600" cy="3614737"/>
          </a:xfrm>
        </p:spPr>
        <p:txBody>
          <a:bodyPr/>
          <a:lstStyle>
            <a:lvl1pPr>
              <a:defRPr lang="en-US" sz="1600" kern="1200" baseline="0" dirty="0">
                <a:solidFill>
                  <a:schemeClr val="bg1"/>
                </a:solidFill>
                <a:latin typeface="+mn-lt"/>
                <a:ea typeface="Geneva" charset="0"/>
                <a:cs typeface="Geneva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51394" y="4241801"/>
            <a:ext cx="4048853" cy="227013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AU"/>
              <a:t>Captions: 12pt Arial, left aligned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9291" y="4249823"/>
            <a:ext cx="4033957" cy="227013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AU"/>
              <a:t>Captions: 12pt Arial, left aligned</a:t>
            </a:r>
          </a:p>
        </p:txBody>
      </p:sp>
    </p:spTree>
    <p:extLst>
      <p:ext uri="{BB962C8B-B14F-4D97-AF65-F5344CB8AC3E}">
        <p14:creationId xmlns:p14="http://schemas.microsoft.com/office/powerpoint/2010/main" val="520224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828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/speaker intr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7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Section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11" y="1476000"/>
            <a:ext cx="491947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Speaker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7156" y="1869037"/>
            <a:ext cx="4919473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Speaker title /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2626819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52800"/>
            <a:ext cx="4719802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Day, Date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Event heading</a:t>
            </a:r>
          </a:p>
        </p:txBody>
      </p:sp>
      <p:pic>
        <p:nvPicPr>
          <p:cNvPr id="6" name="Picture 5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52235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speaker intr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-675042" y="-855813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70000">
                <a:srgbClr val="003C71">
                  <a:alpha val="90000"/>
                </a:srgbClr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216000"/>
            <a:ext cx="5209607" cy="5539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Section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11362"/>
            <a:ext cx="9144000" cy="10321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5000">
                <a:schemeClr val="tx1">
                  <a:lumMod val="100000"/>
                  <a:alpha val="7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pic>
        <p:nvPicPr>
          <p:cNvPr id="8" name="Picture 7" descr="BM_inline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88"/>
            <a:ext cx="1414018" cy="34264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76000"/>
            <a:ext cx="491947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Speaker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97146" y="1869031"/>
            <a:ext cx="4919473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Speaker title / 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623143367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2534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/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52975" y="976313"/>
            <a:ext cx="4033838" cy="390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751391" y="976313"/>
            <a:ext cx="4029075" cy="39084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689879" y="169864"/>
            <a:ext cx="70969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360377" y="855670"/>
            <a:ext cx="4211637" cy="3614737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7" y="169870"/>
            <a:ext cx="821981" cy="56103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76" y="976313"/>
            <a:ext cx="4029075" cy="3908424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Font typeface="Arial"/>
              <a:buChar char="•"/>
              <a:defRPr sz="1800" b="0" i="0" baseline="0">
                <a:latin typeface="+mn-lt"/>
              </a:defRPr>
            </a:lvl1pPr>
            <a:lvl2pPr>
              <a:defRPr sz="1800" b="0" i="0" baseline="0">
                <a:latin typeface="+mn-lt"/>
              </a:defRPr>
            </a:lvl2pPr>
            <a:lvl3pPr>
              <a:defRPr sz="1800" b="0" i="0" baseline="0">
                <a:latin typeface="+mn-lt"/>
              </a:defRPr>
            </a:lvl3pPr>
            <a:lvl4pPr>
              <a:defRPr sz="1800" b="0" i="0" baseline="0">
                <a:latin typeface="+mn-lt"/>
              </a:defRPr>
            </a:lvl4pPr>
            <a:lvl5pPr>
              <a:defRPr sz="18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689879" y="169864"/>
            <a:ext cx="70969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360377" y="855670"/>
            <a:ext cx="4211637" cy="3614737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Open Sans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252000" indent="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9" name="Picture 8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7" y="169870"/>
            <a:ext cx="821981" cy="56103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0376" y="976313"/>
            <a:ext cx="4029075" cy="3908424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buFont typeface="Arial"/>
              <a:buChar char="•"/>
              <a:defRPr sz="1800" b="0" i="0" baseline="0">
                <a:latin typeface="+mn-lt"/>
              </a:defRPr>
            </a:lvl1pPr>
            <a:lvl2pPr>
              <a:defRPr sz="1800" b="0" i="0" baseline="0">
                <a:latin typeface="+mn-lt"/>
              </a:defRPr>
            </a:lvl2pPr>
            <a:lvl3pPr>
              <a:defRPr sz="1800" b="0" i="0" baseline="0">
                <a:latin typeface="+mn-lt"/>
              </a:defRPr>
            </a:lvl3pPr>
            <a:lvl4pPr>
              <a:defRPr sz="1800" b="0" i="0" baseline="0">
                <a:latin typeface="+mn-lt"/>
              </a:defRPr>
            </a:lvl4pPr>
            <a:lvl5pPr>
              <a:defRPr sz="1800" b="0" i="0" baseline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4752975" y="976313"/>
            <a:ext cx="4033838" cy="3908425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689879" y="169864"/>
            <a:ext cx="70969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aseline="0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51402" y="976313"/>
            <a:ext cx="4035425" cy="39084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0377" y="976313"/>
            <a:ext cx="40290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BM_stacked_(w)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77" y="169870"/>
            <a:ext cx="821981" cy="561035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4" y="7"/>
            <a:ext cx="9141291" cy="5143499"/>
          </a:xfrm>
          <a:prstGeom prst="rect">
            <a:avLst/>
          </a:prstGeom>
        </p:spPr>
      </p:pic>
      <p:sp>
        <p:nvSpPr>
          <p:cNvPr id="9" name="Parallelogram 8"/>
          <p:cNvSpPr/>
          <p:nvPr userDrawn="1"/>
        </p:nvSpPr>
        <p:spPr>
          <a:xfrm>
            <a:off x="-895048" y="0"/>
            <a:ext cx="7347858" cy="3422952"/>
          </a:xfrm>
          <a:prstGeom prst="parallelogram">
            <a:avLst/>
          </a:prstGeom>
          <a:gradFill flip="none" rotWithShape="1">
            <a:gsLst>
              <a:gs pos="0">
                <a:srgbClr val="009BC1">
                  <a:alpha val="50000"/>
                </a:srgbClr>
              </a:gs>
              <a:gs pos="100000">
                <a:srgbClr val="002745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M_stacked_(w)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169863"/>
            <a:ext cx="943496" cy="643974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0374" y="1120639"/>
            <a:ext cx="555726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Thank you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0372" y="1820414"/>
            <a:ext cx="52738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Any questions?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3" y="2690820"/>
            <a:ext cx="515066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0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Name and contact details go here if required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Font typeface="LucidaGrande" charset="0"/>
              <a:buChar char="◦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56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2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243" y="-75511"/>
            <a:ext cx="9299860" cy="530139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377" y="222257"/>
            <a:ext cx="8426449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0055" y="169870"/>
            <a:ext cx="6205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4A870AB9-8BF5-344B-90A4-7ECB9F42DA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6" r:id="rId4"/>
    <p:sldLayoutId id="2147483687" r:id="rId5"/>
    <p:sldLayoutId id="2147483696" r:id="rId6"/>
    <p:sldLayoutId id="2147483690" r:id="rId7"/>
    <p:sldLayoutId id="2147483691" r:id="rId8"/>
    <p:sldLayoutId id="2147483842" r:id="rId9"/>
    <p:sldLayoutId id="2147483843" r:id="rId10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0" i="0" kern="1200" cap="none">
          <a:solidFill>
            <a:schemeClr val="bg1"/>
          </a:solidFill>
          <a:latin typeface="Open Sans"/>
          <a:ea typeface="Geneva" charset="0"/>
          <a:cs typeface="Open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0" marR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Arial"/>
        <a:buNone/>
        <a:tabLst/>
        <a:defRPr sz="1400" b="0" i="0" kern="1200" baseline="0">
          <a:solidFill>
            <a:srgbClr val="FFFFFF"/>
          </a:solidFill>
          <a:latin typeface="Open Sans"/>
          <a:ea typeface="Geneva" charset="0"/>
          <a:cs typeface="Open Sans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400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400" b="0" i="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0" fontAlgn="base" hangingPunct="0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0" fontAlgn="base" hangingPunct="0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0158"/>
            <a:ext cx="9144000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88" y="205978"/>
            <a:ext cx="6994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476382"/>
            <a:ext cx="863758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9804"/>
            <a:ext cx="1346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010000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010000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010000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010000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7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</p:spTree>
    <p:extLst>
      <p:ext uri="{BB962C8B-B14F-4D97-AF65-F5344CB8AC3E}">
        <p14:creationId xmlns:p14="http://schemas.microsoft.com/office/powerpoint/2010/main" val="27522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5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</p:spTree>
    <p:extLst>
      <p:ext uri="{BB962C8B-B14F-4D97-AF65-F5344CB8AC3E}">
        <p14:creationId xmlns:p14="http://schemas.microsoft.com/office/powerpoint/2010/main" val="23102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8" r:id="rId5"/>
    <p:sldLayoutId id="2147483739" r:id="rId6"/>
    <p:sldLayoutId id="2147483740" r:id="rId7"/>
    <p:sldLayoutId id="2147483742" r:id="rId8"/>
    <p:sldLayoutId id="2147483743" r:id="rId9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6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  <p:pic>
        <p:nvPicPr>
          <p:cNvPr id="8" name="Picture 7" descr="BM_inline(w)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4579590"/>
            <a:ext cx="1414018" cy="3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22250"/>
            <a:ext cx="8431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855663"/>
            <a:ext cx="8431200" cy="35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Click to edit Master styles</a:t>
            </a:r>
          </a:p>
          <a:p>
            <a:pPr marL="4657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2</a:t>
            </a:r>
          </a:p>
          <a:p>
            <a:pPr marL="645750" marR="0" lvl="2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1400" baseline="0">
                <a:solidFill>
                  <a:schemeClr val="bg1"/>
                </a:solidFill>
                <a:latin typeface="+mn-lt"/>
              </a:rPr>
              <a:t>List item level 3</a:t>
            </a:r>
          </a:p>
        </p:txBody>
      </p:sp>
    </p:spTree>
    <p:extLst>
      <p:ext uri="{BB962C8B-B14F-4D97-AF65-F5344CB8AC3E}">
        <p14:creationId xmlns:p14="http://schemas.microsoft.com/office/powerpoint/2010/main" val="11477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transition spd="slow">
    <p:wipe dir="r"/>
  </p:transition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350" b="0" i="0" kern="1200" cap="none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180000" marR="0" indent="-18000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/>
        <a:buChar char="•"/>
        <a:tabLst/>
        <a:defRPr lang="en-US" sz="1600" kern="1200" baseline="0" dirty="0" smtClean="0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marL="46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Lucida Grande"/>
        <a:buChar char="–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2pPr>
      <a:lvl3pPr marL="645750" marR="0" indent="-285750" algn="l" defTabSz="457200" rtl="0" eaLnBrk="1" fontAlgn="base" latinLnBrk="0" hangingPunct="1">
        <a:lnSpc>
          <a:spcPct val="100000"/>
        </a:lnSpc>
        <a:spcBef>
          <a:spcPct val="0"/>
        </a:spcBef>
        <a:spcAft>
          <a:spcPts val="400"/>
        </a:spcAft>
        <a:buClrTx/>
        <a:buSzTx/>
        <a:buFont typeface="Wingdings" charset="2"/>
        <a:buChar char="§"/>
        <a:tabLst/>
        <a:defRPr sz="1600" kern="1200" baseline="0">
          <a:solidFill>
            <a:srgbClr val="FFFFFF"/>
          </a:solidFill>
          <a:latin typeface="+mn-lt"/>
          <a:ea typeface="Geneva" charset="0"/>
          <a:cs typeface="+mn-cs"/>
        </a:defRPr>
      </a:lvl3pPr>
      <a:lvl4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–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4pPr>
      <a:lvl5pPr marL="504000" indent="-252000" algn="l" defTabSz="457200" rtl="0" eaLnBrk="1" fontAlgn="base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 baseline="0">
          <a:solidFill>
            <a:srgbClr val="FFFFFF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oni.maguire@bom.gov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4245" y="2934843"/>
            <a:ext cx="5150667" cy="221599"/>
          </a:xfrm>
        </p:spPr>
        <p:txBody>
          <a:bodyPr/>
          <a:lstStyle/>
          <a:p>
            <a:pPr algn="r"/>
            <a:r>
              <a:rPr lang="en-US" sz="1600" dirty="0"/>
              <a:t>27 November 2018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4245" y="1120639"/>
            <a:ext cx="6270037" cy="276999"/>
          </a:xfrm>
        </p:spPr>
        <p:txBody>
          <a:bodyPr/>
          <a:lstStyle/>
          <a:p>
            <a:r>
              <a:rPr lang="en-US" sz="2000" dirty="0"/>
              <a:t>Advances in the Bureau's Disaster Mitigation Policy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4245" y="1705430"/>
            <a:ext cx="5273819" cy="740228"/>
          </a:xfrm>
        </p:spPr>
        <p:txBody>
          <a:bodyPr/>
          <a:lstStyle/>
          <a:p>
            <a:r>
              <a:rPr lang="en-US" sz="1400" dirty="0">
                <a:solidFill>
                  <a:srgbClr val="FFFF00"/>
                </a:solidFill>
              </a:rPr>
              <a:t>Shoni Maguire, </a:t>
            </a:r>
            <a:r>
              <a:rPr lang="en-US" sz="1400" b="0" dirty="0">
                <a:solidFill>
                  <a:srgbClr val="FFFF00"/>
                </a:solidFill>
              </a:rPr>
              <a:t>Carla Mooney, Shannon Panchuk and Marcelle Munro </a:t>
            </a:r>
          </a:p>
          <a:p>
            <a:r>
              <a:rPr lang="en-US" sz="1400" b="0" dirty="0">
                <a:solidFill>
                  <a:srgbClr val="FFFF00"/>
                </a:solidFill>
              </a:rPr>
              <a:t>Disaster Mitigation Policy</a:t>
            </a:r>
          </a:p>
        </p:txBody>
      </p:sp>
    </p:spTree>
    <p:extLst>
      <p:ext uri="{BB962C8B-B14F-4D97-AF65-F5344CB8AC3E}">
        <p14:creationId xmlns:p14="http://schemas.microsoft.com/office/powerpoint/2010/main" val="260720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BoM Services Audit - WMO Status Heatmap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75089-3872-4CE9-BDA9-46B23C0DE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8997"/>
            <a:ext cx="9144000" cy="26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9657-DEAD-4576-8E5C-75024343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Identified 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5E15-6C40-4A26-B470-699F9A6D8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Contextual rating system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Common mapping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Dynamic graphical formats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Consistent application of CAP-AU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dirty="0"/>
              <a:t>Integrated products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Compliance framework for new warning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Verification system for impact-based warnings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Geospatial location of warnings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Spatial and temporal presentation of warnings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Consistent delivery of warnings by all partners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Heatwave warning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Archive of warnings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Post event community impact analysis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154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DEE5-E59B-4A65-B53C-8B4ACDDB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Next steps: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EE3C0-9007-420A-A28F-ECB1FEDB1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Prioritisation process in development:</a:t>
            </a:r>
          </a:p>
          <a:p>
            <a:pPr lvl="1"/>
            <a:r>
              <a:rPr lang="en-AU" dirty="0"/>
              <a:t>What does the community want?</a:t>
            </a:r>
          </a:p>
          <a:p>
            <a:pPr lvl="1"/>
            <a:r>
              <a:rPr lang="en-AU" dirty="0"/>
              <a:t>What do our Emergency Management partners require?</a:t>
            </a:r>
          </a:p>
          <a:p>
            <a:pPr lvl="1"/>
            <a:r>
              <a:rPr lang="en-AU" dirty="0"/>
              <a:t>Greatest impact on lives lost</a:t>
            </a:r>
          </a:p>
          <a:p>
            <a:pPr lvl="1"/>
            <a:r>
              <a:rPr lang="en-AU" dirty="0"/>
              <a:t>Easy fixes</a:t>
            </a:r>
          </a:p>
          <a:p>
            <a:pPr lvl="1"/>
            <a:r>
              <a:rPr lang="en-AU" dirty="0"/>
              <a:t>Underpinning systems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C87FD-F4DE-4C62-A907-7DB1379A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007" y="2793024"/>
            <a:ext cx="3589282" cy="20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6003" y="216000"/>
            <a:ext cx="5209607" cy="1877437"/>
          </a:xfrm>
        </p:spPr>
        <p:txBody>
          <a:bodyPr/>
          <a:lstStyle/>
          <a:p>
            <a:r>
              <a:rPr lang="en-AU" dirty="0"/>
              <a:t>Thank you </a:t>
            </a:r>
          </a:p>
          <a:p>
            <a:r>
              <a:rPr lang="en-AU" sz="2000" dirty="0"/>
              <a:t>Shoni Maguire</a:t>
            </a:r>
          </a:p>
          <a:p>
            <a:r>
              <a:rPr lang="en-AU" sz="2000" dirty="0"/>
              <a:t>National Manager, Disaster Mitigation Policy</a:t>
            </a:r>
          </a:p>
          <a:p>
            <a:r>
              <a:rPr lang="en-AU" sz="2000" dirty="0"/>
              <a:t> </a:t>
            </a:r>
          </a:p>
          <a:p>
            <a:r>
              <a:rPr lang="en-AU" sz="2000" dirty="0">
                <a:hlinkClick r:id="rId3"/>
              </a:rPr>
              <a:t>shoni.maguire@bom.gov.au</a:t>
            </a:r>
            <a:r>
              <a:rPr lang="en-AU" sz="20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4449" y="1520171"/>
            <a:ext cx="3432925" cy="774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720" y="872158"/>
            <a:ext cx="3623652" cy="131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AU" sz="105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48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CECF-FDEE-44C1-B5C2-97E72C3A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Multi-hazard Impact-based Forecast &amp; Warning Services: an Integrated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410F1-4848-4BB8-BBAE-C7FCCF194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000" dirty="0"/>
              <a:t>The Bureau’s strategic intent is to better link impact-based forecast and warning services with our emergency services partners and the community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The initial phase of a project to audit the current Bureau hazard forecasts and warnings against the best practice attributes of an end-to-end multi-hazard impact-based forecast and warning service </a:t>
            </a:r>
          </a:p>
          <a:p>
            <a:pPr marL="0" indent="0">
              <a:buNone/>
            </a:pPr>
            <a:r>
              <a:rPr lang="en-AU" sz="2000" dirty="0"/>
              <a:t> </a:t>
            </a:r>
          </a:p>
          <a:p>
            <a:r>
              <a:rPr lang="en-AU" sz="2000" dirty="0"/>
              <a:t>The next steps is to engage with our emergency services partners to 'reality check' our findings, informing the implementation of a program of work to 2022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57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92" y="744784"/>
            <a:ext cx="1562418" cy="221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30" y="3482231"/>
            <a:ext cx="2758872" cy="160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0" y="137359"/>
            <a:ext cx="7736771" cy="850215"/>
          </a:xfrm>
        </p:spPr>
        <p:txBody>
          <a:bodyPr>
            <a:normAutofit/>
          </a:bodyPr>
          <a:lstStyle/>
          <a:p>
            <a:pPr algn="l"/>
            <a:r>
              <a:rPr lang="en-AU" sz="2800" dirty="0"/>
              <a:t>Australia's Current and Changing Hazard Risk  </a:t>
            </a:r>
          </a:p>
        </p:txBody>
      </p:sp>
      <p:pic>
        <p:nvPicPr>
          <p:cNvPr id="1026" name="Picture 2" descr="Houses burning down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6" y="817935"/>
            <a:ext cx="3389105" cy="226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92878"/>
            <a:ext cx="3306650" cy="1837028"/>
          </a:xfrm>
          <a:prstGeom prst="rect">
            <a:avLst/>
          </a:prstGeom>
        </p:spPr>
      </p:pic>
      <p:pic>
        <p:nvPicPr>
          <p:cNvPr id="1030" name="Picture 6" descr="https://blog.id.com.au/wp-content/uploads/Australia-Population-Gr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2" y="817935"/>
            <a:ext cx="2521493" cy="2551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483" y="3306096"/>
            <a:ext cx="2285714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EAF815-1F72-4FF6-AA79-B43FE686241A}"/>
              </a:ext>
            </a:extLst>
          </p:cNvPr>
          <p:cNvSpPr txBox="1"/>
          <p:nvPr/>
        </p:nvSpPr>
        <p:spPr>
          <a:xfrm>
            <a:off x="179512" y="178614"/>
            <a:ext cx="886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+mj-lt"/>
              </a:rPr>
              <a:t>National and International Drivers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35924"/>
            <a:ext cx="3856039" cy="2494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111" y="1826963"/>
            <a:ext cx="2222633" cy="313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630" y="1091291"/>
            <a:ext cx="2672347" cy="33368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9965" y="2565453"/>
            <a:ext cx="1838992" cy="891156"/>
          </a:xfrm>
          <a:prstGeom prst="ellipse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3BB6BA-4D01-4B23-9F05-752BA2BC3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180" y="380048"/>
            <a:ext cx="2222634" cy="3205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CCFF4-3372-4863-A80A-58DBB767E3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02" y="3488158"/>
            <a:ext cx="2222633" cy="15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7857159"/>
              </p:ext>
            </p:extLst>
          </p:nvPr>
        </p:nvGraphicFramePr>
        <p:xfrm>
          <a:off x="2644958" y="76881"/>
          <a:ext cx="6141855" cy="499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0821" y="855664"/>
            <a:ext cx="31671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1200" cap="none" baseline="0">
                <a:solidFill>
                  <a:schemeClr val="bg1"/>
                </a:solidFill>
                <a:latin typeface="Open Sans"/>
                <a:ea typeface="Geneva" charset="0"/>
                <a:cs typeface="Open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br>
              <a:rPr lang="en-AU" dirty="0"/>
            </a:br>
            <a:r>
              <a:rPr lang="en-AU" dirty="0"/>
              <a:t>Overview of the Audit </a:t>
            </a:r>
            <a:br>
              <a:rPr lang="en-AU" dirty="0"/>
            </a:br>
            <a:r>
              <a:rPr lang="en-AU" dirty="0"/>
              <a:t>          Process </a:t>
            </a:r>
            <a:br>
              <a:rPr lang="en-AU" dirty="0"/>
            </a:b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41" y="1598108"/>
            <a:ext cx="2930908" cy="3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Audit of warnings products and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943" y="924267"/>
            <a:ext cx="4147211" cy="3908424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/>
              <a:t>The project audited 11 services that provide warnings to the public: </a:t>
            </a:r>
          </a:p>
          <a:p>
            <a:endParaRPr lang="en-AU" sz="1600" dirty="0"/>
          </a:p>
          <a:p>
            <a:r>
              <a:rPr lang="en-AU" sz="1600" dirty="0"/>
              <a:t>Water Hazards Impacting Public Safety</a:t>
            </a:r>
          </a:p>
          <a:p>
            <a:pPr lvl="1"/>
            <a:r>
              <a:rPr lang="en-AU" sz="1600" dirty="0"/>
              <a:t>Riverine Flooding</a:t>
            </a:r>
          </a:p>
          <a:p>
            <a:pPr lvl="1"/>
            <a:r>
              <a:rPr lang="en-AU" sz="1600" dirty="0"/>
              <a:t>Tsunami</a:t>
            </a:r>
          </a:p>
          <a:p>
            <a:r>
              <a:rPr lang="en-AU" sz="1600" dirty="0"/>
              <a:t>Extreme Weather</a:t>
            </a:r>
          </a:p>
          <a:p>
            <a:pPr lvl="1"/>
            <a:r>
              <a:rPr lang="en-AU" sz="1600" dirty="0"/>
              <a:t>Fire Weather Services</a:t>
            </a:r>
          </a:p>
          <a:p>
            <a:pPr lvl="1"/>
            <a:r>
              <a:rPr lang="en-AU" sz="1600" dirty="0"/>
              <a:t>Heatwave Services</a:t>
            </a:r>
          </a:p>
          <a:p>
            <a:pPr lvl="1"/>
            <a:r>
              <a:rPr lang="en-AU" sz="1600" dirty="0"/>
              <a:t>Tropical Cyclone Services</a:t>
            </a:r>
          </a:p>
          <a:p>
            <a:pPr lvl="1"/>
            <a:r>
              <a:rPr lang="en-AU" sz="1600" dirty="0"/>
              <a:t>Thunderstorm Services</a:t>
            </a:r>
          </a:p>
          <a:p>
            <a:pPr lvl="1"/>
            <a:r>
              <a:rPr lang="en-AU" sz="1600" dirty="0"/>
              <a:t>Severe Weather Services</a:t>
            </a:r>
          </a:p>
          <a:p>
            <a:pPr lvl="1"/>
            <a:r>
              <a:rPr lang="en-AU" sz="1600" dirty="0"/>
              <a:t>Thunderstorm Asthma Service</a:t>
            </a:r>
          </a:p>
          <a:p>
            <a:pPr lvl="1"/>
            <a:r>
              <a:rPr lang="en-AU" sz="1600" dirty="0"/>
              <a:t>National Multi-hazard Services</a:t>
            </a:r>
          </a:p>
          <a:p>
            <a:pPr lvl="1"/>
            <a:endParaRPr lang="en-AU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11689" y="1519758"/>
            <a:ext cx="4306044" cy="3246735"/>
          </a:xfrm>
          <a:prstGeom prst="rect">
            <a:avLst/>
          </a:prstGeom>
        </p:spPr>
        <p:txBody>
          <a:bodyPr vert="horz"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/>
              <a:buChar char="•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Open Sans"/>
              </a:defRPr>
            </a:lvl1pPr>
            <a:lvl2pPr marL="46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Lucida Grande"/>
              <a:buChar char="–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2pPr>
            <a:lvl3pPr marL="645750" marR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charset="2"/>
              <a:buChar char="§"/>
              <a:tabLst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3pPr>
            <a:lvl4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4pPr>
            <a:lvl5pPr marL="504000" indent="-252000" algn="l" defTabSz="457200" rtl="0" eaLnBrk="0" fontAlgn="base" hangingPunct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800" b="0" i="0" kern="1200" baseline="0">
                <a:solidFill>
                  <a:srgbClr val="FFFFFF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Weather &amp; Marine Services</a:t>
            </a:r>
          </a:p>
          <a:p>
            <a:pPr lvl="1"/>
            <a:r>
              <a:rPr lang="en-AU" sz="1600" dirty="0"/>
              <a:t>Public Weather Services</a:t>
            </a:r>
          </a:p>
          <a:p>
            <a:pPr lvl="1"/>
            <a:r>
              <a:rPr lang="en-AU" sz="1600" dirty="0"/>
              <a:t>Marine &amp; Ocean Services</a:t>
            </a:r>
          </a:p>
          <a:p>
            <a:pPr marL="285750" lvl="1">
              <a:buFont typeface="Arial"/>
              <a:buChar char="•"/>
            </a:pPr>
            <a:r>
              <a:rPr lang="en-AU" sz="1600" dirty="0">
                <a:cs typeface="Open Sans"/>
              </a:rPr>
              <a:t>State &amp; Territory Managers</a:t>
            </a:r>
          </a:p>
          <a:p>
            <a:pPr marL="285750" lvl="1">
              <a:buFont typeface="Arial"/>
              <a:buChar char="•"/>
            </a:pPr>
            <a:r>
              <a:rPr lang="en-AU" sz="1600" dirty="0">
                <a:cs typeface="Open Sans"/>
              </a:rPr>
              <a:t>Community Outreach</a:t>
            </a:r>
          </a:p>
          <a:p>
            <a:pPr marL="285750" lvl="1">
              <a:buFont typeface="Arial"/>
              <a:buChar char="•"/>
            </a:pPr>
            <a:endParaRPr lang="en-AU" sz="1600" dirty="0">
              <a:cs typeface="Open Sans"/>
            </a:endParaRPr>
          </a:p>
          <a:p>
            <a:pPr marL="0" lvl="1" indent="0">
              <a:buNone/>
            </a:pPr>
            <a:endParaRPr lang="en-AU" sz="1600" dirty="0">
              <a:cs typeface="Open Sans"/>
            </a:endParaRPr>
          </a:p>
          <a:p>
            <a:pPr marL="0" lvl="1" indent="0">
              <a:buNone/>
            </a:pPr>
            <a:r>
              <a:rPr lang="en-AU" sz="1600" dirty="0">
                <a:cs typeface="Open Sans"/>
              </a:rPr>
              <a:t>The project audited 57 products that come under these services.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5766" y="145730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439" y="27376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5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6B46EC-C4A1-4EA5-BA21-086263B6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Total Warning Framework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F8A9DB-66B5-495E-BC26-E97A4A51B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Attributes of the Total Warning System were used as the basis of a survey to test our hazard services and products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r>
              <a:rPr lang="en-AU" sz="1400" dirty="0"/>
              <a:t>Source: Australian Institute of Disaster Resilience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E3BD461-0208-47A5-B44B-9769E7732699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88" y="993920"/>
            <a:ext cx="4029075" cy="38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2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9934" y="976313"/>
            <a:ext cx="1699326" cy="3908424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BoM Services Audit – Attributes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884D6-17D5-4A68-A124-2DCE69C55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640" y="69554"/>
            <a:ext cx="7048163" cy="49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EAF815-1F72-4FF6-AA79-B43FE686241A}"/>
              </a:ext>
            </a:extLst>
          </p:cNvPr>
          <p:cNvSpPr txBox="1"/>
          <p:nvPr/>
        </p:nvSpPr>
        <p:spPr>
          <a:xfrm>
            <a:off x="166812" y="144810"/>
            <a:ext cx="886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+mj-lt"/>
              </a:rPr>
              <a:t>WMO Guidelines on Multi-Hazard Impact Based Warning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2" y="843188"/>
            <a:ext cx="3109788" cy="4152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615" y="829953"/>
            <a:ext cx="4839585" cy="41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M COLOURS">
      <a:dk1>
        <a:srgbClr val="001F42"/>
      </a:dk1>
      <a:lt1>
        <a:srgbClr val="FFFFFF"/>
      </a:lt1>
      <a:dk2>
        <a:srgbClr val="001F42"/>
      </a:dk2>
      <a:lt2>
        <a:srgbClr val="FFFFFF"/>
      </a:lt2>
      <a:accent1>
        <a:srgbClr val="00AFD7"/>
      </a:accent1>
      <a:accent2>
        <a:srgbClr val="C4D600"/>
      </a:accent2>
      <a:accent3>
        <a:srgbClr val="FFA300"/>
      </a:accent3>
      <a:accent4>
        <a:srgbClr val="671E75"/>
      </a:accent4>
      <a:accent5>
        <a:srgbClr val="FEDD00"/>
      </a:accent5>
      <a:accent6>
        <a:srgbClr val="00B388"/>
      </a:accent6>
      <a:hlink>
        <a:srgbClr val="FFFFFF"/>
      </a:hlink>
      <a:folHlink>
        <a:srgbClr val="FFFFFF"/>
      </a:folHlink>
    </a:clrScheme>
    <a:fontScheme name="BOM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-template-proposed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owerpoint-template-proposed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P-NCWB-template_16-9ratio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pictorial layouts">
  <a:themeElements>
    <a:clrScheme name="Bureau Palette">
      <a:dk1>
        <a:sysClr val="windowText" lastClr="000000"/>
      </a:dk1>
      <a:lt1>
        <a:sysClr val="window" lastClr="FFFFFF"/>
      </a:lt1>
      <a:dk2>
        <a:srgbClr val="34657F"/>
      </a:dk2>
      <a:lt2>
        <a:srgbClr val="ABC7CA"/>
      </a:lt2>
      <a:accent1>
        <a:srgbClr val="00AFD7"/>
      </a:accent1>
      <a:accent2>
        <a:srgbClr val="707372"/>
      </a:accent2>
      <a:accent3>
        <a:srgbClr val="C4D600"/>
      </a:accent3>
      <a:accent4>
        <a:srgbClr val="671E75"/>
      </a:accent4>
      <a:accent5>
        <a:srgbClr val="A9C47F"/>
      </a:accent5>
      <a:accent6>
        <a:srgbClr val="FFA300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aseline="0" dirty="0" smtClean="0">
            <a:solidFill>
              <a:schemeClr val="bg1"/>
            </a:solidFill>
            <a:latin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429</Words>
  <Application>Microsoft Office PowerPoint</Application>
  <PresentationFormat>On-screen Show (16:9)</PresentationFormat>
  <Paragraphs>100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Lucida Grande</vt:lpstr>
      <vt:lpstr>LucidaGrande</vt:lpstr>
      <vt:lpstr>Open Sans</vt:lpstr>
      <vt:lpstr>Wingdings</vt:lpstr>
      <vt:lpstr>Office Theme</vt:lpstr>
      <vt:lpstr>Bureau_Generic_2012_v2</vt:lpstr>
      <vt:lpstr>1_powerpoint-template-proposed</vt:lpstr>
      <vt:lpstr>2_powerpoint-template-proposed</vt:lpstr>
      <vt:lpstr>TEMP-NCWB-template_16-9ratio</vt:lpstr>
      <vt:lpstr>pictorial layouts</vt:lpstr>
      <vt:lpstr>PowerPoint Presentation</vt:lpstr>
      <vt:lpstr>Multi-hazard Impact-based Forecast &amp; Warning Services: an Integrated Approach</vt:lpstr>
      <vt:lpstr>Australia's Current and Changing Hazard Risk  </vt:lpstr>
      <vt:lpstr>PowerPoint Presentation</vt:lpstr>
      <vt:lpstr>  </vt:lpstr>
      <vt:lpstr>Audit of warnings products and services</vt:lpstr>
      <vt:lpstr>Total Warning Framework</vt:lpstr>
      <vt:lpstr>PowerPoint Presentation</vt:lpstr>
      <vt:lpstr>PowerPoint Presentation</vt:lpstr>
      <vt:lpstr>BoM Services Audit - WMO Status Heatmap </vt:lpstr>
      <vt:lpstr>Identified gaps</vt:lpstr>
      <vt:lpstr>Next steps: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shoni.maguire@bom.gov.au</dc:creator>
  <cp:lastModifiedBy>Shoni Maguire</cp:lastModifiedBy>
  <cp:revision>237</cp:revision>
  <cp:lastPrinted>2018-07-02T04:45:15Z</cp:lastPrinted>
  <dcterms:modified xsi:type="dcterms:W3CDTF">2018-11-26T06:16:23Z</dcterms:modified>
</cp:coreProperties>
</file>