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6" r:id="rId5"/>
    <p:sldMasterId id="2147484354" r:id="rId6"/>
    <p:sldMasterId id="2147484366" r:id="rId7"/>
    <p:sldMasterId id="2147484394" r:id="rId8"/>
    <p:sldMasterId id="2147484422" r:id="rId9"/>
    <p:sldMasterId id="2147484449" r:id="rId10"/>
    <p:sldMasterId id="2147484450" r:id="rId11"/>
  </p:sldMasterIdLst>
  <p:notesMasterIdLst>
    <p:notesMasterId r:id="rId51"/>
  </p:notesMasterIdLst>
  <p:handoutMasterIdLst>
    <p:handoutMasterId r:id="rId52"/>
  </p:handoutMasterIdLst>
  <p:sldIdLst>
    <p:sldId id="632" r:id="rId12"/>
    <p:sldId id="640" r:id="rId13"/>
    <p:sldId id="626" r:id="rId14"/>
    <p:sldId id="639" r:id="rId15"/>
    <p:sldId id="641" r:id="rId16"/>
    <p:sldId id="643" r:id="rId17"/>
    <p:sldId id="644" r:id="rId18"/>
    <p:sldId id="645" r:id="rId19"/>
    <p:sldId id="646" r:id="rId20"/>
    <p:sldId id="647" r:id="rId21"/>
    <p:sldId id="649" r:id="rId22"/>
    <p:sldId id="650" r:id="rId23"/>
    <p:sldId id="648" r:id="rId24"/>
    <p:sldId id="666" r:id="rId25"/>
    <p:sldId id="657" r:id="rId26"/>
    <p:sldId id="654" r:id="rId27"/>
    <p:sldId id="655" r:id="rId28"/>
    <p:sldId id="673" r:id="rId29"/>
    <p:sldId id="653" r:id="rId30"/>
    <p:sldId id="651" r:id="rId31"/>
    <p:sldId id="652" r:id="rId32"/>
    <p:sldId id="660" r:id="rId33"/>
    <p:sldId id="659" r:id="rId34"/>
    <p:sldId id="658" r:id="rId35"/>
    <p:sldId id="661" r:id="rId36"/>
    <p:sldId id="662" r:id="rId37"/>
    <p:sldId id="663" r:id="rId38"/>
    <p:sldId id="664" r:id="rId39"/>
    <p:sldId id="665" r:id="rId40"/>
    <p:sldId id="667" r:id="rId41"/>
    <p:sldId id="668" r:id="rId42"/>
    <p:sldId id="669" r:id="rId43"/>
    <p:sldId id="670" r:id="rId44"/>
    <p:sldId id="671" r:id="rId45"/>
    <p:sldId id="672" r:id="rId46"/>
    <p:sldId id="678" r:id="rId47"/>
    <p:sldId id="675" r:id="rId48"/>
    <p:sldId id="677" r:id="rId49"/>
    <p:sldId id="676" r:id="rId50"/>
  </p:sldIdLst>
  <p:sldSz cx="9144000" cy="5143500" type="screen16x9"/>
  <p:notesSz cx="6669088" cy="9926638"/>
  <p:defaultTextStyle>
    <a:defPPr>
      <a:defRPr lang="en-GB"/>
    </a:defPPr>
    <a:lvl1pPr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1pPr>
    <a:lvl2pPr marL="4572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2pPr>
    <a:lvl3pPr marL="9144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3pPr>
    <a:lvl4pPr marL="13716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4pPr>
    <a:lvl5pPr marL="1828800" algn="l" rtl="0" fontAlgn="base">
      <a:spcBef>
        <a:spcPct val="0"/>
      </a:spcBef>
      <a:spcAft>
        <a:spcPct val="0"/>
      </a:spcAft>
      <a:defRPr sz="4400" kern="1200">
        <a:solidFill>
          <a:schemeClr val="tx2"/>
        </a:solidFill>
        <a:latin typeface="Arial" pitchFamily="34" charset="0"/>
        <a:ea typeface="ＭＳ Ｐゴシック" pitchFamily="34" charset="-128"/>
        <a:cs typeface="+mn-cs"/>
      </a:defRPr>
    </a:lvl5pPr>
    <a:lvl6pPr marL="2286000" algn="l" defTabSz="914400" rtl="0" eaLnBrk="1" latinLnBrk="0" hangingPunct="1">
      <a:defRPr sz="4400" kern="1200">
        <a:solidFill>
          <a:schemeClr val="tx2"/>
        </a:solidFill>
        <a:latin typeface="Arial" pitchFamily="34" charset="0"/>
        <a:ea typeface="ＭＳ Ｐゴシック" pitchFamily="34" charset="-128"/>
        <a:cs typeface="+mn-cs"/>
      </a:defRPr>
    </a:lvl6pPr>
    <a:lvl7pPr marL="2743200" algn="l" defTabSz="914400" rtl="0" eaLnBrk="1" latinLnBrk="0" hangingPunct="1">
      <a:defRPr sz="4400" kern="1200">
        <a:solidFill>
          <a:schemeClr val="tx2"/>
        </a:solidFill>
        <a:latin typeface="Arial" pitchFamily="34" charset="0"/>
        <a:ea typeface="ＭＳ Ｐゴシック" pitchFamily="34" charset="-128"/>
        <a:cs typeface="+mn-cs"/>
      </a:defRPr>
    </a:lvl7pPr>
    <a:lvl8pPr marL="3200400" algn="l" defTabSz="914400" rtl="0" eaLnBrk="1" latinLnBrk="0" hangingPunct="1">
      <a:defRPr sz="4400" kern="1200">
        <a:solidFill>
          <a:schemeClr val="tx2"/>
        </a:solidFill>
        <a:latin typeface="Arial" pitchFamily="34" charset="0"/>
        <a:ea typeface="ＭＳ Ｐゴシック" pitchFamily="34" charset="-128"/>
        <a:cs typeface="+mn-cs"/>
      </a:defRPr>
    </a:lvl8pPr>
    <a:lvl9pPr marL="3657600" algn="l" defTabSz="914400" rtl="0" eaLnBrk="1" latinLnBrk="0" hangingPunct="1">
      <a:defRPr sz="4400" kern="1200">
        <a:solidFill>
          <a:schemeClr val="tx2"/>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15018" userDrawn="1">
          <p15:clr>
            <a:srgbClr val="A4A3A4"/>
          </p15:clr>
        </p15:guide>
        <p15:guide id="2" pos="20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rust" initials="f" lastIdx="1" clrIdx="0">
    <p:extLst>
      <p:ext uri="{19B8F6BF-5375-455C-9EA6-DF929625EA0E}">
        <p15:presenceInfo xmlns:p15="http://schemas.microsoft.com/office/powerpoint/2012/main" userId="fiona.rust" providerId="None"/>
      </p:ext>
    </p:extLst>
  </p:cmAuthor>
  <p:cmAuthor id="2" name="Rust, Fiona" initials="RF" lastIdx="1" clrIdx="1">
    <p:extLst>
      <p:ext uri="{19B8F6BF-5375-455C-9EA6-DF929625EA0E}">
        <p15:presenceInfo xmlns:p15="http://schemas.microsoft.com/office/powerpoint/2012/main" userId="S-1-5-21-2128879824-1264389938-942999124-95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E865D"/>
    <a:srgbClr val="009900"/>
    <a:srgbClr val="DDDDDD"/>
    <a:srgbClr val="B9DC0C"/>
    <a:srgbClr val="84EEFC"/>
    <a:srgbClr val="FF99CC"/>
    <a:srgbClr val="00FF00"/>
    <a:srgbClr val="00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13D0E-B568-0798-4C45-C66C4F557C08}" v="67" dt="2018-09-20T12:49:15.182"/>
    <p1510:client id="{4CB7D489-0725-025B-C616-44CF42E46493}" v="149" dt="2018-09-19T15:12:05.558"/>
    <p1510:client id="{1BA7DD8F-5824-E02A-D1E7-4D3701437C3D}" v="23" dt="2018-09-20T10:40:21.382"/>
    <p1510:client id="{678DBF7B-5C3E-6AF9-2414-BB6B9B3F4685}" v="33" dt="2018-09-20T10:58:46.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06" autoAdjust="0"/>
  </p:normalViewPr>
  <p:slideViewPr>
    <p:cSldViewPr snapToGrid="0">
      <p:cViewPr varScale="1">
        <p:scale>
          <a:sx n="94" d="100"/>
          <a:sy n="94" d="100"/>
        </p:scale>
        <p:origin x="324" y="7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4644" y="1308"/>
      </p:cViewPr>
      <p:guideLst>
        <p:guide orient="horz" pos="15018"/>
        <p:guide pos="20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E03BA-5D02-4AE9-A5AB-A9FCA7E85EF5}" type="doc">
      <dgm:prSet loTypeId="urn:microsoft.com/office/officeart/2005/8/layout/hProcess10" loCatId="process" qsTypeId="urn:microsoft.com/office/officeart/2005/8/quickstyle/simple1" qsCatId="simple" csTypeId="urn:microsoft.com/office/officeart/2005/8/colors/accent0_1" csCatId="mainScheme" phldr="1"/>
      <dgm:spPr/>
      <dgm:t>
        <a:bodyPr/>
        <a:lstStyle/>
        <a:p>
          <a:endParaRPr lang="en-US"/>
        </a:p>
      </dgm:t>
    </dgm:pt>
    <dgm:pt modelId="{8B858244-0219-4605-A1FD-30838173996C}">
      <dgm:prSet phldrT="[Text]"/>
      <dgm:spPr/>
      <dgm:t>
        <a:bodyPr/>
        <a:lstStyle/>
        <a:p>
          <a:r>
            <a:rPr lang="en-US"/>
            <a:t>Calculate wet bulb temperature on height levels</a:t>
          </a:r>
        </a:p>
      </dgm:t>
    </dgm:pt>
    <dgm:pt modelId="{27F2BB35-8858-469A-A7A2-7D08400CD893}" type="parTrans" cxnId="{5F77EA75-7949-43C3-9B0A-9CA6886BB483}">
      <dgm:prSet/>
      <dgm:spPr/>
      <dgm:t>
        <a:bodyPr/>
        <a:lstStyle/>
        <a:p>
          <a:endParaRPr lang="en-US"/>
        </a:p>
      </dgm:t>
    </dgm:pt>
    <dgm:pt modelId="{15AF007F-2EAF-4D10-9338-484456A69C34}" type="sibTrans" cxnId="{5F77EA75-7949-43C3-9B0A-9CA6886BB483}">
      <dgm:prSet/>
      <dgm:spPr/>
      <dgm:t>
        <a:bodyPr/>
        <a:lstStyle/>
        <a:p>
          <a:endParaRPr lang="en-US"/>
        </a:p>
      </dgm:t>
    </dgm:pt>
    <dgm:pt modelId="{8572C95E-0370-449C-88F3-CBCD20500E8E}">
      <dgm:prSet phldrT="[Text]"/>
      <dgm:spPr/>
      <dgm:t>
        <a:bodyPr/>
        <a:lstStyle/>
        <a:p>
          <a:r>
            <a:rPr lang="en-US"/>
            <a:t>Find the height that the integral crosses a threshold</a:t>
          </a:r>
        </a:p>
      </dgm:t>
    </dgm:pt>
    <dgm:pt modelId="{4446899C-E70B-49A6-AA2C-D5E221799596}" type="parTrans" cxnId="{42B35510-4DF3-4A9E-9FEB-AFABA6319134}">
      <dgm:prSet/>
      <dgm:spPr/>
      <dgm:t>
        <a:bodyPr/>
        <a:lstStyle/>
        <a:p>
          <a:endParaRPr lang="en-US"/>
        </a:p>
      </dgm:t>
    </dgm:pt>
    <dgm:pt modelId="{BB9734E0-ED36-4ED1-A406-CA4765A5A281}" type="sibTrans" cxnId="{42B35510-4DF3-4A9E-9FEB-AFABA6319134}">
      <dgm:prSet/>
      <dgm:spPr/>
      <dgm:t>
        <a:bodyPr/>
        <a:lstStyle/>
        <a:p>
          <a:endParaRPr lang="en-US"/>
        </a:p>
      </dgm:t>
    </dgm:pt>
    <dgm:pt modelId="{E24D74D9-5CF9-4FE7-835B-8174098470E8}">
      <dgm:prSet/>
      <dgm:spPr/>
      <dgm:t>
        <a:bodyPr/>
        <a:lstStyle/>
        <a:p>
          <a:r>
            <a:rPr lang="en-US"/>
            <a:t>Integrate down to the surface</a:t>
          </a:r>
        </a:p>
      </dgm:t>
    </dgm:pt>
    <dgm:pt modelId="{75D201DE-DEA2-4859-A124-8F7D1841E634}" type="parTrans" cxnId="{542B52D4-9DA1-46A5-A1A8-F269F0AB37FE}">
      <dgm:prSet/>
      <dgm:spPr/>
      <dgm:t>
        <a:bodyPr/>
        <a:lstStyle/>
        <a:p>
          <a:endParaRPr lang="en-US"/>
        </a:p>
      </dgm:t>
    </dgm:pt>
    <dgm:pt modelId="{8A06EE96-B468-40D8-B1A4-277C6771D354}" type="sibTrans" cxnId="{542B52D4-9DA1-46A5-A1A8-F269F0AB37FE}">
      <dgm:prSet/>
      <dgm:spPr/>
      <dgm:t>
        <a:bodyPr/>
        <a:lstStyle/>
        <a:p>
          <a:endParaRPr lang="en-US"/>
        </a:p>
      </dgm:t>
    </dgm:pt>
    <dgm:pt modelId="{54946F77-0BE9-443D-9701-412E7B4A7CF0}">
      <dgm:prSet phldrT="[Text]"/>
      <dgm:spPr/>
      <dgm:t>
        <a:bodyPr/>
        <a:lstStyle/>
        <a:p>
          <a:r>
            <a:rPr lang="en-US"/>
            <a:t>Fill in missing data</a:t>
          </a:r>
        </a:p>
      </dgm:t>
    </dgm:pt>
    <dgm:pt modelId="{E0DCB5B7-62C2-440F-A022-AD21A585B65E}" type="parTrans" cxnId="{2CFAF8C2-9EDD-43B3-A597-74A56ACCC34C}">
      <dgm:prSet/>
      <dgm:spPr/>
      <dgm:t>
        <a:bodyPr/>
        <a:lstStyle/>
        <a:p>
          <a:endParaRPr lang="en-US"/>
        </a:p>
      </dgm:t>
    </dgm:pt>
    <dgm:pt modelId="{1717458C-FD19-4C82-B9B9-1E0F4FE440B8}" type="sibTrans" cxnId="{2CFAF8C2-9EDD-43B3-A597-74A56ACCC34C}">
      <dgm:prSet/>
      <dgm:spPr/>
      <dgm:t>
        <a:bodyPr/>
        <a:lstStyle/>
        <a:p>
          <a:endParaRPr lang="en-US"/>
        </a:p>
      </dgm:t>
    </dgm:pt>
    <dgm:pt modelId="{C76418D0-A274-4221-A6ED-EB48B179C2D1}" type="pres">
      <dgm:prSet presAssocID="{16BE03BA-5D02-4AE9-A5AB-A9FCA7E85EF5}" presName="Name0" presStyleCnt="0">
        <dgm:presLayoutVars>
          <dgm:dir/>
          <dgm:resizeHandles val="exact"/>
        </dgm:presLayoutVars>
      </dgm:prSet>
      <dgm:spPr/>
      <dgm:t>
        <a:bodyPr/>
        <a:lstStyle/>
        <a:p>
          <a:endParaRPr lang="en-US"/>
        </a:p>
      </dgm:t>
    </dgm:pt>
    <dgm:pt modelId="{3960EFD5-9B13-49F0-B2B2-A574A5750526}" type="pres">
      <dgm:prSet presAssocID="{8B858244-0219-4605-A1FD-30838173996C}" presName="composite" presStyleCnt="0"/>
      <dgm:spPr/>
    </dgm:pt>
    <dgm:pt modelId="{80AE0457-99FC-4EAF-BA85-84D723EC7742}" type="pres">
      <dgm:prSet presAssocID="{8B858244-0219-4605-A1FD-30838173996C}" presName="imagSh" presStyleLbl="bgImgPlace1" presStyleIdx="0" presStyleCnt="4" custLinFactNeighborX="5119" custLinFactNeighborY="6118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B468B9D-7DA2-457D-B577-A732FF67D0F1}" type="pres">
      <dgm:prSet presAssocID="{8B858244-0219-4605-A1FD-30838173996C}" presName="txNode" presStyleLbl="node1" presStyleIdx="0" presStyleCnt="4" custLinFactNeighborX="17987" custLinFactNeighborY="-87532">
        <dgm:presLayoutVars>
          <dgm:bulletEnabled val="1"/>
        </dgm:presLayoutVars>
      </dgm:prSet>
      <dgm:spPr/>
      <dgm:t>
        <a:bodyPr/>
        <a:lstStyle/>
        <a:p>
          <a:endParaRPr lang="en-US"/>
        </a:p>
      </dgm:t>
    </dgm:pt>
    <dgm:pt modelId="{0A2FEBA9-B010-48CE-A12A-7EC9CDB1CC18}" type="pres">
      <dgm:prSet presAssocID="{15AF007F-2EAF-4D10-9338-484456A69C34}" presName="sibTrans" presStyleLbl="sibTrans2D1" presStyleIdx="0" presStyleCnt="3"/>
      <dgm:spPr/>
      <dgm:t>
        <a:bodyPr/>
        <a:lstStyle/>
        <a:p>
          <a:endParaRPr lang="en-US"/>
        </a:p>
      </dgm:t>
    </dgm:pt>
    <dgm:pt modelId="{3E52D334-7465-467B-92FF-7E003A29AE0A}" type="pres">
      <dgm:prSet presAssocID="{15AF007F-2EAF-4D10-9338-484456A69C34}" presName="connTx" presStyleLbl="sibTrans2D1" presStyleIdx="0" presStyleCnt="3"/>
      <dgm:spPr/>
      <dgm:t>
        <a:bodyPr/>
        <a:lstStyle/>
        <a:p>
          <a:endParaRPr lang="en-US"/>
        </a:p>
      </dgm:t>
    </dgm:pt>
    <dgm:pt modelId="{12DE00AA-9904-44D3-ABD3-8AB06ADB6403}" type="pres">
      <dgm:prSet presAssocID="{E24D74D9-5CF9-4FE7-835B-8174098470E8}" presName="composite" presStyleCnt="0"/>
      <dgm:spPr/>
    </dgm:pt>
    <dgm:pt modelId="{1D2449E5-FE8B-41CF-8C68-BFB1D77B3F53}" type="pres">
      <dgm:prSet presAssocID="{E24D74D9-5CF9-4FE7-835B-8174098470E8}" presName="imagSh" presStyleLbl="bgImgPlace1" presStyleIdx="1" presStyleCnt="4" custLinFactNeighborX="-9193" custLinFactNeighborY="5995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69F1087-205E-4073-ADF6-F201663CA90F}" type="pres">
      <dgm:prSet presAssocID="{E24D74D9-5CF9-4FE7-835B-8174098470E8}" presName="txNode" presStyleLbl="node1" presStyleIdx="1" presStyleCnt="4" custLinFactNeighborX="-607" custLinFactNeighborY="-87532">
        <dgm:presLayoutVars>
          <dgm:bulletEnabled val="1"/>
        </dgm:presLayoutVars>
      </dgm:prSet>
      <dgm:spPr/>
      <dgm:t>
        <a:bodyPr/>
        <a:lstStyle/>
        <a:p>
          <a:endParaRPr lang="en-US"/>
        </a:p>
      </dgm:t>
    </dgm:pt>
    <dgm:pt modelId="{327832D3-7569-4CB0-982B-D71BBC8E35A6}" type="pres">
      <dgm:prSet presAssocID="{8A06EE96-B468-40D8-B1A4-277C6771D354}" presName="sibTrans" presStyleLbl="sibTrans2D1" presStyleIdx="1" presStyleCnt="3"/>
      <dgm:spPr/>
      <dgm:t>
        <a:bodyPr/>
        <a:lstStyle/>
        <a:p>
          <a:endParaRPr lang="en-US"/>
        </a:p>
      </dgm:t>
    </dgm:pt>
    <dgm:pt modelId="{21B870EA-F9EE-49FF-8298-69DDC138F5E2}" type="pres">
      <dgm:prSet presAssocID="{8A06EE96-B468-40D8-B1A4-277C6771D354}" presName="connTx" presStyleLbl="sibTrans2D1" presStyleIdx="1" presStyleCnt="3"/>
      <dgm:spPr/>
      <dgm:t>
        <a:bodyPr/>
        <a:lstStyle/>
        <a:p>
          <a:endParaRPr lang="en-US"/>
        </a:p>
      </dgm:t>
    </dgm:pt>
    <dgm:pt modelId="{93556CD7-B826-4D14-84A7-0155D815E3C1}" type="pres">
      <dgm:prSet presAssocID="{8572C95E-0370-449C-88F3-CBCD20500E8E}" presName="composite" presStyleCnt="0"/>
      <dgm:spPr/>
    </dgm:pt>
    <dgm:pt modelId="{AAF4C9E8-590E-405E-9771-8E2D56F8D8A9}" type="pres">
      <dgm:prSet presAssocID="{8572C95E-0370-449C-88F3-CBCD20500E8E}" presName="imagSh" presStyleLbl="bgImgPlace1" presStyleIdx="2" presStyleCnt="4" custLinFactNeighborX="-11990" custLinFactNeighborY="5955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49EF332F-9375-43E8-91F4-BC317A0BD296}" type="pres">
      <dgm:prSet presAssocID="{8572C95E-0370-449C-88F3-CBCD20500E8E}" presName="txNode" presStyleLbl="node1" presStyleIdx="2" presStyleCnt="4" custLinFactNeighborX="-3997" custLinFactNeighborY="-87931">
        <dgm:presLayoutVars>
          <dgm:bulletEnabled val="1"/>
        </dgm:presLayoutVars>
      </dgm:prSet>
      <dgm:spPr/>
      <dgm:t>
        <a:bodyPr/>
        <a:lstStyle/>
        <a:p>
          <a:endParaRPr lang="en-US"/>
        </a:p>
      </dgm:t>
    </dgm:pt>
    <dgm:pt modelId="{E714F537-BC59-4126-AD9C-55864AC221A3}" type="pres">
      <dgm:prSet presAssocID="{BB9734E0-ED36-4ED1-A406-CA4765A5A281}" presName="sibTrans" presStyleLbl="sibTrans2D1" presStyleIdx="2" presStyleCnt="3"/>
      <dgm:spPr/>
      <dgm:t>
        <a:bodyPr/>
        <a:lstStyle/>
        <a:p>
          <a:endParaRPr lang="en-US"/>
        </a:p>
      </dgm:t>
    </dgm:pt>
    <dgm:pt modelId="{C329BB32-2C11-4C4F-827D-3EA237583A04}" type="pres">
      <dgm:prSet presAssocID="{BB9734E0-ED36-4ED1-A406-CA4765A5A281}" presName="connTx" presStyleLbl="sibTrans2D1" presStyleIdx="2" presStyleCnt="3"/>
      <dgm:spPr/>
      <dgm:t>
        <a:bodyPr/>
        <a:lstStyle/>
        <a:p>
          <a:endParaRPr lang="en-US"/>
        </a:p>
      </dgm:t>
    </dgm:pt>
    <dgm:pt modelId="{17DEAC25-EDF4-4DD6-A754-E3097AB5CD9C}" type="pres">
      <dgm:prSet presAssocID="{54946F77-0BE9-443D-9701-412E7B4A7CF0}" presName="composite" presStyleCnt="0"/>
      <dgm:spPr/>
    </dgm:pt>
    <dgm:pt modelId="{920BB61B-DE21-4459-9B51-977392B37BFA}" type="pres">
      <dgm:prSet presAssocID="{54946F77-0BE9-443D-9701-412E7B4A7CF0}" presName="imagSh" presStyleLbl="bgImgPlace1" presStyleIdx="3" presStyleCnt="4" custLinFactNeighborX="-1598" custLinFactNeighborY="5955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BC235851-180B-4B11-ACFA-9CAD23B009D6}" type="pres">
      <dgm:prSet presAssocID="{54946F77-0BE9-443D-9701-412E7B4A7CF0}" presName="txNode" presStyleLbl="node1" presStyleIdx="3" presStyleCnt="4" custLinFactNeighborX="105" custLinFactNeighborY="-89530">
        <dgm:presLayoutVars>
          <dgm:bulletEnabled val="1"/>
        </dgm:presLayoutVars>
      </dgm:prSet>
      <dgm:spPr/>
      <dgm:t>
        <a:bodyPr/>
        <a:lstStyle/>
        <a:p>
          <a:endParaRPr lang="en-US"/>
        </a:p>
      </dgm:t>
    </dgm:pt>
  </dgm:ptLst>
  <dgm:cxnLst>
    <dgm:cxn modelId="{41BF9E9E-4885-42F2-8632-5C5D17FE358A}" type="presOf" srcId="{8A06EE96-B468-40D8-B1A4-277C6771D354}" destId="{21B870EA-F9EE-49FF-8298-69DDC138F5E2}" srcOrd="1" destOrd="0" presId="urn:microsoft.com/office/officeart/2005/8/layout/hProcess10"/>
    <dgm:cxn modelId="{2CFAF8C2-9EDD-43B3-A597-74A56ACCC34C}" srcId="{16BE03BA-5D02-4AE9-A5AB-A9FCA7E85EF5}" destId="{54946F77-0BE9-443D-9701-412E7B4A7CF0}" srcOrd="3" destOrd="0" parTransId="{E0DCB5B7-62C2-440F-A022-AD21A585B65E}" sibTransId="{1717458C-FD19-4C82-B9B9-1E0F4FE440B8}"/>
    <dgm:cxn modelId="{A72C8409-277F-4E18-8880-9AFA6B490052}" type="presOf" srcId="{BB9734E0-ED36-4ED1-A406-CA4765A5A281}" destId="{E714F537-BC59-4126-AD9C-55864AC221A3}" srcOrd="0" destOrd="0" presId="urn:microsoft.com/office/officeart/2005/8/layout/hProcess10"/>
    <dgm:cxn modelId="{BCA818C7-AFD5-4990-9E0B-1B584AE78DFC}" type="presOf" srcId="{8B858244-0219-4605-A1FD-30838173996C}" destId="{4B468B9D-7DA2-457D-B577-A732FF67D0F1}" srcOrd="0" destOrd="0" presId="urn:microsoft.com/office/officeart/2005/8/layout/hProcess10"/>
    <dgm:cxn modelId="{5F77EA75-7949-43C3-9B0A-9CA6886BB483}" srcId="{16BE03BA-5D02-4AE9-A5AB-A9FCA7E85EF5}" destId="{8B858244-0219-4605-A1FD-30838173996C}" srcOrd="0" destOrd="0" parTransId="{27F2BB35-8858-469A-A7A2-7D08400CD893}" sibTransId="{15AF007F-2EAF-4D10-9338-484456A69C34}"/>
    <dgm:cxn modelId="{542B52D4-9DA1-46A5-A1A8-F269F0AB37FE}" srcId="{16BE03BA-5D02-4AE9-A5AB-A9FCA7E85EF5}" destId="{E24D74D9-5CF9-4FE7-835B-8174098470E8}" srcOrd="1" destOrd="0" parTransId="{75D201DE-DEA2-4859-A124-8F7D1841E634}" sibTransId="{8A06EE96-B468-40D8-B1A4-277C6771D354}"/>
    <dgm:cxn modelId="{F7005798-CEA4-4540-AD7A-CD143808FBCB}" type="presOf" srcId="{15AF007F-2EAF-4D10-9338-484456A69C34}" destId="{3E52D334-7465-467B-92FF-7E003A29AE0A}" srcOrd="1" destOrd="0" presId="urn:microsoft.com/office/officeart/2005/8/layout/hProcess10"/>
    <dgm:cxn modelId="{C1AEDA69-C8BF-4AAA-A1E9-2C3F5B667050}" type="presOf" srcId="{54946F77-0BE9-443D-9701-412E7B4A7CF0}" destId="{BC235851-180B-4B11-ACFA-9CAD23B009D6}" srcOrd="0" destOrd="0" presId="urn:microsoft.com/office/officeart/2005/8/layout/hProcess10"/>
    <dgm:cxn modelId="{0701CD90-BC91-45E5-8ACB-FE3165A45C64}" type="presOf" srcId="{BB9734E0-ED36-4ED1-A406-CA4765A5A281}" destId="{C329BB32-2C11-4C4F-827D-3EA237583A04}" srcOrd="1" destOrd="0" presId="urn:microsoft.com/office/officeart/2005/8/layout/hProcess10"/>
    <dgm:cxn modelId="{D198E585-8F26-481C-92F7-CEDFBE856AF9}" type="presOf" srcId="{E24D74D9-5CF9-4FE7-835B-8174098470E8}" destId="{D69F1087-205E-4073-ADF6-F201663CA90F}" srcOrd="0" destOrd="0" presId="urn:microsoft.com/office/officeart/2005/8/layout/hProcess10"/>
    <dgm:cxn modelId="{42B35510-4DF3-4A9E-9FEB-AFABA6319134}" srcId="{16BE03BA-5D02-4AE9-A5AB-A9FCA7E85EF5}" destId="{8572C95E-0370-449C-88F3-CBCD20500E8E}" srcOrd="2" destOrd="0" parTransId="{4446899C-E70B-49A6-AA2C-D5E221799596}" sibTransId="{BB9734E0-ED36-4ED1-A406-CA4765A5A281}"/>
    <dgm:cxn modelId="{E62EC71A-32E9-4736-9359-C5793B62D33F}" type="presOf" srcId="{8A06EE96-B468-40D8-B1A4-277C6771D354}" destId="{327832D3-7569-4CB0-982B-D71BBC8E35A6}" srcOrd="0" destOrd="0" presId="urn:microsoft.com/office/officeart/2005/8/layout/hProcess10"/>
    <dgm:cxn modelId="{57CB61CC-23BB-422C-8759-19626E3A5202}" type="presOf" srcId="{15AF007F-2EAF-4D10-9338-484456A69C34}" destId="{0A2FEBA9-B010-48CE-A12A-7EC9CDB1CC18}" srcOrd="0" destOrd="0" presId="urn:microsoft.com/office/officeart/2005/8/layout/hProcess10"/>
    <dgm:cxn modelId="{DC730CA1-6DBE-4CAC-8297-FF858AEF2B82}" type="presOf" srcId="{16BE03BA-5D02-4AE9-A5AB-A9FCA7E85EF5}" destId="{C76418D0-A274-4221-A6ED-EB48B179C2D1}" srcOrd="0" destOrd="0" presId="urn:microsoft.com/office/officeart/2005/8/layout/hProcess10"/>
    <dgm:cxn modelId="{653B4A1E-C722-47E5-B381-354598C1610C}" type="presOf" srcId="{8572C95E-0370-449C-88F3-CBCD20500E8E}" destId="{49EF332F-9375-43E8-91F4-BC317A0BD296}" srcOrd="0" destOrd="0" presId="urn:microsoft.com/office/officeart/2005/8/layout/hProcess10"/>
    <dgm:cxn modelId="{250C1D91-CAA0-443A-A307-F38C50E8AB75}" type="presParOf" srcId="{C76418D0-A274-4221-A6ED-EB48B179C2D1}" destId="{3960EFD5-9B13-49F0-B2B2-A574A5750526}" srcOrd="0" destOrd="0" presId="urn:microsoft.com/office/officeart/2005/8/layout/hProcess10"/>
    <dgm:cxn modelId="{E5488328-7D00-4BFF-A171-A551A1D29E87}" type="presParOf" srcId="{3960EFD5-9B13-49F0-B2B2-A574A5750526}" destId="{80AE0457-99FC-4EAF-BA85-84D723EC7742}" srcOrd="0" destOrd="0" presId="urn:microsoft.com/office/officeart/2005/8/layout/hProcess10"/>
    <dgm:cxn modelId="{793F0929-478E-4FCE-87A7-33C31640DD93}" type="presParOf" srcId="{3960EFD5-9B13-49F0-B2B2-A574A5750526}" destId="{4B468B9D-7DA2-457D-B577-A732FF67D0F1}" srcOrd="1" destOrd="0" presId="urn:microsoft.com/office/officeart/2005/8/layout/hProcess10"/>
    <dgm:cxn modelId="{166F1688-93D7-4CCC-A3FA-32385371EC07}" type="presParOf" srcId="{C76418D0-A274-4221-A6ED-EB48B179C2D1}" destId="{0A2FEBA9-B010-48CE-A12A-7EC9CDB1CC18}" srcOrd="1" destOrd="0" presId="urn:microsoft.com/office/officeart/2005/8/layout/hProcess10"/>
    <dgm:cxn modelId="{F2BE29CF-294F-48D3-A1E8-19F9BA151C95}" type="presParOf" srcId="{0A2FEBA9-B010-48CE-A12A-7EC9CDB1CC18}" destId="{3E52D334-7465-467B-92FF-7E003A29AE0A}" srcOrd="0" destOrd="0" presId="urn:microsoft.com/office/officeart/2005/8/layout/hProcess10"/>
    <dgm:cxn modelId="{C90D4E9D-A643-4588-9CA5-584FEC60DD42}" type="presParOf" srcId="{C76418D0-A274-4221-A6ED-EB48B179C2D1}" destId="{12DE00AA-9904-44D3-ABD3-8AB06ADB6403}" srcOrd="2" destOrd="0" presId="urn:microsoft.com/office/officeart/2005/8/layout/hProcess10"/>
    <dgm:cxn modelId="{05836228-FE20-431D-AE39-75F4ECA369AF}" type="presParOf" srcId="{12DE00AA-9904-44D3-ABD3-8AB06ADB6403}" destId="{1D2449E5-FE8B-41CF-8C68-BFB1D77B3F53}" srcOrd="0" destOrd="0" presId="urn:microsoft.com/office/officeart/2005/8/layout/hProcess10"/>
    <dgm:cxn modelId="{00F838B9-4426-4C18-83E1-3CECA234F28E}" type="presParOf" srcId="{12DE00AA-9904-44D3-ABD3-8AB06ADB6403}" destId="{D69F1087-205E-4073-ADF6-F201663CA90F}" srcOrd="1" destOrd="0" presId="urn:microsoft.com/office/officeart/2005/8/layout/hProcess10"/>
    <dgm:cxn modelId="{570292E8-726F-48ED-9810-7C6EF0161E53}" type="presParOf" srcId="{C76418D0-A274-4221-A6ED-EB48B179C2D1}" destId="{327832D3-7569-4CB0-982B-D71BBC8E35A6}" srcOrd="3" destOrd="0" presId="urn:microsoft.com/office/officeart/2005/8/layout/hProcess10"/>
    <dgm:cxn modelId="{01400AA2-1660-417B-8F3E-CEBA099D4E2B}" type="presParOf" srcId="{327832D3-7569-4CB0-982B-D71BBC8E35A6}" destId="{21B870EA-F9EE-49FF-8298-69DDC138F5E2}" srcOrd="0" destOrd="0" presId="urn:microsoft.com/office/officeart/2005/8/layout/hProcess10"/>
    <dgm:cxn modelId="{B36998E2-5CF1-4EF4-9898-3ADC508A659B}" type="presParOf" srcId="{C76418D0-A274-4221-A6ED-EB48B179C2D1}" destId="{93556CD7-B826-4D14-84A7-0155D815E3C1}" srcOrd="4" destOrd="0" presId="urn:microsoft.com/office/officeart/2005/8/layout/hProcess10"/>
    <dgm:cxn modelId="{D327C6DD-30FE-4AB1-9F10-8A198ED27FB5}" type="presParOf" srcId="{93556CD7-B826-4D14-84A7-0155D815E3C1}" destId="{AAF4C9E8-590E-405E-9771-8E2D56F8D8A9}" srcOrd="0" destOrd="0" presId="urn:microsoft.com/office/officeart/2005/8/layout/hProcess10"/>
    <dgm:cxn modelId="{8053C8F4-7803-4C53-8D6C-E78B0C72FF29}" type="presParOf" srcId="{93556CD7-B826-4D14-84A7-0155D815E3C1}" destId="{49EF332F-9375-43E8-91F4-BC317A0BD296}" srcOrd="1" destOrd="0" presId="urn:microsoft.com/office/officeart/2005/8/layout/hProcess10"/>
    <dgm:cxn modelId="{EF0EF932-8AE3-47CE-BD5B-2C7EC418A685}" type="presParOf" srcId="{C76418D0-A274-4221-A6ED-EB48B179C2D1}" destId="{E714F537-BC59-4126-AD9C-55864AC221A3}" srcOrd="5" destOrd="0" presId="urn:microsoft.com/office/officeart/2005/8/layout/hProcess10"/>
    <dgm:cxn modelId="{4E771975-CC9A-4051-A78A-303A4A903A6F}" type="presParOf" srcId="{E714F537-BC59-4126-AD9C-55864AC221A3}" destId="{C329BB32-2C11-4C4F-827D-3EA237583A04}" srcOrd="0" destOrd="0" presId="urn:microsoft.com/office/officeart/2005/8/layout/hProcess10"/>
    <dgm:cxn modelId="{9CCFBBC2-F796-4FED-B302-AA669B5F8D4A}" type="presParOf" srcId="{C76418D0-A274-4221-A6ED-EB48B179C2D1}" destId="{17DEAC25-EDF4-4DD6-A754-E3097AB5CD9C}" srcOrd="6" destOrd="0" presId="urn:microsoft.com/office/officeart/2005/8/layout/hProcess10"/>
    <dgm:cxn modelId="{EED3D61E-9057-4E97-9704-8709CBBD593F}" type="presParOf" srcId="{17DEAC25-EDF4-4DD6-A754-E3097AB5CD9C}" destId="{920BB61B-DE21-4459-9B51-977392B37BFA}" srcOrd="0" destOrd="0" presId="urn:microsoft.com/office/officeart/2005/8/layout/hProcess10"/>
    <dgm:cxn modelId="{7411E94B-BC55-40F5-BDAC-04E1575BB7A2}" type="presParOf" srcId="{17DEAC25-EDF4-4DD6-A754-E3097AB5CD9C}" destId="{BC235851-180B-4B11-ACFA-9CAD23B009D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E03BA-5D02-4AE9-A5AB-A9FCA7E85EF5}" type="doc">
      <dgm:prSet loTypeId="urn:microsoft.com/office/officeart/2005/8/layout/hProcess10" loCatId="process" qsTypeId="urn:microsoft.com/office/officeart/2005/8/quickstyle/simple1" qsCatId="simple" csTypeId="urn:microsoft.com/office/officeart/2005/8/colors/accent0_1" csCatId="mainScheme" phldr="1"/>
      <dgm:spPr/>
      <dgm:t>
        <a:bodyPr/>
        <a:lstStyle/>
        <a:p>
          <a:endParaRPr lang="en-US"/>
        </a:p>
      </dgm:t>
    </dgm:pt>
    <dgm:pt modelId="{8B858244-0219-4605-A1FD-30838173996C}">
      <dgm:prSet phldrT="[Text]"/>
      <dgm:spPr/>
      <dgm:t>
        <a:bodyPr/>
        <a:lstStyle/>
        <a:p>
          <a:r>
            <a:rPr lang="en-US">
              <a:cs typeface="Arial"/>
            </a:rPr>
            <a:t> Find snow </a:t>
          </a:r>
          <a:r>
            <a:rPr lang="en-GB">
              <a:cs typeface="Arial"/>
            </a:rPr>
            <a:t>falling </a:t>
          </a:r>
          <a:r>
            <a:rPr lang="en-US">
              <a:cs typeface="Arial"/>
            </a:rPr>
            <a:t>level</a:t>
          </a:r>
          <a:endParaRPr lang="en-US" sz="3000">
            <a:solidFill>
              <a:srgbClr val="010000"/>
            </a:solidFill>
            <a:latin typeface="Arial"/>
            <a:cs typeface="Arial"/>
          </a:endParaRPr>
        </a:p>
      </dgm:t>
    </dgm:pt>
    <dgm:pt modelId="{27F2BB35-8858-469A-A7A2-7D08400CD893}" type="parTrans" cxnId="{5F77EA75-7949-43C3-9B0A-9CA6886BB483}">
      <dgm:prSet/>
      <dgm:spPr/>
      <dgm:t>
        <a:bodyPr/>
        <a:lstStyle/>
        <a:p>
          <a:endParaRPr lang="en-US"/>
        </a:p>
      </dgm:t>
    </dgm:pt>
    <dgm:pt modelId="{15AF007F-2EAF-4D10-9338-484456A69C34}" type="sibTrans" cxnId="{5F77EA75-7949-43C3-9B0A-9CA6886BB483}">
      <dgm:prSet/>
      <dgm:spPr/>
      <dgm:t>
        <a:bodyPr/>
        <a:lstStyle/>
        <a:p>
          <a:endParaRPr lang="en-US"/>
        </a:p>
      </dgm:t>
    </dgm:pt>
    <dgm:pt modelId="{23A717A0-4F2A-4B5D-8630-8C4375D472DF}">
      <dgm:prSet phldrT="[Text]"/>
      <dgm:spPr/>
      <dgm:t>
        <a:bodyPr/>
        <a:lstStyle/>
        <a:p>
          <a:r>
            <a:rPr lang="en-US" sz="3000">
              <a:solidFill>
                <a:srgbClr val="010000"/>
              </a:solidFill>
              <a:latin typeface="Arial"/>
              <a:cs typeface="Arial"/>
            </a:rPr>
            <a:t>Generate percentiles from a </a:t>
          </a:r>
          <a:r>
            <a:rPr lang="en-US" sz="3000" err="1">
              <a:solidFill>
                <a:srgbClr val="010000"/>
              </a:solidFill>
              <a:latin typeface="Arial"/>
              <a:cs typeface="Arial"/>
            </a:rPr>
            <a:t>neighbourhood</a:t>
          </a:r>
        </a:p>
      </dgm:t>
    </dgm:pt>
    <dgm:pt modelId="{CCF72940-6788-4224-AAEB-AC17F33EF30F}" type="parTrans" cxnId="{F0FDE4E3-1239-4E95-BC5A-55914F2AF806}">
      <dgm:prSet/>
      <dgm:spPr/>
      <dgm:t>
        <a:bodyPr/>
        <a:lstStyle/>
        <a:p>
          <a:endParaRPr lang="en-US"/>
        </a:p>
      </dgm:t>
    </dgm:pt>
    <dgm:pt modelId="{CEDA934B-E4FD-42C2-86D0-CC9AE1E8BB6F}" type="sibTrans" cxnId="{F0FDE4E3-1239-4E95-BC5A-55914F2AF806}">
      <dgm:prSet/>
      <dgm:spPr/>
      <dgm:t>
        <a:bodyPr/>
        <a:lstStyle/>
        <a:p>
          <a:endParaRPr lang="en-GB"/>
        </a:p>
      </dgm:t>
    </dgm:pt>
    <dgm:pt modelId="{DEC411D8-D029-4953-A8A7-B30308FB8D4E}">
      <dgm:prSet phldrT="[Text]"/>
      <dgm:spPr/>
      <dgm:t>
        <a:bodyPr/>
        <a:lstStyle/>
        <a:p>
          <a:r>
            <a:rPr lang="en-GB" sz="3000">
              <a:solidFill>
                <a:srgbClr val="010000"/>
              </a:solidFill>
              <a:latin typeface="Arial"/>
              <a:cs typeface="Arial"/>
            </a:rPr>
            <a:t>Extract the probability that the snow falling level is at the surface (&amp; mean over realizations)</a:t>
          </a:r>
        </a:p>
      </dgm:t>
    </dgm:pt>
    <dgm:pt modelId="{67A35675-5EDF-491A-A901-49B3178C3351}" type="parTrans" cxnId="{42E45CFE-C96E-4900-8306-C5F81FA150AC}">
      <dgm:prSet/>
      <dgm:spPr/>
      <dgm:t>
        <a:bodyPr/>
        <a:lstStyle/>
        <a:p>
          <a:endParaRPr lang="en-US"/>
        </a:p>
      </dgm:t>
    </dgm:pt>
    <dgm:pt modelId="{1CB62299-0218-4C0B-9AF5-48FE748E8C09}" type="sibTrans" cxnId="{42E45CFE-C96E-4900-8306-C5F81FA150AC}">
      <dgm:prSet/>
      <dgm:spPr/>
      <dgm:t>
        <a:bodyPr/>
        <a:lstStyle/>
        <a:p>
          <a:endParaRPr lang="en-GB"/>
        </a:p>
      </dgm:t>
    </dgm:pt>
    <dgm:pt modelId="{A4426109-D679-43A1-8660-8EC67B6E7CF0}">
      <dgm:prSet phldrT="[Text]"/>
      <dgm:spPr/>
      <dgm:t>
        <a:bodyPr/>
        <a:lstStyle/>
        <a:p>
          <a:r>
            <a:rPr lang="en-GB" sz="3000">
              <a:solidFill>
                <a:srgbClr val="010000"/>
              </a:solidFill>
              <a:latin typeface="Arial"/>
              <a:cs typeface="Arial"/>
            </a:rPr>
            <a:t>Multiply with probability of precipitation</a:t>
          </a:r>
        </a:p>
      </dgm:t>
    </dgm:pt>
    <dgm:pt modelId="{4CFD4377-8E62-4B9F-A615-E1FB8036311B}" type="parTrans" cxnId="{9CDEFDFC-D31A-4CA5-8C9A-716D6B7E2A05}">
      <dgm:prSet/>
      <dgm:spPr/>
      <dgm:t>
        <a:bodyPr/>
        <a:lstStyle/>
        <a:p>
          <a:endParaRPr lang="en-US"/>
        </a:p>
      </dgm:t>
    </dgm:pt>
    <dgm:pt modelId="{015AF81A-6AC8-40C0-9231-9DDE4125C537}" type="sibTrans" cxnId="{9CDEFDFC-D31A-4CA5-8C9A-716D6B7E2A05}">
      <dgm:prSet/>
      <dgm:spPr/>
      <dgm:t>
        <a:bodyPr/>
        <a:lstStyle/>
        <a:p>
          <a:endParaRPr lang="en-US"/>
        </a:p>
      </dgm:t>
    </dgm:pt>
    <dgm:pt modelId="{C76418D0-A274-4221-A6ED-EB48B179C2D1}" type="pres">
      <dgm:prSet presAssocID="{16BE03BA-5D02-4AE9-A5AB-A9FCA7E85EF5}" presName="Name0" presStyleCnt="0">
        <dgm:presLayoutVars>
          <dgm:dir/>
          <dgm:resizeHandles val="exact"/>
        </dgm:presLayoutVars>
      </dgm:prSet>
      <dgm:spPr/>
      <dgm:t>
        <a:bodyPr/>
        <a:lstStyle/>
        <a:p>
          <a:endParaRPr lang="en-US"/>
        </a:p>
      </dgm:t>
    </dgm:pt>
    <dgm:pt modelId="{3960EFD5-9B13-49F0-B2B2-A574A5750526}" type="pres">
      <dgm:prSet presAssocID="{8B858244-0219-4605-A1FD-30838173996C}" presName="composite" presStyleCnt="0"/>
      <dgm:spPr/>
    </dgm:pt>
    <dgm:pt modelId="{80AE0457-99FC-4EAF-BA85-84D723EC7742}" type="pres">
      <dgm:prSet presAssocID="{8B858244-0219-4605-A1FD-30838173996C}" presName="imagSh" presStyleLbl="bgImgPlace1" presStyleIdx="0" presStyleCnt="4" custLinFactNeighborX="14137" custLinFactNeighborY="655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B468B9D-7DA2-457D-B577-A732FF67D0F1}" type="pres">
      <dgm:prSet presAssocID="{8B858244-0219-4605-A1FD-30838173996C}" presName="txNode" presStyleLbl="node1" presStyleIdx="0" presStyleCnt="4" custLinFactNeighborX="-16742" custLinFactNeighborY="-87649">
        <dgm:presLayoutVars>
          <dgm:bulletEnabled val="1"/>
        </dgm:presLayoutVars>
      </dgm:prSet>
      <dgm:spPr/>
      <dgm:t>
        <a:bodyPr/>
        <a:lstStyle/>
        <a:p>
          <a:endParaRPr lang="en-US"/>
        </a:p>
      </dgm:t>
    </dgm:pt>
    <dgm:pt modelId="{AAC0F804-6EF0-4B79-AF8A-04786A9BEDFD}" type="pres">
      <dgm:prSet presAssocID="{15AF007F-2EAF-4D10-9338-484456A69C34}" presName="sibTrans" presStyleLbl="sibTrans2D1" presStyleIdx="0" presStyleCnt="3"/>
      <dgm:spPr/>
      <dgm:t>
        <a:bodyPr/>
        <a:lstStyle/>
        <a:p>
          <a:endParaRPr lang="en-US"/>
        </a:p>
      </dgm:t>
    </dgm:pt>
    <dgm:pt modelId="{4C10E4C0-67E1-4D55-816B-49D42DF70778}" type="pres">
      <dgm:prSet presAssocID="{15AF007F-2EAF-4D10-9338-484456A69C34}" presName="connTx" presStyleLbl="sibTrans2D1" presStyleIdx="0" presStyleCnt="3"/>
      <dgm:spPr/>
      <dgm:t>
        <a:bodyPr/>
        <a:lstStyle/>
        <a:p>
          <a:endParaRPr lang="en-US"/>
        </a:p>
      </dgm:t>
    </dgm:pt>
    <dgm:pt modelId="{2252E1B8-39EA-4F11-B9B1-5E1E5128A12E}" type="pres">
      <dgm:prSet presAssocID="{23A717A0-4F2A-4B5D-8630-8C4375D472DF}" presName="composite" presStyleCnt="0"/>
      <dgm:spPr/>
    </dgm:pt>
    <dgm:pt modelId="{D4E6E131-2DBD-4635-8FDA-F776721C09F8}" type="pres">
      <dgm:prSet presAssocID="{23A717A0-4F2A-4B5D-8630-8C4375D472DF}" presName="imagSh" presStyleLbl="bgImgPlace1" presStyleIdx="1" presStyleCnt="4" custLinFactNeighborY="6616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B2B3484-0D22-452C-AA55-83EE918A1F91}" type="pres">
      <dgm:prSet presAssocID="{23A717A0-4F2A-4B5D-8630-8C4375D472DF}" presName="txNode" presStyleLbl="node1" presStyleIdx="1" presStyleCnt="4" custLinFactNeighborX="-35059" custLinFactNeighborY="-88780">
        <dgm:presLayoutVars>
          <dgm:bulletEnabled val="1"/>
        </dgm:presLayoutVars>
      </dgm:prSet>
      <dgm:spPr/>
      <dgm:t>
        <a:bodyPr/>
        <a:lstStyle/>
        <a:p>
          <a:endParaRPr lang="en-US"/>
        </a:p>
      </dgm:t>
    </dgm:pt>
    <dgm:pt modelId="{F93EE926-0861-4C8F-809E-044A85320E2D}" type="pres">
      <dgm:prSet presAssocID="{CEDA934B-E4FD-42C2-86D0-CC9AE1E8BB6F}" presName="sibTrans" presStyleLbl="sibTrans2D1" presStyleIdx="1" presStyleCnt="3"/>
      <dgm:spPr/>
      <dgm:t>
        <a:bodyPr/>
        <a:lstStyle/>
        <a:p>
          <a:endParaRPr lang="en-US"/>
        </a:p>
      </dgm:t>
    </dgm:pt>
    <dgm:pt modelId="{092BA6BF-4C0C-440E-939F-DDDDE4E2F9D2}" type="pres">
      <dgm:prSet presAssocID="{CEDA934B-E4FD-42C2-86D0-CC9AE1E8BB6F}" presName="connTx" presStyleLbl="sibTrans2D1" presStyleIdx="1" presStyleCnt="3"/>
      <dgm:spPr/>
      <dgm:t>
        <a:bodyPr/>
        <a:lstStyle/>
        <a:p>
          <a:endParaRPr lang="en-US"/>
        </a:p>
      </dgm:t>
    </dgm:pt>
    <dgm:pt modelId="{7D77F92F-BEEB-4B71-A2BF-5383CDB11968}" type="pres">
      <dgm:prSet presAssocID="{DEC411D8-D029-4953-A8A7-B30308FB8D4E}" presName="composite" presStyleCnt="0"/>
      <dgm:spPr/>
    </dgm:pt>
    <dgm:pt modelId="{E64DA846-BA97-47A1-BC8C-25E4BAAB3FC4}" type="pres">
      <dgm:prSet presAssocID="{DEC411D8-D029-4953-A8A7-B30308FB8D4E}" presName="imagSh" presStyleLbl="bgImgPlace1" presStyleIdx="2" presStyleCnt="4" custLinFactNeighborX="-565" custLinFactNeighborY="6559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27A2E8F5-B148-4CC9-B3AD-AEE8B559FC43}" type="pres">
      <dgm:prSet presAssocID="{DEC411D8-D029-4953-A8A7-B30308FB8D4E}" presName="txNode" presStyleLbl="node1" presStyleIdx="2" presStyleCnt="4" custLinFactNeighborX="-36755" custLinFactNeighborY="-84821">
        <dgm:presLayoutVars>
          <dgm:bulletEnabled val="1"/>
        </dgm:presLayoutVars>
      </dgm:prSet>
      <dgm:spPr/>
      <dgm:t>
        <a:bodyPr/>
        <a:lstStyle/>
        <a:p>
          <a:endParaRPr lang="en-US"/>
        </a:p>
      </dgm:t>
    </dgm:pt>
    <dgm:pt modelId="{79C4EA77-63CD-4A6F-B7E8-E7DA9824F0B5}" type="pres">
      <dgm:prSet presAssocID="{1CB62299-0218-4C0B-9AF5-48FE748E8C09}" presName="sibTrans" presStyleLbl="sibTrans2D1" presStyleIdx="2" presStyleCnt="3"/>
      <dgm:spPr/>
      <dgm:t>
        <a:bodyPr/>
        <a:lstStyle/>
        <a:p>
          <a:endParaRPr lang="en-US"/>
        </a:p>
      </dgm:t>
    </dgm:pt>
    <dgm:pt modelId="{7A95E1E3-C6A3-4383-B009-6F3E877383B7}" type="pres">
      <dgm:prSet presAssocID="{1CB62299-0218-4C0B-9AF5-48FE748E8C09}" presName="connTx" presStyleLbl="sibTrans2D1" presStyleIdx="2" presStyleCnt="3"/>
      <dgm:spPr/>
      <dgm:t>
        <a:bodyPr/>
        <a:lstStyle/>
        <a:p>
          <a:endParaRPr lang="en-US"/>
        </a:p>
      </dgm:t>
    </dgm:pt>
    <dgm:pt modelId="{8E93EDF5-3A7A-4BE6-9C9C-B1E7CD1DB060}" type="pres">
      <dgm:prSet presAssocID="{A4426109-D679-43A1-8660-8EC67B6E7CF0}" presName="composite" presStyleCnt="0"/>
      <dgm:spPr/>
    </dgm:pt>
    <dgm:pt modelId="{2B277793-0E5E-408A-9931-9C9117B454A5}" type="pres">
      <dgm:prSet presAssocID="{A4426109-D679-43A1-8660-8EC67B6E7CF0}" presName="imagSh" presStyleLbl="bgImgPlace1" presStyleIdx="3" presStyleCnt="4" custLinFactNeighborX="6220" custLinFactNeighborY="6672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F4E9A18-F732-4A67-993B-7C054E59BFDC}" type="pres">
      <dgm:prSet presAssocID="{A4426109-D679-43A1-8660-8EC67B6E7CF0}" presName="txNode" presStyleLbl="node1" presStyleIdx="3" presStyleCnt="4" custLinFactNeighborX="-33929" custLinFactNeighborY="-82559">
        <dgm:presLayoutVars>
          <dgm:bulletEnabled val="1"/>
        </dgm:presLayoutVars>
      </dgm:prSet>
      <dgm:spPr/>
      <dgm:t>
        <a:bodyPr/>
        <a:lstStyle/>
        <a:p>
          <a:endParaRPr lang="en-US"/>
        </a:p>
      </dgm:t>
    </dgm:pt>
  </dgm:ptLst>
  <dgm:cxnLst>
    <dgm:cxn modelId="{0293383C-0D86-42AE-BA53-36660B687AB0}" type="presOf" srcId="{A4426109-D679-43A1-8660-8EC67B6E7CF0}" destId="{FF4E9A18-F732-4A67-993B-7C054E59BFDC}" srcOrd="0" destOrd="0" presId="urn:microsoft.com/office/officeart/2005/8/layout/hProcess10"/>
    <dgm:cxn modelId="{BCA818C7-AFD5-4990-9E0B-1B584AE78DFC}" type="presOf" srcId="{8B858244-0219-4605-A1FD-30838173996C}" destId="{4B468B9D-7DA2-457D-B577-A732FF67D0F1}" srcOrd="0" destOrd="0" presId="urn:microsoft.com/office/officeart/2005/8/layout/hProcess10"/>
    <dgm:cxn modelId="{5F77EA75-7949-43C3-9B0A-9CA6886BB483}" srcId="{16BE03BA-5D02-4AE9-A5AB-A9FCA7E85EF5}" destId="{8B858244-0219-4605-A1FD-30838173996C}" srcOrd="0" destOrd="0" parTransId="{27F2BB35-8858-469A-A7A2-7D08400CD893}" sibTransId="{15AF007F-2EAF-4D10-9338-484456A69C34}"/>
    <dgm:cxn modelId="{15B14FE8-3011-42BB-ABF7-4E18AF5D7972}" type="presOf" srcId="{15AF007F-2EAF-4D10-9338-484456A69C34}" destId="{AAC0F804-6EF0-4B79-AF8A-04786A9BEDFD}" srcOrd="0" destOrd="0" presId="urn:microsoft.com/office/officeart/2005/8/layout/hProcess10"/>
    <dgm:cxn modelId="{2AD5105F-0B00-4F3E-9764-899CAF6A82E4}" type="presOf" srcId="{23A717A0-4F2A-4B5D-8630-8C4375D472DF}" destId="{0B2B3484-0D22-452C-AA55-83EE918A1F91}" srcOrd="0" destOrd="0" presId="urn:microsoft.com/office/officeart/2005/8/layout/hProcess10"/>
    <dgm:cxn modelId="{AC4E06EC-866F-4205-A5B0-CF4BC5A563A0}" type="presOf" srcId="{15AF007F-2EAF-4D10-9338-484456A69C34}" destId="{4C10E4C0-67E1-4D55-816B-49D42DF70778}" srcOrd="1" destOrd="0" presId="urn:microsoft.com/office/officeart/2005/8/layout/hProcess10"/>
    <dgm:cxn modelId="{51F1CC73-7483-414F-9F60-8E268145325F}" type="presOf" srcId="{1CB62299-0218-4C0B-9AF5-48FE748E8C09}" destId="{7A95E1E3-C6A3-4383-B009-6F3E877383B7}" srcOrd="1" destOrd="0" presId="urn:microsoft.com/office/officeart/2005/8/layout/hProcess10"/>
    <dgm:cxn modelId="{F0FDE4E3-1239-4E95-BC5A-55914F2AF806}" srcId="{16BE03BA-5D02-4AE9-A5AB-A9FCA7E85EF5}" destId="{23A717A0-4F2A-4B5D-8630-8C4375D472DF}" srcOrd="1" destOrd="0" parTransId="{CCF72940-6788-4224-AAEB-AC17F33EF30F}" sibTransId="{CEDA934B-E4FD-42C2-86D0-CC9AE1E8BB6F}"/>
    <dgm:cxn modelId="{42E45CFE-C96E-4900-8306-C5F81FA150AC}" srcId="{16BE03BA-5D02-4AE9-A5AB-A9FCA7E85EF5}" destId="{DEC411D8-D029-4953-A8A7-B30308FB8D4E}" srcOrd="2" destOrd="0" parTransId="{67A35675-5EDF-491A-A901-49B3178C3351}" sibTransId="{1CB62299-0218-4C0B-9AF5-48FE748E8C09}"/>
    <dgm:cxn modelId="{D72C40C2-D78F-47CB-999E-F4F8C4AE13F2}" type="presOf" srcId="{CEDA934B-E4FD-42C2-86D0-CC9AE1E8BB6F}" destId="{092BA6BF-4C0C-440E-939F-DDDDE4E2F9D2}" srcOrd="1" destOrd="0" presId="urn:microsoft.com/office/officeart/2005/8/layout/hProcess10"/>
    <dgm:cxn modelId="{9CDEFDFC-D31A-4CA5-8C9A-716D6B7E2A05}" srcId="{16BE03BA-5D02-4AE9-A5AB-A9FCA7E85EF5}" destId="{A4426109-D679-43A1-8660-8EC67B6E7CF0}" srcOrd="3" destOrd="0" parTransId="{4CFD4377-8E62-4B9F-A615-E1FB8036311B}" sibTransId="{015AF81A-6AC8-40C0-9231-9DDE4125C537}"/>
    <dgm:cxn modelId="{20C5B4F7-0CB9-49FC-9DB9-9C75929C74E1}" type="presOf" srcId="{CEDA934B-E4FD-42C2-86D0-CC9AE1E8BB6F}" destId="{F93EE926-0861-4C8F-809E-044A85320E2D}" srcOrd="0" destOrd="0" presId="urn:microsoft.com/office/officeart/2005/8/layout/hProcess10"/>
    <dgm:cxn modelId="{0127F957-5BCA-4A49-88F1-B39F5D5B5AC9}" type="presOf" srcId="{1CB62299-0218-4C0B-9AF5-48FE748E8C09}" destId="{79C4EA77-63CD-4A6F-B7E8-E7DA9824F0B5}" srcOrd="0" destOrd="0" presId="urn:microsoft.com/office/officeart/2005/8/layout/hProcess10"/>
    <dgm:cxn modelId="{371E12B4-437E-41EE-BF7D-66BC1CDEDB11}" type="presOf" srcId="{DEC411D8-D029-4953-A8A7-B30308FB8D4E}" destId="{27A2E8F5-B148-4CC9-B3AD-AEE8B559FC43}" srcOrd="0" destOrd="0" presId="urn:microsoft.com/office/officeart/2005/8/layout/hProcess10"/>
    <dgm:cxn modelId="{DC730CA1-6DBE-4CAC-8297-FF858AEF2B82}" type="presOf" srcId="{16BE03BA-5D02-4AE9-A5AB-A9FCA7E85EF5}" destId="{C76418D0-A274-4221-A6ED-EB48B179C2D1}" srcOrd="0" destOrd="0" presId="urn:microsoft.com/office/officeart/2005/8/layout/hProcess10"/>
    <dgm:cxn modelId="{250C1D91-CAA0-443A-A307-F38C50E8AB75}" type="presParOf" srcId="{C76418D0-A274-4221-A6ED-EB48B179C2D1}" destId="{3960EFD5-9B13-49F0-B2B2-A574A5750526}" srcOrd="0" destOrd="0" presId="urn:microsoft.com/office/officeart/2005/8/layout/hProcess10"/>
    <dgm:cxn modelId="{E5488328-7D00-4BFF-A171-A551A1D29E87}" type="presParOf" srcId="{3960EFD5-9B13-49F0-B2B2-A574A5750526}" destId="{80AE0457-99FC-4EAF-BA85-84D723EC7742}" srcOrd="0" destOrd="0" presId="urn:microsoft.com/office/officeart/2005/8/layout/hProcess10"/>
    <dgm:cxn modelId="{793F0929-478E-4FCE-87A7-33C31640DD93}" type="presParOf" srcId="{3960EFD5-9B13-49F0-B2B2-A574A5750526}" destId="{4B468B9D-7DA2-457D-B577-A732FF67D0F1}" srcOrd="1" destOrd="0" presId="urn:microsoft.com/office/officeart/2005/8/layout/hProcess10"/>
    <dgm:cxn modelId="{81F8364D-D661-47E6-9C9C-438A48B31422}" type="presParOf" srcId="{C76418D0-A274-4221-A6ED-EB48B179C2D1}" destId="{AAC0F804-6EF0-4B79-AF8A-04786A9BEDFD}" srcOrd="1" destOrd="0" presId="urn:microsoft.com/office/officeart/2005/8/layout/hProcess10"/>
    <dgm:cxn modelId="{C11ACC32-E532-443E-B618-11B37FB24449}" type="presParOf" srcId="{AAC0F804-6EF0-4B79-AF8A-04786A9BEDFD}" destId="{4C10E4C0-67E1-4D55-816B-49D42DF70778}" srcOrd="0" destOrd="0" presId="urn:microsoft.com/office/officeart/2005/8/layout/hProcess10"/>
    <dgm:cxn modelId="{CD470CE1-ECA9-4129-9833-359A9F70B520}" type="presParOf" srcId="{C76418D0-A274-4221-A6ED-EB48B179C2D1}" destId="{2252E1B8-39EA-4F11-B9B1-5E1E5128A12E}" srcOrd="2" destOrd="0" presId="urn:microsoft.com/office/officeart/2005/8/layout/hProcess10"/>
    <dgm:cxn modelId="{B72403BB-83E7-4074-8740-CEEA014CBA12}" type="presParOf" srcId="{2252E1B8-39EA-4F11-B9B1-5E1E5128A12E}" destId="{D4E6E131-2DBD-4635-8FDA-F776721C09F8}" srcOrd="0" destOrd="0" presId="urn:microsoft.com/office/officeart/2005/8/layout/hProcess10"/>
    <dgm:cxn modelId="{DCB5932A-20C8-4BC7-893D-DA9CFA513500}" type="presParOf" srcId="{2252E1B8-39EA-4F11-B9B1-5E1E5128A12E}" destId="{0B2B3484-0D22-452C-AA55-83EE918A1F91}" srcOrd="1" destOrd="0" presId="urn:microsoft.com/office/officeart/2005/8/layout/hProcess10"/>
    <dgm:cxn modelId="{389E798A-F89D-474A-AE0B-1415CB566CE6}" type="presParOf" srcId="{C76418D0-A274-4221-A6ED-EB48B179C2D1}" destId="{F93EE926-0861-4C8F-809E-044A85320E2D}" srcOrd="3" destOrd="0" presId="urn:microsoft.com/office/officeart/2005/8/layout/hProcess10"/>
    <dgm:cxn modelId="{86604B58-F992-4790-8472-E417641602A5}" type="presParOf" srcId="{F93EE926-0861-4C8F-809E-044A85320E2D}" destId="{092BA6BF-4C0C-440E-939F-DDDDE4E2F9D2}" srcOrd="0" destOrd="0" presId="urn:microsoft.com/office/officeart/2005/8/layout/hProcess10"/>
    <dgm:cxn modelId="{AB4871C9-DFED-422E-AF01-4E849659704B}" type="presParOf" srcId="{C76418D0-A274-4221-A6ED-EB48B179C2D1}" destId="{7D77F92F-BEEB-4B71-A2BF-5383CDB11968}" srcOrd="4" destOrd="0" presId="urn:microsoft.com/office/officeart/2005/8/layout/hProcess10"/>
    <dgm:cxn modelId="{01358319-B495-4625-BFB6-E1213BF7A1EB}" type="presParOf" srcId="{7D77F92F-BEEB-4B71-A2BF-5383CDB11968}" destId="{E64DA846-BA97-47A1-BC8C-25E4BAAB3FC4}" srcOrd="0" destOrd="0" presId="urn:microsoft.com/office/officeart/2005/8/layout/hProcess10"/>
    <dgm:cxn modelId="{FD6DE575-9813-4C3B-B7B7-89E057CB728A}" type="presParOf" srcId="{7D77F92F-BEEB-4B71-A2BF-5383CDB11968}" destId="{27A2E8F5-B148-4CC9-B3AD-AEE8B559FC43}" srcOrd="1" destOrd="0" presId="urn:microsoft.com/office/officeart/2005/8/layout/hProcess10"/>
    <dgm:cxn modelId="{E8A85038-9F75-406C-A7C3-10E6B25FDA82}" type="presParOf" srcId="{C76418D0-A274-4221-A6ED-EB48B179C2D1}" destId="{79C4EA77-63CD-4A6F-B7E8-E7DA9824F0B5}" srcOrd="5" destOrd="0" presId="urn:microsoft.com/office/officeart/2005/8/layout/hProcess10"/>
    <dgm:cxn modelId="{A2756E4B-6D5C-4FD0-B189-90DEEEB3BD65}" type="presParOf" srcId="{79C4EA77-63CD-4A6F-B7E8-E7DA9824F0B5}" destId="{7A95E1E3-C6A3-4383-B009-6F3E877383B7}" srcOrd="0" destOrd="0" presId="urn:microsoft.com/office/officeart/2005/8/layout/hProcess10"/>
    <dgm:cxn modelId="{DF035B25-6F95-411C-BD0D-A0E70AC71AA3}" type="presParOf" srcId="{C76418D0-A274-4221-A6ED-EB48B179C2D1}" destId="{8E93EDF5-3A7A-4BE6-9C9C-B1E7CD1DB060}" srcOrd="6" destOrd="0" presId="urn:microsoft.com/office/officeart/2005/8/layout/hProcess10"/>
    <dgm:cxn modelId="{8494E04E-3996-4CB0-ADED-13058396F2BC}" type="presParOf" srcId="{8E93EDF5-3A7A-4BE6-9C9C-B1E7CD1DB060}" destId="{2B277793-0E5E-408A-9931-9C9117B454A5}" srcOrd="0" destOrd="0" presId="urn:microsoft.com/office/officeart/2005/8/layout/hProcess10"/>
    <dgm:cxn modelId="{01A2AE13-6A43-477A-9C39-E269FACE0FA9}" type="presParOf" srcId="{8E93EDF5-3A7A-4BE6-9C9C-B1E7CD1DB060}" destId="{FF4E9A18-F732-4A67-993B-7C054E59BFD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E0457-99FC-4EAF-BA85-84D723EC7742}">
      <dsp:nvSpPr>
        <dsp:cNvPr id="0" name=""/>
        <dsp:cNvSpPr/>
      </dsp:nvSpPr>
      <dsp:spPr>
        <a:xfrm>
          <a:off x="77187" y="1330039"/>
          <a:ext cx="1485575" cy="148557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68B9D-7DA2-457D-B577-A732FF67D0F1}">
      <dsp:nvSpPr>
        <dsp:cNvPr id="0" name=""/>
        <dsp:cNvSpPr/>
      </dsp:nvSpPr>
      <dsp:spPr>
        <a:xfrm>
          <a:off x="510189" y="12081"/>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Calculate wet bulb temperature on height levels</a:t>
          </a:r>
        </a:p>
      </dsp:txBody>
      <dsp:txXfrm>
        <a:off x="553700" y="55592"/>
        <a:ext cx="1398553" cy="1398553"/>
      </dsp:txXfrm>
    </dsp:sp>
    <dsp:sp modelId="{0A2FEBA9-B010-48CE-A12A-7EC9CDB1CC18}">
      <dsp:nvSpPr>
        <dsp:cNvPr id="0" name=""/>
        <dsp:cNvSpPr/>
      </dsp:nvSpPr>
      <dsp:spPr>
        <a:xfrm rot="21569953">
          <a:off x="1774498" y="1885076"/>
          <a:ext cx="211747"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74499" y="1956747"/>
        <a:ext cx="148223" cy="214177"/>
      </dsp:txXfrm>
    </dsp:sp>
    <dsp:sp modelId="{1D2449E5-FE8B-41CF-8C68-BFB1D77B3F53}">
      <dsp:nvSpPr>
        <dsp:cNvPr id="0" name=""/>
        <dsp:cNvSpPr/>
      </dsp:nvSpPr>
      <dsp:spPr>
        <a:xfrm>
          <a:off x="2167731" y="1311766"/>
          <a:ext cx="1485575" cy="148557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9F1087-205E-4073-ADF6-F201663CA90F}">
      <dsp:nvSpPr>
        <dsp:cNvPr id="0" name=""/>
        <dsp:cNvSpPr/>
      </dsp:nvSpPr>
      <dsp:spPr>
        <a:xfrm>
          <a:off x="2537121" y="12081"/>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Integrate down to the surface</a:t>
          </a:r>
        </a:p>
      </dsp:txBody>
      <dsp:txXfrm>
        <a:off x="2580632" y="55592"/>
        <a:ext cx="1398553" cy="1398553"/>
      </dsp:txXfrm>
    </dsp:sp>
    <dsp:sp modelId="{327832D3-7569-4CB0-982B-D71BBC8E35A6}">
      <dsp:nvSpPr>
        <dsp:cNvPr id="0" name=""/>
        <dsp:cNvSpPr/>
      </dsp:nvSpPr>
      <dsp:spPr>
        <a:xfrm rot="21590945">
          <a:off x="3924918" y="1873042"/>
          <a:ext cx="271612"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24918" y="1944542"/>
        <a:ext cx="190128" cy="214177"/>
      </dsp:txXfrm>
    </dsp:sp>
    <dsp:sp modelId="{AAF4C9E8-590E-405E-9771-8E2D56F8D8A9}">
      <dsp:nvSpPr>
        <dsp:cNvPr id="0" name=""/>
        <dsp:cNvSpPr/>
      </dsp:nvSpPr>
      <dsp:spPr>
        <a:xfrm>
          <a:off x="4429340" y="1305809"/>
          <a:ext cx="1485575" cy="148557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F332F-9375-43E8-91F4-BC317A0BD296}">
      <dsp:nvSpPr>
        <dsp:cNvPr id="0" name=""/>
        <dsp:cNvSpPr/>
      </dsp:nvSpPr>
      <dsp:spPr>
        <a:xfrm>
          <a:off x="4789920" y="6153"/>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Find the height that the integral crosses a threshold</a:t>
          </a:r>
        </a:p>
      </dsp:txBody>
      <dsp:txXfrm>
        <a:off x="4833431" y="49664"/>
        <a:ext cx="1398553" cy="1398553"/>
      </dsp:txXfrm>
    </dsp:sp>
    <dsp:sp modelId="{E714F537-BC59-4126-AD9C-55864AC221A3}">
      <dsp:nvSpPr>
        <dsp:cNvPr id="0" name=""/>
        <dsp:cNvSpPr/>
      </dsp:nvSpPr>
      <dsp:spPr>
        <a:xfrm rot="21599979">
          <a:off x="6255103" y="1870107"/>
          <a:ext cx="340187"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255103" y="1941500"/>
        <a:ext cx="238131" cy="214177"/>
      </dsp:txXfrm>
    </dsp:sp>
    <dsp:sp modelId="{920BB61B-DE21-4459-9B51-977392B37BFA}">
      <dsp:nvSpPr>
        <dsp:cNvPr id="0" name=""/>
        <dsp:cNvSpPr/>
      </dsp:nvSpPr>
      <dsp:spPr>
        <a:xfrm>
          <a:off x="6886881" y="1305794"/>
          <a:ext cx="1485575" cy="148557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35851-180B-4B11-ACFA-9CAD23B009D6}">
      <dsp:nvSpPr>
        <dsp:cNvPr id="0" name=""/>
        <dsp:cNvSpPr/>
      </dsp:nvSpPr>
      <dsp:spPr>
        <a:xfrm>
          <a:off x="7153599" y="0"/>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Fill in missing data</a:t>
          </a:r>
        </a:p>
      </dsp:txBody>
      <dsp:txXfrm>
        <a:off x="7197110" y="43511"/>
        <a:ext cx="1398553" cy="1398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E0457-99FC-4EAF-BA85-84D723EC7742}">
      <dsp:nvSpPr>
        <dsp:cNvPr id="0" name=""/>
        <dsp:cNvSpPr/>
      </dsp:nvSpPr>
      <dsp:spPr>
        <a:xfrm>
          <a:off x="211156" y="1316338"/>
          <a:ext cx="1485575" cy="148557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68B9D-7DA2-457D-B577-A732FF67D0F1}">
      <dsp:nvSpPr>
        <dsp:cNvPr id="0" name=""/>
        <dsp:cNvSpPr/>
      </dsp:nvSpPr>
      <dsp:spPr>
        <a:xfrm>
          <a:off x="0" y="0"/>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cs typeface="Arial"/>
            </a:rPr>
            <a:t> Find snow </a:t>
          </a:r>
          <a:r>
            <a:rPr lang="en-GB" sz="1400" kern="1200">
              <a:cs typeface="Arial"/>
            </a:rPr>
            <a:t>falling </a:t>
          </a:r>
          <a:r>
            <a:rPr lang="en-US" sz="1400" kern="1200">
              <a:cs typeface="Arial"/>
            </a:rPr>
            <a:t>level</a:t>
          </a:r>
          <a:endParaRPr lang="en-US" sz="1400" kern="1200">
            <a:solidFill>
              <a:srgbClr val="010000"/>
            </a:solidFill>
            <a:latin typeface="Arial"/>
            <a:cs typeface="Arial"/>
          </a:endParaRPr>
        </a:p>
      </dsp:txBody>
      <dsp:txXfrm>
        <a:off x="43511" y="43511"/>
        <a:ext cx="1398553" cy="1398553"/>
      </dsp:txXfrm>
    </dsp:sp>
    <dsp:sp modelId="{AAC0F804-6EF0-4B79-AF8A-04786A9BEDFD}">
      <dsp:nvSpPr>
        <dsp:cNvPr id="0" name=""/>
        <dsp:cNvSpPr/>
      </dsp:nvSpPr>
      <dsp:spPr>
        <a:xfrm rot="13834">
          <a:off x="1909380" y="1884916"/>
          <a:ext cx="212650"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909380" y="1956181"/>
        <a:ext cx="148855" cy="214177"/>
      </dsp:txXfrm>
    </dsp:sp>
    <dsp:sp modelId="{D4E6E131-2DBD-4635-8FDA-F776721C09F8}">
      <dsp:nvSpPr>
        <dsp:cNvPr id="0" name=""/>
        <dsp:cNvSpPr/>
      </dsp:nvSpPr>
      <dsp:spPr>
        <a:xfrm>
          <a:off x="2304300" y="1324761"/>
          <a:ext cx="1485575" cy="148557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B3484-0D22-452C-AA55-83EE918A1F91}">
      <dsp:nvSpPr>
        <dsp:cNvPr id="0" name=""/>
        <dsp:cNvSpPr/>
      </dsp:nvSpPr>
      <dsp:spPr>
        <a:xfrm>
          <a:off x="2025310" y="0"/>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rgbClr val="010000"/>
              </a:solidFill>
              <a:latin typeface="Arial"/>
              <a:cs typeface="Arial"/>
            </a:rPr>
            <a:t>Generate percentiles from a </a:t>
          </a:r>
          <a:r>
            <a:rPr lang="en-US" sz="1400" kern="1200" err="1">
              <a:solidFill>
                <a:srgbClr val="010000"/>
              </a:solidFill>
              <a:latin typeface="Arial"/>
              <a:cs typeface="Arial"/>
            </a:rPr>
            <a:t>neighbourhood</a:t>
          </a:r>
        </a:p>
      </dsp:txBody>
      <dsp:txXfrm>
        <a:off x="2068821" y="43511"/>
        <a:ext cx="1398553" cy="1398553"/>
      </dsp:txXfrm>
    </dsp:sp>
    <dsp:sp modelId="{F93EE926-0861-4C8F-809E-044A85320E2D}">
      <dsp:nvSpPr>
        <dsp:cNvPr id="0" name=""/>
        <dsp:cNvSpPr/>
      </dsp:nvSpPr>
      <dsp:spPr>
        <a:xfrm rot="21587404">
          <a:off x="4073092" y="1884789"/>
          <a:ext cx="283218"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073092" y="1956338"/>
        <a:ext cx="198253" cy="214177"/>
      </dsp:txXfrm>
    </dsp:sp>
    <dsp:sp modelId="{E64DA846-BA97-47A1-BC8C-25E4BAAB3FC4}">
      <dsp:nvSpPr>
        <dsp:cNvPr id="0" name=""/>
        <dsp:cNvSpPr/>
      </dsp:nvSpPr>
      <dsp:spPr>
        <a:xfrm>
          <a:off x="4599067" y="1316352"/>
          <a:ext cx="1485575" cy="148557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2E8F5-B148-4CC9-B3AD-AEE8B559FC43}">
      <dsp:nvSpPr>
        <dsp:cNvPr id="0" name=""/>
        <dsp:cNvSpPr/>
      </dsp:nvSpPr>
      <dsp:spPr>
        <a:xfrm>
          <a:off x="4303275" y="0"/>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solidFill>
                <a:srgbClr val="010000"/>
              </a:solidFill>
              <a:latin typeface="Arial"/>
              <a:cs typeface="Arial"/>
            </a:rPr>
            <a:t>Extract the probability that the snow falling level is at the surface (&amp; mean over realizations)</a:t>
          </a:r>
        </a:p>
      </dsp:txBody>
      <dsp:txXfrm>
        <a:off x="4346786" y="43511"/>
        <a:ext cx="1398553" cy="1398553"/>
      </dsp:txXfrm>
    </dsp:sp>
    <dsp:sp modelId="{79C4EA77-63CD-4A6F-B7E8-E7DA9824F0B5}">
      <dsp:nvSpPr>
        <dsp:cNvPr id="0" name=""/>
        <dsp:cNvSpPr/>
      </dsp:nvSpPr>
      <dsp:spPr>
        <a:xfrm rot="24027">
          <a:off x="6406072" y="1889220"/>
          <a:ext cx="321441" cy="35696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6406073" y="1960276"/>
        <a:ext cx="225009" cy="214177"/>
      </dsp:txXfrm>
    </dsp:sp>
    <dsp:sp modelId="{2B277793-0E5E-408A-9931-9C9117B454A5}">
      <dsp:nvSpPr>
        <dsp:cNvPr id="0" name=""/>
        <dsp:cNvSpPr/>
      </dsp:nvSpPr>
      <dsp:spPr>
        <a:xfrm>
          <a:off x="7003023" y="1333154"/>
          <a:ext cx="1485575" cy="148557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E9A18-F732-4A67-993B-7C054E59BFDC}">
      <dsp:nvSpPr>
        <dsp:cNvPr id="0" name=""/>
        <dsp:cNvSpPr/>
      </dsp:nvSpPr>
      <dsp:spPr>
        <a:xfrm>
          <a:off x="6648417" y="6758"/>
          <a:ext cx="1485575" cy="148557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solidFill>
                <a:srgbClr val="010000"/>
              </a:solidFill>
              <a:latin typeface="Arial"/>
              <a:cs typeface="Arial"/>
            </a:rPr>
            <a:t>Multiply with probability of precipitation</a:t>
          </a:r>
        </a:p>
      </dsp:txBody>
      <dsp:txXfrm>
        <a:off x="6691928" y="50269"/>
        <a:ext cx="1398553" cy="13985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10331" cy="2383690"/>
          </a:xfrm>
          <a:prstGeom prst="rect">
            <a:avLst/>
          </a:prstGeom>
        </p:spPr>
        <p:txBody>
          <a:bodyPr vert="horz" lIns="170792" tIns="85396" rIns="170792" bIns="85396" rtlCol="0"/>
          <a:lstStyle>
            <a:lvl1pPr algn="l">
              <a:lnSpc>
                <a:spcPct val="85000"/>
              </a:lnSpc>
              <a:defRPr sz="2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673549" y="1"/>
            <a:ext cx="2810331" cy="2383690"/>
          </a:xfrm>
          <a:prstGeom prst="rect">
            <a:avLst/>
          </a:prstGeom>
        </p:spPr>
        <p:txBody>
          <a:bodyPr vert="horz" wrap="square" lIns="170792" tIns="85396" rIns="170792" bIns="85396" numCol="1" anchor="t" anchorCtr="0" compatLnSpc="1">
            <a:prstTxWarp prst="textNoShape">
              <a:avLst/>
            </a:prstTxWarp>
          </a:bodyPr>
          <a:lstStyle>
            <a:lvl1pPr algn="r">
              <a:lnSpc>
                <a:spcPct val="85000"/>
              </a:lnSpc>
              <a:defRPr sz="2200"/>
            </a:lvl1pPr>
          </a:lstStyle>
          <a:p>
            <a:fld id="{36800038-8937-4997-9D2C-36F8DE8F72AF}" type="datetimeFigureOut">
              <a:rPr lang="en-US"/>
              <a:pPr/>
              <a:t>11/16/2018</a:t>
            </a:fld>
            <a:endParaRPr lang="en-US"/>
          </a:p>
        </p:txBody>
      </p:sp>
      <p:sp>
        <p:nvSpPr>
          <p:cNvPr id="4" name="Footer Placeholder 3"/>
          <p:cNvSpPr>
            <a:spLocks noGrp="1"/>
          </p:cNvSpPr>
          <p:nvPr>
            <p:ph type="ftr" sz="quarter" idx="2"/>
          </p:nvPr>
        </p:nvSpPr>
        <p:spPr>
          <a:xfrm>
            <a:off x="1" y="45281823"/>
            <a:ext cx="2810331" cy="2383690"/>
          </a:xfrm>
          <a:prstGeom prst="rect">
            <a:avLst/>
          </a:prstGeom>
        </p:spPr>
        <p:txBody>
          <a:bodyPr vert="horz" lIns="170792" tIns="85396" rIns="170792" bIns="85396" rtlCol="0" anchor="b"/>
          <a:lstStyle>
            <a:lvl1pPr algn="l">
              <a:lnSpc>
                <a:spcPct val="85000"/>
              </a:lnSpc>
              <a:defRPr sz="2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673549" y="45281823"/>
            <a:ext cx="2810331" cy="2383690"/>
          </a:xfrm>
          <a:prstGeom prst="rect">
            <a:avLst/>
          </a:prstGeom>
        </p:spPr>
        <p:txBody>
          <a:bodyPr vert="horz" wrap="square" lIns="170792" tIns="85396" rIns="170792" bIns="85396" numCol="1" anchor="b" anchorCtr="0" compatLnSpc="1">
            <a:prstTxWarp prst="textNoShape">
              <a:avLst/>
            </a:prstTxWarp>
          </a:bodyPr>
          <a:lstStyle>
            <a:lvl1pPr algn="r">
              <a:lnSpc>
                <a:spcPct val="85000"/>
              </a:lnSpc>
              <a:defRPr sz="2200"/>
            </a:lvl1pPr>
          </a:lstStyle>
          <a:p>
            <a:fld id="{93D6B0F6-10D5-4A13-A188-33FEBD3A73E5}" type="slidenum">
              <a:rPr lang="en-US"/>
              <a:pPr/>
              <a:t>‹#›</a:t>
            </a:fld>
            <a:endParaRPr lang="en-US"/>
          </a:p>
        </p:txBody>
      </p:sp>
    </p:spTree>
    <p:extLst>
      <p:ext uri="{BB962C8B-B14F-4D97-AF65-F5344CB8AC3E}">
        <p14:creationId xmlns:p14="http://schemas.microsoft.com/office/powerpoint/2010/main" val="363545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2"/>
            <a:ext cx="2810331" cy="555469"/>
          </a:xfrm>
          <a:prstGeom prst="rect">
            <a:avLst/>
          </a:prstGeom>
          <a:noFill/>
          <a:ln w="9525">
            <a:noFill/>
            <a:miter lim="800000"/>
            <a:headEnd/>
            <a:tailEnd/>
          </a:ln>
          <a:effectLst/>
        </p:spPr>
        <p:txBody>
          <a:bodyPr vert="horz" wrap="square" lIns="170792" tIns="85396" rIns="170792" bIns="85396" numCol="1" anchor="t" anchorCtr="0" compatLnSpc="1">
            <a:prstTxWarp prst="textNoShape">
              <a:avLst/>
            </a:prstTxWarp>
          </a:bodyPr>
          <a:lstStyle>
            <a:lvl1pPr>
              <a:lnSpc>
                <a:spcPct val="100000"/>
              </a:lnSpc>
              <a:defRPr sz="2200">
                <a:solidFill>
                  <a:schemeClr val="tx1"/>
                </a:solidFill>
                <a:latin typeface="Arial" charset="0"/>
                <a:ea typeface="+mn-ea"/>
                <a:cs typeface="+mn-cs"/>
              </a:defRPr>
            </a:lvl1pPr>
          </a:lstStyle>
          <a:p>
            <a:pPr>
              <a:defRPr/>
            </a:pPr>
            <a:endParaRPr lang="en-GB" dirty="0"/>
          </a:p>
        </p:txBody>
      </p:sp>
      <p:sp>
        <p:nvSpPr>
          <p:cNvPr id="55299" name="Rectangle 3"/>
          <p:cNvSpPr>
            <a:spLocks noGrp="1" noChangeArrowheads="1"/>
          </p:cNvSpPr>
          <p:nvPr>
            <p:ph type="dt" idx="1"/>
          </p:nvPr>
        </p:nvSpPr>
        <p:spPr bwMode="auto">
          <a:xfrm>
            <a:off x="3673549" y="2"/>
            <a:ext cx="2810331" cy="555469"/>
          </a:xfrm>
          <a:prstGeom prst="rect">
            <a:avLst/>
          </a:prstGeom>
          <a:noFill/>
          <a:ln w="9525">
            <a:noFill/>
            <a:miter lim="800000"/>
            <a:headEnd/>
            <a:tailEnd/>
          </a:ln>
          <a:effectLst/>
        </p:spPr>
        <p:txBody>
          <a:bodyPr vert="horz" wrap="square" lIns="170792" tIns="85396" rIns="170792" bIns="85396" numCol="1" anchor="t" anchorCtr="0" compatLnSpc="1">
            <a:prstTxWarp prst="textNoShape">
              <a:avLst/>
            </a:prstTxWarp>
          </a:bodyPr>
          <a:lstStyle>
            <a:lvl1pPr algn="r">
              <a:lnSpc>
                <a:spcPct val="100000"/>
              </a:lnSpc>
              <a:defRPr sz="2200">
                <a:solidFill>
                  <a:schemeClr val="tx1"/>
                </a:solidFill>
                <a:latin typeface="Arial" charset="0"/>
                <a:ea typeface="+mn-ea"/>
                <a:cs typeface="+mn-cs"/>
              </a:defRPr>
            </a:lvl1pPr>
          </a:lstStyle>
          <a:p>
            <a:pPr>
              <a:defRPr/>
            </a:pPr>
            <a:endParaRPr lang="en-GB" dirty="0"/>
          </a:p>
        </p:txBody>
      </p:sp>
      <p:sp>
        <p:nvSpPr>
          <p:cNvPr id="18436" name="Rectangle 4"/>
          <p:cNvSpPr>
            <a:spLocks noGrp="1" noRot="1" noChangeAspect="1" noChangeArrowheads="1" noTextEdit="1"/>
          </p:cNvSpPr>
          <p:nvPr>
            <p:ph type="sldImg" idx="2"/>
          </p:nvPr>
        </p:nvSpPr>
        <p:spPr bwMode="auto">
          <a:xfrm>
            <a:off x="585788" y="754063"/>
            <a:ext cx="5314950" cy="29908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48539" y="3942562"/>
            <a:ext cx="5188303" cy="5213121"/>
          </a:xfrm>
          <a:prstGeom prst="rect">
            <a:avLst/>
          </a:prstGeom>
          <a:noFill/>
          <a:ln w="9525">
            <a:noFill/>
            <a:miter lim="800000"/>
            <a:headEnd/>
            <a:tailEnd/>
          </a:ln>
          <a:effectLst/>
        </p:spPr>
        <p:txBody>
          <a:bodyPr vert="horz" wrap="square" lIns="170792" tIns="85396" rIns="170792" bIns="8539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5302" name="Rectangle 6"/>
          <p:cNvSpPr>
            <a:spLocks noGrp="1" noChangeArrowheads="1"/>
          </p:cNvSpPr>
          <p:nvPr>
            <p:ph type="ftr" sz="quarter" idx="4"/>
          </p:nvPr>
        </p:nvSpPr>
        <p:spPr bwMode="auto">
          <a:xfrm>
            <a:off x="1" y="9353851"/>
            <a:ext cx="2810331" cy="572787"/>
          </a:xfrm>
          <a:prstGeom prst="rect">
            <a:avLst/>
          </a:prstGeom>
          <a:noFill/>
          <a:ln w="9525">
            <a:noFill/>
            <a:miter lim="800000"/>
            <a:headEnd/>
            <a:tailEnd/>
          </a:ln>
          <a:effectLst/>
        </p:spPr>
        <p:txBody>
          <a:bodyPr vert="horz" wrap="square" lIns="170792" tIns="85396" rIns="170792" bIns="85396" numCol="1" anchor="b" anchorCtr="0" compatLnSpc="1">
            <a:prstTxWarp prst="textNoShape">
              <a:avLst/>
            </a:prstTxWarp>
          </a:bodyPr>
          <a:lstStyle>
            <a:lvl1pPr>
              <a:lnSpc>
                <a:spcPct val="100000"/>
              </a:lnSpc>
              <a:defRPr sz="2200">
                <a:solidFill>
                  <a:schemeClr val="tx1"/>
                </a:solidFill>
                <a:latin typeface="Arial" charset="0"/>
                <a:ea typeface="+mn-ea"/>
                <a:cs typeface="+mn-cs"/>
              </a:defRPr>
            </a:lvl1pPr>
          </a:lstStyle>
          <a:p>
            <a:pPr>
              <a:defRPr/>
            </a:pPr>
            <a:endParaRPr lang="en-GB" dirty="0"/>
          </a:p>
        </p:txBody>
      </p:sp>
      <p:sp>
        <p:nvSpPr>
          <p:cNvPr id="55303" name="Rectangle 7"/>
          <p:cNvSpPr>
            <a:spLocks noGrp="1" noChangeArrowheads="1"/>
          </p:cNvSpPr>
          <p:nvPr>
            <p:ph type="sldNum" sz="quarter" idx="5"/>
          </p:nvPr>
        </p:nvSpPr>
        <p:spPr bwMode="auto">
          <a:xfrm>
            <a:off x="3858758" y="9347225"/>
            <a:ext cx="2810331" cy="572787"/>
          </a:xfrm>
          <a:prstGeom prst="rect">
            <a:avLst/>
          </a:prstGeom>
          <a:noFill/>
          <a:ln w="9525">
            <a:noFill/>
            <a:miter lim="800000"/>
            <a:headEnd/>
            <a:tailEnd/>
          </a:ln>
          <a:effectLst/>
        </p:spPr>
        <p:txBody>
          <a:bodyPr vert="horz" wrap="square" lIns="170792" tIns="85396" rIns="170792" bIns="85396" numCol="1" anchor="b" anchorCtr="0" compatLnSpc="1">
            <a:prstTxWarp prst="textNoShape">
              <a:avLst/>
            </a:prstTxWarp>
          </a:bodyPr>
          <a:lstStyle>
            <a:lvl1pPr algn="r">
              <a:defRPr sz="2200">
                <a:solidFill>
                  <a:schemeClr val="tx1"/>
                </a:solidFill>
              </a:defRPr>
            </a:lvl1pPr>
          </a:lstStyle>
          <a:p>
            <a:fld id="{A02568A6-21B0-4F25-8852-CAB73BEA458B}" type="slidenum">
              <a:rPr lang="en-GB"/>
              <a:pPr/>
              <a:t>‹#›</a:t>
            </a:fld>
            <a:endParaRPr lang="en-GB"/>
          </a:p>
        </p:txBody>
      </p:sp>
    </p:spTree>
    <p:extLst>
      <p:ext uri="{BB962C8B-B14F-4D97-AF65-F5344CB8AC3E}">
        <p14:creationId xmlns:p14="http://schemas.microsoft.com/office/powerpoint/2010/main" val="3927949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49200" y="3575050"/>
            <a:ext cx="31784925" cy="17880013"/>
          </a:xfrm>
        </p:spPr>
      </p:sp>
      <p:sp>
        <p:nvSpPr>
          <p:cNvPr id="3" name="Notes Placeholder 2"/>
          <p:cNvSpPr>
            <a:spLocks noGrp="1"/>
          </p:cNvSpPr>
          <p:nvPr>
            <p:ph type="body" idx="1"/>
          </p:nvPr>
        </p:nvSpPr>
        <p:spPr/>
        <p:txBody>
          <a:bodyPr/>
          <a:lstStyle/>
          <a:p>
            <a:r>
              <a:rPr lang="en-GB" dirty="0"/>
              <a:t>The new Met Office integrated post-processing and verification system</a:t>
            </a:r>
          </a:p>
        </p:txBody>
      </p:sp>
      <p:sp>
        <p:nvSpPr>
          <p:cNvPr id="4" name="Slide Number Placeholder 3"/>
          <p:cNvSpPr>
            <a:spLocks noGrp="1"/>
          </p:cNvSpPr>
          <p:nvPr>
            <p:ph type="sldNum" sz="quarter" idx="10"/>
          </p:nvPr>
        </p:nvSpPr>
        <p:spPr/>
        <p:txBody>
          <a:bodyPr/>
          <a:lstStyle/>
          <a:p>
            <a:pPr defTabSz="1707916">
              <a:defRPr/>
            </a:pPr>
            <a:fld id="{A02568A6-21B0-4F25-8852-CAB73BEA458B}" type="slidenum">
              <a:rPr lang="en-GB">
                <a:solidFill>
                  <a:srgbClr val="000000"/>
                </a:solidFill>
              </a:rPr>
              <a:pPr defTabSz="1707916">
                <a:defRPr/>
              </a:pPr>
              <a:t>1</a:t>
            </a:fld>
            <a:endParaRPr lang="en-GB">
              <a:solidFill>
                <a:srgbClr val="000000"/>
              </a:solidFill>
            </a:endParaRPr>
          </a:p>
        </p:txBody>
      </p:sp>
    </p:spTree>
    <p:extLst>
      <p:ext uri="{BB962C8B-B14F-4D97-AF65-F5344CB8AC3E}">
        <p14:creationId xmlns:p14="http://schemas.microsoft.com/office/powerpoint/2010/main" val="222873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10</a:t>
            </a:fld>
            <a:endParaRPr lang="en-GB"/>
          </a:p>
        </p:txBody>
      </p:sp>
    </p:spTree>
    <p:extLst>
      <p:ext uri="{BB962C8B-B14F-4D97-AF65-F5344CB8AC3E}">
        <p14:creationId xmlns:p14="http://schemas.microsoft.com/office/powerpoint/2010/main" val="412201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additional members</a:t>
            </a:r>
          </a:p>
        </p:txBody>
      </p:sp>
      <p:sp>
        <p:nvSpPr>
          <p:cNvPr id="4" name="Slide Number Placeholder 3"/>
          <p:cNvSpPr>
            <a:spLocks noGrp="1"/>
          </p:cNvSpPr>
          <p:nvPr>
            <p:ph type="sldNum" sz="quarter" idx="10"/>
          </p:nvPr>
        </p:nvSpPr>
        <p:spPr/>
        <p:txBody>
          <a:bodyPr/>
          <a:lstStyle/>
          <a:p>
            <a:fld id="{A02568A6-21B0-4F25-8852-CAB73BEA458B}" type="slidenum">
              <a:rPr lang="en-GB" smtClean="0"/>
              <a:pPr/>
              <a:t>11</a:t>
            </a:fld>
            <a:endParaRPr lang="en-GB"/>
          </a:p>
        </p:txBody>
      </p:sp>
    </p:spTree>
    <p:extLst>
      <p:ext uri="{BB962C8B-B14F-4D97-AF65-F5344CB8AC3E}">
        <p14:creationId xmlns:p14="http://schemas.microsoft.com/office/powerpoint/2010/main" val="276120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additional members</a:t>
            </a:r>
          </a:p>
        </p:txBody>
      </p:sp>
      <p:sp>
        <p:nvSpPr>
          <p:cNvPr id="4" name="Slide Number Placeholder 3"/>
          <p:cNvSpPr>
            <a:spLocks noGrp="1"/>
          </p:cNvSpPr>
          <p:nvPr>
            <p:ph type="sldNum" sz="quarter" idx="10"/>
          </p:nvPr>
        </p:nvSpPr>
        <p:spPr/>
        <p:txBody>
          <a:bodyPr/>
          <a:lstStyle/>
          <a:p>
            <a:fld id="{A02568A6-21B0-4F25-8852-CAB73BEA458B}" type="slidenum">
              <a:rPr lang="en-GB" smtClean="0"/>
              <a:pPr/>
              <a:t>12</a:t>
            </a:fld>
            <a:endParaRPr lang="en-GB"/>
          </a:p>
        </p:txBody>
      </p:sp>
    </p:spTree>
    <p:extLst>
      <p:ext uri="{BB962C8B-B14F-4D97-AF65-F5344CB8AC3E}">
        <p14:creationId xmlns:p14="http://schemas.microsoft.com/office/powerpoint/2010/main" val="189276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like additional members</a:t>
            </a:r>
          </a:p>
        </p:txBody>
      </p:sp>
      <p:sp>
        <p:nvSpPr>
          <p:cNvPr id="4" name="Slide Number Placeholder 3"/>
          <p:cNvSpPr>
            <a:spLocks noGrp="1"/>
          </p:cNvSpPr>
          <p:nvPr>
            <p:ph type="sldNum" sz="quarter" idx="10"/>
          </p:nvPr>
        </p:nvSpPr>
        <p:spPr/>
        <p:txBody>
          <a:bodyPr/>
          <a:lstStyle/>
          <a:p>
            <a:fld id="{A02568A6-21B0-4F25-8852-CAB73BEA458B}" type="slidenum">
              <a:rPr lang="en-GB" smtClean="0"/>
              <a:pPr/>
              <a:t>13</a:t>
            </a:fld>
            <a:endParaRPr lang="en-GB"/>
          </a:p>
        </p:txBody>
      </p:sp>
    </p:spTree>
    <p:extLst>
      <p:ext uri="{BB962C8B-B14F-4D97-AF65-F5344CB8AC3E}">
        <p14:creationId xmlns:p14="http://schemas.microsoft.com/office/powerpoint/2010/main" val="228390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Longer term vision for multi-model blending. [also mentions</a:t>
            </a:r>
            <a:r>
              <a:rPr lang="en-GB" baseline="0" dirty="0"/>
              <a:t> </a:t>
            </a:r>
            <a:r>
              <a:rPr lang="en-GB" baseline="0" dirty="0" err="1"/>
              <a:t>nowcast</a:t>
            </a:r>
            <a:r>
              <a:rPr lang="en-GB" baseline="0" dirty="0"/>
              <a:t>]</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14</a:t>
            </a:fld>
            <a:endParaRPr lang="en-GB"/>
          </a:p>
        </p:txBody>
      </p:sp>
    </p:spTree>
    <p:extLst>
      <p:ext uri="{BB962C8B-B14F-4D97-AF65-F5344CB8AC3E}">
        <p14:creationId xmlns:p14="http://schemas.microsoft.com/office/powerpoint/2010/main" val="231928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brief examples of the results – early system, so primarily illustrating capability</a:t>
            </a:r>
            <a:r>
              <a:rPr lang="en-GB" baseline="0" dirty="0"/>
              <a:t> and the kind of things we can learn.</a:t>
            </a:r>
          </a:p>
          <a:p>
            <a:endParaRPr lang="en-GB" baseline="0" dirty="0"/>
          </a:p>
          <a:p>
            <a:r>
              <a:rPr lang="en-GB" baseline="0" dirty="0"/>
              <a:t>Main verification of full PDF. Many stages, graphs quite complex (useful information!) just highlight some of the main messages.</a:t>
            </a:r>
            <a:endParaRPr lang="en-GB" dirty="0"/>
          </a:p>
          <a:p>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15</a:t>
            </a:fld>
            <a:endParaRPr lang="en-GB"/>
          </a:p>
        </p:txBody>
      </p:sp>
    </p:spTree>
    <p:extLst>
      <p:ext uri="{BB962C8B-B14F-4D97-AF65-F5344CB8AC3E}">
        <p14:creationId xmlns:p14="http://schemas.microsoft.com/office/powerpoint/2010/main" val="270618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8725" y="3575050"/>
            <a:ext cx="31800800" cy="17887950"/>
          </a:xfrm>
        </p:spPr>
      </p:sp>
      <p:sp>
        <p:nvSpPr>
          <p:cNvPr id="3" name="Notes Placeholder 2"/>
          <p:cNvSpPr>
            <a:spLocks noGrp="1"/>
          </p:cNvSpPr>
          <p:nvPr>
            <p:ph type="body" idx="1"/>
          </p:nvPr>
        </p:nvSpPr>
        <p:spPr/>
        <p:txBody>
          <a:bodyPr>
            <a:normAutofit/>
          </a:bodyPr>
          <a:lstStyle/>
          <a:p>
            <a:r>
              <a:rPr lang="en-GB" dirty="0" err="1"/>
              <a:t>Nbhood</a:t>
            </a:r>
            <a:r>
              <a:rPr lang="en-GB" dirty="0"/>
              <a:t> adding spread – improves match of spread to error, though</a:t>
            </a:r>
            <a:r>
              <a:rPr lang="en-GB" baseline="0" dirty="0"/>
              <a:t> getting into territory where </a:t>
            </a:r>
            <a:r>
              <a:rPr lang="en-GB" dirty="0"/>
              <a:t>may actually be overspread once observation error taken into account.</a:t>
            </a:r>
          </a:p>
          <a:p>
            <a:endParaRPr lang="en-GB" dirty="0"/>
          </a:p>
          <a:p>
            <a:r>
              <a:rPr lang="en-GB" dirty="0"/>
              <a:t>Conversion to probabilities and back not changing SDE: 1C thresholds are sufficiently finely spaced</a:t>
            </a:r>
            <a:r>
              <a:rPr lang="en-GB" baseline="0" dirty="0"/>
              <a:t> and ECC broadly working. [Spread increase at short LT 1C thresholds but not harmful, decrease at long LT may be related to ensemble size but not harming SDE. Other results show unintended extra interpolation which we will remove].</a:t>
            </a:r>
            <a:endParaRPr lang="en-GB" dirty="0"/>
          </a:p>
          <a:p>
            <a:endParaRPr lang="en-GB" dirty="0"/>
          </a:p>
          <a:p>
            <a:r>
              <a:rPr lang="en-GB" dirty="0" err="1"/>
              <a:t>Nbhood</a:t>
            </a:r>
            <a:r>
              <a:rPr lang="en-GB" dirty="0"/>
              <a:t> not just finding additional samples from same PDF, but pulling</a:t>
            </a:r>
            <a:r>
              <a:rPr lang="en-GB" baseline="0" dirty="0"/>
              <a:t> in samples from different PDFs and thus degrading error. Test smaller neighbourhoods.</a:t>
            </a:r>
          </a:p>
          <a:p>
            <a:endParaRPr lang="en-GB" baseline="0" dirty="0"/>
          </a:p>
          <a:p>
            <a:r>
              <a:rPr lang="en-GB" baseline="0" dirty="0" err="1"/>
              <a:t>Blendcycles</a:t>
            </a:r>
            <a:r>
              <a:rPr lang="en-GB" baseline="0" dirty="0"/>
              <a:t> degrading error. UKV errors increase rapidly at start of forecast, so more weight to most recent forecast?</a:t>
            </a:r>
          </a:p>
          <a:p>
            <a:endParaRPr lang="en-GB" baseline="0" dirty="0"/>
          </a:p>
          <a:p>
            <a:r>
              <a:rPr lang="en-GB" baseline="0" dirty="0" err="1"/>
              <a:t>Blendgrids</a:t>
            </a:r>
            <a:r>
              <a:rPr lang="en-GB" baseline="0" dirty="0"/>
              <a:t> two benefits: UKV better than ensemble at short range, but blend better than </a:t>
            </a:r>
            <a:r>
              <a:rPr lang="en-GB" i="1" baseline="0" dirty="0"/>
              <a:t>both</a:t>
            </a:r>
            <a:r>
              <a:rPr lang="en-GB" baseline="0" dirty="0"/>
              <a:t> in nontrivial 6-12h region (independent information so combination better than either alone). Suggests blending more sources, lead times, etc.</a:t>
            </a:r>
            <a:endParaRPr lang="en-GB" baseline="0" dirty="0" err="1"/>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solidFill>
                  <a:srgbClr val="1F497D"/>
                </a:solidFill>
              </a:rPr>
              <a:pPr>
                <a:defRPr/>
              </a:pPr>
              <a:t>16</a:t>
            </a:fld>
            <a:endParaRPr lang="en-GB">
              <a:solidFill>
                <a:srgbClr val="1F497D"/>
              </a:solidFill>
            </a:endParaRPr>
          </a:p>
        </p:txBody>
      </p:sp>
    </p:spTree>
    <p:extLst>
      <p:ext uri="{BB962C8B-B14F-4D97-AF65-F5344CB8AC3E}">
        <p14:creationId xmlns:p14="http://schemas.microsoft.com/office/powerpoint/2010/main" val="359517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8725" y="3575050"/>
            <a:ext cx="31800800" cy="17887950"/>
          </a:xfrm>
        </p:spPr>
      </p:sp>
      <p:sp>
        <p:nvSpPr>
          <p:cNvPr id="3" name="Notes Placeholder 2"/>
          <p:cNvSpPr>
            <a:spLocks noGrp="1"/>
          </p:cNvSpPr>
          <p:nvPr>
            <p:ph type="body" idx="1"/>
          </p:nvPr>
        </p:nvSpPr>
        <p:spPr/>
        <p:txBody>
          <a:bodyPr>
            <a:normAutofit/>
          </a:bodyPr>
          <a:lstStyle/>
          <a:p>
            <a:r>
              <a:rPr lang="en-GB" baseline="0" dirty="0"/>
              <a:t>Continuous Rank Probability Score – what you’d use as an overall measure of the quality of the probabilistic forecast. Decomposed into reliability penalty (when you say a 10% chance of rain, does it rain 10% of the time?) and potential (does your system distinguish cases where rain is unlikely from those where it is likely?)</a:t>
            </a:r>
          </a:p>
          <a:p>
            <a:endParaRPr lang="en-GB" baseline="0" dirty="0"/>
          </a:p>
          <a:p>
            <a:r>
              <a:rPr lang="en-GB" baseline="0" dirty="0"/>
              <a:t>Reliability can in principle be fixed by relabeling, whereas potential is the fundamental predictive capability of the system. So improving the ‘easy’ bit at the expense of the ‘fundamental’ bit. Look to improve neighbourhood processing (</a:t>
            </a:r>
            <a:r>
              <a:rPr lang="en-GB" baseline="0" dirty="0" err="1"/>
              <a:t>eg</a:t>
            </a:r>
            <a:r>
              <a:rPr lang="en-GB" baseline="0" dirty="0"/>
              <a:t> find optimal size) and explore optimal combination with statistical methods (which can in principle fix unreliability without harming potential; as indeed </a:t>
            </a:r>
            <a:r>
              <a:rPr lang="en-GB" baseline="0" dirty="0" err="1"/>
              <a:t>nbhood</a:t>
            </a:r>
            <a:r>
              <a:rPr lang="en-GB" baseline="0" dirty="0"/>
              <a:t> does for visibility). Comparison with earlier trial shows topographic </a:t>
            </a:r>
            <a:r>
              <a:rPr lang="en-GB" baseline="0" dirty="0" err="1"/>
              <a:t>nbhood</a:t>
            </a:r>
            <a:r>
              <a:rPr lang="en-GB" baseline="0" dirty="0"/>
              <a:t> already a big improvement on equally large non-topographic </a:t>
            </a:r>
            <a:r>
              <a:rPr lang="en-GB" baseline="0" dirty="0" err="1"/>
              <a:t>nbhood</a:t>
            </a:r>
            <a:r>
              <a:rPr lang="en-GB" baseline="0" dirty="0"/>
              <a:t>.</a:t>
            </a:r>
          </a:p>
          <a:p>
            <a:endParaRPr lang="en-GB" baseline="0" dirty="0"/>
          </a:p>
          <a:p>
            <a:r>
              <a:rPr lang="en-GB" dirty="0"/>
              <a:t>Potential for even greater skill if we could dress the UKV without degrading its potential (yellow +).</a:t>
            </a:r>
          </a:p>
          <a:p>
            <a:endParaRPr lang="en-GB" baseline="0" dirty="0"/>
          </a:p>
          <a:p>
            <a:r>
              <a:rPr lang="en-GB" baseline="0" dirty="0"/>
              <a:t>Hint in limited time of how different scores tell you different things (also looked at bias…).</a:t>
            </a:r>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solidFill>
                  <a:srgbClr val="1F497D"/>
                </a:solidFill>
              </a:rPr>
              <a:pPr>
                <a:defRPr/>
              </a:pPr>
              <a:t>17</a:t>
            </a:fld>
            <a:endParaRPr lang="en-GB">
              <a:solidFill>
                <a:srgbClr val="1F497D"/>
              </a:solidFill>
            </a:endParaRPr>
          </a:p>
        </p:txBody>
      </p:sp>
    </p:spTree>
    <p:extLst>
      <p:ext uri="{BB962C8B-B14F-4D97-AF65-F5344CB8AC3E}">
        <p14:creationId xmlns:p14="http://schemas.microsoft.com/office/powerpoint/2010/main" val="1043080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8725" y="3575050"/>
            <a:ext cx="31800800" cy="17887950"/>
          </a:xfrm>
        </p:spPr>
      </p:sp>
      <p:sp>
        <p:nvSpPr>
          <p:cNvPr id="3" name="Notes Placeholder 2"/>
          <p:cNvSpPr>
            <a:spLocks noGrp="1"/>
          </p:cNvSpPr>
          <p:nvPr>
            <p:ph type="body" idx="1"/>
          </p:nvPr>
        </p:nvSpPr>
        <p:spPr/>
        <p:txBody>
          <a:bodyPr>
            <a:normAutofit fontScale="92500" lnSpcReduction="10000"/>
          </a:bodyPr>
          <a:lstStyle/>
          <a:p>
            <a:r>
              <a:rPr lang="en-GB" baseline="0" dirty="0"/>
              <a:t>Point at which we make direct comparison with the current post-processing system.</a:t>
            </a:r>
          </a:p>
          <a:p>
            <a:endParaRPr lang="en-GB" baseline="0" dirty="0"/>
          </a:p>
          <a:p>
            <a:r>
              <a:rPr lang="en-GB" baseline="0" dirty="0"/>
              <a:t>Just one (admittedly most positive) example.</a:t>
            </a:r>
          </a:p>
          <a:p>
            <a:endParaRPr lang="en-GB" baseline="0" dirty="0"/>
          </a:p>
          <a:p>
            <a:r>
              <a:rPr lang="en-GB" baseline="0" dirty="0"/>
              <a:t>Plot shows forecasts of night-time minimum [21-09 UTC labelled as 00 UTC] from cycles throughout the day; 05 UTC forecast used by the PWSCG metrics is T+19h.</a:t>
            </a:r>
          </a:p>
          <a:p>
            <a:endParaRPr lang="en-GB" baseline="0" dirty="0"/>
          </a:p>
          <a:p>
            <a:r>
              <a:rPr lang="en-GB" baseline="0" dirty="0"/>
              <a:t>Good results considering IMPROVER untuned (unlike operational system), lacks physical several steps, and metric doesn’t measure value of uncertainty information.</a:t>
            </a:r>
          </a:p>
          <a:p>
            <a:endParaRPr lang="en-GB" baseline="0" dirty="0"/>
          </a:p>
          <a:p>
            <a:r>
              <a:rPr lang="en-GB" baseline="0" dirty="0"/>
              <a:t>[Superiority to downscaled forecasts is metric-specific: the latter generally have better RMSE]</a:t>
            </a:r>
          </a:p>
          <a:p>
            <a:r>
              <a:rPr lang="en-GB" baseline="0" dirty="0"/>
              <a:t>Possible reasons for superiority: </a:t>
            </a:r>
            <a:r>
              <a:rPr lang="en-GB" baseline="0" dirty="0" err="1"/>
              <a:t>nbhood</a:t>
            </a:r>
            <a:r>
              <a:rPr lang="en-GB" baseline="0" dirty="0"/>
              <a:t> accounting for cloud timing/location uncertainty, </a:t>
            </a:r>
            <a:r>
              <a:rPr lang="en-GB" baseline="0" dirty="0" err="1"/>
              <a:t>oper</a:t>
            </a:r>
            <a:r>
              <a:rPr lang="en-GB" baseline="0" dirty="0"/>
              <a:t> </a:t>
            </a:r>
            <a:r>
              <a:rPr lang="en-GB" baseline="0" dirty="0" err="1"/>
              <a:t>dscale</a:t>
            </a:r>
            <a:r>
              <a:rPr lang="en-GB" baseline="0" dirty="0"/>
              <a:t> may not be so well tuned for winter night-time min as other situations.</a:t>
            </a:r>
          </a:p>
          <a:p>
            <a:r>
              <a:rPr lang="en-GB" baseline="0" dirty="0"/>
              <a:t>[Do need to improve statistical correctness of calculation: this early system took minimum of hourly medians, without accounting for potential different timings in different scenarios]</a:t>
            </a:r>
          </a:p>
          <a:p>
            <a:endParaRPr lang="en-GB" baseline="0" dirty="0"/>
          </a:p>
          <a:p>
            <a:r>
              <a:rPr lang="en-GB" baseline="0" dirty="0"/>
              <a:t>Operational results show potential further improvement from KF and more blending.</a:t>
            </a:r>
          </a:p>
          <a:p>
            <a:endParaRPr lang="en-GB" baseline="0" dirty="0"/>
          </a:p>
          <a:p>
            <a:r>
              <a:rPr lang="en-GB" baseline="0" dirty="0"/>
              <a:t>[Spot </a:t>
            </a:r>
            <a:r>
              <a:rPr lang="en-GB" baseline="0" dirty="0" err="1"/>
              <a:t>verif</a:t>
            </a:r>
            <a:r>
              <a:rPr lang="en-GB" baseline="0" dirty="0"/>
              <a:t> through chain will help unpick these results]</a:t>
            </a:r>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solidFill>
                  <a:srgbClr val="1F497D"/>
                </a:solidFill>
              </a:rPr>
              <a:pPr>
                <a:defRPr/>
              </a:pPr>
              <a:t>18</a:t>
            </a:fld>
            <a:endParaRPr lang="en-GB">
              <a:solidFill>
                <a:srgbClr val="1F497D"/>
              </a:solidFill>
            </a:endParaRPr>
          </a:p>
        </p:txBody>
      </p:sp>
    </p:spTree>
    <p:extLst>
      <p:ext uri="{BB962C8B-B14F-4D97-AF65-F5344CB8AC3E}">
        <p14:creationId xmlns:p14="http://schemas.microsoft.com/office/powerpoint/2010/main" val="63666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19</a:t>
            </a:fld>
            <a:endParaRPr lang="en-GB"/>
          </a:p>
        </p:txBody>
      </p:sp>
    </p:spTree>
    <p:extLst>
      <p:ext uri="{BB962C8B-B14F-4D97-AF65-F5344CB8AC3E}">
        <p14:creationId xmlns:p14="http://schemas.microsoft.com/office/powerpoint/2010/main" val="332277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49200" y="3575050"/>
            <a:ext cx="31784925" cy="17880013"/>
          </a:xfrm>
        </p:spPr>
      </p:sp>
      <p:sp>
        <p:nvSpPr>
          <p:cNvPr id="3" name="Notes Placeholder 2"/>
          <p:cNvSpPr>
            <a:spLocks noGrp="1"/>
          </p:cNvSpPr>
          <p:nvPr>
            <p:ph type="body" idx="1"/>
          </p:nvPr>
        </p:nvSpPr>
        <p:spPr/>
        <p:txBody>
          <a:bodyPr/>
          <a:lstStyle/>
          <a:p>
            <a:r>
              <a:rPr lang="en-GB" dirty="0"/>
              <a:t>Large project involving many people…</a:t>
            </a:r>
          </a:p>
        </p:txBody>
      </p:sp>
      <p:sp>
        <p:nvSpPr>
          <p:cNvPr id="4" name="Slide Number Placeholder 3"/>
          <p:cNvSpPr>
            <a:spLocks noGrp="1"/>
          </p:cNvSpPr>
          <p:nvPr>
            <p:ph type="sldNum" sz="quarter" idx="10"/>
          </p:nvPr>
        </p:nvSpPr>
        <p:spPr/>
        <p:txBody>
          <a:bodyPr/>
          <a:lstStyle/>
          <a:p>
            <a:fld id="{A02568A6-21B0-4F25-8852-CAB73BEA458B}" type="slidenum">
              <a:rPr lang="en-GB" smtClean="0"/>
              <a:pPr/>
              <a:t>2</a:t>
            </a:fld>
            <a:endParaRPr lang="en-GB"/>
          </a:p>
        </p:txBody>
      </p:sp>
    </p:spTree>
    <p:extLst>
      <p:ext uri="{BB962C8B-B14F-4D97-AF65-F5344CB8AC3E}">
        <p14:creationId xmlns:p14="http://schemas.microsoft.com/office/powerpoint/2010/main" val="350082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20</a:t>
            </a:fld>
            <a:endParaRPr lang="en-GB"/>
          </a:p>
        </p:txBody>
      </p:sp>
    </p:spTree>
    <p:extLst>
      <p:ext uri="{BB962C8B-B14F-4D97-AF65-F5344CB8AC3E}">
        <p14:creationId xmlns:p14="http://schemas.microsoft.com/office/powerpoint/2010/main" val="3012921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21</a:t>
            </a:fld>
            <a:endParaRPr lang="en-GB"/>
          </a:p>
        </p:txBody>
      </p:sp>
    </p:spTree>
    <p:extLst>
      <p:ext uri="{BB962C8B-B14F-4D97-AF65-F5344CB8AC3E}">
        <p14:creationId xmlns:p14="http://schemas.microsoft.com/office/powerpoint/2010/main" val="3512998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22</a:t>
            </a:fld>
            <a:endParaRPr lang="en-GB"/>
          </a:p>
        </p:txBody>
      </p:sp>
    </p:spTree>
    <p:extLst>
      <p:ext uri="{BB962C8B-B14F-4D97-AF65-F5344CB8AC3E}">
        <p14:creationId xmlns:p14="http://schemas.microsoft.com/office/powerpoint/2010/main" val="378579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54063"/>
            <a:ext cx="5316538" cy="2990850"/>
          </a:xfrm>
        </p:spPr>
      </p:sp>
      <p:sp>
        <p:nvSpPr>
          <p:cNvPr id="3" name="Notes Placeholder 2"/>
          <p:cNvSpPr>
            <a:spLocks noGrp="1"/>
          </p:cNvSpPr>
          <p:nvPr>
            <p:ph type="body" idx="1"/>
          </p:nvPr>
        </p:nvSpPr>
        <p:spPr/>
        <p:txBody>
          <a:bodyPr/>
          <a:lstStyle/>
          <a:p>
            <a:r>
              <a:rPr lang="en-GB" baseline="0" dirty="0"/>
              <a:t>Focuses on wet-bulb temperature as this is what drives the melting of snow flakes (when this value exceeds 0ºC).</a:t>
            </a:r>
          </a:p>
          <a:p>
            <a:r>
              <a:rPr lang="en-GB" baseline="0" dirty="0"/>
              <a:t>Integrating allows a single value of how much melting a snow-flake has encountered. Excludes negative values as snow-flakes do not refreeze in the time available before reaching the surface.</a:t>
            </a:r>
          </a:p>
          <a:p>
            <a:r>
              <a:rPr lang="en-GB" baseline="0" dirty="0"/>
              <a:t>Integral threshold is 90 </a:t>
            </a:r>
            <a:r>
              <a:rPr lang="en-GB" baseline="0" dirty="0" err="1"/>
              <a:t>K.m</a:t>
            </a:r>
            <a:r>
              <a:rPr lang="en-GB" baseline="0" dirty="0"/>
              <a:t> (Kelvin metres). This is a </a:t>
            </a:r>
            <a:r>
              <a:rPr lang="en-GB" baseline="0" dirty="0" err="1"/>
              <a:t>tunable</a:t>
            </a:r>
            <a:r>
              <a:rPr lang="en-GB" baseline="0" dirty="0"/>
              <a:t> value achieved by empirical means.</a:t>
            </a:r>
          </a:p>
          <a:p>
            <a:r>
              <a:rPr lang="en-GB" baseline="0" dirty="0"/>
              <a:t>Fill in missing data – this is not covered in these slides but includes interpolating below UM surface and across orographic features to produce a continuous realistic field.</a:t>
            </a:r>
          </a:p>
          <a:p>
            <a:endParaRPr lang="en-GB" baseline="0" dirty="0"/>
          </a:p>
          <a:p>
            <a:pPr defTabSz="1707916"/>
            <a:r>
              <a:rPr lang="en-GB" baseline="0" dirty="0"/>
              <a:t>Plots from </a:t>
            </a:r>
            <a:r>
              <a:rPr lang="en-GB" sz="2200" dirty="0">
                <a:solidFill>
                  <a:srgbClr val="2A2A2A"/>
                </a:solidFill>
                <a:latin typeface="Arial"/>
              </a:rPr>
              <a:t>20180301T0300Z </a:t>
            </a:r>
            <a:r>
              <a:rPr lang="en-GB" sz="2200" dirty="0" err="1">
                <a:solidFill>
                  <a:srgbClr val="2A2A2A"/>
                </a:solidFill>
                <a:latin typeface="Arial"/>
              </a:rPr>
              <a:t>ukvx</a:t>
            </a:r>
            <a:r>
              <a:rPr lang="en-GB" sz="2200" dirty="0">
                <a:solidFill>
                  <a:srgbClr val="2A2A2A"/>
                </a:solidFill>
                <a:latin typeface="Arial"/>
              </a:rPr>
              <a:t> T+12</a:t>
            </a:r>
            <a:r>
              <a:rPr lang="en-GB" sz="2200" dirty="0"/>
              <a:t>.</a:t>
            </a:r>
            <a:endParaRPr lang="en-GB" sz="2200" dirty="0">
              <a:solidFill>
                <a:srgbClr val="2A2A2A"/>
              </a:solidFill>
              <a:latin typeface="Arial"/>
            </a:endParaRPr>
          </a:p>
        </p:txBody>
      </p:sp>
      <p:sp>
        <p:nvSpPr>
          <p:cNvPr id="4" name="Slide Number Placeholder 3"/>
          <p:cNvSpPr>
            <a:spLocks noGrp="1"/>
          </p:cNvSpPr>
          <p:nvPr>
            <p:ph type="sldNum" sz="quarter" idx="10"/>
          </p:nvPr>
        </p:nvSpPr>
        <p:spPr/>
        <p:txBody>
          <a:bodyPr/>
          <a:lstStyle/>
          <a:p>
            <a:pPr defTabSz="853958" fontAlgn="auto">
              <a:spcBef>
                <a:spcPts val="0"/>
              </a:spcBef>
              <a:spcAft>
                <a:spcPts val="0"/>
              </a:spcAft>
              <a:defRPr/>
            </a:pPr>
            <a:fld id="{D262B7FA-AB46-4993-BA79-F306F77A2046}" type="slidenum">
              <a:rPr lang="en-GB">
                <a:solidFill>
                  <a:prstClr val="black"/>
                </a:solidFill>
                <a:latin typeface="Calibri" panose="020F0502020204030204"/>
                <a:ea typeface="+mn-ea"/>
              </a:rPr>
              <a:pPr defTabSz="853958" fontAlgn="auto">
                <a:spcBef>
                  <a:spcPts val="0"/>
                </a:spcBef>
                <a:spcAft>
                  <a:spcPts val="0"/>
                </a:spcAft>
                <a:defRPr/>
              </a:pPr>
              <a:t>23</a:t>
            </a:fld>
            <a:endParaRPr lang="en-GB">
              <a:solidFill>
                <a:prstClr val="black"/>
              </a:solidFill>
              <a:latin typeface="Calibri" panose="020F0502020204030204"/>
              <a:ea typeface="+mn-ea"/>
            </a:endParaRPr>
          </a:p>
        </p:txBody>
      </p:sp>
    </p:spTree>
    <p:extLst>
      <p:ext uri="{BB962C8B-B14F-4D97-AF65-F5344CB8AC3E}">
        <p14:creationId xmlns:p14="http://schemas.microsoft.com/office/powerpoint/2010/main" val="412531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754063"/>
            <a:ext cx="5316538" cy="2990850"/>
          </a:xfrm>
        </p:spPr>
      </p:sp>
      <p:sp>
        <p:nvSpPr>
          <p:cNvPr id="3" name="Notes Placeholder 2"/>
          <p:cNvSpPr>
            <a:spLocks noGrp="1"/>
          </p:cNvSpPr>
          <p:nvPr>
            <p:ph type="body" idx="1"/>
          </p:nvPr>
        </p:nvSpPr>
        <p:spPr/>
        <p:txBody>
          <a:bodyPr/>
          <a:lstStyle/>
          <a:p>
            <a:r>
              <a:rPr lang="en-GB" dirty="0"/>
              <a:t>Find p(snow</a:t>
            </a:r>
            <a:r>
              <a:rPr lang="en-GB" baseline="0" dirty="0"/>
              <a:t> not melted before reaching surface), averaged over neighbourhood and members.</a:t>
            </a:r>
            <a:endParaRPr lang="en-GB" dirty="0"/>
          </a:p>
        </p:txBody>
      </p:sp>
      <p:sp>
        <p:nvSpPr>
          <p:cNvPr id="4" name="Slide Number Placeholder 3"/>
          <p:cNvSpPr>
            <a:spLocks noGrp="1"/>
          </p:cNvSpPr>
          <p:nvPr>
            <p:ph type="sldNum" sz="quarter" idx="10"/>
          </p:nvPr>
        </p:nvSpPr>
        <p:spPr/>
        <p:txBody>
          <a:bodyPr/>
          <a:lstStyle/>
          <a:p>
            <a:pPr defTabSz="853958" fontAlgn="auto">
              <a:spcBef>
                <a:spcPts val="0"/>
              </a:spcBef>
              <a:spcAft>
                <a:spcPts val="0"/>
              </a:spcAft>
              <a:defRPr/>
            </a:pPr>
            <a:fld id="{D262B7FA-AB46-4993-BA79-F306F77A2046}" type="slidenum">
              <a:rPr lang="en-GB">
                <a:solidFill>
                  <a:prstClr val="black"/>
                </a:solidFill>
                <a:latin typeface="Calibri" panose="020F0502020204030204"/>
                <a:ea typeface="+mn-ea"/>
              </a:rPr>
              <a:pPr defTabSz="853958" fontAlgn="auto">
                <a:spcBef>
                  <a:spcPts val="0"/>
                </a:spcBef>
                <a:spcAft>
                  <a:spcPts val="0"/>
                </a:spcAft>
                <a:defRPr/>
              </a:pPr>
              <a:t>24</a:t>
            </a:fld>
            <a:endParaRPr lang="en-GB">
              <a:solidFill>
                <a:prstClr val="black"/>
              </a:solidFill>
              <a:latin typeface="Calibri" panose="020F0502020204030204"/>
              <a:ea typeface="+mn-ea"/>
            </a:endParaRPr>
          </a:p>
        </p:txBody>
      </p:sp>
    </p:spTree>
    <p:extLst>
      <p:ext uri="{BB962C8B-B14F-4D97-AF65-F5344CB8AC3E}">
        <p14:creationId xmlns:p14="http://schemas.microsoft.com/office/powerpoint/2010/main" val="402493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[Omit if short of time]</a:t>
            </a:r>
          </a:p>
        </p:txBody>
      </p:sp>
      <p:sp>
        <p:nvSpPr>
          <p:cNvPr id="4" name="Slide Number Placeholder 3"/>
          <p:cNvSpPr>
            <a:spLocks noGrp="1"/>
          </p:cNvSpPr>
          <p:nvPr>
            <p:ph type="sldNum" sz="quarter" idx="10"/>
          </p:nvPr>
        </p:nvSpPr>
        <p:spPr/>
        <p:txBody>
          <a:bodyPr/>
          <a:lstStyle/>
          <a:p>
            <a:fld id="{A02568A6-21B0-4F25-8852-CAB73BEA458B}" type="slidenum">
              <a:rPr lang="en-GB" smtClean="0"/>
              <a:pPr/>
              <a:t>25</a:t>
            </a:fld>
            <a:endParaRPr lang="en-GB"/>
          </a:p>
        </p:txBody>
      </p:sp>
    </p:spTree>
    <p:extLst>
      <p:ext uri="{BB962C8B-B14F-4D97-AF65-F5344CB8AC3E}">
        <p14:creationId xmlns:p14="http://schemas.microsoft.com/office/powerpoint/2010/main" val="421888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part of STEPS, but trying to simplify given issues with that system and shortening window before hourly NWP becomes superior.</a:t>
            </a:r>
          </a:p>
          <a:p>
            <a:endParaRPr lang="en-GB" dirty="0"/>
          </a:p>
          <a:p>
            <a:r>
              <a:rPr lang="en-GB" dirty="0"/>
              <a:t>Obtain spread by neighbourhood processing, deal with limits of predictability by blending</a:t>
            </a:r>
            <a:r>
              <a:rPr lang="en-GB" baseline="0" dirty="0"/>
              <a:t> (in probability space) with NWP.</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26</a:t>
            </a:fld>
            <a:endParaRPr lang="en-GB"/>
          </a:p>
        </p:txBody>
      </p:sp>
    </p:spTree>
    <p:extLst>
      <p:ext uri="{BB962C8B-B14F-4D97-AF65-F5344CB8AC3E}">
        <p14:creationId xmlns:p14="http://schemas.microsoft.com/office/powerpoint/2010/main" val="234763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bits in</a:t>
            </a:r>
            <a:r>
              <a:rPr lang="en-GB" baseline="0" dirty="0"/>
              <a:t> main IMPROVER suite.</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27</a:t>
            </a:fld>
            <a:endParaRPr lang="en-GB"/>
          </a:p>
        </p:txBody>
      </p:sp>
    </p:spTree>
    <p:extLst>
      <p:ext uri="{BB962C8B-B14F-4D97-AF65-F5344CB8AC3E}">
        <p14:creationId xmlns:p14="http://schemas.microsoft.com/office/powerpoint/2010/main" val="406961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Mimicking treatment in radar processing</a:t>
            </a:r>
            <a:r>
              <a:rPr lang="en-GB" baseline="0" dirty="0"/>
              <a:t> and STEPS; will be calculated in MONOW</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28</a:t>
            </a:fld>
            <a:endParaRPr lang="en-GB"/>
          </a:p>
        </p:txBody>
      </p:sp>
    </p:spTree>
    <p:extLst>
      <p:ext uri="{BB962C8B-B14F-4D97-AF65-F5344CB8AC3E}">
        <p14:creationId xmlns:p14="http://schemas.microsoft.com/office/powerpoint/2010/main" val="4232828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29</a:t>
            </a:fld>
            <a:endParaRPr lang="en-GB"/>
          </a:p>
        </p:txBody>
      </p:sp>
    </p:spTree>
    <p:extLst>
      <p:ext uri="{BB962C8B-B14F-4D97-AF65-F5344CB8AC3E}">
        <p14:creationId xmlns:p14="http://schemas.microsoft.com/office/powerpoint/2010/main" val="173372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a:t>
            </a:fld>
            <a:endParaRPr lang="en-GB"/>
          </a:p>
        </p:txBody>
      </p:sp>
    </p:spTree>
    <p:extLst>
      <p:ext uri="{BB962C8B-B14F-4D97-AF65-F5344CB8AC3E}">
        <p14:creationId xmlns:p14="http://schemas.microsoft.com/office/powerpoint/2010/main" val="1700064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30</a:t>
            </a:fld>
            <a:endParaRPr lang="en-GB"/>
          </a:p>
        </p:txBody>
      </p:sp>
    </p:spTree>
    <p:extLst>
      <p:ext uri="{BB962C8B-B14F-4D97-AF65-F5344CB8AC3E}">
        <p14:creationId xmlns:p14="http://schemas.microsoft.com/office/powerpoint/2010/main" val="262075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31</a:t>
            </a:fld>
            <a:endParaRPr lang="en-GB"/>
          </a:p>
        </p:txBody>
      </p:sp>
    </p:spTree>
    <p:extLst>
      <p:ext uri="{BB962C8B-B14F-4D97-AF65-F5344CB8AC3E}">
        <p14:creationId xmlns:p14="http://schemas.microsoft.com/office/powerpoint/2010/main" val="74377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32</a:t>
            </a:fld>
            <a:endParaRPr lang="en-GB"/>
          </a:p>
        </p:txBody>
      </p:sp>
    </p:spTree>
    <p:extLst>
      <p:ext uri="{BB962C8B-B14F-4D97-AF65-F5344CB8AC3E}">
        <p14:creationId xmlns:p14="http://schemas.microsoft.com/office/powerpoint/2010/main" val="441406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a series of such decisions … until you reach a symbol</a:t>
            </a:r>
          </a:p>
        </p:txBody>
      </p:sp>
      <p:sp>
        <p:nvSpPr>
          <p:cNvPr id="4" name="Slide Number Placeholder 3"/>
          <p:cNvSpPr>
            <a:spLocks noGrp="1"/>
          </p:cNvSpPr>
          <p:nvPr>
            <p:ph type="sldNum" sz="quarter" idx="10"/>
          </p:nvPr>
        </p:nvSpPr>
        <p:spPr/>
        <p:txBody>
          <a:bodyPr/>
          <a:lstStyle/>
          <a:p>
            <a:fld id="{A02568A6-21B0-4F25-8852-CAB73BEA458B}" type="slidenum">
              <a:rPr lang="en-GB" smtClean="0"/>
              <a:pPr/>
              <a:t>33</a:t>
            </a:fld>
            <a:endParaRPr lang="en-GB"/>
          </a:p>
        </p:txBody>
      </p:sp>
    </p:spTree>
    <p:extLst>
      <p:ext uri="{BB962C8B-B14F-4D97-AF65-F5344CB8AC3E}">
        <p14:creationId xmlns:p14="http://schemas.microsoft.com/office/powerpoint/2010/main" val="1201869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34</a:t>
            </a:fld>
            <a:endParaRPr lang="en-GB"/>
          </a:p>
        </p:txBody>
      </p:sp>
    </p:spTree>
    <p:extLst>
      <p:ext uri="{BB962C8B-B14F-4D97-AF65-F5344CB8AC3E}">
        <p14:creationId xmlns:p14="http://schemas.microsoft.com/office/powerpoint/2010/main" val="1551902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8725" y="3575050"/>
            <a:ext cx="31800800" cy="17887950"/>
          </a:xfrm>
        </p:spPr>
      </p:sp>
      <p:sp>
        <p:nvSpPr>
          <p:cNvPr id="3" name="Notes Placeholder 2"/>
          <p:cNvSpPr>
            <a:spLocks noGrp="1"/>
          </p:cNvSpPr>
          <p:nvPr>
            <p:ph type="body" idx="1"/>
          </p:nvPr>
        </p:nvSpPr>
        <p:spPr/>
        <p:txBody>
          <a:bodyPr>
            <a:normAutofit/>
          </a:bodyPr>
          <a:lstStyle/>
          <a:p>
            <a:r>
              <a:rPr lang="en-GB" dirty="0"/>
              <a:t>Metric assigning</a:t>
            </a:r>
            <a:r>
              <a:rPr lang="en-GB" baseline="0" dirty="0"/>
              <a:t> a match quality category to each possible combination of forecast weather symbol and observed weather type. IMPROVER has fewer high-quality matches than current operational system.</a:t>
            </a:r>
            <a:endParaRPr lang="en-GB" dirty="0"/>
          </a:p>
          <a:p>
            <a:endParaRPr lang="en-GB" dirty="0"/>
          </a:p>
          <a:p>
            <a:r>
              <a:rPr lang="en-GB" dirty="0"/>
              <a:t>Unsurprising:</a:t>
            </a:r>
            <a:r>
              <a:rPr lang="en-GB" baseline="0" dirty="0"/>
              <a:t> new untuned algorithm, untuned input chains (</a:t>
            </a:r>
            <a:r>
              <a:rPr lang="en-GB" baseline="0" dirty="0" err="1"/>
              <a:t>eg</a:t>
            </a:r>
            <a:r>
              <a:rPr lang="en-GB" baseline="0" dirty="0"/>
              <a:t> ensure </a:t>
            </a:r>
            <a:r>
              <a:rPr lang="en-GB" baseline="0" dirty="0" err="1"/>
              <a:t>probs</a:t>
            </a:r>
            <a:r>
              <a:rPr lang="en-GB" baseline="0" dirty="0"/>
              <a:t> reliable), condensing to deterministic symbol inevitably loses information and complicates defining (and thus implementing) what symbol is supposed to mean, …</a:t>
            </a:r>
          </a:p>
          <a:p>
            <a:endParaRPr lang="en-GB" baseline="0" dirty="0"/>
          </a:p>
          <a:p>
            <a:r>
              <a:rPr lang="en-GB" baseline="0" dirty="0"/>
              <a:t>Split scores by weather type, site, … understand sensitivity of new metric, …</a:t>
            </a:r>
          </a:p>
          <a:p>
            <a:endParaRPr lang="en-GB" baseline="0" dirty="0"/>
          </a:p>
          <a:p>
            <a:r>
              <a:rPr lang="en-GB" baseline="0" dirty="0"/>
              <a:t>As a first step to understanding the difference… </a:t>
            </a:r>
            <a:r>
              <a:rPr lang="en-GB" baseline="0" dirty="0" err="1"/>
              <a:t>diffs</a:t>
            </a:r>
            <a:r>
              <a:rPr lang="en-GB" baseline="0" dirty="0"/>
              <a:t> in cloud and showers</a:t>
            </a:r>
          </a:p>
          <a:p>
            <a:endParaRPr lang="en-GB" baseline="0" dirty="0"/>
          </a:p>
          <a:p>
            <a:r>
              <a:rPr lang="en-GB" baseline="0" dirty="0"/>
              <a:t>Need an observational equivalent to understand whether the IMPROVER frequencies are a problem or something else.</a:t>
            </a:r>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pPr>
                <a:defRPr/>
              </a:pPr>
              <a:t>35</a:t>
            </a:fld>
            <a:endParaRPr lang="en-GB"/>
          </a:p>
        </p:txBody>
      </p:sp>
    </p:spTree>
    <p:extLst>
      <p:ext uri="{BB962C8B-B14F-4D97-AF65-F5344CB8AC3E}">
        <p14:creationId xmlns:p14="http://schemas.microsoft.com/office/powerpoint/2010/main" val="873115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36</a:t>
            </a:fld>
            <a:endParaRPr lang="en-GB"/>
          </a:p>
        </p:txBody>
      </p:sp>
    </p:spTree>
    <p:extLst>
      <p:ext uri="{BB962C8B-B14F-4D97-AF65-F5344CB8AC3E}">
        <p14:creationId xmlns:p14="http://schemas.microsoft.com/office/powerpoint/2010/main" val="1392012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Worth adding a health warning of some kind that we are building the foundations and some of the more fancy things like machine learning or the</a:t>
            </a:r>
            <a:r>
              <a:rPr lang="en-GB" baseline="0"/>
              <a:t> latest statistical methods, or fancy severe-weather diagnostics, or ensemble clustering and regime types can, in principle, be built in afterwards. We can’t run before we can walk when we first go operational, but we’re not forgetting these things in the design. The same goes for </a:t>
            </a:r>
            <a:r>
              <a:rPr lang="en-GB" baseline="0" err="1"/>
              <a:t>nowcasting</a:t>
            </a:r>
            <a:r>
              <a:rPr lang="en-GB" baseline="0"/>
              <a:t> of hazardous weather and </a:t>
            </a:r>
            <a:r>
              <a:rPr lang="en-GB" baseline="0" err="1"/>
              <a:t>nowcasting</a:t>
            </a:r>
            <a:r>
              <a:rPr lang="en-GB" baseline="0"/>
              <a:t> of variables other than precipitation.</a:t>
            </a:r>
          </a:p>
          <a:p>
            <a:r>
              <a:rPr lang="en-GB" baseline="0"/>
              <a:t>An overarching principle is that we do the least necessary as far as derivation of variables or model correction is concerned. We are not trying to do what might be done better inside the NWP model and potentially mask model improvements unless there is measurable benefit or no alternative. But of course, if there is measureable benefit that gives the customer a better output, we do it and we should keep exploring new ideas. </a:t>
            </a:r>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37</a:t>
            </a:fld>
            <a:endParaRPr lang="en-GB"/>
          </a:p>
        </p:txBody>
      </p:sp>
    </p:spTree>
    <p:extLst>
      <p:ext uri="{BB962C8B-B14F-4D97-AF65-F5344CB8AC3E}">
        <p14:creationId xmlns:p14="http://schemas.microsoft.com/office/powerpoint/2010/main" val="1167292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picture! Worth putting in (or mentioning) building in statistical processing (EMOS, KF</a:t>
            </a:r>
            <a:r>
              <a:rPr lang="en-GB" baseline="0" dirty="0"/>
              <a:t> &amp; potentially options for other methods).</a:t>
            </a:r>
          </a:p>
          <a:p>
            <a:r>
              <a:rPr lang="en-GB" baseline="0" dirty="0"/>
              <a:t>There is also the requirement to provide top-level outputs for the Operations Centre dashboard being developed in the MOST project. This is outputs like probabilities of something over a threshold in a region in a time window – starting simple.</a:t>
            </a:r>
          </a:p>
          <a:p>
            <a:endParaRPr lang="en-GB" baseline="0" dirty="0"/>
          </a:p>
          <a:p>
            <a:r>
              <a:rPr lang="en-GB" baseline="0" dirty="0"/>
              <a:t>… and verification tools (spot through chain, precipitation rates, observation error, spot ensemble, mapped plots, time/space windows, </a:t>
            </a:r>
            <a:r>
              <a:rPr lang="en-GB" baseline="0" dirty="0" err="1"/>
              <a:t>verif</a:t>
            </a:r>
            <a:r>
              <a:rPr lang="en-GB" baseline="0" dirty="0"/>
              <a:t> vs analyses used for stat pp, additional variables like “Feels like” T, FSS, precipitation scenarios, equivalent operational verification, …)</a:t>
            </a:r>
            <a:endParaRPr lang="en-GB" dirty="0"/>
          </a:p>
        </p:txBody>
      </p:sp>
      <p:sp>
        <p:nvSpPr>
          <p:cNvPr id="4" name="Slide Number Placeholder 3"/>
          <p:cNvSpPr>
            <a:spLocks noGrp="1"/>
          </p:cNvSpPr>
          <p:nvPr>
            <p:ph type="sldNum" sz="quarter" idx="10"/>
          </p:nvPr>
        </p:nvSpPr>
        <p:spPr/>
        <p:txBody>
          <a:bodyPr/>
          <a:lstStyle/>
          <a:p>
            <a:pPr defTabSz="1707916"/>
            <a:fld id="{A02568A6-21B0-4F25-8852-CAB73BEA458B}" type="slidenum">
              <a:rPr lang="en-GB">
                <a:solidFill>
                  <a:srgbClr val="000000"/>
                </a:solidFill>
              </a:rPr>
              <a:pPr defTabSz="1707916"/>
              <a:t>38</a:t>
            </a:fld>
            <a:endParaRPr lang="en-GB">
              <a:solidFill>
                <a:srgbClr val="000000"/>
              </a:solidFill>
            </a:endParaRPr>
          </a:p>
        </p:txBody>
      </p:sp>
    </p:spTree>
    <p:extLst>
      <p:ext uri="{BB962C8B-B14F-4D97-AF65-F5344CB8AC3E}">
        <p14:creationId xmlns:p14="http://schemas.microsoft.com/office/powerpoint/2010/main" val="2270137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1707916">
              <a:defRPr/>
            </a:pPr>
            <a:fld id="{A02568A6-21B0-4F25-8852-CAB73BEA458B}" type="slidenum">
              <a:rPr lang="en-GB">
                <a:solidFill>
                  <a:srgbClr val="000000"/>
                </a:solidFill>
              </a:rPr>
              <a:pPr defTabSz="1707916">
                <a:defRPr/>
              </a:pPr>
              <a:t>39</a:t>
            </a:fld>
            <a:endParaRPr lang="en-GB">
              <a:solidFill>
                <a:srgbClr val="000000"/>
              </a:solidFill>
            </a:endParaRPr>
          </a:p>
        </p:txBody>
      </p:sp>
    </p:spTree>
    <p:extLst>
      <p:ext uri="{BB962C8B-B14F-4D97-AF65-F5344CB8AC3E}">
        <p14:creationId xmlns:p14="http://schemas.microsoft.com/office/powerpoint/2010/main" val="30566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49200" y="3575050"/>
            <a:ext cx="31784925" cy="17880013"/>
          </a:xfrm>
        </p:spPr>
      </p:sp>
      <p:sp>
        <p:nvSpPr>
          <p:cNvPr id="3" name="Notes Placeholder 2"/>
          <p:cNvSpPr>
            <a:spLocks noGrp="1"/>
          </p:cNvSpPr>
          <p:nvPr>
            <p:ph type="body" idx="1"/>
          </p:nvPr>
        </p:nvSpPr>
        <p:spPr/>
        <p:txBody>
          <a:bodyPr/>
          <a:lstStyle/>
          <a:p>
            <a:pPr defTabSz="1707916"/>
            <a:r>
              <a:rPr lang="en-GB" sz="2200" dirty="0"/>
              <a:t>(Level 1: abstract/decouple from model-specific grids; Level 2: improved single-source forecasts; Level 3: blended forecasts – not quite what diagram shows…).</a:t>
            </a:r>
          </a:p>
          <a:p>
            <a:pPr rtl="0"/>
            <a:endParaRPr lang="en-GB" sz="2200" dirty="0"/>
          </a:p>
          <a:p>
            <a:pPr rtl="0"/>
            <a:r>
              <a:rPr lang="en-GB" sz="2200" dirty="0"/>
              <a:t>Single chain, spot derived from grid: improve consistency.</a:t>
            </a:r>
          </a:p>
          <a:p>
            <a:pPr rtl="0"/>
            <a:endParaRPr lang="en-GB" sz="2200" dirty="0"/>
          </a:p>
          <a:p>
            <a:pPr rtl="0"/>
            <a:r>
              <a:rPr lang="en-GB" sz="2200" dirty="0"/>
              <a:t>Modular: Reduce maintenance costs, improve robustness.</a:t>
            </a:r>
          </a:p>
          <a:p>
            <a:pPr rtl="0"/>
            <a:endParaRPr lang="en-GB" sz="2200" dirty="0"/>
          </a:p>
          <a:p>
            <a:pPr rtl="0"/>
            <a:r>
              <a:rPr lang="en-GB" sz="2200" dirty="0"/>
              <a:t>Probabilistic: Fully exploit ensembles and the use of uncertainty information to improve decision-making.</a:t>
            </a:r>
          </a:p>
          <a:p>
            <a:pPr rtl="0"/>
            <a:endParaRPr lang="en-GB" sz="2200" dirty="0"/>
          </a:p>
          <a:p>
            <a:pPr rtl="0"/>
            <a:r>
              <a:rPr lang="en-GB" sz="2200" dirty="0"/>
              <a:t>Part which I lead: Verification to support development of each component, and only use those which add value.</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4</a:t>
            </a:fld>
            <a:endParaRPr lang="en-GB"/>
          </a:p>
        </p:txBody>
      </p:sp>
    </p:spTree>
    <p:extLst>
      <p:ext uri="{BB962C8B-B14F-4D97-AF65-F5344CB8AC3E}">
        <p14:creationId xmlns:p14="http://schemas.microsoft.com/office/powerpoint/2010/main" val="94132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49200" y="3575050"/>
            <a:ext cx="31784925" cy="17880013"/>
          </a:xfrm>
        </p:spPr>
      </p:sp>
      <p:sp>
        <p:nvSpPr>
          <p:cNvPr id="3" name="Notes Placeholder 2"/>
          <p:cNvSpPr>
            <a:spLocks noGrp="1"/>
          </p:cNvSpPr>
          <p:nvPr>
            <p:ph type="body" idx="1"/>
          </p:nvPr>
        </p:nvSpPr>
        <p:spPr/>
        <p:txBody>
          <a:bodyPr/>
          <a:lstStyle/>
          <a:p>
            <a:r>
              <a:rPr lang="en-GB" dirty="0"/>
              <a:t>Historic trials: Quick results</a:t>
            </a:r>
            <a:r>
              <a:rPr lang="en-GB" baseline="0" dirty="0"/>
              <a:t> with multiple new configurations on representative period, developers working in parallel, like we do in NWP.</a:t>
            </a:r>
          </a:p>
          <a:p>
            <a:r>
              <a:rPr lang="en-GB" baseline="0" dirty="0"/>
              <a:t>Operational monitoring: check for degradations in any component, track performance of all the same components and scores over time, accumulate data covering all seasons and long periods, allowing examination of rarer thresholds, </a:t>
            </a:r>
            <a:r>
              <a:rPr lang="en-GB" baseline="0" dirty="0" err="1"/>
              <a:t>etc</a:t>
            </a:r>
            <a:endParaRPr lang="en-GB" baseline="0" dirty="0"/>
          </a:p>
          <a:p>
            <a:endParaRPr lang="en-GB" baseline="0" dirty="0"/>
          </a:p>
          <a:p>
            <a:r>
              <a:rPr lang="en-GB" baseline="0" dirty="0"/>
              <a:t>Why spend time on trials and verification? Seeing whether we’ve met the target is only a small part. Rich tapestry of intelligence to help you understand and improve your system. Thus integral part of process, not just something you do at the end.</a:t>
            </a:r>
          </a:p>
          <a:p>
            <a:endParaRPr lang="en-GB" baseline="0" dirty="0"/>
          </a:p>
          <a:p>
            <a:r>
              <a:rPr lang="en-GB" baseline="0" dirty="0" err="1"/>
              <a:t>Sci</a:t>
            </a:r>
            <a:r>
              <a:rPr lang="en-GB" baseline="0" dirty="0"/>
              <a:t> method: test assumptions; confirm steps doing what you think they’re doing (right results for right reasons)</a:t>
            </a:r>
          </a:p>
          <a:p>
            <a:endParaRPr lang="en-GB" baseline="0" dirty="0"/>
          </a:p>
          <a:p>
            <a:r>
              <a:rPr lang="en-GB" baseline="0" dirty="0"/>
              <a:t>So want trials to be cheap and frequent…</a:t>
            </a:r>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5</a:t>
            </a:fld>
            <a:endParaRPr lang="en-GB"/>
          </a:p>
        </p:txBody>
      </p:sp>
    </p:spTree>
    <p:extLst>
      <p:ext uri="{BB962C8B-B14F-4D97-AF65-F5344CB8AC3E}">
        <p14:creationId xmlns:p14="http://schemas.microsoft.com/office/powerpoint/2010/main" val="135948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8725" y="3575050"/>
            <a:ext cx="31800800" cy="17887950"/>
          </a:xfrm>
        </p:spPr>
      </p:sp>
      <p:sp>
        <p:nvSpPr>
          <p:cNvPr id="3" name="Notes Placeholder 2"/>
          <p:cNvSpPr>
            <a:spLocks noGrp="1"/>
          </p:cNvSpPr>
          <p:nvPr>
            <p:ph type="body" idx="1"/>
          </p:nvPr>
        </p:nvSpPr>
        <p:spPr/>
        <p:txBody>
          <a:bodyPr>
            <a:normAutofit/>
          </a:bodyPr>
          <a:lstStyle/>
          <a:p>
            <a:r>
              <a:rPr lang="en-GB" dirty="0"/>
              <a:t>[PDF formats]. </a:t>
            </a:r>
            <a:r>
              <a:rPr lang="en-GB" baseline="0" dirty="0"/>
              <a:t>Not only is IMPROVER a probabilistic system, but different stages present the uncertainty information [PDF] in different ways to support different processing and use cases.</a:t>
            </a:r>
            <a:endParaRPr lang="en-GB" dirty="0"/>
          </a:p>
          <a:p>
            <a:endParaRPr lang="en-GB" dirty="0"/>
          </a:p>
          <a:p>
            <a:r>
              <a:rPr lang="en-GB" dirty="0"/>
              <a:t>Ensemble members: set of equally-likely sample states,</a:t>
            </a:r>
            <a:r>
              <a:rPr lang="en-GB" baseline="0" dirty="0"/>
              <a:t> as produced by raw models and already understood by ABV. The most general format, and the only one to encode space/time/inter-variable relationships required to derive spatial/temporal averages, etc.</a:t>
            </a:r>
          </a:p>
          <a:p>
            <a:endParaRPr lang="en-GB" baseline="0" dirty="0"/>
          </a:p>
          <a:p>
            <a:r>
              <a:rPr lang="en-GB" baseline="0" dirty="0"/>
              <a:t>These are just different slices across a CDF (the integral with respect to threshold of a PDF). [Since ensemble members are supposed to be 'equally likely', you can regenerate them as the set of equally-spaced percentiles required to give a flat rank histogram: </a:t>
            </a:r>
            <a:r>
              <a:rPr lang="en-GB" sz="2200" dirty="0"/>
              <a:t>1/(</a:t>
            </a:r>
            <a:r>
              <a:rPr lang="en-GB" sz="2200" i="1" dirty="0"/>
              <a:t>N</a:t>
            </a:r>
            <a:r>
              <a:rPr lang="en-GB" sz="2200" dirty="0"/>
              <a:t>+1), 2/(</a:t>
            </a:r>
            <a:r>
              <a:rPr lang="en-GB" sz="2200" i="1" dirty="0"/>
              <a:t>N</a:t>
            </a:r>
            <a:r>
              <a:rPr lang="en-GB" sz="2200" dirty="0"/>
              <a:t>+1), … </a:t>
            </a:r>
            <a:r>
              <a:rPr lang="en-GB" sz="2200" i="1" dirty="0"/>
              <a:t>N</a:t>
            </a:r>
            <a:r>
              <a:rPr lang="en-GB" sz="2200" dirty="0"/>
              <a:t>/(</a:t>
            </a:r>
            <a:r>
              <a:rPr lang="en-GB" sz="2200" i="1" dirty="0"/>
              <a:t>N</a:t>
            </a:r>
            <a:r>
              <a:rPr lang="en-GB" sz="2200" dirty="0"/>
              <a:t>+1) (this is all you need for the main grid-scale verification; you get the multivariate relationships by assigning these quantiles to members in the same order as the raw ensemble).]</a:t>
            </a:r>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solidFill>
                  <a:srgbClr val="1F497D"/>
                </a:solidFill>
              </a:rPr>
              <a:pPr>
                <a:defRPr/>
              </a:pPr>
              <a:t>6</a:t>
            </a:fld>
            <a:endParaRPr lang="en-GB">
              <a:solidFill>
                <a:srgbClr val="1F497D"/>
              </a:solidFill>
            </a:endParaRPr>
          </a:p>
        </p:txBody>
      </p:sp>
    </p:spTree>
    <p:extLst>
      <p:ext uri="{BB962C8B-B14F-4D97-AF65-F5344CB8AC3E}">
        <p14:creationId xmlns:p14="http://schemas.microsoft.com/office/powerpoint/2010/main" val="69759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7</a:t>
            </a:fld>
            <a:endParaRPr lang="en-GB"/>
          </a:p>
        </p:txBody>
      </p:sp>
    </p:spTree>
    <p:extLst>
      <p:ext uri="{BB962C8B-B14F-4D97-AF65-F5344CB8AC3E}">
        <p14:creationId xmlns:p14="http://schemas.microsoft.com/office/powerpoint/2010/main" val="37705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80937" eaLnBrk="1" fontAlgn="auto" hangingPunct="1">
              <a:lnSpc>
                <a:spcPct val="90000"/>
              </a:lnSpc>
              <a:spcBef>
                <a:spcPts val="1401"/>
              </a:spcBef>
              <a:spcAft>
                <a:spcPts val="0"/>
              </a:spcAft>
            </a:pPr>
            <a:r>
              <a:rPr lang="en-GB" sz="3700" dirty="0">
                <a:solidFill>
                  <a:srgbClr val="2A2A2A"/>
                </a:solidFill>
                <a:latin typeface="Arial"/>
                <a:ea typeface="+mn-ea"/>
                <a:cs typeface="+mn-cs"/>
              </a:rPr>
              <a:t>Images on following slides from:</a:t>
            </a:r>
          </a:p>
          <a:p>
            <a:pPr marL="320234" indent="-320234" defTabSz="1280937" eaLnBrk="1" fontAlgn="auto" hangingPunct="1">
              <a:lnSpc>
                <a:spcPct val="90000"/>
              </a:lnSpc>
              <a:spcBef>
                <a:spcPts val="1401"/>
              </a:spcBef>
              <a:spcAft>
                <a:spcPts val="0"/>
              </a:spcAft>
              <a:buFont typeface="Arial" panose="020B0604020202020204" pitchFamily="34" charset="0"/>
              <a:buChar char="•"/>
            </a:pPr>
            <a:r>
              <a:rPr lang="en-GB" sz="3700" dirty="0">
                <a:solidFill>
                  <a:srgbClr val="2A2A2A"/>
                </a:solidFill>
                <a:latin typeface="Arial"/>
                <a:ea typeface="+mn-ea"/>
                <a:cs typeface="+mn-cs"/>
              </a:rPr>
              <a:t>UK ensemble (MOGREPS-UK) from 21Z on 2 January 2018</a:t>
            </a:r>
          </a:p>
          <a:p>
            <a:pPr marL="320234" indent="-320234" defTabSz="1280937" eaLnBrk="1" fontAlgn="auto" hangingPunct="1">
              <a:lnSpc>
                <a:spcPct val="90000"/>
              </a:lnSpc>
              <a:spcBef>
                <a:spcPts val="1401"/>
              </a:spcBef>
              <a:spcAft>
                <a:spcPts val="0"/>
              </a:spcAft>
              <a:buFont typeface="Arial" panose="020B0604020202020204" pitchFamily="34" charset="0"/>
              <a:buChar char="•"/>
            </a:pPr>
            <a:r>
              <a:rPr lang="en-GB" sz="3700" dirty="0">
                <a:solidFill>
                  <a:srgbClr val="2A2A2A"/>
                </a:solidFill>
                <a:latin typeface="Arial"/>
                <a:ea typeface="+mn-ea"/>
                <a:cs typeface="+mn-cs"/>
              </a:rPr>
              <a:t>Validity time: 3 January 2018 at 03Z (T+6)</a:t>
            </a:r>
          </a:p>
          <a:p>
            <a:pPr marL="320234" indent="-320234" defTabSz="1280937" eaLnBrk="1" fontAlgn="auto" hangingPunct="1">
              <a:lnSpc>
                <a:spcPct val="90000"/>
              </a:lnSpc>
              <a:spcBef>
                <a:spcPts val="1401"/>
              </a:spcBef>
              <a:spcAft>
                <a:spcPts val="0"/>
              </a:spcAft>
              <a:buFont typeface="Arial" panose="020B0604020202020204" pitchFamily="34" charset="0"/>
              <a:buChar char="•"/>
            </a:pPr>
            <a:r>
              <a:rPr lang="en-GB" sz="3700" dirty="0">
                <a:solidFill>
                  <a:srgbClr val="2A2A2A"/>
                </a:solidFill>
                <a:latin typeface="Arial"/>
                <a:ea typeface="+mn-ea"/>
                <a:cs typeface="+mn-cs"/>
              </a:rPr>
              <a:t>Storm Eleanor</a:t>
            </a:r>
          </a:p>
          <a:p>
            <a:endParaRPr lang="en-GB" dirty="0"/>
          </a:p>
        </p:txBody>
      </p:sp>
      <p:sp>
        <p:nvSpPr>
          <p:cNvPr id="4" name="Slide Number Placeholder 3"/>
          <p:cNvSpPr>
            <a:spLocks noGrp="1"/>
          </p:cNvSpPr>
          <p:nvPr>
            <p:ph type="sldNum" sz="quarter" idx="10"/>
          </p:nvPr>
        </p:nvSpPr>
        <p:spPr/>
        <p:txBody>
          <a:bodyPr/>
          <a:lstStyle/>
          <a:p>
            <a:fld id="{A02568A6-21B0-4F25-8852-CAB73BEA458B}" type="slidenum">
              <a:rPr lang="en-GB" smtClean="0"/>
              <a:pPr/>
              <a:t>8</a:t>
            </a:fld>
            <a:endParaRPr lang="en-GB"/>
          </a:p>
        </p:txBody>
      </p:sp>
    </p:spTree>
    <p:extLst>
      <p:ext uri="{BB962C8B-B14F-4D97-AF65-F5344CB8AC3E}">
        <p14:creationId xmlns:p14="http://schemas.microsoft.com/office/powerpoint/2010/main" val="147613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2568A6-21B0-4F25-8852-CAB73BEA458B}" type="slidenum">
              <a:rPr lang="en-GB" smtClean="0"/>
              <a:pPr/>
              <a:t>9</a:t>
            </a:fld>
            <a:endParaRPr lang="en-GB"/>
          </a:p>
        </p:txBody>
      </p:sp>
    </p:spTree>
    <p:extLst>
      <p:ext uri="{BB962C8B-B14F-4D97-AF65-F5344CB8AC3E}">
        <p14:creationId xmlns:p14="http://schemas.microsoft.com/office/powerpoint/2010/main" val="3391092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5"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9"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140714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9"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7" y="176153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398037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5" name="Shape 68"/>
          <p:cNvSpPr/>
          <p:nvPr userDrawn="1"/>
        </p:nvSpPr>
        <p:spPr>
          <a:xfrm>
            <a:off x="7531091"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2" y="54000"/>
            <a:ext cx="1803780" cy="565650"/>
          </a:xfrm>
          <a:prstGeom prst="rect">
            <a:avLst/>
          </a:prstGeom>
          <a:ln w="12700">
            <a:miter lim="400000"/>
          </a:ln>
        </p:spPr>
      </p:pic>
    </p:spTree>
    <p:extLst>
      <p:ext uri="{BB962C8B-B14F-4D97-AF65-F5344CB8AC3E}">
        <p14:creationId xmlns:p14="http://schemas.microsoft.com/office/powerpoint/2010/main" val="4111629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3964601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2"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8344035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361971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9466661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2"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2"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5557158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7468730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72"/>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8" name="Picture Placeholder 7"/>
          <p:cNvSpPr>
            <a:spLocks noGrp="1"/>
          </p:cNvSpPr>
          <p:nvPr>
            <p:ph type="pic" sz="quarter" idx="10"/>
          </p:nvPr>
        </p:nvSpPr>
        <p:spPr>
          <a:xfrm>
            <a:off x="252415" y="818868"/>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533148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12820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7"/>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7467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5"/>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6640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2" name="Title 1"/>
          <p:cNvSpPr>
            <a:spLocks noGrp="1"/>
          </p:cNvSpPr>
          <p:nvPr>
            <p:ph type="title"/>
          </p:nvPr>
        </p:nvSpPr>
        <p:spPr>
          <a:xfrm>
            <a:off x="252000" y="699743"/>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891" indent="0">
              <a:buNone/>
              <a:defRPr/>
            </a:lvl2pPr>
            <a:lvl3pPr marL="685783" indent="0">
              <a:buNone/>
              <a:defRPr/>
            </a:lvl3pPr>
            <a:lvl4pPr marL="1028674" indent="0">
              <a:buNone/>
              <a:defRPr/>
            </a:lvl4pPr>
            <a:lvl5pPr marL="1371566" indent="0">
              <a:buNone/>
              <a:defRPr/>
            </a:lvl5pPr>
          </a:lstStyle>
          <a:p>
            <a:pPr lvl="0"/>
            <a:r>
              <a:rPr lang="en-US"/>
              <a:t>Click to add subtitle</a:t>
            </a:r>
          </a:p>
        </p:txBody>
      </p:sp>
      <p:sp>
        <p:nvSpPr>
          <p:cNvPr id="7" name="Rectangle 6"/>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9915091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1" indent="0">
              <a:buNone/>
              <a:defRPr/>
            </a:lvl2pPr>
            <a:lvl3pPr marL="685783" indent="0">
              <a:buNone/>
              <a:defRPr/>
            </a:lvl3pPr>
            <a:lvl4pPr marL="1028674" indent="0">
              <a:buNone/>
              <a:defRPr/>
            </a:lvl4pPr>
            <a:lvl5pPr marL="1371566" indent="0">
              <a:buNone/>
              <a:defRPr/>
            </a:lvl5pPr>
          </a:lstStyle>
          <a:p>
            <a:pPr lvl="0"/>
            <a:r>
              <a:rPr lang="en-US"/>
              <a:t>Click to add subtitle</a:t>
            </a:r>
          </a:p>
        </p:txBody>
      </p:sp>
      <p:sp>
        <p:nvSpPr>
          <p:cNvPr id="7" name="Rectangle 6"/>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9758849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Click to add subtitle</a:t>
            </a:r>
          </a:p>
        </p:txBody>
      </p:sp>
      <p:sp>
        <p:nvSpPr>
          <p:cNvPr id="7" name="Rectangle 6"/>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79320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1" indent="0">
              <a:buNone/>
              <a:defRPr/>
            </a:lvl2pPr>
            <a:lvl3pPr marL="685783" indent="0">
              <a:buNone/>
              <a:defRPr/>
            </a:lvl3pPr>
            <a:lvl4pPr marL="1028674" indent="0">
              <a:buNone/>
              <a:defRPr/>
            </a:lvl4pPr>
            <a:lvl5pPr marL="1371566" indent="0">
              <a:buNone/>
              <a:defRPr/>
            </a:lvl5pPr>
          </a:lstStyle>
          <a:p>
            <a:pPr lvl="0"/>
            <a:r>
              <a:rPr lang="en-US"/>
              <a:t>Click to add subtitle</a:t>
            </a:r>
          </a:p>
        </p:txBody>
      </p:sp>
      <p:sp>
        <p:nvSpPr>
          <p:cNvPr id="7" name="Rectangle 6"/>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8319827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1" indent="0">
              <a:buNone/>
              <a:defRPr/>
            </a:lvl2pPr>
            <a:lvl3pPr marL="685783" indent="0">
              <a:buNone/>
              <a:defRPr/>
            </a:lvl3pPr>
            <a:lvl4pPr marL="1028674" indent="0">
              <a:buNone/>
              <a:defRPr/>
            </a:lvl4pPr>
            <a:lvl5pPr marL="1371566" indent="0">
              <a:buNone/>
              <a:defRPr/>
            </a:lvl5pPr>
          </a:lstStyle>
          <a:p>
            <a:pPr lvl="0"/>
            <a:r>
              <a:rPr lang="en-US"/>
              <a:t>Click to add subtitle</a:t>
            </a:r>
          </a:p>
        </p:txBody>
      </p:sp>
      <p:sp>
        <p:nvSpPr>
          <p:cNvPr id="7" name="Rectangle 6"/>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7720588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43"/>
            <a:ext cx="8640000" cy="900487"/>
          </a:xfrm>
        </p:spPr>
        <p:txBody>
          <a:bodyPr/>
          <a:lstStyle>
            <a:lvl1pPr>
              <a:defRPr/>
            </a:lvl1pPr>
          </a:lstStyle>
          <a:p>
            <a:r>
              <a:rPr lang="en-US"/>
              <a:t>Questions?</a:t>
            </a:r>
          </a:p>
        </p:txBody>
      </p:sp>
      <p:sp>
        <p:nvSpPr>
          <p:cNvPr id="7" name="Rectangle 6"/>
          <p:cNvSpPr/>
          <p:nvPr userDrawn="1"/>
        </p:nvSpPr>
        <p:spPr>
          <a:xfrm>
            <a:off x="0" y="482721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7" y="482721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4" name="TextBox 3"/>
          <p:cNvSpPr txBox="1"/>
          <p:nvPr userDrawn="1"/>
        </p:nvSpPr>
        <p:spPr>
          <a:xfrm>
            <a:off x="246704" y="2004608"/>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9" name="TextBox 8"/>
          <p:cNvSpPr txBox="1"/>
          <p:nvPr userDrawn="1"/>
        </p:nvSpPr>
        <p:spPr>
          <a:xfrm>
            <a:off x="786704" y="2627166"/>
            <a:ext cx="8100000" cy="338554"/>
          </a:xfrm>
          <a:prstGeom prst="rect">
            <a:avLst/>
          </a:prstGeom>
          <a:noFill/>
        </p:spPr>
        <p:txBody>
          <a:bodyPr wrap="square" rtlCol="0" anchor="ctr">
            <a:spAutoFit/>
          </a:bodyPr>
          <a:lstStyle/>
          <a:p>
            <a:pPr marL="0" indent="0">
              <a:buFont typeface="Arial" panose="020B0604020202020204" pitchFamily="34" charset="0"/>
              <a:buNone/>
            </a:pPr>
            <a:r>
              <a:rPr lang="fr-BE" sz="1600"/>
              <a:t>www.metoffice.gov.uk</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extLst/>
          </a:blip>
          <a:stretch>
            <a:fillRect/>
          </a:stretch>
        </p:blipFill>
        <p:spPr>
          <a:xfrm>
            <a:off x="379163"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22"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3" y="2617307"/>
            <a:ext cx="467999" cy="396000"/>
          </a:xfrm>
          <a:prstGeom prst="rect">
            <a:avLst/>
          </a:prstGeom>
          <a:ln w="12700">
            <a:miter lim="400000"/>
          </a:ln>
        </p:spPr>
      </p:pic>
    </p:spTree>
    <p:extLst>
      <p:ext uri="{BB962C8B-B14F-4D97-AF65-F5344CB8AC3E}">
        <p14:creationId xmlns:p14="http://schemas.microsoft.com/office/powerpoint/2010/main" val="13712505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907704" y="123482"/>
            <a:ext cx="6727440" cy="588623"/>
          </a:xfrm>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a:xfrm>
            <a:off x="0" y="4752681"/>
            <a:ext cx="9144000" cy="411361"/>
          </a:xfrm>
        </p:spPr>
        <p:txBody>
          <a:bodyPr/>
          <a:lstStyle>
            <a:lvl1pPr>
              <a:defRPr/>
            </a:lvl1pPr>
          </a:lstStyle>
          <a:p>
            <a:r>
              <a:rPr lang="en-GB"/>
              <a:t>www.metoffice.gov.uk								© Crown Copyright 2017, Met Office</a:t>
            </a:r>
          </a:p>
        </p:txBody>
      </p:sp>
      <p:sp>
        <p:nvSpPr>
          <p:cNvPr id="5" name="Text Placeholder 4"/>
          <p:cNvSpPr>
            <a:spLocks noGrp="1"/>
          </p:cNvSpPr>
          <p:nvPr>
            <p:ph type="body" sz="quarter" idx="11" hasCustomPrompt="1"/>
          </p:nvPr>
        </p:nvSpPr>
        <p:spPr>
          <a:xfrm>
            <a:off x="197647" y="1131590"/>
            <a:ext cx="8424863" cy="3343969"/>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 snowflakes snow squall stable/stability </a:t>
            </a:r>
            <a:r>
              <a:rPr lang="en-GB" err="1"/>
              <a:t>stratiform</a:t>
            </a:r>
            <a:r>
              <a:rPr lang="en-GB"/>
              <a:t> summation layer amount sun pillar updraft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9078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6"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a:solidFill>
                  <a:srgbClr val="FFFFFF"/>
                </a:solidFill>
                <a:sym typeface="Helvetica Light"/>
              </a:rPr>
              <a:t>www.metoffice.gov.uk																									                      © Crown Copyright 2018, Met Office</a:t>
            </a:r>
          </a:p>
        </p:txBody>
      </p:sp>
    </p:spTree>
    <p:extLst>
      <p:ext uri="{BB962C8B-B14F-4D97-AF65-F5344CB8AC3E}">
        <p14:creationId xmlns:p14="http://schemas.microsoft.com/office/powerpoint/2010/main" val="1711490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463264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279806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3"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9121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1241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6983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31118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86013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5011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16319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22239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38605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59918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51531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31650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185574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5124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24324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7179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54859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6102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28718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14057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89594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999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61530"/>
            <a:ext cx="8437364"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47273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31342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52760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9996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57682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71668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1_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4198608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98589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3116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5"/>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124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3"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5764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6" y="1761530"/>
            <a:ext cx="2578895"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10" y="1761530"/>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48063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10" y="1761530"/>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5130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6"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9"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050953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21492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1761531"/>
            <a:ext cx="9144003"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42199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4463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69"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90443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69"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85038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69"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9510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4"/>
            <a:ext cx="9144003"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5"/>
            <a:ext cx="7975403"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5" y="3675571"/>
            <a:ext cx="404487"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5" y="2617307"/>
            <a:ext cx="404487"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2"/>
            <a:ext cx="7837739" cy="415498"/>
          </a:xfrm>
          <a:prstGeom prst="rect">
            <a:avLst/>
          </a:prstGeom>
        </p:spPr>
        <p:txBody>
          <a:bodyPr lIns="270000" anchor="t">
            <a:spAutoFit/>
          </a:bodyPr>
          <a:lstStyle>
            <a:lvl1pPr marL="0" indent="0" defTabSz="342891">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2" y="3107336"/>
            <a:ext cx="7830741" cy="415498"/>
          </a:xfrm>
          <a:prstGeom prst="rect">
            <a:avLst/>
          </a:prstGeom>
        </p:spPr>
        <p:txBody>
          <a:bodyPr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5" y="3663113"/>
            <a:ext cx="1330303" cy="761747"/>
          </a:xfrm>
          <a:prstGeom prst="rect">
            <a:avLst/>
          </a:prstGeom>
        </p:spPr>
        <p:txBody>
          <a:bodyPr wrap="square" lIns="270000" anchor="t">
            <a:spAutoFit/>
          </a:bodyPr>
          <a:lstStyle>
            <a:lvl1pPr marL="0" indent="0" defTabSz="342891">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6" y="3663113"/>
            <a:ext cx="1691733" cy="415498"/>
          </a:xfrm>
          <a:prstGeom prst="rect">
            <a:avLst/>
          </a:prstGeom>
        </p:spPr>
        <p:txBody>
          <a:bodyPr wrap="square"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90" y="3663113"/>
            <a:ext cx="1984929" cy="761747"/>
          </a:xfrm>
          <a:prstGeom prst="rect">
            <a:avLst/>
          </a:prstGeom>
        </p:spPr>
        <p:txBody>
          <a:bodyPr wrap="square" lIns="270000" anchor="t">
            <a:spAutoFit/>
          </a:bodyPr>
          <a:lstStyle>
            <a:lvl1pPr marL="0" indent="0" defTabSz="342891">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4" y="3663113"/>
            <a:ext cx="1691733" cy="761747"/>
          </a:xfrm>
          <a:prstGeom prst="rect">
            <a:avLst/>
          </a:prstGeom>
        </p:spPr>
        <p:txBody>
          <a:bodyPr wrap="square"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47654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69"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6968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7"/>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84347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2"/>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0938"/>
            <a:ext cx="4040188" cy="4810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1631954"/>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0938"/>
            <a:ext cx="4041775" cy="4810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954"/>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2"/>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2"/>
            <a:ext cx="5111751"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D2B0-0E50-416A-B8BD-69FAF641EACC}"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EE326-BC52-463C-BED6-91ADB65665F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5"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9"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097583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6159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6"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9"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619380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3274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59218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92"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41802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4"/>
            <a:ext cx="9144000" cy="411361"/>
          </a:xfrm>
          <a:prstGeom prst="rect">
            <a:avLst/>
          </a:prstGeom>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20010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4"/>
            <a:ext cx="9144000" cy="411361"/>
          </a:xfrm>
          <a:prstGeom prst="rect">
            <a:avLst/>
          </a:prstGeom>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92"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5337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399445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82236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9"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7" y="176153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89506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5"/>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44825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92"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2080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3"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33233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9438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61530"/>
            <a:ext cx="8437364"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6565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7847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5"/>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5235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3"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5" y="1761530"/>
            <a:ext cx="4050507"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1418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6" y="1761530"/>
            <a:ext cx="2578895"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10" y="1761530"/>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160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10" y="1761530"/>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844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9" y="1761535"/>
            <a:ext cx="2578895"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120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1761531"/>
            <a:ext cx="9144003"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24080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4"/>
            <a:ext cx="9144000" cy="411361"/>
          </a:xfrm>
          <a:prstGeom prst="rect">
            <a:avLst/>
          </a:prstGeom>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26012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17578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69"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37969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69"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66007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1761531"/>
            <a:ext cx="9144003"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69"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406197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4"/>
            <a:ext cx="9144003"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5"/>
            <a:ext cx="7975403"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5" y="3675571"/>
            <a:ext cx="404487"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5" y="2617307"/>
            <a:ext cx="404487"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69"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2"/>
            <a:ext cx="7837739" cy="415498"/>
          </a:xfrm>
          <a:prstGeom prst="rect">
            <a:avLst/>
          </a:prstGeom>
        </p:spPr>
        <p:txBody>
          <a:bodyPr lIns="270000" anchor="t">
            <a:spAutoFit/>
          </a:bodyPr>
          <a:lstStyle>
            <a:lvl1pPr marL="0" indent="0" defTabSz="342891">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2" y="3107336"/>
            <a:ext cx="7830741" cy="415498"/>
          </a:xfrm>
          <a:prstGeom prst="rect">
            <a:avLst/>
          </a:prstGeom>
        </p:spPr>
        <p:txBody>
          <a:bodyPr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5" y="3663113"/>
            <a:ext cx="1330303" cy="761747"/>
          </a:xfrm>
          <a:prstGeom prst="rect">
            <a:avLst/>
          </a:prstGeom>
        </p:spPr>
        <p:txBody>
          <a:bodyPr wrap="square" lIns="270000" anchor="t">
            <a:spAutoFit/>
          </a:bodyPr>
          <a:lstStyle>
            <a:lvl1pPr marL="0" indent="0" defTabSz="342891">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6" y="3663113"/>
            <a:ext cx="1691733" cy="415498"/>
          </a:xfrm>
          <a:prstGeom prst="rect">
            <a:avLst/>
          </a:prstGeom>
        </p:spPr>
        <p:txBody>
          <a:bodyPr wrap="square"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90" y="3663113"/>
            <a:ext cx="1984929" cy="761747"/>
          </a:xfrm>
          <a:prstGeom prst="rect">
            <a:avLst/>
          </a:prstGeom>
        </p:spPr>
        <p:txBody>
          <a:bodyPr wrap="square" lIns="270000" anchor="t">
            <a:spAutoFit/>
          </a:bodyPr>
          <a:lstStyle>
            <a:lvl1pPr marL="0" indent="0" defTabSz="342891">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4" y="3663113"/>
            <a:ext cx="1691733" cy="761747"/>
          </a:xfrm>
          <a:prstGeom prst="rect">
            <a:avLst/>
          </a:prstGeom>
        </p:spPr>
        <p:txBody>
          <a:bodyPr wrap="square" lIns="270000" anchor="t">
            <a:spAutoFit/>
          </a:bodyPr>
          <a:lstStyle>
            <a:lvl1pPr marL="0" indent="0" defTabSz="342891">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29766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69"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9964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5"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451658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6"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65"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11627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96601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7004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4"/>
            <a:ext cx="9144000" cy="411361"/>
          </a:xfrm>
          <a:prstGeom prst="rect">
            <a:avLst/>
          </a:prstGeom>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92"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6193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93"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883"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9"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04562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5"/>
            <a:ext cx="9144000" cy="411361"/>
          </a:xfrm>
          <a:prstGeom prst="rect">
            <a:avLst/>
          </a:prstGeom>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8453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5"/>
            <a:ext cx="9144000" cy="411361"/>
          </a:xfrm>
          <a:prstGeom prst="rect">
            <a:avLst/>
          </a:prstGeom>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93"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883"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9"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6"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5" y="1761530"/>
            <a:ext cx="8426191"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58954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177443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340262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81"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7" y="176153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28664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6"/>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5046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7"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3"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4699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5"/>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6972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61531"/>
            <a:ext cx="8437364"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8014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7"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30893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5" y="1761531"/>
            <a:ext cx="4050507"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1"/>
            <a:ext cx="4050507"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10176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6"/>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5" y="1761531"/>
            <a:ext cx="4050507"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4198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3"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5" y="1761531"/>
            <a:ext cx="4050507"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6"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0181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7" y="1761531"/>
            <a:ext cx="2578895"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10" y="1761531"/>
            <a:ext cx="2594681"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9" y="1761536"/>
            <a:ext cx="2578895" cy="2708987"/>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03158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7" y="1770460"/>
            <a:ext cx="2578895"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1"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10" y="1761531"/>
            <a:ext cx="2594681" cy="2714030"/>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9" y="1761536"/>
            <a:ext cx="2578895" cy="2708987"/>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1347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8"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9" y="1761536"/>
            <a:ext cx="2578895" cy="2708987"/>
          </a:xfrm>
        </p:spPr>
        <p:txBody>
          <a:bodyPr/>
          <a:lstStyle>
            <a:lvl1pPr marL="214303" indent="-21430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72067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1761536"/>
            <a:ext cx="9144003"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8371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1761536"/>
            <a:ext cx="9144003"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5438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1761536"/>
            <a:ext cx="9144003"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65"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24725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1761536"/>
            <a:ext cx="9144003"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6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05612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69"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12650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1761536"/>
            <a:ext cx="9144003"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65"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5230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4"/>
            <a:ext cx="9144003"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6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5"/>
            <a:ext cx="7975403"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5" y="3675571"/>
            <a:ext cx="404487"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5" y="2617308"/>
            <a:ext cx="404487"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65"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6" y="2571742"/>
            <a:ext cx="7837739" cy="415498"/>
          </a:xfrm>
          <a:prstGeom prst="rect">
            <a:avLst/>
          </a:prstGeom>
        </p:spPr>
        <p:txBody>
          <a:bodyPr lIns="270000" anchor="t">
            <a:spAutoFit/>
          </a:bodyPr>
          <a:lstStyle>
            <a:lvl1pPr marL="0" indent="0" defTabSz="342883">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2" y="3107336"/>
            <a:ext cx="7830741" cy="415498"/>
          </a:xfrm>
          <a:prstGeom prst="rect">
            <a:avLst/>
          </a:prstGeom>
        </p:spPr>
        <p:txBody>
          <a:bodyPr lIns="270000" anchor="t">
            <a:spAutoFit/>
          </a:bodyPr>
          <a:lstStyle>
            <a:lvl1pPr marL="0" indent="0" defTabSz="342883">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5" y="3663113"/>
            <a:ext cx="1330303" cy="761747"/>
          </a:xfrm>
          <a:prstGeom prst="rect">
            <a:avLst/>
          </a:prstGeom>
        </p:spPr>
        <p:txBody>
          <a:bodyPr wrap="square" lIns="270000" anchor="t">
            <a:spAutoFit/>
          </a:bodyPr>
          <a:lstStyle>
            <a:lvl1pPr marL="0" indent="0" defTabSz="342883">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6" y="3663113"/>
            <a:ext cx="1691733" cy="415498"/>
          </a:xfrm>
          <a:prstGeom prst="rect">
            <a:avLst/>
          </a:prstGeom>
        </p:spPr>
        <p:txBody>
          <a:bodyPr wrap="square" lIns="270000" anchor="t">
            <a:spAutoFit/>
          </a:bodyPr>
          <a:lstStyle>
            <a:lvl1pPr marL="0" indent="0" defTabSz="342883">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92" y="3663113"/>
            <a:ext cx="1984929" cy="761747"/>
          </a:xfrm>
          <a:prstGeom prst="rect">
            <a:avLst/>
          </a:prstGeom>
        </p:spPr>
        <p:txBody>
          <a:bodyPr wrap="square" lIns="270000" anchor="t">
            <a:spAutoFit/>
          </a:bodyPr>
          <a:lstStyle>
            <a:lvl1pPr marL="0" indent="0" defTabSz="342883">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4" y="3663113"/>
            <a:ext cx="1691733" cy="761747"/>
          </a:xfrm>
          <a:prstGeom prst="rect">
            <a:avLst/>
          </a:prstGeom>
        </p:spPr>
        <p:txBody>
          <a:bodyPr wrap="square" lIns="270000" anchor="t">
            <a:spAutoFit/>
          </a:bodyPr>
          <a:lstStyle>
            <a:lvl1pPr marL="0" indent="0" defTabSz="342883">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327830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65"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248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65377" cy="5150942"/>
          </a:xfrm>
          <a:prstGeom prst="rect">
            <a:avLst/>
          </a:prstGeom>
        </p:spPr>
      </p:pic>
      <p:sp>
        <p:nvSpPr>
          <p:cNvPr id="2" name="Title 1"/>
          <p:cNvSpPr>
            <a:spLocks noGrp="1"/>
          </p:cNvSpPr>
          <p:nvPr>
            <p:ph type="ctrTitle"/>
          </p:nvPr>
        </p:nvSpPr>
        <p:spPr>
          <a:xfrm>
            <a:off x="252002"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Rectangle 7"/>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2" y="54000"/>
            <a:ext cx="1803780" cy="565650"/>
          </a:xfrm>
          <a:prstGeom prst="rect">
            <a:avLst/>
          </a:prstGeom>
          <a:ln w="12700">
            <a:miter lim="400000"/>
          </a:ln>
        </p:spPr>
      </p:pic>
    </p:spTree>
    <p:extLst>
      <p:ext uri="{BB962C8B-B14F-4D97-AF65-F5344CB8AC3E}">
        <p14:creationId xmlns:p14="http://schemas.microsoft.com/office/powerpoint/2010/main" val="22305836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2" y="0"/>
            <a:ext cx="9161295" cy="5153228"/>
          </a:xfrm>
          <a:prstGeom prst="rect">
            <a:avLst/>
          </a:prstGeom>
        </p:spPr>
      </p:pic>
      <p:sp>
        <p:nvSpPr>
          <p:cNvPr id="2" name="Title 1"/>
          <p:cNvSpPr>
            <a:spLocks noGrp="1"/>
          </p:cNvSpPr>
          <p:nvPr>
            <p:ph type="ctrTitle"/>
          </p:nvPr>
        </p:nvSpPr>
        <p:spPr>
          <a:xfrm>
            <a:off x="252002"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Rectangle 7"/>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2" y="54000"/>
            <a:ext cx="1803780" cy="565650"/>
          </a:xfrm>
          <a:prstGeom prst="rect">
            <a:avLst/>
          </a:prstGeom>
          <a:ln w="12700">
            <a:miter lim="400000"/>
          </a:ln>
        </p:spPr>
      </p:pic>
    </p:spTree>
    <p:extLst>
      <p:ext uri="{BB962C8B-B14F-4D97-AF65-F5344CB8AC3E}">
        <p14:creationId xmlns:p14="http://schemas.microsoft.com/office/powerpoint/2010/main" val="1058059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2" y="0"/>
            <a:ext cx="9161295"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Rectangle 7"/>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2" y="54000"/>
            <a:ext cx="1803780" cy="565650"/>
          </a:xfrm>
          <a:prstGeom prst="rect">
            <a:avLst/>
          </a:prstGeom>
          <a:ln w="12700">
            <a:miter lim="400000"/>
          </a:ln>
        </p:spPr>
      </p:pic>
    </p:spTree>
    <p:extLst>
      <p:ext uri="{BB962C8B-B14F-4D97-AF65-F5344CB8AC3E}">
        <p14:creationId xmlns:p14="http://schemas.microsoft.com/office/powerpoint/2010/main" val="800587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Rectangle 7"/>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9" y="54592"/>
            <a:ext cx="1802343" cy="565200"/>
          </a:xfrm>
          <a:prstGeom prst="rect">
            <a:avLst/>
          </a:prstGeom>
          <a:ln w="12700">
            <a:miter lim="400000"/>
          </a:ln>
        </p:spPr>
      </p:pic>
    </p:spTree>
    <p:extLst>
      <p:ext uri="{BB962C8B-B14F-4D97-AF65-F5344CB8AC3E}">
        <p14:creationId xmlns:p14="http://schemas.microsoft.com/office/powerpoint/2010/main" val="27164727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5" name="Rectangle 4"/>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7801290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5" name="Rectangle 4"/>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2" y="-6009"/>
            <a:ext cx="9144003"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69"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2" y="54000"/>
            <a:ext cx="1803780" cy="565650"/>
          </a:xfrm>
          <a:prstGeom prst="rect">
            <a:avLst/>
          </a:prstGeom>
          <a:ln w="12700">
            <a:miter lim="400000"/>
          </a:ln>
        </p:spPr>
      </p:pic>
    </p:spTree>
    <p:extLst>
      <p:ext uri="{BB962C8B-B14F-4D97-AF65-F5344CB8AC3E}">
        <p14:creationId xmlns:p14="http://schemas.microsoft.com/office/powerpoint/2010/main" val="31674806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91"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1"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3" y="204551"/>
            <a:ext cx="1176127"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8"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69"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7"/>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7" y="4735777"/>
            <a:ext cx="4926843"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Tree>
    <p:extLst>
      <p:ext uri="{BB962C8B-B14F-4D97-AF65-F5344CB8AC3E}">
        <p14:creationId xmlns:p14="http://schemas.microsoft.com/office/powerpoint/2010/main" val="398581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image" Target="../media/image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theme" Target="../theme/theme5.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1.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5" y="40425"/>
            <a:ext cx="1805643" cy="566234"/>
          </a:xfrm>
          <a:prstGeom prst="rect">
            <a:avLst/>
          </a:prstGeom>
          <a:ln w="12700">
            <a:miter lim="400000"/>
          </a:ln>
        </p:spPr>
      </p:pic>
      <p:sp>
        <p:nvSpPr>
          <p:cNvPr id="4" name="Footer Placeholder 5"/>
          <p:cNvSpPr>
            <a:spLocks noGrp="1"/>
          </p:cNvSpPr>
          <p:nvPr>
            <p:ph type="ftr" sz="quarter" idx="3"/>
          </p:nvPr>
        </p:nvSpPr>
        <p:spPr>
          <a:xfrm>
            <a:off x="0" y="4732144"/>
            <a:ext cx="9144000" cy="411361"/>
          </a:xfrm>
          <a:prstGeom prst="rect">
            <a:avLst/>
          </a:prstGeom>
          <a:solidFill>
            <a:schemeClr val="bg1"/>
          </a:solidFill>
        </p:spPr>
        <p:txBody>
          <a:bodyPr vert="horz" lIns="252000" tIns="36000" rIns="68580" bIns="27000" rtlCol="0" anchor="ctr"/>
          <a:lstStyle>
            <a:lvl1pPr algn="l" defTabSz="219069"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6"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5"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1306661249"/>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69"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3"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6"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8"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91"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15"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38"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60"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83"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69"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79996" marR="0" indent="-179996" algn="l" defTabSz="219069"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4" marR="0" indent="-285744" algn="l" defTabSz="219069"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4" algn="l" defTabSz="67498"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8" algn="l"/>
        </a:tabLst>
        <a:defRPr sz="1500" b="0" i="0" u="none" strike="noStrike" cap="none" spc="0" baseline="0">
          <a:ln>
            <a:noFill/>
          </a:ln>
          <a:solidFill>
            <a:schemeClr val="tx1"/>
          </a:solidFill>
          <a:uFillTx/>
          <a:latin typeface="+mn-lt"/>
          <a:ea typeface="+mn-ea"/>
          <a:cs typeface="+mn-cs"/>
          <a:sym typeface="Helvetica Light"/>
        </a:defRPr>
      </a:lvl4pPr>
      <a:lvl5pPr marL="285744" marR="0" indent="-285744" algn="l" defTabSz="219069"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69"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69"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69"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5" algn="l" defTabSz="219069"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3"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6"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8"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91"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15"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38"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60"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83"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userDrawn="1">
          <p15:clr>
            <a:srgbClr val="F26B43"/>
          </p15:clr>
        </p15:guide>
        <p15:guide id="5" pos="423" userDrawn="1">
          <p15:clr>
            <a:srgbClr val="F26B43"/>
          </p15:clr>
        </p15:guide>
        <p15:guide id="14" pos="14507" userDrawn="1">
          <p15:clr>
            <a:srgbClr val="F26B43"/>
          </p15:clr>
        </p15:guide>
        <p15:guide id="15" orient="horz" pos="7949" userDrawn="1">
          <p15:clr>
            <a:srgbClr val="F26B43"/>
          </p15:clr>
        </p15:guide>
        <p15:guide id="16" orient="horz" pos="7518" userDrawn="1">
          <p15:clr>
            <a:srgbClr val="F26B43"/>
          </p15:clr>
        </p15:guide>
        <p15:guide id="17" orient="horz" pos="1735" userDrawn="1">
          <p15:clr>
            <a:srgbClr val="F26B43"/>
          </p15:clr>
        </p15:guide>
        <p15:guide id="18" orient="horz" pos="2959" userDrawn="1">
          <p15:clr>
            <a:srgbClr val="F26B43"/>
          </p15:clr>
        </p15:guide>
        <p15:guide id="19" orient="horz" pos="2506" userDrawn="1">
          <p15:clr>
            <a:srgbClr val="F26B43"/>
          </p15:clr>
        </p15:guide>
        <p15:guide id="20" pos="4664" userDrawn="1">
          <p15:clr>
            <a:srgbClr val="F26B43"/>
          </p15:clr>
        </p15:guide>
        <p15:guide id="21" pos="9585" userDrawn="1">
          <p15:clr>
            <a:srgbClr val="F26B43"/>
          </p15:clr>
        </p15:guide>
        <p15:guide id="22" pos="5231" userDrawn="1">
          <p15:clr>
            <a:srgbClr val="F26B43"/>
          </p15:clr>
        </p15:guide>
        <p15:guide id="23" pos="10152" userDrawn="1">
          <p15:clr>
            <a:srgbClr val="F26B43"/>
          </p15:clr>
        </p15:guide>
        <p15:guide id="24" pos="7136" userDrawn="1">
          <p15:clr>
            <a:srgbClr val="F26B43"/>
          </p15:clr>
        </p15:guide>
        <p15:guide id="25"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439D2B0-0E50-416A-B8BD-69FAF641EACC}" type="datetimeFigureOut">
              <a:rPr lang="en-US" smtClean="0"/>
              <a:pPr/>
              <a:t>11/16/2018</a:t>
            </a:fld>
            <a:endParaRPr lang="en-US"/>
          </a:p>
        </p:txBody>
      </p:sp>
      <p:sp>
        <p:nvSpPr>
          <p:cNvPr id="5" name="Footer Placeholder 4"/>
          <p:cNvSpPr>
            <a:spLocks noGrp="1"/>
          </p:cNvSpPr>
          <p:nvPr>
            <p:ph type="ftr" sz="quarter" idx="3"/>
          </p:nvPr>
        </p:nvSpPr>
        <p:spPr>
          <a:xfrm>
            <a:off x="3124200" y="4767267"/>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7"/>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F8EE326-BC52-463C-BED6-91ADB6566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5" y="40425"/>
            <a:ext cx="1805643" cy="566234"/>
          </a:xfrm>
          <a:prstGeom prst="rect">
            <a:avLst/>
          </a:prstGeom>
          <a:ln w="12700">
            <a:miter lim="400000"/>
          </a:ln>
        </p:spPr>
      </p:pic>
      <p:sp>
        <p:nvSpPr>
          <p:cNvPr id="4" name="Footer Placeholder 5"/>
          <p:cNvSpPr>
            <a:spLocks noGrp="1"/>
          </p:cNvSpPr>
          <p:nvPr>
            <p:ph type="ftr" sz="quarter" idx="3"/>
          </p:nvPr>
        </p:nvSpPr>
        <p:spPr>
          <a:xfrm>
            <a:off x="0" y="4732144"/>
            <a:ext cx="9144000" cy="411361"/>
          </a:xfrm>
          <a:prstGeom prst="rect">
            <a:avLst/>
          </a:prstGeom>
          <a:solidFill>
            <a:schemeClr val="bg1"/>
          </a:solidFill>
        </p:spPr>
        <p:txBody>
          <a:bodyPr vert="horz" lIns="252000" tIns="36000" rIns="68580" bIns="27000" rtlCol="0" anchor="ctr"/>
          <a:lstStyle>
            <a:lvl1pPr algn="l" defTabSz="219069"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6"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5"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1607373009"/>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 id="2147484391" r:id="rId25"/>
    <p:sldLayoutId id="2147484392" r:id="rId26"/>
    <p:sldLayoutId id="214748439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69"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3"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6"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8"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91"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15"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38"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60"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83" algn="ctr" defTabSz="219069"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69"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79996" marR="0" indent="-179996" algn="l" defTabSz="219069"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4" marR="0" indent="-285744" algn="l" defTabSz="219069"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4" algn="l" defTabSz="67498"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8" algn="l"/>
        </a:tabLst>
        <a:defRPr sz="1500" b="0" i="0" u="none" strike="noStrike" cap="none" spc="0" baseline="0">
          <a:ln>
            <a:noFill/>
          </a:ln>
          <a:solidFill>
            <a:schemeClr val="tx1"/>
          </a:solidFill>
          <a:uFillTx/>
          <a:latin typeface="+mn-lt"/>
          <a:ea typeface="+mn-ea"/>
          <a:cs typeface="+mn-cs"/>
          <a:sym typeface="Helvetica Light"/>
        </a:defRPr>
      </a:lvl4pPr>
      <a:lvl5pPr marL="285744" marR="0" indent="-285744" algn="l" defTabSz="219069"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69"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69"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69"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5" algn="l" defTabSz="219069"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3"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6"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8"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91"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15"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38"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60"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83" algn="ctr" defTabSz="219069"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userDrawn="1">
          <p15:clr>
            <a:srgbClr val="F26B43"/>
          </p15:clr>
        </p15:guide>
        <p15:guide id="5" pos="423" userDrawn="1">
          <p15:clr>
            <a:srgbClr val="F26B43"/>
          </p15:clr>
        </p15:guide>
        <p15:guide id="14" pos="14507" userDrawn="1">
          <p15:clr>
            <a:srgbClr val="F26B43"/>
          </p15:clr>
        </p15:guide>
        <p15:guide id="15" orient="horz" pos="7949" userDrawn="1">
          <p15:clr>
            <a:srgbClr val="F26B43"/>
          </p15:clr>
        </p15:guide>
        <p15:guide id="16" orient="horz" pos="7518" userDrawn="1">
          <p15:clr>
            <a:srgbClr val="F26B43"/>
          </p15:clr>
        </p15:guide>
        <p15:guide id="17" orient="horz" pos="1735" userDrawn="1">
          <p15:clr>
            <a:srgbClr val="F26B43"/>
          </p15:clr>
        </p15:guide>
        <p15:guide id="18" orient="horz" pos="2959" userDrawn="1">
          <p15:clr>
            <a:srgbClr val="F26B43"/>
          </p15:clr>
        </p15:guide>
        <p15:guide id="19" orient="horz" pos="2506" userDrawn="1">
          <p15:clr>
            <a:srgbClr val="F26B43"/>
          </p15:clr>
        </p15:guide>
        <p15:guide id="20" pos="4664" userDrawn="1">
          <p15:clr>
            <a:srgbClr val="F26B43"/>
          </p15:clr>
        </p15:guide>
        <p15:guide id="21" pos="9585" userDrawn="1">
          <p15:clr>
            <a:srgbClr val="F26B43"/>
          </p15:clr>
        </p15:guide>
        <p15:guide id="22" pos="5231" userDrawn="1">
          <p15:clr>
            <a:srgbClr val="F26B43"/>
          </p15:clr>
        </p15:guide>
        <p15:guide id="23" pos="10152" userDrawn="1">
          <p15:clr>
            <a:srgbClr val="F26B43"/>
          </p15:clr>
        </p15:guide>
        <p15:guide id="24" pos="7136" userDrawn="1">
          <p15:clr>
            <a:srgbClr val="F26B43"/>
          </p15:clr>
        </p15:guide>
        <p15:guide id="25"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5" y="40426"/>
            <a:ext cx="1805643" cy="566234"/>
          </a:xfrm>
          <a:prstGeom prst="rect">
            <a:avLst/>
          </a:prstGeom>
          <a:ln w="12700">
            <a:miter lim="400000"/>
          </a:ln>
        </p:spPr>
      </p:pic>
      <p:sp>
        <p:nvSpPr>
          <p:cNvPr id="4" name="Footer Placeholder 5"/>
          <p:cNvSpPr>
            <a:spLocks noGrp="1"/>
          </p:cNvSpPr>
          <p:nvPr>
            <p:ph type="ftr" sz="quarter" idx="3"/>
          </p:nvPr>
        </p:nvSpPr>
        <p:spPr>
          <a:xfrm>
            <a:off x="0" y="4732145"/>
            <a:ext cx="9144000" cy="411361"/>
          </a:xfrm>
          <a:prstGeom prst="rect">
            <a:avLst/>
          </a:prstGeom>
          <a:solidFill>
            <a:schemeClr val="bg1"/>
          </a:solidFill>
        </p:spPr>
        <p:txBody>
          <a:bodyPr vert="horz" lIns="252000" tIns="36000" rIns="68580" bIns="27000" rtlCol="0" anchor="ctr"/>
          <a:lstStyle>
            <a:lvl1pPr algn="l" defTabSz="219065"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6"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5"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4150453145"/>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12" r:id="rId18"/>
    <p:sldLayoutId id="2147484413" r:id="rId19"/>
    <p:sldLayoutId id="2147484414" r:id="rId20"/>
    <p:sldLayoutId id="2147484415" r:id="rId21"/>
    <p:sldLayoutId id="2147484416" r:id="rId22"/>
    <p:sldLayoutId id="2147484417" r:id="rId23"/>
    <p:sldLayoutId id="2147484418" r:id="rId24"/>
    <p:sldLayoutId id="2147484419" r:id="rId25"/>
    <p:sldLayoutId id="2147484420" r:id="rId26"/>
    <p:sldLayoutId id="214748442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6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1"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2"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2"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3"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4"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4"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45"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66" algn="ctr" defTabSz="21906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6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79992" marR="0" indent="-179992" algn="l" defTabSz="21906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36" marR="0" indent="-285736" algn="l" defTabSz="21906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2" marR="0" indent="-285736" algn="l" defTabSz="67497"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7" algn="l"/>
        </a:tabLst>
        <a:defRPr sz="1500" b="0" i="0" u="none" strike="noStrike" cap="none" spc="0" baseline="0">
          <a:ln>
            <a:noFill/>
          </a:ln>
          <a:solidFill>
            <a:schemeClr val="tx1"/>
          </a:solidFill>
          <a:uFillTx/>
          <a:latin typeface="+mn-lt"/>
          <a:ea typeface="+mn-ea"/>
          <a:cs typeface="+mn-cs"/>
          <a:sym typeface="Helvetica Light"/>
        </a:defRPr>
      </a:lvl4pPr>
      <a:lvl5pPr marL="285736" marR="0" indent="-285736" algn="l" defTabSz="21906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73" marR="0" indent="-179992" algn="l" defTabSz="21906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56" marR="0" indent="-179992" algn="l" defTabSz="21906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38" marR="0" indent="-179992" algn="l" defTabSz="21906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33" marR="0" indent="-231501" algn="l" defTabSz="21906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1"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2"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2"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3"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4"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4"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45"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66" algn="ctr" defTabSz="21906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userDrawn="1">
          <p15:clr>
            <a:srgbClr val="F26B43"/>
          </p15:clr>
        </p15:guide>
        <p15:guide id="5" pos="423" userDrawn="1">
          <p15:clr>
            <a:srgbClr val="F26B43"/>
          </p15:clr>
        </p15:guide>
        <p15:guide id="14" pos="14507" userDrawn="1">
          <p15:clr>
            <a:srgbClr val="F26B43"/>
          </p15:clr>
        </p15:guide>
        <p15:guide id="15" orient="horz" pos="7949" userDrawn="1">
          <p15:clr>
            <a:srgbClr val="F26B43"/>
          </p15:clr>
        </p15:guide>
        <p15:guide id="16" orient="horz" pos="7518" userDrawn="1">
          <p15:clr>
            <a:srgbClr val="F26B43"/>
          </p15:clr>
        </p15:guide>
        <p15:guide id="17" orient="horz" pos="1735" userDrawn="1">
          <p15:clr>
            <a:srgbClr val="F26B43"/>
          </p15:clr>
        </p15:guide>
        <p15:guide id="18" orient="horz" pos="2959" userDrawn="1">
          <p15:clr>
            <a:srgbClr val="F26B43"/>
          </p15:clr>
        </p15:guide>
        <p15:guide id="19" orient="horz" pos="2506" userDrawn="1">
          <p15:clr>
            <a:srgbClr val="F26B43"/>
          </p15:clr>
        </p15:guide>
        <p15:guide id="20" pos="4664" userDrawn="1">
          <p15:clr>
            <a:srgbClr val="F26B43"/>
          </p15:clr>
        </p15:guide>
        <p15:guide id="21" pos="9585" userDrawn="1">
          <p15:clr>
            <a:srgbClr val="F26B43"/>
          </p15:clr>
        </p15:guide>
        <p15:guide id="22" pos="5231" userDrawn="1">
          <p15:clr>
            <a:srgbClr val="F26B43"/>
          </p15:clr>
        </p15:guide>
        <p15:guide id="23" pos="10152" userDrawn="1">
          <p15:clr>
            <a:srgbClr val="F26B43"/>
          </p15:clr>
        </p15:guide>
        <p15:guide id="24" pos="7136" userDrawn="1">
          <p15:clr>
            <a:srgbClr val="F26B43"/>
          </p15:clr>
        </p15:guide>
        <p15:guide id="25" pos="76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7" cstate="print">
            <a:extLst/>
          </a:blip>
          <a:stretch>
            <a:fillRect/>
          </a:stretch>
        </p:blipFill>
        <p:spPr>
          <a:xfrm>
            <a:off x="183949" y="54592"/>
            <a:ext cx="1802343" cy="565200"/>
          </a:xfrm>
          <a:prstGeom prst="rect">
            <a:avLst/>
          </a:prstGeom>
          <a:ln w="12700">
            <a:miter lim="400000"/>
          </a:ln>
        </p:spPr>
      </p:pic>
      <p:sp>
        <p:nvSpPr>
          <p:cNvPr id="9" name="Rectangle 8"/>
          <p:cNvSpPr/>
          <p:nvPr userDrawn="1"/>
        </p:nvSpPr>
        <p:spPr>
          <a:xfrm>
            <a:off x="0" y="4735777"/>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09" y="4802321"/>
            <a:ext cx="1436371"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719198426"/>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 id="2147484440" r:id="rId18"/>
    <p:sldLayoutId id="2147484441" r:id="rId19"/>
    <p:sldLayoutId id="2147484442" r:id="rId20"/>
    <p:sldLayoutId id="2147484443" r:id="rId21"/>
    <p:sldLayoutId id="2147484444" r:id="rId22"/>
    <p:sldLayoutId id="2147484445" r:id="rId23"/>
    <p:sldLayoutId id="2147484447" r:id="rId24"/>
    <p:sldLayoutId id="2147484448" r:id="rId25"/>
  </p:sldLayoutIdLst>
  <p:hf sldNum="0" hdr="0" ft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0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Slide heading Arial 40</a:t>
            </a:r>
          </a:p>
        </p:txBody>
      </p:sp>
      <p:sp>
        <p:nvSpPr>
          <p:cNvPr id="15363" name="Rectangle 3"/>
          <p:cNvSpPr>
            <a:spLocks noGrp="1" noChangeArrowheads="1"/>
          </p:cNvSpPr>
          <p:nvPr>
            <p:ph type="body" idx="1"/>
          </p:nvPr>
        </p:nvSpPr>
        <p:spPr bwMode="auto">
          <a:xfrm>
            <a:off x="1752600" y="1329929"/>
            <a:ext cx="6934200" cy="3563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level Arial 24</a:t>
            </a:r>
          </a:p>
          <a:p>
            <a:pPr lvl="1"/>
            <a:r>
              <a:rPr lang="en-GB"/>
              <a:t>Second level Arial 20</a:t>
            </a:r>
          </a:p>
          <a:p>
            <a:pPr lvl="2"/>
            <a:r>
              <a:rPr lang="en-GB"/>
              <a:t>Third level Arial 20</a:t>
            </a:r>
          </a:p>
          <a:p>
            <a:pPr lvl="3"/>
            <a:r>
              <a:rPr lang="en-GB"/>
              <a:t>Fourth level Arial 20</a:t>
            </a:r>
          </a:p>
          <a:p>
            <a:pPr lvl="4"/>
            <a:r>
              <a:rPr lang="en-GB"/>
              <a:t>Fifth level Arial 20</a:t>
            </a:r>
          </a:p>
        </p:txBody>
      </p:sp>
      <p:sp>
        <p:nvSpPr>
          <p:cNvPr id="14340" name="Rectangle 4"/>
          <p:cNvSpPr>
            <a:spLocks noGrp="1" noChangeArrowheads="1"/>
          </p:cNvSpPr>
          <p:nvPr>
            <p:ph type="ftr" sz="quarter" idx="3"/>
          </p:nvPr>
        </p:nvSpPr>
        <p:spPr bwMode="auto">
          <a:xfrm>
            <a:off x="323851"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751"/>
            </a:lvl1pPr>
          </a:lstStyle>
          <a:p>
            <a:pPr>
              <a:lnSpc>
                <a:spcPct val="100000"/>
              </a:lnSpc>
              <a:defRPr/>
            </a:pPr>
            <a:r>
              <a:rPr lang="en-GB">
                <a:solidFill>
                  <a:srgbClr val="000000"/>
                </a:solidFill>
                <a:cs typeface="+mn-cs"/>
              </a:rPr>
              <a:t>© Crown copyright   Met Office</a:t>
            </a:r>
            <a:endParaRPr lang="en-GB" sz="1051">
              <a:solidFill>
                <a:srgbClr val="000000"/>
              </a:solidFill>
              <a:latin typeface="Times" pitchFamily="18" charset="0"/>
              <a:cs typeface="+mn-cs"/>
            </a:endParaRPr>
          </a:p>
        </p:txBody>
      </p:sp>
    </p:spTree>
    <p:extLst>
      <p:ext uri="{BB962C8B-B14F-4D97-AF65-F5344CB8AC3E}">
        <p14:creationId xmlns:p14="http://schemas.microsoft.com/office/powerpoint/2010/main" val="1500840969"/>
      </p:ext>
    </p:extLst>
  </p:cSld>
  <p:clrMap bg1="lt1" tx1="dk1" bg2="lt2" tx2="dk2" accent1="accent1" accent2="accent2" accent3="accent3" accent4="accent4" accent5="accent5" accent6="accent6" hlink="hlink" folHlink="folHlink"/>
  <p:hf sldNum="0" hdr="0" dt="0"/>
  <p:txStyles>
    <p:titleStyle>
      <a:lvl1pPr algn="l" rtl="0" eaLnBrk="0" fontAlgn="base" hangingPunct="0">
        <a:lnSpc>
          <a:spcPct val="85000"/>
        </a:lnSpc>
        <a:spcBef>
          <a:spcPct val="0"/>
        </a:spcBef>
        <a:spcAft>
          <a:spcPct val="0"/>
        </a:spcAft>
        <a:defRPr sz="3000">
          <a:solidFill>
            <a:srgbClr val="000000"/>
          </a:solidFill>
          <a:latin typeface="+mj-lt"/>
          <a:ea typeface="+mj-ea"/>
          <a:cs typeface="+mj-cs"/>
        </a:defRPr>
      </a:lvl1pPr>
      <a:lvl2pPr algn="l" rtl="0" eaLnBrk="0" fontAlgn="base" hangingPunct="0">
        <a:lnSpc>
          <a:spcPct val="85000"/>
        </a:lnSpc>
        <a:spcBef>
          <a:spcPct val="0"/>
        </a:spcBef>
        <a:spcAft>
          <a:spcPct val="0"/>
        </a:spcAft>
        <a:defRPr sz="3000">
          <a:solidFill>
            <a:srgbClr val="000000"/>
          </a:solidFill>
          <a:latin typeface="Arial" charset="0"/>
        </a:defRPr>
      </a:lvl2pPr>
      <a:lvl3pPr algn="l" rtl="0" eaLnBrk="0" fontAlgn="base" hangingPunct="0">
        <a:lnSpc>
          <a:spcPct val="85000"/>
        </a:lnSpc>
        <a:spcBef>
          <a:spcPct val="0"/>
        </a:spcBef>
        <a:spcAft>
          <a:spcPct val="0"/>
        </a:spcAft>
        <a:defRPr sz="3000">
          <a:solidFill>
            <a:srgbClr val="000000"/>
          </a:solidFill>
          <a:latin typeface="Arial" charset="0"/>
        </a:defRPr>
      </a:lvl3pPr>
      <a:lvl4pPr algn="l" rtl="0" eaLnBrk="0" fontAlgn="base" hangingPunct="0">
        <a:lnSpc>
          <a:spcPct val="85000"/>
        </a:lnSpc>
        <a:spcBef>
          <a:spcPct val="0"/>
        </a:spcBef>
        <a:spcAft>
          <a:spcPct val="0"/>
        </a:spcAft>
        <a:defRPr sz="3000">
          <a:solidFill>
            <a:srgbClr val="000000"/>
          </a:solidFill>
          <a:latin typeface="Arial" charset="0"/>
        </a:defRPr>
      </a:lvl4pPr>
      <a:lvl5pPr algn="l" rtl="0" eaLnBrk="0" fontAlgn="base" hangingPunct="0">
        <a:lnSpc>
          <a:spcPct val="85000"/>
        </a:lnSpc>
        <a:spcBef>
          <a:spcPct val="0"/>
        </a:spcBef>
        <a:spcAft>
          <a:spcPct val="0"/>
        </a:spcAft>
        <a:defRPr sz="3000">
          <a:solidFill>
            <a:srgbClr val="000000"/>
          </a:solidFill>
          <a:latin typeface="Arial" charset="0"/>
        </a:defRPr>
      </a:lvl5pPr>
      <a:lvl6pPr marL="342891" algn="l" rtl="0" fontAlgn="base">
        <a:lnSpc>
          <a:spcPct val="85000"/>
        </a:lnSpc>
        <a:spcBef>
          <a:spcPct val="0"/>
        </a:spcBef>
        <a:spcAft>
          <a:spcPct val="0"/>
        </a:spcAft>
        <a:defRPr sz="3000">
          <a:solidFill>
            <a:srgbClr val="000000"/>
          </a:solidFill>
          <a:latin typeface="Arial" charset="0"/>
        </a:defRPr>
      </a:lvl6pPr>
      <a:lvl7pPr marL="685783" algn="l" rtl="0" fontAlgn="base">
        <a:lnSpc>
          <a:spcPct val="85000"/>
        </a:lnSpc>
        <a:spcBef>
          <a:spcPct val="0"/>
        </a:spcBef>
        <a:spcAft>
          <a:spcPct val="0"/>
        </a:spcAft>
        <a:defRPr sz="3000">
          <a:solidFill>
            <a:srgbClr val="000000"/>
          </a:solidFill>
          <a:latin typeface="Arial" charset="0"/>
        </a:defRPr>
      </a:lvl7pPr>
      <a:lvl8pPr marL="1028674" algn="l" rtl="0" fontAlgn="base">
        <a:lnSpc>
          <a:spcPct val="85000"/>
        </a:lnSpc>
        <a:spcBef>
          <a:spcPct val="0"/>
        </a:spcBef>
        <a:spcAft>
          <a:spcPct val="0"/>
        </a:spcAft>
        <a:defRPr sz="3000">
          <a:solidFill>
            <a:srgbClr val="000000"/>
          </a:solidFill>
          <a:latin typeface="Arial" charset="0"/>
        </a:defRPr>
      </a:lvl8pPr>
      <a:lvl9pPr marL="1371566" algn="l" rtl="0" fontAlgn="base">
        <a:lnSpc>
          <a:spcPct val="85000"/>
        </a:lnSpc>
        <a:spcBef>
          <a:spcPct val="0"/>
        </a:spcBef>
        <a:spcAft>
          <a:spcPct val="0"/>
        </a:spcAft>
        <a:defRPr sz="3000">
          <a:solidFill>
            <a:srgbClr val="000000"/>
          </a:solidFill>
          <a:latin typeface="Arial" charset="0"/>
        </a:defRPr>
      </a:lvl9pPr>
    </p:titleStyle>
    <p:bodyStyle>
      <a:lvl1pPr marL="196450" indent="-196450" algn="l" rtl="0" eaLnBrk="0" fontAlgn="base" hangingPunct="0">
        <a:lnSpc>
          <a:spcPct val="90000"/>
        </a:lnSpc>
        <a:spcBef>
          <a:spcPct val="35000"/>
        </a:spcBef>
        <a:spcAft>
          <a:spcPct val="35000"/>
        </a:spcAft>
        <a:buChar char="•"/>
        <a:defRPr sz="1800">
          <a:solidFill>
            <a:srgbClr val="000000"/>
          </a:solidFill>
          <a:latin typeface="+mn-lt"/>
          <a:ea typeface="+mn-ea"/>
          <a:cs typeface="+mn-cs"/>
        </a:defRPr>
      </a:lvl1pPr>
      <a:lvl2pPr marL="467904" indent="-136919" algn="l" rtl="0" eaLnBrk="0" fontAlgn="base" hangingPunct="0">
        <a:lnSpc>
          <a:spcPct val="90000"/>
        </a:lnSpc>
        <a:spcBef>
          <a:spcPct val="35000"/>
        </a:spcBef>
        <a:spcAft>
          <a:spcPct val="35000"/>
        </a:spcAft>
        <a:buChar char="•"/>
        <a:defRPr sz="1500">
          <a:solidFill>
            <a:srgbClr val="000000"/>
          </a:solidFill>
          <a:latin typeface="+mn-lt"/>
        </a:defRPr>
      </a:lvl2pPr>
      <a:lvl3pPr marL="740551" indent="-138110" algn="l" rtl="0" eaLnBrk="0" fontAlgn="base" hangingPunct="0">
        <a:lnSpc>
          <a:spcPct val="90000"/>
        </a:lnSpc>
        <a:spcBef>
          <a:spcPct val="35000"/>
        </a:spcBef>
        <a:spcAft>
          <a:spcPct val="35000"/>
        </a:spcAft>
        <a:buChar char="•"/>
        <a:defRPr sz="1500">
          <a:solidFill>
            <a:srgbClr val="000000"/>
          </a:solidFill>
          <a:latin typeface="+mn-lt"/>
        </a:defRPr>
      </a:lvl3pPr>
      <a:lvl4pPr marL="1012005" indent="-136919" algn="l" rtl="0" eaLnBrk="0" fontAlgn="base" hangingPunct="0">
        <a:lnSpc>
          <a:spcPct val="90000"/>
        </a:lnSpc>
        <a:spcBef>
          <a:spcPct val="35000"/>
        </a:spcBef>
        <a:spcAft>
          <a:spcPct val="35000"/>
        </a:spcAft>
        <a:buChar char="•"/>
        <a:defRPr sz="1500">
          <a:solidFill>
            <a:srgbClr val="000000"/>
          </a:solidFill>
          <a:latin typeface="+mn-lt"/>
        </a:defRPr>
      </a:lvl4pPr>
      <a:lvl5pPr marL="1273937" indent="-127394" algn="l" rtl="0" eaLnBrk="0" fontAlgn="base" hangingPunct="0">
        <a:lnSpc>
          <a:spcPct val="90000"/>
        </a:lnSpc>
        <a:spcBef>
          <a:spcPct val="35000"/>
        </a:spcBef>
        <a:spcAft>
          <a:spcPct val="35000"/>
        </a:spcAft>
        <a:buChar char="•"/>
        <a:defRPr sz="1500">
          <a:solidFill>
            <a:srgbClr val="000000"/>
          </a:solidFill>
          <a:latin typeface="+mn-lt"/>
        </a:defRPr>
      </a:lvl5pPr>
      <a:lvl6pPr marL="1616829" indent="-127394" algn="l" rtl="0" fontAlgn="base">
        <a:lnSpc>
          <a:spcPct val="90000"/>
        </a:lnSpc>
        <a:spcBef>
          <a:spcPct val="35000"/>
        </a:spcBef>
        <a:spcAft>
          <a:spcPct val="35000"/>
        </a:spcAft>
        <a:buChar char="•"/>
        <a:defRPr sz="1500">
          <a:solidFill>
            <a:srgbClr val="000000"/>
          </a:solidFill>
          <a:latin typeface="+mn-lt"/>
        </a:defRPr>
      </a:lvl6pPr>
      <a:lvl7pPr marL="1959720" indent="-127394" algn="l" rtl="0" fontAlgn="base">
        <a:lnSpc>
          <a:spcPct val="90000"/>
        </a:lnSpc>
        <a:spcBef>
          <a:spcPct val="35000"/>
        </a:spcBef>
        <a:spcAft>
          <a:spcPct val="35000"/>
        </a:spcAft>
        <a:buChar char="•"/>
        <a:defRPr sz="1500">
          <a:solidFill>
            <a:srgbClr val="000000"/>
          </a:solidFill>
          <a:latin typeface="+mn-lt"/>
        </a:defRPr>
      </a:lvl7pPr>
      <a:lvl8pPr marL="2302612" indent="-127394" algn="l" rtl="0" fontAlgn="base">
        <a:lnSpc>
          <a:spcPct val="90000"/>
        </a:lnSpc>
        <a:spcBef>
          <a:spcPct val="35000"/>
        </a:spcBef>
        <a:spcAft>
          <a:spcPct val="35000"/>
        </a:spcAft>
        <a:buChar char="•"/>
        <a:defRPr sz="1500">
          <a:solidFill>
            <a:srgbClr val="000000"/>
          </a:solidFill>
          <a:latin typeface="+mn-lt"/>
        </a:defRPr>
      </a:lvl8pPr>
      <a:lvl9pPr marL="2645503" indent="-127394" algn="l" rtl="0" fontAlgn="base">
        <a:lnSpc>
          <a:spcPct val="90000"/>
        </a:lnSpc>
        <a:spcBef>
          <a:spcPct val="35000"/>
        </a:spcBef>
        <a:spcAft>
          <a:spcPct val="35000"/>
        </a:spcAft>
        <a:buChar char="•"/>
        <a:defRPr sz="1500">
          <a:solidFill>
            <a:srgbClr val="000000"/>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1"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655601706"/>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 id="2147484467" r:id="rId17"/>
    <p:sldLayoutId id="2147484468" r:id="rId18"/>
    <p:sldLayoutId id="2147484469" r:id="rId19"/>
    <p:sldLayoutId id="2147484470" r:id="rId20"/>
    <p:sldLayoutId id="2147484471" r:id="rId21"/>
    <p:sldLayoutId id="2147484472" r:id="rId22"/>
    <p:sldLayoutId id="2147484473" r:id="rId23"/>
    <p:sldLayoutId id="2147484474" r:id="rId24"/>
    <p:sldLayoutId id="2147484475" r:id="rId25"/>
    <p:sldLayoutId id="2147484476" r:id="rId26"/>
    <p:sldLayoutId id="2147484477" r:id="rId27"/>
    <p:sldLayoutId id="2147484478" r:id="rId28"/>
    <p:sldLayoutId id="214748447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0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0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16.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16.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3.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54.png"/><Relationship Id="rId2" Type="http://schemas.openxmlformats.org/officeDocument/2006/relationships/notesSlide" Target="../notesSlides/notesSlide33.xml"/><Relationship Id="rId16" Type="http://schemas.openxmlformats.org/officeDocument/2006/relationships/image" Target="../media/image65.png"/><Relationship Id="rId1" Type="http://schemas.openxmlformats.org/officeDocument/2006/relationships/slideLayout" Target="../slideLayouts/slideLayout11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52.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34.xml"/><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06.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metoppv/improver" TargetMode="External"/><Relationship Id="rId2" Type="http://schemas.openxmlformats.org/officeDocument/2006/relationships/notesSlide" Target="../notesSlides/notesSlide37.xml"/><Relationship Id="rId1" Type="http://schemas.openxmlformats.org/officeDocument/2006/relationships/slideLayout" Target="../slideLayouts/slideLayout10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6.xml"/><Relationship Id="rId5" Type="http://schemas.openxmlformats.org/officeDocument/2006/relationships/hyperlink" Target="http://www-rdg/~apnr/documents/2016/KD-post-processing-strategy_060416_final.pdf"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89889" y="2761250"/>
            <a:ext cx="3946739" cy="646331"/>
          </a:xfrm>
          <a:noFill/>
          <a:ln>
            <a:miter lim="800000"/>
            <a:headEnd/>
            <a:tailEnd/>
          </a:ln>
        </p:spPr>
        <p:txBody>
          <a:bodyPr vert="horz" wrap="square" lIns="91440" tIns="45720" rIns="91440" bIns="45720" numCol="1" rtlCol="0" anchor="t" anchorCtr="0" compatLnSpc="1">
            <a:prstTxWarp prst="textNoShape">
              <a:avLst/>
            </a:prstTxWarp>
            <a:spAutoFit/>
          </a:bodyPr>
          <a:lstStyle/>
          <a:p>
            <a:pPr algn="ctr"/>
            <a:r>
              <a:rPr lang="en-GB" sz="2000" b="1" dirty="0">
                <a:latin typeface="Calibri" panose="020F0502020204030204" pitchFamily="34" charset="0"/>
                <a:cs typeface="Calibri" panose="020F0502020204030204" pitchFamily="34" charset="0"/>
              </a:rPr>
              <a:t>I</a:t>
            </a:r>
            <a:r>
              <a:rPr lang="en-GB" sz="2000" dirty="0">
                <a:latin typeface="Calibri" panose="020F0502020204030204" pitchFamily="34" charset="0"/>
                <a:cs typeface="Calibri" panose="020F0502020204030204" pitchFamily="34" charset="0"/>
              </a:rPr>
              <a:t>ntegrated </a:t>
            </a:r>
            <a:r>
              <a:rPr lang="en-GB" sz="2000" b="1" dirty="0">
                <a:latin typeface="Calibri" panose="020F0502020204030204" pitchFamily="34" charset="0"/>
                <a:cs typeface="Calibri" panose="020F0502020204030204" pitchFamily="34" charset="0"/>
              </a:rPr>
              <a:t>M</a:t>
            </a:r>
            <a:r>
              <a:rPr lang="en-GB" sz="2000" dirty="0">
                <a:latin typeface="Calibri" panose="020F0502020204030204" pitchFamily="34" charset="0"/>
                <a:cs typeface="Calibri" panose="020F0502020204030204" pitchFamily="34" charset="0"/>
              </a:rPr>
              <a:t>odel post-</a:t>
            </a:r>
            <a:r>
              <a:rPr lang="en-GB" sz="2000" b="1" dirty="0" err="1">
                <a:latin typeface="Calibri" panose="020F0502020204030204" pitchFamily="34" charset="0"/>
                <a:cs typeface="Calibri" panose="020F0502020204030204" pitchFamily="34" charset="0"/>
              </a:rPr>
              <a:t>PRO</a:t>
            </a:r>
            <a:r>
              <a:rPr lang="en-GB" sz="2000" dirty="0" err="1">
                <a:latin typeface="Calibri" panose="020F0502020204030204" pitchFamily="34" charset="0"/>
                <a:cs typeface="Calibri" panose="020F0502020204030204" pitchFamily="34" charset="0"/>
              </a:rPr>
              <a:t>cessing</a:t>
            </a:r>
            <a:r>
              <a:rPr lang="en-GB" sz="2000" dirty="0">
                <a:latin typeface="Calibri" panose="020F0502020204030204" pitchFamily="34" charset="0"/>
                <a:cs typeface="Calibri" panose="020F0502020204030204" pitchFamily="34" charset="0"/>
              </a:rPr>
              <a:t> and </a:t>
            </a:r>
            <a:r>
              <a:rPr lang="en-GB" sz="2000" b="1" dirty="0" err="1">
                <a:latin typeface="Calibri" panose="020F0502020204030204" pitchFamily="34" charset="0"/>
                <a:cs typeface="Calibri" panose="020F0502020204030204" pitchFamily="34" charset="0"/>
              </a:rPr>
              <a:t>VER</a:t>
            </a:r>
            <a:r>
              <a:rPr lang="en-GB" sz="2000" dirty="0" err="1">
                <a:latin typeface="Calibri" panose="020F0502020204030204" pitchFamily="34" charset="0"/>
                <a:cs typeface="Calibri" panose="020F0502020204030204" pitchFamily="34" charset="0"/>
              </a:rPr>
              <a:t>ification</a:t>
            </a:r>
            <a:endParaRPr lang="en-US" sz="2000" dirty="0">
              <a:latin typeface="Calibri" panose="020F0502020204030204" pitchFamily="34" charset="0"/>
              <a:ea typeface="ＭＳ Ｐゴシック" pitchFamily="34" charset="-128"/>
              <a:cs typeface="Calibri" panose="020F0502020204030204" pitchFamily="34" charset="0"/>
            </a:endParaRPr>
          </a:p>
        </p:txBody>
      </p:sp>
      <p:sp>
        <p:nvSpPr>
          <p:cNvPr id="3" name="TextBox 2"/>
          <p:cNvSpPr txBox="1"/>
          <p:nvPr/>
        </p:nvSpPr>
        <p:spPr>
          <a:xfrm>
            <a:off x="511976" y="1706014"/>
            <a:ext cx="3502562" cy="923330"/>
          </a:xfrm>
          <a:prstGeom prst="rect">
            <a:avLst/>
          </a:prstGeom>
          <a:noFill/>
        </p:spPr>
        <p:txBody>
          <a:bodyPr wrap="none" rtlCol="0">
            <a:spAutoFit/>
          </a:bodyPr>
          <a:lstStyle/>
          <a:p>
            <a:pPr algn="ctr"/>
            <a:r>
              <a:rPr lang="en-GB" sz="5400">
                <a:solidFill>
                  <a:schemeClr val="accent6"/>
                </a:solidFill>
                <a:latin typeface="Bahnschrift" panose="020B0502040204020203" pitchFamily="34" charset="0"/>
                <a:cs typeface="Calibri" panose="020F0502020204030204" pitchFamily="34" charset="0"/>
              </a:rPr>
              <a:t>IMPROVER</a:t>
            </a:r>
          </a:p>
        </p:txBody>
      </p:sp>
      <p:sp>
        <p:nvSpPr>
          <p:cNvPr id="5" name="Title 1"/>
          <p:cNvSpPr txBox="1">
            <a:spLocks/>
          </p:cNvSpPr>
          <p:nvPr/>
        </p:nvSpPr>
        <p:spPr bwMode="auto">
          <a:xfrm>
            <a:off x="125909" y="3635148"/>
            <a:ext cx="4274700" cy="646331"/>
          </a:xfrm>
          <a:prstGeom prst="rect">
            <a:avLst/>
          </a:prstGeom>
          <a:noFill/>
          <a:ln>
            <a:miter lim="800000"/>
            <a:headEnd/>
            <a:tailEnd/>
          </a:ln>
        </p:spPr>
        <p:txBody>
          <a:bodyPr vert="horz" wrap="square" lIns="91440" tIns="45720" rIns="91440" bIns="45720" numCol="1" rtlCol="0" anchor="t" anchorCtr="0" compatLnSpc="1">
            <a:prstTxWarp prst="textNoShape">
              <a:avLst/>
            </a:prstTxWarp>
            <a:spAutoFit/>
          </a:bodyPr>
          <a:lstStyle>
            <a:lvl1pPr algn="l" defTabSz="685800" rtl="0" eaLnBrk="1" latinLnBrk="0" hangingPunct="1">
              <a:lnSpc>
                <a:spcPct val="90000"/>
              </a:lnSpc>
              <a:spcBef>
                <a:spcPct val="0"/>
              </a:spcBef>
              <a:buNone/>
              <a:defRPr sz="3200" kern="1200">
                <a:solidFill>
                  <a:schemeClr val="bg2"/>
                </a:solidFill>
                <a:latin typeface="+mj-lt"/>
                <a:ea typeface="+mj-ea"/>
                <a:cs typeface="+mj-cs"/>
              </a:defRPr>
            </a:lvl1pPr>
          </a:lstStyle>
          <a:p>
            <a:pPr algn="ctr" fontAlgn="auto">
              <a:spcAft>
                <a:spcPts val="0"/>
              </a:spcAft>
            </a:pPr>
            <a:r>
              <a:rPr lang="en-US" sz="2000" dirty="0">
                <a:latin typeface="Calibri" panose="020F0502020204030204" pitchFamily="34" charset="0"/>
                <a:ea typeface="ＭＳ Ｐゴシック" pitchFamily="34" charset="-128"/>
                <a:cs typeface="Calibri" panose="020F0502020204030204" pitchFamily="34" charset="0"/>
              </a:rPr>
              <a:t>BoM Ensembles Workshop</a:t>
            </a:r>
          </a:p>
          <a:p>
            <a:pPr algn="ctr" fontAlgn="auto">
              <a:spcAft>
                <a:spcPts val="0"/>
              </a:spcAft>
            </a:pPr>
            <a:r>
              <a:rPr lang="en-US" sz="2000" dirty="0">
                <a:latin typeface="Calibri" panose="020F0502020204030204" pitchFamily="34" charset="0"/>
                <a:ea typeface="ＭＳ Ｐゴシック" pitchFamily="34" charset="-128"/>
                <a:cs typeface="Calibri" panose="020F0502020204030204" pitchFamily="34" charset="0"/>
              </a:rPr>
              <a:t>Tuesday 27 November 2018</a:t>
            </a:r>
          </a:p>
        </p:txBody>
      </p:sp>
    </p:spTree>
    <p:extLst>
      <p:ext uri="{BB962C8B-B14F-4D97-AF65-F5344CB8AC3E}">
        <p14:creationId xmlns:p14="http://schemas.microsoft.com/office/powerpoint/2010/main" val="35116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362" y="1644254"/>
            <a:ext cx="3845612" cy="2047724"/>
          </a:xfrm>
        </p:spPr>
        <p:txBody>
          <a:bodyPr>
            <a:normAutofit/>
          </a:bodyPr>
          <a:lstStyle/>
          <a:p>
            <a:pPr>
              <a:lnSpc>
                <a:spcPct val="100000"/>
              </a:lnSpc>
            </a:pPr>
            <a:r>
              <a:rPr lang="en-GB" sz="1800" err="1"/>
              <a:t>Thresholding</a:t>
            </a:r>
            <a:r>
              <a:rPr lang="en-GB" sz="1800"/>
              <a:t> the ensemble members creates probabilities of whether a given probability has been exceeded.</a:t>
            </a:r>
          </a:p>
          <a:p>
            <a:pPr>
              <a:lnSpc>
                <a:spcPct val="100000"/>
              </a:lnSpc>
            </a:pPr>
            <a:r>
              <a:rPr lang="en-GB" sz="1800"/>
              <a:t>Threshold need to be sufficiently fine to avoid information loss.</a:t>
            </a:r>
          </a:p>
        </p:txBody>
      </p:sp>
      <p:sp>
        <p:nvSpPr>
          <p:cNvPr id="3" name="Title 2"/>
          <p:cNvSpPr>
            <a:spLocks noGrp="1"/>
          </p:cNvSpPr>
          <p:nvPr>
            <p:ph type="title"/>
          </p:nvPr>
        </p:nvSpPr>
        <p:spPr>
          <a:xfrm>
            <a:off x="272626" y="875747"/>
            <a:ext cx="3763110" cy="576000"/>
          </a:xfrm>
        </p:spPr>
        <p:txBody>
          <a:bodyPr>
            <a:normAutofit fontScale="90000"/>
          </a:bodyPr>
          <a:lstStyle/>
          <a:p>
            <a:r>
              <a:rPr lang="en-GB"/>
              <a:t>Threshold to create probabilities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916" y="192503"/>
            <a:ext cx="4287617" cy="4522642"/>
          </a:xfrm>
          <a:prstGeom prst="rect">
            <a:avLst/>
          </a:prstGeom>
        </p:spPr>
      </p:pic>
      <p:sp>
        <p:nvSpPr>
          <p:cNvPr id="5" name="TextBox 4"/>
          <p:cNvSpPr txBox="1"/>
          <p:nvPr/>
        </p:nvSpPr>
        <p:spPr>
          <a:xfrm>
            <a:off x="4539184" y="1989470"/>
            <a:ext cx="838774"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6" name="TextBox 5"/>
          <p:cNvSpPr txBox="1"/>
          <p:nvPr/>
        </p:nvSpPr>
        <p:spPr>
          <a:xfrm>
            <a:off x="6657666" y="1982436"/>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7" name="TextBox 6"/>
          <p:cNvSpPr txBox="1"/>
          <p:nvPr/>
        </p:nvSpPr>
        <p:spPr>
          <a:xfrm>
            <a:off x="4546218"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8" name="TextBox 7"/>
          <p:cNvSpPr txBox="1"/>
          <p:nvPr/>
        </p:nvSpPr>
        <p:spPr>
          <a:xfrm>
            <a:off x="6699869"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20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1" name="TextBox 10"/>
          <p:cNvSpPr txBox="1"/>
          <p:nvPr/>
        </p:nvSpPr>
        <p:spPr>
          <a:xfrm>
            <a:off x="4539184" y="4508772"/>
            <a:ext cx="4126514" cy="584775"/>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1      10    20    40     60    80    90     99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probability (%)</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811" t="20997" r="11417" b="23010"/>
          <a:stretch/>
        </p:blipFill>
        <p:spPr>
          <a:xfrm>
            <a:off x="716400" y="3549600"/>
            <a:ext cx="2632500" cy="1080000"/>
          </a:xfrm>
          <a:prstGeom prst="rect">
            <a:avLst/>
          </a:prstGeom>
        </p:spPr>
      </p:pic>
    </p:spTree>
    <p:extLst>
      <p:ext uri="{BB962C8B-B14F-4D97-AF65-F5344CB8AC3E}">
        <p14:creationId xmlns:p14="http://schemas.microsoft.com/office/powerpoint/2010/main" val="8814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126" y="1518564"/>
            <a:ext cx="3934249" cy="1959884"/>
          </a:xfrm>
        </p:spPr>
        <p:txBody>
          <a:bodyPr vert="horz" lIns="91440" tIns="45720" rIns="91440" bIns="45720" rtlCol="0" anchor="t">
            <a:noAutofit/>
          </a:bodyPr>
          <a:lstStyle/>
          <a:p>
            <a:pPr>
              <a:lnSpc>
                <a:spcPct val="120000"/>
              </a:lnSpc>
            </a:pPr>
            <a:r>
              <a:rPr lang="en-GB" sz="1600" dirty="0"/>
              <a:t>Assume neighbouring grid points are equally likely forecasts for a central grid point.</a:t>
            </a:r>
          </a:p>
          <a:p>
            <a:pPr>
              <a:lnSpc>
                <a:spcPct val="120000"/>
              </a:lnSpc>
            </a:pPr>
            <a:r>
              <a:rPr lang="en-GB" sz="1600" dirty="0"/>
              <a:t>Find mean probability within the neighbourhood.</a:t>
            </a:r>
          </a:p>
        </p:txBody>
      </p:sp>
      <p:sp>
        <p:nvSpPr>
          <p:cNvPr id="3" name="Title 2"/>
          <p:cNvSpPr>
            <a:spLocks noGrp="1"/>
          </p:cNvSpPr>
          <p:nvPr>
            <p:ph type="title"/>
          </p:nvPr>
        </p:nvSpPr>
        <p:spPr>
          <a:xfrm>
            <a:off x="300126" y="758869"/>
            <a:ext cx="3089341" cy="576000"/>
          </a:xfrm>
        </p:spPr>
        <p:txBody>
          <a:bodyPr>
            <a:normAutofit fontScale="90000"/>
          </a:bodyPr>
          <a:lstStyle/>
          <a:p>
            <a:r>
              <a:rPr lang="en-GB"/>
              <a:t>Neighbourhood processing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301" y="194400"/>
            <a:ext cx="4286628" cy="4521599"/>
          </a:xfrm>
          <a:prstGeom prst="rect">
            <a:avLst/>
          </a:prstGeom>
        </p:spPr>
      </p:pic>
      <p:sp>
        <p:nvSpPr>
          <p:cNvPr id="7" name="TextBox 6"/>
          <p:cNvSpPr txBox="1"/>
          <p:nvPr/>
        </p:nvSpPr>
        <p:spPr>
          <a:xfrm>
            <a:off x="4546218"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8" name="TextBox 7"/>
          <p:cNvSpPr txBox="1"/>
          <p:nvPr/>
        </p:nvSpPr>
        <p:spPr>
          <a:xfrm>
            <a:off x="6699869"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20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0" name="TextBox 9"/>
          <p:cNvSpPr txBox="1"/>
          <p:nvPr/>
        </p:nvSpPr>
        <p:spPr>
          <a:xfrm>
            <a:off x="4539184" y="1989470"/>
            <a:ext cx="838774"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1" name="TextBox 10"/>
          <p:cNvSpPr txBox="1"/>
          <p:nvPr/>
        </p:nvSpPr>
        <p:spPr>
          <a:xfrm>
            <a:off x="6657666" y="1982436"/>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2" name="TextBox 11"/>
          <p:cNvSpPr txBox="1"/>
          <p:nvPr/>
        </p:nvSpPr>
        <p:spPr>
          <a:xfrm>
            <a:off x="4539184" y="4508772"/>
            <a:ext cx="4126514" cy="584775"/>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1      10    20    40     60    80    90     99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probability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811" t="20997" r="11417" b="23010"/>
          <a:stretch/>
        </p:blipFill>
        <p:spPr>
          <a:xfrm>
            <a:off x="716400" y="3549600"/>
            <a:ext cx="2632500" cy="1080000"/>
          </a:xfrm>
          <a:prstGeom prst="rect">
            <a:avLst/>
          </a:prstGeom>
        </p:spPr>
      </p:pic>
    </p:spTree>
    <p:extLst>
      <p:ext uri="{BB962C8B-B14F-4D97-AF65-F5344CB8AC3E}">
        <p14:creationId xmlns:p14="http://schemas.microsoft.com/office/powerpoint/2010/main" val="1658601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684185"/>
            <a:ext cx="4086536" cy="695847"/>
          </a:xfrm>
        </p:spPr>
        <p:txBody>
          <a:bodyPr/>
          <a:lstStyle/>
          <a:p>
            <a:r>
              <a:rPr lang="en-GB"/>
              <a:t>Combine two cycles with equal weights at all grid points</a:t>
            </a:r>
          </a:p>
        </p:txBody>
      </p:sp>
      <p:sp>
        <p:nvSpPr>
          <p:cNvPr id="3" name="Title 2"/>
          <p:cNvSpPr>
            <a:spLocks noGrp="1"/>
          </p:cNvSpPr>
          <p:nvPr>
            <p:ph type="title"/>
          </p:nvPr>
        </p:nvSpPr>
        <p:spPr/>
        <p:txBody>
          <a:bodyPr/>
          <a:lstStyle/>
          <a:p>
            <a:r>
              <a:rPr lang="en-GB"/>
              <a:t>Time-lagging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301" y="194400"/>
            <a:ext cx="4286628" cy="4521599"/>
          </a:xfrm>
          <a:prstGeom prst="rect">
            <a:avLst/>
          </a:prstGeom>
        </p:spPr>
      </p:pic>
      <p:sp>
        <p:nvSpPr>
          <p:cNvPr id="7" name="TextBox 6"/>
          <p:cNvSpPr txBox="1"/>
          <p:nvPr/>
        </p:nvSpPr>
        <p:spPr>
          <a:xfrm>
            <a:off x="4546218"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8" name="TextBox 7"/>
          <p:cNvSpPr txBox="1"/>
          <p:nvPr/>
        </p:nvSpPr>
        <p:spPr>
          <a:xfrm>
            <a:off x="6699869"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20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0" name="TextBox 9"/>
          <p:cNvSpPr txBox="1"/>
          <p:nvPr/>
        </p:nvSpPr>
        <p:spPr>
          <a:xfrm>
            <a:off x="4539184" y="1989470"/>
            <a:ext cx="838774"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1" name="TextBox 10"/>
          <p:cNvSpPr txBox="1"/>
          <p:nvPr/>
        </p:nvSpPr>
        <p:spPr>
          <a:xfrm>
            <a:off x="6657666" y="1982436"/>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2" name="TextBox 11"/>
          <p:cNvSpPr txBox="1"/>
          <p:nvPr/>
        </p:nvSpPr>
        <p:spPr>
          <a:xfrm>
            <a:off x="4539184" y="4508772"/>
            <a:ext cx="4126514" cy="584775"/>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1      10    20    40     60    80    90     99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probability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811" t="20997" r="11417" b="23010"/>
          <a:stretch/>
        </p:blipFill>
        <p:spPr>
          <a:xfrm>
            <a:off x="716400" y="3549600"/>
            <a:ext cx="2632500" cy="1080000"/>
          </a:xfrm>
          <a:prstGeom prst="rect">
            <a:avLst/>
          </a:prstGeom>
        </p:spPr>
      </p:pic>
    </p:spTree>
    <p:extLst>
      <p:ext uri="{BB962C8B-B14F-4D97-AF65-F5344CB8AC3E}">
        <p14:creationId xmlns:p14="http://schemas.microsoft.com/office/powerpoint/2010/main" val="2246458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237" y="1716572"/>
            <a:ext cx="3316223" cy="871883"/>
          </a:xfrm>
        </p:spPr>
        <p:txBody>
          <a:bodyPr>
            <a:normAutofit lnSpcReduction="10000"/>
          </a:bodyPr>
          <a:lstStyle/>
          <a:p>
            <a:r>
              <a:rPr lang="en-GB"/>
              <a:t>Combine time-lagged UK ensemble and time-lagged UK deterministic</a:t>
            </a:r>
          </a:p>
        </p:txBody>
      </p:sp>
      <p:sp>
        <p:nvSpPr>
          <p:cNvPr id="3" name="Title 2"/>
          <p:cNvSpPr>
            <a:spLocks noGrp="1"/>
          </p:cNvSpPr>
          <p:nvPr>
            <p:ph type="title"/>
          </p:nvPr>
        </p:nvSpPr>
        <p:spPr>
          <a:xfrm>
            <a:off x="252000" y="885371"/>
            <a:ext cx="4031242" cy="345288"/>
          </a:xfrm>
        </p:spPr>
        <p:txBody>
          <a:bodyPr>
            <a:normAutofit fontScale="90000"/>
          </a:bodyPr>
          <a:lstStyle/>
          <a:p>
            <a:r>
              <a:rPr lang="en-GB"/>
              <a:t>Multi-model blending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000" y="194400"/>
            <a:ext cx="4286627" cy="4521599"/>
          </a:xfrm>
          <a:prstGeom prst="rect">
            <a:avLst/>
          </a:prstGeom>
        </p:spPr>
      </p:pic>
      <p:sp>
        <p:nvSpPr>
          <p:cNvPr id="7" name="TextBox 6"/>
          <p:cNvSpPr txBox="1"/>
          <p:nvPr/>
        </p:nvSpPr>
        <p:spPr>
          <a:xfrm>
            <a:off x="4546218"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8" name="TextBox 7"/>
          <p:cNvSpPr txBox="1"/>
          <p:nvPr/>
        </p:nvSpPr>
        <p:spPr>
          <a:xfrm>
            <a:off x="6699869" y="3988754"/>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20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0" name="TextBox 9"/>
          <p:cNvSpPr txBox="1"/>
          <p:nvPr/>
        </p:nvSpPr>
        <p:spPr>
          <a:xfrm>
            <a:off x="4539184" y="1989470"/>
            <a:ext cx="838774"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5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1" name="TextBox 10"/>
          <p:cNvSpPr txBox="1"/>
          <p:nvPr/>
        </p:nvSpPr>
        <p:spPr>
          <a:xfrm>
            <a:off x="6657666" y="1982436"/>
            <a:ext cx="945339" cy="338554"/>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10 m s</a:t>
            </a:r>
            <a:r>
              <a:rPr kumimoji="0" lang="en-GB" sz="1600" b="0" i="0" u="none" strike="noStrike" kern="1200" cap="none" spc="0" normalizeH="0" baseline="30000" noProof="0">
                <a:ln>
                  <a:noFill/>
                </a:ln>
                <a:solidFill>
                  <a:srgbClr val="2A2A2A"/>
                </a:solidFill>
                <a:effectLst/>
                <a:uLnTx/>
                <a:uFillTx/>
                <a:latin typeface="Arial"/>
                <a:ea typeface="+mn-ea"/>
                <a:cs typeface="+mn-cs"/>
              </a:rPr>
              <a:t>-1</a:t>
            </a:r>
          </a:p>
        </p:txBody>
      </p:sp>
      <p:sp>
        <p:nvSpPr>
          <p:cNvPr id="12" name="TextBox 11"/>
          <p:cNvSpPr txBox="1"/>
          <p:nvPr/>
        </p:nvSpPr>
        <p:spPr>
          <a:xfrm>
            <a:off x="4539184" y="4508772"/>
            <a:ext cx="4126514" cy="584775"/>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1      10    20    40     60    80    90     99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latin typeface="Arial"/>
                <a:ea typeface="+mn-ea"/>
                <a:cs typeface="+mn-cs"/>
              </a:rPr>
              <a:t>                      probability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811" t="20997" r="11417" b="23010"/>
          <a:stretch/>
        </p:blipFill>
        <p:spPr>
          <a:xfrm>
            <a:off x="716400" y="3549600"/>
            <a:ext cx="2632500" cy="1080000"/>
          </a:xfrm>
          <a:prstGeom prst="rect">
            <a:avLst/>
          </a:prstGeom>
        </p:spPr>
      </p:pic>
    </p:spTree>
    <p:extLst>
      <p:ext uri="{BB962C8B-B14F-4D97-AF65-F5344CB8AC3E}">
        <p14:creationId xmlns:p14="http://schemas.microsoft.com/office/powerpoint/2010/main" val="2193498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
        <p:nvSpPr>
          <p:cNvPr id="11" name="Rectangle 10"/>
          <p:cNvSpPr/>
          <p:nvPr/>
        </p:nvSpPr>
        <p:spPr>
          <a:xfrm>
            <a:off x="296406" y="2934994"/>
            <a:ext cx="7259021" cy="540000"/>
          </a:xfrm>
          <a:prstGeom prst="rect">
            <a:avLst/>
          </a:prstGeom>
          <a:solidFill>
            <a:srgbClr val="FF8BB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12" name="Rectangle 11"/>
          <p:cNvSpPr/>
          <p:nvPr/>
        </p:nvSpPr>
        <p:spPr>
          <a:xfrm>
            <a:off x="296408" y="2946618"/>
            <a:ext cx="5166745" cy="540000"/>
          </a:xfrm>
          <a:prstGeom prst="rect">
            <a:avLst/>
          </a:prstGeom>
          <a:solidFill>
            <a:schemeClr val="accent5">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13" name="Rectangle 12"/>
          <p:cNvSpPr/>
          <p:nvPr/>
        </p:nvSpPr>
        <p:spPr>
          <a:xfrm>
            <a:off x="296408" y="1606088"/>
            <a:ext cx="648000" cy="540000"/>
          </a:xfrm>
          <a:prstGeom prst="rect">
            <a:avLst/>
          </a:prstGeom>
          <a:solidFill>
            <a:schemeClr val="accent3">
              <a:lumMod val="60000"/>
              <a:lumOff val="40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14" name="Rectangle 13"/>
          <p:cNvSpPr/>
          <p:nvPr/>
        </p:nvSpPr>
        <p:spPr>
          <a:xfrm>
            <a:off x="296406" y="2270541"/>
            <a:ext cx="6480000" cy="540000"/>
          </a:xfrm>
          <a:prstGeom prst="rect">
            <a:avLst/>
          </a:prstGeom>
          <a:solidFill>
            <a:schemeClr val="accent2">
              <a:lumMod val="40000"/>
              <a:lumOff val="60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cxnSp>
        <p:nvCxnSpPr>
          <p:cNvPr id="16" name="Straight Connector 15"/>
          <p:cNvCxnSpPr/>
          <p:nvPr/>
        </p:nvCxnSpPr>
        <p:spPr>
          <a:xfrm>
            <a:off x="296406" y="2940806"/>
            <a:ext cx="725902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02218" y="2940806"/>
            <a:ext cx="0" cy="527873"/>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p:cNvSpPr/>
          <p:nvPr/>
        </p:nvSpPr>
        <p:spPr>
          <a:xfrm>
            <a:off x="7537991" y="2934994"/>
            <a:ext cx="906650" cy="540000"/>
          </a:xfrm>
          <a:prstGeom prst="rect">
            <a:avLst/>
          </a:prstGeom>
          <a:solidFill>
            <a:srgbClr val="FF8BB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cxnSp>
        <p:nvCxnSpPr>
          <p:cNvPr id="20" name="Straight Connector 19"/>
          <p:cNvCxnSpPr/>
          <p:nvPr/>
        </p:nvCxnSpPr>
        <p:spPr>
          <a:xfrm>
            <a:off x="7537990" y="2940806"/>
            <a:ext cx="976391"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7537990" y="3468679"/>
            <a:ext cx="976391"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296406" y="3599447"/>
            <a:ext cx="7259021" cy="540000"/>
          </a:xfrm>
          <a:prstGeom prst="rect">
            <a:avLst/>
          </a:prstGeom>
          <a:solidFill>
            <a:schemeClr val="accent5">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cxnSp>
        <p:nvCxnSpPr>
          <p:cNvPr id="23" name="Straight Connector 22"/>
          <p:cNvCxnSpPr/>
          <p:nvPr/>
        </p:nvCxnSpPr>
        <p:spPr>
          <a:xfrm>
            <a:off x="296406" y="3605258"/>
            <a:ext cx="725902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296406" y="4133132"/>
            <a:ext cx="725902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302218" y="3605259"/>
            <a:ext cx="0" cy="527873"/>
          </a:xfrm>
          <a:prstGeom prst="line">
            <a:avLst/>
          </a:prstGeom>
          <a:ln w="12700"/>
        </p:spPr>
        <p:style>
          <a:lnRef idx="1">
            <a:schemeClr val="dk1"/>
          </a:lnRef>
          <a:fillRef idx="0">
            <a:schemeClr val="dk1"/>
          </a:fillRef>
          <a:effectRef idx="0">
            <a:schemeClr val="dk1"/>
          </a:effectRef>
          <a:fontRef idx="minor">
            <a:schemeClr val="tx1"/>
          </a:fontRef>
        </p:style>
      </p:cxnSp>
      <p:sp>
        <p:nvSpPr>
          <p:cNvPr id="30" name="Rectangle 29"/>
          <p:cNvSpPr/>
          <p:nvPr/>
        </p:nvSpPr>
        <p:spPr>
          <a:xfrm>
            <a:off x="7537991" y="3599447"/>
            <a:ext cx="906650" cy="540000"/>
          </a:xfrm>
          <a:prstGeom prst="rect">
            <a:avLst/>
          </a:prstGeom>
          <a:solidFill>
            <a:schemeClr val="accent5">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cxnSp>
        <p:nvCxnSpPr>
          <p:cNvPr id="31" name="Straight Connector 30"/>
          <p:cNvCxnSpPr/>
          <p:nvPr/>
        </p:nvCxnSpPr>
        <p:spPr>
          <a:xfrm>
            <a:off x="7537990" y="3605258"/>
            <a:ext cx="976391"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7537990" y="4133132"/>
            <a:ext cx="976391"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296408" y="941636"/>
            <a:ext cx="324000" cy="540000"/>
          </a:xfrm>
          <a:prstGeom prst="rect">
            <a:avLst/>
          </a:prstGeom>
          <a:solidFill>
            <a:srgbClr val="92D050"/>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34" name="TextBox 33"/>
          <p:cNvSpPr txBox="1"/>
          <p:nvPr/>
        </p:nvSpPr>
        <p:spPr>
          <a:xfrm>
            <a:off x="183996" y="4197951"/>
            <a:ext cx="23644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0</a:t>
            </a:r>
          </a:p>
        </p:txBody>
      </p:sp>
      <p:sp>
        <p:nvSpPr>
          <p:cNvPr id="35" name="TextBox 34"/>
          <p:cNvSpPr txBox="1"/>
          <p:nvPr/>
        </p:nvSpPr>
        <p:spPr>
          <a:xfrm>
            <a:off x="697947" y="4197951"/>
            <a:ext cx="49292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12h</a:t>
            </a:r>
          </a:p>
        </p:txBody>
      </p:sp>
      <p:sp>
        <p:nvSpPr>
          <p:cNvPr id="36" name="TextBox 35"/>
          <p:cNvSpPr txBox="1"/>
          <p:nvPr/>
        </p:nvSpPr>
        <p:spPr>
          <a:xfrm>
            <a:off x="1415876"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1d</a:t>
            </a:r>
          </a:p>
        </p:txBody>
      </p:sp>
      <p:sp>
        <p:nvSpPr>
          <p:cNvPr id="37" name="TextBox 36"/>
          <p:cNvSpPr txBox="1"/>
          <p:nvPr/>
        </p:nvSpPr>
        <p:spPr>
          <a:xfrm>
            <a:off x="2711876"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2d</a:t>
            </a:r>
          </a:p>
        </p:txBody>
      </p:sp>
      <p:sp>
        <p:nvSpPr>
          <p:cNvPr id="38" name="TextBox 37"/>
          <p:cNvSpPr txBox="1"/>
          <p:nvPr/>
        </p:nvSpPr>
        <p:spPr>
          <a:xfrm>
            <a:off x="4007876"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3d</a:t>
            </a:r>
          </a:p>
        </p:txBody>
      </p:sp>
      <p:sp>
        <p:nvSpPr>
          <p:cNvPr id="39" name="TextBox 38"/>
          <p:cNvSpPr txBox="1"/>
          <p:nvPr/>
        </p:nvSpPr>
        <p:spPr>
          <a:xfrm>
            <a:off x="5302274"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4d</a:t>
            </a:r>
          </a:p>
        </p:txBody>
      </p:sp>
      <p:sp>
        <p:nvSpPr>
          <p:cNvPr id="40" name="TextBox 39"/>
          <p:cNvSpPr txBox="1"/>
          <p:nvPr/>
        </p:nvSpPr>
        <p:spPr>
          <a:xfrm>
            <a:off x="6594064"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5d</a:t>
            </a:r>
          </a:p>
        </p:txBody>
      </p:sp>
      <p:sp>
        <p:nvSpPr>
          <p:cNvPr id="41" name="TextBox 40"/>
          <p:cNvSpPr txBox="1"/>
          <p:nvPr/>
        </p:nvSpPr>
        <p:spPr>
          <a:xfrm>
            <a:off x="7887869" y="4197951"/>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6d</a:t>
            </a:r>
          </a:p>
        </p:txBody>
      </p:sp>
      <p:sp>
        <p:nvSpPr>
          <p:cNvPr id="42" name="TextBox 41"/>
          <p:cNvSpPr txBox="1"/>
          <p:nvPr/>
        </p:nvSpPr>
        <p:spPr>
          <a:xfrm>
            <a:off x="708523" y="1000188"/>
            <a:ext cx="1454725"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1800">
                <a:sym typeface="Helvetica Light"/>
              </a:rPr>
              <a:t>Extrapolation</a:t>
            </a:r>
          </a:p>
        </p:txBody>
      </p:sp>
      <p:sp>
        <p:nvSpPr>
          <p:cNvPr id="43" name="TextBox 42"/>
          <p:cNvSpPr txBox="1"/>
          <p:nvPr/>
        </p:nvSpPr>
        <p:spPr>
          <a:xfrm>
            <a:off x="1104039" y="2354286"/>
            <a:ext cx="4455546"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1800">
                <a:sym typeface="Helvetica Light"/>
              </a:rPr>
              <a:t>MOGREPS-UK / UKV – 3 members hourly</a:t>
            </a:r>
          </a:p>
        </p:txBody>
      </p:sp>
      <p:sp>
        <p:nvSpPr>
          <p:cNvPr id="44" name="TextBox 43"/>
          <p:cNvSpPr txBox="1"/>
          <p:nvPr/>
        </p:nvSpPr>
        <p:spPr>
          <a:xfrm>
            <a:off x="1654668" y="3016509"/>
            <a:ext cx="2352407"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1800">
                <a:sym typeface="Helvetica Light"/>
              </a:rPr>
              <a:t>MOGREPS-G / global</a:t>
            </a:r>
          </a:p>
        </p:txBody>
      </p:sp>
      <p:sp>
        <p:nvSpPr>
          <p:cNvPr id="45" name="TextBox 44"/>
          <p:cNvSpPr txBox="1"/>
          <p:nvPr/>
        </p:nvSpPr>
        <p:spPr>
          <a:xfrm>
            <a:off x="4322039" y="3678408"/>
            <a:ext cx="1506021"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1800">
                <a:sym typeface="Helvetica Light"/>
              </a:rPr>
              <a:t>ECMWF EPS</a:t>
            </a:r>
          </a:p>
        </p:txBody>
      </p:sp>
      <p:sp>
        <p:nvSpPr>
          <p:cNvPr id="46" name="Right Arrow 45"/>
          <p:cNvSpPr/>
          <p:nvPr/>
        </p:nvSpPr>
        <p:spPr>
          <a:xfrm>
            <a:off x="7805334" y="3051230"/>
            <a:ext cx="453326" cy="307025"/>
          </a:xfrm>
          <a:prstGeom prst="rightArrow">
            <a:avLst/>
          </a:prstGeom>
          <a:solidFill>
            <a:schemeClr val="accent5">
              <a:lumMod val="75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47" name="TextBox 46"/>
          <p:cNvSpPr txBox="1"/>
          <p:nvPr/>
        </p:nvSpPr>
        <p:spPr>
          <a:xfrm>
            <a:off x="8451616" y="3018144"/>
            <a:ext cx="36468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8d</a:t>
            </a:r>
          </a:p>
        </p:txBody>
      </p:sp>
      <p:sp>
        <p:nvSpPr>
          <p:cNvPr id="48" name="Right Arrow 47"/>
          <p:cNvSpPr/>
          <p:nvPr/>
        </p:nvSpPr>
        <p:spPr>
          <a:xfrm>
            <a:off x="7805334" y="3718789"/>
            <a:ext cx="453326" cy="307025"/>
          </a:xfrm>
          <a:prstGeom prst="rightArrow">
            <a:avLst/>
          </a:prstGeom>
          <a:solidFill>
            <a:schemeClr val="accent5">
              <a:lumMod val="75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49" name="TextBox 48"/>
          <p:cNvSpPr txBox="1"/>
          <p:nvPr/>
        </p:nvSpPr>
        <p:spPr>
          <a:xfrm>
            <a:off x="8387497" y="3685704"/>
            <a:ext cx="49292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algn="ctr" defTabSz="438150" hangingPunct="0"/>
            <a:r>
              <a:rPr lang="en-GB" sz="1800">
                <a:sym typeface="Helvetica Light"/>
              </a:rPr>
              <a:t>15d</a:t>
            </a:r>
          </a:p>
        </p:txBody>
      </p:sp>
      <p:sp>
        <p:nvSpPr>
          <p:cNvPr id="50" name="Rectangle 49"/>
          <p:cNvSpPr/>
          <p:nvPr/>
        </p:nvSpPr>
        <p:spPr>
          <a:xfrm>
            <a:off x="296405" y="1606088"/>
            <a:ext cx="81000" cy="540000"/>
          </a:xfrm>
          <a:prstGeom prst="rect">
            <a:avLst/>
          </a:prstGeom>
          <a:solidFill>
            <a:schemeClr val="accent5">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1" name="Rectangle 50"/>
          <p:cNvSpPr/>
          <p:nvPr/>
        </p:nvSpPr>
        <p:spPr>
          <a:xfrm>
            <a:off x="302217" y="1599773"/>
            <a:ext cx="648000" cy="54000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2" name="Rectangle 51"/>
          <p:cNvSpPr/>
          <p:nvPr/>
        </p:nvSpPr>
        <p:spPr>
          <a:xfrm>
            <a:off x="620408" y="1606089"/>
            <a:ext cx="324000" cy="1204453"/>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3" name="Rectangle 52"/>
          <p:cNvSpPr/>
          <p:nvPr/>
        </p:nvSpPr>
        <p:spPr>
          <a:xfrm>
            <a:off x="290597" y="2270564"/>
            <a:ext cx="324000" cy="540000"/>
          </a:xfrm>
          <a:prstGeom prst="rect">
            <a:avLst/>
          </a:prstGeom>
          <a:solidFill>
            <a:schemeClr val="accent5">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4" name="Rectangle 53"/>
          <p:cNvSpPr/>
          <p:nvPr/>
        </p:nvSpPr>
        <p:spPr>
          <a:xfrm>
            <a:off x="302217" y="2273031"/>
            <a:ext cx="6480000" cy="54000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5" name="Rectangle 54"/>
          <p:cNvSpPr/>
          <p:nvPr/>
        </p:nvSpPr>
        <p:spPr>
          <a:xfrm>
            <a:off x="532445" y="947447"/>
            <a:ext cx="81000" cy="540000"/>
          </a:xfrm>
          <a:prstGeom prst="rect">
            <a:avLst/>
          </a:prstGeom>
          <a:solidFill>
            <a:schemeClr val="accent5">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6" name="Rectangle 55"/>
          <p:cNvSpPr/>
          <p:nvPr/>
        </p:nvSpPr>
        <p:spPr>
          <a:xfrm>
            <a:off x="292961" y="947447"/>
            <a:ext cx="324000" cy="54000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7" name="Rectangle 56"/>
          <p:cNvSpPr/>
          <p:nvPr/>
        </p:nvSpPr>
        <p:spPr>
          <a:xfrm>
            <a:off x="370133" y="944229"/>
            <a:ext cx="171985" cy="1204453"/>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8" name="Rectangle 57"/>
          <p:cNvSpPr/>
          <p:nvPr/>
        </p:nvSpPr>
        <p:spPr>
          <a:xfrm>
            <a:off x="5508996" y="1000189"/>
            <a:ext cx="324000" cy="474555"/>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sp>
        <p:nvSpPr>
          <p:cNvPr id="59" name="TextBox 58"/>
          <p:cNvSpPr txBox="1"/>
          <p:nvPr/>
        </p:nvSpPr>
        <p:spPr>
          <a:xfrm>
            <a:off x="5934648" y="1044865"/>
            <a:ext cx="1993334"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1800">
                <a:solidFill>
                  <a:srgbClr val="FF0000"/>
                </a:solidFill>
                <a:sym typeface="Helvetica Light"/>
              </a:rPr>
              <a:t>Blend probabilities</a:t>
            </a:r>
          </a:p>
        </p:txBody>
      </p:sp>
      <p:cxnSp>
        <p:nvCxnSpPr>
          <p:cNvPr id="60" name="Straight Connector 59"/>
          <p:cNvCxnSpPr/>
          <p:nvPr/>
        </p:nvCxnSpPr>
        <p:spPr>
          <a:xfrm>
            <a:off x="296406" y="3468679"/>
            <a:ext cx="7259021" cy="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5474772" y="2263839"/>
            <a:ext cx="1301634" cy="1204453"/>
          </a:xfrm>
          <a:prstGeom prst="rect">
            <a:avLst/>
          </a:prstGeom>
          <a:noFill/>
          <a:ln w="285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50"/>
          </a:p>
        </p:txBody>
      </p:sp>
      <p:cxnSp>
        <p:nvCxnSpPr>
          <p:cNvPr id="62" name="Straight Arrow Connector 61"/>
          <p:cNvCxnSpPr/>
          <p:nvPr/>
        </p:nvCxnSpPr>
        <p:spPr>
          <a:xfrm>
            <a:off x="5140590" y="2880224"/>
            <a:ext cx="668364" cy="0"/>
          </a:xfrm>
          <a:prstGeom prst="straightConnector1">
            <a:avLst/>
          </a:prstGeom>
          <a:ln w="190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535190" y="2212640"/>
            <a:ext cx="191052" cy="0"/>
          </a:xfrm>
          <a:prstGeom prst="straightConnector1">
            <a:avLst/>
          </a:prstGeom>
          <a:ln w="190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460603" y="1547623"/>
            <a:ext cx="171392" cy="0"/>
          </a:xfrm>
          <a:prstGeom prst="straightConnector1">
            <a:avLst/>
          </a:prstGeom>
          <a:ln w="190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2577998" y="170141"/>
            <a:ext cx="2927885" cy="431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8" tIns="53578" rIns="53578" bIns="53578" numCol="1" spcCol="38100" rtlCol="0" anchor="ctr">
            <a:spAutoFit/>
          </a:bodyPr>
          <a:lstStyle/>
          <a:p>
            <a:pPr defTabSz="438150" hangingPunct="0"/>
            <a:r>
              <a:rPr lang="en-GB" sz="2100">
                <a:sym typeface="Helvetica Light"/>
              </a:rPr>
              <a:t>Multiple model blending</a:t>
            </a:r>
          </a:p>
        </p:txBody>
      </p:sp>
      <p:sp>
        <p:nvSpPr>
          <p:cNvPr id="66" name="TextBox 65"/>
          <p:cNvSpPr txBox="1"/>
          <p:nvPr/>
        </p:nvSpPr>
        <p:spPr>
          <a:xfrm>
            <a:off x="1028508" y="1683488"/>
            <a:ext cx="7965269" cy="38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defTabSz="438150" hangingPunct="0"/>
            <a:r>
              <a:rPr lang="en-GB" sz="1800">
                <a:sym typeface="Helvetica Light"/>
              </a:rPr>
              <a:t>Hourly UKV </a:t>
            </a:r>
            <a:r>
              <a:rPr lang="en-GB" sz="1500">
                <a:sym typeface="Helvetica Light"/>
              </a:rPr>
              <a:t>– most useful model T+2 to ~T+10 time-lagged (available in ~1h)</a:t>
            </a:r>
          </a:p>
        </p:txBody>
      </p:sp>
    </p:spTree>
    <p:extLst>
      <p:ext uri="{BB962C8B-B14F-4D97-AF65-F5344CB8AC3E}">
        <p14:creationId xmlns:p14="http://schemas.microsoft.com/office/powerpoint/2010/main" val="15664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39"/>
            <a:ext cx="8640000" cy="623248"/>
          </a:xfrm>
        </p:spPr>
        <p:txBody>
          <a:bodyPr/>
          <a:lstStyle/>
          <a:p>
            <a:r>
              <a:rPr lang="en-GB" dirty="0"/>
              <a:t>Verification through the chain</a:t>
            </a:r>
            <a:endParaRPr lang="en-GB" dirty="0">
              <a:ea typeface="+mj-lt"/>
              <a:cs typeface="+mj-lt"/>
            </a:endParaRPr>
          </a:p>
        </p:txBody>
      </p:sp>
      <p:sp>
        <p:nvSpPr>
          <p:cNvPr id="3" name="Content Placeholder 2"/>
          <p:cNvSpPr>
            <a:spLocks noGrp="1"/>
          </p:cNvSpPr>
          <p:nvPr>
            <p:ph idx="1"/>
          </p:nvPr>
        </p:nvSpPr>
        <p:spPr/>
        <p:txBody>
          <a:bodyPr/>
          <a:lstStyle/>
          <a:p>
            <a:r>
              <a:rPr lang="en-GB" dirty="0"/>
              <a:t>Examples from one month trial (November 2017)</a:t>
            </a:r>
          </a:p>
        </p:txBody>
      </p:sp>
      <p:pic>
        <p:nvPicPr>
          <p:cNvPr id="4"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1233798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Temperature: Spread and Error</a:t>
            </a:r>
          </a:p>
        </p:txBody>
      </p:sp>
      <p:sp>
        <p:nvSpPr>
          <p:cNvPr id="3" name="Content Placeholder 2"/>
          <p:cNvSpPr>
            <a:spLocks noGrp="1"/>
          </p:cNvSpPr>
          <p:nvPr>
            <p:ph idx="4294967295"/>
          </p:nvPr>
        </p:nvSpPr>
        <p:spPr>
          <a:xfrm>
            <a:off x="5390148" y="1330325"/>
            <a:ext cx="3389468" cy="3562350"/>
          </a:xfrm>
        </p:spPr>
        <p:txBody>
          <a:bodyPr>
            <a:normAutofit/>
          </a:bodyPr>
          <a:lstStyle/>
          <a:p>
            <a:endParaRPr lang="en-GB" dirty="0"/>
          </a:p>
          <a:p>
            <a:r>
              <a:rPr lang="en-GB" dirty="0"/>
              <a:t>Spread (x):</a:t>
            </a:r>
          </a:p>
          <a:p>
            <a:pPr lvl="1"/>
            <a:r>
              <a:rPr lang="en-GB" dirty="0" err="1">
                <a:solidFill>
                  <a:srgbClr val="FF9900"/>
                </a:solidFill>
              </a:rPr>
              <a:t>Nbhood</a:t>
            </a:r>
            <a:r>
              <a:rPr lang="en-GB" dirty="0"/>
              <a:t> (and blending) increase spread</a:t>
            </a:r>
          </a:p>
          <a:p>
            <a:r>
              <a:rPr lang="en-GB" dirty="0"/>
              <a:t>Ensemble mean error (•):</a:t>
            </a:r>
          </a:p>
          <a:p>
            <a:pPr lvl="1"/>
            <a:r>
              <a:rPr lang="en-GB" dirty="0" err="1">
                <a:solidFill>
                  <a:srgbClr val="009900"/>
                </a:solidFill>
              </a:rPr>
              <a:t>Prob</a:t>
            </a:r>
            <a:r>
              <a:rPr lang="en-GB" dirty="0"/>
              <a:t> not harming error</a:t>
            </a:r>
          </a:p>
          <a:p>
            <a:pPr lvl="1"/>
            <a:r>
              <a:rPr lang="en-GB" dirty="0" err="1">
                <a:solidFill>
                  <a:srgbClr val="FF9900"/>
                </a:solidFill>
              </a:rPr>
              <a:t>Nbhood</a:t>
            </a:r>
            <a:r>
              <a:rPr lang="en-GB" dirty="0"/>
              <a:t> increases </a:t>
            </a:r>
            <a:r>
              <a:rPr lang="en-GB" dirty="0" smtClean="0"/>
              <a:t>error </a:t>
            </a:r>
            <a:r>
              <a:rPr lang="en-GB" smtClean="0"/>
              <a:t>(neighbourhoods too large)</a:t>
            </a:r>
            <a:endParaRPr lang="en-GB" dirty="0"/>
          </a:p>
          <a:p>
            <a:pPr lvl="1"/>
            <a:r>
              <a:rPr lang="en-GB" dirty="0"/>
              <a:t>Inter-cycle blend </a:t>
            </a:r>
            <a:r>
              <a:rPr lang="en-GB" dirty="0" smtClean="0"/>
              <a:t>not optimal</a:t>
            </a:r>
            <a:endParaRPr lang="en-GB" dirty="0"/>
          </a:p>
          <a:p>
            <a:pPr lvl="1"/>
            <a:r>
              <a:rPr lang="en-GB" dirty="0" err="1"/>
              <a:t>Blendgrids</a:t>
            </a:r>
            <a:r>
              <a:rPr lang="en-GB" dirty="0"/>
              <a:t> beneficial</a:t>
            </a:r>
          </a:p>
        </p:txBody>
      </p:sp>
      <p:pic>
        <p:nvPicPr>
          <p:cNvPr id="1026" name="Picture 2" descr="FS_Surface_1"/>
          <p:cNvPicPr>
            <a:picLocks noChangeAspect="1" noChangeArrowheads="1"/>
          </p:cNvPicPr>
          <p:nvPr/>
        </p:nvPicPr>
        <p:blipFill>
          <a:blip r:embed="rId3" cstate="print"/>
          <a:srcRect l="6847" t="972" r="8559" b="5832"/>
          <a:stretch>
            <a:fillRect/>
          </a:stretch>
        </p:blipFill>
        <p:spPr bwMode="auto">
          <a:xfrm>
            <a:off x="783121" y="1302611"/>
            <a:ext cx="4108847" cy="3183731"/>
          </a:xfrm>
          <a:prstGeom prst="rect">
            <a:avLst/>
          </a:prstGeom>
          <a:noFill/>
          <a:ln w="9525">
            <a:noFill/>
            <a:miter lim="800000"/>
            <a:headEnd/>
            <a:tailEnd/>
          </a:ln>
        </p:spPr>
      </p:pic>
    </p:spTree>
    <p:extLst>
      <p:ext uri="{BB962C8B-B14F-4D97-AF65-F5344CB8AC3E}">
        <p14:creationId xmlns:p14="http://schemas.microsoft.com/office/powerpoint/2010/main" val="6356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99" y="2416781"/>
            <a:ext cx="10795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0B9A4">
                    <a:lumMod val="75000"/>
                  </a:srgbClr>
                </a:solidFill>
                <a:effectLst/>
                <a:uLnTx/>
                <a:uFillTx/>
                <a:latin typeface="Arial"/>
                <a:ea typeface="+mn-ea"/>
                <a:cs typeface="+mn-cs"/>
              </a:rPr>
              <a:t>Lower is better</a:t>
            </a:r>
          </a:p>
        </p:txBody>
      </p:sp>
      <p:pic>
        <p:nvPicPr>
          <p:cNvPr id="2050" name="Picture 2" descr="FS_Surface_1"/>
          <p:cNvPicPr>
            <a:picLocks noChangeAspect="1" noChangeArrowheads="1"/>
          </p:cNvPicPr>
          <p:nvPr/>
        </p:nvPicPr>
        <p:blipFill>
          <a:blip r:embed="rId3" cstate="print"/>
          <a:srcRect l="6847" t="972" r="8559" b="5832"/>
          <a:stretch>
            <a:fillRect/>
          </a:stretch>
        </p:blipFill>
        <p:spPr bwMode="auto">
          <a:xfrm>
            <a:off x="1023975" y="1302611"/>
            <a:ext cx="4108847" cy="318373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Temperature: CRPS</a:t>
            </a:r>
          </a:p>
        </p:txBody>
      </p:sp>
      <p:sp>
        <p:nvSpPr>
          <p:cNvPr id="3" name="Content Placeholder 2"/>
          <p:cNvSpPr>
            <a:spLocks noGrp="1"/>
          </p:cNvSpPr>
          <p:nvPr>
            <p:ph idx="4294967295"/>
          </p:nvPr>
        </p:nvSpPr>
        <p:spPr>
          <a:xfrm>
            <a:off x="5637654" y="1352856"/>
            <a:ext cx="3114460" cy="3562350"/>
          </a:xfrm>
        </p:spPr>
        <p:txBody>
          <a:bodyPr>
            <a:normAutofit/>
          </a:bodyPr>
          <a:lstStyle/>
          <a:p>
            <a:r>
              <a:rPr lang="en-GB" dirty="0"/>
              <a:t>CRPS (•) measures quality of full PDF. Lower is better</a:t>
            </a:r>
          </a:p>
          <a:p>
            <a:r>
              <a:rPr lang="en-GB" dirty="0" err="1">
                <a:solidFill>
                  <a:srgbClr val="FF9900"/>
                </a:solidFill>
              </a:rPr>
              <a:t>Nbhood</a:t>
            </a:r>
            <a:r>
              <a:rPr lang="en-GB" dirty="0"/>
              <a:t> reduces reliability penalty (x) at the expense of ‘potential’ (+)</a:t>
            </a:r>
          </a:p>
          <a:p>
            <a:r>
              <a:rPr lang="en-GB" dirty="0" err="1">
                <a:solidFill>
                  <a:srgbClr val="996633"/>
                </a:solidFill>
              </a:rPr>
              <a:t>Nbhood</a:t>
            </a:r>
            <a:r>
              <a:rPr lang="en-GB" dirty="0"/>
              <a:t> more net benefit to UKV (no prior spread)</a:t>
            </a:r>
          </a:p>
        </p:txBody>
      </p:sp>
      <p:sp>
        <p:nvSpPr>
          <p:cNvPr id="6" name="Down Arrow 5"/>
          <p:cNvSpPr/>
          <p:nvPr/>
        </p:nvSpPr>
        <p:spPr>
          <a:xfrm>
            <a:off x="225000" y="3197299"/>
            <a:ext cx="294143" cy="537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Tree>
    <p:extLst>
      <p:ext uri="{BB962C8B-B14F-4D97-AF65-F5344CB8AC3E}">
        <p14:creationId xmlns:p14="http://schemas.microsoft.com/office/powerpoint/2010/main" val="874105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99" y="2416781"/>
            <a:ext cx="10795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50B9A4">
                    <a:lumMod val="75000"/>
                  </a:srgbClr>
                </a:solidFill>
                <a:effectLst/>
                <a:uLnTx/>
                <a:uFillTx/>
                <a:latin typeface="Arial"/>
                <a:ea typeface="+mn-ea"/>
                <a:cs typeface="+mn-cs"/>
              </a:rPr>
              <a:t>Higher </a:t>
            </a:r>
            <a:r>
              <a:rPr kumimoji="0" lang="en-GB" sz="1800" b="0" i="0" u="none" strike="noStrike" kern="1200" cap="none" spc="0" normalizeH="0" baseline="0" noProof="0" dirty="0">
                <a:ln>
                  <a:noFill/>
                </a:ln>
                <a:solidFill>
                  <a:srgbClr val="50B9A4">
                    <a:lumMod val="75000"/>
                  </a:srgbClr>
                </a:solidFill>
                <a:effectLst/>
                <a:uLnTx/>
                <a:uFillTx/>
                <a:latin typeface="Arial"/>
                <a:ea typeface="+mn-ea"/>
                <a:cs typeface="+mn-cs"/>
              </a:rPr>
              <a:t>is better</a:t>
            </a:r>
          </a:p>
        </p:txBody>
      </p:sp>
      <p:sp>
        <p:nvSpPr>
          <p:cNvPr id="2" name="Title 1"/>
          <p:cNvSpPr>
            <a:spLocks noGrp="1"/>
          </p:cNvSpPr>
          <p:nvPr>
            <p:ph type="title"/>
          </p:nvPr>
        </p:nvSpPr>
        <p:spPr>
          <a:xfrm>
            <a:off x="1970797" y="91440"/>
            <a:ext cx="8640000" cy="873836"/>
          </a:xfrm>
        </p:spPr>
        <p:txBody>
          <a:bodyPr>
            <a:normAutofit fontScale="90000"/>
          </a:bodyPr>
          <a:lstStyle/>
          <a:p>
            <a:pPr fontAlgn="auto">
              <a:spcAft>
                <a:spcPts val="0"/>
              </a:spcAft>
            </a:pPr>
            <a:r>
              <a:rPr lang="en-GB" dirty="0"/>
              <a:t>Verification of final spot forecasts</a:t>
            </a:r>
            <a:br>
              <a:rPr lang="en-GB" dirty="0"/>
            </a:br>
            <a:r>
              <a:rPr lang="en-GB" dirty="0"/>
              <a:t>(night-time minimum temperature)</a:t>
            </a:r>
          </a:p>
        </p:txBody>
      </p:sp>
      <p:sp>
        <p:nvSpPr>
          <p:cNvPr id="3" name="Content Placeholder 2"/>
          <p:cNvSpPr>
            <a:spLocks noGrp="1"/>
          </p:cNvSpPr>
          <p:nvPr>
            <p:ph idx="4294967295"/>
          </p:nvPr>
        </p:nvSpPr>
        <p:spPr>
          <a:xfrm>
            <a:off x="5669279" y="1217071"/>
            <a:ext cx="2947182" cy="3298659"/>
          </a:xfrm>
        </p:spPr>
        <p:txBody>
          <a:bodyPr>
            <a:normAutofit lnSpcReduction="10000"/>
          </a:bodyPr>
          <a:lstStyle/>
          <a:p>
            <a:r>
              <a:rPr lang="en-GB" dirty="0"/>
              <a:t>Traditional deterministic forecast extracted as 50</a:t>
            </a:r>
            <a:r>
              <a:rPr lang="en-GB" baseline="30000" dirty="0"/>
              <a:t>th</a:t>
            </a:r>
            <a:r>
              <a:rPr lang="en-GB" dirty="0"/>
              <a:t> percentile</a:t>
            </a:r>
          </a:p>
          <a:p>
            <a:r>
              <a:rPr lang="en-GB" dirty="0">
                <a:solidFill>
                  <a:srgbClr val="FF0000"/>
                </a:solidFill>
              </a:rPr>
              <a:t>IMPROVER</a:t>
            </a:r>
            <a:r>
              <a:rPr lang="en-GB" dirty="0"/>
              <a:t> beating operational downscaled forecasts (thick </a:t>
            </a:r>
            <a:r>
              <a:rPr lang="en-GB" dirty="0">
                <a:solidFill>
                  <a:srgbClr val="FF9900"/>
                </a:solidFill>
              </a:rPr>
              <a:t>orange</a:t>
            </a:r>
            <a:r>
              <a:rPr lang="en-GB" dirty="0"/>
              <a:t>/</a:t>
            </a:r>
            <a:r>
              <a:rPr lang="en-GB" dirty="0">
                <a:solidFill>
                  <a:srgbClr val="009900"/>
                </a:solidFill>
              </a:rPr>
              <a:t>green</a:t>
            </a:r>
            <a:r>
              <a:rPr lang="en-GB" dirty="0"/>
              <a:t>):</a:t>
            </a:r>
          </a:p>
          <a:p>
            <a:r>
              <a:rPr lang="en-GB" dirty="0"/>
              <a:t>KF and more blending should provide further improvement</a:t>
            </a:r>
          </a:p>
          <a:p>
            <a:pPr lvl="1"/>
            <a:endParaRPr lang="en-GB" dirty="0"/>
          </a:p>
        </p:txBody>
      </p:sp>
      <p:grpSp>
        <p:nvGrpSpPr>
          <p:cNvPr id="7" name="Group 6"/>
          <p:cNvGrpSpPr/>
          <p:nvPr/>
        </p:nvGrpSpPr>
        <p:grpSpPr>
          <a:xfrm>
            <a:off x="971800" y="1217071"/>
            <a:ext cx="4128735" cy="3134700"/>
            <a:chOff x="1255022" y="1329612"/>
            <a:chExt cx="4128735" cy="3134700"/>
          </a:xfrm>
        </p:grpSpPr>
        <p:grpSp>
          <p:nvGrpSpPr>
            <p:cNvPr id="5" name="Group 9"/>
            <p:cNvGrpSpPr/>
            <p:nvPr/>
          </p:nvGrpSpPr>
          <p:grpSpPr>
            <a:xfrm>
              <a:off x="1255022" y="1329612"/>
              <a:ext cx="4128735" cy="3134700"/>
              <a:chOff x="149363" y="1772816"/>
              <a:chExt cx="5504980" cy="4179600"/>
            </a:xfrm>
          </p:grpSpPr>
          <p:pic>
            <p:nvPicPr>
              <p:cNvPr id="2050" name="Picture 2" descr="FS_Minimum_Temperature_Combined_stations_201711010000_to_201711300000_Surface_Obs-1"/>
              <p:cNvPicPr>
                <a:picLocks noChangeAspect="1" noChangeArrowheads="1"/>
              </p:cNvPicPr>
              <p:nvPr/>
            </p:nvPicPr>
            <p:blipFill>
              <a:blip r:embed="rId3" cstate="print"/>
              <a:srcRect l="5663" t="934" r="8217" b="5600"/>
              <a:stretch>
                <a:fillRect/>
              </a:stretch>
            </p:blipFill>
            <p:spPr bwMode="auto">
              <a:xfrm>
                <a:off x="179512" y="1772816"/>
                <a:ext cx="5474831" cy="4179600"/>
              </a:xfrm>
              <a:prstGeom prst="rect">
                <a:avLst/>
              </a:prstGeom>
              <a:noFill/>
              <a:ln w="9525">
                <a:noFill/>
                <a:miter lim="800000"/>
                <a:headEnd/>
                <a:tailEnd/>
              </a:ln>
            </p:spPr>
          </p:pic>
          <p:sp>
            <p:nvSpPr>
              <p:cNvPr id="9" name="Rectangle 8"/>
              <p:cNvSpPr/>
              <p:nvPr/>
            </p:nvSpPr>
            <p:spPr>
              <a:xfrm>
                <a:off x="149363" y="1772816"/>
                <a:ext cx="307497" cy="49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grpSp>
        <p:sp>
          <p:nvSpPr>
            <p:cNvPr id="11" name="Down Arrow 10"/>
            <p:cNvSpPr/>
            <p:nvPr/>
          </p:nvSpPr>
          <p:spPr>
            <a:xfrm>
              <a:off x="3248853" y="2463738"/>
              <a:ext cx="135015" cy="297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12" name="TextBox 11"/>
            <p:cNvSpPr txBox="1"/>
            <p:nvPr/>
          </p:nvSpPr>
          <p:spPr>
            <a:xfrm>
              <a:off x="3032831" y="2220711"/>
              <a:ext cx="633507" cy="253916"/>
            </a:xfrm>
            <a:prstGeom prst="rect">
              <a:avLst/>
            </a:prstGeom>
            <a:noFill/>
          </p:spPr>
          <p:txBody>
            <a:bodyPr wrap="none" rtlCol="0">
              <a:spAutoFit/>
            </a:bodyPr>
            <a:lstStyle/>
            <a:p>
              <a:r>
                <a:rPr lang="en-GB" sz="1050" dirty="0"/>
                <a:t>05Z DT</a:t>
              </a:r>
            </a:p>
          </p:txBody>
        </p:sp>
      </p:grpSp>
      <p:sp>
        <p:nvSpPr>
          <p:cNvPr id="13" name="Down Arrow 12"/>
          <p:cNvSpPr/>
          <p:nvPr/>
        </p:nvSpPr>
        <p:spPr>
          <a:xfrm flipV="1">
            <a:off x="225000" y="3197299"/>
            <a:ext cx="294143" cy="537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Tree>
    <p:extLst>
      <p:ext uri="{BB962C8B-B14F-4D97-AF65-F5344CB8AC3E}">
        <p14:creationId xmlns:p14="http://schemas.microsoft.com/office/powerpoint/2010/main" val="2918974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39"/>
            <a:ext cx="8640000" cy="623248"/>
          </a:xfrm>
        </p:spPr>
        <p:txBody>
          <a:bodyPr/>
          <a:lstStyle/>
          <a:p>
            <a:r>
              <a:rPr lang="en-GB" dirty="0"/>
              <a:t>Topographic neighbourhood processing</a:t>
            </a:r>
            <a:endParaRPr lang="en-GB" dirty="0">
              <a:ea typeface="+mj-lt"/>
              <a:cs typeface="+mj-lt"/>
            </a:endParaRPr>
          </a:p>
        </p:txBody>
      </p:sp>
      <p:sp>
        <p:nvSpPr>
          <p:cNvPr id="3" name="Content Placeholder 2"/>
          <p:cNvSpPr>
            <a:spLocks noGrp="1"/>
          </p:cNvSpPr>
          <p:nvPr>
            <p:ph idx="1"/>
          </p:nvPr>
        </p:nvSpPr>
        <p:spPr/>
        <p:txBody>
          <a:bodyPr/>
          <a:lstStyle/>
          <a:p>
            <a:endParaRPr lang="en-GB"/>
          </a:p>
        </p:txBody>
      </p:sp>
      <p:pic>
        <p:nvPicPr>
          <p:cNvPr id="4"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345026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 thanks to…</a:t>
            </a:r>
          </a:p>
        </p:txBody>
      </p:sp>
      <p:sp>
        <p:nvSpPr>
          <p:cNvPr id="3" name="Subtitle 2"/>
          <p:cNvSpPr txBox="1">
            <a:spLocks/>
          </p:cNvSpPr>
          <p:nvPr/>
        </p:nvSpPr>
        <p:spPr>
          <a:xfrm>
            <a:off x="258926" y="1496367"/>
            <a:ext cx="4430838" cy="1453089"/>
          </a:xfrm>
          <a:prstGeom prst="rect">
            <a:avLst/>
          </a:prstGeo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20000"/>
              </a:lnSpc>
              <a:spcBef>
                <a:spcPts val="600"/>
              </a:spcBef>
              <a:spcAft>
                <a:spcPts val="0"/>
              </a:spcAft>
              <a:buNone/>
            </a:pPr>
            <a:r>
              <a:rPr lang="en-GB" b="1" dirty="0"/>
              <a:t>Post-processing</a:t>
            </a:r>
            <a:r>
              <a:rPr lang="en-GB" dirty="0"/>
              <a:t>: Paul Abernethy, Ben Ayliffe,</a:t>
            </a:r>
            <a:br>
              <a:rPr lang="en-GB" dirty="0"/>
            </a:br>
            <a:r>
              <a:rPr lang="en-GB" dirty="0"/>
              <a:t>Mark Baker, Gavin Evans, Kathryn Howard,</a:t>
            </a:r>
            <a:br>
              <a:rPr lang="en-GB" dirty="0"/>
            </a:br>
            <a:r>
              <a:rPr lang="en-GB" dirty="0"/>
              <a:t>Simon Jackson, Caroline Jones, Stephen Moseley, Tim Pillinger, Nigel Roberts, Fiona Rust,</a:t>
            </a:r>
            <a:br>
              <a:rPr lang="en-GB" dirty="0"/>
            </a:br>
            <a:r>
              <a:rPr lang="en-GB" dirty="0"/>
              <a:t>Caroline Sandford, Mark Worsfold, Bruce Wright</a:t>
            </a:r>
          </a:p>
        </p:txBody>
      </p:sp>
      <p:sp>
        <p:nvSpPr>
          <p:cNvPr id="4" name="Subtitle 2"/>
          <p:cNvSpPr txBox="1">
            <a:spLocks/>
          </p:cNvSpPr>
          <p:nvPr/>
        </p:nvSpPr>
        <p:spPr>
          <a:xfrm>
            <a:off x="4682838" y="1502605"/>
            <a:ext cx="4430838" cy="1020589"/>
          </a:xfrm>
          <a:prstGeom prst="rect">
            <a:avLst/>
          </a:prstGeo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20000"/>
              </a:lnSpc>
              <a:spcBef>
                <a:spcPts val="600"/>
              </a:spcBef>
              <a:spcAft>
                <a:spcPts val="0"/>
              </a:spcAft>
              <a:buNone/>
            </a:pPr>
            <a:r>
              <a:rPr lang="en-GB" b="1" dirty="0"/>
              <a:t>Verification</a:t>
            </a:r>
            <a:r>
              <a:rPr lang="en-GB" dirty="0"/>
              <a:t>: Clare Bysouth, Rob Coulson,</a:t>
            </a:r>
            <a:br>
              <a:rPr lang="en-GB" dirty="0"/>
            </a:br>
            <a:r>
              <a:rPr lang="en-GB" dirty="0"/>
              <a:t>Ric Crocker, Rob Darvell, Jonathan Flowerdew, Roger Harbord, Teresa Hughes, Simon Jackson, Marion Mittermaier</a:t>
            </a:r>
          </a:p>
        </p:txBody>
      </p:sp>
      <p:sp>
        <p:nvSpPr>
          <p:cNvPr id="5" name="Subtitle 2"/>
          <p:cNvSpPr txBox="1">
            <a:spLocks/>
          </p:cNvSpPr>
          <p:nvPr/>
        </p:nvSpPr>
        <p:spPr>
          <a:xfrm>
            <a:off x="252000" y="2955438"/>
            <a:ext cx="4430838" cy="812166"/>
          </a:xfrm>
          <a:prstGeom prst="rect">
            <a:avLst/>
          </a:prstGeo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20000"/>
              </a:lnSpc>
              <a:spcBef>
                <a:spcPts val="600"/>
              </a:spcBef>
              <a:spcAft>
                <a:spcPts val="0"/>
              </a:spcAft>
              <a:buNone/>
            </a:pPr>
            <a:r>
              <a:rPr lang="en-GB" b="1" dirty="0"/>
              <a:t>Software systems team</a:t>
            </a:r>
            <a:r>
              <a:rPr lang="en-GB" dirty="0"/>
              <a:t>: Laurence Beard,</a:t>
            </a:r>
            <a:br>
              <a:rPr lang="en-GB" dirty="0"/>
            </a:br>
            <a:r>
              <a:rPr lang="en-GB" dirty="0"/>
              <a:t>Anna Booton, Ben Fitzpatrick, Aaron Hopkinson, Tomasz Trzeciak</a:t>
            </a:r>
          </a:p>
        </p:txBody>
      </p:sp>
      <p:sp>
        <p:nvSpPr>
          <p:cNvPr id="6" name="Subtitle 2"/>
          <p:cNvSpPr txBox="1">
            <a:spLocks/>
          </p:cNvSpPr>
          <p:nvPr/>
        </p:nvSpPr>
        <p:spPr>
          <a:xfrm>
            <a:off x="4682838" y="3092718"/>
            <a:ext cx="4430838" cy="537606"/>
          </a:xfrm>
          <a:prstGeom prst="rect">
            <a:avLst/>
          </a:prstGeom>
        </p:spPr>
        <p:txBody>
          <a:bodyP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20000"/>
              </a:lnSpc>
              <a:spcBef>
                <a:spcPts val="600"/>
              </a:spcBef>
              <a:spcAft>
                <a:spcPts val="0"/>
              </a:spcAft>
              <a:buNone/>
            </a:pPr>
            <a:r>
              <a:rPr lang="en-GB" b="1" dirty="0"/>
              <a:t>Management</a:t>
            </a:r>
            <a:r>
              <a:rPr lang="en-GB" dirty="0"/>
              <a:t>: Dan Brierley, Sean Coultas, Ken Mylne</a:t>
            </a:r>
          </a:p>
        </p:txBody>
      </p:sp>
    </p:spTree>
    <p:extLst>
      <p:ext uri="{BB962C8B-B14F-4D97-AF65-F5344CB8AC3E}">
        <p14:creationId xmlns:p14="http://schemas.microsoft.com/office/powerpoint/2010/main" val="2084632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899" y="391392"/>
            <a:ext cx="7737796" cy="576000"/>
          </a:xfrm>
        </p:spPr>
        <p:txBody>
          <a:bodyPr>
            <a:noAutofit/>
          </a:bodyPr>
          <a:lstStyle/>
          <a:p>
            <a:r>
              <a:rPr lang="en-GB" sz="2400" dirty="0"/>
              <a:t>MOGREPS-UK probability that air temperature &gt; 11°C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31" y="1361048"/>
            <a:ext cx="3157216" cy="33277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156" y="1362125"/>
            <a:ext cx="3156258" cy="3326754"/>
          </a:xfrm>
          <a:prstGeom prst="rect">
            <a:avLst/>
          </a:prstGeom>
        </p:spPr>
      </p:pic>
      <p:sp>
        <p:nvSpPr>
          <p:cNvPr id="4" name="TextBox 3"/>
          <p:cNvSpPr txBox="1"/>
          <p:nvPr/>
        </p:nvSpPr>
        <p:spPr>
          <a:xfrm>
            <a:off x="333822" y="967392"/>
            <a:ext cx="39350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Normal neighbourhood processing</a:t>
            </a:r>
          </a:p>
        </p:txBody>
      </p:sp>
      <p:sp>
        <p:nvSpPr>
          <p:cNvPr id="6" name="TextBox 5"/>
          <p:cNvSpPr txBox="1"/>
          <p:nvPr/>
        </p:nvSpPr>
        <p:spPr>
          <a:xfrm>
            <a:off x="4755797" y="967392"/>
            <a:ext cx="43449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Topographic neighbourhood processing</a:t>
            </a:r>
          </a:p>
        </p:txBody>
      </p:sp>
    </p:spTree>
    <p:extLst>
      <p:ext uri="{BB962C8B-B14F-4D97-AF65-F5344CB8AC3E}">
        <p14:creationId xmlns:p14="http://schemas.microsoft.com/office/powerpoint/2010/main" val="2643858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417" y="125875"/>
            <a:ext cx="8640000" cy="576000"/>
          </a:xfrm>
        </p:spPr>
        <p:txBody>
          <a:bodyPr/>
          <a:lstStyle/>
          <a:p>
            <a:r>
              <a:rPr lang="en-GB"/>
              <a:t>How does it verify?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66" t="20950" r="7179" b="3929"/>
          <a:stretch/>
        </p:blipFill>
        <p:spPr>
          <a:xfrm>
            <a:off x="1023103" y="1666149"/>
            <a:ext cx="5403273" cy="3353460"/>
          </a:xfrm>
          <a:prstGeom prst="rect">
            <a:avLst/>
          </a:prstGeom>
        </p:spPr>
      </p:pic>
      <p:sp>
        <p:nvSpPr>
          <p:cNvPr id="4" name="Line Callout 1 3"/>
          <p:cNvSpPr/>
          <p:nvPr/>
        </p:nvSpPr>
        <p:spPr>
          <a:xfrm>
            <a:off x="6829572" y="1238297"/>
            <a:ext cx="2074136" cy="912484"/>
          </a:xfrm>
          <a:prstGeom prst="borderCallout1">
            <a:avLst>
              <a:gd name="adj1" fmla="val 56469"/>
              <a:gd name="adj2" fmla="val 356"/>
              <a:gd name="adj3" fmla="val 109817"/>
              <a:gd name="adj4" fmla="val -30127"/>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A2A2A"/>
                </a:solidFill>
                <a:effectLst/>
                <a:uLnTx/>
                <a:uFillTx/>
                <a:latin typeface="Arial"/>
                <a:ea typeface="+mn-ea"/>
                <a:cs typeface="+mn-cs"/>
              </a:rPr>
              <a:t>Before neighbourhood processing</a:t>
            </a:r>
          </a:p>
        </p:txBody>
      </p:sp>
      <p:sp>
        <p:nvSpPr>
          <p:cNvPr id="5" name="Line Callout 1 4"/>
          <p:cNvSpPr/>
          <p:nvPr/>
        </p:nvSpPr>
        <p:spPr>
          <a:xfrm>
            <a:off x="6829572" y="3157088"/>
            <a:ext cx="2074136" cy="905868"/>
          </a:xfrm>
          <a:prstGeom prst="borderCallout1">
            <a:avLst>
              <a:gd name="adj1" fmla="val 54278"/>
              <a:gd name="adj2" fmla="val 315"/>
              <a:gd name="adj3" fmla="val -72540"/>
              <a:gd name="adj4" fmla="val -48547"/>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A4DDE9"/>
                </a:solidFill>
                <a:effectLst/>
                <a:uLnTx/>
                <a:uFillTx/>
                <a:latin typeface="Arial"/>
                <a:ea typeface="+mn-ea"/>
                <a:cs typeface="+mn-cs"/>
              </a:rPr>
              <a:t>Topographic neighbourhood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A4DDE9"/>
                </a:solidFill>
                <a:effectLst/>
                <a:uLnTx/>
                <a:uFillTx/>
                <a:latin typeface="Arial"/>
                <a:ea typeface="+mn-ea"/>
                <a:cs typeface="+mn-cs"/>
              </a:rPr>
              <a:t>3km</a:t>
            </a:r>
          </a:p>
        </p:txBody>
      </p:sp>
      <p:sp>
        <p:nvSpPr>
          <p:cNvPr id="7" name="Line Callout 1 6"/>
          <p:cNvSpPr/>
          <p:nvPr/>
        </p:nvSpPr>
        <p:spPr>
          <a:xfrm>
            <a:off x="6829572" y="209012"/>
            <a:ext cx="2074136" cy="975000"/>
          </a:xfrm>
          <a:prstGeom prst="borderCallout1">
            <a:avLst>
              <a:gd name="adj1" fmla="val 40143"/>
              <a:gd name="adj2" fmla="val 732"/>
              <a:gd name="adj3" fmla="val 198639"/>
              <a:gd name="adj4" fmla="val -32862"/>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98B47"/>
                </a:solidFill>
                <a:effectLst/>
                <a:uLnTx/>
                <a:uFillTx/>
                <a:latin typeface="Arial"/>
                <a:ea typeface="+mn-ea"/>
                <a:cs typeface="+mn-cs"/>
              </a:rPr>
              <a:t>Non-Topographic neighbourhood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98B47"/>
                </a:solidFill>
                <a:effectLst/>
                <a:uLnTx/>
                <a:uFillTx/>
                <a:latin typeface="Arial"/>
                <a:ea typeface="+mn-ea"/>
                <a:cs typeface="+mn-cs"/>
              </a:rPr>
              <a:t>6km</a:t>
            </a:r>
          </a:p>
        </p:txBody>
      </p:sp>
      <p:sp>
        <p:nvSpPr>
          <p:cNvPr id="8" name="Line Callout 1 7"/>
          <p:cNvSpPr/>
          <p:nvPr/>
        </p:nvSpPr>
        <p:spPr>
          <a:xfrm>
            <a:off x="6829572" y="4114714"/>
            <a:ext cx="2074136" cy="958900"/>
          </a:xfrm>
          <a:prstGeom prst="borderCallout1">
            <a:avLst>
              <a:gd name="adj1" fmla="val 52813"/>
              <a:gd name="adj2" fmla="val 116"/>
              <a:gd name="adj3" fmla="val -144137"/>
              <a:gd name="adj4" fmla="val -55365"/>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44585"/>
                </a:solidFill>
                <a:effectLst/>
                <a:uLnTx/>
                <a:uFillTx/>
                <a:latin typeface="Arial"/>
                <a:ea typeface="+mn-ea"/>
                <a:cs typeface="+mn-cs"/>
              </a:rPr>
              <a:t>Non-Topographic neighbourhood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44585"/>
                </a:solidFill>
                <a:effectLst/>
                <a:uLnTx/>
                <a:uFillTx/>
                <a:latin typeface="Arial"/>
                <a:ea typeface="+mn-ea"/>
                <a:cs typeface="+mn-cs"/>
              </a:rPr>
              <a:t>3km</a:t>
            </a:r>
          </a:p>
        </p:txBody>
      </p:sp>
      <p:sp>
        <p:nvSpPr>
          <p:cNvPr id="9" name="TextBox 8"/>
          <p:cNvSpPr txBox="1"/>
          <p:nvPr/>
        </p:nvSpPr>
        <p:spPr>
          <a:xfrm>
            <a:off x="8299" y="2416781"/>
            <a:ext cx="10795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0B9A4">
                    <a:lumMod val="75000"/>
                  </a:srgbClr>
                </a:solidFill>
                <a:effectLst/>
                <a:uLnTx/>
                <a:uFillTx/>
                <a:latin typeface="Arial"/>
                <a:ea typeface="+mn-ea"/>
                <a:cs typeface="+mn-cs"/>
              </a:rPr>
              <a:t>Lower is better</a:t>
            </a:r>
          </a:p>
        </p:txBody>
      </p:sp>
      <p:sp>
        <p:nvSpPr>
          <p:cNvPr id="10" name="Down Arrow 9"/>
          <p:cNvSpPr/>
          <p:nvPr/>
        </p:nvSpPr>
        <p:spPr>
          <a:xfrm>
            <a:off x="225000" y="3197299"/>
            <a:ext cx="294143" cy="537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
        <p:nvSpPr>
          <p:cNvPr id="13" name="TextBox 12"/>
          <p:cNvSpPr txBox="1"/>
          <p:nvPr/>
        </p:nvSpPr>
        <p:spPr>
          <a:xfrm>
            <a:off x="1444687" y="742510"/>
            <a:ext cx="435538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10m wind speed (m/s)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Continuous Rank Probability Score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srgbClr val="2A2A2A"/>
                </a:solidFill>
                <a:effectLst/>
                <a:uLnTx/>
                <a:uFillTx/>
                <a:latin typeface="Arial"/>
                <a:ea typeface="+mn-ea"/>
                <a:cs typeface="+mn-cs"/>
              </a:rPr>
              <a:t>Mogreps</a:t>
            </a:r>
            <a:r>
              <a:rPr kumimoji="0" lang="en-GB" sz="2000" b="0" i="0" u="none" strike="noStrike" kern="1200" cap="none" spc="0" normalizeH="0" baseline="0" noProof="0">
                <a:ln>
                  <a:noFill/>
                </a:ln>
                <a:solidFill>
                  <a:srgbClr val="2A2A2A"/>
                </a:solidFill>
                <a:effectLst/>
                <a:uLnTx/>
                <a:uFillTx/>
                <a:latin typeface="Arial"/>
                <a:ea typeface="+mn-ea"/>
                <a:cs typeface="+mn-cs"/>
              </a:rPr>
              <a:t>-UK (UK ensemble)</a:t>
            </a:r>
          </a:p>
        </p:txBody>
      </p:sp>
      <p:sp>
        <p:nvSpPr>
          <p:cNvPr id="14" name="Line Callout 1 13"/>
          <p:cNvSpPr/>
          <p:nvPr/>
        </p:nvSpPr>
        <p:spPr>
          <a:xfrm>
            <a:off x="6829572" y="2201000"/>
            <a:ext cx="2074136" cy="905868"/>
          </a:xfrm>
          <a:prstGeom prst="borderCallout1">
            <a:avLst>
              <a:gd name="adj1" fmla="val 54278"/>
              <a:gd name="adj2" fmla="val 315"/>
              <a:gd name="adj3" fmla="val 15696"/>
              <a:gd name="adj4" fmla="val -43305"/>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B2D785"/>
                </a:solidFill>
                <a:effectLst/>
                <a:uLnTx/>
                <a:uFillTx/>
                <a:latin typeface="Arial"/>
                <a:ea typeface="+mn-ea"/>
                <a:cs typeface="+mn-cs"/>
              </a:rPr>
              <a:t>Topographic neighbourhood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B2D785"/>
                </a:solidFill>
                <a:effectLst/>
                <a:uLnTx/>
                <a:uFillTx/>
                <a:latin typeface="Arial"/>
                <a:ea typeface="+mn-ea"/>
                <a:cs typeface="+mn-cs"/>
              </a:rPr>
              <a:t>6km</a:t>
            </a:r>
          </a:p>
        </p:txBody>
      </p:sp>
    </p:spTree>
    <p:extLst>
      <p:ext uri="{BB962C8B-B14F-4D97-AF65-F5344CB8AC3E}">
        <p14:creationId xmlns:p14="http://schemas.microsoft.com/office/powerpoint/2010/main" val="226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39"/>
            <a:ext cx="8640000" cy="623248"/>
          </a:xfrm>
        </p:spPr>
        <p:txBody>
          <a:bodyPr/>
          <a:lstStyle/>
          <a:p>
            <a:r>
              <a:rPr lang="en-GB" dirty="0"/>
              <a:t>Snow falling level</a:t>
            </a:r>
            <a:endParaRPr lang="en-GB" dirty="0">
              <a:ea typeface="+mj-lt"/>
              <a:cs typeface="+mj-lt"/>
            </a:endParaRPr>
          </a:p>
        </p:txBody>
      </p:sp>
      <p:sp>
        <p:nvSpPr>
          <p:cNvPr id="3" name="Content Placeholder 2"/>
          <p:cNvSpPr>
            <a:spLocks noGrp="1"/>
          </p:cNvSpPr>
          <p:nvPr>
            <p:ph idx="1"/>
          </p:nvPr>
        </p:nvSpPr>
        <p:spPr/>
        <p:txBody>
          <a:bodyPr/>
          <a:lstStyle/>
          <a:p>
            <a:r>
              <a:rPr lang="en-GB" dirty="0"/>
              <a:t>Adjusting rain/snow boundary to high-resolution orography</a:t>
            </a:r>
          </a:p>
        </p:txBody>
      </p:sp>
      <p:pic>
        <p:nvPicPr>
          <p:cNvPr id="4"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258668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52413" y="1389413"/>
          <a:ext cx="8639175" cy="321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a:t>Snow falling level process</a:t>
            </a:r>
          </a:p>
        </p:txBody>
      </p:sp>
    </p:spTree>
    <p:extLst>
      <p:ext uri="{BB962C8B-B14F-4D97-AF65-F5344CB8AC3E}">
        <p14:creationId xmlns:p14="http://schemas.microsoft.com/office/powerpoint/2010/main" val="415874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52413" y="1547813"/>
          <a:ext cx="8639175" cy="306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a:t>Using the snow falling level</a:t>
            </a:r>
          </a:p>
        </p:txBody>
      </p:sp>
    </p:spTree>
    <p:extLst>
      <p:ext uri="{BB962C8B-B14F-4D97-AF65-F5344CB8AC3E}">
        <p14:creationId xmlns:p14="http://schemas.microsoft.com/office/powerpoint/2010/main" val="963498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39"/>
            <a:ext cx="8640000" cy="623248"/>
          </a:xfrm>
        </p:spPr>
        <p:txBody>
          <a:bodyPr/>
          <a:lstStyle/>
          <a:p>
            <a:r>
              <a:rPr lang="en-GB" dirty="0" err="1"/>
              <a:t>Nowcasting</a:t>
            </a:r>
            <a:endParaRPr lang="en-GB" dirty="0">
              <a:ea typeface="+mj-lt"/>
              <a:cs typeface="+mj-lt"/>
            </a:endParaRPr>
          </a:p>
        </p:txBody>
      </p:sp>
      <p:sp>
        <p:nvSpPr>
          <p:cNvPr id="3" name="Content Placeholder 2"/>
          <p:cNvSpPr>
            <a:spLocks noGrp="1"/>
          </p:cNvSpPr>
          <p:nvPr>
            <p:ph idx="1"/>
          </p:nvPr>
        </p:nvSpPr>
        <p:spPr/>
        <p:txBody>
          <a:bodyPr/>
          <a:lstStyle/>
          <a:p>
            <a:endParaRPr lang="en-GB" dirty="0"/>
          </a:p>
        </p:txBody>
      </p:sp>
      <p:pic>
        <p:nvPicPr>
          <p:cNvPr id="4"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342571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Advection</a:t>
            </a:r>
            <a:r>
              <a:rPr lang="en-GB">
                <a:cs typeface="Arial"/>
              </a:rPr>
              <a:t> nowcasting of precipitation</a:t>
            </a:r>
            <a:endParaRPr lang="en-GB"/>
          </a:p>
        </p:txBody>
      </p:sp>
      <p:sp>
        <p:nvSpPr>
          <p:cNvPr id="2" name="Rectangle: Rounded Corners 1">
            <a:extLst>
              <a:ext uri="{FF2B5EF4-FFF2-40B4-BE49-F238E27FC236}">
                <a16:creationId xmlns:a16="http://schemas.microsoft.com/office/drawing/2014/main" id="{A2D96DB2-A669-4B75-B375-5948B0D9D9BA}"/>
              </a:ext>
            </a:extLst>
          </p:cNvPr>
          <p:cNvSpPr/>
          <p:nvPr/>
        </p:nvSpPr>
        <p:spPr>
          <a:xfrm>
            <a:off x="1795183" y="1501028"/>
            <a:ext cx="2099422" cy="956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2A2A2A"/>
                </a:solidFill>
                <a:cs typeface="Arial"/>
              </a:rPr>
              <a:t>Calculate optical flow advection velocities</a:t>
            </a:r>
            <a:endParaRPr lang="en-US" sz="1800">
              <a:solidFill>
                <a:srgbClr val="2A2A2A"/>
              </a:solidFill>
            </a:endParaRPr>
          </a:p>
        </p:txBody>
      </p:sp>
      <p:sp>
        <p:nvSpPr>
          <p:cNvPr id="23" name="Rectangle: Rounded Corners 22">
            <a:extLst>
              <a:ext uri="{FF2B5EF4-FFF2-40B4-BE49-F238E27FC236}">
                <a16:creationId xmlns:a16="http://schemas.microsoft.com/office/drawing/2014/main" id="{7DDC9FAF-C899-4A2D-9F17-17636A6AE293}"/>
              </a:ext>
            </a:extLst>
          </p:cNvPr>
          <p:cNvSpPr/>
          <p:nvPr/>
        </p:nvSpPr>
        <p:spPr>
          <a:xfrm>
            <a:off x="4585447" y="1501027"/>
            <a:ext cx="2099421" cy="948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rgbClr val="2A2A2A"/>
                </a:solidFill>
                <a:cs typeface="Arial"/>
              </a:rPr>
              <a:t>Advect</a:t>
            </a:r>
            <a:r>
              <a:rPr lang="en-US" sz="1800">
                <a:solidFill>
                  <a:srgbClr val="2A2A2A"/>
                </a:solidFill>
                <a:cs typeface="Arial"/>
              </a:rPr>
              <a:t> rates to required lead times</a:t>
            </a:r>
            <a:endParaRPr lang="en-US" sz="1800">
              <a:solidFill>
                <a:srgbClr val="2A2A2A"/>
              </a:solidFill>
            </a:endParaRPr>
          </a:p>
        </p:txBody>
      </p:sp>
      <p:sp>
        <p:nvSpPr>
          <p:cNvPr id="6" name="TextBox 5">
            <a:extLst>
              <a:ext uri="{FF2B5EF4-FFF2-40B4-BE49-F238E27FC236}">
                <a16:creationId xmlns:a16="http://schemas.microsoft.com/office/drawing/2014/main" id="{02CC7712-0A45-4B43-B6EA-30140644D729}"/>
              </a:ext>
            </a:extLst>
          </p:cNvPr>
          <p:cNvSpPr txBox="1"/>
          <p:nvPr/>
        </p:nvSpPr>
        <p:spPr>
          <a:xfrm>
            <a:off x="1865689" y="2760643"/>
            <a:ext cx="4758215" cy="18004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US" sz="1600" dirty="0"/>
              <a:t>New open source Python implementation for IMPROVER, based on relevant STEPS code</a:t>
            </a:r>
          </a:p>
          <a:p>
            <a:pPr marL="285750" indent="-285750">
              <a:spcAft>
                <a:spcPts val="600"/>
              </a:spcAft>
              <a:buFont typeface="Arial" panose="020B0604020202020204" pitchFamily="34" charset="0"/>
              <a:buChar char="•"/>
            </a:pPr>
            <a:r>
              <a:rPr lang="en-US" sz="1600" dirty="0">
                <a:cs typeface="Arial"/>
              </a:rPr>
              <a:t>Rapid update (15 minute) to 6 hours lead time</a:t>
            </a:r>
          </a:p>
          <a:p>
            <a:pPr marL="285750" indent="-285750">
              <a:spcAft>
                <a:spcPts val="600"/>
              </a:spcAft>
              <a:buFont typeface="Arial" panose="020B0604020202020204" pitchFamily="34" charset="0"/>
              <a:buChar char="•"/>
            </a:pPr>
            <a:r>
              <a:rPr lang="en-US" sz="1600" dirty="0">
                <a:cs typeface="Arial"/>
              </a:rPr>
              <a:t>New Rose suite (MONOW) will also </a:t>
            </a:r>
            <a:r>
              <a:rPr lang="en-US" sz="1600" dirty="0" err="1">
                <a:cs typeface="Arial"/>
              </a:rPr>
              <a:t>nowcast</a:t>
            </a:r>
            <a:r>
              <a:rPr lang="en-US" sz="1600" dirty="0">
                <a:cs typeface="Arial"/>
              </a:rPr>
              <a:t> lightning, and potentially other variables (TBD)</a:t>
            </a:r>
          </a:p>
          <a:p>
            <a:pPr marL="285750" indent="-285750">
              <a:spcAft>
                <a:spcPts val="600"/>
              </a:spcAft>
              <a:buFont typeface="Arial" panose="020B0604020202020204" pitchFamily="34" charset="0"/>
              <a:buChar char="•"/>
            </a:pPr>
            <a:r>
              <a:rPr lang="en-US" sz="1600" dirty="0">
                <a:cs typeface="Arial"/>
              </a:rPr>
              <a:t>Simple deterministic extrapolation</a:t>
            </a:r>
          </a:p>
        </p:txBody>
      </p:sp>
      <p:sp>
        <p:nvSpPr>
          <p:cNvPr id="7" name="Arrow: Right 6">
            <a:extLst>
              <a:ext uri="{FF2B5EF4-FFF2-40B4-BE49-F238E27FC236}">
                <a16:creationId xmlns:a16="http://schemas.microsoft.com/office/drawing/2014/main" id="{59FDD5F0-E407-4698-9E62-739146259D3C}"/>
              </a:ext>
            </a:extLst>
          </p:cNvPr>
          <p:cNvSpPr/>
          <p:nvPr/>
        </p:nvSpPr>
        <p:spPr>
          <a:xfrm>
            <a:off x="3948324" y="1749530"/>
            <a:ext cx="574998" cy="459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A screenshot of a cell phone&#10;&#10;Description generated with high confidence">
            <a:extLst>
              <a:ext uri="{FF2B5EF4-FFF2-40B4-BE49-F238E27FC236}">
                <a16:creationId xmlns:a16="http://schemas.microsoft.com/office/drawing/2014/main" id="{0FC30EDB-7005-4CEB-9944-98580441C943}"/>
              </a:ext>
            </a:extLst>
          </p:cNvPr>
          <p:cNvPicPr>
            <a:picLocks noChangeAspect="1"/>
          </p:cNvPicPr>
          <p:nvPr/>
        </p:nvPicPr>
        <p:blipFill>
          <a:blip r:embed="rId3"/>
          <a:stretch>
            <a:fillRect/>
          </a:stretch>
        </p:blipFill>
        <p:spPr>
          <a:xfrm>
            <a:off x="6765007" y="4136039"/>
            <a:ext cx="2313438" cy="320639"/>
          </a:xfrm>
          <a:prstGeom prst="rect">
            <a:avLst/>
          </a:prstGeom>
        </p:spPr>
      </p:pic>
      <p:sp>
        <p:nvSpPr>
          <p:cNvPr id="17" name="TextBox 16">
            <a:extLst>
              <a:ext uri="{FF2B5EF4-FFF2-40B4-BE49-F238E27FC236}">
                <a16:creationId xmlns:a16="http://schemas.microsoft.com/office/drawing/2014/main" id="{992C3B8A-0237-41A4-88BB-B6CE00CD1CD1}"/>
              </a:ext>
            </a:extLst>
          </p:cNvPr>
          <p:cNvSpPr txBox="1"/>
          <p:nvPr/>
        </p:nvSpPr>
        <p:spPr>
          <a:xfrm>
            <a:off x="6973980" y="1502709"/>
            <a:ext cx="1499347"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solidFill>
                  <a:srgbClr val="002060"/>
                </a:solidFill>
              </a:rPr>
              <a:t>x24 </a:t>
            </a:r>
            <a:r>
              <a:rPr lang="en-US" sz="1600" i="1">
                <a:solidFill>
                  <a:srgbClr val="002060"/>
                </a:solidFill>
                <a:cs typeface="Arial"/>
              </a:rPr>
              <a:t>lead times</a:t>
            </a:r>
          </a:p>
        </p:txBody>
      </p:sp>
      <p:pic>
        <p:nvPicPr>
          <p:cNvPr id="4" name="Picture 7" descr="A close up of a logo&#10;&#10;Description generated with very high confidence">
            <a:extLst>
              <a:ext uri="{FF2B5EF4-FFF2-40B4-BE49-F238E27FC236}">
                <a16:creationId xmlns:a16="http://schemas.microsoft.com/office/drawing/2014/main" id="{818507EF-3CD1-4C19-AA9D-F0D69A30AC7E}"/>
              </a:ext>
            </a:extLst>
          </p:cNvPr>
          <p:cNvPicPr>
            <a:picLocks noChangeAspect="1"/>
          </p:cNvPicPr>
          <p:nvPr/>
        </p:nvPicPr>
        <p:blipFill>
          <a:blip r:embed="rId4"/>
          <a:stretch>
            <a:fillRect/>
          </a:stretch>
        </p:blipFill>
        <p:spPr>
          <a:xfrm>
            <a:off x="6799996" y="1351756"/>
            <a:ext cx="2239939" cy="2704416"/>
          </a:xfrm>
          <a:prstGeom prst="rect">
            <a:avLst/>
          </a:prstGeom>
        </p:spPr>
      </p:pic>
      <p:pic>
        <p:nvPicPr>
          <p:cNvPr id="12" name="Picture 12">
            <a:extLst>
              <a:ext uri="{FF2B5EF4-FFF2-40B4-BE49-F238E27FC236}">
                <a16:creationId xmlns:a16="http://schemas.microsoft.com/office/drawing/2014/main" id="{418FA6F8-F74F-41C0-964A-3B368CF7B62A}"/>
              </a:ext>
            </a:extLst>
          </p:cNvPr>
          <p:cNvPicPr>
            <a:picLocks noChangeAspect="1"/>
          </p:cNvPicPr>
          <p:nvPr/>
        </p:nvPicPr>
        <p:blipFill>
          <a:blip r:embed="rId5"/>
          <a:stretch>
            <a:fillRect/>
          </a:stretch>
        </p:blipFill>
        <p:spPr>
          <a:xfrm>
            <a:off x="180833" y="1385875"/>
            <a:ext cx="1062821" cy="1271402"/>
          </a:xfrm>
          <a:prstGeom prst="rect">
            <a:avLst/>
          </a:prstGeom>
        </p:spPr>
      </p:pic>
      <p:pic>
        <p:nvPicPr>
          <p:cNvPr id="14" name="Picture 15" descr="A close up of a logo&#10;&#10;Description generated with very high confidence">
            <a:extLst>
              <a:ext uri="{FF2B5EF4-FFF2-40B4-BE49-F238E27FC236}">
                <a16:creationId xmlns:a16="http://schemas.microsoft.com/office/drawing/2014/main" id="{F04180A8-2C66-47E5-92F1-647C184F8B33}"/>
              </a:ext>
            </a:extLst>
          </p:cNvPr>
          <p:cNvPicPr>
            <a:picLocks noChangeAspect="1"/>
          </p:cNvPicPr>
          <p:nvPr/>
        </p:nvPicPr>
        <p:blipFill>
          <a:blip r:embed="rId6"/>
          <a:stretch>
            <a:fillRect/>
          </a:stretch>
        </p:blipFill>
        <p:spPr>
          <a:xfrm>
            <a:off x="411139" y="2000023"/>
            <a:ext cx="1062820" cy="1279931"/>
          </a:xfrm>
          <a:prstGeom prst="rect">
            <a:avLst/>
          </a:prstGeom>
        </p:spPr>
      </p:pic>
      <p:pic>
        <p:nvPicPr>
          <p:cNvPr id="18" name="Picture 18">
            <a:extLst>
              <a:ext uri="{FF2B5EF4-FFF2-40B4-BE49-F238E27FC236}">
                <a16:creationId xmlns:a16="http://schemas.microsoft.com/office/drawing/2014/main" id="{1573DA2A-BF6B-4F4D-8581-5171D113C05F}"/>
              </a:ext>
            </a:extLst>
          </p:cNvPr>
          <p:cNvPicPr>
            <a:picLocks noChangeAspect="1"/>
          </p:cNvPicPr>
          <p:nvPr/>
        </p:nvPicPr>
        <p:blipFill>
          <a:blip r:embed="rId7"/>
          <a:stretch>
            <a:fillRect/>
          </a:stretch>
        </p:blipFill>
        <p:spPr>
          <a:xfrm>
            <a:off x="641444" y="2614172"/>
            <a:ext cx="1062820" cy="1279931"/>
          </a:xfrm>
          <a:prstGeom prst="rect">
            <a:avLst/>
          </a:prstGeom>
        </p:spPr>
      </p:pic>
    </p:spTree>
    <p:extLst>
      <p:ext uri="{BB962C8B-B14F-4D97-AF65-F5344CB8AC3E}">
        <p14:creationId xmlns:p14="http://schemas.microsoft.com/office/powerpoint/2010/main" val="168765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61454-2321-46C8-A489-DC010B012ADF}"/>
              </a:ext>
            </a:extLst>
          </p:cNvPr>
          <p:cNvSpPr>
            <a:spLocks noGrp="1"/>
          </p:cNvSpPr>
          <p:nvPr>
            <p:ph type="title"/>
          </p:nvPr>
        </p:nvSpPr>
        <p:spPr/>
        <p:txBody>
          <a:bodyPr/>
          <a:lstStyle/>
          <a:p>
            <a:r>
              <a:rPr lang="en-US">
                <a:cs typeface="Arial"/>
              </a:rPr>
              <a:t>Blended nowcast (radar + UKV)</a:t>
            </a:r>
            <a:endParaRPr lang="en-US"/>
          </a:p>
        </p:txBody>
      </p:sp>
      <p:cxnSp>
        <p:nvCxnSpPr>
          <p:cNvPr id="2" name="Straight Arrow Connector 1">
            <a:extLst>
              <a:ext uri="{FF2B5EF4-FFF2-40B4-BE49-F238E27FC236}">
                <a16:creationId xmlns:a16="http://schemas.microsoft.com/office/drawing/2014/main" id="{E91AE30C-5857-4FCD-9591-BF9A66500B43}"/>
              </a:ext>
            </a:extLst>
          </p:cNvPr>
          <p:cNvCxnSpPr/>
          <p:nvPr/>
        </p:nvCxnSpPr>
        <p:spPr>
          <a:xfrm flipV="1">
            <a:off x="753036" y="4029075"/>
            <a:ext cx="3721471" cy="16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5CEE6F55-9C20-4708-9394-93E7C5E284C0}"/>
              </a:ext>
            </a:extLst>
          </p:cNvPr>
          <p:cNvCxnSpPr>
            <a:cxnSpLocks/>
          </p:cNvCxnSpPr>
          <p:nvPr/>
        </p:nvCxnSpPr>
        <p:spPr>
          <a:xfrm flipH="1" flipV="1">
            <a:off x="751353" y="1364878"/>
            <a:ext cx="10087" cy="26658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2CE6B47D-AE2F-4151-926A-ACD0F6347EB1}"/>
              </a:ext>
            </a:extLst>
          </p:cNvPr>
          <p:cNvSpPr txBox="1"/>
          <p:nvPr/>
        </p:nvSpPr>
        <p:spPr>
          <a:xfrm>
            <a:off x="468966" y="1645583"/>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1</a:t>
            </a:r>
            <a:endParaRPr lang="en-US" sz="1400">
              <a:cs typeface="Arial"/>
            </a:endParaRPr>
          </a:p>
        </p:txBody>
      </p:sp>
      <p:sp>
        <p:nvSpPr>
          <p:cNvPr id="7" name="TextBox 6">
            <a:extLst>
              <a:ext uri="{FF2B5EF4-FFF2-40B4-BE49-F238E27FC236}">
                <a16:creationId xmlns:a16="http://schemas.microsoft.com/office/drawing/2014/main" id="{B0FE37D1-9F4A-44C4-922F-FCBF6FE79E7E}"/>
              </a:ext>
            </a:extLst>
          </p:cNvPr>
          <p:cNvSpPr txBox="1"/>
          <p:nvPr/>
        </p:nvSpPr>
        <p:spPr>
          <a:xfrm>
            <a:off x="468965" y="3855942"/>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0</a:t>
            </a:r>
          </a:p>
        </p:txBody>
      </p:sp>
      <p:sp>
        <p:nvSpPr>
          <p:cNvPr id="8" name="TextBox 7">
            <a:extLst>
              <a:ext uri="{FF2B5EF4-FFF2-40B4-BE49-F238E27FC236}">
                <a16:creationId xmlns:a16="http://schemas.microsoft.com/office/drawing/2014/main" id="{9B8A4621-AF91-42FB-87A6-822F644DC606}"/>
              </a:ext>
            </a:extLst>
          </p:cNvPr>
          <p:cNvSpPr txBox="1"/>
          <p:nvPr/>
        </p:nvSpPr>
        <p:spPr>
          <a:xfrm>
            <a:off x="4956468" y="1518610"/>
            <a:ext cx="3909368" cy="27243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0"/>
              </a:spcAft>
            </a:pPr>
            <a:r>
              <a:rPr lang="en-GB" sz="1600">
                <a:cs typeface="Arial"/>
              </a:rPr>
              <a:t>Neighbourhood</a:t>
            </a:r>
            <a:r>
              <a:rPr lang="en-US" sz="1600">
                <a:cs typeface="Arial"/>
              </a:rPr>
              <a:t>-processed exceedance probabilities (</a:t>
            </a:r>
            <a:r>
              <a:rPr lang="en-US" sz="1600" err="1">
                <a:cs typeface="Arial"/>
              </a:rPr>
              <a:t>eg</a:t>
            </a:r>
            <a:r>
              <a:rPr lang="en-US" sz="1600">
                <a:cs typeface="Arial"/>
              </a:rPr>
              <a:t> 0.1, 1, 4, 10 mm/h)</a:t>
            </a:r>
            <a:endParaRPr lang="en-US"/>
          </a:p>
          <a:p>
            <a:pPr>
              <a:lnSpc>
                <a:spcPct val="120000"/>
              </a:lnSpc>
              <a:spcAft>
                <a:spcPts val="0"/>
              </a:spcAft>
            </a:pPr>
            <a:endParaRPr lang="en-US" sz="1600">
              <a:cs typeface="Arial"/>
            </a:endParaRPr>
          </a:p>
          <a:p>
            <a:pPr>
              <a:lnSpc>
                <a:spcPct val="120000"/>
              </a:lnSpc>
              <a:spcAft>
                <a:spcPts val="0"/>
              </a:spcAft>
            </a:pPr>
            <a:r>
              <a:rPr lang="en-US" sz="1600"/>
              <a:t>Spatially</a:t>
            </a:r>
            <a:r>
              <a:rPr lang="en-US" sz="1600">
                <a:cs typeface="Arial"/>
              </a:rPr>
              <a:t> varying blend weights:</a:t>
            </a:r>
          </a:p>
          <a:p>
            <a:pPr marL="274320" indent="-274320">
              <a:lnSpc>
                <a:spcPct val="120000"/>
              </a:lnSpc>
              <a:spcAft>
                <a:spcPts val="0"/>
              </a:spcAft>
              <a:buFont typeface="Arial" panose="020B0604020202020204" pitchFamily="34" charset="0"/>
              <a:buChar char="•"/>
            </a:pPr>
            <a:r>
              <a:rPr lang="en-US" sz="1600">
                <a:cs typeface="Arial"/>
              </a:rPr>
              <a:t>100% UKV outside (extrapolated) radar coverage area at all lead times</a:t>
            </a:r>
          </a:p>
          <a:p>
            <a:pPr marL="274320" indent="-274320">
              <a:lnSpc>
                <a:spcPct val="120000"/>
              </a:lnSpc>
              <a:spcAft>
                <a:spcPts val="0"/>
              </a:spcAft>
              <a:buFont typeface="Arial" panose="020B0604020202020204" pitchFamily="34" charset="0"/>
              <a:buChar char="•"/>
            </a:pPr>
            <a:r>
              <a:rPr lang="en-US" sz="1600">
                <a:cs typeface="Arial"/>
              </a:rPr>
              <a:t>Will account for radar rainfall detectability limit (out of range / beam too high)</a:t>
            </a:r>
          </a:p>
        </p:txBody>
      </p:sp>
      <p:sp>
        <p:nvSpPr>
          <p:cNvPr id="9" name="TextBox 8">
            <a:extLst>
              <a:ext uri="{FF2B5EF4-FFF2-40B4-BE49-F238E27FC236}">
                <a16:creationId xmlns:a16="http://schemas.microsoft.com/office/drawing/2014/main" id="{4D780513-D8FF-4D9C-AFE7-4A8DB05052D7}"/>
              </a:ext>
            </a:extLst>
          </p:cNvPr>
          <p:cNvSpPr txBox="1"/>
          <p:nvPr/>
        </p:nvSpPr>
        <p:spPr>
          <a:xfrm>
            <a:off x="637052" y="4032434"/>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0</a:t>
            </a:r>
          </a:p>
        </p:txBody>
      </p:sp>
      <p:sp>
        <p:nvSpPr>
          <p:cNvPr id="11" name="TextBox 10">
            <a:extLst>
              <a:ext uri="{FF2B5EF4-FFF2-40B4-BE49-F238E27FC236}">
                <a16:creationId xmlns:a16="http://schemas.microsoft.com/office/drawing/2014/main" id="{0F788A83-94BE-401F-9B01-9A0965D19433}"/>
              </a:ext>
            </a:extLst>
          </p:cNvPr>
          <p:cNvSpPr txBox="1"/>
          <p:nvPr/>
        </p:nvSpPr>
        <p:spPr>
          <a:xfrm>
            <a:off x="1780051" y="4024029"/>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2</a:t>
            </a:r>
          </a:p>
        </p:txBody>
      </p:sp>
      <p:sp>
        <p:nvSpPr>
          <p:cNvPr id="12" name="TextBox 11">
            <a:extLst>
              <a:ext uri="{FF2B5EF4-FFF2-40B4-BE49-F238E27FC236}">
                <a16:creationId xmlns:a16="http://schemas.microsoft.com/office/drawing/2014/main" id="{1019D682-AD69-4DC7-8C44-9CC798983AB5}"/>
              </a:ext>
            </a:extLst>
          </p:cNvPr>
          <p:cNvSpPr txBox="1"/>
          <p:nvPr/>
        </p:nvSpPr>
        <p:spPr>
          <a:xfrm>
            <a:off x="2981881" y="4032433"/>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4</a:t>
            </a:r>
          </a:p>
        </p:txBody>
      </p:sp>
      <p:sp>
        <p:nvSpPr>
          <p:cNvPr id="13" name="TextBox 12">
            <a:extLst>
              <a:ext uri="{FF2B5EF4-FFF2-40B4-BE49-F238E27FC236}">
                <a16:creationId xmlns:a16="http://schemas.microsoft.com/office/drawing/2014/main" id="{E251C979-311C-4184-9EED-9E8F550BE8E1}"/>
              </a:ext>
            </a:extLst>
          </p:cNvPr>
          <p:cNvSpPr txBox="1"/>
          <p:nvPr/>
        </p:nvSpPr>
        <p:spPr>
          <a:xfrm>
            <a:off x="4124882" y="4040837"/>
            <a:ext cx="238686"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6</a:t>
            </a:r>
          </a:p>
        </p:txBody>
      </p:sp>
      <p:cxnSp>
        <p:nvCxnSpPr>
          <p:cNvPr id="14" name="Straight Arrow Connector 13">
            <a:extLst>
              <a:ext uri="{FF2B5EF4-FFF2-40B4-BE49-F238E27FC236}">
                <a16:creationId xmlns:a16="http://schemas.microsoft.com/office/drawing/2014/main" id="{C241AEB5-CEBB-48C6-8CE6-13E47219365B}"/>
              </a:ext>
            </a:extLst>
          </p:cNvPr>
          <p:cNvCxnSpPr/>
          <p:nvPr/>
        </p:nvCxnSpPr>
        <p:spPr>
          <a:xfrm>
            <a:off x="778248" y="1828801"/>
            <a:ext cx="2326342" cy="2175060"/>
          </a:xfrm>
          <a:prstGeom prst="straightConnector1">
            <a:avLst/>
          </a:prstGeom>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001165D3-0F2E-41BB-B03B-9A3AE1ABABB0}"/>
              </a:ext>
            </a:extLst>
          </p:cNvPr>
          <p:cNvCxnSpPr>
            <a:cxnSpLocks/>
          </p:cNvCxnSpPr>
          <p:nvPr/>
        </p:nvCxnSpPr>
        <p:spPr>
          <a:xfrm flipV="1">
            <a:off x="786652" y="1894354"/>
            <a:ext cx="2259108" cy="2102784"/>
          </a:xfrm>
          <a:prstGeom prst="straightConnector1">
            <a:avLst/>
          </a:prstGeom>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2F86C5BB-5AD0-48C0-80F3-61E15CDB224C}"/>
              </a:ext>
            </a:extLst>
          </p:cNvPr>
          <p:cNvCxnSpPr/>
          <p:nvPr/>
        </p:nvCxnSpPr>
        <p:spPr>
          <a:xfrm>
            <a:off x="3039035" y="1896036"/>
            <a:ext cx="1208554" cy="6723"/>
          </a:xfrm>
          <a:prstGeom prst="straightConnector1">
            <a:avLst/>
          </a:prstGeom>
        </p:spPr>
        <p:style>
          <a:lnRef idx="3">
            <a:schemeClr val="accent3"/>
          </a:lnRef>
          <a:fillRef idx="0">
            <a:schemeClr val="accent3"/>
          </a:fillRef>
          <a:effectRef idx="2">
            <a:schemeClr val="accent3"/>
          </a:effectRef>
          <a:fontRef idx="minor">
            <a:schemeClr val="tx1"/>
          </a:fontRef>
        </p:style>
      </p:cxnSp>
      <p:sp>
        <p:nvSpPr>
          <p:cNvPr id="17" name="TextBox 16">
            <a:extLst>
              <a:ext uri="{FF2B5EF4-FFF2-40B4-BE49-F238E27FC236}">
                <a16:creationId xmlns:a16="http://schemas.microsoft.com/office/drawing/2014/main" id="{BAAB8B4D-F83A-4478-956C-7F9E0DBB1466}"/>
              </a:ext>
            </a:extLst>
          </p:cNvPr>
          <p:cNvSpPr txBox="1"/>
          <p:nvPr/>
        </p:nvSpPr>
        <p:spPr>
          <a:xfrm>
            <a:off x="3015502" y="2057399"/>
            <a:ext cx="600076"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E47452"/>
                </a:solidFill>
              </a:rPr>
              <a:t>UKV</a:t>
            </a:r>
          </a:p>
        </p:txBody>
      </p:sp>
      <p:sp>
        <p:nvSpPr>
          <p:cNvPr id="18" name="TextBox 17">
            <a:extLst>
              <a:ext uri="{FF2B5EF4-FFF2-40B4-BE49-F238E27FC236}">
                <a16:creationId xmlns:a16="http://schemas.microsoft.com/office/drawing/2014/main" id="{A3F8E288-530E-49EB-ACEE-2F38653FDD96}"/>
              </a:ext>
            </a:extLst>
          </p:cNvPr>
          <p:cNvSpPr txBox="1"/>
          <p:nvPr/>
        </p:nvSpPr>
        <p:spPr>
          <a:xfrm>
            <a:off x="2931458" y="3460935"/>
            <a:ext cx="1079126"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0B9A4"/>
                </a:solidFill>
              </a:rPr>
              <a:t>Nowcast</a:t>
            </a:r>
          </a:p>
        </p:txBody>
      </p:sp>
      <p:sp>
        <p:nvSpPr>
          <p:cNvPr id="19" name="TextBox 18">
            <a:extLst>
              <a:ext uri="{FF2B5EF4-FFF2-40B4-BE49-F238E27FC236}">
                <a16:creationId xmlns:a16="http://schemas.microsoft.com/office/drawing/2014/main" id="{2116000F-9032-42A0-82E0-62D81405EEBF}"/>
              </a:ext>
            </a:extLst>
          </p:cNvPr>
          <p:cNvSpPr txBox="1"/>
          <p:nvPr/>
        </p:nvSpPr>
        <p:spPr>
          <a:xfrm>
            <a:off x="1595155" y="4309779"/>
            <a:ext cx="186914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2A2A2A"/>
                </a:solidFill>
              </a:rPr>
              <a:t>Lead time (hours</a:t>
            </a:r>
            <a:r>
              <a:rPr lang="en-US" sz="1600">
                <a:solidFill>
                  <a:srgbClr val="2A2A2A"/>
                </a:solidFill>
                <a:cs typeface="Arial"/>
              </a:rPr>
              <a:t>)</a:t>
            </a:r>
            <a:endParaRPr lang="en-US" sz="1600">
              <a:solidFill>
                <a:srgbClr val="2A2A2A"/>
              </a:solidFill>
            </a:endParaRPr>
          </a:p>
        </p:txBody>
      </p:sp>
      <p:sp>
        <p:nvSpPr>
          <p:cNvPr id="20" name="TextBox 19">
            <a:extLst>
              <a:ext uri="{FF2B5EF4-FFF2-40B4-BE49-F238E27FC236}">
                <a16:creationId xmlns:a16="http://schemas.microsoft.com/office/drawing/2014/main" id="{022FFFD3-4D97-4375-9F90-1047B4DD6F96}"/>
              </a:ext>
            </a:extLst>
          </p:cNvPr>
          <p:cNvSpPr txBox="1"/>
          <p:nvPr/>
        </p:nvSpPr>
        <p:spPr>
          <a:xfrm rot="16200000">
            <a:off x="-531162" y="2771770"/>
            <a:ext cx="186914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2A2A2A"/>
                </a:solidFill>
              </a:rPr>
              <a:t>Forecast weight</a:t>
            </a:r>
          </a:p>
        </p:txBody>
      </p:sp>
    </p:spTree>
    <p:extLst>
      <p:ext uri="{BB962C8B-B14F-4D97-AF65-F5344CB8AC3E}">
        <p14:creationId xmlns:p14="http://schemas.microsoft.com/office/powerpoint/2010/main" val="355148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61454-2321-46C8-A489-DC010B012ADF}"/>
              </a:ext>
            </a:extLst>
          </p:cNvPr>
          <p:cNvSpPr>
            <a:spLocks noGrp="1"/>
          </p:cNvSpPr>
          <p:nvPr>
            <p:ph type="title"/>
          </p:nvPr>
        </p:nvSpPr>
        <p:spPr>
          <a:xfrm>
            <a:off x="252000" y="590483"/>
            <a:ext cx="4790780" cy="987816"/>
          </a:xfrm>
        </p:spPr>
        <p:txBody>
          <a:bodyPr>
            <a:normAutofit/>
          </a:bodyPr>
          <a:lstStyle/>
          <a:p>
            <a:r>
              <a:rPr lang="en-US">
                <a:cs typeface="Arial"/>
              </a:rPr>
              <a:t>Planned refinements: orographic enhancement</a:t>
            </a:r>
            <a:endParaRPr lang="en-US"/>
          </a:p>
        </p:txBody>
      </p:sp>
      <p:sp>
        <p:nvSpPr>
          <p:cNvPr id="14" name="TextBox 13">
            <a:extLst>
              <a:ext uri="{FF2B5EF4-FFF2-40B4-BE49-F238E27FC236}">
                <a16:creationId xmlns:a16="http://schemas.microsoft.com/office/drawing/2014/main" id="{B43FAAFB-6E39-4E6B-88CD-5DD45CC42691}"/>
              </a:ext>
            </a:extLst>
          </p:cNvPr>
          <p:cNvSpPr txBox="1"/>
          <p:nvPr/>
        </p:nvSpPr>
        <p:spPr>
          <a:xfrm>
            <a:off x="275664" y="1696010"/>
            <a:ext cx="4592168" cy="18312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US" sz="1800" dirty="0"/>
              <a:t>Enhancement of rainfall over complex </a:t>
            </a:r>
            <a:r>
              <a:rPr lang="en-US" sz="1800" dirty="0">
                <a:cs typeface="Arial"/>
              </a:rPr>
              <a:t>orography due to uplift &amp; seeder-feeder mechanisms</a:t>
            </a:r>
            <a:endParaRPr lang="en-US" dirty="0"/>
          </a:p>
          <a:p>
            <a:pPr marL="285750" indent="-285750">
              <a:spcAft>
                <a:spcPts val="600"/>
              </a:spcAft>
              <a:buFont typeface="Arial" panose="020B0604020202020204" pitchFamily="34" charset="0"/>
              <a:buChar char="•"/>
            </a:pPr>
            <a:r>
              <a:rPr lang="en-US" sz="1800" dirty="0">
                <a:cs typeface="Arial"/>
              </a:rPr>
              <a:t>Orographic component should not be </a:t>
            </a:r>
            <a:r>
              <a:rPr lang="en-US" sz="1800" dirty="0" err="1">
                <a:cs typeface="Arial"/>
              </a:rPr>
              <a:t>advected</a:t>
            </a:r>
            <a:r>
              <a:rPr lang="en-US" sz="1800" dirty="0">
                <a:cs typeface="Arial"/>
              </a:rPr>
              <a:t>, or used in advection velocity calculation</a:t>
            </a:r>
          </a:p>
        </p:txBody>
      </p:sp>
      <p:pic>
        <p:nvPicPr>
          <p:cNvPr id="5" name="Picture 5" descr="A picture containing text, map&#10;&#10;Description generated with high confidence">
            <a:extLst>
              <a:ext uri="{FF2B5EF4-FFF2-40B4-BE49-F238E27FC236}">
                <a16:creationId xmlns:a16="http://schemas.microsoft.com/office/drawing/2014/main" id="{E0185A88-3B31-442B-B766-94B6D42EFE0C}"/>
              </a:ext>
            </a:extLst>
          </p:cNvPr>
          <p:cNvPicPr>
            <a:picLocks noChangeAspect="1"/>
          </p:cNvPicPr>
          <p:nvPr/>
        </p:nvPicPr>
        <p:blipFill>
          <a:blip r:embed="rId3"/>
          <a:stretch>
            <a:fillRect/>
          </a:stretch>
        </p:blipFill>
        <p:spPr>
          <a:xfrm>
            <a:off x="5099798" y="368562"/>
            <a:ext cx="3936625" cy="4448398"/>
          </a:xfrm>
          <a:prstGeom prst="rect">
            <a:avLst/>
          </a:prstGeom>
        </p:spPr>
      </p:pic>
    </p:spTree>
    <p:extLst>
      <p:ext uri="{BB962C8B-B14F-4D97-AF65-F5344CB8AC3E}">
        <p14:creationId xmlns:p14="http://schemas.microsoft.com/office/powerpoint/2010/main" val="423132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61454-2321-46C8-A489-DC010B012ADF}"/>
              </a:ext>
            </a:extLst>
          </p:cNvPr>
          <p:cNvSpPr>
            <a:spLocks noGrp="1"/>
          </p:cNvSpPr>
          <p:nvPr>
            <p:ph type="title"/>
          </p:nvPr>
        </p:nvSpPr>
        <p:spPr/>
        <p:txBody>
          <a:bodyPr/>
          <a:lstStyle/>
          <a:p>
            <a:r>
              <a:rPr lang="en-US">
                <a:cs typeface="Arial"/>
              </a:rPr>
              <a:t>Planned refinements: model steering flow</a:t>
            </a:r>
            <a:endParaRPr lang="en-US"/>
          </a:p>
        </p:txBody>
      </p:sp>
      <p:sp>
        <p:nvSpPr>
          <p:cNvPr id="2" name="Rectangle: Rounded Corners 1">
            <a:extLst>
              <a:ext uri="{FF2B5EF4-FFF2-40B4-BE49-F238E27FC236}">
                <a16:creationId xmlns:a16="http://schemas.microsoft.com/office/drawing/2014/main" id="{F9B2654F-B670-45E7-872A-B8EE76A53F83}"/>
              </a:ext>
            </a:extLst>
          </p:cNvPr>
          <p:cNvSpPr/>
          <p:nvPr/>
        </p:nvSpPr>
        <p:spPr>
          <a:xfrm>
            <a:off x="332816" y="1736351"/>
            <a:ext cx="2099422" cy="956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2A2A2A"/>
                </a:solidFill>
                <a:cs typeface="Arial"/>
              </a:rPr>
              <a:t>Calculate optical flow advection velocities</a:t>
            </a:r>
            <a:endParaRPr lang="en-US" sz="1800">
              <a:solidFill>
                <a:srgbClr val="2A2A2A"/>
              </a:solidFill>
            </a:endParaRPr>
          </a:p>
        </p:txBody>
      </p:sp>
      <p:sp>
        <p:nvSpPr>
          <p:cNvPr id="7" name="Rectangle: Rounded Corners 6">
            <a:extLst>
              <a:ext uri="{FF2B5EF4-FFF2-40B4-BE49-F238E27FC236}">
                <a16:creationId xmlns:a16="http://schemas.microsoft.com/office/drawing/2014/main" id="{830B8E84-33B3-4EFD-838A-352812F3D431}"/>
              </a:ext>
            </a:extLst>
          </p:cNvPr>
          <p:cNvSpPr/>
          <p:nvPr/>
        </p:nvSpPr>
        <p:spPr>
          <a:xfrm>
            <a:off x="6400800" y="1736351"/>
            <a:ext cx="2099421" cy="948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rgbClr val="2A2A2A"/>
                </a:solidFill>
                <a:cs typeface="Arial"/>
              </a:rPr>
              <a:t>Advect</a:t>
            </a:r>
            <a:r>
              <a:rPr lang="en-US" sz="1800">
                <a:solidFill>
                  <a:srgbClr val="2A2A2A"/>
                </a:solidFill>
                <a:cs typeface="Arial"/>
              </a:rPr>
              <a:t> rates to required lead times</a:t>
            </a:r>
            <a:endParaRPr lang="en-US" sz="1800">
              <a:solidFill>
                <a:srgbClr val="2A2A2A"/>
              </a:solidFill>
            </a:endParaRPr>
          </a:p>
        </p:txBody>
      </p:sp>
      <p:sp>
        <p:nvSpPr>
          <p:cNvPr id="9" name="Rectangle: Rounded Corners 8">
            <a:extLst>
              <a:ext uri="{FF2B5EF4-FFF2-40B4-BE49-F238E27FC236}">
                <a16:creationId xmlns:a16="http://schemas.microsoft.com/office/drawing/2014/main" id="{F2A876D6-29F0-4F4B-9037-932549AC39B4}"/>
              </a:ext>
            </a:extLst>
          </p:cNvPr>
          <p:cNvSpPr/>
          <p:nvPr/>
        </p:nvSpPr>
        <p:spPr>
          <a:xfrm>
            <a:off x="3366810" y="1736351"/>
            <a:ext cx="2099422" cy="956422"/>
          </a:xfrm>
          <a:prstGeom prst="round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2A2A2A"/>
                </a:solidFill>
                <a:cs typeface="Arial"/>
              </a:rPr>
              <a:t>Model steering flow</a:t>
            </a:r>
            <a:endParaRPr lang="en-US"/>
          </a:p>
        </p:txBody>
      </p:sp>
      <p:sp>
        <p:nvSpPr>
          <p:cNvPr id="10" name="TextBox 9">
            <a:extLst>
              <a:ext uri="{FF2B5EF4-FFF2-40B4-BE49-F238E27FC236}">
                <a16:creationId xmlns:a16="http://schemas.microsoft.com/office/drawing/2014/main" id="{E2711641-E973-4E39-AEAA-3044C34B2426}"/>
              </a:ext>
            </a:extLst>
          </p:cNvPr>
          <p:cNvSpPr txBox="1"/>
          <p:nvPr/>
        </p:nvSpPr>
        <p:spPr>
          <a:xfrm>
            <a:off x="107576" y="2965078"/>
            <a:ext cx="2541495" cy="14003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4320" indent="-274320">
              <a:spcAft>
                <a:spcPts val="600"/>
              </a:spcAft>
              <a:buFont typeface="Arial" panose="020B0604020202020204" pitchFamily="34" charset="0"/>
              <a:buChar char="•"/>
            </a:pPr>
            <a:r>
              <a:rPr lang="en-US" sz="1600"/>
              <a:t>Valid </a:t>
            </a:r>
            <a:r>
              <a:rPr lang="en-US" sz="1600">
                <a:cs typeface="Arial"/>
              </a:rPr>
              <a:t>only where there is precipitation – zero elsewhere</a:t>
            </a:r>
          </a:p>
          <a:p>
            <a:pPr marL="274320" indent="-274320">
              <a:spcAft>
                <a:spcPts val="600"/>
              </a:spcAft>
              <a:buFont typeface="Arial" panose="020B0604020202020204" pitchFamily="34" charset="0"/>
              <a:buChar char="•"/>
            </a:pPr>
            <a:r>
              <a:rPr lang="en-US" sz="1600">
                <a:cs typeface="Arial"/>
              </a:rPr>
              <a:t>Limit to advection displacement forecast</a:t>
            </a:r>
          </a:p>
        </p:txBody>
      </p:sp>
      <p:sp>
        <p:nvSpPr>
          <p:cNvPr id="11" name="TextBox 10">
            <a:extLst>
              <a:ext uri="{FF2B5EF4-FFF2-40B4-BE49-F238E27FC236}">
                <a16:creationId xmlns:a16="http://schemas.microsoft.com/office/drawing/2014/main" id="{9FE2D898-AC55-417B-B689-472632DB0E9F}"/>
              </a:ext>
            </a:extLst>
          </p:cNvPr>
          <p:cNvSpPr txBox="1"/>
          <p:nvPr/>
        </p:nvSpPr>
        <p:spPr>
          <a:xfrm>
            <a:off x="2847413" y="2965077"/>
            <a:ext cx="3222251" cy="14003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74320" indent="-274320">
              <a:spcAft>
                <a:spcPts val="600"/>
              </a:spcAft>
              <a:buFont typeface="Arial"/>
              <a:buChar char="•"/>
            </a:pPr>
            <a:r>
              <a:rPr lang="en-US" sz="1600"/>
              <a:t>Compare optical flow vectors</a:t>
            </a:r>
            <a:r>
              <a:rPr lang="en-US" sz="1600">
                <a:cs typeface="Arial"/>
              </a:rPr>
              <a:t> to model wind forecasts and select the best match</a:t>
            </a:r>
            <a:endParaRPr lang="en-US">
              <a:cs typeface="Arial"/>
            </a:endParaRPr>
          </a:p>
          <a:p>
            <a:pPr marL="274320" indent="-274320">
              <a:spcAft>
                <a:spcPts val="600"/>
              </a:spcAft>
              <a:buFont typeface="Arial"/>
              <a:buChar char="•"/>
            </a:pPr>
            <a:r>
              <a:rPr lang="en-US" sz="1600">
                <a:cs typeface="Arial"/>
              </a:rPr>
              <a:t>Use this wind field for forward advection of precipitation</a:t>
            </a:r>
          </a:p>
        </p:txBody>
      </p:sp>
      <p:sp>
        <p:nvSpPr>
          <p:cNvPr id="8" name="TextBox 7">
            <a:extLst>
              <a:ext uri="{FF2B5EF4-FFF2-40B4-BE49-F238E27FC236}">
                <a16:creationId xmlns:a16="http://schemas.microsoft.com/office/drawing/2014/main" id="{D7C4D730-430A-4D25-9DB6-EA1D9C6EF9A7}"/>
              </a:ext>
            </a:extLst>
          </p:cNvPr>
          <p:cNvSpPr txBox="1"/>
          <p:nvPr/>
        </p:nvSpPr>
        <p:spPr>
          <a:xfrm>
            <a:off x="6242796" y="2965077"/>
            <a:ext cx="2869265"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Non-zero velocities available for</a:t>
            </a:r>
            <a:r>
              <a:rPr lang="en-US" sz="1600">
                <a:cs typeface="Arial"/>
              </a:rPr>
              <a:t> the whole domain</a:t>
            </a:r>
          </a:p>
          <a:p>
            <a:pPr marL="285750" indent="-285750">
              <a:buFont typeface="Arial"/>
              <a:buChar char="•"/>
            </a:pPr>
            <a:r>
              <a:rPr lang="en-US" sz="1600">
                <a:cs typeface="Arial"/>
              </a:rPr>
              <a:t>Rainfall can be advected further over the course of the nowcast</a:t>
            </a:r>
          </a:p>
        </p:txBody>
      </p:sp>
      <p:sp>
        <p:nvSpPr>
          <p:cNvPr id="5" name="Arrow: Right 4">
            <a:extLst>
              <a:ext uri="{FF2B5EF4-FFF2-40B4-BE49-F238E27FC236}">
                <a16:creationId xmlns:a16="http://schemas.microsoft.com/office/drawing/2014/main" id="{3BC9520E-2E53-4D3E-ABC2-336514E649CF}"/>
              </a:ext>
            </a:extLst>
          </p:cNvPr>
          <p:cNvSpPr/>
          <p:nvPr/>
        </p:nvSpPr>
        <p:spPr>
          <a:xfrm>
            <a:off x="2494362" y="1968045"/>
            <a:ext cx="8187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366A3C8-F630-4E21-9C16-B4B5DF56F01F}"/>
              </a:ext>
            </a:extLst>
          </p:cNvPr>
          <p:cNvSpPr/>
          <p:nvPr/>
        </p:nvSpPr>
        <p:spPr>
          <a:xfrm>
            <a:off x="5528355" y="1968045"/>
            <a:ext cx="8187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01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915" y="69122"/>
            <a:ext cx="3270739" cy="576000"/>
          </a:xfrm>
        </p:spPr>
        <p:txBody>
          <a:bodyPr>
            <a:normAutofit/>
          </a:bodyPr>
          <a:lstStyle/>
          <a:p>
            <a:r>
              <a:rPr lang="en-GB"/>
              <a:t>Why the need?</a:t>
            </a:r>
            <a:endParaRPr lang="en-US"/>
          </a:p>
        </p:txBody>
      </p:sp>
      <p:sp>
        <p:nvSpPr>
          <p:cNvPr id="3" name="TextBox 2"/>
          <p:cNvSpPr txBox="1"/>
          <p:nvPr/>
        </p:nvSpPr>
        <p:spPr>
          <a:xfrm>
            <a:off x="243034" y="775804"/>
            <a:ext cx="1976389" cy="369332"/>
          </a:xfrm>
          <a:prstGeom prst="rect">
            <a:avLst/>
          </a:prstGeom>
          <a:noFill/>
        </p:spPr>
        <p:txBody>
          <a:bodyPr wrap="square" rtlCol="0">
            <a:spAutoFit/>
          </a:bodyPr>
          <a:lstStyle/>
          <a:p>
            <a:r>
              <a:rPr lang="en-GB" sz="1800"/>
              <a:t>Back in the day</a:t>
            </a:r>
          </a:p>
        </p:txBody>
      </p:sp>
      <p:pic>
        <p:nvPicPr>
          <p:cNvPr id="5" name="Picture Placeholder 5" descr="T&amp;E-logo-v2.PNG"/>
          <p:cNvPicPr>
            <a:picLocks noChangeAspect="1"/>
          </p:cNvPicPr>
          <p:nvPr/>
        </p:nvPicPr>
        <p:blipFill>
          <a:blip r:embed="rId3" cstate="print"/>
          <a:srcRect/>
          <a:stretch>
            <a:fillRect/>
          </a:stretch>
        </p:blipFill>
        <p:spPr>
          <a:xfrm>
            <a:off x="8163849" y="69123"/>
            <a:ext cx="909980" cy="838244"/>
          </a:xfrm>
          <a:prstGeom prst="rect">
            <a:avLst/>
          </a:prstGeom>
        </p:spPr>
      </p:pic>
      <p:grpSp>
        <p:nvGrpSpPr>
          <p:cNvPr id="8" name="Group 7"/>
          <p:cNvGrpSpPr/>
          <p:nvPr/>
        </p:nvGrpSpPr>
        <p:grpSpPr>
          <a:xfrm>
            <a:off x="1070615" y="1275830"/>
            <a:ext cx="813443" cy="813443"/>
            <a:chOff x="671115" y="1254251"/>
            <a:chExt cx="1465066" cy="1465066"/>
          </a:xfrm>
          <a:solidFill>
            <a:schemeClr val="accent1">
              <a:lumMod val="20000"/>
              <a:lumOff val="80000"/>
            </a:schemeClr>
          </a:solidFill>
        </p:grpSpPr>
        <p:sp>
          <p:nvSpPr>
            <p:cNvPr id="9" name="Rectangle 8"/>
            <p:cNvSpPr/>
            <p:nvPr/>
          </p:nvSpPr>
          <p:spPr>
            <a:xfrm>
              <a:off x="671115" y="1254251"/>
              <a:ext cx="732533" cy="732533"/>
            </a:xfrm>
            <a:prstGeom prst="rect">
              <a:avLst/>
            </a:prstGeom>
            <a:grp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1403648" y="1254251"/>
              <a:ext cx="732533" cy="732533"/>
            </a:xfrm>
            <a:prstGeom prst="rect">
              <a:avLst/>
            </a:prstGeom>
            <a:grp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671115" y="1986784"/>
              <a:ext cx="732533" cy="732533"/>
            </a:xfrm>
            <a:prstGeom prst="rect">
              <a:avLst/>
            </a:prstGeom>
            <a:grp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1403648" y="1986784"/>
              <a:ext cx="732533" cy="732533"/>
            </a:xfrm>
            <a:prstGeom prst="rect">
              <a:avLst/>
            </a:prstGeom>
            <a:grp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7" name="Group 6"/>
          <p:cNvGrpSpPr/>
          <p:nvPr/>
        </p:nvGrpSpPr>
        <p:grpSpPr>
          <a:xfrm>
            <a:off x="173994" y="2183995"/>
            <a:ext cx="1335210" cy="2172676"/>
            <a:chOff x="173994" y="2183994"/>
            <a:chExt cx="1335210" cy="2172676"/>
          </a:xfrm>
        </p:grpSpPr>
        <p:grpSp>
          <p:nvGrpSpPr>
            <p:cNvPr id="4" name="Group 3"/>
            <p:cNvGrpSpPr/>
            <p:nvPr/>
          </p:nvGrpSpPr>
          <p:grpSpPr>
            <a:xfrm>
              <a:off x="347637" y="3116062"/>
              <a:ext cx="1161567" cy="1240608"/>
              <a:chOff x="5788749" y="645122"/>
              <a:chExt cx="1905000" cy="1905000"/>
            </a:xfrm>
          </p:grpSpPr>
          <p:pic>
            <p:nvPicPr>
              <p:cNvPr id="13"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749" y="64512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Michael f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3418" y="1448855"/>
                <a:ext cx="1185582" cy="96454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73994" y="2481261"/>
              <a:ext cx="1099981" cy="307777"/>
            </a:xfrm>
            <a:prstGeom prst="rect">
              <a:avLst/>
            </a:prstGeom>
            <a:noFill/>
          </p:spPr>
          <p:txBody>
            <a:bodyPr wrap="none" rtlCol="0">
              <a:spAutoFit/>
            </a:bodyPr>
            <a:lstStyle/>
            <a:p>
              <a:r>
                <a:rPr lang="en-GB" sz="1400"/>
                <a:t>Ops Centre</a:t>
              </a:r>
            </a:p>
          </p:txBody>
        </p:sp>
        <p:cxnSp>
          <p:nvCxnSpPr>
            <p:cNvPr id="22" name="Straight Arrow Connector 21"/>
            <p:cNvCxnSpPr>
              <a:endCxn id="19" idx="0"/>
            </p:cNvCxnSpPr>
            <p:nvPr/>
          </p:nvCxnSpPr>
          <p:spPr>
            <a:xfrm flipH="1">
              <a:off x="723985" y="2183994"/>
              <a:ext cx="346632" cy="2972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p:cNvCxnSpPr>
            <p:nvPr/>
          </p:nvCxnSpPr>
          <p:spPr>
            <a:xfrm>
              <a:off x="723985" y="2789038"/>
              <a:ext cx="1" cy="42522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273977" y="1580526"/>
            <a:ext cx="1806851" cy="2386313"/>
            <a:chOff x="1273975" y="1580523"/>
            <a:chExt cx="1806850" cy="2386314"/>
          </a:xfrm>
        </p:grpSpPr>
        <p:sp>
          <p:nvSpPr>
            <p:cNvPr id="15" name="TextBox 14"/>
            <p:cNvSpPr txBox="1"/>
            <p:nvPr/>
          </p:nvSpPr>
          <p:spPr>
            <a:xfrm>
              <a:off x="1571152" y="1580523"/>
              <a:ext cx="312906" cy="400110"/>
            </a:xfrm>
            <a:prstGeom prst="rect">
              <a:avLst/>
            </a:prstGeom>
            <a:noFill/>
          </p:spPr>
          <p:txBody>
            <a:bodyPr wrap="none" rtlCol="0">
              <a:spAutoFit/>
            </a:bodyPr>
            <a:lstStyle/>
            <a:p>
              <a:r>
                <a:rPr lang="en-GB" sz="2000"/>
                <a:t>x</a:t>
              </a:r>
            </a:p>
          </p:txBody>
        </p:sp>
        <p:cxnSp>
          <p:nvCxnSpPr>
            <p:cNvPr id="17" name="Straight Arrow Connector 16"/>
            <p:cNvCxnSpPr/>
            <p:nvPr/>
          </p:nvCxnSpPr>
          <p:spPr>
            <a:xfrm>
              <a:off x="1727605" y="1885912"/>
              <a:ext cx="491817" cy="12301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8051" y="3228173"/>
              <a:ext cx="1292774" cy="738664"/>
            </a:xfrm>
            <a:prstGeom prst="rect">
              <a:avLst/>
            </a:prstGeom>
            <a:noFill/>
          </p:spPr>
          <p:txBody>
            <a:bodyPr wrap="square" rtlCol="0">
              <a:spAutoFit/>
            </a:bodyPr>
            <a:lstStyle/>
            <a:p>
              <a:r>
                <a:rPr lang="en-GB" sz="1400"/>
                <a:t>Selected local site forecasts for customers</a:t>
              </a:r>
            </a:p>
          </p:txBody>
        </p:sp>
        <p:cxnSp>
          <p:nvCxnSpPr>
            <p:cNvPr id="26" name="Straight Arrow Connector 25"/>
            <p:cNvCxnSpPr/>
            <p:nvPr/>
          </p:nvCxnSpPr>
          <p:spPr>
            <a:xfrm flipH="1" flipV="1">
              <a:off x="1273975" y="2789038"/>
              <a:ext cx="549990" cy="4252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973516" y="1223136"/>
            <a:ext cx="1746231" cy="738664"/>
          </a:xfrm>
          <a:prstGeom prst="rect">
            <a:avLst/>
          </a:prstGeom>
          <a:noFill/>
        </p:spPr>
        <p:txBody>
          <a:bodyPr wrap="square" rtlCol="0">
            <a:spAutoFit/>
          </a:bodyPr>
          <a:lstStyle/>
          <a:p>
            <a:r>
              <a:rPr lang="en-GB" sz="1400"/>
              <a:t>A coarse-resolution forecast every few hours</a:t>
            </a:r>
          </a:p>
        </p:txBody>
      </p:sp>
      <p:grpSp>
        <p:nvGrpSpPr>
          <p:cNvPr id="18" name="Group 17"/>
          <p:cNvGrpSpPr/>
          <p:nvPr/>
        </p:nvGrpSpPr>
        <p:grpSpPr>
          <a:xfrm>
            <a:off x="4920013" y="775805"/>
            <a:ext cx="2096639" cy="1591828"/>
            <a:chOff x="4920011" y="775804"/>
            <a:chExt cx="2096638" cy="1591828"/>
          </a:xfrm>
        </p:grpSpPr>
        <p:sp>
          <p:nvSpPr>
            <p:cNvPr id="29" name="TextBox 28"/>
            <p:cNvSpPr txBox="1"/>
            <p:nvPr/>
          </p:nvSpPr>
          <p:spPr>
            <a:xfrm>
              <a:off x="6061197" y="775804"/>
              <a:ext cx="955452" cy="369332"/>
            </a:xfrm>
            <a:prstGeom prst="rect">
              <a:avLst/>
            </a:prstGeom>
            <a:noFill/>
          </p:spPr>
          <p:txBody>
            <a:bodyPr wrap="square" rtlCol="0">
              <a:spAutoFit/>
            </a:bodyPr>
            <a:lstStyle/>
            <a:p>
              <a:r>
                <a:rPr lang="en-GB" sz="1800"/>
                <a:t>Now</a:t>
              </a:r>
            </a:p>
          </p:txBody>
        </p:sp>
        <p:grpSp>
          <p:nvGrpSpPr>
            <p:cNvPr id="546" name="Group 545"/>
            <p:cNvGrpSpPr/>
            <p:nvPr/>
          </p:nvGrpSpPr>
          <p:grpSpPr>
            <a:xfrm>
              <a:off x="4920011" y="1296594"/>
              <a:ext cx="1006671" cy="1071038"/>
              <a:chOff x="4920011" y="1296594"/>
              <a:chExt cx="1006671" cy="1071038"/>
            </a:xfrm>
          </p:grpSpPr>
          <p:grpSp>
            <p:nvGrpSpPr>
              <p:cNvPr id="31" name="Group 30"/>
              <p:cNvGrpSpPr/>
              <p:nvPr/>
            </p:nvGrpSpPr>
            <p:grpSpPr>
              <a:xfrm>
                <a:off x="4920011" y="1296594"/>
                <a:ext cx="800991" cy="792679"/>
                <a:chOff x="683568" y="2509328"/>
                <a:chExt cx="1440160" cy="1425216"/>
              </a:xfrm>
              <a:solidFill>
                <a:schemeClr val="accent2">
                  <a:lumMod val="20000"/>
                  <a:lumOff val="80000"/>
                </a:schemeClr>
              </a:solidFill>
            </p:grpSpPr>
            <p:grpSp>
              <p:nvGrpSpPr>
                <p:cNvPr id="32" name="Group 31"/>
                <p:cNvGrpSpPr/>
                <p:nvPr/>
              </p:nvGrpSpPr>
              <p:grpSpPr>
                <a:xfrm>
                  <a:off x="683568" y="2509328"/>
                  <a:ext cx="720080" cy="1425216"/>
                  <a:chOff x="683568" y="2509328"/>
                  <a:chExt cx="720080" cy="1425216"/>
                </a:xfrm>
                <a:grpFill/>
              </p:grpSpPr>
              <p:sp>
                <p:nvSpPr>
                  <p:cNvPr id="84" name="Rectangle 83"/>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 name="Rectangle 84"/>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6" name="Rectangle 85"/>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7" name="Rectangle 86"/>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8" name="Rectangle 87"/>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9" name="Rectangle 88"/>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0" name="Rectangle 89"/>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1" name="Rectangle 90"/>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2" name="Rectangle 91"/>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3" name="Rectangle 92"/>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4" name="Rectangle 93"/>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5" name="Rectangle 94"/>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6" name="Rectangle 95"/>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7" name="Rectangle 96"/>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8" name="Rectangle 97"/>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9" name="Rectangle 98"/>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0" name="Rectangle 99"/>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1" name="Rectangle 100"/>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2" name="Rectangle 101"/>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3" name="Rectangle 102"/>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4" name="Rectangle 103"/>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5" name="Rectangle 104"/>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6" name="Rectangle 105"/>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7" name="Rectangle 106"/>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8" name="Rectangle 107"/>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9" name="Rectangle 108"/>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0" name="Rectangle 109"/>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1" name="Rectangle 110"/>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2" name="Rectangle 111"/>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3" name="Rectangle 112"/>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4" name="Rectangle 113"/>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5" name="Rectangle 114"/>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6" name="Rectangle 115"/>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 name="Rectangle 116"/>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 name="Rectangle 117"/>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 name="Rectangle 118"/>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 name="Rectangle 119"/>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 name="Rectangle 120"/>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 name="Rectangle 121"/>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 name="Rectangle 122"/>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 name="Rectangle 123"/>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 name="Rectangle 124"/>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 name="Rectangle 125"/>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 name="Rectangle 126"/>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 name="Rectangle 127"/>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 name="Rectangle 128"/>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 name="Rectangle 129"/>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 name="Rectangle 130"/>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 name="Rectangle 131"/>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 name="Rectangle 132"/>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33" name="Group 32"/>
                <p:cNvGrpSpPr/>
                <p:nvPr/>
              </p:nvGrpSpPr>
              <p:grpSpPr>
                <a:xfrm>
                  <a:off x="1403648" y="2509328"/>
                  <a:ext cx="720080" cy="1425216"/>
                  <a:chOff x="683568" y="2509328"/>
                  <a:chExt cx="720080" cy="1425216"/>
                </a:xfrm>
                <a:grpFill/>
              </p:grpSpPr>
              <p:sp>
                <p:nvSpPr>
                  <p:cNvPr id="34" name="Rectangle 33"/>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34"/>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35"/>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ectangle 36"/>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8" name="Rectangle 37"/>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9" name="Rectangle 38"/>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Rectangle 39"/>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1" name="Rectangle 40"/>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41"/>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3" name="Rectangle 42"/>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4" name="Rectangle 43"/>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5" name="Rectangle 44"/>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6" name="Rectangle 45"/>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7" name="Rectangle 46"/>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8" name="Rectangle 47"/>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9" name="Rectangle 48"/>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0" name="Rectangle 49"/>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1" name="Rectangle 50"/>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2" name="Rectangle 51"/>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3" name="Rectangle 52"/>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4" name="Rectangle 53"/>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 name="Rectangle 54"/>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 name="Rectangle 55"/>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 name="Rectangle 56"/>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 name="Rectangle 57"/>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 name="Rectangle 58"/>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 name="Rectangle 59"/>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 name="Rectangle 60"/>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 name="Rectangle 61"/>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 name="Rectangle 62"/>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 name="Rectangle 63"/>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 name="Rectangle 64"/>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 name="Rectangle 65"/>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 name="Rectangle 66"/>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 name="Rectangle 67"/>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 name="Rectangle 68"/>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 name="Rectangle 69"/>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 name="Rectangle 70"/>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 name="Rectangle 71"/>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 name="Rectangle 72"/>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 name="Rectangle 73"/>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 name="Rectangle 74"/>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 name="Rectangle 75"/>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 name="Rectangle 76"/>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 name="Rectangle 77"/>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 name="Rectangle 78"/>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 name="Rectangle 79"/>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 name="Rectangle 80"/>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 name="Rectangle 81"/>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 name="Rectangle 82"/>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134" name="Group 133"/>
              <p:cNvGrpSpPr/>
              <p:nvPr/>
            </p:nvGrpSpPr>
            <p:grpSpPr>
              <a:xfrm>
                <a:off x="5010975" y="1432369"/>
                <a:ext cx="800991" cy="792679"/>
                <a:chOff x="683568" y="2509328"/>
                <a:chExt cx="1440160" cy="1425216"/>
              </a:xfrm>
              <a:solidFill>
                <a:schemeClr val="accent1">
                  <a:lumMod val="20000"/>
                  <a:lumOff val="80000"/>
                </a:schemeClr>
              </a:solidFill>
            </p:grpSpPr>
            <p:grpSp>
              <p:nvGrpSpPr>
                <p:cNvPr id="135" name="Group 134"/>
                <p:cNvGrpSpPr/>
                <p:nvPr/>
              </p:nvGrpSpPr>
              <p:grpSpPr>
                <a:xfrm>
                  <a:off x="683568" y="2509328"/>
                  <a:ext cx="720080" cy="1425216"/>
                  <a:chOff x="683568" y="2509328"/>
                  <a:chExt cx="720080" cy="1425216"/>
                </a:xfrm>
                <a:grpFill/>
              </p:grpSpPr>
              <p:sp>
                <p:nvSpPr>
                  <p:cNvPr id="187" name="Rectangle 18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8" name="Rectangle 18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9" name="Rectangle 18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0" name="Rectangle 18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1" name="Rectangle 19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2" name="Rectangle 19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3" name="Rectangle 19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4" name="Rectangle 19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5" name="Rectangle 19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6" name="Rectangle 19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7" name="Rectangle 19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8" name="Rectangle 19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9" name="Rectangle 19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0" name="Rectangle 19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1" name="Rectangle 20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2" name="Rectangle 20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3" name="Rectangle 20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4" name="Rectangle 20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5" name="Rectangle 20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6" name="Rectangle 20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7" name="Rectangle 20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8" name="Rectangle 20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9" name="Rectangle 20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0" name="Rectangle 20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1" name="Rectangle 21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2" name="Rectangle 21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3" name="Rectangle 21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4" name="Rectangle 21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5" name="Rectangle 21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6" name="Rectangle 21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7" name="Rectangle 21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8" name="Rectangle 21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9" name="Rectangle 21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0" name="Rectangle 21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1" name="Rectangle 22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2" name="Rectangle 22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3" name="Rectangle 22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4" name="Rectangle 22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5" name="Rectangle 22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6" name="Rectangle 22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7" name="Rectangle 22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8" name="Rectangle 22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9" name="Rectangle 22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0" name="Rectangle 22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1" name="Rectangle 23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2" name="Rectangle 23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3" name="Rectangle 23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4" name="Rectangle 23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5" name="Rectangle 23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6" name="Rectangle 23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36" name="Group 135"/>
                <p:cNvGrpSpPr/>
                <p:nvPr/>
              </p:nvGrpSpPr>
              <p:grpSpPr>
                <a:xfrm>
                  <a:off x="1403648" y="2509328"/>
                  <a:ext cx="720080" cy="1425216"/>
                  <a:chOff x="683568" y="2509328"/>
                  <a:chExt cx="720080" cy="1425216"/>
                </a:xfrm>
                <a:grpFill/>
              </p:grpSpPr>
              <p:sp>
                <p:nvSpPr>
                  <p:cNvPr id="137" name="Rectangle 13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 name="Rectangle 13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 name="Rectangle 13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 name="Rectangle 13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 name="Rectangle 14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 name="Rectangle 14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 name="Rectangle 14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 name="Rectangle 14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 name="Rectangle 14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 name="Rectangle 14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 name="Rectangle 14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8" name="Rectangle 14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9" name="Rectangle 14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0" name="Rectangle 14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1" name="Rectangle 15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2" name="Rectangle 15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3" name="Rectangle 15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4" name="Rectangle 15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5" name="Rectangle 15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6" name="Rectangle 15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7" name="Rectangle 15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8" name="Rectangle 15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9" name="Rectangle 15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0" name="Rectangle 15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1" name="Rectangle 16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2" name="Rectangle 16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3" name="Rectangle 16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4" name="Rectangle 16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5" name="Rectangle 16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6" name="Rectangle 16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7" name="Rectangle 16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8" name="Rectangle 16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9" name="Rectangle 16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0" name="Rectangle 16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1" name="Rectangle 17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2" name="Rectangle 17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3" name="Rectangle 17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4" name="Rectangle 17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5" name="Rectangle 17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6" name="Rectangle 17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7" name="Rectangle 17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8" name="Rectangle 17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9" name="Rectangle 17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0" name="Rectangle 17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1" name="Rectangle 18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2" name="Rectangle 18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3" name="Rectangle 18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4" name="Rectangle 18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5" name="Rectangle 18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6" name="Rectangle 18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237" name="Group 236"/>
              <p:cNvGrpSpPr/>
              <p:nvPr/>
            </p:nvGrpSpPr>
            <p:grpSpPr>
              <a:xfrm>
                <a:off x="5125691" y="1574953"/>
                <a:ext cx="800991" cy="792679"/>
                <a:chOff x="683568" y="2509328"/>
                <a:chExt cx="1440160" cy="1425216"/>
              </a:xfrm>
              <a:solidFill>
                <a:schemeClr val="accent3">
                  <a:lumMod val="20000"/>
                  <a:lumOff val="80000"/>
                </a:schemeClr>
              </a:solidFill>
            </p:grpSpPr>
            <p:grpSp>
              <p:nvGrpSpPr>
                <p:cNvPr id="238" name="Group 237"/>
                <p:cNvGrpSpPr/>
                <p:nvPr/>
              </p:nvGrpSpPr>
              <p:grpSpPr>
                <a:xfrm>
                  <a:off x="683568" y="2509328"/>
                  <a:ext cx="720080" cy="1425216"/>
                  <a:chOff x="683568" y="2509328"/>
                  <a:chExt cx="720080" cy="1425216"/>
                </a:xfrm>
                <a:grpFill/>
              </p:grpSpPr>
              <p:sp>
                <p:nvSpPr>
                  <p:cNvPr id="290" name="Rectangle 289"/>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1" name="Rectangle 290"/>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2" name="Rectangle 291"/>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3" name="Rectangle 292"/>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4" name="Rectangle 293"/>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5" name="Rectangle 294"/>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6" name="Rectangle 295"/>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7" name="Rectangle 296"/>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8" name="Rectangle 297"/>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99" name="Rectangle 298"/>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0" name="Rectangle 299"/>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1" name="Rectangle 300"/>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2" name="Rectangle 301"/>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3" name="Rectangle 302"/>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4" name="Rectangle 303"/>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5" name="Rectangle 304"/>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6" name="Rectangle 305"/>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7" name="Rectangle 306"/>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8" name="Rectangle 307"/>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9" name="Rectangle 308"/>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0" name="Rectangle 309"/>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1" name="Rectangle 310"/>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2" name="Rectangle 311"/>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3" name="Rectangle 312"/>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4" name="Rectangle 313"/>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5" name="Rectangle 314"/>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6" name="Rectangle 315"/>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7" name="Rectangle 316"/>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8" name="Rectangle 317"/>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9" name="Rectangle 318"/>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0" name="Rectangle 319"/>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1" name="Rectangle 320"/>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2" name="Rectangle 321"/>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3" name="Rectangle 322"/>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4" name="Rectangle 323"/>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5" name="Rectangle 324"/>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6" name="Rectangle 325"/>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7" name="Rectangle 326"/>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8" name="Rectangle 327"/>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9" name="Rectangle 328"/>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0" name="Rectangle 329"/>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1" name="Rectangle 330"/>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2" name="Rectangle 331"/>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3" name="Rectangle 332"/>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4" name="Rectangle 333"/>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5" name="Rectangle 334"/>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6" name="Rectangle 335"/>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7" name="Rectangle 336"/>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8" name="Rectangle 337"/>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39" name="Rectangle 338"/>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239" name="Group 238"/>
                <p:cNvGrpSpPr/>
                <p:nvPr/>
              </p:nvGrpSpPr>
              <p:grpSpPr>
                <a:xfrm>
                  <a:off x="1403648" y="2509328"/>
                  <a:ext cx="720080" cy="1425216"/>
                  <a:chOff x="683568" y="2509328"/>
                  <a:chExt cx="720080" cy="1425216"/>
                </a:xfrm>
                <a:grpFill/>
              </p:grpSpPr>
              <p:sp>
                <p:nvSpPr>
                  <p:cNvPr id="240" name="Rectangle 239"/>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1" name="Rectangle 240"/>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2" name="Rectangle 241"/>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3" name="Rectangle 242"/>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4" name="Rectangle 243"/>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5" name="Rectangle 244"/>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6" name="Rectangle 245"/>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7" name="Rectangle 246"/>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8" name="Rectangle 247"/>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9" name="Rectangle 248"/>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0" name="Rectangle 249"/>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1" name="Rectangle 250"/>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2" name="Rectangle 251"/>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3" name="Rectangle 252"/>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4" name="Rectangle 253"/>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5" name="Rectangle 254"/>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6" name="Rectangle 255"/>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7" name="Rectangle 256"/>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8" name="Rectangle 257"/>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9" name="Rectangle 258"/>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0" name="Rectangle 259"/>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1" name="Rectangle 260"/>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2" name="Rectangle 261"/>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3" name="Rectangle 262"/>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4" name="Rectangle 263"/>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5" name="Rectangle 264"/>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6" name="Rectangle 265"/>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7" name="Rectangle 266"/>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8" name="Rectangle 267"/>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9" name="Rectangle 268"/>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0" name="Rectangle 269"/>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1" name="Rectangle 270"/>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2" name="Rectangle 271"/>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3" name="Rectangle 272"/>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4" name="Rectangle 273"/>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5" name="Rectangle 274"/>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6" name="Rectangle 275"/>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7" name="Rectangle 276"/>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8" name="Rectangle 277"/>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79" name="Rectangle 278"/>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0" name="Rectangle 279"/>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1" name="Rectangle 280"/>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2" name="Rectangle 281"/>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3" name="Rectangle 282"/>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4" name="Rectangle 283"/>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5" name="Rectangle 284"/>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6" name="Rectangle 285"/>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7" name="Rectangle 286"/>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8" name="Rectangle 287"/>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9" name="Rectangle 288"/>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grpSp>
      <p:grpSp>
        <p:nvGrpSpPr>
          <p:cNvPr id="21" name="Group 20"/>
          <p:cNvGrpSpPr/>
          <p:nvPr/>
        </p:nvGrpSpPr>
        <p:grpSpPr>
          <a:xfrm>
            <a:off x="4786839" y="1296598"/>
            <a:ext cx="3898732" cy="1484853"/>
            <a:chOff x="4786839" y="1296594"/>
            <a:chExt cx="3898732" cy="1484852"/>
          </a:xfrm>
        </p:grpSpPr>
        <p:grpSp>
          <p:nvGrpSpPr>
            <p:cNvPr id="547" name="Group 546"/>
            <p:cNvGrpSpPr/>
            <p:nvPr/>
          </p:nvGrpSpPr>
          <p:grpSpPr>
            <a:xfrm>
              <a:off x="6038597" y="1296594"/>
              <a:ext cx="1006671" cy="1071038"/>
              <a:chOff x="4920011" y="1296594"/>
              <a:chExt cx="1006671" cy="1071038"/>
            </a:xfrm>
          </p:grpSpPr>
          <p:grpSp>
            <p:nvGrpSpPr>
              <p:cNvPr id="548" name="Group 547"/>
              <p:cNvGrpSpPr/>
              <p:nvPr/>
            </p:nvGrpSpPr>
            <p:grpSpPr>
              <a:xfrm>
                <a:off x="4920011" y="1296594"/>
                <a:ext cx="800991" cy="792679"/>
                <a:chOff x="683568" y="2509328"/>
                <a:chExt cx="1440160" cy="1425216"/>
              </a:xfrm>
              <a:solidFill>
                <a:schemeClr val="accent2">
                  <a:lumMod val="20000"/>
                  <a:lumOff val="80000"/>
                </a:schemeClr>
              </a:solidFill>
            </p:grpSpPr>
            <p:grpSp>
              <p:nvGrpSpPr>
                <p:cNvPr id="755" name="Group 754"/>
                <p:cNvGrpSpPr/>
                <p:nvPr/>
              </p:nvGrpSpPr>
              <p:grpSpPr>
                <a:xfrm>
                  <a:off x="683568" y="2509328"/>
                  <a:ext cx="720080" cy="1425216"/>
                  <a:chOff x="683568" y="2509328"/>
                  <a:chExt cx="720080" cy="1425216"/>
                </a:xfrm>
                <a:grpFill/>
              </p:grpSpPr>
              <p:sp>
                <p:nvSpPr>
                  <p:cNvPr id="807" name="Rectangle 80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8" name="Rectangle 80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9" name="Rectangle 80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0" name="Rectangle 80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1" name="Rectangle 81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2" name="Rectangle 81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3" name="Rectangle 81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4" name="Rectangle 81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5" name="Rectangle 81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6" name="Rectangle 81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7" name="Rectangle 81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8" name="Rectangle 81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19" name="Rectangle 81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0" name="Rectangle 81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1" name="Rectangle 82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2" name="Rectangle 82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3" name="Rectangle 82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4" name="Rectangle 82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5" name="Rectangle 82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6" name="Rectangle 82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7" name="Rectangle 82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8" name="Rectangle 82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29" name="Rectangle 82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0" name="Rectangle 82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1" name="Rectangle 83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2" name="Rectangle 83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3" name="Rectangle 83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4" name="Rectangle 83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5" name="Rectangle 83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6" name="Rectangle 83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7" name="Rectangle 83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8" name="Rectangle 83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39" name="Rectangle 83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0" name="Rectangle 83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1" name="Rectangle 84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2" name="Rectangle 84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3" name="Rectangle 84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4" name="Rectangle 84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5" name="Rectangle 84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6" name="Rectangle 84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7" name="Rectangle 84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8" name="Rectangle 84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49" name="Rectangle 84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0" name="Rectangle 84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1" name="Rectangle 85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2" name="Rectangle 85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3" name="Rectangle 85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4" name="Rectangle 85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5" name="Rectangle 85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56" name="Rectangle 85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756" name="Group 755"/>
                <p:cNvGrpSpPr/>
                <p:nvPr/>
              </p:nvGrpSpPr>
              <p:grpSpPr>
                <a:xfrm>
                  <a:off x="1403648" y="2509328"/>
                  <a:ext cx="720080" cy="1425216"/>
                  <a:chOff x="683568" y="2509328"/>
                  <a:chExt cx="720080" cy="1425216"/>
                </a:xfrm>
                <a:grpFill/>
              </p:grpSpPr>
              <p:sp>
                <p:nvSpPr>
                  <p:cNvPr id="757" name="Rectangle 75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8" name="Rectangle 75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9" name="Rectangle 75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0" name="Rectangle 75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1" name="Rectangle 76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2" name="Rectangle 76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3" name="Rectangle 76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4" name="Rectangle 76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5" name="Rectangle 76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6" name="Rectangle 76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7" name="Rectangle 76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8" name="Rectangle 76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69" name="Rectangle 76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0" name="Rectangle 76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1" name="Rectangle 77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2" name="Rectangle 77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3" name="Rectangle 77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4" name="Rectangle 77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5" name="Rectangle 77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6" name="Rectangle 77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7" name="Rectangle 77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8" name="Rectangle 77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79" name="Rectangle 77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0" name="Rectangle 77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1" name="Rectangle 78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2" name="Rectangle 78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3" name="Rectangle 78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4" name="Rectangle 78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5" name="Rectangle 78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6" name="Rectangle 78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7" name="Rectangle 78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8" name="Rectangle 78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89" name="Rectangle 78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0" name="Rectangle 78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1" name="Rectangle 79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2" name="Rectangle 79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3" name="Rectangle 79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4" name="Rectangle 79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5" name="Rectangle 79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6" name="Rectangle 79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7" name="Rectangle 79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8" name="Rectangle 79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99" name="Rectangle 79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0" name="Rectangle 79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1" name="Rectangle 80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2" name="Rectangle 80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3" name="Rectangle 80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4" name="Rectangle 80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5" name="Rectangle 80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06" name="Rectangle 80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549" name="Group 548"/>
              <p:cNvGrpSpPr/>
              <p:nvPr/>
            </p:nvGrpSpPr>
            <p:grpSpPr>
              <a:xfrm>
                <a:off x="5010975" y="1432369"/>
                <a:ext cx="800991" cy="792679"/>
                <a:chOff x="683568" y="2509328"/>
                <a:chExt cx="1440160" cy="1425216"/>
              </a:xfrm>
              <a:solidFill>
                <a:schemeClr val="accent1">
                  <a:lumMod val="20000"/>
                  <a:lumOff val="80000"/>
                </a:schemeClr>
              </a:solidFill>
            </p:grpSpPr>
            <p:grpSp>
              <p:nvGrpSpPr>
                <p:cNvPr id="653" name="Group 652"/>
                <p:cNvGrpSpPr/>
                <p:nvPr/>
              </p:nvGrpSpPr>
              <p:grpSpPr>
                <a:xfrm>
                  <a:off x="683568" y="2509328"/>
                  <a:ext cx="720080" cy="1425216"/>
                  <a:chOff x="683568" y="2509328"/>
                  <a:chExt cx="720080" cy="1425216"/>
                </a:xfrm>
                <a:grpFill/>
              </p:grpSpPr>
              <p:sp>
                <p:nvSpPr>
                  <p:cNvPr id="705" name="Rectangle 704"/>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6" name="Rectangle 705"/>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7" name="Rectangle 706"/>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8" name="Rectangle 707"/>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9" name="Rectangle 708"/>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0" name="Rectangle 709"/>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1" name="Rectangle 710"/>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2" name="Rectangle 711"/>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3" name="Rectangle 712"/>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4" name="Rectangle 713"/>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5" name="Rectangle 714"/>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6" name="Rectangle 715"/>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7" name="Rectangle 716"/>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8" name="Rectangle 717"/>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19" name="Rectangle 718"/>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0" name="Rectangle 719"/>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1" name="Rectangle 720"/>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2" name="Rectangle 721"/>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3" name="Rectangle 722"/>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4" name="Rectangle 723"/>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5" name="Rectangle 724"/>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6" name="Rectangle 725"/>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7" name="Rectangle 726"/>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8" name="Rectangle 727"/>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29" name="Rectangle 728"/>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0" name="Rectangle 729"/>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1" name="Rectangle 730"/>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2" name="Rectangle 731"/>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3" name="Rectangle 732"/>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4" name="Rectangle 733"/>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5" name="Rectangle 734"/>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6" name="Rectangle 735"/>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7" name="Rectangle 736"/>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8" name="Rectangle 737"/>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39" name="Rectangle 738"/>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0" name="Rectangle 739"/>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1" name="Rectangle 740"/>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2" name="Rectangle 741"/>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3" name="Rectangle 742"/>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4" name="Rectangle 743"/>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5" name="Rectangle 744"/>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6" name="Rectangle 745"/>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7" name="Rectangle 746"/>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8" name="Rectangle 747"/>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49" name="Rectangle 748"/>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0" name="Rectangle 749"/>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1" name="Rectangle 750"/>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2" name="Rectangle 751"/>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3" name="Rectangle 752"/>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54" name="Rectangle 753"/>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654" name="Group 653"/>
                <p:cNvGrpSpPr/>
                <p:nvPr/>
              </p:nvGrpSpPr>
              <p:grpSpPr>
                <a:xfrm>
                  <a:off x="1403648" y="2509328"/>
                  <a:ext cx="720080" cy="1425216"/>
                  <a:chOff x="683568" y="2509328"/>
                  <a:chExt cx="720080" cy="1425216"/>
                </a:xfrm>
                <a:grpFill/>
              </p:grpSpPr>
              <p:sp>
                <p:nvSpPr>
                  <p:cNvPr id="655" name="Rectangle 654"/>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6" name="Rectangle 655"/>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7" name="Rectangle 656"/>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8" name="Rectangle 657"/>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9" name="Rectangle 658"/>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0" name="Rectangle 659"/>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1" name="Rectangle 660"/>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2" name="Rectangle 661"/>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3" name="Rectangle 662"/>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4" name="Rectangle 663"/>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5" name="Rectangle 664"/>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6" name="Rectangle 665"/>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7" name="Rectangle 666"/>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8" name="Rectangle 667"/>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69" name="Rectangle 668"/>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0" name="Rectangle 669"/>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1" name="Rectangle 670"/>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2" name="Rectangle 671"/>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3" name="Rectangle 672"/>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4" name="Rectangle 673"/>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5" name="Rectangle 674"/>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6" name="Rectangle 675"/>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7" name="Rectangle 676"/>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8" name="Rectangle 677"/>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79" name="Rectangle 678"/>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0" name="Rectangle 679"/>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1" name="Rectangle 680"/>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2" name="Rectangle 681"/>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3" name="Rectangle 682"/>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4" name="Rectangle 683"/>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5" name="Rectangle 684"/>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6" name="Rectangle 685"/>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7" name="Rectangle 686"/>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8" name="Rectangle 687"/>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89" name="Rectangle 688"/>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0" name="Rectangle 689"/>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1" name="Rectangle 690"/>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2" name="Rectangle 691"/>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3" name="Rectangle 692"/>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4" name="Rectangle 693"/>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5" name="Rectangle 694"/>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6" name="Rectangle 695"/>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7" name="Rectangle 696"/>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8" name="Rectangle 697"/>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99" name="Rectangle 698"/>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0" name="Rectangle 699"/>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1" name="Rectangle 700"/>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2" name="Rectangle 701"/>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3" name="Rectangle 702"/>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04" name="Rectangle 703"/>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550" name="Group 549"/>
              <p:cNvGrpSpPr/>
              <p:nvPr/>
            </p:nvGrpSpPr>
            <p:grpSpPr>
              <a:xfrm>
                <a:off x="5125691" y="1574953"/>
                <a:ext cx="800991" cy="792679"/>
                <a:chOff x="683568" y="2509328"/>
                <a:chExt cx="1440160" cy="1425216"/>
              </a:xfrm>
              <a:solidFill>
                <a:schemeClr val="accent3">
                  <a:lumMod val="20000"/>
                  <a:lumOff val="80000"/>
                </a:schemeClr>
              </a:solidFill>
            </p:grpSpPr>
            <p:grpSp>
              <p:nvGrpSpPr>
                <p:cNvPr id="551" name="Group 550"/>
                <p:cNvGrpSpPr/>
                <p:nvPr/>
              </p:nvGrpSpPr>
              <p:grpSpPr>
                <a:xfrm>
                  <a:off x="683568" y="2509328"/>
                  <a:ext cx="720080" cy="1425216"/>
                  <a:chOff x="683568" y="2509328"/>
                  <a:chExt cx="720080" cy="1425216"/>
                </a:xfrm>
                <a:grpFill/>
              </p:grpSpPr>
              <p:sp>
                <p:nvSpPr>
                  <p:cNvPr id="603" name="Rectangle 602"/>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4" name="Rectangle 603"/>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5" name="Rectangle 604"/>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6" name="Rectangle 605"/>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7" name="Rectangle 606"/>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8" name="Rectangle 607"/>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9" name="Rectangle 608"/>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0" name="Rectangle 609"/>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1" name="Rectangle 610"/>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2" name="Rectangle 611"/>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3" name="Rectangle 612"/>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4" name="Rectangle 613"/>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5" name="Rectangle 614"/>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6" name="Rectangle 615"/>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7" name="Rectangle 616"/>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8" name="Rectangle 617"/>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9" name="Rectangle 618"/>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0" name="Rectangle 619"/>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1" name="Rectangle 620"/>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2" name="Rectangle 621"/>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3" name="Rectangle 622"/>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4" name="Rectangle 623"/>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5" name="Rectangle 624"/>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6" name="Rectangle 625"/>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7" name="Rectangle 626"/>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8" name="Rectangle 627"/>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9" name="Rectangle 628"/>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0" name="Rectangle 629"/>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1" name="Rectangle 630"/>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2" name="Rectangle 631"/>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3" name="Rectangle 632"/>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4" name="Rectangle 633"/>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5" name="Rectangle 634"/>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6" name="Rectangle 635"/>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7" name="Rectangle 636"/>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8" name="Rectangle 637"/>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39" name="Rectangle 638"/>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0" name="Rectangle 639"/>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1" name="Rectangle 640"/>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2" name="Rectangle 641"/>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3" name="Rectangle 642"/>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4" name="Rectangle 643"/>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5" name="Rectangle 644"/>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6" name="Rectangle 645"/>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7" name="Rectangle 646"/>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8" name="Rectangle 647"/>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49" name="Rectangle 648"/>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0" name="Rectangle 649"/>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1" name="Rectangle 650"/>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52" name="Rectangle 651"/>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552" name="Group 551"/>
                <p:cNvGrpSpPr/>
                <p:nvPr/>
              </p:nvGrpSpPr>
              <p:grpSpPr>
                <a:xfrm>
                  <a:off x="1403648" y="2509328"/>
                  <a:ext cx="720080" cy="1425216"/>
                  <a:chOff x="683568" y="2509328"/>
                  <a:chExt cx="720080" cy="1425216"/>
                </a:xfrm>
                <a:grpFill/>
              </p:grpSpPr>
              <p:sp>
                <p:nvSpPr>
                  <p:cNvPr id="553" name="Rectangle 552"/>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4" name="Rectangle 553"/>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5" name="Rectangle 554"/>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6" name="Rectangle 555"/>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7" name="Rectangle 556"/>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8" name="Rectangle 557"/>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9" name="Rectangle 558"/>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0" name="Rectangle 559"/>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1" name="Rectangle 560"/>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2" name="Rectangle 561"/>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3" name="Rectangle 562"/>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4" name="Rectangle 563"/>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5" name="Rectangle 564"/>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6" name="Rectangle 565"/>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7" name="Rectangle 566"/>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8" name="Rectangle 567"/>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69" name="Rectangle 568"/>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0" name="Rectangle 569"/>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1" name="Rectangle 570"/>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2" name="Rectangle 571"/>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3" name="Rectangle 572"/>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4" name="Rectangle 573"/>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5" name="Rectangle 574"/>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6" name="Rectangle 575"/>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7" name="Rectangle 576"/>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8" name="Rectangle 577"/>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79" name="Rectangle 578"/>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0" name="Rectangle 579"/>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1" name="Rectangle 580"/>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2" name="Rectangle 581"/>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3" name="Rectangle 582"/>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4" name="Rectangle 583"/>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5" name="Rectangle 584"/>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6" name="Rectangle 585"/>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7" name="Rectangle 586"/>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8" name="Rectangle 587"/>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89" name="Rectangle 588"/>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0" name="Rectangle 589"/>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1" name="Rectangle 590"/>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2" name="Rectangle 591"/>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3" name="Rectangle 592"/>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4" name="Rectangle 593"/>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5" name="Rectangle 594"/>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6" name="Rectangle 595"/>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7" name="Rectangle 596"/>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8" name="Rectangle 597"/>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99" name="Rectangle 598"/>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0" name="Rectangle 599"/>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1" name="Rectangle 600"/>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02" name="Rectangle 601"/>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grpSp>
          <p:nvGrpSpPr>
            <p:cNvPr id="1167" name="Group 1166"/>
            <p:cNvGrpSpPr/>
            <p:nvPr/>
          </p:nvGrpSpPr>
          <p:grpSpPr>
            <a:xfrm>
              <a:off x="7157177" y="1296594"/>
              <a:ext cx="1006671" cy="1071038"/>
              <a:chOff x="4920011" y="1296594"/>
              <a:chExt cx="1006671" cy="1071038"/>
            </a:xfrm>
          </p:grpSpPr>
          <p:grpSp>
            <p:nvGrpSpPr>
              <p:cNvPr id="1168" name="Group 1167"/>
              <p:cNvGrpSpPr/>
              <p:nvPr/>
            </p:nvGrpSpPr>
            <p:grpSpPr>
              <a:xfrm>
                <a:off x="4920011" y="1296594"/>
                <a:ext cx="800991" cy="792679"/>
                <a:chOff x="683568" y="2509328"/>
                <a:chExt cx="1440160" cy="1425216"/>
              </a:xfrm>
              <a:solidFill>
                <a:schemeClr val="accent2">
                  <a:lumMod val="20000"/>
                  <a:lumOff val="80000"/>
                </a:schemeClr>
              </a:solidFill>
            </p:grpSpPr>
            <p:grpSp>
              <p:nvGrpSpPr>
                <p:cNvPr id="1375" name="Group 1374"/>
                <p:cNvGrpSpPr/>
                <p:nvPr/>
              </p:nvGrpSpPr>
              <p:grpSpPr>
                <a:xfrm>
                  <a:off x="683568" y="2509328"/>
                  <a:ext cx="720080" cy="1425216"/>
                  <a:chOff x="683568" y="2509328"/>
                  <a:chExt cx="720080" cy="1425216"/>
                </a:xfrm>
                <a:grpFill/>
              </p:grpSpPr>
              <p:sp>
                <p:nvSpPr>
                  <p:cNvPr id="1427" name="Rectangle 142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8" name="Rectangle 142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9" name="Rectangle 142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0" name="Rectangle 142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1" name="Rectangle 143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2" name="Rectangle 143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3" name="Rectangle 143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4" name="Rectangle 143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5" name="Rectangle 143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6" name="Rectangle 143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7" name="Rectangle 143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8" name="Rectangle 143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39" name="Rectangle 143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0" name="Rectangle 143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1" name="Rectangle 144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2" name="Rectangle 144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3" name="Rectangle 144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4" name="Rectangle 144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5" name="Rectangle 144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6" name="Rectangle 144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7" name="Rectangle 144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8" name="Rectangle 144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49" name="Rectangle 144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0" name="Rectangle 144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1" name="Rectangle 145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2" name="Rectangle 145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3" name="Rectangle 145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4" name="Rectangle 145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5" name="Rectangle 145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6" name="Rectangle 145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7" name="Rectangle 145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8" name="Rectangle 145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59" name="Rectangle 145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0" name="Rectangle 145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1" name="Rectangle 146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2" name="Rectangle 146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3" name="Rectangle 146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4" name="Rectangle 146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5" name="Rectangle 146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6" name="Rectangle 146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7" name="Rectangle 146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8" name="Rectangle 146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69" name="Rectangle 146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0" name="Rectangle 146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1" name="Rectangle 147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2" name="Rectangle 147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3" name="Rectangle 147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4" name="Rectangle 147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5" name="Rectangle 147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76" name="Rectangle 147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376" name="Group 1375"/>
                <p:cNvGrpSpPr/>
                <p:nvPr/>
              </p:nvGrpSpPr>
              <p:grpSpPr>
                <a:xfrm>
                  <a:off x="1403648" y="2509328"/>
                  <a:ext cx="720080" cy="1425216"/>
                  <a:chOff x="683568" y="2509328"/>
                  <a:chExt cx="720080" cy="1425216"/>
                </a:xfrm>
                <a:grpFill/>
              </p:grpSpPr>
              <p:sp>
                <p:nvSpPr>
                  <p:cNvPr id="1377" name="Rectangle 1376"/>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8" name="Rectangle 1377"/>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9" name="Rectangle 1378"/>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0" name="Rectangle 1379"/>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1" name="Rectangle 1380"/>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2" name="Rectangle 1381"/>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3" name="Rectangle 1382"/>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4" name="Rectangle 1383"/>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5" name="Rectangle 1384"/>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6" name="Rectangle 1385"/>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7" name="Rectangle 1386"/>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8" name="Rectangle 1387"/>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89" name="Rectangle 1388"/>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0" name="Rectangle 1389"/>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1" name="Rectangle 1390"/>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2" name="Rectangle 1391"/>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3" name="Rectangle 1392"/>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4" name="Rectangle 1393"/>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5" name="Rectangle 1394"/>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6" name="Rectangle 1395"/>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7" name="Rectangle 1396"/>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8" name="Rectangle 1397"/>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99" name="Rectangle 1398"/>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0" name="Rectangle 1399"/>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1" name="Rectangle 1400"/>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2" name="Rectangle 1401"/>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3" name="Rectangle 1402"/>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4" name="Rectangle 1403"/>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5" name="Rectangle 1404"/>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6" name="Rectangle 1405"/>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7" name="Rectangle 1406"/>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8" name="Rectangle 1407"/>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09" name="Rectangle 1408"/>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0" name="Rectangle 1409"/>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1" name="Rectangle 1410"/>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2" name="Rectangle 1411"/>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3" name="Rectangle 1412"/>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4" name="Rectangle 1413"/>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5" name="Rectangle 1414"/>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6" name="Rectangle 1415"/>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7" name="Rectangle 1416"/>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8" name="Rectangle 1417"/>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19" name="Rectangle 1418"/>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0" name="Rectangle 1419"/>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1" name="Rectangle 1420"/>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2" name="Rectangle 1421"/>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3" name="Rectangle 1422"/>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4" name="Rectangle 1423"/>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5" name="Rectangle 1424"/>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26" name="Rectangle 1425"/>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1169" name="Group 1168"/>
              <p:cNvGrpSpPr/>
              <p:nvPr/>
            </p:nvGrpSpPr>
            <p:grpSpPr>
              <a:xfrm>
                <a:off x="5010975" y="1432369"/>
                <a:ext cx="800991" cy="792679"/>
                <a:chOff x="683568" y="2509328"/>
                <a:chExt cx="1440160" cy="1425216"/>
              </a:xfrm>
              <a:solidFill>
                <a:schemeClr val="accent1">
                  <a:lumMod val="20000"/>
                  <a:lumOff val="80000"/>
                </a:schemeClr>
              </a:solidFill>
            </p:grpSpPr>
            <p:grpSp>
              <p:nvGrpSpPr>
                <p:cNvPr id="1273" name="Group 1272"/>
                <p:cNvGrpSpPr/>
                <p:nvPr/>
              </p:nvGrpSpPr>
              <p:grpSpPr>
                <a:xfrm>
                  <a:off x="683568" y="2509328"/>
                  <a:ext cx="720080" cy="1425216"/>
                  <a:chOff x="683568" y="2509328"/>
                  <a:chExt cx="720080" cy="1425216"/>
                </a:xfrm>
                <a:grpFill/>
              </p:grpSpPr>
              <p:sp>
                <p:nvSpPr>
                  <p:cNvPr id="1325" name="Rectangle 1324"/>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6" name="Rectangle 1325"/>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7" name="Rectangle 1326"/>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8" name="Rectangle 1327"/>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9" name="Rectangle 1328"/>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0" name="Rectangle 1329"/>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1" name="Rectangle 1330"/>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2" name="Rectangle 1331"/>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3" name="Rectangle 1332"/>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4" name="Rectangle 1333"/>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5" name="Rectangle 1334"/>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6" name="Rectangle 1335"/>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7" name="Rectangle 1336"/>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8" name="Rectangle 1337"/>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39" name="Rectangle 1338"/>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0" name="Rectangle 1339"/>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1" name="Rectangle 1340"/>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2" name="Rectangle 1341"/>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3" name="Rectangle 1342"/>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4" name="Rectangle 1343"/>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5" name="Rectangle 1344"/>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6" name="Rectangle 1345"/>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7" name="Rectangle 1346"/>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8" name="Rectangle 1347"/>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49" name="Rectangle 1348"/>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0" name="Rectangle 1349"/>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1" name="Rectangle 1350"/>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2" name="Rectangle 1351"/>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3" name="Rectangle 1352"/>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4" name="Rectangle 1353"/>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5" name="Rectangle 1354"/>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6" name="Rectangle 1355"/>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7" name="Rectangle 1356"/>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8" name="Rectangle 1357"/>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59" name="Rectangle 1358"/>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0" name="Rectangle 1359"/>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1" name="Rectangle 1360"/>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2" name="Rectangle 1361"/>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3" name="Rectangle 1362"/>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4" name="Rectangle 1363"/>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5" name="Rectangle 1364"/>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6" name="Rectangle 1365"/>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7" name="Rectangle 1366"/>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8" name="Rectangle 1367"/>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69" name="Rectangle 1368"/>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0" name="Rectangle 1369"/>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1" name="Rectangle 1370"/>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2" name="Rectangle 1371"/>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3" name="Rectangle 1372"/>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74" name="Rectangle 1373"/>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274" name="Group 1273"/>
                <p:cNvGrpSpPr/>
                <p:nvPr/>
              </p:nvGrpSpPr>
              <p:grpSpPr>
                <a:xfrm>
                  <a:off x="1403648" y="2509328"/>
                  <a:ext cx="720080" cy="1425216"/>
                  <a:chOff x="683568" y="2509328"/>
                  <a:chExt cx="720080" cy="1425216"/>
                </a:xfrm>
                <a:grpFill/>
              </p:grpSpPr>
              <p:sp>
                <p:nvSpPr>
                  <p:cNvPr id="1275" name="Rectangle 1274"/>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6" name="Rectangle 1275"/>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7" name="Rectangle 1276"/>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8" name="Rectangle 1277"/>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9" name="Rectangle 1278"/>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0" name="Rectangle 1279"/>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1" name="Rectangle 1280"/>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2" name="Rectangle 1281"/>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3" name="Rectangle 1282"/>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4" name="Rectangle 1283"/>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5" name="Rectangle 1284"/>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6" name="Rectangle 1285"/>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7" name="Rectangle 1286"/>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8" name="Rectangle 1287"/>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89" name="Rectangle 1288"/>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0" name="Rectangle 1289"/>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1" name="Rectangle 1290"/>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2" name="Rectangle 1291"/>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3" name="Rectangle 1292"/>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4" name="Rectangle 1293"/>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5" name="Rectangle 1294"/>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6" name="Rectangle 1295"/>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7" name="Rectangle 1296"/>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8" name="Rectangle 1297"/>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99" name="Rectangle 1298"/>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0" name="Rectangle 1299"/>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1" name="Rectangle 1300"/>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2" name="Rectangle 1301"/>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3" name="Rectangle 1302"/>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4" name="Rectangle 1303"/>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5" name="Rectangle 1304"/>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6" name="Rectangle 1305"/>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7" name="Rectangle 1306"/>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8" name="Rectangle 1307"/>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09" name="Rectangle 1308"/>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0" name="Rectangle 1309"/>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1" name="Rectangle 1310"/>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2" name="Rectangle 1311"/>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3" name="Rectangle 1312"/>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4" name="Rectangle 1313"/>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5" name="Rectangle 1314"/>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6" name="Rectangle 1315"/>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7" name="Rectangle 1316"/>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8" name="Rectangle 1317"/>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19" name="Rectangle 1318"/>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0" name="Rectangle 1319"/>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1" name="Rectangle 1320"/>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2" name="Rectangle 1321"/>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3" name="Rectangle 1322"/>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24" name="Rectangle 1323"/>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nvGrpSpPr>
              <p:cNvPr id="1170" name="Group 1169"/>
              <p:cNvGrpSpPr/>
              <p:nvPr/>
            </p:nvGrpSpPr>
            <p:grpSpPr>
              <a:xfrm>
                <a:off x="5125691" y="1574953"/>
                <a:ext cx="800991" cy="792679"/>
                <a:chOff x="683568" y="2509328"/>
                <a:chExt cx="1440160" cy="1425216"/>
              </a:xfrm>
              <a:solidFill>
                <a:schemeClr val="accent3">
                  <a:lumMod val="20000"/>
                  <a:lumOff val="80000"/>
                </a:schemeClr>
              </a:solidFill>
            </p:grpSpPr>
            <p:grpSp>
              <p:nvGrpSpPr>
                <p:cNvPr id="1171" name="Group 1170"/>
                <p:cNvGrpSpPr/>
                <p:nvPr/>
              </p:nvGrpSpPr>
              <p:grpSpPr>
                <a:xfrm>
                  <a:off x="683568" y="2509328"/>
                  <a:ext cx="720080" cy="1425216"/>
                  <a:chOff x="683568" y="2509328"/>
                  <a:chExt cx="720080" cy="1425216"/>
                </a:xfrm>
                <a:grpFill/>
              </p:grpSpPr>
              <p:sp>
                <p:nvSpPr>
                  <p:cNvPr id="1223" name="Rectangle 1222"/>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4" name="Rectangle 1223"/>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5" name="Rectangle 1224"/>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6" name="Rectangle 1225"/>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7" name="Rectangle 1226"/>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8" name="Rectangle 1227"/>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9" name="Rectangle 1228"/>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0" name="Rectangle 1229"/>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1" name="Rectangle 1230"/>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2" name="Rectangle 1231"/>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3" name="Rectangle 1232"/>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4" name="Rectangle 1233"/>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5" name="Rectangle 1234"/>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6" name="Rectangle 1235"/>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7" name="Rectangle 1236"/>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8" name="Rectangle 1237"/>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39" name="Rectangle 1238"/>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0" name="Rectangle 1239"/>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1" name="Rectangle 1240"/>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2" name="Rectangle 1241"/>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3" name="Rectangle 1242"/>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4" name="Rectangle 1243"/>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5" name="Rectangle 1244"/>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6" name="Rectangle 1245"/>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7" name="Rectangle 1246"/>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8" name="Rectangle 1247"/>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49" name="Rectangle 1248"/>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0" name="Rectangle 1249"/>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1" name="Rectangle 1250"/>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2" name="Rectangle 1251"/>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3" name="Rectangle 1252"/>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4" name="Rectangle 1253"/>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5" name="Rectangle 1254"/>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6" name="Rectangle 1255"/>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7" name="Rectangle 1256"/>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8" name="Rectangle 1257"/>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59" name="Rectangle 1258"/>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0" name="Rectangle 1259"/>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1" name="Rectangle 1260"/>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2" name="Rectangle 1261"/>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3" name="Rectangle 1262"/>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4" name="Rectangle 1263"/>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5" name="Rectangle 1264"/>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6" name="Rectangle 1265"/>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7" name="Rectangle 1266"/>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8" name="Rectangle 1267"/>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69" name="Rectangle 1268"/>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0" name="Rectangle 1269"/>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1" name="Rectangle 1270"/>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72" name="Rectangle 1271"/>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172" name="Group 1171"/>
                <p:cNvGrpSpPr/>
                <p:nvPr/>
              </p:nvGrpSpPr>
              <p:grpSpPr>
                <a:xfrm>
                  <a:off x="1403648" y="2509328"/>
                  <a:ext cx="720080" cy="1425216"/>
                  <a:chOff x="683568" y="2509328"/>
                  <a:chExt cx="720080" cy="1425216"/>
                </a:xfrm>
                <a:grpFill/>
              </p:grpSpPr>
              <p:sp>
                <p:nvSpPr>
                  <p:cNvPr id="1173" name="Rectangle 1172"/>
                  <p:cNvSpPr/>
                  <p:nvPr/>
                </p:nvSpPr>
                <p:spPr>
                  <a:xfrm>
                    <a:off x="683568"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4" name="Rectangle 1173"/>
                  <p:cNvSpPr/>
                  <p:nvPr/>
                </p:nvSpPr>
                <p:spPr>
                  <a:xfrm>
                    <a:off x="827584"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5" name="Rectangle 1174"/>
                  <p:cNvSpPr/>
                  <p:nvPr/>
                </p:nvSpPr>
                <p:spPr>
                  <a:xfrm>
                    <a:off x="971600"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6" name="Rectangle 1175"/>
                  <p:cNvSpPr/>
                  <p:nvPr/>
                </p:nvSpPr>
                <p:spPr>
                  <a:xfrm>
                    <a:off x="1115616"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7" name="Rectangle 1176"/>
                  <p:cNvSpPr/>
                  <p:nvPr/>
                </p:nvSpPr>
                <p:spPr>
                  <a:xfrm>
                    <a:off x="1259632" y="321982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8" name="Rectangle 1177"/>
                  <p:cNvSpPr/>
                  <p:nvPr/>
                </p:nvSpPr>
                <p:spPr>
                  <a:xfrm>
                    <a:off x="683568"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79" name="Rectangle 1178"/>
                  <p:cNvSpPr/>
                  <p:nvPr/>
                </p:nvSpPr>
                <p:spPr>
                  <a:xfrm>
                    <a:off x="827584"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0" name="Rectangle 1179"/>
                  <p:cNvSpPr/>
                  <p:nvPr/>
                </p:nvSpPr>
                <p:spPr>
                  <a:xfrm>
                    <a:off x="971600"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1" name="Rectangle 1180"/>
                  <p:cNvSpPr/>
                  <p:nvPr/>
                </p:nvSpPr>
                <p:spPr>
                  <a:xfrm>
                    <a:off x="1115616"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2" name="Rectangle 1181"/>
                  <p:cNvSpPr/>
                  <p:nvPr/>
                </p:nvSpPr>
                <p:spPr>
                  <a:xfrm>
                    <a:off x="1259632" y="3362052"/>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3" name="Rectangle 1182"/>
                  <p:cNvSpPr/>
                  <p:nvPr/>
                </p:nvSpPr>
                <p:spPr>
                  <a:xfrm>
                    <a:off x="683568"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4" name="Rectangle 1183"/>
                  <p:cNvSpPr/>
                  <p:nvPr/>
                </p:nvSpPr>
                <p:spPr>
                  <a:xfrm>
                    <a:off x="827584"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5" name="Rectangle 1184"/>
                  <p:cNvSpPr/>
                  <p:nvPr/>
                </p:nvSpPr>
                <p:spPr>
                  <a:xfrm>
                    <a:off x="971600"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6" name="Rectangle 1185"/>
                  <p:cNvSpPr/>
                  <p:nvPr/>
                </p:nvSpPr>
                <p:spPr>
                  <a:xfrm>
                    <a:off x="1115616"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7" name="Rectangle 1186"/>
                  <p:cNvSpPr/>
                  <p:nvPr/>
                </p:nvSpPr>
                <p:spPr>
                  <a:xfrm>
                    <a:off x="1259632" y="350606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8" name="Rectangle 1187"/>
                  <p:cNvSpPr/>
                  <p:nvPr/>
                </p:nvSpPr>
                <p:spPr>
                  <a:xfrm>
                    <a:off x="683568"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89" name="Rectangle 1188"/>
                  <p:cNvSpPr/>
                  <p:nvPr/>
                </p:nvSpPr>
                <p:spPr>
                  <a:xfrm>
                    <a:off x="827584"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0" name="Rectangle 1189"/>
                  <p:cNvSpPr/>
                  <p:nvPr/>
                </p:nvSpPr>
                <p:spPr>
                  <a:xfrm>
                    <a:off x="971600"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1" name="Rectangle 1190"/>
                  <p:cNvSpPr/>
                  <p:nvPr/>
                </p:nvSpPr>
                <p:spPr>
                  <a:xfrm>
                    <a:off x="1115616"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2" name="Rectangle 1191"/>
                  <p:cNvSpPr/>
                  <p:nvPr/>
                </p:nvSpPr>
                <p:spPr>
                  <a:xfrm>
                    <a:off x="1259632" y="364829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3" name="Rectangle 1192"/>
                  <p:cNvSpPr/>
                  <p:nvPr/>
                </p:nvSpPr>
                <p:spPr>
                  <a:xfrm>
                    <a:off x="683568"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4" name="Rectangle 1193"/>
                  <p:cNvSpPr/>
                  <p:nvPr/>
                </p:nvSpPr>
                <p:spPr>
                  <a:xfrm>
                    <a:off x="827584"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5" name="Rectangle 1194"/>
                  <p:cNvSpPr/>
                  <p:nvPr/>
                </p:nvSpPr>
                <p:spPr>
                  <a:xfrm>
                    <a:off x="971600"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6" name="Rectangle 1195"/>
                  <p:cNvSpPr/>
                  <p:nvPr/>
                </p:nvSpPr>
                <p:spPr>
                  <a:xfrm>
                    <a:off x="1115616"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7" name="Rectangle 1196"/>
                  <p:cNvSpPr/>
                  <p:nvPr/>
                </p:nvSpPr>
                <p:spPr>
                  <a:xfrm>
                    <a:off x="1259632" y="37905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8" name="Rectangle 1197"/>
                  <p:cNvSpPr/>
                  <p:nvPr/>
                </p:nvSpPr>
                <p:spPr>
                  <a:xfrm>
                    <a:off x="683568"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99" name="Rectangle 1198"/>
                  <p:cNvSpPr/>
                  <p:nvPr/>
                </p:nvSpPr>
                <p:spPr>
                  <a:xfrm>
                    <a:off x="827584"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0" name="Rectangle 1199"/>
                  <p:cNvSpPr/>
                  <p:nvPr/>
                </p:nvSpPr>
                <p:spPr>
                  <a:xfrm>
                    <a:off x="971600"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1" name="Rectangle 1200"/>
                  <p:cNvSpPr/>
                  <p:nvPr/>
                </p:nvSpPr>
                <p:spPr>
                  <a:xfrm>
                    <a:off x="1115616"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2" name="Rectangle 1201"/>
                  <p:cNvSpPr/>
                  <p:nvPr/>
                </p:nvSpPr>
                <p:spPr>
                  <a:xfrm>
                    <a:off x="1259632" y="250932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3" name="Rectangle 1202"/>
                  <p:cNvSpPr/>
                  <p:nvPr/>
                </p:nvSpPr>
                <p:spPr>
                  <a:xfrm>
                    <a:off x="683568"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4" name="Rectangle 1203"/>
                  <p:cNvSpPr/>
                  <p:nvPr/>
                </p:nvSpPr>
                <p:spPr>
                  <a:xfrm>
                    <a:off x="827584"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5" name="Rectangle 1204"/>
                  <p:cNvSpPr/>
                  <p:nvPr/>
                </p:nvSpPr>
                <p:spPr>
                  <a:xfrm>
                    <a:off x="971600"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6" name="Rectangle 1205"/>
                  <p:cNvSpPr/>
                  <p:nvPr/>
                </p:nvSpPr>
                <p:spPr>
                  <a:xfrm>
                    <a:off x="1115616"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7" name="Rectangle 1206"/>
                  <p:cNvSpPr/>
                  <p:nvPr/>
                </p:nvSpPr>
                <p:spPr>
                  <a:xfrm>
                    <a:off x="1259632" y="2651558"/>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8" name="Rectangle 1207"/>
                  <p:cNvSpPr/>
                  <p:nvPr/>
                </p:nvSpPr>
                <p:spPr>
                  <a:xfrm>
                    <a:off x="683568"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09" name="Rectangle 1208"/>
                  <p:cNvSpPr/>
                  <p:nvPr/>
                </p:nvSpPr>
                <p:spPr>
                  <a:xfrm>
                    <a:off x="827584"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0" name="Rectangle 1209"/>
                  <p:cNvSpPr/>
                  <p:nvPr/>
                </p:nvSpPr>
                <p:spPr>
                  <a:xfrm>
                    <a:off x="971600"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1" name="Rectangle 1210"/>
                  <p:cNvSpPr/>
                  <p:nvPr/>
                </p:nvSpPr>
                <p:spPr>
                  <a:xfrm>
                    <a:off x="1115616"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2" name="Rectangle 1211"/>
                  <p:cNvSpPr/>
                  <p:nvPr/>
                </p:nvSpPr>
                <p:spPr>
                  <a:xfrm>
                    <a:off x="1259632" y="279557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3" name="Rectangle 1212"/>
                  <p:cNvSpPr/>
                  <p:nvPr/>
                </p:nvSpPr>
                <p:spPr>
                  <a:xfrm>
                    <a:off x="683568"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4" name="Rectangle 1213"/>
                  <p:cNvSpPr/>
                  <p:nvPr/>
                </p:nvSpPr>
                <p:spPr>
                  <a:xfrm>
                    <a:off x="827584"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5" name="Rectangle 1214"/>
                  <p:cNvSpPr/>
                  <p:nvPr/>
                </p:nvSpPr>
                <p:spPr>
                  <a:xfrm>
                    <a:off x="971600"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6" name="Rectangle 1215"/>
                  <p:cNvSpPr/>
                  <p:nvPr/>
                </p:nvSpPr>
                <p:spPr>
                  <a:xfrm>
                    <a:off x="1115616"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7" name="Rectangle 1216"/>
                  <p:cNvSpPr/>
                  <p:nvPr/>
                </p:nvSpPr>
                <p:spPr>
                  <a:xfrm>
                    <a:off x="1259632" y="293780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8" name="Rectangle 1217"/>
                  <p:cNvSpPr/>
                  <p:nvPr/>
                </p:nvSpPr>
                <p:spPr>
                  <a:xfrm>
                    <a:off x="683568"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19" name="Rectangle 1218"/>
                  <p:cNvSpPr/>
                  <p:nvPr/>
                </p:nvSpPr>
                <p:spPr>
                  <a:xfrm>
                    <a:off x="827584"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0" name="Rectangle 1219"/>
                  <p:cNvSpPr/>
                  <p:nvPr/>
                </p:nvSpPr>
                <p:spPr>
                  <a:xfrm>
                    <a:off x="971600"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1" name="Rectangle 1220"/>
                  <p:cNvSpPr/>
                  <p:nvPr/>
                </p:nvSpPr>
                <p:spPr>
                  <a:xfrm>
                    <a:off x="1115616"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22" name="Rectangle 1221"/>
                  <p:cNvSpPr/>
                  <p:nvPr/>
                </p:nvSpPr>
                <p:spPr>
                  <a:xfrm>
                    <a:off x="1259632" y="3080034"/>
                    <a:ext cx="144016" cy="144016"/>
                  </a:xfrm>
                  <a:prstGeom prst="rect">
                    <a:avLst/>
                  </a:prstGeom>
                  <a:grp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grpSp>
        <p:sp>
          <p:nvSpPr>
            <p:cNvPr id="1477" name="TextBox 1476"/>
            <p:cNvSpPr txBox="1"/>
            <p:nvPr/>
          </p:nvSpPr>
          <p:spPr>
            <a:xfrm>
              <a:off x="4786839" y="2473669"/>
              <a:ext cx="3898732" cy="307777"/>
            </a:xfrm>
            <a:prstGeom prst="rect">
              <a:avLst/>
            </a:prstGeom>
            <a:noFill/>
          </p:spPr>
          <p:txBody>
            <a:bodyPr wrap="square" rtlCol="0">
              <a:spAutoFit/>
            </a:bodyPr>
            <a:lstStyle/>
            <a:p>
              <a:r>
                <a:rPr lang="en-GB" sz="1400"/>
                <a:t>Ensembles, convection-permitting NWP, hourly</a:t>
              </a:r>
            </a:p>
          </p:txBody>
        </p:sp>
      </p:grpSp>
      <p:pic>
        <p:nvPicPr>
          <p:cNvPr id="1030" name="Picture 6" descr="Image result for cell phone clipart free download weather forec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1942" y="2957533"/>
            <a:ext cx="905181" cy="16892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352926" y="2866384"/>
            <a:ext cx="3583557" cy="1631216"/>
          </a:xfrm>
          <a:prstGeom prst="rect">
            <a:avLst/>
          </a:prstGeom>
          <a:solidFill>
            <a:schemeClr val="bg2"/>
          </a:solidFill>
          <a:ln w="19050">
            <a:solidFill>
              <a:srgbClr val="FF0000"/>
            </a:solidFill>
          </a:ln>
        </p:spPr>
        <p:txBody>
          <a:bodyPr wrap="square" rtlCol="0">
            <a:spAutoFit/>
          </a:bodyPr>
          <a:lstStyle/>
          <a:p>
            <a:r>
              <a:rPr lang="en-GB" sz="1600"/>
              <a:t>Challenges:</a:t>
            </a:r>
          </a:p>
          <a:p>
            <a:r>
              <a:rPr lang="en-GB" sz="1400"/>
              <a:t>Require local forecasts anywhere anytime</a:t>
            </a:r>
          </a:p>
          <a:p>
            <a:r>
              <a:rPr lang="en-GB" sz="1400"/>
              <a:t>Consistency (spot, gridded, ensemble)</a:t>
            </a:r>
          </a:p>
          <a:p>
            <a:r>
              <a:rPr lang="en-GB" sz="1400"/>
              <a:t>Data volume for meteorologists</a:t>
            </a:r>
          </a:p>
          <a:p>
            <a:r>
              <a:rPr lang="en-GB" sz="1400"/>
              <a:t>Need to fully exploit all km-scale models</a:t>
            </a:r>
          </a:p>
          <a:p>
            <a:r>
              <a:rPr lang="en-GB" sz="1400"/>
              <a:t>Nature of forecast corrections has changed</a:t>
            </a:r>
          </a:p>
          <a:p>
            <a:r>
              <a:rPr lang="en-GB" sz="1400"/>
              <a:t>Require a probabilistic approach</a:t>
            </a:r>
          </a:p>
        </p:txBody>
      </p:sp>
    </p:spTree>
    <p:extLst>
      <p:ext uri="{BB962C8B-B14F-4D97-AF65-F5344CB8AC3E}">
        <p14:creationId xmlns:p14="http://schemas.microsoft.com/office/powerpoint/2010/main" val="42842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552782"/>
            <a:ext cx="8640000" cy="623248"/>
          </a:xfrm>
        </p:spPr>
        <p:txBody>
          <a:bodyPr/>
          <a:lstStyle/>
          <a:p>
            <a:r>
              <a:rPr lang="en-GB"/>
              <a:t>Weather symbols</a:t>
            </a:r>
            <a:endParaRPr lang="en-GB">
              <a:ea typeface="+mj-lt"/>
              <a:cs typeface="+mj-lt"/>
            </a:endParaRPr>
          </a:p>
        </p:txBody>
      </p:sp>
      <p:sp>
        <p:nvSpPr>
          <p:cNvPr id="3" name="Content Placeholder 2"/>
          <p:cNvSpPr>
            <a:spLocks noGrp="1"/>
          </p:cNvSpPr>
          <p:nvPr>
            <p:ph idx="1"/>
          </p:nvPr>
        </p:nvSpPr>
        <p:spPr/>
        <p:txBody>
          <a:bodyPr/>
          <a:lstStyle/>
          <a:p>
            <a:endParaRPr lang="en-GB"/>
          </a:p>
        </p:txBody>
      </p:sp>
      <p:pic>
        <p:nvPicPr>
          <p:cNvPr id="6"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1253137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3402" y="152948"/>
            <a:ext cx="6336704" cy="438582"/>
          </a:xfrm>
        </p:spPr>
        <p:txBody>
          <a:bodyPr/>
          <a:lstStyle/>
          <a:p>
            <a:pPr algn="ctr"/>
            <a:r>
              <a:rPr lang="en-GB" sz="2400" b="1"/>
              <a:t>Weather Symbols</a:t>
            </a:r>
          </a:p>
        </p:txBody>
      </p:sp>
      <p:pic>
        <p:nvPicPr>
          <p:cNvPr id="8" name="Picture 7"/>
          <p:cNvPicPr>
            <a:picLocks noChangeAspect="1"/>
          </p:cNvPicPr>
          <p:nvPr/>
        </p:nvPicPr>
        <p:blipFill>
          <a:blip r:embed="rId3"/>
          <a:stretch>
            <a:fillRect/>
          </a:stretch>
        </p:blipFill>
        <p:spPr>
          <a:xfrm>
            <a:off x="395536" y="915566"/>
            <a:ext cx="2788746" cy="3539279"/>
          </a:xfrm>
          <a:prstGeom prst="rect">
            <a:avLst/>
          </a:prstGeom>
        </p:spPr>
      </p:pic>
      <p:grpSp>
        <p:nvGrpSpPr>
          <p:cNvPr id="14" name="Group 13"/>
          <p:cNvGrpSpPr/>
          <p:nvPr/>
        </p:nvGrpSpPr>
        <p:grpSpPr>
          <a:xfrm>
            <a:off x="3712380" y="1654326"/>
            <a:ext cx="4587726" cy="759822"/>
            <a:chOff x="3712380" y="1654326"/>
            <a:chExt cx="4587726" cy="759822"/>
          </a:xfrm>
        </p:grpSpPr>
        <p:sp>
          <p:nvSpPr>
            <p:cNvPr id="12" name="TextBox 11"/>
            <p:cNvSpPr txBox="1"/>
            <p:nvPr/>
          </p:nvSpPr>
          <p:spPr>
            <a:xfrm>
              <a:off x="4339666" y="1654326"/>
              <a:ext cx="3960440"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a:ln>
                    <a:noFill/>
                  </a:ln>
                  <a:solidFill>
                    <a:schemeClr val="tx1"/>
                  </a:solidFill>
                  <a:effectLst/>
                  <a:uFillTx/>
                  <a:latin typeface="+mn-lt"/>
                  <a:ea typeface="+mn-ea"/>
                  <a:cs typeface="+mn-cs"/>
                  <a:sym typeface="Helvetica Light"/>
                </a:rPr>
                <a:t>Widely used and recognised</a:t>
              </a:r>
              <a:r>
                <a:rPr kumimoji="0" lang="en-GB" sz="2000" b="0" i="0" u="none" strike="noStrike" cap="none" spc="0" normalizeH="0">
                  <a:ln>
                    <a:noFill/>
                  </a:ln>
                  <a:solidFill>
                    <a:schemeClr val="tx1"/>
                  </a:solidFill>
                  <a:effectLst/>
                  <a:uFillTx/>
                  <a:latin typeface="+mn-lt"/>
                  <a:ea typeface="+mn-ea"/>
                  <a:cs typeface="+mn-cs"/>
                  <a:sym typeface="Helvetica Light"/>
                </a:rPr>
                <a:t> public weather service product</a:t>
              </a:r>
            </a:p>
          </p:txBody>
        </p:sp>
        <p:pic>
          <p:nvPicPr>
            <p:cNvPr id="1034" name="Picture 10" descr="https://www.metoffice.gov.uk/binaries/content/gallery/mohippo/images/weather-guide/weather-symbols-jul17/heavy-rain-shower-d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380" y="1805637"/>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712380" y="2760414"/>
            <a:ext cx="5199286" cy="707886"/>
            <a:chOff x="3712380" y="2760414"/>
            <a:chExt cx="5199286" cy="707886"/>
          </a:xfrm>
        </p:grpSpPr>
        <p:pic>
          <p:nvPicPr>
            <p:cNvPr id="1036" name="Picture 12" descr="https://www.metoffice.gov.uk/binaries/content/gallery/mohippo/images/weather-guide/weather-symbols-jul17/sunny-d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380" y="288575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339666" y="2760414"/>
              <a:ext cx="4572000" cy="707886"/>
            </a:xfrm>
            <a:prstGeom prst="rect">
              <a:avLst/>
            </a:prstGeom>
          </p:spPr>
          <p:txBody>
            <a:bodyPr>
              <a:spAutoFit/>
            </a:bodyPr>
            <a:lstStyle/>
            <a:p>
              <a:pPr defTabSz="584200" fontAlgn="auto" hangingPunct="0">
                <a:spcBef>
                  <a:spcPts val="0"/>
                </a:spcBef>
                <a:spcAft>
                  <a:spcPts val="3400"/>
                </a:spcAft>
              </a:pPr>
              <a:r>
                <a:rPr lang="en-GB" sz="2000">
                  <a:solidFill>
                    <a:schemeClr val="tx1"/>
                  </a:solidFill>
                  <a:latin typeface="+mn-lt"/>
                  <a:sym typeface="Helvetica Light"/>
                </a:rPr>
                <a:t>Production simplified using probabilistic data</a:t>
              </a:r>
            </a:p>
          </p:txBody>
        </p:sp>
      </p:grpSp>
    </p:spTree>
    <p:extLst>
      <p:ext uri="{BB962C8B-B14F-4D97-AF65-F5344CB8AC3E}">
        <p14:creationId xmlns:p14="http://schemas.microsoft.com/office/powerpoint/2010/main" val="279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3194" y="164515"/>
            <a:ext cx="5172549" cy="438582"/>
          </a:xfrm>
        </p:spPr>
        <p:txBody>
          <a:bodyPr/>
          <a:lstStyle/>
          <a:p>
            <a:pPr algn="ctr"/>
            <a:r>
              <a:rPr lang="en-GB" sz="2400" b="1"/>
              <a:t>A decision tree…</a:t>
            </a:r>
          </a:p>
        </p:txBody>
      </p:sp>
      <p:grpSp>
        <p:nvGrpSpPr>
          <p:cNvPr id="23" name="Group 22"/>
          <p:cNvGrpSpPr/>
          <p:nvPr/>
        </p:nvGrpSpPr>
        <p:grpSpPr>
          <a:xfrm>
            <a:off x="579675" y="1034611"/>
            <a:ext cx="3406957" cy="971253"/>
            <a:chOff x="480526" y="1132936"/>
            <a:chExt cx="3406957" cy="971253"/>
          </a:xfrm>
        </p:grpSpPr>
        <p:grpSp>
          <p:nvGrpSpPr>
            <p:cNvPr id="20" name="Group 19"/>
            <p:cNvGrpSpPr/>
            <p:nvPr/>
          </p:nvGrpSpPr>
          <p:grpSpPr>
            <a:xfrm>
              <a:off x="913576" y="1132936"/>
              <a:ext cx="1498184" cy="971253"/>
              <a:chOff x="913576" y="1132936"/>
              <a:chExt cx="1498184" cy="971253"/>
            </a:xfrm>
          </p:grpSpPr>
          <p:grpSp>
            <p:nvGrpSpPr>
              <p:cNvPr id="3" name="Group 2"/>
              <p:cNvGrpSpPr/>
              <p:nvPr/>
            </p:nvGrpSpPr>
            <p:grpSpPr>
              <a:xfrm>
                <a:off x="964747" y="1132936"/>
                <a:ext cx="1389803" cy="971253"/>
                <a:chOff x="1043608" y="2139702"/>
                <a:chExt cx="1389803" cy="971253"/>
              </a:xfrm>
            </p:grpSpPr>
            <p:pic>
              <p:nvPicPr>
                <p:cNvPr id="2050" name="Picture 2" descr="https://www.metoffice.gov.uk/binaries/content/gallery/mohippo/images/weather-guide/weather-symbols-jul17/light-r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73" y="2139702"/>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2658909"/>
                  <a:ext cx="1389803"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a:ln>
                        <a:noFill/>
                      </a:ln>
                      <a:solidFill>
                        <a:schemeClr val="tx1"/>
                      </a:solidFill>
                      <a:effectLst/>
                      <a:uFillTx/>
                      <a:latin typeface="Calibri" panose="020F0502020204030204" pitchFamily="34" charset="0"/>
                      <a:ea typeface="+mn-ea"/>
                      <a:cs typeface="Calibri" panose="020F0502020204030204" pitchFamily="34" charset="0"/>
                      <a:sym typeface="Helvetica Light"/>
                    </a:rPr>
                    <a:t>0.03 mm/hr</a:t>
                  </a:r>
                </a:p>
              </p:txBody>
            </p:sp>
          </p:grpSp>
          <p:sp>
            <p:nvSpPr>
              <p:cNvPr id="17" name="Double Bracket 16"/>
              <p:cNvSpPr/>
              <p:nvPr/>
            </p:nvSpPr>
            <p:spPr>
              <a:xfrm>
                <a:off x="913576" y="1273131"/>
                <a:ext cx="1498184" cy="798004"/>
              </a:xfrm>
              <a:prstGeom prst="bracketPair">
                <a:avLst/>
              </a:prstGeom>
              <a:ln w="57150">
                <a:solidFill>
                  <a:schemeClr val="tx1">
                    <a:lumMod val="25000"/>
                    <a:lumOff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22" name="TextBox 21"/>
            <p:cNvSpPr txBox="1"/>
            <p:nvPr/>
          </p:nvSpPr>
          <p:spPr>
            <a:xfrm>
              <a:off x="480526" y="1353777"/>
              <a:ext cx="340695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a:ln>
                    <a:noFill/>
                  </a:ln>
                  <a:solidFill>
                    <a:schemeClr val="tx1"/>
                  </a:solidFill>
                  <a:effectLst/>
                  <a:uFillTx/>
                  <a:latin typeface="+mn-lt"/>
                  <a:ea typeface="+mn-ea"/>
                  <a:cs typeface="+mn-cs"/>
                  <a:sym typeface="Helvetica Light"/>
                </a:rPr>
                <a:t>P               &gt;</a:t>
              </a:r>
              <a:r>
                <a:rPr kumimoji="0" lang="en-GB" sz="3200" b="0" i="0" u="none" strike="noStrike" cap="none" spc="0" normalizeH="0">
                  <a:ln>
                    <a:noFill/>
                  </a:ln>
                  <a:solidFill>
                    <a:schemeClr val="tx1"/>
                  </a:solidFill>
                  <a:effectLst/>
                  <a:uFillTx/>
                  <a:latin typeface="+mn-lt"/>
                  <a:ea typeface="+mn-ea"/>
                  <a:cs typeface="+mn-cs"/>
                  <a:sym typeface="Helvetica Light"/>
                </a:rPr>
                <a:t> 50%</a:t>
              </a:r>
              <a:endParaRPr kumimoji="0" lang="en-GB" sz="3200" b="0" i="0" u="none" strike="noStrike" cap="none" spc="0" normalizeH="0" baseline="0">
                <a:ln>
                  <a:noFill/>
                </a:ln>
                <a:solidFill>
                  <a:schemeClr val="tx1"/>
                </a:solidFill>
                <a:effectLst/>
                <a:uFillTx/>
                <a:latin typeface="+mn-lt"/>
                <a:ea typeface="+mn-ea"/>
                <a:cs typeface="+mn-cs"/>
                <a:sym typeface="Helvetica Light"/>
              </a:endParaRPr>
            </a:p>
          </p:txBody>
        </p:sp>
      </p:grpSp>
      <p:grpSp>
        <p:nvGrpSpPr>
          <p:cNvPr id="24" name="Group 23"/>
          <p:cNvGrpSpPr/>
          <p:nvPr/>
        </p:nvGrpSpPr>
        <p:grpSpPr>
          <a:xfrm>
            <a:off x="5148064" y="1055035"/>
            <a:ext cx="3406957" cy="950829"/>
            <a:chOff x="4427984" y="1176728"/>
            <a:chExt cx="3406957" cy="950829"/>
          </a:xfrm>
        </p:grpSpPr>
        <p:grpSp>
          <p:nvGrpSpPr>
            <p:cNvPr id="19" name="Group 18"/>
            <p:cNvGrpSpPr/>
            <p:nvPr/>
          </p:nvGrpSpPr>
          <p:grpSpPr>
            <a:xfrm>
              <a:off x="4860032" y="1176728"/>
              <a:ext cx="1498184" cy="950829"/>
              <a:chOff x="911802" y="2231754"/>
              <a:chExt cx="1498184" cy="950829"/>
            </a:xfrm>
          </p:grpSpPr>
          <p:sp>
            <p:nvSpPr>
              <p:cNvPr id="27" name="TextBox 26"/>
              <p:cNvSpPr txBox="1"/>
              <p:nvPr/>
            </p:nvSpPr>
            <p:spPr>
              <a:xfrm>
                <a:off x="962973" y="2730537"/>
                <a:ext cx="1389803"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a:ln>
                      <a:noFill/>
                    </a:ln>
                    <a:solidFill>
                      <a:schemeClr val="tx1"/>
                    </a:solidFill>
                    <a:effectLst/>
                    <a:uFillTx/>
                    <a:latin typeface="Calibri" panose="020F0502020204030204" pitchFamily="34" charset="0"/>
                    <a:ea typeface="+mn-ea"/>
                    <a:cs typeface="Calibri" panose="020F0502020204030204" pitchFamily="34" charset="0"/>
                    <a:sym typeface="Helvetica Light"/>
                  </a:rPr>
                  <a:t>0.03 mm/hr</a:t>
                </a:r>
              </a:p>
            </p:txBody>
          </p:sp>
          <p:sp>
            <p:nvSpPr>
              <p:cNvPr id="28" name="Double Bracket 27"/>
              <p:cNvSpPr/>
              <p:nvPr/>
            </p:nvSpPr>
            <p:spPr>
              <a:xfrm>
                <a:off x="911802" y="2351525"/>
                <a:ext cx="1498184" cy="798004"/>
              </a:xfrm>
              <a:prstGeom prst="bracketPair">
                <a:avLst/>
              </a:prstGeom>
              <a:ln w="57150">
                <a:solidFill>
                  <a:schemeClr val="tx1">
                    <a:lumMod val="25000"/>
                    <a:lumOff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32" name="Picture 4" descr="https://www.metoffice.gov.uk/binaries/content/gallery/mohippo/images/weather-guide/weather-symbols-jul17/light-sn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050" y="2231754"/>
                <a:ext cx="627648" cy="6276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4427984" y="1377145"/>
              <a:ext cx="340695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a:ln>
                    <a:noFill/>
                  </a:ln>
                  <a:solidFill>
                    <a:schemeClr val="tx1"/>
                  </a:solidFill>
                  <a:effectLst/>
                  <a:uFillTx/>
                  <a:latin typeface="+mn-lt"/>
                  <a:ea typeface="+mn-ea"/>
                  <a:cs typeface="+mn-cs"/>
                  <a:sym typeface="Helvetica Light"/>
                </a:rPr>
                <a:t>P               &gt;</a:t>
              </a:r>
              <a:r>
                <a:rPr kumimoji="0" lang="en-GB" sz="3200" b="0" i="0" u="none" strike="noStrike" cap="none" spc="0" normalizeH="0">
                  <a:ln>
                    <a:noFill/>
                  </a:ln>
                  <a:solidFill>
                    <a:schemeClr val="tx1"/>
                  </a:solidFill>
                  <a:effectLst/>
                  <a:uFillTx/>
                  <a:latin typeface="+mn-lt"/>
                  <a:ea typeface="+mn-ea"/>
                  <a:cs typeface="+mn-cs"/>
                  <a:sym typeface="Helvetica Light"/>
                </a:rPr>
                <a:t> 50%</a:t>
              </a:r>
              <a:endParaRPr kumimoji="0" lang="en-GB" sz="3200" b="0" i="0" u="none" strike="noStrike" cap="none" spc="0" normalizeH="0" baseline="0">
                <a:ln>
                  <a:noFill/>
                </a:ln>
                <a:solidFill>
                  <a:schemeClr val="tx1"/>
                </a:solidFill>
                <a:effectLst/>
                <a:uFillTx/>
                <a:latin typeface="+mn-lt"/>
                <a:ea typeface="+mn-ea"/>
                <a:cs typeface="+mn-cs"/>
                <a:sym typeface="Helvetica Light"/>
              </a:endParaRPr>
            </a:p>
          </p:txBody>
        </p:sp>
      </p:grpSp>
      <p:sp>
        <p:nvSpPr>
          <p:cNvPr id="2048" name="TextBox 2047"/>
          <p:cNvSpPr txBox="1"/>
          <p:nvPr/>
        </p:nvSpPr>
        <p:spPr>
          <a:xfrm>
            <a:off x="4215394" y="1255452"/>
            <a:ext cx="508151"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a:ln>
                  <a:noFill/>
                </a:ln>
                <a:solidFill>
                  <a:schemeClr val="tx1"/>
                </a:solidFill>
                <a:effectLst/>
                <a:uFillTx/>
                <a:latin typeface="+mn-lt"/>
                <a:ea typeface="+mn-ea"/>
                <a:cs typeface="+mn-cs"/>
                <a:sym typeface="Helvetica Light"/>
              </a:rPr>
              <a:t>or</a:t>
            </a:r>
          </a:p>
        </p:txBody>
      </p:sp>
      <p:sp>
        <p:nvSpPr>
          <p:cNvPr id="2049" name="Left Brace 2048"/>
          <p:cNvSpPr/>
          <p:nvPr/>
        </p:nvSpPr>
        <p:spPr>
          <a:xfrm rot="16200000">
            <a:off x="4209675" y="-1644129"/>
            <a:ext cx="519588" cy="77768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7" name="Group 6"/>
          <p:cNvGrpSpPr/>
          <p:nvPr/>
        </p:nvGrpSpPr>
        <p:grpSpPr>
          <a:xfrm>
            <a:off x="755575" y="2504097"/>
            <a:ext cx="3713894" cy="1939861"/>
            <a:chOff x="755575" y="2504097"/>
            <a:chExt cx="3713894" cy="1939861"/>
          </a:xfrm>
        </p:grpSpPr>
        <p:cxnSp>
          <p:nvCxnSpPr>
            <p:cNvPr id="2057" name="Straight Arrow Connector 2056"/>
            <p:cNvCxnSpPr>
              <a:stCxn id="2049" idx="1"/>
            </p:cNvCxnSpPr>
            <p:nvPr/>
          </p:nvCxnSpPr>
          <p:spPr>
            <a:xfrm flipH="1">
              <a:off x="2843808" y="2504097"/>
              <a:ext cx="1625661" cy="571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60" name="TextBox 2059"/>
            <p:cNvSpPr txBox="1"/>
            <p:nvPr/>
          </p:nvSpPr>
          <p:spPr>
            <a:xfrm rot="20343547">
              <a:off x="3337991" y="2704232"/>
              <a:ext cx="897681"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False</a:t>
              </a:r>
            </a:p>
          </p:txBody>
        </p:sp>
        <p:sp>
          <p:nvSpPr>
            <p:cNvPr id="2061" name="TextBox 2060"/>
            <p:cNvSpPr txBox="1"/>
            <p:nvPr/>
          </p:nvSpPr>
          <p:spPr>
            <a:xfrm>
              <a:off x="851008" y="3133749"/>
              <a:ext cx="1863276"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Check for rain in vicinity</a:t>
              </a:r>
            </a:p>
          </p:txBody>
        </p:sp>
        <p:sp>
          <p:nvSpPr>
            <p:cNvPr id="2062" name="Rounded Rectangle 2061"/>
            <p:cNvSpPr/>
            <p:nvPr/>
          </p:nvSpPr>
          <p:spPr>
            <a:xfrm>
              <a:off x="755575" y="3075806"/>
              <a:ext cx="2054143" cy="1368152"/>
            </a:xfrm>
            <a:prstGeom prst="roundRect">
              <a:avLst/>
            </a:prstGeom>
            <a:noFill/>
            <a:ln>
              <a:solidFill>
                <a:schemeClr val="tx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6" name="Group 5"/>
          <p:cNvGrpSpPr/>
          <p:nvPr/>
        </p:nvGrpSpPr>
        <p:grpSpPr>
          <a:xfrm>
            <a:off x="4469469" y="2512656"/>
            <a:ext cx="3715772" cy="1931302"/>
            <a:chOff x="4469469" y="2512656"/>
            <a:chExt cx="3715772" cy="1931302"/>
          </a:xfrm>
        </p:grpSpPr>
        <p:cxnSp>
          <p:nvCxnSpPr>
            <p:cNvPr id="47" name="Straight Arrow Connector 46"/>
            <p:cNvCxnSpPr/>
            <p:nvPr/>
          </p:nvCxnSpPr>
          <p:spPr>
            <a:xfrm>
              <a:off x="4469469" y="2512656"/>
              <a:ext cx="1625661" cy="571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rot="1170921">
              <a:off x="4799168" y="2728814"/>
              <a:ext cx="766043"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True</a:t>
              </a:r>
            </a:p>
          </p:txBody>
        </p:sp>
        <p:sp>
          <p:nvSpPr>
            <p:cNvPr id="51" name="TextBox 50"/>
            <p:cNvSpPr txBox="1"/>
            <p:nvPr/>
          </p:nvSpPr>
          <p:spPr>
            <a:xfrm>
              <a:off x="6226531" y="3133749"/>
              <a:ext cx="1863276"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Check </a:t>
              </a:r>
              <a:r>
                <a:rPr lang="en-GB" sz="2400">
                  <a:solidFill>
                    <a:schemeClr val="tx1"/>
                  </a:solidFill>
                  <a:latin typeface="+mn-lt"/>
                  <a:ea typeface="+mn-ea"/>
                  <a:sym typeface="Helvetica Light"/>
                </a:rPr>
                <a:t>to see if it’s heavy</a:t>
              </a:r>
              <a:endParaRPr kumimoji="0" lang="en-GB" sz="2400" b="0" i="0" u="none" strike="noStrike" cap="none" spc="0" normalizeH="0" baseline="0">
                <a:ln>
                  <a:noFill/>
                </a:ln>
                <a:solidFill>
                  <a:schemeClr val="tx1"/>
                </a:solidFill>
                <a:effectLst/>
                <a:uFillTx/>
                <a:latin typeface="+mn-lt"/>
                <a:ea typeface="+mn-ea"/>
                <a:cs typeface="+mn-cs"/>
                <a:sym typeface="Helvetica Light"/>
              </a:endParaRPr>
            </a:p>
          </p:txBody>
        </p:sp>
        <p:sp>
          <p:nvSpPr>
            <p:cNvPr id="53" name="Rounded Rectangle 52"/>
            <p:cNvSpPr/>
            <p:nvPr/>
          </p:nvSpPr>
          <p:spPr>
            <a:xfrm>
              <a:off x="6131098" y="3075806"/>
              <a:ext cx="2054143" cy="1368152"/>
            </a:xfrm>
            <a:prstGeom prst="roundRect">
              <a:avLst/>
            </a:prstGeom>
            <a:noFill/>
            <a:ln>
              <a:solidFill>
                <a:schemeClr val="tx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33298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83194" y="164515"/>
            <a:ext cx="5172549" cy="438582"/>
          </a:xfrm>
        </p:spPr>
        <p:txBody>
          <a:bodyPr/>
          <a:lstStyle/>
          <a:p>
            <a:pPr algn="ctr"/>
            <a:r>
              <a:rPr lang="en-GB" sz="2400" b="1"/>
              <a:t>A decision tree…</a:t>
            </a:r>
          </a:p>
        </p:txBody>
      </p:sp>
      <p:pic>
        <p:nvPicPr>
          <p:cNvPr id="1026" name="Picture 2" descr="Image result for tree branch graphical"/>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78" r="35960"/>
          <a:stretch/>
        </p:blipFill>
        <p:spPr bwMode="auto">
          <a:xfrm>
            <a:off x="3208705" y="1652976"/>
            <a:ext cx="2743200" cy="2764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vy 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704" y="24542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nny interva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525" y="142362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806" y="211004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o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07" y="2470042"/>
            <a:ext cx="7199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loud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6250" y="15255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verca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928" y="1815367"/>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74707" y="1525540"/>
            <a:ext cx="715948" cy="388736"/>
          </a:xfrm>
          <a:prstGeom prst="rect">
            <a:avLst/>
          </a:prstGeom>
          <a:solidFill>
            <a:schemeClr val="accent6"/>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48" name="Picture 24" descr="Sleet shower (d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5560" y="155289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ight snow shower (d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9177" y="140072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ight sn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5279" y="1589052"/>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098507" y="2580519"/>
            <a:ext cx="152400" cy="1524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6" name="Oval 45"/>
          <p:cNvSpPr/>
          <p:nvPr/>
        </p:nvSpPr>
        <p:spPr>
          <a:xfrm>
            <a:off x="3694742" y="2383199"/>
            <a:ext cx="152400" cy="1524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8" name="Oval 47"/>
          <p:cNvSpPr/>
          <p:nvPr/>
        </p:nvSpPr>
        <p:spPr>
          <a:xfrm>
            <a:off x="3525511" y="2074721"/>
            <a:ext cx="152400" cy="1524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0" name="Oval 49"/>
          <p:cNvSpPr/>
          <p:nvPr/>
        </p:nvSpPr>
        <p:spPr>
          <a:xfrm>
            <a:off x="4477249" y="3212461"/>
            <a:ext cx="152400" cy="1524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Oval 9"/>
          <p:cNvSpPr/>
          <p:nvPr/>
        </p:nvSpPr>
        <p:spPr>
          <a:xfrm>
            <a:off x="2974218" y="1730266"/>
            <a:ext cx="484270" cy="490650"/>
          </a:xfrm>
          <a:prstGeom prst="ellipse">
            <a:avLst/>
          </a:prstGeom>
          <a:solidFill>
            <a:srgbClr val="B9DC0C">
              <a:alpha val="36078"/>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 name="Picture 2" descr="Light ra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160" y="179960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eavy sn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1831" y="212034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unny da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4949" y="159827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ight rain shower (da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4162" y="150080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Cloud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3363" y="1677709"/>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4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48"/>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6" grpId="0" animBg="1"/>
      <p:bldP spid="48" grpId="0" animBg="1"/>
      <p:bldP spid="50"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exxconfigmgmt:6391/secure/attachment/59183/59183_wxco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121"/>
            <a:ext cx="4770042" cy="502771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9552" y="1635646"/>
            <a:ext cx="432048" cy="360040"/>
          </a:xfrm>
          <a:prstGeom prst="roundRect">
            <a:avLst/>
          </a:prstGeom>
          <a:solidFill>
            <a:srgbClr val="0066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ounded Rectangle 8"/>
          <p:cNvSpPr/>
          <p:nvPr/>
        </p:nvSpPr>
        <p:spPr>
          <a:xfrm>
            <a:off x="539552" y="2139702"/>
            <a:ext cx="432048" cy="360040"/>
          </a:xfrm>
          <a:prstGeom prst="round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ounded Rectangle 9"/>
          <p:cNvSpPr/>
          <p:nvPr/>
        </p:nvSpPr>
        <p:spPr>
          <a:xfrm>
            <a:off x="539552" y="2643758"/>
            <a:ext cx="432048" cy="360040"/>
          </a:xfrm>
          <a:prstGeom prst="roundRect">
            <a:avLst/>
          </a:prstGeom>
          <a:solidFill>
            <a:srgbClr val="FF99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ounded Rectangle 10"/>
          <p:cNvSpPr/>
          <p:nvPr/>
        </p:nvSpPr>
        <p:spPr>
          <a:xfrm>
            <a:off x="539552" y="3147814"/>
            <a:ext cx="432048" cy="360040"/>
          </a:xfrm>
          <a:prstGeom prst="roundRect">
            <a:avLst/>
          </a:prstGeom>
          <a:solidFill>
            <a:srgbClr val="84EEF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ounded Rectangle 11"/>
          <p:cNvSpPr/>
          <p:nvPr/>
        </p:nvSpPr>
        <p:spPr>
          <a:xfrm>
            <a:off x="539552" y="3651870"/>
            <a:ext cx="432048" cy="360040"/>
          </a:xfrm>
          <a:prstGeom prst="roundRect">
            <a:avLst/>
          </a:prstGeom>
          <a:solidFill>
            <a:srgbClr val="0000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p:cNvSpPr txBox="1"/>
          <p:nvPr/>
        </p:nvSpPr>
        <p:spPr>
          <a:xfrm>
            <a:off x="1259632" y="915566"/>
            <a:ext cx="202298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a:ln>
                  <a:noFill/>
                </a:ln>
                <a:solidFill>
                  <a:schemeClr val="tx1"/>
                </a:solidFill>
                <a:effectLst/>
                <a:uFillTx/>
                <a:latin typeface="+mn-lt"/>
                <a:ea typeface="+mn-ea"/>
                <a:cs typeface="+mn-cs"/>
                <a:sym typeface="Helvetica Light"/>
              </a:rPr>
              <a:t>Key colours</a:t>
            </a:r>
          </a:p>
        </p:txBody>
      </p:sp>
      <p:sp>
        <p:nvSpPr>
          <p:cNvPr id="6" name="TextBox 5"/>
          <p:cNvSpPr txBox="1"/>
          <p:nvPr/>
        </p:nvSpPr>
        <p:spPr>
          <a:xfrm>
            <a:off x="1115616" y="1558865"/>
            <a:ext cx="1822614" cy="2760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t">
            <a:spAutoFit/>
          </a:bodyPr>
          <a:lstStyle/>
          <a:p>
            <a:pPr marL="0" marR="0" indent="0" algn="l" defTabSz="584200" rtl="0" fontAlgn="auto" latinLnBrk="0" hangingPunct="0">
              <a:lnSpc>
                <a:spcPct val="100000"/>
              </a:lnSpc>
              <a:spcBef>
                <a:spcPts val="0"/>
              </a:spcBef>
              <a:spcAft>
                <a:spcPts val="120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Heavy snow</a:t>
            </a:r>
          </a:p>
          <a:p>
            <a:pPr marL="0" marR="0" indent="0" algn="l" defTabSz="584200" rtl="0" fontAlgn="auto" latinLnBrk="0" hangingPunct="0">
              <a:lnSpc>
                <a:spcPct val="100000"/>
              </a:lnSpc>
              <a:spcBef>
                <a:spcPts val="0"/>
              </a:spcBef>
              <a:spcAft>
                <a:spcPts val="1200"/>
              </a:spcAft>
              <a:buClrTx/>
              <a:buSzTx/>
              <a:buFontTx/>
              <a:buNone/>
              <a:tabLst/>
            </a:pPr>
            <a:r>
              <a:rPr lang="en-GB" sz="2400">
                <a:solidFill>
                  <a:schemeClr val="tx1"/>
                </a:solidFill>
                <a:latin typeface="+mn-lt"/>
                <a:ea typeface="+mn-ea"/>
                <a:sym typeface="Helvetica Light"/>
              </a:rPr>
              <a:t>Light Snow</a:t>
            </a:r>
          </a:p>
          <a:p>
            <a:pPr marL="0" marR="0" indent="0" algn="l" defTabSz="584200" rtl="0" fontAlgn="auto" latinLnBrk="0" hangingPunct="0">
              <a:lnSpc>
                <a:spcPct val="100000"/>
              </a:lnSpc>
              <a:spcBef>
                <a:spcPts val="0"/>
              </a:spcBef>
              <a:spcAft>
                <a:spcPts val="120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Sleet</a:t>
            </a:r>
          </a:p>
          <a:p>
            <a:pPr marL="0" marR="0" indent="0" algn="l" defTabSz="584200" rtl="0" fontAlgn="auto" latinLnBrk="0" hangingPunct="0">
              <a:lnSpc>
                <a:spcPct val="100000"/>
              </a:lnSpc>
              <a:spcBef>
                <a:spcPts val="0"/>
              </a:spcBef>
              <a:spcAft>
                <a:spcPts val="1200"/>
              </a:spcAft>
              <a:buClrTx/>
              <a:buSzTx/>
              <a:buFontTx/>
              <a:buNone/>
              <a:tabLst/>
            </a:pPr>
            <a:r>
              <a:rPr lang="en-GB" sz="2400">
                <a:solidFill>
                  <a:schemeClr val="tx1"/>
                </a:solidFill>
                <a:latin typeface="+mn-lt"/>
                <a:ea typeface="+mn-ea"/>
                <a:sym typeface="Helvetica Light"/>
              </a:rPr>
              <a:t>Light Rain</a:t>
            </a:r>
          </a:p>
          <a:p>
            <a:pPr marL="0" marR="0" indent="0" algn="l" defTabSz="584200" rtl="0" fontAlgn="auto" latinLnBrk="0" hangingPunct="0">
              <a:lnSpc>
                <a:spcPct val="100000"/>
              </a:lnSpc>
              <a:spcBef>
                <a:spcPts val="0"/>
              </a:spcBef>
              <a:spcAft>
                <a:spcPts val="1200"/>
              </a:spcAft>
              <a:buClrTx/>
              <a:buSzTx/>
              <a:buFontTx/>
              <a:buNone/>
              <a:tabLst/>
            </a:pPr>
            <a:r>
              <a:rPr kumimoji="0" lang="en-GB" sz="2400" b="0" i="0" u="none" strike="noStrike" cap="none" spc="0" normalizeH="0" baseline="0">
                <a:ln>
                  <a:noFill/>
                </a:ln>
                <a:solidFill>
                  <a:schemeClr val="tx1"/>
                </a:solidFill>
                <a:effectLst/>
                <a:uFillTx/>
                <a:latin typeface="+mn-lt"/>
                <a:ea typeface="+mn-ea"/>
                <a:cs typeface="+mn-cs"/>
                <a:sym typeface="Helvetica Light"/>
              </a:rPr>
              <a:t>Heavy Rain</a:t>
            </a:r>
          </a:p>
        </p:txBody>
      </p:sp>
    </p:spTree>
    <p:extLst>
      <p:ext uri="{BB962C8B-B14F-4D97-AF65-F5344CB8AC3E}">
        <p14:creationId xmlns:p14="http://schemas.microsoft.com/office/powerpoint/2010/main" val="2097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714" y="0"/>
            <a:ext cx="5626286" cy="576000"/>
          </a:xfrm>
        </p:spPr>
        <p:txBody>
          <a:bodyPr/>
          <a:lstStyle/>
          <a:p>
            <a:r>
              <a:rPr lang="en-GB" dirty="0"/>
              <a:t>Weather symbol verification</a:t>
            </a:r>
          </a:p>
        </p:txBody>
      </p:sp>
      <p:sp>
        <p:nvSpPr>
          <p:cNvPr id="3" name="Content Placeholder 2"/>
          <p:cNvSpPr>
            <a:spLocks noGrp="1"/>
          </p:cNvSpPr>
          <p:nvPr>
            <p:ph idx="4294967295"/>
          </p:nvPr>
        </p:nvSpPr>
        <p:spPr>
          <a:xfrm>
            <a:off x="413681" y="2546762"/>
            <a:ext cx="3463925" cy="1862797"/>
          </a:xfrm>
          <a:prstGeom prst="rect">
            <a:avLst/>
          </a:prstGeom>
        </p:spPr>
        <p:txBody>
          <a:bodyPr>
            <a:normAutofit fontScale="77500" lnSpcReduction="20000"/>
          </a:bodyPr>
          <a:lstStyle/>
          <a:p>
            <a:r>
              <a:rPr lang="en-GB" dirty="0">
                <a:solidFill>
                  <a:srgbClr val="FF0000"/>
                </a:solidFill>
              </a:rPr>
              <a:t>IMPROVER</a:t>
            </a:r>
            <a:r>
              <a:rPr lang="en-GB" dirty="0"/>
              <a:t> poorer match to observations than current </a:t>
            </a:r>
            <a:r>
              <a:rPr lang="en-GB" dirty="0">
                <a:solidFill>
                  <a:srgbClr val="99CC00"/>
                </a:solidFill>
              </a:rPr>
              <a:t>operational</a:t>
            </a:r>
            <a:r>
              <a:rPr lang="en-GB" dirty="0"/>
              <a:t> </a:t>
            </a:r>
            <a:r>
              <a:rPr lang="en-GB" dirty="0" smtClean="0"/>
              <a:t>forecasts (new untuned algorithm with untuned inputs…)</a:t>
            </a:r>
            <a:endParaRPr lang="en-GB" dirty="0"/>
          </a:p>
          <a:p>
            <a:r>
              <a:rPr lang="en-GB" dirty="0"/>
              <a:t>Need to decompose scores</a:t>
            </a:r>
          </a:p>
          <a:p>
            <a:r>
              <a:rPr lang="en-GB" dirty="0"/>
              <a:t>Some large differences in symbol frequencies – which is right?</a:t>
            </a:r>
          </a:p>
        </p:txBody>
      </p:sp>
      <p:pic>
        <p:nvPicPr>
          <p:cNvPr id="3074" name="Picture 2"/>
          <p:cNvPicPr>
            <a:picLocks noChangeAspect="1" noChangeArrowheads="1"/>
          </p:cNvPicPr>
          <p:nvPr/>
        </p:nvPicPr>
        <p:blipFill>
          <a:blip r:embed="rId3" cstate="print"/>
          <a:srcRect t="18290"/>
          <a:stretch>
            <a:fillRect/>
          </a:stretch>
        </p:blipFill>
        <p:spPr bwMode="auto">
          <a:xfrm>
            <a:off x="1011448" y="791854"/>
            <a:ext cx="2726531" cy="1447614"/>
          </a:xfrm>
          <a:prstGeom prst="rect">
            <a:avLst/>
          </a:prstGeom>
          <a:noFill/>
          <a:ln w="9525">
            <a:noFill/>
            <a:miter lim="800000"/>
            <a:headEnd/>
            <a:tailEnd/>
          </a:ln>
        </p:spPr>
      </p:pic>
      <p:pic>
        <p:nvPicPr>
          <p:cNvPr id="3075" name="Picture 3" descr="image001"/>
          <p:cNvPicPr>
            <a:picLocks noChangeAspect="1" noChangeArrowheads="1"/>
          </p:cNvPicPr>
          <p:nvPr/>
        </p:nvPicPr>
        <p:blipFill>
          <a:blip r:embed="rId4" cstate="print"/>
          <a:srcRect/>
          <a:stretch>
            <a:fillRect/>
          </a:stretch>
        </p:blipFill>
        <p:spPr bwMode="auto">
          <a:xfrm>
            <a:off x="4490419" y="2036559"/>
            <a:ext cx="4349354" cy="2543175"/>
          </a:xfrm>
          <a:prstGeom prst="rect">
            <a:avLst/>
          </a:prstGeom>
          <a:noFill/>
          <a:ln w="9525">
            <a:noFill/>
            <a:miter lim="800000"/>
            <a:headEnd/>
            <a:tailEnd/>
          </a:ln>
        </p:spPr>
      </p:pic>
      <p:sp>
        <p:nvSpPr>
          <p:cNvPr id="6" name="TextBox 5"/>
          <p:cNvSpPr txBox="1"/>
          <p:nvPr/>
        </p:nvSpPr>
        <p:spPr>
          <a:xfrm>
            <a:off x="0" y="791854"/>
            <a:ext cx="107958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50B9A4">
                    <a:lumMod val="75000"/>
                  </a:srgbClr>
                </a:solidFill>
                <a:effectLst/>
                <a:uLnTx/>
                <a:uFillTx/>
                <a:latin typeface="Arial"/>
                <a:ea typeface="+mn-ea"/>
                <a:cs typeface="+mn-cs"/>
              </a:rPr>
              <a:t>Higher </a:t>
            </a:r>
            <a:r>
              <a:rPr kumimoji="0" lang="en-GB" sz="1800" b="0" i="0" u="none" strike="noStrike" kern="1200" cap="none" spc="0" normalizeH="0" baseline="0" noProof="0" dirty="0">
                <a:ln>
                  <a:noFill/>
                </a:ln>
                <a:solidFill>
                  <a:srgbClr val="50B9A4">
                    <a:lumMod val="75000"/>
                  </a:srgbClr>
                </a:solidFill>
                <a:effectLst/>
                <a:uLnTx/>
                <a:uFillTx/>
                <a:latin typeface="Arial"/>
                <a:ea typeface="+mn-ea"/>
                <a:cs typeface="+mn-cs"/>
              </a:rPr>
              <a:t>is better</a:t>
            </a:r>
          </a:p>
        </p:txBody>
      </p:sp>
      <p:sp>
        <p:nvSpPr>
          <p:cNvPr id="7" name="Down Arrow 6"/>
          <p:cNvSpPr/>
          <p:nvPr/>
        </p:nvSpPr>
        <p:spPr>
          <a:xfrm flipV="1">
            <a:off x="216701" y="1438185"/>
            <a:ext cx="294143" cy="537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Tree>
    <p:extLst>
      <p:ext uri="{BB962C8B-B14F-4D97-AF65-F5344CB8AC3E}">
        <p14:creationId xmlns:p14="http://schemas.microsoft.com/office/powerpoint/2010/main" val="36833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552782"/>
            <a:ext cx="8640000" cy="623248"/>
          </a:xfrm>
        </p:spPr>
        <p:txBody>
          <a:bodyPr/>
          <a:lstStyle/>
          <a:p>
            <a:r>
              <a:rPr lang="en-GB" dirty="0"/>
              <a:t>Summary and future plans</a:t>
            </a:r>
            <a:endParaRPr lang="en-GB" dirty="0">
              <a:ea typeface="+mj-lt"/>
              <a:cs typeface="+mj-lt"/>
            </a:endParaRPr>
          </a:p>
        </p:txBody>
      </p:sp>
      <p:sp>
        <p:nvSpPr>
          <p:cNvPr id="3" name="Content Placeholder 2"/>
          <p:cNvSpPr>
            <a:spLocks noGrp="1"/>
          </p:cNvSpPr>
          <p:nvPr>
            <p:ph idx="1"/>
          </p:nvPr>
        </p:nvSpPr>
        <p:spPr/>
        <p:txBody>
          <a:bodyPr/>
          <a:lstStyle/>
          <a:p>
            <a:endParaRPr lang="en-GB"/>
          </a:p>
        </p:txBody>
      </p:sp>
      <p:pic>
        <p:nvPicPr>
          <p:cNvPr id="6"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1382100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352" y="1310958"/>
            <a:ext cx="8217486" cy="3247789"/>
          </a:xfrm>
        </p:spPr>
        <p:txBody>
          <a:bodyPr/>
          <a:lstStyle/>
          <a:p>
            <a:pPr marL="285750" indent="-285750">
              <a:spcAft>
                <a:spcPts val="600"/>
              </a:spcAft>
              <a:buFont typeface="Arial" panose="020B0604020202020204" pitchFamily="34" charset="0"/>
              <a:buChar char="•"/>
            </a:pPr>
            <a:r>
              <a:rPr lang="en-GB" sz="1800" dirty="0"/>
              <a:t>A modular, extensible post-processing system with thorough test coverage.</a:t>
            </a:r>
          </a:p>
          <a:p>
            <a:pPr marL="285750" indent="-285750">
              <a:spcAft>
                <a:spcPts val="600"/>
              </a:spcAft>
              <a:buFont typeface="Arial" panose="020B0604020202020204" pitchFamily="34" charset="0"/>
              <a:buChar char="•"/>
            </a:pPr>
            <a:r>
              <a:rPr lang="en-GB" sz="1800" dirty="0"/>
              <a:t>Open-source </a:t>
            </a:r>
            <a:r>
              <a:rPr lang="en-GB" sz="1800" dirty="0">
                <a:hlinkClick r:id="rId3"/>
              </a:rPr>
              <a:t>https://github.com/metoppv/improver</a:t>
            </a:r>
            <a:endParaRPr lang="en-GB" sz="1800" dirty="0"/>
          </a:p>
          <a:p>
            <a:pPr marL="285750" indent="-285750">
              <a:spcAft>
                <a:spcPts val="600"/>
              </a:spcAft>
              <a:buFont typeface="Arial" panose="020B0604020202020204" pitchFamily="34" charset="0"/>
              <a:buChar char="•"/>
            </a:pPr>
            <a:r>
              <a:rPr lang="en-GB" sz="1800" dirty="0"/>
              <a:t>Python-based, with use of Iris, </a:t>
            </a:r>
            <a:r>
              <a:rPr lang="en-GB" sz="1800" dirty="0" err="1"/>
              <a:t>numpy</a:t>
            </a:r>
            <a:r>
              <a:rPr lang="en-GB" sz="1800" dirty="0"/>
              <a:t>, </a:t>
            </a:r>
            <a:r>
              <a:rPr lang="en-GB" sz="1800" dirty="0" err="1"/>
              <a:t>etc</a:t>
            </a:r>
            <a:endParaRPr lang="en-GB" sz="1800" dirty="0"/>
          </a:p>
          <a:p>
            <a:pPr marL="285750" indent="-285750">
              <a:spcAft>
                <a:spcPts val="600"/>
              </a:spcAft>
              <a:buFont typeface="Arial" panose="020B0604020202020204" pitchFamily="34" charset="0"/>
              <a:buChar char="•"/>
            </a:pPr>
            <a:endParaRPr lang="en-GB" sz="1800" dirty="0"/>
          </a:p>
          <a:p>
            <a:pPr marL="285750" indent="-285750">
              <a:spcAft>
                <a:spcPts val="600"/>
              </a:spcAft>
              <a:buFont typeface="Arial" panose="020B0604020202020204" pitchFamily="34" charset="0"/>
              <a:buChar char="•"/>
            </a:pPr>
            <a:r>
              <a:rPr lang="en-GB" sz="1800" dirty="0"/>
              <a:t>Physical and statistical post-processing techniques applied</a:t>
            </a:r>
          </a:p>
          <a:p>
            <a:pPr marL="285750" indent="-285750">
              <a:spcAft>
                <a:spcPts val="600"/>
              </a:spcAft>
              <a:buFont typeface="Arial" panose="020B0604020202020204" pitchFamily="34" charset="0"/>
              <a:buChar char="•"/>
            </a:pPr>
            <a:r>
              <a:rPr lang="en-GB" sz="1800" dirty="0"/>
              <a:t>Probabilistic outputs – making the most of burgeoning number of inputs</a:t>
            </a:r>
          </a:p>
          <a:p>
            <a:pPr marL="285750" indent="-285750">
              <a:spcAft>
                <a:spcPts val="600"/>
              </a:spcAft>
              <a:buFont typeface="Arial" panose="020B0604020202020204" pitchFamily="34" charset="0"/>
              <a:buChar char="•"/>
            </a:pPr>
            <a:r>
              <a:rPr lang="en-GB" sz="1800" dirty="0"/>
              <a:t>Verification built-in – enabling appraisal of new methods of post-processing</a:t>
            </a:r>
          </a:p>
        </p:txBody>
      </p:sp>
      <p:pic>
        <p:nvPicPr>
          <p:cNvPr id="4" name="Picture Placeholder 5" descr="T&amp;E-logo-v2.PNG"/>
          <p:cNvPicPr>
            <a:picLocks noChangeAspect="1"/>
          </p:cNvPicPr>
          <p:nvPr/>
        </p:nvPicPr>
        <p:blipFill>
          <a:blip r:embed="rId4"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41344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3345" y="2365518"/>
            <a:ext cx="4867161" cy="1394297"/>
          </a:xfrm>
        </p:spPr>
        <p:txBody>
          <a:bodyPr/>
          <a:lstStyle/>
          <a:p>
            <a:pPr marL="342900" indent="-342900" algn="r">
              <a:buFont typeface="Arial" panose="020B0604020202020204" pitchFamily="34" charset="0"/>
              <a:buChar char="•"/>
            </a:pPr>
            <a:r>
              <a:rPr lang="en-GB" sz="2000" dirty="0"/>
              <a:t>More techniques</a:t>
            </a:r>
          </a:p>
          <a:p>
            <a:pPr marL="342900" indent="-342900" algn="r">
              <a:buFont typeface="Arial" panose="020B0604020202020204" pitchFamily="34" charset="0"/>
              <a:buChar char="•"/>
            </a:pPr>
            <a:r>
              <a:rPr lang="en-GB" sz="2000" dirty="0"/>
              <a:t>More extensive trialling</a:t>
            </a:r>
          </a:p>
          <a:p>
            <a:pPr marL="342900" indent="-342900" algn="r">
              <a:buFont typeface="Arial" panose="020B0604020202020204" pitchFamily="34" charset="0"/>
              <a:buChar char="•"/>
            </a:pPr>
            <a:r>
              <a:rPr lang="en-GB" sz="2000" dirty="0"/>
              <a:t>More intelligent spot extraction</a:t>
            </a:r>
          </a:p>
        </p:txBody>
      </p:sp>
      <p:pic>
        <p:nvPicPr>
          <p:cNvPr id="5"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cxnSp>
        <p:nvCxnSpPr>
          <p:cNvPr id="15" name="Straight Connector 14"/>
          <p:cNvCxnSpPr/>
          <p:nvPr/>
        </p:nvCxnSpPr>
        <p:spPr>
          <a:xfrm>
            <a:off x="2229857" y="1257501"/>
            <a:ext cx="0" cy="2377364"/>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229857" y="3611496"/>
            <a:ext cx="4538870"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6444408" y="3665905"/>
            <a:ext cx="648638"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A2A2A"/>
                </a:solidFill>
                <a:effectLst/>
                <a:uLnTx/>
                <a:uFillTx/>
                <a:latin typeface="Arial"/>
                <a:ea typeface="+mn-ea"/>
                <a:cs typeface="+mn-cs"/>
                <a:sym typeface="Helvetica Light"/>
              </a:rPr>
              <a:t>Time</a:t>
            </a:r>
          </a:p>
        </p:txBody>
      </p:sp>
      <p:sp>
        <p:nvSpPr>
          <p:cNvPr id="25" name="TextBox 24"/>
          <p:cNvSpPr txBox="1"/>
          <p:nvPr/>
        </p:nvSpPr>
        <p:spPr>
          <a:xfrm>
            <a:off x="1392226" y="1257501"/>
            <a:ext cx="727762"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sym typeface="Helvetica Light"/>
              </a:rPr>
              <a:t>More</a:t>
            </a:r>
          </a:p>
        </p:txBody>
      </p:sp>
      <p:sp>
        <p:nvSpPr>
          <p:cNvPr id="27" name="TextBox 26"/>
          <p:cNvSpPr txBox="1"/>
          <p:nvPr/>
        </p:nvSpPr>
        <p:spPr>
          <a:xfrm>
            <a:off x="2823566" y="4267468"/>
            <a:ext cx="3364703"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A2A2A"/>
                </a:solidFill>
                <a:effectLst/>
                <a:uLnTx/>
                <a:uFillTx/>
                <a:latin typeface="Arial"/>
                <a:ea typeface="+mn-ea"/>
                <a:sym typeface="Helvetica Light"/>
              </a:rPr>
              <a:t>Go operational 2019/20</a:t>
            </a:r>
          </a:p>
        </p:txBody>
      </p:sp>
      <p:sp>
        <p:nvSpPr>
          <p:cNvPr id="4" name="Rectangle 3"/>
          <p:cNvSpPr/>
          <p:nvPr/>
        </p:nvSpPr>
        <p:spPr>
          <a:xfrm>
            <a:off x="2339727" y="1965408"/>
            <a:ext cx="4572000" cy="400110"/>
          </a:xfrm>
          <a:prstGeom prst="rect">
            <a:avLst/>
          </a:prstGeom>
        </p:spPr>
        <p:txBody>
          <a:bodyPr>
            <a:spAutoFit/>
          </a:bodyPr>
          <a:lstStyle/>
          <a:p>
            <a:pPr marL="342900" marR="0" lvl="0" indent="-342900" algn="r" defTabSz="914400" rtl="0" eaLnBrk="1" fontAlgn="base" latinLnBrk="0" hangingPunct="1">
              <a:lnSpc>
                <a:spcPct val="100000"/>
              </a:lnSpc>
              <a:spcBef>
                <a:spcPct val="0"/>
              </a:spcBef>
              <a:spcAft>
                <a:spcPct val="0"/>
              </a:spcAft>
              <a:buClrTx/>
              <a:buSzPct val="75000"/>
              <a:buFont typeface="Arial" panose="020B0604020202020204" pitchFamily="34" charset="0"/>
              <a:buChar char="•"/>
              <a:tabLst/>
              <a:defRPr/>
            </a:pPr>
            <a:r>
              <a:rPr kumimoji="0" lang="en-GB" sz="2000" b="0" i="0" u="none" strike="noStrike" kern="1200" cap="none" spc="0" normalizeH="0" baseline="0" noProof="0" dirty="0">
                <a:ln>
                  <a:noFill/>
                </a:ln>
                <a:solidFill>
                  <a:srgbClr val="2A2A2A"/>
                </a:solidFill>
                <a:effectLst/>
                <a:uLnTx/>
                <a:uFillTx/>
                <a:latin typeface="Arial"/>
                <a:ea typeface="ＭＳ Ｐゴシック" pitchFamily="34" charset="-128"/>
              </a:rPr>
              <a:t>More diagnostics</a:t>
            </a:r>
          </a:p>
        </p:txBody>
      </p:sp>
      <p:sp>
        <p:nvSpPr>
          <p:cNvPr id="6" name="Rectangle 5"/>
          <p:cNvSpPr/>
          <p:nvPr/>
        </p:nvSpPr>
        <p:spPr>
          <a:xfrm>
            <a:off x="2339727" y="1565298"/>
            <a:ext cx="4572000" cy="400110"/>
          </a:xfrm>
          <a:prstGeom prst="rect">
            <a:avLst/>
          </a:prstGeom>
        </p:spPr>
        <p:txBody>
          <a:bodyPr>
            <a:spAutoFit/>
          </a:bodyPr>
          <a:lstStyle/>
          <a:p>
            <a:pPr marL="342900" marR="0" lvl="0" indent="-342900" algn="r" defTabSz="914400" rtl="0" eaLnBrk="1" fontAlgn="base" latinLnBrk="0" hangingPunct="1">
              <a:lnSpc>
                <a:spcPct val="100000"/>
              </a:lnSpc>
              <a:spcBef>
                <a:spcPct val="0"/>
              </a:spcBef>
              <a:spcAft>
                <a:spcPct val="0"/>
              </a:spcAft>
              <a:buClrTx/>
              <a:buSzPct val="75000"/>
              <a:buFont typeface="Arial" panose="020B0604020202020204" pitchFamily="34" charset="0"/>
              <a:buChar char="•"/>
              <a:tabLst/>
              <a:defRPr/>
            </a:pPr>
            <a:r>
              <a:rPr kumimoji="0" lang="en-GB" sz="2000" b="0" i="0" u="none" strike="noStrike" kern="1200" cap="none" spc="0" normalizeH="0" baseline="0" noProof="0" dirty="0">
                <a:ln>
                  <a:noFill/>
                </a:ln>
                <a:solidFill>
                  <a:srgbClr val="2A2A2A"/>
                </a:solidFill>
                <a:effectLst/>
                <a:uLnTx/>
                <a:uFillTx/>
                <a:latin typeface="Arial" pitchFamily="34" charset="0"/>
                <a:ea typeface="ＭＳ Ｐゴシック" pitchFamily="34" charset="-128"/>
              </a:rPr>
              <a:t>More models</a:t>
            </a:r>
          </a:p>
        </p:txBody>
      </p:sp>
      <p:sp>
        <p:nvSpPr>
          <p:cNvPr id="7" name="Rectangle 6"/>
          <p:cNvSpPr/>
          <p:nvPr/>
        </p:nvSpPr>
        <p:spPr>
          <a:xfrm>
            <a:off x="5218612" y="1216925"/>
            <a:ext cx="1271502" cy="400110"/>
          </a:xfrm>
          <a:prstGeom prst="rect">
            <a:avLst/>
          </a:prstGeom>
        </p:spPr>
        <p:txBody>
          <a:bodyPr wrap="none">
            <a:spAutoFit/>
          </a:bodyPr>
          <a:lstStyle/>
          <a:p>
            <a:pPr marL="342900" marR="0" lvl="0" indent="-342900" algn="r" defTabSz="914400" rtl="0" eaLnBrk="1" fontAlgn="base" latinLnBrk="0" hangingPunct="1">
              <a:lnSpc>
                <a:spcPct val="100000"/>
              </a:lnSpc>
              <a:spcBef>
                <a:spcPct val="0"/>
              </a:spcBef>
              <a:spcAft>
                <a:spcPct val="0"/>
              </a:spcAft>
              <a:buClrTx/>
              <a:buSzPct val="75000"/>
              <a:buFont typeface="Arial" panose="020B0604020202020204" pitchFamily="34" charset="0"/>
              <a:buChar char="•"/>
              <a:tabLst/>
              <a:defRPr/>
            </a:pPr>
            <a:r>
              <a:rPr kumimoji="0" lang="en-GB" sz="2000" b="0" i="0" u="none" strike="noStrike" kern="1200" cap="none" spc="0" normalizeH="0" baseline="0" noProof="0">
                <a:ln>
                  <a:noFill/>
                </a:ln>
                <a:solidFill>
                  <a:srgbClr val="2A2A2A"/>
                </a:solidFill>
                <a:effectLst/>
                <a:uLnTx/>
                <a:uFillTx/>
                <a:latin typeface="Arial" pitchFamily="34" charset="0"/>
                <a:ea typeface="ＭＳ Ｐゴシック" pitchFamily="34" charset="-128"/>
              </a:rPr>
              <a:t>MOST</a:t>
            </a:r>
          </a:p>
        </p:txBody>
      </p:sp>
      <p:sp>
        <p:nvSpPr>
          <p:cNvPr id="9" name="Freeform 8"/>
          <p:cNvSpPr/>
          <p:nvPr/>
        </p:nvSpPr>
        <p:spPr>
          <a:xfrm>
            <a:off x="2221659" y="968064"/>
            <a:ext cx="3511943" cy="2487040"/>
          </a:xfrm>
          <a:custGeom>
            <a:avLst/>
            <a:gdLst>
              <a:gd name="connsiteX0" fmla="*/ 0 w 3374378"/>
              <a:gd name="connsiteY0" fmla="*/ 2306230 h 2309015"/>
              <a:gd name="connsiteX1" fmla="*/ 291313 w 3374378"/>
              <a:gd name="connsiteY1" fmla="*/ 2241493 h 2309015"/>
              <a:gd name="connsiteX2" fmla="*/ 1132885 w 3374378"/>
              <a:gd name="connsiteY2" fmla="*/ 1853076 h 2309015"/>
              <a:gd name="connsiteX3" fmla="*/ 1861168 w 3374378"/>
              <a:gd name="connsiteY3" fmla="*/ 1448474 h 2309015"/>
              <a:gd name="connsiteX4" fmla="*/ 2362874 w 3374378"/>
              <a:gd name="connsiteY4" fmla="*/ 1060056 h 2309015"/>
              <a:gd name="connsiteX5" fmla="*/ 2824120 w 3374378"/>
              <a:gd name="connsiteY5" fmla="*/ 639270 h 2309015"/>
              <a:gd name="connsiteX6" fmla="*/ 3139709 w 3374378"/>
              <a:gd name="connsiteY6" fmla="*/ 283221 h 2309015"/>
              <a:gd name="connsiteX7" fmla="*/ 3374378 w 3374378"/>
              <a:gd name="connsiteY7" fmla="*/ 0 h 23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378" h="2309015">
                <a:moveTo>
                  <a:pt x="0" y="2306230"/>
                </a:moveTo>
                <a:cubicBezTo>
                  <a:pt x="51249" y="2311624"/>
                  <a:pt x="102499" y="2317019"/>
                  <a:pt x="291313" y="2241493"/>
                </a:cubicBezTo>
                <a:cubicBezTo>
                  <a:pt x="480127" y="2165967"/>
                  <a:pt x="871243" y="1985246"/>
                  <a:pt x="1132885" y="1853076"/>
                </a:cubicBezTo>
                <a:cubicBezTo>
                  <a:pt x="1394528" y="1720906"/>
                  <a:pt x="1656170" y="1580644"/>
                  <a:pt x="1861168" y="1448474"/>
                </a:cubicBezTo>
                <a:cubicBezTo>
                  <a:pt x="2066166" y="1316304"/>
                  <a:pt x="2202382" y="1194923"/>
                  <a:pt x="2362874" y="1060056"/>
                </a:cubicBezTo>
                <a:cubicBezTo>
                  <a:pt x="2523366" y="925189"/>
                  <a:pt x="2694648" y="768742"/>
                  <a:pt x="2824120" y="639270"/>
                </a:cubicBezTo>
                <a:cubicBezTo>
                  <a:pt x="2953592" y="509798"/>
                  <a:pt x="3047999" y="389766"/>
                  <a:pt x="3139709" y="283221"/>
                </a:cubicBezTo>
                <a:cubicBezTo>
                  <a:pt x="3231419" y="176676"/>
                  <a:pt x="3302898" y="88338"/>
                  <a:pt x="3374378"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2A2A2A"/>
              </a:solidFill>
              <a:effectLst/>
              <a:uLnTx/>
              <a:uFillTx/>
              <a:latin typeface="Arial"/>
            </a:endParaRPr>
          </a:p>
        </p:txBody>
      </p:sp>
      <p:sp>
        <p:nvSpPr>
          <p:cNvPr id="13" name="TextBox 12"/>
          <p:cNvSpPr txBox="1"/>
          <p:nvPr/>
        </p:nvSpPr>
        <p:spPr>
          <a:xfrm>
            <a:off x="3571154" y="69122"/>
            <a:ext cx="1856276"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A2A2A"/>
                </a:solidFill>
                <a:effectLst/>
                <a:uLnTx/>
                <a:uFillTx/>
                <a:latin typeface="Arial"/>
                <a:ea typeface="+mn-ea"/>
                <a:sym typeface="Helvetica Light"/>
              </a:rPr>
              <a:t>Future plans</a:t>
            </a:r>
          </a:p>
        </p:txBody>
      </p:sp>
    </p:spTree>
    <p:extLst>
      <p:ext uri="{BB962C8B-B14F-4D97-AF65-F5344CB8AC3E}">
        <p14:creationId xmlns:p14="http://schemas.microsoft.com/office/powerpoint/2010/main" val="9354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a:t>
            </a:r>
          </a:p>
        </p:txBody>
      </p:sp>
    </p:spTree>
    <p:extLst>
      <p:ext uri="{BB962C8B-B14F-4D97-AF65-F5344CB8AC3E}">
        <p14:creationId xmlns:p14="http://schemas.microsoft.com/office/powerpoint/2010/main" val="24568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224" y="69122"/>
            <a:ext cx="4775981" cy="576000"/>
          </a:xfrm>
        </p:spPr>
        <p:txBody>
          <a:bodyPr>
            <a:normAutofit/>
          </a:bodyPr>
          <a:lstStyle/>
          <a:p>
            <a:r>
              <a:rPr lang="en-GB" sz="2800"/>
              <a:t>Post-processing review</a:t>
            </a:r>
            <a:endParaRPr lang="en-US" sz="2800"/>
          </a:p>
        </p:txBody>
      </p:sp>
      <p:pic>
        <p:nvPicPr>
          <p:cNvPr id="5" name="Picture Placeholder 5" descr="T&amp;E-logo-v2.PNG"/>
          <p:cNvPicPr>
            <a:picLocks noChangeAspect="1"/>
          </p:cNvPicPr>
          <p:nvPr/>
        </p:nvPicPr>
        <p:blipFill>
          <a:blip r:embed="rId3" cstate="print"/>
          <a:srcRect/>
          <a:stretch>
            <a:fillRect/>
          </a:stretch>
        </p:blipFill>
        <p:spPr>
          <a:xfrm>
            <a:off x="8163849" y="69123"/>
            <a:ext cx="909980" cy="838244"/>
          </a:xfrm>
          <a:prstGeom prst="rect">
            <a:avLst/>
          </a:prstGeom>
        </p:spPr>
      </p:pic>
      <p:pic>
        <p:nvPicPr>
          <p:cNvPr id="959" name="Picture 958" descr="T&amp;EPP-ProjectScope-v5.png"/>
          <p:cNvPicPr>
            <a:picLocks noChangeAspect="1"/>
          </p:cNvPicPr>
          <p:nvPr/>
        </p:nvPicPr>
        <p:blipFill>
          <a:blip r:embed="rId4" cstate="print"/>
          <a:stretch>
            <a:fillRect/>
          </a:stretch>
        </p:blipFill>
        <p:spPr>
          <a:xfrm>
            <a:off x="5435582" y="991773"/>
            <a:ext cx="2865465" cy="3523884"/>
          </a:xfrm>
          <a:prstGeom prst="rect">
            <a:avLst/>
          </a:prstGeom>
        </p:spPr>
      </p:pic>
      <p:sp>
        <p:nvSpPr>
          <p:cNvPr id="6" name="Rectangle 5"/>
          <p:cNvSpPr/>
          <p:nvPr/>
        </p:nvSpPr>
        <p:spPr>
          <a:xfrm>
            <a:off x="344657" y="1343467"/>
            <a:ext cx="4572000" cy="1077218"/>
          </a:xfrm>
          <a:prstGeom prst="rect">
            <a:avLst/>
          </a:prstGeom>
        </p:spPr>
        <p:txBody>
          <a:bodyPr>
            <a:spAutoFit/>
          </a:bodyPr>
          <a:lstStyle/>
          <a:p>
            <a:r>
              <a:rPr lang="en-US" sz="1600" dirty="0">
                <a:solidFill>
                  <a:srgbClr val="000000"/>
                </a:solidFill>
                <a:latin typeface="+mn-lt"/>
              </a:rPr>
              <a:t>Nigel Roberts and Marion Mittermaier. Key deliverable report (2016) - '</a:t>
            </a:r>
            <a:r>
              <a:rPr lang="en-US" sz="1600" dirty="0">
                <a:latin typeface="+mn-lt"/>
                <a:hlinkClick r:id="rId5"/>
              </a:rPr>
              <a:t>A post processing science and verification strategy for 0-15 days for 2016-2020 and beyond.</a:t>
            </a:r>
            <a:r>
              <a:rPr lang="en-US" sz="1600" dirty="0">
                <a:solidFill>
                  <a:srgbClr val="000000"/>
                </a:solidFill>
                <a:latin typeface="+mn-lt"/>
              </a:rPr>
              <a:t>'</a:t>
            </a:r>
            <a:endParaRPr lang="en-GB" sz="1600" dirty="0">
              <a:latin typeface="+mn-lt"/>
            </a:endParaRPr>
          </a:p>
        </p:txBody>
      </p:sp>
      <p:sp>
        <p:nvSpPr>
          <p:cNvPr id="961" name="Rectangle 960"/>
          <p:cNvSpPr/>
          <p:nvPr/>
        </p:nvSpPr>
        <p:spPr>
          <a:xfrm>
            <a:off x="344658" y="907368"/>
            <a:ext cx="4747847" cy="338554"/>
          </a:xfrm>
          <a:prstGeom prst="rect">
            <a:avLst/>
          </a:prstGeom>
        </p:spPr>
        <p:txBody>
          <a:bodyPr wrap="square">
            <a:spAutoFit/>
          </a:bodyPr>
          <a:lstStyle/>
          <a:p>
            <a:r>
              <a:rPr lang="en-US" sz="1600">
                <a:solidFill>
                  <a:srgbClr val="000000"/>
                </a:solidFill>
                <a:latin typeface="+mn-lt"/>
              </a:rPr>
              <a:t>One-year review of post processing for the future</a:t>
            </a:r>
            <a:endParaRPr lang="en-GB" sz="1600">
              <a:latin typeface="+mn-lt"/>
            </a:endParaRPr>
          </a:p>
        </p:txBody>
      </p:sp>
      <p:sp>
        <p:nvSpPr>
          <p:cNvPr id="962" name="Text Placeholder 3"/>
          <p:cNvSpPr txBox="1">
            <a:spLocks/>
          </p:cNvSpPr>
          <p:nvPr/>
        </p:nvSpPr>
        <p:spPr>
          <a:xfrm>
            <a:off x="344658" y="2556263"/>
            <a:ext cx="4965897" cy="19644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1400" b="1">
                <a:solidFill>
                  <a:schemeClr val="bg1">
                    <a:lumMod val="75000"/>
                  </a:schemeClr>
                </a:solidFill>
              </a:rPr>
              <a:t>Single modular processing chain</a:t>
            </a:r>
          </a:p>
          <a:p>
            <a:pPr fontAlgn="auto">
              <a:spcAft>
                <a:spcPts val="0"/>
              </a:spcAft>
            </a:pPr>
            <a:r>
              <a:rPr lang="en-GB" sz="1400" b="1">
                <a:solidFill>
                  <a:schemeClr val="accent2"/>
                </a:solidFill>
              </a:rPr>
              <a:t>Sequential ‘physical’, ‘statistical’ and ‘neighbourhood’ processing</a:t>
            </a:r>
          </a:p>
          <a:p>
            <a:pPr fontAlgn="auto">
              <a:spcAft>
                <a:spcPts val="0"/>
              </a:spcAft>
            </a:pPr>
            <a:r>
              <a:rPr lang="en-GB" sz="1400" b="1">
                <a:solidFill>
                  <a:srgbClr val="C00000"/>
                </a:solidFill>
              </a:rPr>
              <a:t>Probabilistic at the core</a:t>
            </a:r>
          </a:p>
          <a:p>
            <a:pPr fontAlgn="auto">
              <a:spcAft>
                <a:spcPts val="0"/>
              </a:spcAft>
            </a:pPr>
            <a:r>
              <a:rPr lang="en-GB" sz="1400" b="1">
                <a:solidFill>
                  <a:srgbClr val="7030A0"/>
                </a:solidFill>
              </a:rPr>
              <a:t>Spot forecasts from probabilities at the end</a:t>
            </a:r>
          </a:p>
          <a:p>
            <a:pPr fontAlgn="auto">
              <a:spcAft>
                <a:spcPts val="0"/>
              </a:spcAft>
            </a:pPr>
            <a:r>
              <a:rPr lang="en-GB" sz="1400" b="1">
                <a:solidFill>
                  <a:schemeClr val="accent1">
                    <a:lumMod val="75000"/>
                  </a:schemeClr>
                </a:solidFill>
              </a:rPr>
              <a:t>Verification at every stage</a:t>
            </a:r>
          </a:p>
          <a:p>
            <a:pPr fontAlgn="auto">
              <a:spcAft>
                <a:spcPts val="0"/>
              </a:spcAft>
            </a:pPr>
            <a:r>
              <a:rPr lang="en-GB" sz="1400" b="1">
                <a:solidFill>
                  <a:schemeClr val="accent1">
                    <a:lumMod val="75000"/>
                  </a:schemeClr>
                </a:solidFill>
              </a:rPr>
              <a:t>Seamless from </a:t>
            </a:r>
            <a:r>
              <a:rPr lang="en-GB" sz="1400" b="1" err="1">
                <a:solidFill>
                  <a:schemeClr val="accent1">
                    <a:lumMod val="75000"/>
                  </a:schemeClr>
                </a:solidFill>
              </a:rPr>
              <a:t>nowcast</a:t>
            </a:r>
            <a:r>
              <a:rPr lang="en-GB" sz="1400" b="1">
                <a:solidFill>
                  <a:schemeClr val="accent1">
                    <a:lumMod val="75000"/>
                  </a:schemeClr>
                </a:solidFill>
              </a:rPr>
              <a:t> to medium range</a:t>
            </a:r>
          </a:p>
        </p:txBody>
      </p:sp>
    </p:spTree>
    <p:extLst>
      <p:ext uri="{BB962C8B-B14F-4D97-AF65-F5344CB8AC3E}">
        <p14:creationId xmlns:p14="http://schemas.microsoft.com/office/powerpoint/2010/main" val="38710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001" y="1548000"/>
            <a:ext cx="3996866" cy="3060000"/>
          </a:xfrm>
        </p:spPr>
        <p:txBody>
          <a:bodyPr>
            <a:normAutofit/>
          </a:bodyPr>
          <a:lstStyle/>
          <a:p>
            <a:pPr>
              <a:buSzPts val="2400"/>
            </a:pPr>
            <a:r>
              <a:rPr lang="en-GB" sz="1800" dirty="0">
                <a:solidFill>
                  <a:srgbClr val="FF0000"/>
                </a:solidFill>
                <a:latin typeface="Arial" panose="020B0604020202020204" pitchFamily="34" charset="0"/>
              </a:rPr>
              <a:t>Measure “the impact of each stage of the post-processing” ...</a:t>
            </a:r>
          </a:p>
          <a:p>
            <a:pPr lvl="1">
              <a:buSzPts val="2000"/>
            </a:pPr>
            <a:r>
              <a:rPr lang="en-GB" sz="1400" dirty="0">
                <a:solidFill>
                  <a:srgbClr val="009900"/>
                </a:solidFill>
                <a:latin typeface="Arial" panose="020B0604020202020204" pitchFamily="34" charset="0"/>
              </a:rPr>
              <a:t>... focussing on probabilistic forecasts ...</a:t>
            </a:r>
          </a:p>
          <a:p>
            <a:pPr lvl="1">
              <a:buSzPts val="2000"/>
            </a:pPr>
            <a:r>
              <a:rPr lang="en-GB" sz="1400" dirty="0">
                <a:solidFill>
                  <a:srgbClr val="009900"/>
                </a:solidFill>
                <a:latin typeface="Arial" panose="020B0604020202020204" pitchFamily="34" charset="0"/>
              </a:rPr>
              <a:t>... using a basket of scores ...</a:t>
            </a:r>
          </a:p>
          <a:p>
            <a:pPr lvl="1">
              <a:buSzPts val="2000"/>
            </a:pPr>
            <a:r>
              <a:rPr lang="en-GB" sz="1400" dirty="0">
                <a:solidFill>
                  <a:srgbClr val="009900"/>
                </a:solidFill>
                <a:latin typeface="Arial" panose="020B0604020202020204" pitchFamily="34" charset="0"/>
              </a:rPr>
              <a:t>... without rewriting the verification system</a:t>
            </a:r>
          </a:p>
          <a:p>
            <a:pPr>
              <a:buSzPts val="2400"/>
            </a:pPr>
            <a:r>
              <a:rPr lang="en-GB" sz="1800" dirty="0">
                <a:solidFill>
                  <a:srgbClr val="0000FF"/>
                </a:solidFill>
                <a:latin typeface="Arial" panose="020B0604020202020204" pitchFamily="34" charset="0"/>
              </a:rPr>
              <a:t>Use this in historic trials and operational monitoring...</a:t>
            </a:r>
          </a:p>
        </p:txBody>
      </p:sp>
      <p:sp>
        <p:nvSpPr>
          <p:cNvPr id="3" name="Title 2"/>
          <p:cNvSpPr>
            <a:spLocks noGrp="1"/>
          </p:cNvSpPr>
          <p:nvPr>
            <p:ph type="title"/>
          </p:nvPr>
        </p:nvSpPr>
        <p:spPr/>
        <p:txBody>
          <a:bodyPr/>
          <a:lstStyle/>
          <a:p>
            <a:r>
              <a:rPr lang="en-GB" dirty="0"/>
              <a:t>IMPROVER verification aims</a:t>
            </a:r>
          </a:p>
        </p:txBody>
      </p:sp>
      <p:sp>
        <p:nvSpPr>
          <p:cNvPr id="9" name="Content Placeholder 3"/>
          <p:cNvSpPr txBox="1">
            <a:spLocks/>
          </p:cNvSpPr>
          <p:nvPr/>
        </p:nvSpPr>
        <p:spPr>
          <a:xfrm>
            <a:off x="4459615" y="1548000"/>
            <a:ext cx="4498755" cy="3060000"/>
          </a:xfrm>
          <a:prstGeom prst="rect">
            <a:avLst/>
          </a:prstGeom>
        </p:spPr>
        <p:txBody>
          <a:bodyPr vert="horz" lIns="91440" tIns="45720" rIns="91440" bIns="45720" rtlCol="0">
            <a:normAutofit fontScale="77500" lnSpcReduction="20000"/>
          </a:bodyPr>
          <a:lstStyle>
            <a:lvl1pPr marL="171446" indent="-171446" algn="l" defTabSz="685783" rtl="0" eaLnBrk="1" latinLnBrk="0" hangingPunct="1">
              <a:lnSpc>
                <a:spcPct val="90000"/>
              </a:lnSpc>
              <a:spcBef>
                <a:spcPts val="751"/>
              </a:spcBef>
              <a:buFont typeface="Arial" panose="020B0604020202020204" pitchFamily="34" charset="0"/>
              <a:buChar char="•"/>
              <a:defRPr sz="20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fontAlgn="auto">
              <a:lnSpc>
                <a:spcPct val="120000"/>
              </a:lnSpc>
              <a:spcBef>
                <a:spcPts val="0"/>
              </a:spcBef>
              <a:spcAft>
                <a:spcPts val="0"/>
              </a:spcAft>
              <a:buSzPts val="2000"/>
            </a:pPr>
            <a:r>
              <a:rPr lang="en-GB" dirty="0">
                <a:solidFill>
                  <a:srgbClr val="FF0000"/>
                </a:solidFill>
                <a:latin typeface="Arial" panose="020B0604020202020204" pitchFamily="34" charset="0"/>
              </a:rPr>
              <a:t>Feedback to scientific development:</a:t>
            </a:r>
          </a:p>
          <a:p>
            <a:pPr lvl="1" fontAlgn="auto">
              <a:lnSpc>
                <a:spcPct val="120000"/>
              </a:lnSpc>
              <a:spcBef>
                <a:spcPts val="0"/>
              </a:spcBef>
              <a:spcAft>
                <a:spcPts val="0"/>
              </a:spcAft>
              <a:buSzPts val="2000"/>
            </a:pPr>
            <a:r>
              <a:rPr lang="en-GB" dirty="0">
                <a:solidFill>
                  <a:srgbClr val="FF0000"/>
                </a:solidFill>
                <a:latin typeface="Arial" panose="020B0604020202020204" pitchFamily="34" charset="0"/>
              </a:rPr>
              <a:t>Measure performance, see if you’ve met target</a:t>
            </a:r>
          </a:p>
          <a:p>
            <a:pPr lvl="1" fontAlgn="auto">
              <a:lnSpc>
                <a:spcPct val="120000"/>
              </a:lnSpc>
              <a:spcBef>
                <a:spcPts val="0"/>
              </a:spcBef>
              <a:spcAft>
                <a:spcPts val="0"/>
              </a:spcAft>
              <a:buSzPts val="2000"/>
            </a:pPr>
            <a:r>
              <a:rPr lang="en-GB" dirty="0">
                <a:solidFill>
                  <a:srgbClr val="FF0000"/>
                </a:solidFill>
                <a:latin typeface="Arial" panose="020B0604020202020204" pitchFamily="34" charset="0"/>
              </a:rPr>
              <a:t>Statistics essential to assess ensemble forecasts</a:t>
            </a:r>
          </a:p>
          <a:p>
            <a:pPr lvl="1" fontAlgn="auto">
              <a:lnSpc>
                <a:spcPct val="120000"/>
              </a:lnSpc>
              <a:spcBef>
                <a:spcPts val="0"/>
              </a:spcBef>
              <a:spcAft>
                <a:spcPts val="0"/>
              </a:spcAft>
              <a:buSzPts val="2000"/>
            </a:pPr>
            <a:r>
              <a:rPr lang="en-GB" dirty="0">
                <a:solidFill>
                  <a:srgbClr val="FF0000"/>
                </a:solidFill>
                <a:latin typeface="Arial" panose="020B0604020202020204" pitchFamily="34" charset="0"/>
              </a:rPr>
              <a:t>Identify priorities for improvement</a:t>
            </a:r>
          </a:p>
          <a:p>
            <a:pPr lvl="1" fontAlgn="auto">
              <a:lnSpc>
                <a:spcPct val="120000"/>
              </a:lnSpc>
              <a:spcBef>
                <a:spcPts val="0"/>
              </a:spcBef>
              <a:spcAft>
                <a:spcPts val="0"/>
              </a:spcAft>
              <a:buSzPts val="2000"/>
            </a:pPr>
            <a:r>
              <a:rPr lang="en-GB" dirty="0">
                <a:solidFill>
                  <a:srgbClr val="FF0000"/>
                </a:solidFill>
                <a:latin typeface="Arial" panose="020B0604020202020204" pitchFamily="34" charset="0"/>
              </a:rPr>
              <a:t>Adjust parameters/options to optimise performance</a:t>
            </a:r>
          </a:p>
          <a:p>
            <a:pPr lvl="1" fontAlgn="auto">
              <a:lnSpc>
                <a:spcPct val="120000"/>
              </a:lnSpc>
              <a:spcBef>
                <a:spcPts val="0"/>
              </a:spcBef>
              <a:spcAft>
                <a:spcPts val="0"/>
              </a:spcAft>
              <a:buSzPts val="2000"/>
            </a:pPr>
            <a:r>
              <a:rPr lang="en-GB" dirty="0">
                <a:solidFill>
                  <a:srgbClr val="009900"/>
                </a:solidFill>
                <a:latin typeface="Arial" panose="020B0604020202020204" pitchFamily="34" charset="0"/>
              </a:rPr>
              <a:t>Understand impact of each step</a:t>
            </a:r>
          </a:p>
          <a:p>
            <a:pPr lvl="1" fontAlgn="auto">
              <a:lnSpc>
                <a:spcPct val="120000"/>
              </a:lnSpc>
              <a:spcBef>
                <a:spcPts val="0"/>
              </a:spcBef>
              <a:spcAft>
                <a:spcPts val="0"/>
              </a:spcAft>
              <a:buSzPts val="2000"/>
            </a:pPr>
            <a:r>
              <a:rPr lang="en-GB" dirty="0">
                <a:solidFill>
                  <a:srgbClr val="009900"/>
                </a:solidFill>
                <a:latin typeface="Arial" panose="020B0604020202020204" pitchFamily="34" charset="0"/>
              </a:rPr>
              <a:t>Assess magnitude / importance of a given aspect</a:t>
            </a:r>
          </a:p>
          <a:p>
            <a:pPr lvl="1" fontAlgn="auto">
              <a:lnSpc>
                <a:spcPct val="120000"/>
              </a:lnSpc>
              <a:spcBef>
                <a:spcPts val="0"/>
              </a:spcBef>
              <a:spcAft>
                <a:spcPts val="0"/>
              </a:spcAft>
              <a:buSzPts val="2000"/>
            </a:pPr>
            <a:r>
              <a:rPr lang="en-GB" dirty="0">
                <a:solidFill>
                  <a:srgbClr val="009900"/>
                </a:solidFill>
                <a:latin typeface="Arial" panose="020B0604020202020204" pitchFamily="34" charset="0"/>
              </a:rPr>
              <a:t>Scientific method: hypothesis, test, learn, iterate</a:t>
            </a:r>
          </a:p>
          <a:p>
            <a:pPr lvl="1" fontAlgn="auto">
              <a:lnSpc>
                <a:spcPct val="120000"/>
              </a:lnSpc>
              <a:spcBef>
                <a:spcPts val="0"/>
              </a:spcBef>
              <a:spcAft>
                <a:spcPts val="0"/>
              </a:spcAft>
              <a:buSzPts val="2000"/>
            </a:pPr>
            <a:r>
              <a:rPr lang="en-GB" dirty="0">
                <a:solidFill>
                  <a:srgbClr val="009900"/>
                </a:solidFill>
                <a:latin typeface="Arial" panose="020B0604020202020204" pitchFamily="34" charset="0"/>
              </a:rPr>
              <a:t>Spot the unexpected</a:t>
            </a:r>
          </a:p>
          <a:p>
            <a:pPr lvl="1" fontAlgn="auto">
              <a:lnSpc>
                <a:spcPct val="120000"/>
              </a:lnSpc>
              <a:spcBef>
                <a:spcPts val="0"/>
              </a:spcBef>
              <a:spcAft>
                <a:spcPts val="0"/>
              </a:spcAft>
              <a:buSzPts val="2000"/>
            </a:pPr>
            <a:r>
              <a:rPr lang="en-GB" dirty="0">
                <a:solidFill>
                  <a:srgbClr val="996633"/>
                </a:solidFill>
                <a:latin typeface="Arial" panose="020B0604020202020204" pitchFamily="34" charset="0"/>
              </a:rPr>
              <a:t>Provide evidence for management, customers, …</a:t>
            </a:r>
          </a:p>
          <a:p>
            <a:pPr lvl="1" fontAlgn="auto">
              <a:lnSpc>
                <a:spcPct val="120000"/>
              </a:lnSpc>
              <a:spcBef>
                <a:spcPts val="0"/>
              </a:spcBef>
              <a:spcAft>
                <a:spcPts val="0"/>
              </a:spcAft>
              <a:buSzPts val="2000"/>
            </a:pPr>
            <a:r>
              <a:rPr lang="en-GB" dirty="0">
                <a:solidFill>
                  <a:srgbClr val="996633"/>
                </a:solidFill>
                <a:latin typeface="Arial" panose="020B0604020202020204" pitchFamily="34" charset="0"/>
              </a:rPr>
              <a:t>Complement unit tests and case studies</a:t>
            </a:r>
            <a:br>
              <a:rPr lang="en-GB" dirty="0">
                <a:solidFill>
                  <a:srgbClr val="996633"/>
                </a:solidFill>
                <a:latin typeface="Arial" panose="020B0604020202020204" pitchFamily="34" charset="0"/>
              </a:rPr>
            </a:br>
            <a:r>
              <a:rPr lang="en-GB" dirty="0">
                <a:solidFill>
                  <a:srgbClr val="996633"/>
                </a:solidFill>
                <a:latin typeface="Arial" panose="020B0604020202020204" pitchFamily="34" charset="0"/>
              </a:rPr>
              <a:t>– scientific quality assurance</a:t>
            </a:r>
          </a:p>
          <a:p>
            <a:pPr lvl="1" fontAlgn="auto">
              <a:lnSpc>
                <a:spcPct val="120000"/>
              </a:lnSpc>
              <a:spcBef>
                <a:spcPts val="0"/>
              </a:spcBef>
              <a:spcAft>
                <a:spcPts val="0"/>
              </a:spcAft>
              <a:buSzPts val="2000"/>
            </a:pPr>
            <a:r>
              <a:rPr lang="en-GB" dirty="0">
                <a:solidFill>
                  <a:srgbClr val="996633"/>
                </a:solidFill>
                <a:latin typeface="Arial" panose="020B0604020202020204" pitchFamily="34" charset="0"/>
              </a:rPr>
              <a:t>Identify how upstream changes affect each step</a:t>
            </a:r>
          </a:p>
          <a:p>
            <a:pPr lvl="1" fontAlgn="auto">
              <a:lnSpc>
                <a:spcPct val="120000"/>
              </a:lnSpc>
              <a:spcBef>
                <a:spcPts val="0"/>
              </a:spcBef>
              <a:spcAft>
                <a:spcPts val="0"/>
              </a:spcAft>
              <a:buSzPts val="2000"/>
            </a:pPr>
            <a:r>
              <a:rPr lang="en-GB" dirty="0">
                <a:solidFill>
                  <a:srgbClr val="996633"/>
                </a:solidFill>
                <a:latin typeface="Arial" panose="020B0604020202020204" pitchFamily="34" charset="0"/>
              </a:rPr>
              <a:t>Compare performance in different seasons</a:t>
            </a:r>
          </a:p>
          <a:p>
            <a:pPr lvl="1" fontAlgn="auto">
              <a:lnSpc>
                <a:spcPct val="120000"/>
              </a:lnSpc>
              <a:spcBef>
                <a:spcPts val="0"/>
              </a:spcBef>
              <a:spcAft>
                <a:spcPts val="0"/>
              </a:spcAft>
              <a:buSzPts val="2000"/>
            </a:pPr>
            <a:r>
              <a:rPr lang="en-GB" dirty="0">
                <a:solidFill>
                  <a:srgbClr val="996633"/>
                </a:solidFill>
                <a:latin typeface="Arial" panose="020B0604020202020204" pitchFamily="34" charset="0"/>
              </a:rPr>
              <a:t>…</a:t>
            </a:r>
          </a:p>
        </p:txBody>
      </p:sp>
    </p:spTree>
    <p:extLst>
      <p:ext uri="{BB962C8B-B14F-4D97-AF65-F5344CB8AC3E}">
        <p14:creationId xmlns:p14="http://schemas.microsoft.com/office/powerpoint/2010/main" val="4174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00" y="1182532"/>
            <a:ext cx="8640000" cy="3425468"/>
          </a:xfrm>
        </p:spPr>
        <p:txBody>
          <a:bodyPr>
            <a:normAutofit fontScale="77500" lnSpcReduction="20000"/>
          </a:bodyPr>
          <a:lstStyle/>
          <a:p>
            <a:r>
              <a:rPr lang="en-GB" dirty="0"/>
              <a:t>IMPROVER presents the set of possible outcomes in three different formats:</a:t>
            </a:r>
          </a:p>
          <a:p>
            <a:pPr lvl="1"/>
            <a:r>
              <a:rPr lang="en-GB" dirty="0"/>
              <a:t>ensemble members</a:t>
            </a:r>
          </a:p>
          <a:p>
            <a:pPr lvl="1"/>
            <a:r>
              <a:rPr lang="en-GB" dirty="0"/>
              <a:t>probabilities to exceed specified thresholds</a:t>
            </a:r>
          </a:p>
          <a:p>
            <a:pPr lvl="1"/>
            <a:r>
              <a:rPr lang="en-GB" dirty="0"/>
              <a:t>Forecast value for specified percentiles</a:t>
            </a:r>
          </a:p>
          <a:p>
            <a:r>
              <a:rPr lang="en-GB" dirty="0"/>
              <a:t>These are just different ways of describing the same Cumulative Density Function (CDF):</a:t>
            </a:r>
          </a:p>
          <a:p>
            <a:endParaRPr lang="en-GB" dirty="0"/>
          </a:p>
          <a:p>
            <a:endParaRPr lang="en-GB" dirty="0"/>
          </a:p>
          <a:p>
            <a:endParaRPr lang="en-GB" dirty="0"/>
          </a:p>
          <a:p>
            <a:endParaRPr lang="en-GB" dirty="0"/>
          </a:p>
          <a:p>
            <a:endParaRPr lang="en-GB" dirty="0"/>
          </a:p>
          <a:p>
            <a:endParaRPr lang="en-GB" dirty="0"/>
          </a:p>
          <a:p>
            <a:r>
              <a:rPr lang="en-GB" dirty="0"/>
              <a:t>Our main existing ensemble verification capability only accepts ensemble members</a:t>
            </a:r>
          </a:p>
          <a:p>
            <a:pPr lvl="1">
              <a:lnSpc>
                <a:spcPct val="120000"/>
              </a:lnSpc>
              <a:spcBef>
                <a:spcPts val="600"/>
              </a:spcBef>
            </a:pPr>
            <a:r>
              <a:rPr lang="en-GB" dirty="0"/>
              <a:t>So convert back to ensemble members before verification:</a:t>
            </a:r>
            <a:br>
              <a:rPr lang="en-GB" dirty="0"/>
            </a:br>
            <a:r>
              <a:rPr lang="en-GB" dirty="0"/>
              <a:t>'ensemble reconstruction' / 'Ensemble Copula Coupling' (ECC)</a:t>
            </a:r>
          </a:p>
        </p:txBody>
      </p:sp>
      <p:sp>
        <p:nvSpPr>
          <p:cNvPr id="2" name="Title 1"/>
          <p:cNvSpPr>
            <a:spLocks noGrp="1"/>
          </p:cNvSpPr>
          <p:nvPr>
            <p:ph type="title"/>
          </p:nvPr>
        </p:nvSpPr>
        <p:spPr>
          <a:xfrm>
            <a:off x="252000" y="520985"/>
            <a:ext cx="8640000" cy="576000"/>
          </a:xfrm>
        </p:spPr>
        <p:txBody>
          <a:bodyPr/>
          <a:lstStyle/>
          <a:p>
            <a:r>
              <a:rPr lang="en-GB" dirty="0"/>
              <a:t>Different ways to express uncertainty</a:t>
            </a:r>
          </a:p>
        </p:txBody>
      </p:sp>
      <p:pic>
        <p:nvPicPr>
          <p:cNvPr id="1026" name="Picture 2" descr="CDFDemo"/>
          <p:cNvPicPr>
            <a:picLocks noChangeAspect="1" noChangeArrowheads="1"/>
          </p:cNvPicPr>
          <p:nvPr/>
        </p:nvPicPr>
        <p:blipFill>
          <a:blip r:embed="rId3" cstate="print"/>
          <a:srcRect/>
          <a:stretch>
            <a:fillRect/>
          </a:stretch>
        </p:blipFill>
        <p:spPr bwMode="auto">
          <a:xfrm>
            <a:off x="1838538" y="2281996"/>
            <a:ext cx="4013597" cy="1591866"/>
          </a:xfrm>
          <a:prstGeom prst="rect">
            <a:avLst/>
          </a:prstGeom>
          <a:noFill/>
          <a:ln w="9525">
            <a:noFill/>
            <a:miter lim="800000"/>
            <a:headEnd/>
            <a:tailEnd/>
          </a:ln>
        </p:spPr>
      </p:pic>
    </p:spTree>
    <p:extLst>
      <p:ext uri="{BB962C8B-B14F-4D97-AF65-F5344CB8AC3E}">
        <p14:creationId xmlns:p14="http://schemas.microsoft.com/office/powerpoint/2010/main" val="24833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39"/>
            <a:ext cx="8640000" cy="623248"/>
          </a:xfrm>
        </p:spPr>
        <p:txBody>
          <a:bodyPr/>
          <a:lstStyle/>
          <a:p>
            <a:r>
              <a:rPr lang="en-GB"/>
              <a:t>Processing Chains</a:t>
            </a:r>
            <a:endParaRPr lang="en-GB">
              <a:ea typeface="+mj-lt"/>
              <a:cs typeface="+mj-lt"/>
            </a:endParaRPr>
          </a:p>
        </p:txBody>
      </p:sp>
      <p:sp>
        <p:nvSpPr>
          <p:cNvPr id="3" name="Content Placeholder 2"/>
          <p:cNvSpPr>
            <a:spLocks noGrp="1"/>
          </p:cNvSpPr>
          <p:nvPr>
            <p:ph idx="1"/>
          </p:nvPr>
        </p:nvSpPr>
        <p:spPr/>
        <p:txBody>
          <a:bodyPr/>
          <a:lstStyle/>
          <a:p>
            <a:endParaRPr lang="en-GB"/>
          </a:p>
        </p:txBody>
      </p:sp>
      <p:pic>
        <p:nvPicPr>
          <p:cNvPr id="4" name="Picture Placeholder 5" descr="T&amp;E-logo-v2.PNG"/>
          <p:cNvPicPr>
            <a:picLocks noChangeAspect="1"/>
          </p:cNvPicPr>
          <p:nvPr/>
        </p:nvPicPr>
        <p:blipFill>
          <a:blip r:embed="rId3" cstate="print"/>
          <a:srcRect/>
          <a:stretch>
            <a:fillRect/>
          </a:stretch>
        </p:blipFill>
        <p:spPr>
          <a:xfrm>
            <a:off x="8163848" y="69122"/>
            <a:ext cx="909980" cy="838244"/>
          </a:xfrm>
          <a:prstGeom prst="rect">
            <a:avLst/>
          </a:prstGeom>
        </p:spPr>
      </p:pic>
    </p:spTree>
    <p:extLst>
      <p:ext uri="{BB962C8B-B14F-4D97-AF65-F5344CB8AC3E}">
        <p14:creationId xmlns:p14="http://schemas.microsoft.com/office/powerpoint/2010/main" val="153024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1" y="1451750"/>
            <a:ext cx="6976442" cy="3060000"/>
          </a:xfrm>
        </p:spPr>
        <p:txBody>
          <a:bodyPr>
            <a:normAutofit/>
          </a:bodyPr>
          <a:lstStyle/>
          <a:p>
            <a:r>
              <a:rPr lang="en-GB" sz="1600"/>
              <a:t>Diagnostics follow a broadly similar processing chain:</a:t>
            </a:r>
          </a:p>
        </p:txBody>
      </p:sp>
      <p:sp>
        <p:nvSpPr>
          <p:cNvPr id="3" name="Title 2"/>
          <p:cNvSpPr>
            <a:spLocks noGrp="1"/>
          </p:cNvSpPr>
          <p:nvPr>
            <p:ph type="title"/>
          </p:nvPr>
        </p:nvSpPr>
        <p:spPr/>
        <p:txBody>
          <a:bodyPr/>
          <a:lstStyle/>
          <a:p>
            <a:r>
              <a:rPr lang="en-GB"/>
              <a:t>Processing chain</a:t>
            </a:r>
          </a:p>
        </p:txBody>
      </p:sp>
      <p:grpSp>
        <p:nvGrpSpPr>
          <p:cNvPr id="42" name="Group 41"/>
          <p:cNvGrpSpPr/>
          <p:nvPr/>
        </p:nvGrpSpPr>
        <p:grpSpPr>
          <a:xfrm rot="5400000">
            <a:off x="6981956" y="2782215"/>
            <a:ext cx="339494" cy="397144"/>
            <a:chOff x="4008834" y="1833427"/>
            <a:chExt cx="339494" cy="397144"/>
          </a:xfrm>
        </p:grpSpPr>
        <p:sp>
          <p:nvSpPr>
            <p:cNvPr id="43" name="Right Arrow 42"/>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51" name="Group 50"/>
          <p:cNvGrpSpPr/>
          <p:nvPr/>
        </p:nvGrpSpPr>
        <p:grpSpPr>
          <a:xfrm rot="5400000">
            <a:off x="616077" y="2811271"/>
            <a:ext cx="339494" cy="397144"/>
            <a:chOff x="4008834" y="1833427"/>
            <a:chExt cx="339494" cy="397144"/>
          </a:xfrm>
        </p:grpSpPr>
        <p:sp>
          <p:nvSpPr>
            <p:cNvPr id="52" name="Right Arrow 51"/>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sp>
        <p:nvSpPr>
          <p:cNvPr id="4" name="Rounded Rectangle 3"/>
          <p:cNvSpPr/>
          <p:nvPr/>
        </p:nvSpPr>
        <p:spPr>
          <a:xfrm>
            <a:off x="175603" y="1860688"/>
            <a:ext cx="1274128"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Physical corrections</a:t>
            </a:r>
          </a:p>
        </p:txBody>
      </p:sp>
      <p:sp>
        <p:nvSpPr>
          <p:cNvPr id="54" name="Rounded Rectangle 53"/>
          <p:cNvSpPr/>
          <p:nvPr/>
        </p:nvSpPr>
        <p:spPr>
          <a:xfrm>
            <a:off x="1674587" y="1828151"/>
            <a:ext cx="1369728" cy="10440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B9DC0C"/>
                </a:solidFill>
                <a:effectLst/>
                <a:uLnTx/>
                <a:uFillTx/>
                <a:latin typeface="Arial"/>
                <a:ea typeface="+mn-ea"/>
                <a:cs typeface="+mn-cs"/>
              </a:rPr>
              <a:t>Threshold to create probabilities</a:t>
            </a:r>
          </a:p>
        </p:txBody>
      </p:sp>
      <p:sp>
        <p:nvSpPr>
          <p:cNvPr id="55" name="Rounded Rectangle 54"/>
          <p:cNvSpPr/>
          <p:nvPr/>
        </p:nvSpPr>
        <p:spPr>
          <a:xfrm>
            <a:off x="3284799" y="1867300"/>
            <a:ext cx="1691050"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Neighbourhood processing</a:t>
            </a:r>
          </a:p>
        </p:txBody>
      </p:sp>
      <p:sp>
        <p:nvSpPr>
          <p:cNvPr id="56" name="Rounded Rectangle 55"/>
          <p:cNvSpPr/>
          <p:nvPr/>
        </p:nvSpPr>
        <p:spPr>
          <a:xfrm>
            <a:off x="5223893" y="1877388"/>
            <a:ext cx="1160532"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Time lag individual models</a:t>
            </a:r>
          </a:p>
        </p:txBody>
      </p:sp>
      <p:sp>
        <p:nvSpPr>
          <p:cNvPr id="57" name="Rounded Rectangle 56"/>
          <p:cNvSpPr/>
          <p:nvPr/>
        </p:nvSpPr>
        <p:spPr>
          <a:xfrm>
            <a:off x="6648952" y="1822826"/>
            <a:ext cx="948730"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Blend models</a:t>
            </a:r>
          </a:p>
        </p:txBody>
      </p:sp>
      <p:sp>
        <p:nvSpPr>
          <p:cNvPr id="58" name="Rounded Rectangle 57"/>
          <p:cNvSpPr/>
          <p:nvPr/>
        </p:nvSpPr>
        <p:spPr>
          <a:xfrm>
            <a:off x="7865309" y="1812389"/>
            <a:ext cx="1063170"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Weather types</a:t>
            </a:r>
          </a:p>
        </p:txBody>
      </p:sp>
      <p:sp>
        <p:nvSpPr>
          <p:cNvPr id="59" name="Rounded Rectangle 58"/>
          <p:cNvSpPr/>
          <p:nvPr/>
        </p:nvSpPr>
        <p:spPr>
          <a:xfrm>
            <a:off x="6600274" y="467946"/>
            <a:ext cx="1063170" cy="9284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Extract spot forecast</a:t>
            </a:r>
          </a:p>
        </p:txBody>
      </p:sp>
      <p:grpSp>
        <p:nvGrpSpPr>
          <p:cNvPr id="8" name="Group 7"/>
          <p:cNvGrpSpPr/>
          <p:nvPr/>
        </p:nvGrpSpPr>
        <p:grpSpPr>
          <a:xfrm>
            <a:off x="1406165" y="2151620"/>
            <a:ext cx="339494" cy="397144"/>
            <a:chOff x="4008834" y="1833427"/>
            <a:chExt cx="339494" cy="397144"/>
          </a:xfrm>
        </p:grpSpPr>
        <p:sp>
          <p:nvSpPr>
            <p:cNvPr id="9" name="Right Arrow 8"/>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24" name="Group 23"/>
          <p:cNvGrpSpPr/>
          <p:nvPr/>
        </p:nvGrpSpPr>
        <p:grpSpPr>
          <a:xfrm>
            <a:off x="2989358" y="2132962"/>
            <a:ext cx="339494" cy="397144"/>
            <a:chOff x="4008834" y="1833427"/>
            <a:chExt cx="339494" cy="397144"/>
          </a:xfrm>
        </p:grpSpPr>
        <p:sp>
          <p:nvSpPr>
            <p:cNvPr id="25" name="Right Arrow 24"/>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36" name="Group 35"/>
          <p:cNvGrpSpPr/>
          <p:nvPr/>
        </p:nvGrpSpPr>
        <p:grpSpPr>
          <a:xfrm>
            <a:off x="4938368" y="2126349"/>
            <a:ext cx="339494" cy="397144"/>
            <a:chOff x="4008834" y="1833427"/>
            <a:chExt cx="339494" cy="397144"/>
          </a:xfrm>
        </p:grpSpPr>
        <p:sp>
          <p:nvSpPr>
            <p:cNvPr id="37" name="Right Arrow 36"/>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33" name="Group 32"/>
          <p:cNvGrpSpPr/>
          <p:nvPr/>
        </p:nvGrpSpPr>
        <p:grpSpPr>
          <a:xfrm>
            <a:off x="6341526" y="2132962"/>
            <a:ext cx="353562" cy="397144"/>
            <a:chOff x="3987732" y="1833427"/>
            <a:chExt cx="353562" cy="397144"/>
          </a:xfrm>
        </p:grpSpPr>
        <p:sp>
          <p:nvSpPr>
            <p:cNvPr id="34" name="Right Arrow 33"/>
            <p:cNvSpPr/>
            <p:nvPr/>
          </p:nvSpPr>
          <p:spPr>
            <a:xfrm>
              <a:off x="4001800"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4"/>
            <p:cNvSpPr txBox="1"/>
            <p:nvPr/>
          </p:nvSpPr>
          <p:spPr>
            <a:xfrm>
              <a:off x="3987732"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48" name="Group 47"/>
          <p:cNvGrpSpPr/>
          <p:nvPr/>
        </p:nvGrpSpPr>
        <p:grpSpPr>
          <a:xfrm>
            <a:off x="7584181" y="2132962"/>
            <a:ext cx="339494" cy="397144"/>
            <a:chOff x="4008834" y="1833427"/>
            <a:chExt cx="339494" cy="397144"/>
          </a:xfrm>
        </p:grpSpPr>
        <p:sp>
          <p:nvSpPr>
            <p:cNvPr id="49" name="Right Arrow 48"/>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4"/>
            <p:cNvSpPr txBox="1"/>
            <p:nvPr/>
          </p:nvSpPr>
          <p:spPr>
            <a:xfrm>
              <a:off x="4016417"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sp>
        <p:nvSpPr>
          <p:cNvPr id="60" name="Rounded Rectangle 59"/>
          <p:cNvSpPr/>
          <p:nvPr/>
        </p:nvSpPr>
        <p:spPr>
          <a:xfrm>
            <a:off x="150081" y="3248634"/>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grpSp>
        <p:nvGrpSpPr>
          <p:cNvPr id="61" name="Group 60"/>
          <p:cNvGrpSpPr/>
          <p:nvPr/>
        </p:nvGrpSpPr>
        <p:grpSpPr>
          <a:xfrm rot="16200000">
            <a:off x="6962043" y="1418282"/>
            <a:ext cx="339494" cy="397144"/>
            <a:chOff x="4008834" y="1833427"/>
            <a:chExt cx="339494" cy="397144"/>
          </a:xfrm>
        </p:grpSpPr>
        <p:sp>
          <p:nvSpPr>
            <p:cNvPr id="62" name="Right Arrow 61"/>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3"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sp>
        <p:nvSpPr>
          <p:cNvPr id="64" name="Rounded Rectangle 63"/>
          <p:cNvSpPr/>
          <p:nvPr/>
        </p:nvSpPr>
        <p:spPr>
          <a:xfrm>
            <a:off x="1776203" y="3247856"/>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sp>
        <p:nvSpPr>
          <p:cNvPr id="65" name="Rounded Rectangle 64"/>
          <p:cNvSpPr/>
          <p:nvPr/>
        </p:nvSpPr>
        <p:spPr>
          <a:xfrm>
            <a:off x="3522742" y="3230085"/>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sp>
        <p:nvSpPr>
          <p:cNvPr id="66" name="Rounded Rectangle 65"/>
          <p:cNvSpPr/>
          <p:nvPr/>
        </p:nvSpPr>
        <p:spPr>
          <a:xfrm>
            <a:off x="5185846" y="3247855"/>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sp>
        <p:nvSpPr>
          <p:cNvPr id="67" name="Rounded Rectangle 66"/>
          <p:cNvSpPr/>
          <p:nvPr/>
        </p:nvSpPr>
        <p:spPr>
          <a:xfrm>
            <a:off x="6520105" y="3249622"/>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sp>
        <p:nvSpPr>
          <p:cNvPr id="68" name="Rounded Rectangle 67"/>
          <p:cNvSpPr/>
          <p:nvPr/>
        </p:nvSpPr>
        <p:spPr>
          <a:xfrm>
            <a:off x="7838305" y="3231152"/>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grpSp>
        <p:nvGrpSpPr>
          <p:cNvPr id="69" name="Group 68"/>
          <p:cNvGrpSpPr/>
          <p:nvPr/>
        </p:nvGrpSpPr>
        <p:grpSpPr>
          <a:xfrm rot="5400000">
            <a:off x="2239686" y="2866944"/>
            <a:ext cx="339494" cy="397144"/>
            <a:chOff x="4008834" y="1833427"/>
            <a:chExt cx="339494" cy="397144"/>
          </a:xfrm>
        </p:grpSpPr>
        <p:sp>
          <p:nvSpPr>
            <p:cNvPr id="70" name="Right Arrow 69"/>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72" name="Group 71"/>
          <p:cNvGrpSpPr/>
          <p:nvPr/>
        </p:nvGrpSpPr>
        <p:grpSpPr>
          <a:xfrm rot="5400000">
            <a:off x="3978425" y="2822279"/>
            <a:ext cx="339494" cy="397144"/>
            <a:chOff x="4008834" y="1833427"/>
            <a:chExt cx="339494" cy="397144"/>
          </a:xfrm>
        </p:grpSpPr>
        <p:sp>
          <p:nvSpPr>
            <p:cNvPr id="73" name="Right Arrow 72"/>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4"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75" name="Group 74"/>
          <p:cNvGrpSpPr/>
          <p:nvPr/>
        </p:nvGrpSpPr>
        <p:grpSpPr>
          <a:xfrm rot="5400000">
            <a:off x="5661131" y="2832367"/>
            <a:ext cx="339494" cy="397144"/>
            <a:chOff x="4008834" y="1833427"/>
            <a:chExt cx="339494" cy="397144"/>
          </a:xfrm>
        </p:grpSpPr>
        <p:sp>
          <p:nvSpPr>
            <p:cNvPr id="76" name="Right Arrow 75"/>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7"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78" name="Group 77"/>
          <p:cNvGrpSpPr/>
          <p:nvPr/>
        </p:nvGrpSpPr>
        <p:grpSpPr>
          <a:xfrm rot="5400000">
            <a:off x="8249735" y="2781443"/>
            <a:ext cx="339494" cy="397144"/>
            <a:chOff x="4008834" y="1833427"/>
            <a:chExt cx="339494" cy="397144"/>
          </a:xfrm>
        </p:grpSpPr>
        <p:sp>
          <p:nvSpPr>
            <p:cNvPr id="79" name="Right Arrow 78"/>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0"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sp>
        <p:nvSpPr>
          <p:cNvPr id="84" name="Rounded Rectangle 83"/>
          <p:cNvSpPr/>
          <p:nvPr/>
        </p:nvSpPr>
        <p:spPr>
          <a:xfrm>
            <a:off x="7823867" y="467946"/>
            <a:ext cx="1290064" cy="92846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B9DC0C"/>
                </a:solidFill>
                <a:effectLst/>
                <a:uLnTx/>
                <a:uFillTx/>
                <a:latin typeface="Arial"/>
                <a:ea typeface="+mn-ea"/>
                <a:cs typeface="+mn-cs"/>
              </a:rPr>
              <a:t>Verification</a:t>
            </a:r>
          </a:p>
        </p:txBody>
      </p:sp>
      <p:grpSp>
        <p:nvGrpSpPr>
          <p:cNvPr id="81" name="Group 80"/>
          <p:cNvGrpSpPr/>
          <p:nvPr/>
        </p:nvGrpSpPr>
        <p:grpSpPr>
          <a:xfrm>
            <a:off x="7580941" y="754878"/>
            <a:ext cx="339494" cy="397144"/>
            <a:chOff x="3963439" y="1833427"/>
            <a:chExt cx="339494" cy="397144"/>
          </a:xfrm>
        </p:grpSpPr>
        <p:sp>
          <p:nvSpPr>
            <p:cNvPr id="82" name="Right Arrow 81"/>
            <p:cNvSpPr/>
            <p:nvPr/>
          </p:nvSpPr>
          <p:spPr>
            <a:xfrm>
              <a:off x="3963439"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3" name="Right Arrow 4"/>
            <p:cNvSpPr txBox="1"/>
            <p:nvPr/>
          </p:nvSpPr>
          <p:spPr>
            <a:xfrm>
              <a:off x="3964537"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grpSp>
        <p:nvGrpSpPr>
          <p:cNvPr id="85" name="Group 84"/>
          <p:cNvGrpSpPr/>
          <p:nvPr/>
        </p:nvGrpSpPr>
        <p:grpSpPr>
          <a:xfrm rot="14043452">
            <a:off x="7627511" y="1400511"/>
            <a:ext cx="339494" cy="397144"/>
            <a:chOff x="4008834" y="1833427"/>
            <a:chExt cx="339494" cy="397144"/>
          </a:xfrm>
        </p:grpSpPr>
        <p:sp>
          <p:nvSpPr>
            <p:cNvPr id="86" name="Right Arrow 85"/>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7" name="Right Arrow 4"/>
            <p:cNvSpPr txBox="1"/>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rgbClr val="B9DC0C"/>
                </a:solidFill>
                <a:effectLst/>
                <a:uLnTx/>
                <a:uFillTx/>
                <a:latin typeface="Arial"/>
                <a:ea typeface="+mn-ea"/>
                <a:cs typeface="+mn-cs"/>
              </a:endParaRPr>
            </a:p>
          </p:txBody>
        </p:sp>
      </p:grpSp>
    </p:spTree>
    <p:extLst>
      <p:ext uri="{BB962C8B-B14F-4D97-AF65-F5344CB8AC3E}">
        <p14:creationId xmlns:p14="http://schemas.microsoft.com/office/powerpoint/2010/main" val="1997187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000" y="427366"/>
            <a:ext cx="8640000" cy="576000"/>
          </a:xfrm>
        </p:spPr>
        <p:txBody>
          <a:bodyPr>
            <a:normAutofit/>
          </a:bodyPr>
          <a:lstStyle/>
          <a:p>
            <a:r>
              <a:rPr lang="en-GB"/>
              <a:t>Physical corrections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97" y="1707516"/>
            <a:ext cx="2963486" cy="3124735"/>
          </a:xfrm>
          <a:prstGeom prst="rect">
            <a:avLst/>
          </a:prstGeom>
        </p:spPr>
      </p:pic>
      <p:sp>
        <p:nvSpPr>
          <p:cNvPr id="7" name="Rectangle 6"/>
          <p:cNvSpPr/>
          <p:nvPr/>
        </p:nvSpPr>
        <p:spPr>
          <a:xfrm>
            <a:off x="2003897" y="3030334"/>
            <a:ext cx="475121" cy="6828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53286" y="1843962"/>
            <a:ext cx="1156964" cy="1323439"/>
          </a:xfrm>
          <a:prstGeom prst="rect">
            <a:avLst/>
          </a:prstGeom>
          <a:solidFill>
            <a:schemeClr val="bg2">
              <a:alpha val="86000"/>
            </a:schemeClr>
          </a:solidFill>
        </p:spPr>
        <p:txBody>
          <a:bodyPr wrap="square" rtlCol="0">
            <a:spAutoFit/>
          </a:bodyPr>
          <a:lstStyle/>
          <a:p>
            <a:r>
              <a:rPr lang="en-GB" sz="1600"/>
              <a:t>More detail over more detailed orography</a:t>
            </a:r>
          </a:p>
        </p:txBody>
      </p:sp>
      <p:sp>
        <p:nvSpPr>
          <p:cNvPr id="9" name="TextBox 8"/>
          <p:cNvSpPr txBox="1"/>
          <p:nvPr/>
        </p:nvSpPr>
        <p:spPr>
          <a:xfrm>
            <a:off x="544750" y="938366"/>
            <a:ext cx="2710774" cy="830997"/>
          </a:xfrm>
          <a:prstGeom prst="rect">
            <a:avLst/>
          </a:prstGeom>
          <a:noFill/>
        </p:spPr>
        <p:txBody>
          <a:bodyPr wrap="square" rtlCol="0">
            <a:spAutoFit/>
          </a:bodyPr>
          <a:lstStyle/>
          <a:p>
            <a:r>
              <a:rPr lang="en-GB" sz="1600"/>
              <a:t>Wind downscaling</a:t>
            </a:r>
          </a:p>
          <a:p>
            <a:pPr marL="285750" indent="-285750">
              <a:buFont typeface="Arial" panose="020B0604020202020204" pitchFamily="34" charset="0"/>
              <a:buChar char="•"/>
            </a:pPr>
            <a:r>
              <a:rPr lang="en-GB" sz="1600"/>
              <a:t>Roughness correction</a:t>
            </a:r>
          </a:p>
          <a:p>
            <a:pPr marL="285750" indent="-285750">
              <a:buFont typeface="Arial" panose="020B0604020202020204" pitchFamily="34" charset="0"/>
              <a:buChar char="•"/>
            </a:pPr>
            <a:r>
              <a:rPr lang="en-GB" sz="1600"/>
              <a:t>Height correction</a:t>
            </a:r>
          </a:p>
        </p:txBody>
      </p:sp>
      <p:pic>
        <p:nvPicPr>
          <p:cNvPr id="10" name="Picture 8">
            <a:extLst>
              <a:ext uri="{FF2B5EF4-FFF2-40B4-BE49-F238E27FC236}">
                <a16:creationId xmlns:a16="http://schemas.microsoft.com/office/drawing/2014/main" id="{2C845BD4-8CF2-4185-ACE5-B8F1DDBC5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6761" y="1707519"/>
            <a:ext cx="2952201" cy="3111674"/>
          </a:xfrm>
          <a:prstGeom prst="rect">
            <a:avLst/>
          </a:prstGeom>
        </p:spPr>
      </p:pic>
      <p:sp>
        <p:nvSpPr>
          <p:cNvPr id="12" name="TextBox 11"/>
          <p:cNvSpPr txBox="1"/>
          <p:nvPr/>
        </p:nvSpPr>
        <p:spPr>
          <a:xfrm>
            <a:off x="4299626" y="1087446"/>
            <a:ext cx="3690025" cy="861774"/>
          </a:xfrm>
          <a:prstGeom prst="rect">
            <a:avLst/>
          </a:prstGeom>
          <a:noFill/>
        </p:spPr>
        <p:txBody>
          <a:bodyPr wrap="square" rtlCol="0">
            <a:spAutoFit/>
          </a:bodyPr>
          <a:lstStyle/>
          <a:p>
            <a:r>
              <a:rPr lang="en-GB" sz="1600"/>
              <a:t>Snow falling level</a:t>
            </a:r>
          </a:p>
          <a:p>
            <a:pPr marL="285750" indent="-285750">
              <a:buFont typeface="Arial" panose="020B0604020202020204" pitchFamily="34" charset="0"/>
              <a:buChar char="•"/>
            </a:pPr>
            <a:r>
              <a:rPr lang="en-GB" sz="1600"/>
              <a:t>Does snow reach the surface?</a:t>
            </a:r>
          </a:p>
          <a:p>
            <a:pPr marL="285750" indent="-285750">
              <a:buFont typeface="Arial" panose="020B0604020202020204" pitchFamily="34" charset="0"/>
              <a:buChar char="•"/>
            </a:pPr>
            <a:endParaRPr lang="en-GB"/>
          </a:p>
        </p:txBody>
      </p:sp>
      <p:sp>
        <p:nvSpPr>
          <p:cNvPr id="13" name="Rectangle 12"/>
          <p:cNvSpPr/>
          <p:nvPr/>
        </p:nvSpPr>
        <p:spPr>
          <a:xfrm>
            <a:off x="3086912" y="3906529"/>
            <a:ext cx="643734" cy="6425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69396" y="4659961"/>
            <a:ext cx="2961249" cy="461665"/>
          </a:xfrm>
          <a:prstGeom prst="rect">
            <a:avLst/>
          </a:prstGeom>
          <a:solidFill>
            <a:schemeClr val="bg2"/>
          </a:solidFill>
        </p:spPr>
        <p:txBody>
          <a:bodyPr wrap="square" rtlCol="0">
            <a:spAutoFit/>
          </a:bodyPr>
          <a:lstStyle/>
          <a:p>
            <a:r>
              <a:rPr lang="en-GB" sz="1200"/>
              <a:t>           5           10         15          20</a:t>
            </a:r>
          </a:p>
          <a:p>
            <a:r>
              <a:rPr lang="en-GB" sz="1200"/>
              <a:t>         wind speed at 10m (m s</a:t>
            </a:r>
            <a:r>
              <a:rPr lang="en-GB" sz="1200" baseline="30000"/>
              <a:t>-1</a:t>
            </a:r>
            <a:r>
              <a:rPr lang="en-GB" sz="1200"/>
              <a:t>)</a:t>
            </a:r>
          </a:p>
        </p:txBody>
      </p:sp>
      <p:sp>
        <p:nvSpPr>
          <p:cNvPr id="15" name="TextBox 14"/>
          <p:cNvSpPr txBox="1"/>
          <p:nvPr/>
        </p:nvSpPr>
        <p:spPr>
          <a:xfrm>
            <a:off x="4466761" y="4643750"/>
            <a:ext cx="2952201" cy="384721"/>
          </a:xfrm>
          <a:prstGeom prst="rect">
            <a:avLst/>
          </a:prstGeom>
          <a:solidFill>
            <a:schemeClr val="bg2"/>
          </a:solidFill>
        </p:spPr>
        <p:txBody>
          <a:bodyPr wrap="square" rtlCol="0">
            <a:spAutoFit/>
          </a:bodyPr>
          <a:lstStyle/>
          <a:p>
            <a:r>
              <a:rPr lang="en-GB" sz="900"/>
              <a:t>    200   400   600   800  1000 1200 1400 1600 1800</a:t>
            </a:r>
          </a:p>
          <a:p>
            <a:r>
              <a:rPr lang="en-GB" sz="1000"/>
              <a:t>                snow falling level </a:t>
            </a:r>
            <a:r>
              <a:rPr lang="en-GB" sz="1000" err="1"/>
              <a:t>asl</a:t>
            </a:r>
            <a:r>
              <a:rPr lang="en-GB" sz="1000"/>
              <a:t> (m)</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1811" t="20997" r="11417" b="23010"/>
          <a:stretch/>
        </p:blipFill>
        <p:spPr>
          <a:xfrm>
            <a:off x="6415200" y="46800"/>
            <a:ext cx="2632500" cy="1080000"/>
          </a:xfrm>
          <a:prstGeom prst="rect">
            <a:avLst/>
          </a:prstGeom>
        </p:spPr>
      </p:pic>
    </p:spTree>
    <p:extLst>
      <p:ext uri="{BB962C8B-B14F-4D97-AF65-F5344CB8AC3E}">
        <p14:creationId xmlns:p14="http://schemas.microsoft.com/office/powerpoint/2010/main" val="137135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4.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5.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6.xml><?xml version="1.0" encoding="utf-8"?>
<a:theme xmlns:a="http://schemas.openxmlformats.org/drawingml/2006/main" name="14_Blank Presentation">
  <a:themeElements>
    <a:clrScheme name="1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defPPr>
      </a:lstStyle>
    </a:tx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
      <a:clrScheme name="1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1bb55a9-a1b5-4196-b12d-1833970ed366" ContentTypeId="0x01010008EC4BDFB4C3D542892399C37F0B505F"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D3F8A79A719D38489F97ABE0D36060F4" ma:contentTypeVersion="4" ma:contentTypeDescription="" ma:contentTypeScope="" ma:versionID="46f34b4289ba5db0348a8f50081add1f">
  <xsd:schema xmlns:xsd="http://www.w3.org/2001/XMLSchema" xmlns:xs="http://www.w3.org/2001/XMLSchema" xmlns:p="http://schemas.microsoft.com/office/2006/metadata/properties" xmlns:ns2="95a6d21c-7db0-4b7e-981f-b4f22b02b9d8" targetNamespace="http://schemas.microsoft.com/office/2006/metadata/properties" ma:root="true" ma:fieldsID="6602e900eaf8209c46d2cb10fcb605ad"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Props1.xml><?xml version="1.0" encoding="utf-8"?>
<ds:datastoreItem xmlns:ds="http://schemas.openxmlformats.org/officeDocument/2006/customXml" ds:itemID="{59392EF6-F743-43E9-B40A-F852415D06D0}">
  <ds:schemaRefs>
    <ds:schemaRef ds:uri="Microsoft.SharePoint.Taxonomy.ContentTypeSync"/>
  </ds:schemaRefs>
</ds:datastoreItem>
</file>

<file path=customXml/itemProps2.xml><?xml version="1.0" encoding="utf-8"?>
<ds:datastoreItem xmlns:ds="http://schemas.openxmlformats.org/officeDocument/2006/customXml" ds:itemID="{6B2D55C2-5171-4775-BEDF-5DE71493FA4B}">
  <ds:schemaRefs>
    <ds:schemaRef ds:uri="http://schemas.microsoft.com/sharepoint/v3/contenttype/forms"/>
  </ds:schemaRefs>
</ds:datastoreItem>
</file>

<file path=customXml/itemProps3.xml><?xml version="1.0" encoding="utf-8"?>
<ds:datastoreItem xmlns:ds="http://schemas.openxmlformats.org/officeDocument/2006/customXml" ds:itemID="{C38E1E9F-0B15-4F5E-B104-927BC648E237}">
  <ds:schemaRefs>
    <ds:schemaRef ds:uri="95a6d21c-7db0-4b7e-981f-b4f22b02b9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B241107-CAF8-4EEE-A753-21518A439004}">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95a6d21c-7db0-4b7e-981f-b4f22b02b9d8"/>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757</TotalTime>
  <Words>3013</Words>
  <Application>Microsoft Office PowerPoint</Application>
  <PresentationFormat>On-screen Show (16:9)</PresentationFormat>
  <Paragraphs>415</Paragraphs>
  <Slides>39</Slides>
  <Notes>39</Notes>
  <HiddenSlides>5</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39</vt:i4>
      </vt:variant>
    </vt:vector>
  </HeadingPairs>
  <TitlesOfParts>
    <vt:vector size="52" baseType="lpstr">
      <vt:lpstr>ＭＳ Ｐゴシック</vt:lpstr>
      <vt:lpstr>Arial</vt:lpstr>
      <vt:lpstr>Bahnschrift</vt:lpstr>
      <vt:lpstr>Calibri</vt:lpstr>
      <vt:lpstr>Helvetica Light</vt:lpstr>
      <vt:lpstr>Times</vt:lpstr>
      <vt:lpstr>Met Office PowerPoint Template</vt:lpstr>
      <vt:lpstr>Custom Design</vt:lpstr>
      <vt:lpstr>1_Met Office PowerPoint Template</vt:lpstr>
      <vt:lpstr>2_Met Office PowerPoint Template</vt:lpstr>
      <vt:lpstr>Office Theme</vt:lpstr>
      <vt:lpstr>14_Blank Presentation</vt:lpstr>
      <vt:lpstr>3_Met Office PowerPoint Template</vt:lpstr>
      <vt:lpstr>Integrated Model post-PROcessing and VERification</vt:lpstr>
      <vt:lpstr>With thanks to…</vt:lpstr>
      <vt:lpstr>Why the need?</vt:lpstr>
      <vt:lpstr>Post-processing review</vt:lpstr>
      <vt:lpstr>IMPROVER verification aims</vt:lpstr>
      <vt:lpstr>Different ways to express uncertainty</vt:lpstr>
      <vt:lpstr>Processing Chains</vt:lpstr>
      <vt:lpstr>Processing chain</vt:lpstr>
      <vt:lpstr>Physical corrections</vt:lpstr>
      <vt:lpstr>Threshold to create probabilities</vt:lpstr>
      <vt:lpstr>Neighbourhood processing</vt:lpstr>
      <vt:lpstr>Time-lagging</vt:lpstr>
      <vt:lpstr>Multi-model blending</vt:lpstr>
      <vt:lpstr>PowerPoint Presentation</vt:lpstr>
      <vt:lpstr>Verification through the chain</vt:lpstr>
      <vt:lpstr>Temperature: Spread and Error</vt:lpstr>
      <vt:lpstr>Temperature: CRPS</vt:lpstr>
      <vt:lpstr>Verification of final spot forecasts (night-time minimum temperature)</vt:lpstr>
      <vt:lpstr>Topographic neighbourhood processing</vt:lpstr>
      <vt:lpstr>MOGREPS-UK probability that air temperature &gt; 11°C</vt:lpstr>
      <vt:lpstr>How does it verify?</vt:lpstr>
      <vt:lpstr>Snow falling level</vt:lpstr>
      <vt:lpstr>Snow falling level process</vt:lpstr>
      <vt:lpstr>Using the snow falling level</vt:lpstr>
      <vt:lpstr>Nowcasting</vt:lpstr>
      <vt:lpstr>Advection nowcasting of precipitation</vt:lpstr>
      <vt:lpstr>Blended nowcast (radar + UKV)</vt:lpstr>
      <vt:lpstr>Planned refinements: orographic enhancement</vt:lpstr>
      <vt:lpstr>Planned refinements: model steering flow</vt:lpstr>
      <vt:lpstr>Weather symbols</vt:lpstr>
      <vt:lpstr>Weather Symbols</vt:lpstr>
      <vt:lpstr>A decision tree…</vt:lpstr>
      <vt:lpstr>A decision tree…</vt:lpstr>
      <vt:lpstr>PowerPoint Presentation</vt:lpstr>
      <vt:lpstr>Weather symbol verification</vt:lpstr>
      <vt:lpstr>Summary and future plans</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helen.chater</dc:creator>
  <dc:description/>
  <cp:lastModifiedBy>Jonathan Flowerdew</cp:lastModifiedBy>
  <cp:revision>46</cp:revision>
  <cp:lastPrinted>2018-11-07T09:14:42Z</cp:lastPrinted>
  <dcterms:created xsi:type="dcterms:W3CDTF">1601-01-01T00:00:00Z</dcterms:created>
  <dcterms:modified xsi:type="dcterms:W3CDTF">2018-11-16T10:06:00Z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0x01010008EC4BDFB4C3D542892399C37F0B505F00D3F8A79A719D38489F97ABE0D36060F4</vt:lpwstr>
  </property>
  <property fmtid="{D5CDD505-2E9C-101B-9397-08002B2CF9AE}" pid="3" name="SharedWithUsers">
    <vt:lpwstr>50;#Barker, Dale</vt:lpwstr>
  </property>
</Properties>
</file>