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2.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884" r:id="rId2"/>
    <p:sldMasterId id="2147483896" r:id="rId3"/>
    <p:sldMasterId id="2147483908" r:id="rId4"/>
    <p:sldMasterId id="2147484023" r:id="rId5"/>
    <p:sldMasterId id="2147484084" r:id="rId6"/>
    <p:sldMasterId id="2147484096" r:id="rId7"/>
    <p:sldMasterId id="2147484112" r:id="rId8"/>
    <p:sldMasterId id="2147484136" r:id="rId9"/>
    <p:sldMasterId id="2147484160" r:id="rId10"/>
    <p:sldMasterId id="2147484193" r:id="rId11"/>
    <p:sldMasterId id="2147484205" r:id="rId12"/>
    <p:sldMasterId id="2147484238" r:id="rId13"/>
  </p:sldMasterIdLst>
  <p:notesMasterIdLst>
    <p:notesMasterId r:id="rId41"/>
  </p:notesMasterIdLst>
  <p:handoutMasterIdLst>
    <p:handoutMasterId r:id="rId42"/>
  </p:handoutMasterIdLst>
  <p:sldIdLst>
    <p:sldId id="916" r:id="rId14"/>
    <p:sldId id="917" r:id="rId15"/>
    <p:sldId id="779" r:id="rId16"/>
    <p:sldId id="1083" r:id="rId17"/>
    <p:sldId id="1082" r:id="rId18"/>
    <p:sldId id="928" r:id="rId19"/>
    <p:sldId id="914" r:id="rId20"/>
    <p:sldId id="1057" r:id="rId21"/>
    <p:sldId id="1077" r:id="rId22"/>
    <p:sldId id="1085" r:id="rId23"/>
    <p:sldId id="1089" r:id="rId24"/>
    <p:sldId id="1090" r:id="rId25"/>
    <p:sldId id="1091" r:id="rId26"/>
    <p:sldId id="1092" r:id="rId27"/>
    <p:sldId id="1093" r:id="rId28"/>
    <p:sldId id="1078" r:id="rId29"/>
    <p:sldId id="1079" r:id="rId30"/>
    <p:sldId id="1044" r:id="rId31"/>
    <p:sldId id="1086" r:id="rId32"/>
    <p:sldId id="1087" r:id="rId33"/>
    <p:sldId id="1088" r:id="rId34"/>
    <p:sldId id="1094" r:id="rId35"/>
    <p:sldId id="1000" r:id="rId36"/>
    <p:sldId id="1005" r:id="rId37"/>
    <p:sldId id="1006" r:id="rId38"/>
    <p:sldId id="1003" r:id="rId39"/>
    <p:sldId id="1084" r:id="rId40"/>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Foley" initials="MF" lastIdx="5" clrIdx="0"/>
  <p:cmAuthor id="1" name="Philip Riley" initials="PR"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90D"/>
    <a:srgbClr val="010000"/>
    <a:srgbClr val="75AB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7" autoAdjust="0"/>
    <p:restoredTop sz="73603" autoAdjust="0"/>
  </p:normalViewPr>
  <p:slideViewPr>
    <p:cSldViewPr>
      <p:cViewPr varScale="1">
        <p:scale>
          <a:sx n="51" d="100"/>
          <a:sy n="51" d="100"/>
        </p:scale>
        <p:origin x="1536" y="66"/>
      </p:cViewPr>
      <p:guideLst>
        <p:guide orient="horz" pos="2160"/>
        <p:guide pos="2880"/>
      </p:guideLst>
    </p:cSldViewPr>
  </p:slideViewPr>
  <p:notesTextViewPr>
    <p:cViewPr>
      <p:scale>
        <a:sx n="1" d="1"/>
        <a:sy n="1" d="1"/>
      </p:scale>
      <p:origin x="0" y="0"/>
    </p:cViewPr>
  </p:notesTextViewPr>
  <p:sorterViewPr>
    <p:cViewPr>
      <p:scale>
        <a:sx n="80" d="100"/>
        <a:sy n="80" d="100"/>
      </p:scale>
      <p:origin x="0" y="10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76CAD529-AA51-4AFC-B88E-54B97482C982}" type="datetimeFigureOut">
              <a:rPr lang="en-AU" smtClean="0"/>
              <a:t>26/11/2018</a:t>
            </a:fld>
            <a:endParaRPr lang="en-AU" dirty="0"/>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2EBF278F-ADD1-4662-B895-8455EB8ECF5C}" type="slidenum">
              <a:rPr lang="en-AU" smtClean="0"/>
              <a:t>‹#›</a:t>
            </a:fld>
            <a:endParaRPr lang="en-AU" dirty="0"/>
          </a:p>
        </p:txBody>
      </p:sp>
    </p:spTree>
    <p:extLst>
      <p:ext uri="{BB962C8B-B14F-4D97-AF65-F5344CB8AC3E}">
        <p14:creationId xmlns:p14="http://schemas.microsoft.com/office/powerpoint/2010/main" val="673494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FA7779AE-3F8D-4539-B063-7B104DD41124}" type="datetimeFigureOut">
              <a:rPr lang="en-AU" smtClean="0"/>
              <a:t>26/11/2018</a:t>
            </a:fld>
            <a:endParaRPr lang="en-AU" dirty="0"/>
          </a:p>
        </p:txBody>
      </p:sp>
      <p:sp>
        <p:nvSpPr>
          <p:cNvPr id="4" name="Slide Image Placeholder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203F787C-A2D9-4570-868A-C520055AA210}" type="slidenum">
              <a:rPr lang="en-AU" smtClean="0"/>
              <a:t>‹#›</a:t>
            </a:fld>
            <a:endParaRPr lang="en-AU" dirty="0"/>
          </a:p>
        </p:txBody>
      </p:sp>
    </p:spTree>
    <p:extLst>
      <p:ext uri="{BB962C8B-B14F-4D97-AF65-F5344CB8AC3E}">
        <p14:creationId xmlns:p14="http://schemas.microsoft.com/office/powerpoint/2010/main" val="873215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 the cusp of being able to automate much of the generation of forecasts</a:t>
            </a:r>
            <a:r>
              <a:rPr lang="en-AU" baseline="0" dirty="0"/>
              <a:t> in non-warning situations to enable </a:t>
            </a:r>
            <a:r>
              <a:rPr lang="en-AU" dirty="0"/>
              <a:t>forecasters, guidance &amp; systems delivering the most value (which is not always</a:t>
            </a:r>
            <a:r>
              <a:rPr lang="en-AU" baseline="0" dirty="0"/>
              <a:t> an accuracy question).</a:t>
            </a:r>
          </a:p>
          <a:p>
            <a:r>
              <a:rPr lang="en-AU" baseline="0" dirty="0"/>
              <a:t>Note the automation also has the side-benefit of being more reproducible and enables greater accuracy when it matters more.</a:t>
            </a:r>
            <a:endParaRPr lang="en-AU" dirty="0"/>
          </a:p>
        </p:txBody>
      </p:sp>
      <p:sp>
        <p:nvSpPr>
          <p:cNvPr id="4" name="Slide Number Placeholder 3"/>
          <p:cNvSpPr>
            <a:spLocks noGrp="1"/>
          </p:cNvSpPr>
          <p:nvPr>
            <p:ph type="sldNum" sz="quarter" idx="10"/>
          </p:nvPr>
        </p:nvSpPr>
        <p:spPr/>
        <p:txBody>
          <a:bodyPr/>
          <a:lstStyle/>
          <a:p>
            <a:fld id="{203F787C-A2D9-4570-868A-C520055AA210}" type="slidenum">
              <a:rPr lang="en-AU" smtClean="0">
                <a:solidFill>
                  <a:prstClr val="black"/>
                </a:solidFill>
              </a:rPr>
              <a:pPr/>
              <a:t>2</a:t>
            </a:fld>
            <a:endParaRPr lang="en-AU">
              <a:solidFill>
                <a:prstClr val="black"/>
              </a:solidFill>
            </a:endParaRPr>
          </a:p>
        </p:txBody>
      </p:sp>
    </p:spTree>
    <p:extLst>
      <p:ext uri="{BB962C8B-B14F-4D97-AF65-F5344CB8AC3E}">
        <p14:creationId xmlns:p14="http://schemas.microsoft.com/office/powerpoint/2010/main" val="1970667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2 GOCF rainfall benefits:</a:t>
            </a:r>
          </a:p>
          <a:p>
            <a:pPr marL="171450" indent="-171450">
              <a:buFontTx/>
              <a:buChar char="-"/>
            </a:pPr>
            <a:r>
              <a:rPr lang="en-AU" dirty="0"/>
              <a:t>Automation</a:t>
            </a:r>
          </a:p>
          <a:p>
            <a:pPr marL="171450" indent="-171450">
              <a:buFontTx/>
              <a:buChar char="-"/>
            </a:pPr>
            <a:r>
              <a:rPr lang="en-AU" dirty="0"/>
              <a:t>Support of improved forecasts</a:t>
            </a:r>
          </a:p>
          <a:p>
            <a:pPr marL="171450" indent="-171450">
              <a:buFontTx/>
              <a:buChar char="-"/>
            </a:pPr>
            <a:endParaRPr lang="en-AU" dirty="0"/>
          </a:p>
          <a:p>
            <a:pPr marL="171450" indent="-171450">
              <a:buFontTx/>
              <a:buChar char="-"/>
            </a:pPr>
            <a:r>
              <a:rPr lang="en-AU" dirty="0"/>
              <a:t>Potentially discuss training &amp; services.</a:t>
            </a:r>
          </a:p>
        </p:txBody>
      </p:sp>
      <p:sp>
        <p:nvSpPr>
          <p:cNvPr id="4" name="Slide Number Placeholder 3"/>
          <p:cNvSpPr>
            <a:spLocks noGrp="1"/>
          </p:cNvSpPr>
          <p:nvPr>
            <p:ph type="sldNum" sz="quarter" idx="5"/>
          </p:nvPr>
        </p:nvSpPr>
        <p:spPr/>
        <p:txBody>
          <a:bodyPr/>
          <a:lstStyle/>
          <a:p>
            <a:fld id="{203F787C-A2D9-4570-868A-C520055AA210}" type="slidenum">
              <a:rPr lang="en-AU" smtClean="0"/>
              <a:t>12</a:t>
            </a:fld>
            <a:endParaRPr lang="en-AU" dirty="0"/>
          </a:p>
        </p:txBody>
      </p:sp>
    </p:spTree>
    <p:extLst>
      <p:ext uri="{BB962C8B-B14F-4D97-AF65-F5344CB8AC3E}">
        <p14:creationId xmlns:p14="http://schemas.microsoft.com/office/powerpoint/2010/main" val="51935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2 GOCF rainfall benefits:</a:t>
            </a:r>
          </a:p>
          <a:p>
            <a:pPr marL="171450" indent="-171450">
              <a:buFontTx/>
              <a:buChar char="-"/>
            </a:pPr>
            <a:r>
              <a:rPr lang="en-AU" dirty="0"/>
              <a:t>Automation</a:t>
            </a:r>
          </a:p>
          <a:p>
            <a:pPr marL="171450" indent="-171450">
              <a:buFontTx/>
              <a:buChar char="-"/>
            </a:pPr>
            <a:r>
              <a:rPr lang="en-AU" dirty="0"/>
              <a:t>Support of improved forecasts</a:t>
            </a:r>
          </a:p>
          <a:p>
            <a:pPr marL="171450" indent="-171450">
              <a:buFontTx/>
              <a:buChar char="-"/>
            </a:pPr>
            <a:endParaRPr lang="en-AU" dirty="0"/>
          </a:p>
          <a:p>
            <a:pPr marL="171450" indent="-171450">
              <a:buFontTx/>
              <a:buChar char="-"/>
            </a:pPr>
            <a:r>
              <a:rPr lang="en-AU" dirty="0"/>
              <a:t>Potentially discuss training &amp; services.</a:t>
            </a:r>
          </a:p>
        </p:txBody>
      </p:sp>
      <p:sp>
        <p:nvSpPr>
          <p:cNvPr id="4" name="Slide Number Placeholder 3"/>
          <p:cNvSpPr>
            <a:spLocks noGrp="1"/>
          </p:cNvSpPr>
          <p:nvPr>
            <p:ph type="sldNum" sz="quarter" idx="5"/>
          </p:nvPr>
        </p:nvSpPr>
        <p:spPr/>
        <p:txBody>
          <a:bodyPr/>
          <a:lstStyle/>
          <a:p>
            <a:fld id="{203F787C-A2D9-4570-868A-C520055AA210}" type="slidenum">
              <a:rPr lang="en-AU" smtClean="0"/>
              <a:t>13</a:t>
            </a:fld>
            <a:endParaRPr lang="en-AU" dirty="0"/>
          </a:p>
        </p:txBody>
      </p:sp>
    </p:spTree>
    <p:extLst>
      <p:ext uri="{BB962C8B-B14F-4D97-AF65-F5344CB8AC3E}">
        <p14:creationId xmlns:p14="http://schemas.microsoft.com/office/powerpoint/2010/main" val="3962754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2 GOCF rainfall benefits:</a:t>
            </a:r>
          </a:p>
          <a:p>
            <a:pPr marL="171450" indent="-171450">
              <a:buFontTx/>
              <a:buChar char="-"/>
            </a:pPr>
            <a:r>
              <a:rPr lang="en-AU" dirty="0"/>
              <a:t>Automation</a:t>
            </a:r>
          </a:p>
          <a:p>
            <a:pPr marL="171450" indent="-171450">
              <a:buFontTx/>
              <a:buChar char="-"/>
            </a:pPr>
            <a:r>
              <a:rPr lang="en-AU" dirty="0"/>
              <a:t>Support of improved forecasts</a:t>
            </a:r>
          </a:p>
          <a:p>
            <a:pPr marL="171450" indent="-171450">
              <a:buFontTx/>
              <a:buChar char="-"/>
            </a:pPr>
            <a:endParaRPr lang="en-AU" dirty="0"/>
          </a:p>
          <a:p>
            <a:pPr marL="171450" indent="-171450">
              <a:buFontTx/>
              <a:buChar char="-"/>
            </a:pPr>
            <a:r>
              <a:rPr lang="en-AU" dirty="0"/>
              <a:t>Potentially discuss training &amp; services.</a:t>
            </a:r>
          </a:p>
        </p:txBody>
      </p:sp>
      <p:sp>
        <p:nvSpPr>
          <p:cNvPr id="4" name="Slide Number Placeholder 3"/>
          <p:cNvSpPr>
            <a:spLocks noGrp="1"/>
          </p:cNvSpPr>
          <p:nvPr>
            <p:ph type="sldNum" sz="quarter" idx="5"/>
          </p:nvPr>
        </p:nvSpPr>
        <p:spPr/>
        <p:txBody>
          <a:bodyPr/>
          <a:lstStyle/>
          <a:p>
            <a:fld id="{203F787C-A2D9-4570-868A-C520055AA210}" type="slidenum">
              <a:rPr lang="en-AU" smtClean="0"/>
              <a:t>14</a:t>
            </a:fld>
            <a:endParaRPr lang="en-AU" dirty="0"/>
          </a:p>
        </p:txBody>
      </p:sp>
    </p:spTree>
    <p:extLst>
      <p:ext uri="{BB962C8B-B14F-4D97-AF65-F5344CB8AC3E}">
        <p14:creationId xmlns:p14="http://schemas.microsoft.com/office/powerpoint/2010/main" val="228771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2 GOCF rainfall benefits:</a:t>
            </a:r>
          </a:p>
          <a:p>
            <a:pPr marL="171450" indent="-171450">
              <a:buFontTx/>
              <a:buChar char="-"/>
            </a:pPr>
            <a:r>
              <a:rPr lang="en-AU" dirty="0"/>
              <a:t>Automation</a:t>
            </a:r>
          </a:p>
          <a:p>
            <a:pPr marL="171450" indent="-171450">
              <a:buFontTx/>
              <a:buChar char="-"/>
            </a:pPr>
            <a:r>
              <a:rPr lang="en-AU" dirty="0"/>
              <a:t>Support of improved forecasts</a:t>
            </a:r>
          </a:p>
          <a:p>
            <a:pPr marL="171450" indent="-171450">
              <a:buFontTx/>
              <a:buChar char="-"/>
            </a:pPr>
            <a:endParaRPr lang="en-AU" dirty="0"/>
          </a:p>
          <a:p>
            <a:pPr marL="171450" indent="-171450">
              <a:buFontTx/>
              <a:buChar char="-"/>
            </a:pPr>
            <a:r>
              <a:rPr lang="en-AU" dirty="0"/>
              <a:t>Potentially discuss training &amp; services.</a:t>
            </a:r>
          </a:p>
        </p:txBody>
      </p:sp>
      <p:sp>
        <p:nvSpPr>
          <p:cNvPr id="4" name="Slide Number Placeholder 3"/>
          <p:cNvSpPr>
            <a:spLocks noGrp="1"/>
          </p:cNvSpPr>
          <p:nvPr>
            <p:ph type="sldNum" sz="quarter" idx="5"/>
          </p:nvPr>
        </p:nvSpPr>
        <p:spPr/>
        <p:txBody>
          <a:bodyPr/>
          <a:lstStyle/>
          <a:p>
            <a:fld id="{203F787C-A2D9-4570-868A-C520055AA210}" type="slidenum">
              <a:rPr lang="en-AU" smtClean="0"/>
              <a:t>15</a:t>
            </a:fld>
            <a:endParaRPr lang="en-AU" dirty="0"/>
          </a:p>
        </p:txBody>
      </p:sp>
    </p:spTree>
    <p:extLst>
      <p:ext uri="{BB962C8B-B14F-4D97-AF65-F5344CB8AC3E}">
        <p14:creationId xmlns:p14="http://schemas.microsoft.com/office/powerpoint/2010/main" val="2796566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measured improvements to 0.2mm skill are due to rescaling of probabilities to be reliable against observations, and how observations of exactly 0.2mm rain are treated.  Skill of official minus old GOCF is from Jive, and for 0.2mm exceedances, the simple mean of filtered and unfiltered results is taken.</a:t>
            </a:r>
          </a:p>
          <a:p>
            <a:r>
              <a:rPr lang="en-AU" dirty="0"/>
              <a:t>Unreliable results are indicated using an empirical rule and subjective threshold, based on level of raw skill.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F787C-A2D9-4570-868A-C520055AA21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6689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measured improvements to 0.2mm skill are due to rescaling of probabilities to be reliable against observations, and how observations of exactly 0.2mm rain are treated.  Skill of official minus old GOCF is from Jive, and for 0.2mm exceedances, the simple mean of filtered and unfiltered results is taken.</a:t>
            </a:r>
          </a:p>
          <a:p>
            <a:r>
              <a:rPr lang="en-AU" dirty="0"/>
              <a:t>Unreliable results are indicated using an empirical rule and subjective threshold, based on level of raw skill.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F787C-A2D9-4570-868A-C520055AA21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802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that selectively choosing to no apply </a:t>
            </a:r>
            <a:r>
              <a:rPr lang="en-AU" dirty="0" err="1"/>
              <a:t>serp</a:t>
            </a:r>
            <a:r>
              <a:rPr lang="en-AU" dirty="0"/>
              <a:t> at particular sites can ameliorate some of the known hotspot issues.  However, this also reduces the availability of locations to constrain </a:t>
            </a:r>
            <a:r>
              <a:rPr lang="en-AU" dirty="0" err="1"/>
              <a:t>serp</a:t>
            </a:r>
            <a:r>
              <a:rPr lang="en-AU" dirty="0"/>
              <a:t> where they are most needed, potentially reducing skill; hence that approach cannot be scaled 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F787C-A2D9-4570-868A-C520055AA21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846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I’ve added a bit here – to include spot forecasts and blending.</a:t>
            </a:r>
          </a:p>
          <a:p>
            <a:r>
              <a:rPr lang="en-GB" dirty="0"/>
              <a:t>It might be worth having a slide or</a:t>
            </a:r>
            <a:r>
              <a:rPr lang="en-GB" baseline="0" dirty="0"/>
              <a:t> something that says what level0, level 1, level 2 and level 3 are (and “Service Hub” and “Value Streams”)</a:t>
            </a:r>
            <a:endParaRPr lang="en-GB" dirty="0"/>
          </a:p>
        </p:txBody>
      </p:sp>
    </p:spTree>
    <p:extLst>
      <p:ext uri="{BB962C8B-B14F-4D97-AF65-F5344CB8AC3E}">
        <p14:creationId xmlns:p14="http://schemas.microsoft.com/office/powerpoint/2010/main" val="3165671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F787C-A2D9-4570-868A-C520055AA21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0377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8875" cy="3725863"/>
          </a:xfrm>
        </p:spPr>
      </p:sp>
      <p:sp>
        <p:nvSpPr>
          <p:cNvPr id="3" name="Notes Placeholder 2"/>
          <p:cNvSpPr>
            <a:spLocks noGrp="1"/>
          </p:cNvSpPr>
          <p:nvPr>
            <p:ph type="body" idx="1"/>
          </p:nvPr>
        </p:nvSpPr>
        <p:spPr/>
        <p:txBody>
          <a:bodyPr/>
          <a:lstStyle/>
          <a:p>
            <a:r>
              <a:rPr lang="en-AU" dirty="0"/>
              <a:t>"Too much information for people"</a:t>
            </a:r>
          </a:p>
          <a:p>
            <a:r>
              <a:rPr lang="en-AU" dirty="0"/>
              <a:t>Explain ensembles here</a:t>
            </a:r>
            <a:r>
              <a:rPr lang="en-AU" baseline="0" dirty="0"/>
              <a:t> – </a:t>
            </a:r>
            <a:r>
              <a:rPr lang="en-AU" baseline="0" dirty="0" err="1"/>
              <a:t>monte-carlo</a:t>
            </a:r>
            <a:r>
              <a:rPr lang="en-AU" baseline="0" dirty="0"/>
              <a:t> technique – vary initial conditions within uncertainty.</a:t>
            </a:r>
          </a:p>
          <a:p>
            <a:r>
              <a:rPr lang="en-AU" baseline="0" dirty="0"/>
              <a:t>Ensemble mean typically lower RMSE than deterministic forecast (basically due to cancellation of random errors).</a:t>
            </a:r>
          </a:p>
          <a:p>
            <a:r>
              <a:rPr lang="en-AU" baseline="0" dirty="0"/>
              <a:t>GPP acts as an abstraction layer or </a:t>
            </a:r>
            <a:r>
              <a:rPr lang="en-AU" baseline="0" dirty="0" err="1"/>
              <a:t>decoupler</a:t>
            </a:r>
            <a:r>
              <a:rPr lang="en-AU" baseline="0"/>
              <a:t>.</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F787C-A2D9-4570-868A-C520055AA21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02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Bureau directions</a:t>
            </a:r>
          </a:p>
          <a:p>
            <a:pPr marL="171450" indent="-171450">
              <a:buFontTx/>
              <a:buChar char="-"/>
            </a:pPr>
            <a:r>
              <a:rPr lang="en-AU" dirty="0"/>
              <a:t>Greater automation of forecasting – current focus on routine</a:t>
            </a:r>
          </a:p>
          <a:p>
            <a:pPr marL="171450" indent="-171450">
              <a:buFontTx/>
              <a:buChar char="-"/>
            </a:pPr>
            <a:r>
              <a:rPr lang="en-AU" dirty="0"/>
              <a:t>Restructure of aviation into 2 regions – affects surge capacity hence automation</a:t>
            </a:r>
          </a:p>
          <a:p>
            <a:pPr marL="171450" indent="-171450">
              <a:buFontTx/>
              <a:buChar char="-"/>
            </a:pPr>
            <a:r>
              <a:rPr lang="en-AU" dirty="0"/>
              <a:t>Take advantage of high-res guidance incl ensembles</a:t>
            </a:r>
          </a:p>
          <a:p>
            <a:pPr marL="628650" lvl="1" indent="-171450">
              <a:buFontTx/>
              <a:buChar char="-"/>
            </a:pPr>
            <a:r>
              <a:rPr lang="en-AU" dirty="0"/>
              <a:t>Thunderstorm guidance</a:t>
            </a:r>
          </a:p>
          <a:p>
            <a:pPr marL="628650" lvl="1" indent="-171450">
              <a:buFontTx/>
              <a:buChar char="-"/>
            </a:pPr>
            <a:r>
              <a:rPr lang="en-AU" dirty="0"/>
              <a:t>General skill improvements</a:t>
            </a:r>
          </a:p>
          <a:p>
            <a:pPr marL="171450" lvl="0" indent="-171450">
              <a:buFontTx/>
              <a:buChar char="-"/>
            </a:pPr>
            <a:r>
              <a:rPr lang="en-AU" dirty="0"/>
              <a:t>Nowcasting &amp; short-range forecasting</a:t>
            </a:r>
          </a:p>
          <a:p>
            <a:pPr marL="171450" lvl="0" indent="-171450">
              <a:buFontTx/>
              <a:buChar char="-"/>
            </a:pPr>
            <a:r>
              <a:rPr lang="en-AU" dirty="0"/>
              <a:t>Alerting</a:t>
            </a:r>
          </a:p>
          <a:p>
            <a:pPr marL="171450" lvl="0" indent="-171450">
              <a:buFontTx/>
              <a:buChar char="-"/>
            </a:pPr>
            <a:r>
              <a:rPr lang="en-AU" dirty="0"/>
              <a:t>Slow move into probabilistic and impact services</a:t>
            </a:r>
          </a:p>
          <a:p>
            <a:pPr marL="171450" lvl="0" indent="-171450">
              <a:buFontTx/>
              <a:buChar char="-"/>
            </a:pPr>
            <a:r>
              <a:rPr lang="en-AU" dirty="0"/>
              <a:t>Still defining how to provide different products &amp; services – e.g. role of cloud; algorithms to data or vice-versa.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F787C-A2D9-4570-868A-C520055AA21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5147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F787C-A2D9-4570-868A-C520055AA21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305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Background: the 50% and 25%</a:t>
            </a:r>
            <a:r>
              <a:rPr lang="en-AU" baseline="0" dirty="0"/>
              <a:t> </a:t>
            </a:r>
            <a:r>
              <a:rPr lang="en-AU" dirty="0"/>
              <a:t>exceedance rainfall</a:t>
            </a:r>
            <a:r>
              <a:rPr lang="en-AU" baseline="0" dirty="0"/>
              <a:t> amounts (quantiles) match the possible rainfall range in official forecasts.</a:t>
            </a:r>
          </a:p>
          <a:p>
            <a:r>
              <a:rPr lang="en-AU" baseline="0" dirty="0"/>
              <a:t>25% or 10% exceedance can be thought of a higher rainfall amount that one might get; 50% exceedance is near a best guess; one might usually expect to get at least the 90 or 75</a:t>
            </a:r>
            <a:r>
              <a:rPr lang="en-AU" baseline="0"/>
              <a:t>% amount.</a:t>
            </a:r>
            <a:endParaRPr lang="en-AU" baseline="0" dirty="0"/>
          </a:p>
          <a:p>
            <a:r>
              <a:rPr lang="en-AU" baseline="0" dirty="0"/>
              <a:t>The point of the plots is not to go into detail, but to visually indicate the sort of guidance that supports forecasts.</a:t>
            </a:r>
            <a:endParaRPr lang="en-AU" dirty="0"/>
          </a:p>
        </p:txBody>
      </p:sp>
      <p:sp>
        <p:nvSpPr>
          <p:cNvPr id="4" name="Slide Number Placeholder 3"/>
          <p:cNvSpPr>
            <a:spLocks noGrp="1"/>
          </p:cNvSpPr>
          <p:nvPr>
            <p:ph type="sldNum" sz="quarter" idx="10"/>
          </p:nvPr>
        </p:nvSpPr>
        <p:spPr/>
        <p:txBody>
          <a:bodyPr/>
          <a:lstStyle/>
          <a:p>
            <a:fld id="{203F787C-A2D9-4570-868A-C520055AA210}" type="slidenum">
              <a:rPr lang="en-AU" smtClean="0"/>
              <a:t>7</a:t>
            </a:fld>
            <a:endParaRPr lang="en-AU" dirty="0"/>
          </a:p>
        </p:txBody>
      </p:sp>
    </p:spTree>
    <p:extLst>
      <p:ext uri="{BB962C8B-B14F-4D97-AF65-F5344CB8AC3E}">
        <p14:creationId xmlns:p14="http://schemas.microsoft.com/office/powerpoint/2010/main" val="4131537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NWP skill advances at the rate of about 1 lead day per decade.</a:t>
            </a:r>
          </a:p>
          <a:p>
            <a:r>
              <a:rPr lang="en-AU" dirty="0"/>
              <a:t>Use of ECMWF ensemble also prepares for use of ACCESS-GE3.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F787C-A2D9-4570-868A-C520055AA21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129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measured improvements to 0.2mm skill are due to rescaling of probabilities to be reliable against observations, and how observations of exactly 0.2mm rain are treated.  Skill of official minus old GOCF is from Jive, and for 0.2mm exceedances, the simple mean of filtered and unfiltered results is taken.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T'Mir: The way I chose which plots were 'unreliable' (dashed lines, asterisked in the legend) was that I took the minimum value of (degradation by day / Dev Brier score) and if that was &lt; 0.02, the plot is dashed. Plots that are missing, but still present on the legend are missing because data was missing. These also come up as asterisked because of the way Nulls are handled in the packages I used.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F787C-A2D9-4570-868A-C520055AA21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92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2 GOCF rainfall benefits:</a:t>
            </a:r>
          </a:p>
          <a:p>
            <a:pPr marL="171450" indent="-171450">
              <a:buFontTx/>
              <a:buChar char="-"/>
            </a:pPr>
            <a:r>
              <a:rPr lang="en-AU" dirty="0"/>
              <a:t>Automation</a:t>
            </a:r>
          </a:p>
          <a:p>
            <a:pPr marL="171450" indent="-171450">
              <a:buFontTx/>
              <a:buChar char="-"/>
            </a:pPr>
            <a:r>
              <a:rPr lang="en-AU" dirty="0"/>
              <a:t>Support of improved forecasts</a:t>
            </a:r>
          </a:p>
          <a:p>
            <a:pPr marL="171450" indent="-171450">
              <a:buFontTx/>
              <a:buChar char="-"/>
            </a:pPr>
            <a:endParaRPr lang="en-AU" dirty="0"/>
          </a:p>
          <a:p>
            <a:pPr marL="171450" indent="-171450">
              <a:buFontTx/>
              <a:buChar char="-"/>
            </a:pPr>
            <a:r>
              <a:rPr lang="en-AU" dirty="0"/>
              <a:t>Potentially discuss training &amp; services.</a:t>
            </a:r>
          </a:p>
        </p:txBody>
      </p:sp>
      <p:sp>
        <p:nvSpPr>
          <p:cNvPr id="4" name="Slide Number Placeholder 3"/>
          <p:cNvSpPr>
            <a:spLocks noGrp="1"/>
          </p:cNvSpPr>
          <p:nvPr>
            <p:ph type="sldNum" sz="quarter" idx="5"/>
          </p:nvPr>
        </p:nvSpPr>
        <p:spPr/>
        <p:txBody>
          <a:bodyPr/>
          <a:lstStyle/>
          <a:p>
            <a:fld id="{203F787C-A2D9-4570-868A-C520055AA210}" type="slidenum">
              <a:rPr lang="en-AU" smtClean="0"/>
              <a:t>10</a:t>
            </a:fld>
            <a:endParaRPr lang="en-AU" dirty="0"/>
          </a:p>
        </p:txBody>
      </p:sp>
    </p:spTree>
    <p:extLst>
      <p:ext uri="{BB962C8B-B14F-4D97-AF65-F5344CB8AC3E}">
        <p14:creationId xmlns:p14="http://schemas.microsoft.com/office/powerpoint/2010/main" val="65162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2 GOCF rainfall benefits:</a:t>
            </a:r>
          </a:p>
          <a:p>
            <a:pPr marL="171450" indent="-171450">
              <a:buFontTx/>
              <a:buChar char="-"/>
            </a:pPr>
            <a:r>
              <a:rPr lang="en-AU" dirty="0"/>
              <a:t>Automation</a:t>
            </a:r>
          </a:p>
          <a:p>
            <a:pPr marL="171450" indent="-171450">
              <a:buFontTx/>
              <a:buChar char="-"/>
            </a:pPr>
            <a:r>
              <a:rPr lang="en-AU" dirty="0"/>
              <a:t>Support of improved forecasts</a:t>
            </a:r>
          </a:p>
          <a:p>
            <a:pPr marL="171450" indent="-171450">
              <a:buFontTx/>
              <a:buChar char="-"/>
            </a:pPr>
            <a:endParaRPr lang="en-AU" dirty="0"/>
          </a:p>
          <a:p>
            <a:pPr marL="171450" indent="-171450">
              <a:buFontTx/>
              <a:buChar char="-"/>
            </a:pPr>
            <a:r>
              <a:rPr lang="en-AU" dirty="0"/>
              <a:t>Potentially discuss training &amp; services.</a:t>
            </a:r>
          </a:p>
        </p:txBody>
      </p:sp>
      <p:sp>
        <p:nvSpPr>
          <p:cNvPr id="4" name="Slide Number Placeholder 3"/>
          <p:cNvSpPr>
            <a:spLocks noGrp="1"/>
          </p:cNvSpPr>
          <p:nvPr>
            <p:ph type="sldNum" sz="quarter" idx="5"/>
          </p:nvPr>
        </p:nvSpPr>
        <p:spPr/>
        <p:txBody>
          <a:bodyPr/>
          <a:lstStyle/>
          <a:p>
            <a:fld id="{203F787C-A2D9-4570-868A-C520055AA210}" type="slidenum">
              <a:rPr lang="en-AU" smtClean="0"/>
              <a:t>11</a:t>
            </a:fld>
            <a:endParaRPr lang="en-AU" dirty="0"/>
          </a:p>
        </p:txBody>
      </p:sp>
    </p:spTree>
    <p:extLst>
      <p:ext uri="{BB962C8B-B14F-4D97-AF65-F5344CB8AC3E}">
        <p14:creationId xmlns:p14="http://schemas.microsoft.com/office/powerpoint/2010/main" val="2492301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7"/>
          <p:cNvPicPr>
            <a:picLocks/>
          </p:cNvPicPr>
          <p:nvPr/>
        </p:nvPicPr>
        <p:blipFill>
          <a:blip r:embed="rId2"/>
          <a:srcRect/>
          <a:stretch>
            <a:fillRect/>
          </a:stretch>
        </p:blipFill>
        <p:spPr bwMode="auto">
          <a:xfrm>
            <a:off x="0" y="2914651"/>
            <a:ext cx="9144000" cy="144463"/>
          </a:xfrm>
          <a:prstGeom prst="rect">
            <a:avLst/>
          </a:prstGeom>
          <a:noFill/>
          <a:ln w="9525">
            <a:noFill/>
            <a:miter lim="800000"/>
            <a:headEnd/>
            <a:tailEnd/>
          </a:ln>
        </p:spPr>
      </p:pic>
      <p:pic>
        <p:nvPicPr>
          <p:cNvPr id="5" name="Picture 7" descr="logo.eps"/>
          <p:cNvPicPr>
            <a:picLocks noChangeAspect="1"/>
          </p:cNvPicPr>
          <p:nvPr/>
        </p:nvPicPr>
        <p:blipFill>
          <a:blip r:embed="rId3"/>
          <a:srcRect/>
          <a:stretch>
            <a:fillRect/>
          </a:stretch>
        </p:blipFill>
        <p:spPr bwMode="auto">
          <a:xfrm>
            <a:off x="457200" y="439739"/>
            <a:ext cx="1346200" cy="977900"/>
          </a:xfrm>
          <a:prstGeom prst="rect">
            <a:avLst/>
          </a:prstGeom>
          <a:noFill/>
          <a:ln w="9525">
            <a:noFill/>
            <a:miter lim="800000"/>
            <a:headEnd/>
            <a:tailEnd/>
          </a:ln>
        </p:spPr>
      </p:pic>
      <p:sp>
        <p:nvSpPr>
          <p:cNvPr id="18434" name="Title Placeholder 1"/>
          <p:cNvSpPr>
            <a:spLocks noGrp="1"/>
          </p:cNvSpPr>
          <p:nvPr>
            <p:ph type="ctrTitle"/>
          </p:nvPr>
        </p:nvSpPr>
        <p:spPr>
          <a:xfrm>
            <a:off x="614363" y="1539874"/>
            <a:ext cx="7916862" cy="719139"/>
          </a:xfrm>
        </p:spPr>
        <p:txBody>
          <a:bodyPr/>
          <a:lstStyle>
            <a:lvl1pPr algn="l">
              <a:defRPr smtClean="0">
                <a:latin typeface="Arial" pitchFamily="34" charset="0"/>
              </a:defRPr>
            </a:lvl1pPr>
          </a:lstStyle>
          <a:p>
            <a:pPr lvl="0"/>
            <a:r>
              <a:rPr lang="en-AU" noProof="0"/>
              <a:t>Click to edit Master title style</a:t>
            </a:r>
          </a:p>
        </p:txBody>
      </p:sp>
      <p:sp>
        <p:nvSpPr>
          <p:cNvPr id="18435" name="Text Placeholder 2"/>
          <p:cNvSpPr>
            <a:spLocks noGrp="1"/>
          </p:cNvSpPr>
          <p:nvPr>
            <p:ph type="subTitle" idx="1"/>
          </p:nvPr>
        </p:nvSpPr>
        <p:spPr>
          <a:xfrm>
            <a:off x="614363" y="2312989"/>
            <a:ext cx="7916862" cy="719137"/>
          </a:xfrm>
        </p:spPr>
        <p:txBody>
          <a:bodyPr/>
          <a:lstStyle>
            <a:lvl1pPr marL="0" indent="0">
              <a:buFontTx/>
              <a:buNone/>
              <a:defRPr sz="1800" smtClean="0">
                <a:latin typeface="Arial" pitchFamily="34" charset="0"/>
              </a:defRPr>
            </a:lvl1pPr>
          </a:lstStyle>
          <a:p>
            <a:pPr lvl="0"/>
            <a:r>
              <a:rPr lang="en-AU" noProof="0"/>
              <a:t>Click to edit Master subtitle style</a:t>
            </a:r>
          </a:p>
        </p:txBody>
      </p:sp>
      <p:sp>
        <p:nvSpPr>
          <p:cNvPr id="6" name="Rectangle 6"/>
          <p:cNvSpPr>
            <a:spLocks noGrp="1" noChangeArrowheads="1"/>
          </p:cNvSpPr>
          <p:nvPr>
            <p:ph type="sldNum" sz="quarter" idx="10"/>
          </p:nvPr>
        </p:nvSpPr>
        <p:spPr/>
        <p:txBody>
          <a:bodyPr/>
          <a:lstStyle>
            <a:lvl1pPr>
              <a:defRPr>
                <a:latin typeface="Arial" charset="0"/>
                <a:cs typeface="+mn-cs"/>
              </a:defRPr>
            </a:lvl1pPr>
          </a:lstStyle>
          <a:p>
            <a:pPr>
              <a:defRPr/>
            </a:pPr>
            <a:fld id="{23A7974A-2314-4761-82E3-482366804B77}" type="slidenum">
              <a:rPr lang="en-AU"/>
              <a:pPr>
                <a:defRPr/>
              </a:pPr>
              <a:t>‹#›</a:t>
            </a:fld>
            <a:endParaRPr lang="en-AU" dirty="0"/>
          </a:p>
        </p:txBody>
      </p:sp>
    </p:spTree>
    <p:extLst>
      <p:ext uri="{BB962C8B-B14F-4D97-AF65-F5344CB8AC3E}">
        <p14:creationId xmlns:p14="http://schemas.microsoft.com/office/powerpoint/2010/main" val="221328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to edit Master title style</a:t>
            </a:r>
            <a:endParaRPr lang="en-US" dirty="0"/>
          </a:p>
        </p:txBody>
      </p:sp>
      <p:sp>
        <p:nvSpPr>
          <p:cNvPr id="3" name="Vertical Text Placeholder 2"/>
          <p:cNvSpPr>
            <a:spLocks noGrp="1"/>
          </p:cNvSpPr>
          <p:nvPr>
            <p:ph type="body" orient="vert" idx="1"/>
          </p:nvPr>
        </p:nvSpPr>
        <p:spPr/>
        <p:txBody>
          <a:bodyPr vert="eaVert"/>
          <a:lstStyle>
            <a:lvl5pPr>
              <a:defRPr sz="12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4" name="Rectangle 3"/>
          <p:cNvSpPr>
            <a:spLocks noGrp="1" noChangeArrowheads="1"/>
          </p:cNvSpPr>
          <p:nvPr>
            <p:ph type="sldNum" sz="quarter" idx="10"/>
          </p:nvPr>
        </p:nvSpPr>
        <p:spPr/>
        <p:txBody>
          <a:bodyPr/>
          <a:lstStyle>
            <a:lvl1pPr>
              <a:defRPr>
                <a:latin typeface="Arial" charset="0"/>
                <a:cs typeface="+mn-cs"/>
              </a:defRPr>
            </a:lvl1pPr>
          </a:lstStyle>
          <a:p>
            <a:pPr>
              <a:defRPr/>
            </a:pPr>
            <a:fld id="{6E5966EA-6DFC-4CC6-B5C7-F2585A6FBF5A}" type="slidenum">
              <a:rPr lang="en-AU"/>
              <a:pPr>
                <a:defRPr/>
              </a:pPr>
              <a:t>‹#›</a:t>
            </a:fld>
            <a:endParaRPr lang="en-AU" dirty="0"/>
          </a:p>
        </p:txBody>
      </p:sp>
    </p:spTree>
    <p:extLst>
      <p:ext uri="{BB962C8B-B14F-4D97-AF65-F5344CB8AC3E}">
        <p14:creationId xmlns:p14="http://schemas.microsoft.com/office/powerpoint/2010/main" val="5913705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21B3429-D8BD-4744-BAD1-E414E1E53BB2}" type="datetimeFigureOut">
              <a:rPr lang="en-AU" smtClean="0"/>
              <a:t>26/11/2018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9430198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21B3429-D8BD-4744-BAD1-E414E1E53BB2}" type="datetimeFigureOut">
              <a:rPr lang="en-AU" smtClean="0"/>
              <a:t>26/11/2018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1763910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21B3429-D8BD-4744-BAD1-E414E1E53BB2}" type="datetimeFigureOut">
              <a:rPr lang="en-AU" smtClean="0"/>
              <a:t>26/11/2018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2210839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B3429-D8BD-4744-BAD1-E414E1E53BB2}" type="datetimeFigureOut">
              <a:rPr lang="en-AU" smtClean="0"/>
              <a:t>26/11/2018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14405129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1B3429-D8BD-4744-BAD1-E414E1E53BB2}" type="datetimeFigureOut">
              <a:rPr lang="en-AU" smtClean="0"/>
              <a:t>26/11/2018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29033637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1B3429-D8BD-4744-BAD1-E414E1E53BB2}" type="datetimeFigureOut">
              <a:rPr lang="en-AU" smtClean="0"/>
              <a:t>26/11/2018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22621121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21B3429-D8BD-4744-BAD1-E414E1E53BB2}" type="datetimeFigureOut">
              <a:rPr lang="en-AU" smtClean="0"/>
              <a:t>26/11/2018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1796434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21B3429-D8BD-4744-BAD1-E414E1E53BB2}" type="datetimeFigureOut">
              <a:rPr lang="en-AU" smtClean="0"/>
              <a:t>26/11/2018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12495482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5" y="2348707"/>
            <a:ext cx="8438555"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842309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2348707"/>
            <a:ext cx="84375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548133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75670"/>
            <a:ext cx="2057400" cy="415049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1975670"/>
            <a:ext cx="6019800" cy="4150495"/>
          </a:xfrm>
        </p:spPr>
        <p:txBody>
          <a:bodyPr vert="eaVert"/>
          <a:lstStyle>
            <a:lvl5pPr>
              <a:defRPr sz="12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4" name="Rectangle 3"/>
          <p:cNvSpPr>
            <a:spLocks noGrp="1" noChangeArrowheads="1"/>
          </p:cNvSpPr>
          <p:nvPr>
            <p:ph type="sldNum" sz="quarter" idx="10"/>
          </p:nvPr>
        </p:nvSpPr>
        <p:spPr/>
        <p:txBody>
          <a:bodyPr/>
          <a:lstStyle>
            <a:lvl1pPr>
              <a:defRPr>
                <a:latin typeface="Arial" charset="0"/>
                <a:cs typeface="+mn-cs"/>
              </a:defRPr>
            </a:lvl1pPr>
          </a:lstStyle>
          <a:p>
            <a:pPr>
              <a:defRPr/>
            </a:pPr>
            <a:fld id="{6008B61E-DE32-4F28-A15A-5CAC80DE1D12}" type="slidenum">
              <a:rPr lang="en-AU"/>
              <a:pPr>
                <a:defRPr/>
              </a:pPr>
              <a:t>‹#›</a:t>
            </a:fld>
            <a:endParaRPr lang="en-AU" dirty="0"/>
          </a:p>
        </p:txBody>
      </p:sp>
    </p:spTree>
    <p:extLst>
      <p:ext uri="{BB962C8B-B14F-4D97-AF65-F5344CB8AC3E}">
        <p14:creationId xmlns:p14="http://schemas.microsoft.com/office/powerpoint/2010/main" val="36340053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7954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4310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320687"/>
            <a:ext cx="1594673"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86050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9144000" cy="54848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8012"/>
            <a:ext cx="9144002"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8"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0772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9144000" cy="54848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8012"/>
            <a:ext cx="9144002"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320687"/>
            <a:ext cx="1594673"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0"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9870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2360613"/>
            <a:ext cx="8424863" cy="36068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20508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345798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2348707"/>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184871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56197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1" y="2348707"/>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2448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17702" y="274637"/>
            <a:ext cx="6996113" cy="1143000"/>
          </a:xfrm>
        </p:spPr>
        <p:txBody>
          <a:bodyPr/>
          <a:lstStyle/>
          <a:p>
            <a:r>
              <a:rPr lang="en-US"/>
              <a:t>Click to edit Master title style</a:t>
            </a:r>
            <a:endParaRPr lang="en-AU"/>
          </a:p>
        </p:txBody>
      </p:sp>
      <p:sp>
        <p:nvSpPr>
          <p:cNvPr id="3" name="Content Placeholder 2"/>
          <p:cNvSpPr>
            <a:spLocks noGrp="1"/>
          </p:cNvSpPr>
          <p:nvPr>
            <p:ph sz="quarter" idx="1"/>
          </p:nvPr>
        </p:nvSpPr>
        <p:spPr>
          <a:xfrm>
            <a:off x="254000" y="1968501"/>
            <a:ext cx="4241800" cy="226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4648200" y="1968501"/>
            <a:ext cx="4243388" cy="226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254000" y="4383090"/>
            <a:ext cx="4241800" cy="226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p:cNvSpPr>
            <a:spLocks noGrp="1"/>
          </p:cNvSpPr>
          <p:nvPr>
            <p:ph sz="quarter" idx="4"/>
          </p:nvPr>
        </p:nvSpPr>
        <p:spPr>
          <a:xfrm>
            <a:off x="4648200" y="4383090"/>
            <a:ext cx="4243388" cy="226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6"/>
          <p:cNvSpPr>
            <a:spLocks noGrp="1" noChangeArrowheads="1"/>
          </p:cNvSpPr>
          <p:nvPr>
            <p:ph type="sldNum" sz="quarter" idx="10"/>
          </p:nvPr>
        </p:nvSpPr>
        <p:spPr/>
        <p:txBody>
          <a:bodyPr/>
          <a:lstStyle>
            <a:lvl1pPr>
              <a:defRPr>
                <a:latin typeface="Arial" charset="0"/>
                <a:cs typeface="+mn-cs"/>
              </a:defRPr>
            </a:lvl1pPr>
          </a:lstStyle>
          <a:p>
            <a:pPr>
              <a:defRPr/>
            </a:pPr>
            <a:fld id="{8A471D16-0E9F-4D03-8B14-F3E11D1505C7}" type="slidenum">
              <a:rPr lang="en-AU"/>
              <a:pPr>
                <a:defRPr/>
              </a:pPr>
              <a:t>‹#›</a:t>
            </a:fld>
            <a:endParaRPr lang="en-AU" dirty="0"/>
          </a:p>
        </p:txBody>
      </p:sp>
    </p:spTree>
    <p:extLst>
      <p:ext uri="{BB962C8B-B14F-4D97-AF65-F5344CB8AC3E}">
        <p14:creationId xmlns:p14="http://schemas.microsoft.com/office/powerpoint/2010/main" val="20746697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998539"/>
            <a:ext cx="9144000" cy="5310981"/>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6622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2348707"/>
            <a:ext cx="843736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1043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68685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20197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2348707"/>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98174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2348707"/>
            <a:ext cx="257889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8" y="2348707"/>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33208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2348707"/>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26542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2360613"/>
            <a:ext cx="5508427"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22833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2348709"/>
            <a:ext cx="9144002" cy="4524887"/>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360016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7890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17702" y="274637"/>
            <a:ext cx="6996113" cy="1143000"/>
          </a:xfrm>
        </p:spPr>
        <p:txBody>
          <a:bodyPr/>
          <a:lstStyle/>
          <a:p>
            <a:r>
              <a:rPr lang="en-US"/>
              <a:t>Click to edit Master title style</a:t>
            </a:r>
            <a:endParaRPr lang="en-AU"/>
          </a:p>
        </p:txBody>
      </p:sp>
      <p:sp>
        <p:nvSpPr>
          <p:cNvPr id="3" name="Content Placeholder 2"/>
          <p:cNvSpPr>
            <a:spLocks noGrp="1"/>
          </p:cNvSpPr>
          <p:nvPr>
            <p:ph sz="half" idx="1"/>
          </p:nvPr>
        </p:nvSpPr>
        <p:spPr>
          <a:xfrm>
            <a:off x="254000" y="1968501"/>
            <a:ext cx="42418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648200" y="1968501"/>
            <a:ext cx="4243388"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sldNum" sz="quarter" idx="10"/>
          </p:nvPr>
        </p:nvSpPr>
        <p:spPr/>
        <p:txBody>
          <a:bodyPr/>
          <a:lstStyle>
            <a:lvl1pPr>
              <a:defRPr>
                <a:latin typeface="Arial" charset="0"/>
                <a:cs typeface="+mn-cs"/>
              </a:defRPr>
            </a:lvl1pPr>
          </a:lstStyle>
          <a:p>
            <a:pPr>
              <a:defRPr/>
            </a:pPr>
            <a:fld id="{B77586B8-6F85-4316-8B92-A99590D80015}" type="slidenum">
              <a:rPr lang="en-AU"/>
              <a:pPr>
                <a:defRPr/>
              </a:pPr>
              <a:t>‹#›</a:t>
            </a:fld>
            <a:endParaRPr lang="en-AU" dirty="0"/>
          </a:p>
        </p:txBody>
      </p:sp>
    </p:spTree>
    <p:extLst>
      <p:ext uri="{BB962C8B-B14F-4D97-AF65-F5344CB8AC3E}">
        <p14:creationId xmlns:p14="http://schemas.microsoft.com/office/powerpoint/2010/main" val="30892581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56924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15760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50300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9144002" cy="4154100"/>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695575"/>
            <a:ext cx="7975402" cy="360084"/>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1" y="4175753"/>
            <a:ext cx="350571" cy="515867"/>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4900761"/>
            <a:ext cx="404486" cy="515867"/>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3489743"/>
            <a:ext cx="404486"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3428989"/>
            <a:ext cx="7837739" cy="415498"/>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4143114"/>
            <a:ext cx="7830741" cy="415498"/>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4884150"/>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5" y="4884150"/>
            <a:ext cx="1691733" cy="415498"/>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4884150"/>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4884150"/>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53186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42209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5" name="TextBox 3"/>
          <p:cNvSpPr txBox="1">
            <a:spLocks noChangeArrowheads="1"/>
          </p:cNvSpPr>
          <p:nvPr userDrawn="1"/>
        </p:nvSpPr>
        <p:spPr bwMode="auto">
          <a:xfrm>
            <a:off x="179388" y="6445252"/>
            <a:ext cx="2089150" cy="185562"/>
          </a:xfrm>
          <a:prstGeom prst="rect">
            <a:avLst/>
          </a:prstGeom>
          <a:noFill/>
          <a:ln w="9525">
            <a:noFill/>
            <a:miter lim="800000"/>
            <a:headEnd/>
            <a:tailEnd/>
          </a:ln>
        </p:spPr>
        <p:txBody>
          <a:bodyPr lIns="91438" tIns="45719" rIns="91438" bIns="45719">
            <a:spAutoFit/>
          </a:bodyPr>
          <a:lstStyle/>
          <a:p>
            <a:pPr>
              <a:lnSpc>
                <a:spcPct val="85000"/>
              </a:lnSpc>
            </a:pPr>
            <a:r>
              <a:rPr lang="en-US" sz="713" dirty="0">
                <a:solidFill>
                  <a:schemeClr val="tx1"/>
                </a:solidFill>
              </a:rPr>
              <a:t>www.metoffice.gov.uk</a:t>
            </a:r>
          </a:p>
        </p:txBody>
      </p:sp>
      <p:sp>
        <p:nvSpPr>
          <p:cNvPr id="6" name="TextBox 5"/>
          <p:cNvSpPr txBox="1">
            <a:spLocks noChangeArrowheads="1"/>
          </p:cNvSpPr>
          <p:nvPr userDrawn="1"/>
        </p:nvSpPr>
        <p:spPr bwMode="auto">
          <a:xfrm>
            <a:off x="7380288" y="6445252"/>
            <a:ext cx="1763712" cy="185562"/>
          </a:xfrm>
          <a:prstGeom prst="rect">
            <a:avLst/>
          </a:prstGeom>
          <a:noFill/>
          <a:ln w="9525">
            <a:noFill/>
            <a:miter lim="800000"/>
            <a:headEnd/>
            <a:tailEnd/>
          </a:ln>
        </p:spPr>
        <p:txBody>
          <a:bodyPr lIns="91438" tIns="45719" rIns="91438" bIns="45719">
            <a:spAutoFit/>
          </a:bodyPr>
          <a:lstStyle/>
          <a:p>
            <a:pPr>
              <a:lnSpc>
                <a:spcPct val="85000"/>
              </a:lnSpc>
            </a:pPr>
            <a:r>
              <a:rPr lang="en-US" sz="713" dirty="0">
                <a:solidFill>
                  <a:schemeClr val="bg2"/>
                </a:solidFill>
              </a:rPr>
              <a:t>© Crown Copyright 2016, Met Office</a:t>
            </a:r>
          </a:p>
        </p:txBody>
      </p:sp>
      <p:sp>
        <p:nvSpPr>
          <p:cNvPr id="8" name="Rectangle 2"/>
          <p:cNvSpPr>
            <a:spLocks noGrp="1" noChangeArrowheads="1"/>
          </p:cNvSpPr>
          <p:nvPr>
            <p:ph type="ctrTitle"/>
          </p:nvPr>
        </p:nvSpPr>
        <p:spPr>
          <a:xfrm>
            <a:off x="1619672" y="956696"/>
            <a:ext cx="7344816" cy="623248"/>
          </a:xfrm>
          <a:prstGeom prst="rect">
            <a:avLst/>
          </a:prstGeom>
          <a:ln>
            <a:noFill/>
          </a:ln>
        </p:spPr>
        <p:txBody>
          <a:bodyPr anchor="b" anchorCtr="0"/>
          <a:lstStyle>
            <a:lvl1pPr algn="l">
              <a:defRPr sz="3600" baseline="0">
                <a:ln>
                  <a:noFill/>
                </a:ln>
                <a:solidFill>
                  <a:schemeClr val="bg2"/>
                </a:solidFill>
                <a:latin typeface="Arial"/>
                <a:cs typeface="Arial"/>
              </a:defRPr>
            </a:lvl1pPr>
          </a:lstStyle>
          <a:p>
            <a:r>
              <a:rPr lang="en-GB" dirty="0"/>
              <a:t>Click to edit Master title style</a:t>
            </a:r>
            <a:endParaRPr lang="en-US" dirty="0"/>
          </a:p>
        </p:txBody>
      </p:sp>
      <p:sp>
        <p:nvSpPr>
          <p:cNvPr id="9" name="Rectangle 3"/>
          <p:cNvSpPr>
            <a:spLocks noGrp="1" noChangeArrowheads="1"/>
          </p:cNvSpPr>
          <p:nvPr>
            <p:ph type="subTitle" idx="1"/>
          </p:nvPr>
        </p:nvSpPr>
        <p:spPr>
          <a:xfrm>
            <a:off x="1619672" y="1616979"/>
            <a:ext cx="7344816" cy="672075"/>
          </a:xfrm>
          <a:prstGeom prst="rect">
            <a:avLst/>
          </a:prstGeom>
        </p:spPr>
        <p:txBody>
          <a:bodyPr/>
          <a:lstStyle>
            <a:lvl1pPr marL="0" indent="0" algn="l">
              <a:buFontTx/>
              <a:buNone/>
              <a:defRPr sz="1988" baseline="0">
                <a:solidFill>
                  <a:schemeClr val="bg2"/>
                </a:solidFill>
                <a:latin typeface="Arial"/>
                <a:cs typeface="Arial"/>
              </a:defRPr>
            </a:lvl1pPr>
          </a:lstStyle>
          <a:p>
            <a:r>
              <a:rPr lang="en-GB"/>
              <a:t>Click to edit Master subtitle style</a:t>
            </a:r>
            <a:endParaRPr lang="en-US" dirty="0"/>
          </a:p>
        </p:txBody>
      </p:sp>
      <p:sp>
        <p:nvSpPr>
          <p:cNvPr id="3" name="Text Placeholder 2"/>
          <p:cNvSpPr>
            <a:spLocks noGrp="1"/>
          </p:cNvSpPr>
          <p:nvPr>
            <p:ph type="body" sz="quarter" idx="10"/>
          </p:nvPr>
        </p:nvSpPr>
        <p:spPr>
          <a:xfrm>
            <a:off x="1619250" y="2565400"/>
            <a:ext cx="7345238" cy="4031952"/>
          </a:xfrm>
          <a:prstGeom prst="rect">
            <a:avLst/>
          </a:prstGeom>
        </p:spPr>
        <p:txBody>
          <a:bodyPr vert="horz"/>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5029948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334941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Main content">
    <p:spTree>
      <p:nvGrpSpPr>
        <p:cNvPr id="1" name=""/>
        <p:cNvGrpSpPr/>
        <p:nvPr/>
      </p:nvGrpSpPr>
      <p:grpSpPr>
        <a:xfrm>
          <a:off x="0" y="0"/>
          <a:ext cx="0" cy="0"/>
          <a:chOff x="0" y="0"/>
          <a:chExt cx="0" cy="0"/>
        </a:xfrm>
      </p:grpSpPr>
      <p:sp>
        <p:nvSpPr>
          <p:cNvPr id="6" name="TextBox 3"/>
          <p:cNvSpPr txBox="1">
            <a:spLocks noChangeArrowheads="1"/>
          </p:cNvSpPr>
          <p:nvPr userDrawn="1"/>
        </p:nvSpPr>
        <p:spPr bwMode="auto">
          <a:xfrm>
            <a:off x="179388" y="6445252"/>
            <a:ext cx="2089150" cy="183896"/>
          </a:xfrm>
          <a:prstGeom prst="rect">
            <a:avLst/>
          </a:prstGeom>
          <a:noFill/>
          <a:ln w="9525">
            <a:noFill/>
            <a:miter lim="800000"/>
            <a:headEnd/>
            <a:tailEnd/>
          </a:ln>
        </p:spPr>
        <p:txBody>
          <a:bodyPr>
            <a:spAutoFit/>
          </a:bodyPr>
          <a:lstStyle/>
          <a:p>
            <a:pPr>
              <a:lnSpc>
                <a:spcPct val="85000"/>
              </a:lnSpc>
            </a:pPr>
            <a:r>
              <a:rPr lang="en-US" sz="700">
                <a:solidFill>
                  <a:schemeClr val="tx1"/>
                </a:solidFill>
              </a:rPr>
              <a:t>www.metoffice.gov.uk</a:t>
            </a:r>
          </a:p>
        </p:txBody>
      </p:sp>
      <p:sp>
        <p:nvSpPr>
          <p:cNvPr id="7" name="TextBox 5"/>
          <p:cNvSpPr txBox="1">
            <a:spLocks noChangeArrowheads="1"/>
          </p:cNvSpPr>
          <p:nvPr userDrawn="1"/>
        </p:nvSpPr>
        <p:spPr bwMode="auto">
          <a:xfrm>
            <a:off x="7380288" y="6445252"/>
            <a:ext cx="1763712" cy="183896"/>
          </a:xfrm>
          <a:prstGeom prst="rect">
            <a:avLst/>
          </a:prstGeom>
          <a:noFill/>
          <a:ln w="9525">
            <a:noFill/>
            <a:miter lim="800000"/>
            <a:headEnd/>
            <a:tailEnd/>
          </a:ln>
        </p:spPr>
        <p:txBody>
          <a:bodyPr>
            <a:spAutoFit/>
          </a:bodyPr>
          <a:lstStyle/>
          <a:p>
            <a:pPr>
              <a:lnSpc>
                <a:spcPct val="85000"/>
              </a:lnSpc>
            </a:pPr>
            <a:r>
              <a:rPr lang="en-US" sz="700">
                <a:solidFill>
                  <a:schemeClr val="bg2"/>
                </a:solidFill>
              </a:rPr>
              <a:t>© Crown Copyright 2016, Met Office</a:t>
            </a:r>
          </a:p>
        </p:txBody>
      </p:sp>
      <p:sp>
        <p:nvSpPr>
          <p:cNvPr id="8" name="Rectangle 2"/>
          <p:cNvSpPr>
            <a:spLocks noGrp="1" noChangeArrowheads="1"/>
          </p:cNvSpPr>
          <p:nvPr>
            <p:ph type="ctrTitle"/>
          </p:nvPr>
        </p:nvSpPr>
        <p:spPr>
          <a:xfrm>
            <a:off x="1619672" y="956696"/>
            <a:ext cx="7344816" cy="623248"/>
          </a:xfrm>
          <a:prstGeom prst="rect">
            <a:avLst/>
          </a:prstGeom>
          <a:ln>
            <a:noFill/>
          </a:ln>
        </p:spPr>
        <p:txBody>
          <a:bodyPr anchor="b" anchorCtr="0"/>
          <a:lstStyle>
            <a:lvl1pPr algn="l">
              <a:defRPr sz="3600" baseline="0">
                <a:ln>
                  <a:noFill/>
                </a:ln>
                <a:solidFill>
                  <a:schemeClr val="bg2"/>
                </a:solidFill>
                <a:latin typeface="Arial"/>
                <a:cs typeface="Arial"/>
              </a:defRPr>
            </a:lvl1pPr>
          </a:lstStyle>
          <a:p>
            <a:r>
              <a:rPr lang="en-GB"/>
              <a:t>Click to edit Master title style</a:t>
            </a:r>
            <a:endParaRPr lang="en-US" dirty="0"/>
          </a:p>
        </p:txBody>
      </p:sp>
      <p:sp>
        <p:nvSpPr>
          <p:cNvPr id="9" name="Rectangle 3"/>
          <p:cNvSpPr>
            <a:spLocks noGrp="1" noChangeArrowheads="1"/>
          </p:cNvSpPr>
          <p:nvPr>
            <p:ph type="subTitle" idx="1"/>
          </p:nvPr>
        </p:nvSpPr>
        <p:spPr>
          <a:xfrm>
            <a:off x="1619672" y="1616979"/>
            <a:ext cx="7344816" cy="672075"/>
          </a:xfrm>
          <a:prstGeom prst="rect">
            <a:avLst/>
          </a:prstGeom>
        </p:spPr>
        <p:txBody>
          <a:bodyPr/>
          <a:lstStyle>
            <a:lvl1pPr marL="0" indent="0" algn="l">
              <a:buFontTx/>
              <a:buNone/>
              <a:defRPr sz="2000" baseline="0">
                <a:solidFill>
                  <a:schemeClr val="bg2"/>
                </a:solidFill>
                <a:latin typeface="Arial"/>
                <a:cs typeface="Arial"/>
              </a:defRPr>
            </a:lvl1pPr>
          </a:lstStyle>
          <a:p>
            <a:r>
              <a:rPr lang="en-GB"/>
              <a:t>Click to edit Master subtitle style</a:t>
            </a:r>
            <a:endParaRPr lang="en-US" dirty="0"/>
          </a:p>
        </p:txBody>
      </p:sp>
      <p:sp>
        <p:nvSpPr>
          <p:cNvPr id="3" name="Text Placeholder 2"/>
          <p:cNvSpPr>
            <a:spLocks noGrp="1"/>
          </p:cNvSpPr>
          <p:nvPr>
            <p:ph type="body" sz="quarter" idx="10"/>
          </p:nvPr>
        </p:nvSpPr>
        <p:spPr>
          <a:xfrm>
            <a:off x="1619250" y="2565400"/>
            <a:ext cx="3600822" cy="4031952"/>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able Placeholder 3"/>
          <p:cNvSpPr>
            <a:spLocks noGrp="1"/>
          </p:cNvSpPr>
          <p:nvPr>
            <p:ph type="tbl" sz="quarter" idx="11"/>
          </p:nvPr>
        </p:nvSpPr>
        <p:spPr>
          <a:xfrm>
            <a:off x="5652120" y="2948947"/>
            <a:ext cx="3024336" cy="3264363"/>
          </a:xfrm>
          <a:prstGeom prst="rect">
            <a:avLst/>
          </a:prstGeom>
        </p:spPr>
        <p:txBody>
          <a:bodyPr vert="horz"/>
          <a:lstStyle/>
          <a:p>
            <a:pPr lvl="0"/>
            <a:endParaRPr lang="en-US" noProof="0"/>
          </a:p>
        </p:txBody>
      </p:sp>
    </p:spTree>
    <p:extLst>
      <p:ext uri="{BB962C8B-B14F-4D97-AF65-F5344CB8AC3E}">
        <p14:creationId xmlns:p14="http://schemas.microsoft.com/office/powerpoint/2010/main" val="3208405832"/>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endParaRPr lang="en-AU">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089793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61661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17702" y="274637"/>
            <a:ext cx="6996113" cy="1143000"/>
          </a:xfrm>
        </p:spPr>
        <p:txBody>
          <a:bodyPr/>
          <a:lstStyle/>
          <a:p>
            <a:r>
              <a:rPr lang="en-US"/>
              <a:t>Click to edit Master title style</a:t>
            </a:r>
            <a:endParaRPr lang="en-AU"/>
          </a:p>
        </p:txBody>
      </p:sp>
      <p:sp>
        <p:nvSpPr>
          <p:cNvPr id="3" name="Content Placeholder 2"/>
          <p:cNvSpPr>
            <a:spLocks noGrp="1"/>
          </p:cNvSpPr>
          <p:nvPr>
            <p:ph sz="half" idx="1"/>
          </p:nvPr>
        </p:nvSpPr>
        <p:spPr>
          <a:xfrm>
            <a:off x="254000" y="1968501"/>
            <a:ext cx="42418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4648200" y="1968501"/>
            <a:ext cx="4243388" cy="226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4648200" y="4383090"/>
            <a:ext cx="4243388" cy="226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Rectangle 5"/>
          <p:cNvSpPr>
            <a:spLocks noGrp="1" noChangeArrowheads="1"/>
          </p:cNvSpPr>
          <p:nvPr>
            <p:ph type="sldNum" sz="quarter" idx="10"/>
          </p:nvPr>
        </p:nvSpPr>
        <p:spPr/>
        <p:txBody>
          <a:bodyPr/>
          <a:lstStyle>
            <a:lvl1pPr>
              <a:defRPr>
                <a:latin typeface="Arial" charset="0"/>
                <a:cs typeface="+mn-cs"/>
              </a:defRPr>
            </a:lvl1pPr>
          </a:lstStyle>
          <a:p>
            <a:pPr>
              <a:defRPr/>
            </a:pPr>
            <a:fld id="{98937F8F-FF95-4D0C-B599-76ADFA50F6CF}" type="slidenum">
              <a:rPr lang="en-AU"/>
              <a:pPr>
                <a:defRPr/>
              </a:pPr>
              <a:t>‹#›</a:t>
            </a:fld>
            <a:endParaRPr lang="en-AU" dirty="0"/>
          </a:p>
        </p:txBody>
      </p:sp>
    </p:spTree>
    <p:extLst>
      <p:ext uri="{BB962C8B-B14F-4D97-AF65-F5344CB8AC3E}">
        <p14:creationId xmlns:p14="http://schemas.microsoft.com/office/powerpoint/2010/main" val="11986575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AU">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0905738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endParaRPr lang="en-AU">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64895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endParaRPr lang="en-AU">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354464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endParaRPr lang="en-AU">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551613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344154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673868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193819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396344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218253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5" y="2348707"/>
            <a:ext cx="8438555"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2771578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7702" y="274637"/>
            <a:ext cx="6996113"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254000" y="1968501"/>
            <a:ext cx="42418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968501"/>
            <a:ext cx="4243388"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sldNum" sz="quarter" idx="10"/>
          </p:nvPr>
        </p:nvSpPr>
        <p:spPr/>
        <p:txBody>
          <a:bodyPr/>
          <a:lstStyle>
            <a:lvl1pPr>
              <a:defRPr>
                <a:latin typeface="Arial" charset="0"/>
                <a:cs typeface="+mn-cs"/>
              </a:defRPr>
            </a:lvl1pPr>
          </a:lstStyle>
          <a:p>
            <a:pPr>
              <a:defRPr/>
            </a:pPr>
            <a:fld id="{2967226D-A201-4972-8BA0-E17AE3BCDAE5}" type="slidenum">
              <a:rPr lang="en-AU"/>
              <a:pPr>
                <a:defRPr/>
              </a:pPr>
              <a:t>‹#›</a:t>
            </a:fld>
            <a:endParaRPr lang="en-AU" dirty="0"/>
          </a:p>
        </p:txBody>
      </p:sp>
    </p:spTree>
    <p:extLst>
      <p:ext uri="{BB962C8B-B14F-4D97-AF65-F5344CB8AC3E}">
        <p14:creationId xmlns:p14="http://schemas.microsoft.com/office/powerpoint/2010/main" val="5713392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2348707"/>
            <a:ext cx="84375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31235939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78239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99446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320687"/>
            <a:ext cx="1594673"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8344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9144000" cy="54848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8012"/>
            <a:ext cx="9144002"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8"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61018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9144000" cy="54848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8012"/>
            <a:ext cx="9144002"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320687"/>
            <a:ext cx="1594673"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0"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70814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2360613"/>
            <a:ext cx="8424863" cy="36068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5130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81344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2348707"/>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190218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83025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81553777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1" y="2348707"/>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83747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998539"/>
            <a:ext cx="9144000" cy="5310981"/>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89860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2348707"/>
            <a:ext cx="843736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93147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3179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11983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2348707"/>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3121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2348707"/>
            <a:ext cx="257889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8" y="2348707"/>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94191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2348707"/>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94642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2360613"/>
            <a:ext cx="5508427"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89462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2348709"/>
            <a:ext cx="9144002" cy="4524887"/>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37050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0627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22468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60825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56097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52657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9144002" cy="4154100"/>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695575"/>
            <a:ext cx="7975402" cy="360084"/>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1" y="4175753"/>
            <a:ext cx="350571" cy="515867"/>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4900761"/>
            <a:ext cx="404486" cy="515867"/>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3489743"/>
            <a:ext cx="404486"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3428989"/>
            <a:ext cx="7837739" cy="415498"/>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4143114"/>
            <a:ext cx="7830741" cy="415498"/>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4884150"/>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5" y="4884150"/>
            <a:ext cx="1691733" cy="415498"/>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4884150"/>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4884150"/>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89100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69370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lgn="ctr" eaLnBrk="1" hangingPunct="1">
              <a:defRPr i="1">
                <a:latin typeface="Arial" charset="0"/>
                <a:ea typeface="ＭＳ Ｐゴシック" charset="-128"/>
              </a:defRPr>
            </a:lvl1pPr>
          </a:lstStyle>
          <a:p>
            <a:pPr>
              <a:defRPr/>
            </a:pPr>
            <a:r>
              <a:rPr lang="en-GB"/>
              <a:t>© Crown copyright   Met Office</a:t>
            </a:r>
            <a:endParaRPr lang="en-GB" sz="1050">
              <a:latin typeface="Times" pitchFamily="18" charset="0"/>
            </a:endParaRPr>
          </a:p>
        </p:txBody>
      </p:sp>
    </p:spTree>
    <p:extLst>
      <p:ext uri="{BB962C8B-B14F-4D97-AF65-F5344CB8AC3E}">
        <p14:creationId xmlns:p14="http://schemas.microsoft.com/office/powerpoint/2010/main" val="4103537632"/>
      </p:ext>
    </p:extLst>
  </p:cSld>
  <p:clrMapOvr>
    <a:masterClrMapping/>
  </p:clrMapOvr>
  <p:transition>
    <p:wip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347663"/>
            <a:ext cx="6934200" cy="623248"/>
          </a:xfrm>
        </p:spPr>
        <p:txBody>
          <a:bodyPr/>
          <a:lstStyle/>
          <a:p>
            <a:r>
              <a:rPr lang="en-US"/>
              <a:t>Click to edit Master title style</a:t>
            </a:r>
            <a:endParaRPr lang="en-GB"/>
          </a:p>
        </p:txBody>
      </p:sp>
      <p:sp>
        <p:nvSpPr>
          <p:cNvPr id="3" name="Text Placeholder 2"/>
          <p:cNvSpPr>
            <a:spLocks noGrp="1"/>
          </p:cNvSpPr>
          <p:nvPr>
            <p:ph type="body" sz="half" idx="1"/>
          </p:nvPr>
        </p:nvSpPr>
        <p:spPr>
          <a:xfrm>
            <a:off x="1752600" y="1773239"/>
            <a:ext cx="3390900" cy="4751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95900" y="1773239"/>
            <a:ext cx="3390900" cy="4751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t>© Crown copyright   Met Office		</a:t>
            </a:r>
          </a:p>
        </p:txBody>
      </p:sp>
    </p:spTree>
    <p:extLst>
      <p:ext uri="{BB962C8B-B14F-4D97-AF65-F5344CB8AC3E}">
        <p14:creationId xmlns:p14="http://schemas.microsoft.com/office/powerpoint/2010/main" val="1785444788"/>
      </p:ext>
    </p:extLst>
  </p:cSld>
  <p:clrMapOvr>
    <a:masterClrMapping/>
  </p:clrMapOvr>
  <p:transition>
    <p:wip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5" name="TextBox 3"/>
          <p:cNvSpPr txBox="1">
            <a:spLocks noChangeArrowheads="1"/>
          </p:cNvSpPr>
          <p:nvPr userDrawn="1"/>
        </p:nvSpPr>
        <p:spPr bwMode="auto">
          <a:xfrm>
            <a:off x="179388" y="6445252"/>
            <a:ext cx="2089150" cy="185562"/>
          </a:xfrm>
          <a:prstGeom prst="rect">
            <a:avLst/>
          </a:prstGeom>
          <a:noFill/>
          <a:ln w="9525">
            <a:noFill/>
            <a:miter lim="800000"/>
            <a:headEnd/>
            <a:tailEnd/>
          </a:ln>
        </p:spPr>
        <p:txBody>
          <a:bodyPr lIns="91438" tIns="45719" rIns="91438" bIns="45719">
            <a:spAutoFit/>
          </a:bodyPr>
          <a:lstStyle/>
          <a:p>
            <a:pPr>
              <a:lnSpc>
                <a:spcPct val="85000"/>
              </a:lnSpc>
            </a:pPr>
            <a:r>
              <a:rPr lang="en-US" sz="713" dirty="0">
                <a:solidFill>
                  <a:schemeClr val="tx1"/>
                </a:solidFill>
              </a:rPr>
              <a:t>www.metoffice.gov.uk</a:t>
            </a:r>
          </a:p>
        </p:txBody>
      </p:sp>
      <p:sp>
        <p:nvSpPr>
          <p:cNvPr id="6" name="TextBox 5"/>
          <p:cNvSpPr txBox="1">
            <a:spLocks noChangeArrowheads="1"/>
          </p:cNvSpPr>
          <p:nvPr userDrawn="1"/>
        </p:nvSpPr>
        <p:spPr bwMode="auto">
          <a:xfrm>
            <a:off x="7380288" y="6445252"/>
            <a:ext cx="1763712" cy="185562"/>
          </a:xfrm>
          <a:prstGeom prst="rect">
            <a:avLst/>
          </a:prstGeom>
          <a:noFill/>
          <a:ln w="9525">
            <a:noFill/>
            <a:miter lim="800000"/>
            <a:headEnd/>
            <a:tailEnd/>
          </a:ln>
        </p:spPr>
        <p:txBody>
          <a:bodyPr lIns="91438" tIns="45719" rIns="91438" bIns="45719">
            <a:spAutoFit/>
          </a:bodyPr>
          <a:lstStyle/>
          <a:p>
            <a:pPr>
              <a:lnSpc>
                <a:spcPct val="85000"/>
              </a:lnSpc>
            </a:pPr>
            <a:r>
              <a:rPr lang="en-US" sz="713" dirty="0">
                <a:solidFill>
                  <a:schemeClr val="bg2"/>
                </a:solidFill>
              </a:rPr>
              <a:t>© Crown Copyright 2016, Met Office</a:t>
            </a:r>
          </a:p>
        </p:txBody>
      </p:sp>
      <p:sp>
        <p:nvSpPr>
          <p:cNvPr id="8" name="Rectangle 2"/>
          <p:cNvSpPr>
            <a:spLocks noGrp="1" noChangeArrowheads="1"/>
          </p:cNvSpPr>
          <p:nvPr>
            <p:ph type="ctrTitle"/>
          </p:nvPr>
        </p:nvSpPr>
        <p:spPr>
          <a:xfrm>
            <a:off x="1619672" y="956696"/>
            <a:ext cx="7344816" cy="623248"/>
          </a:xfrm>
          <a:prstGeom prst="rect">
            <a:avLst/>
          </a:prstGeom>
          <a:ln>
            <a:noFill/>
          </a:ln>
        </p:spPr>
        <p:txBody>
          <a:bodyPr anchor="b" anchorCtr="0"/>
          <a:lstStyle>
            <a:lvl1pPr algn="l">
              <a:defRPr sz="3600" baseline="0">
                <a:ln>
                  <a:noFill/>
                </a:ln>
                <a:solidFill>
                  <a:schemeClr val="bg2"/>
                </a:solidFill>
                <a:latin typeface="Arial"/>
                <a:cs typeface="Arial"/>
              </a:defRPr>
            </a:lvl1pPr>
          </a:lstStyle>
          <a:p>
            <a:r>
              <a:rPr lang="en-GB" dirty="0"/>
              <a:t>Click to edit Master title style</a:t>
            </a:r>
            <a:endParaRPr lang="en-US" dirty="0"/>
          </a:p>
        </p:txBody>
      </p:sp>
      <p:sp>
        <p:nvSpPr>
          <p:cNvPr id="9" name="Rectangle 3"/>
          <p:cNvSpPr>
            <a:spLocks noGrp="1" noChangeArrowheads="1"/>
          </p:cNvSpPr>
          <p:nvPr>
            <p:ph type="subTitle" idx="1"/>
          </p:nvPr>
        </p:nvSpPr>
        <p:spPr>
          <a:xfrm>
            <a:off x="1619672" y="1616979"/>
            <a:ext cx="7344816" cy="672075"/>
          </a:xfrm>
          <a:prstGeom prst="rect">
            <a:avLst/>
          </a:prstGeom>
        </p:spPr>
        <p:txBody>
          <a:bodyPr/>
          <a:lstStyle>
            <a:lvl1pPr marL="0" indent="0" algn="l">
              <a:buFontTx/>
              <a:buNone/>
              <a:defRPr sz="1988" baseline="0">
                <a:solidFill>
                  <a:schemeClr val="bg2"/>
                </a:solidFill>
                <a:latin typeface="Arial"/>
                <a:cs typeface="Arial"/>
              </a:defRPr>
            </a:lvl1pPr>
          </a:lstStyle>
          <a:p>
            <a:r>
              <a:rPr lang="en-GB"/>
              <a:t>Click to edit Master subtitle style</a:t>
            </a:r>
            <a:endParaRPr lang="en-US" dirty="0"/>
          </a:p>
        </p:txBody>
      </p:sp>
      <p:sp>
        <p:nvSpPr>
          <p:cNvPr id="3" name="Text Placeholder 2"/>
          <p:cNvSpPr>
            <a:spLocks noGrp="1"/>
          </p:cNvSpPr>
          <p:nvPr>
            <p:ph type="body" sz="quarter" idx="10"/>
          </p:nvPr>
        </p:nvSpPr>
        <p:spPr>
          <a:xfrm>
            <a:off x="1619250" y="2565400"/>
            <a:ext cx="7345238" cy="4031952"/>
          </a:xfrm>
          <a:prstGeom prst="rect">
            <a:avLst/>
          </a:prstGeom>
        </p:spPr>
        <p:txBody>
          <a:bodyPr vert="horz"/>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23812946"/>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61356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3361259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3_Main content">
    <p:spTree>
      <p:nvGrpSpPr>
        <p:cNvPr id="1" name=""/>
        <p:cNvGrpSpPr/>
        <p:nvPr/>
      </p:nvGrpSpPr>
      <p:grpSpPr>
        <a:xfrm>
          <a:off x="0" y="0"/>
          <a:ext cx="0" cy="0"/>
          <a:chOff x="0" y="0"/>
          <a:chExt cx="0" cy="0"/>
        </a:xfrm>
      </p:grpSpPr>
      <p:sp>
        <p:nvSpPr>
          <p:cNvPr id="6" name="TextBox 3"/>
          <p:cNvSpPr txBox="1">
            <a:spLocks noChangeArrowheads="1"/>
          </p:cNvSpPr>
          <p:nvPr userDrawn="1"/>
        </p:nvSpPr>
        <p:spPr bwMode="auto">
          <a:xfrm>
            <a:off x="179388" y="6445252"/>
            <a:ext cx="2089150" cy="183896"/>
          </a:xfrm>
          <a:prstGeom prst="rect">
            <a:avLst/>
          </a:prstGeom>
          <a:noFill/>
          <a:ln w="9525">
            <a:noFill/>
            <a:miter lim="800000"/>
            <a:headEnd/>
            <a:tailEnd/>
          </a:ln>
        </p:spPr>
        <p:txBody>
          <a:bodyPr>
            <a:spAutoFit/>
          </a:bodyPr>
          <a:lstStyle/>
          <a:p>
            <a:pPr>
              <a:lnSpc>
                <a:spcPct val="85000"/>
              </a:lnSpc>
            </a:pPr>
            <a:r>
              <a:rPr lang="en-US" sz="700">
                <a:solidFill>
                  <a:schemeClr val="tx1"/>
                </a:solidFill>
              </a:rPr>
              <a:t>www.metoffice.gov.uk</a:t>
            </a:r>
          </a:p>
        </p:txBody>
      </p:sp>
      <p:sp>
        <p:nvSpPr>
          <p:cNvPr id="7" name="TextBox 5"/>
          <p:cNvSpPr txBox="1">
            <a:spLocks noChangeArrowheads="1"/>
          </p:cNvSpPr>
          <p:nvPr userDrawn="1"/>
        </p:nvSpPr>
        <p:spPr bwMode="auto">
          <a:xfrm>
            <a:off x="7380288" y="6445252"/>
            <a:ext cx="1763712" cy="183896"/>
          </a:xfrm>
          <a:prstGeom prst="rect">
            <a:avLst/>
          </a:prstGeom>
          <a:noFill/>
          <a:ln w="9525">
            <a:noFill/>
            <a:miter lim="800000"/>
            <a:headEnd/>
            <a:tailEnd/>
          </a:ln>
        </p:spPr>
        <p:txBody>
          <a:bodyPr>
            <a:spAutoFit/>
          </a:bodyPr>
          <a:lstStyle/>
          <a:p>
            <a:pPr>
              <a:lnSpc>
                <a:spcPct val="85000"/>
              </a:lnSpc>
            </a:pPr>
            <a:r>
              <a:rPr lang="en-US" sz="700">
                <a:solidFill>
                  <a:schemeClr val="bg2"/>
                </a:solidFill>
              </a:rPr>
              <a:t>© Crown Copyright 2016, Met Office</a:t>
            </a:r>
          </a:p>
        </p:txBody>
      </p:sp>
      <p:sp>
        <p:nvSpPr>
          <p:cNvPr id="8" name="Rectangle 2"/>
          <p:cNvSpPr>
            <a:spLocks noGrp="1" noChangeArrowheads="1"/>
          </p:cNvSpPr>
          <p:nvPr>
            <p:ph type="ctrTitle"/>
          </p:nvPr>
        </p:nvSpPr>
        <p:spPr>
          <a:xfrm>
            <a:off x="1619672" y="956696"/>
            <a:ext cx="7344816" cy="623248"/>
          </a:xfrm>
          <a:prstGeom prst="rect">
            <a:avLst/>
          </a:prstGeom>
          <a:ln>
            <a:noFill/>
          </a:ln>
        </p:spPr>
        <p:txBody>
          <a:bodyPr anchor="b" anchorCtr="0"/>
          <a:lstStyle>
            <a:lvl1pPr algn="l">
              <a:defRPr sz="3600" baseline="0">
                <a:ln>
                  <a:noFill/>
                </a:ln>
                <a:solidFill>
                  <a:schemeClr val="bg2"/>
                </a:solidFill>
                <a:latin typeface="Arial"/>
                <a:cs typeface="Arial"/>
              </a:defRPr>
            </a:lvl1pPr>
          </a:lstStyle>
          <a:p>
            <a:r>
              <a:rPr lang="en-GB"/>
              <a:t>Click to edit Master title style</a:t>
            </a:r>
            <a:endParaRPr lang="en-US" dirty="0"/>
          </a:p>
        </p:txBody>
      </p:sp>
      <p:sp>
        <p:nvSpPr>
          <p:cNvPr id="9" name="Rectangle 3"/>
          <p:cNvSpPr>
            <a:spLocks noGrp="1" noChangeArrowheads="1"/>
          </p:cNvSpPr>
          <p:nvPr>
            <p:ph type="subTitle" idx="1"/>
          </p:nvPr>
        </p:nvSpPr>
        <p:spPr>
          <a:xfrm>
            <a:off x="1619672" y="1616979"/>
            <a:ext cx="7344816" cy="672075"/>
          </a:xfrm>
          <a:prstGeom prst="rect">
            <a:avLst/>
          </a:prstGeom>
        </p:spPr>
        <p:txBody>
          <a:bodyPr/>
          <a:lstStyle>
            <a:lvl1pPr marL="0" indent="0" algn="l">
              <a:buFontTx/>
              <a:buNone/>
              <a:defRPr sz="2000" baseline="0">
                <a:solidFill>
                  <a:schemeClr val="bg2"/>
                </a:solidFill>
                <a:latin typeface="Arial"/>
                <a:cs typeface="Arial"/>
              </a:defRPr>
            </a:lvl1pPr>
          </a:lstStyle>
          <a:p>
            <a:r>
              <a:rPr lang="en-GB"/>
              <a:t>Click to edit Master subtitle style</a:t>
            </a:r>
            <a:endParaRPr lang="en-US" dirty="0"/>
          </a:p>
        </p:txBody>
      </p:sp>
      <p:sp>
        <p:nvSpPr>
          <p:cNvPr id="3" name="Text Placeholder 2"/>
          <p:cNvSpPr>
            <a:spLocks noGrp="1"/>
          </p:cNvSpPr>
          <p:nvPr>
            <p:ph type="body" sz="quarter" idx="10"/>
          </p:nvPr>
        </p:nvSpPr>
        <p:spPr>
          <a:xfrm>
            <a:off x="1619250" y="2565400"/>
            <a:ext cx="3600822" cy="4031952"/>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able Placeholder 3"/>
          <p:cNvSpPr>
            <a:spLocks noGrp="1"/>
          </p:cNvSpPr>
          <p:nvPr>
            <p:ph type="tbl" sz="quarter" idx="11"/>
          </p:nvPr>
        </p:nvSpPr>
        <p:spPr>
          <a:xfrm>
            <a:off x="5652120" y="2948947"/>
            <a:ext cx="3024336" cy="3264363"/>
          </a:xfrm>
          <a:prstGeom prst="rect">
            <a:avLst/>
          </a:prstGeom>
        </p:spPr>
        <p:txBody>
          <a:bodyPr vert="horz"/>
          <a:lstStyle/>
          <a:p>
            <a:pPr lvl="0"/>
            <a:endParaRPr lang="en-US" noProof="0"/>
          </a:p>
        </p:txBody>
      </p:sp>
    </p:spTree>
    <p:extLst>
      <p:ext uri="{BB962C8B-B14F-4D97-AF65-F5344CB8AC3E}">
        <p14:creationId xmlns:p14="http://schemas.microsoft.com/office/powerpoint/2010/main" val="4173212039"/>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B4D32835-3B24-4F7B-8C31-00E77085CF56}" type="datetimeFigureOut">
              <a:rPr lang="en-AU" smtClean="0"/>
              <a:t>26/11/2018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pPr>
              <a:defRPr/>
            </a:pPr>
            <a:fld id="{23A7974A-2314-4761-82E3-482366804B77}" type="slidenum">
              <a:rPr lang="en-AU" smtClean="0"/>
              <a:pPr>
                <a:defRPr/>
              </a:pPr>
              <a:t>‹#›</a:t>
            </a:fld>
            <a:endParaRPr lang="en-AU" dirty="0"/>
          </a:p>
        </p:txBody>
      </p:sp>
    </p:spTree>
    <p:extLst>
      <p:ext uri="{BB962C8B-B14F-4D97-AF65-F5344CB8AC3E}">
        <p14:creationId xmlns:p14="http://schemas.microsoft.com/office/powerpoint/2010/main" val="935287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4D32835-3B24-4F7B-8C31-00E77085CF56}" type="datetimeFigureOut">
              <a:rPr lang="en-AU" smtClean="0"/>
              <a:t>26/11/2018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9955BF-3A69-4ABB-92E6-4B1F3A332ED0}" type="slidenum">
              <a:rPr lang="en-AU" smtClean="0"/>
              <a:t>‹#›</a:t>
            </a:fld>
            <a:endParaRPr lang="en-AU"/>
          </a:p>
        </p:txBody>
      </p:sp>
    </p:spTree>
    <p:extLst>
      <p:ext uri="{BB962C8B-B14F-4D97-AF65-F5344CB8AC3E}">
        <p14:creationId xmlns:p14="http://schemas.microsoft.com/office/powerpoint/2010/main" val="2216413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D32835-3B24-4F7B-8C31-00E77085CF56}" type="datetimeFigureOut">
              <a:rPr lang="en-AU" smtClean="0"/>
              <a:t>26/11/2018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pPr>
              <a:defRPr/>
            </a:pPr>
            <a:fld id="{139E73C0-5BEF-4F01-B21D-E25234C13C13}" type="slidenum">
              <a:rPr lang="en-AU" smtClean="0"/>
              <a:pPr>
                <a:defRPr/>
              </a:pPr>
              <a:t>‹#›</a:t>
            </a:fld>
            <a:endParaRPr lang="en-AU" dirty="0"/>
          </a:p>
        </p:txBody>
      </p:sp>
    </p:spTree>
    <p:extLst>
      <p:ext uri="{BB962C8B-B14F-4D97-AF65-F5344CB8AC3E}">
        <p14:creationId xmlns:p14="http://schemas.microsoft.com/office/powerpoint/2010/main" val="19406502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4D32835-3B24-4F7B-8C31-00E77085CF56}" type="datetimeFigureOut">
              <a:rPr lang="en-AU" smtClean="0"/>
              <a:t>26/11/2018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pPr>
              <a:defRPr/>
            </a:pPr>
            <a:fld id="{FDCA9C83-E4FC-46C8-8D51-132E0666AD91}" type="slidenum">
              <a:rPr lang="en-AU" smtClean="0"/>
              <a:pPr>
                <a:defRPr/>
              </a:pPr>
              <a:t>‹#›</a:t>
            </a:fld>
            <a:endParaRPr lang="en-AU" dirty="0"/>
          </a:p>
        </p:txBody>
      </p:sp>
    </p:spTree>
    <p:extLst>
      <p:ext uri="{BB962C8B-B14F-4D97-AF65-F5344CB8AC3E}">
        <p14:creationId xmlns:p14="http://schemas.microsoft.com/office/powerpoint/2010/main" val="30281074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B4D32835-3B24-4F7B-8C31-00E77085CF56}" type="datetimeFigureOut">
              <a:rPr lang="en-AU" smtClean="0"/>
              <a:t>26/11/2018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pPr>
              <a:defRPr/>
            </a:pPr>
            <a:fld id="{A3428551-EA3F-42E6-AE06-5FD2CD13210A}" type="slidenum">
              <a:rPr lang="en-AU" smtClean="0"/>
              <a:pPr>
                <a:defRPr/>
              </a:pPr>
              <a:t>‹#›</a:t>
            </a:fld>
            <a:endParaRPr lang="en-AU" dirty="0"/>
          </a:p>
        </p:txBody>
      </p:sp>
    </p:spTree>
    <p:extLst>
      <p:ext uri="{BB962C8B-B14F-4D97-AF65-F5344CB8AC3E}">
        <p14:creationId xmlns:p14="http://schemas.microsoft.com/office/powerpoint/2010/main" val="42610645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4D32835-3B24-4F7B-8C31-00E77085CF56}" type="datetimeFigureOut">
              <a:rPr lang="en-AU" smtClean="0"/>
              <a:t>26/11/2018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pPr>
              <a:defRPr/>
            </a:pPr>
            <a:fld id="{45C62F57-4E4A-42B1-ADBB-F2D9695A8D33}" type="slidenum">
              <a:rPr lang="en-AU" smtClean="0"/>
              <a:pPr>
                <a:defRPr/>
              </a:pPr>
              <a:t>‹#›</a:t>
            </a:fld>
            <a:endParaRPr lang="en-AU" dirty="0"/>
          </a:p>
        </p:txBody>
      </p:sp>
    </p:spTree>
    <p:extLst>
      <p:ext uri="{BB962C8B-B14F-4D97-AF65-F5344CB8AC3E}">
        <p14:creationId xmlns:p14="http://schemas.microsoft.com/office/powerpoint/2010/main" val="27610468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D32835-3B24-4F7B-8C31-00E77085CF56}" type="datetimeFigureOut">
              <a:rPr lang="en-AU" smtClean="0"/>
              <a:t>26/11/2018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pPr>
              <a:defRPr/>
            </a:pPr>
            <a:fld id="{2D4D9AC9-E310-44D7-A1B8-DF532B305C2A}" type="slidenum">
              <a:rPr lang="en-AU" smtClean="0"/>
              <a:pPr>
                <a:defRPr/>
              </a:pPr>
              <a:t>‹#›</a:t>
            </a:fld>
            <a:endParaRPr lang="en-AU" dirty="0"/>
          </a:p>
        </p:txBody>
      </p:sp>
    </p:spTree>
    <p:extLst>
      <p:ext uri="{BB962C8B-B14F-4D97-AF65-F5344CB8AC3E}">
        <p14:creationId xmlns:p14="http://schemas.microsoft.com/office/powerpoint/2010/main" val="38521459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D32835-3B24-4F7B-8C31-00E77085CF56}" type="datetimeFigureOut">
              <a:rPr lang="en-AU" smtClean="0"/>
              <a:t>26/11/2018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pPr>
              <a:defRPr/>
            </a:pPr>
            <a:fld id="{C2BF6EFD-5EBD-44D1-8B99-17FB6B075BF1}" type="slidenum">
              <a:rPr lang="en-AU" smtClean="0"/>
              <a:pPr>
                <a:defRPr/>
              </a:pPr>
              <a:t>‹#›</a:t>
            </a:fld>
            <a:endParaRPr lang="en-AU" dirty="0"/>
          </a:p>
        </p:txBody>
      </p:sp>
    </p:spTree>
    <p:extLst>
      <p:ext uri="{BB962C8B-B14F-4D97-AF65-F5344CB8AC3E}">
        <p14:creationId xmlns:p14="http://schemas.microsoft.com/office/powerpoint/2010/main" val="8731490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D32835-3B24-4F7B-8C31-00E77085CF56}" type="datetimeFigureOut">
              <a:rPr lang="en-AU" smtClean="0"/>
              <a:t>26/11/2018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pPr>
              <a:defRPr/>
            </a:pPr>
            <a:fld id="{41D5990D-E3D6-4F99-8BED-11E67FAC93F2}" type="slidenum">
              <a:rPr lang="en-AU" smtClean="0"/>
              <a:pPr>
                <a:defRPr/>
              </a:pPr>
              <a:t>‹#›</a:t>
            </a:fld>
            <a:endParaRPr lang="en-AU" dirty="0"/>
          </a:p>
        </p:txBody>
      </p:sp>
    </p:spTree>
    <p:extLst>
      <p:ext uri="{BB962C8B-B14F-4D97-AF65-F5344CB8AC3E}">
        <p14:creationId xmlns:p14="http://schemas.microsoft.com/office/powerpoint/2010/main" val="1548005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14500" y="1774825"/>
            <a:ext cx="3409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76850" y="1774825"/>
            <a:ext cx="3409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9942334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4D32835-3B24-4F7B-8C31-00E77085CF56}" type="datetimeFigureOut">
              <a:rPr lang="en-AU" smtClean="0"/>
              <a:t>26/11/2018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pPr>
              <a:defRPr/>
            </a:pPr>
            <a:fld id="{6E5966EA-6DFC-4CC6-B5C7-F2585A6FBF5A}" type="slidenum">
              <a:rPr lang="en-AU" smtClean="0"/>
              <a:pPr>
                <a:defRPr/>
              </a:pPr>
              <a:t>‹#›</a:t>
            </a:fld>
            <a:endParaRPr lang="en-AU" dirty="0"/>
          </a:p>
        </p:txBody>
      </p:sp>
    </p:spTree>
    <p:extLst>
      <p:ext uri="{BB962C8B-B14F-4D97-AF65-F5344CB8AC3E}">
        <p14:creationId xmlns:p14="http://schemas.microsoft.com/office/powerpoint/2010/main" val="13923226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4D32835-3B24-4F7B-8C31-00E77085CF56}" type="datetimeFigureOut">
              <a:rPr lang="en-AU" smtClean="0"/>
              <a:t>26/11/2018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pPr>
              <a:defRPr/>
            </a:pPr>
            <a:fld id="{6008B61E-DE32-4F28-A15A-5CAC80DE1D12}" type="slidenum">
              <a:rPr lang="en-AU" smtClean="0"/>
              <a:pPr>
                <a:defRPr/>
              </a:pPr>
              <a:t>‹#›</a:t>
            </a:fld>
            <a:endParaRPr lang="en-AU" dirty="0"/>
          </a:p>
        </p:txBody>
      </p:sp>
    </p:spTree>
    <p:extLst>
      <p:ext uri="{BB962C8B-B14F-4D97-AF65-F5344CB8AC3E}">
        <p14:creationId xmlns:p14="http://schemas.microsoft.com/office/powerpoint/2010/main" val="350453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5910" y="274637"/>
            <a:ext cx="6530890" cy="1143000"/>
          </a:xfrm>
        </p:spPr>
        <p:txBody>
          <a:bodyPr>
            <a:normAutofit/>
          </a:bodyPr>
          <a:lstStyle>
            <a:lvl1pPr>
              <a:defRPr sz="2800"/>
            </a:lvl1pPr>
          </a:lstStyle>
          <a:p>
            <a:r>
              <a:rPr lang="en-AU" dirty="0"/>
              <a:t>Click to edit Master title style</a:t>
            </a:r>
            <a:endParaRPr lang="en-US" dirty="0"/>
          </a:p>
        </p:txBody>
      </p:sp>
      <p:sp>
        <p:nvSpPr>
          <p:cNvPr id="3" name="Content Placeholder 2"/>
          <p:cNvSpPr>
            <a:spLocks noGrp="1"/>
          </p:cNvSpPr>
          <p:nvPr>
            <p:ph idx="1"/>
          </p:nvPr>
        </p:nvSpPr>
        <p:spPr/>
        <p:txBody>
          <a:bodyPr/>
          <a:lstStyle>
            <a:lvl1pPr>
              <a:buFontTx/>
              <a:buNone/>
              <a:defRPr/>
            </a:lvl1pPr>
            <a:lvl2pPr>
              <a:buFont typeface="Arial"/>
              <a:buChar char="•"/>
              <a:defRPr/>
            </a:lvl2pPr>
            <a:lvl3pPr>
              <a:buFont typeface="Lucida Grande"/>
              <a:buChar char="−"/>
              <a:defRPr/>
            </a:lvl3pPr>
            <a:lvl5pPr>
              <a:defRPr sz="12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Tree>
    <p:extLst>
      <p:ext uri="{BB962C8B-B14F-4D97-AF65-F5344CB8AC3E}">
        <p14:creationId xmlns:p14="http://schemas.microsoft.com/office/powerpoint/2010/main" val="1142739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749582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6622923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35071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799357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869923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937582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3726" y="349249"/>
            <a:ext cx="1743075" cy="59515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14503" y="349249"/>
            <a:ext cx="5076825" cy="59515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580900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3251815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11758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2251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2800" b="1" cap="all"/>
            </a:lvl1pPr>
          </a:lstStyle>
          <a:p>
            <a:r>
              <a:rPr lang="en-AU"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4" name="Rectangle 3"/>
          <p:cNvSpPr>
            <a:spLocks noGrp="1" noChangeArrowheads="1"/>
          </p:cNvSpPr>
          <p:nvPr>
            <p:ph type="sldNum" sz="quarter" idx="10"/>
          </p:nvPr>
        </p:nvSpPr>
        <p:spPr/>
        <p:txBody>
          <a:bodyPr/>
          <a:lstStyle>
            <a:lvl1pPr>
              <a:defRPr>
                <a:latin typeface="Arial" charset="0"/>
                <a:cs typeface="+mn-cs"/>
              </a:defRPr>
            </a:lvl1pPr>
          </a:lstStyle>
          <a:p>
            <a:pPr>
              <a:defRPr/>
            </a:pPr>
            <a:fld id="{139E73C0-5BEF-4F01-B21D-E25234C13C13}" type="slidenum">
              <a:rPr lang="en-AU"/>
              <a:pPr>
                <a:defRPr/>
              </a:pPr>
              <a:t>‹#›</a:t>
            </a:fld>
            <a:endParaRPr lang="en-AU" dirty="0"/>
          </a:p>
        </p:txBody>
      </p:sp>
    </p:spTree>
    <p:extLst>
      <p:ext uri="{BB962C8B-B14F-4D97-AF65-F5344CB8AC3E}">
        <p14:creationId xmlns:p14="http://schemas.microsoft.com/office/powerpoint/2010/main" val="3417066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4000" y="1600200"/>
            <a:ext cx="4241800" cy="5038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243388" cy="5038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60252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16109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591202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35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7489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2695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48728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274639"/>
            <a:ext cx="2159000" cy="6364287"/>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4000" y="274639"/>
            <a:ext cx="6326188" cy="6364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49195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439" name="Picture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2914651"/>
            <a:ext cx="91440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le Placeholder 1"/>
          <p:cNvSpPr>
            <a:spLocks noGrp="1"/>
          </p:cNvSpPr>
          <p:nvPr>
            <p:ph type="ctrTitle"/>
          </p:nvPr>
        </p:nvSpPr>
        <p:spPr>
          <a:xfrm>
            <a:off x="614363" y="1539874"/>
            <a:ext cx="7916862" cy="719139"/>
          </a:xfrm>
        </p:spPr>
        <p:txBody>
          <a:bodyPr/>
          <a:lstStyle>
            <a:lvl1pPr algn="l">
              <a:defRPr smtClean="0">
                <a:latin typeface="Arial" charset="0"/>
              </a:defRPr>
            </a:lvl1pPr>
          </a:lstStyle>
          <a:p>
            <a:pPr lvl="0"/>
            <a:r>
              <a:rPr lang="en-US" altLang="en-US" noProof="0"/>
              <a:t>Click to edit Master title style</a:t>
            </a:r>
            <a:endParaRPr lang="en-AU" altLang="en-US" noProof="0"/>
          </a:p>
        </p:txBody>
      </p:sp>
      <p:sp>
        <p:nvSpPr>
          <p:cNvPr id="18435" name="Text Placeholder 2"/>
          <p:cNvSpPr>
            <a:spLocks noGrp="1"/>
          </p:cNvSpPr>
          <p:nvPr>
            <p:ph type="subTitle" idx="1"/>
          </p:nvPr>
        </p:nvSpPr>
        <p:spPr>
          <a:xfrm>
            <a:off x="614363" y="2312989"/>
            <a:ext cx="7916862" cy="719137"/>
          </a:xfrm>
        </p:spPr>
        <p:txBody>
          <a:bodyPr/>
          <a:lstStyle>
            <a:lvl1pPr marL="0" indent="0">
              <a:buFontTx/>
              <a:buNone/>
              <a:defRPr sz="1800" smtClean="0">
                <a:latin typeface="Arial" charset="0"/>
              </a:defRPr>
            </a:lvl1pPr>
          </a:lstStyle>
          <a:p>
            <a:pPr lvl="0"/>
            <a:r>
              <a:rPr lang="en-US" altLang="en-US" noProof="0"/>
              <a:t>Click to edit Master subtitle style</a:t>
            </a:r>
            <a:endParaRPr lang="en-AU" altLang="en-US" noProof="0"/>
          </a:p>
        </p:txBody>
      </p:sp>
      <p:pic>
        <p:nvPicPr>
          <p:cNvPr id="18437" name="Picture 7" descr="logo.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39739"/>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976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5910" y="274637"/>
            <a:ext cx="6530890" cy="1143000"/>
          </a:xfrm>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None/>
              <a:defRPr/>
            </a:lvl1pPr>
            <a:lvl2pPr>
              <a:buFont typeface="Arial"/>
              <a:buChar char="•"/>
              <a:defRPr/>
            </a:lvl2pPr>
            <a:lvl3pPr>
              <a:buFont typeface="Lucida Grande"/>
              <a:buChar char="−"/>
              <a:defRPr/>
            </a:lvl3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724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to edit Master title style</a:t>
            </a:r>
            <a:endParaRPr lang="en-US" dirty="0"/>
          </a:p>
        </p:txBody>
      </p:sp>
      <p:sp>
        <p:nvSpPr>
          <p:cNvPr id="3" name="Content Placeholder 2"/>
          <p:cNvSpPr>
            <a:spLocks noGrp="1"/>
          </p:cNvSpPr>
          <p:nvPr>
            <p:ph sz="half" idx="1"/>
          </p:nvPr>
        </p:nvSpPr>
        <p:spPr>
          <a:xfrm>
            <a:off x="457200" y="1975670"/>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4" name="Content Placeholder 3"/>
          <p:cNvSpPr>
            <a:spLocks noGrp="1"/>
          </p:cNvSpPr>
          <p:nvPr>
            <p:ph sz="half" idx="2"/>
          </p:nvPr>
        </p:nvSpPr>
        <p:spPr>
          <a:xfrm>
            <a:off x="4648200" y="1975670"/>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5" name="Rectangle 4"/>
          <p:cNvSpPr>
            <a:spLocks noGrp="1" noChangeArrowheads="1"/>
          </p:cNvSpPr>
          <p:nvPr>
            <p:ph type="sldNum" sz="quarter" idx="10"/>
          </p:nvPr>
        </p:nvSpPr>
        <p:spPr/>
        <p:txBody>
          <a:bodyPr/>
          <a:lstStyle>
            <a:lvl1pPr>
              <a:defRPr>
                <a:latin typeface="Arial" charset="0"/>
                <a:cs typeface="+mn-cs"/>
              </a:defRPr>
            </a:lvl1pPr>
          </a:lstStyle>
          <a:p>
            <a:pPr>
              <a:defRPr/>
            </a:pPr>
            <a:fld id="{FDCA9C83-E4FC-46C8-8D51-132E0666AD91}" type="slidenum">
              <a:rPr lang="en-AU"/>
              <a:pPr>
                <a:defRPr/>
              </a:pPr>
              <a:t>‹#›</a:t>
            </a:fld>
            <a:endParaRPr lang="en-AU" dirty="0"/>
          </a:p>
        </p:txBody>
      </p:sp>
    </p:spTree>
    <p:extLst>
      <p:ext uri="{BB962C8B-B14F-4D97-AF65-F5344CB8AC3E}">
        <p14:creationId xmlns:p14="http://schemas.microsoft.com/office/powerpoint/2010/main" val="1198107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28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83430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975670"/>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975670"/>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79589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75670"/>
            <a:ext cx="4040188"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615430"/>
            <a:ext cx="4040188"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7" y="1975670"/>
            <a:ext cx="4041775"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615430"/>
            <a:ext cx="4041775"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48658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6647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124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96881"/>
            <a:ext cx="5111750" cy="4229283"/>
          </a:xfrm>
        </p:spPr>
        <p:txBody>
          <a:bodyPr/>
          <a:lstStyle>
            <a:lvl1pPr>
              <a:defRPr sz="2000"/>
            </a:lvl1pPr>
            <a:lvl2pPr>
              <a:defRPr sz="1800"/>
            </a:lvl2pPr>
            <a:lvl3pPr>
              <a:defRPr sz="1600"/>
            </a:lvl3pPr>
            <a:lvl4pPr>
              <a:buNone/>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1896881"/>
            <a:ext cx="3008313" cy="42292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2155827" y="274637"/>
            <a:ext cx="6530975"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3328632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967830"/>
            <a:ext cx="5486400" cy="339950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497710"/>
            <a:ext cx="5486400" cy="804863"/>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2155827" y="274637"/>
            <a:ext cx="6530975"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2655980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62978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75670"/>
            <a:ext cx="2057400" cy="41504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75670"/>
            <a:ext cx="6019800" cy="4150495"/>
          </a:xfrm>
        </p:spPr>
        <p:txBody>
          <a:bodyPr vert="eaVert"/>
          <a:lstStyle>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20862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8439" name="Picture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2914650"/>
            <a:ext cx="91440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le Placeholder 1"/>
          <p:cNvSpPr>
            <a:spLocks noGrp="1"/>
          </p:cNvSpPr>
          <p:nvPr>
            <p:ph type="ctrTitle"/>
          </p:nvPr>
        </p:nvSpPr>
        <p:spPr>
          <a:xfrm>
            <a:off x="614363" y="1539875"/>
            <a:ext cx="7916862" cy="719138"/>
          </a:xfrm>
        </p:spPr>
        <p:txBody>
          <a:bodyPr/>
          <a:lstStyle>
            <a:lvl1pPr algn="l">
              <a:defRPr smtClean="0">
                <a:latin typeface="Arial" panose="020B0604020202020204" pitchFamily="34" charset="0"/>
                <a:ea typeface="ＭＳ Ｐゴシック" panose="020B0600070205080204" pitchFamily="34" charset="-128"/>
              </a:defRPr>
            </a:lvl1pPr>
          </a:lstStyle>
          <a:p>
            <a:pPr lvl="0"/>
            <a:r>
              <a:rPr lang="en-US" altLang="en-US" noProof="0"/>
              <a:t>Click to edit Master title style</a:t>
            </a:r>
            <a:endParaRPr lang="en-AU" altLang="en-US" noProof="0"/>
          </a:p>
        </p:txBody>
      </p:sp>
      <p:sp>
        <p:nvSpPr>
          <p:cNvPr id="18435" name="Text Placeholder 2"/>
          <p:cNvSpPr>
            <a:spLocks noGrp="1"/>
          </p:cNvSpPr>
          <p:nvPr>
            <p:ph type="subTitle" idx="1"/>
          </p:nvPr>
        </p:nvSpPr>
        <p:spPr>
          <a:xfrm>
            <a:off x="614363" y="2312988"/>
            <a:ext cx="7916862" cy="719137"/>
          </a:xfrm>
        </p:spPr>
        <p:txBody>
          <a:bodyPr/>
          <a:lstStyle>
            <a:lvl1pPr marL="0" indent="0">
              <a:buFontTx/>
              <a:buNone/>
              <a:defRPr sz="1800" smtClean="0">
                <a:latin typeface="Arial" panose="020B0604020202020204" pitchFamily="34" charset="0"/>
              </a:defRPr>
            </a:lvl1pPr>
          </a:lstStyle>
          <a:p>
            <a:pPr lvl="0"/>
            <a:r>
              <a:rPr lang="en-US" altLang="en-US" noProof="0"/>
              <a:t>Click to edit Master subtitle style</a:t>
            </a:r>
            <a:endParaRPr lang="en-AU" altLang="en-US" noProof="0"/>
          </a:p>
        </p:txBody>
      </p:sp>
      <p:pic>
        <p:nvPicPr>
          <p:cNvPr id="18437" name="Picture 7" descr="logo.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33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975670"/>
            <a:ext cx="4040188"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Master text styles</a:t>
            </a:r>
          </a:p>
        </p:txBody>
      </p:sp>
      <p:sp>
        <p:nvSpPr>
          <p:cNvPr id="4" name="Content Placeholder 3"/>
          <p:cNvSpPr>
            <a:spLocks noGrp="1"/>
          </p:cNvSpPr>
          <p:nvPr>
            <p:ph sz="half" idx="2"/>
          </p:nvPr>
        </p:nvSpPr>
        <p:spPr>
          <a:xfrm>
            <a:off x="457200" y="2615430"/>
            <a:ext cx="4040188"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5" name="Text Placeholder 4"/>
          <p:cNvSpPr>
            <a:spLocks noGrp="1"/>
          </p:cNvSpPr>
          <p:nvPr>
            <p:ph type="body" sz="quarter" idx="3"/>
          </p:nvPr>
        </p:nvSpPr>
        <p:spPr>
          <a:xfrm>
            <a:off x="4645027" y="1975670"/>
            <a:ext cx="4041775"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Master text styles</a:t>
            </a:r>
          </a:p>
        </p:txBody>
      </p:sp>
      <p:sp>
        <p:nvSpPr>
          <p:cNvPr id="6" name="Content Placeholder 5"/>
          <p:cNvSpPr>
            <a:spLocks noGrp="1"/>
          </p:cNvSpPr>
          <p:nvPr>
            <p:ph sz="quarter" idx="4"/>
          </p:nvPr>
        </p:nvSpPr>
        <p:spPr>
          <a:xfrm>
            <a:off x="4645027" y="2615430"/>
            <a:ext cx="4041775"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AU" dirty="0"/>
              <a:t>Click to edit Master text styles</a:t>
            </a:r>
          </a:p>
          <a:p>
            <a:pPr lvl="1"/>
            <a:r>
              <a:rPr lang="en-AU" dirty="0"/>
              <a:t>Second level</a:t>
            </a:r>
          </a:p>
          <a:p>
            <a:pPr lvl="2"/>
            <a:r>
              <a:rPr lang="en-AU" dirty="0"/>
              <a:t>Third level</a:t>
            </a:r>
          </a:p>
          <a:p>
            <a:pPr lvl="3"/>
            <a:r>
              <a:rPr lang="en-AU" dirty="0"/>
              <a:t>Fourth level</a:t>
            </a:r>
            <a:endParaRPr lang="en-US" dirty="0"/>
          </a:p>
        </p:txBody>
      </p:sp>
      <p:sp>
        <p:nvSpPr>
          <p:cNvPr id="7" name="Rectangle 6"/>
          <p:cNvSpPr>
            <a:spLocks noGrp="1" noChangeArrowheads="1"/>
          </p:cNvSpPr>
          <p:nvPr>
            <p:ph type="sldNum" sz="quarter" idx="10"/>
          </p:nvPr>
        </p:nvSpPr>
        <p:spPr/>
        <p:txBody>
          <a:bodyPr/>
          <a:lstStyle>
            <a:lvl1pPr>
              <a:defRPr>
                <a:latin typeface="Arial" charset="0"/>
                <a:cs typeface="+mn-cs"/>
              </a:defRPr>
            </a:lvl1pPr>
          </a:lstStyle>
          <a:p>
            <a:pPr>
              <a:defRPr/>
            </a:pPr>
            <a:fld id="{A3428551-EA3F-42E6-AE06-5FD2CD13210A}" type="slidenum">
              <a:rPr lang="en-AU"/>
              <a:pPr>
                <a:defRPr/>
              </a:pPr>
              <a:t>‹#›</a:t>
            </a:fld>
            <a:endParaRPr lang="en-AU" dirty="0"/>
          </a:p>
        </p:txBody>
      </p:sp>
    </p:spTree>
    <p:extLst>
      <p:ext uri="{BB962C8B-B14F-4D97-AF65-F5344CB8AC3E}">
        <p14:creationId xmlns:p14="http://schemas.microsoft.com/office/powerpoint/2010/main" val="2018464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5910" y="274638"/>
            <a:ext cx="6530890" cy="1143000"/>
          </a:xfrm>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None/>
              <a:defRPr/>
            </a:lvl1pPr>
            <a:lvl2pPr>
              <a:buFont typeface="Arial"/>
              <a:buChar char="•"/>
              <a:defRPr/>
            </a:lvl2pPr>
            <a:lvl3pPr>
              <a:buFont typeface="Lucida Grande"/>
              <a:buChar char="−"/>
              <a:defRPr/>
            </a:lvl3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05769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0041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975668"/>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975668"/>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16372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75668"/>
            <a:ext cx="4040188"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615429"/>
            <a:ext cx="4040188"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975668"/>
            <a:ext cx="4041775"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615429"/>
            <a:ext cx="4041775"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51727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4290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875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96880"/>
            <a:ext cx="5111750" cy="4229283"/>
          </a:xfrm>
        </p:spPr>
        <p:txBody>
          <a:bodyPr/>
          <a:lstStyle>
            <a:lvl1pPr>
              <a:defRPr sz="2000"/>
            </a:lvl1pPr>
            <a:lvl2pPr>
              <a:defRPr sz="1800"/>
            </a:lvl2pPr>
            <a:lvl3pPr>
              <a:defRPr sz="1600"/>
            </a:lvl3pPr>
            <a:lvl4pPr>
              <a:buNone/>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96880"/>
            <a:ext cx="3008313" cy="42292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2155825" y="274638"/>
            <a:ext cx="6530975"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488958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967829"/>
            <a:ext cx="5486400" cy="339950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497709"/>
            <a:ext cx="54864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2155825" y="274638"/>
            <a:ext cx="6530975"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2141064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22616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75668"/>
            <a:ext cx="2057400" cy="41504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75668"/>
            <a:ext cx="6019800" cy="4150495"/>
          </a:xfrm>
        </p:spPr>
        <p:txBody>
          <a:bodyPr vert="eaVert"/>
          <a:lstStyle>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685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Rectangle 2"/>
          <p:cNvSpPr>
            <a:spLocks noGrp="1" noChangeArrowheads="1"/>
          </p:cNvSpPr>
          <p:nvPr>
            <p:ph type="sldNum" sz="quarter" idx="10"/>
          </p:nvPr>
        </p:nvSpPr>
        <p:spPr/>
        <p:txBody>
          <a:bodyPr/>
          <a:lstStyle>
            <a:lvl1pPr>
              <a:defRPr>
                <a:latin typeface="Arial" charset="0"/>
                <a:cs typeface="+mn-cs"/>
              </a:defRPr>
            </a:lvl1pPr>
          </a:lstStyle>
          <a:p>
            <a:pPr>
              <a:defRPr/>
            </a:pPr>
            <a:fld id="{45C62F57-4E4A-42B1-ADBB-F2D9695A8D33}" type="slidenum">
              <a:rPr lang="en-AU"/>
              <a:pPr>
                <a:defRPr/>
              </a:pPr>
              <a:t>‹#›</a:t>
            </a:fld>
            <a:endParaRPr lang="en-AU" dirty="0"/>
          </a:p>
        </p:txBody>
      </p:sp>
    </p:spTree>
    <p:extLst>
      <p:ext uri="{BB962C8B-B14F-4D97-AF65-F5344CB8AC3E}">
        <p14:creationId xmlns:p14="http://schemas.microsoft.com/office/powerpoint/2010/main" val="1848378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439" name="Picture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2914650"/>
            <a:ext cx="91440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le Placeholder 1"/>
          <p:cNvSpPr>
            <a:spLocks noGrp="1"/>
          </p:cNvSpPr>
          <p:nvPr>
            <p:ph type="ctrTitle"/>
          </p:nvPr>
        </p:nvSpPr>
        <p:spPr>
          <a:xfrm>
            <a:off x="614363" y="1539875"/>
            <a:ext cx="7916862" cy="719138"/>
          </a:xfrm>
        </p:spPr>
        <p:txBody>
          <a:bodyPr/>
          <a:lstStyle>
            <a:lvl1pPr algn="l">
              <a:defRPr smtClean="0">
                <a:latin typeface="Arial" charset="0"/>
              </a:defRPr>
            </a:lvl1pPr>
          </a:lstStyle>
          <a:p>
            <a:pPr lvl="0"/>
            <a:r>
              <a:rPr lang="en-US" altLang="en-US" noProof="0"/>
              <a:t>Click to edit Master title style</a:t>
            </a:r>
            <a:endParaRPr lang="en-AU" altLang="en-US" noProof="0"/>
          </a:p>
        </p:txBody>
      </p:sp>
      <p:sp>
        <p:nvSpPr>
          <p:cNvPr id="18435" name="Text Placeholder 2"/>
          <p:cNvSpPr>
            <a:spLocks noGrp="1"/>
          </p:cNvSpPr>
          <p:nvPr>
            <p:ph type="subTitle" idx="1"/>
          </p:nvPr>
        </p:nvSpPr>
        <p:spPr>
          <a:xfrm>
            <a:off x="614363" y="2312988"/>
            <a:ext cx="7916862" cy="719137"/>
          </a:xfrm>
        </p:spPr>
        <p:txBody>
          <a:bodyPr/>
          <a:lstStyle>
            <a:lvl1pPr marL="0" indent="0">
              <a:buFontTx/>
              <a:buNone/>
              <a:defRPr sz="1800" smtClean="0">
                <a:latin typeface="Arial" charset="0"/>
              </a:defRPr>
            </a:lvl1pPr>
          </a:lstStyle>
          <a:p>
            <a:pPr lvl="0"/>
            <a:r>
              <a:rPr lang="en-US" altLang="en-US" noProof="0"/>
              <a:t>Click to edit Master subtitle style</a:t>
            </a:r>
            <a:endParaRPr lang="en-AU" altLang="en-US" noProof="0"/>
          </a:p>
        </p:txBody>
      </p:sp>
      <p:pic>
        <p:nvPicPr>
          <p:cNvPr id="18437" name="Picture 7" descr="logo.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4479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5910" y="274638"/>
            <a:ext cx="6530890" cy="1143000"/>
          </a:xfrm>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None/>
              <a:defRPr/>
            </a:lvl1pPr>
            <a:lvl2pPr>
              <a:buFont typeface="Arial"/>
              <a:buChar char="•"/>
              <a:defRPr/>
            </a:lvl2pPr>
            <a:lvl3pPr>
              <a:buFont typeface="Lucida Grande"/>
              <a:buChar char="−"/>
              <a:defRPr/>
            </a:lvl3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6263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22012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975668"/>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975668"/>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482185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75668"/>
            <a:ext cx="4040188"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615429"/>
            <a:ext cx="4040188"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975668"/>
            <a:ext cx="4041775"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615429"/>
            <a:ext cx="4041775"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586659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35360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017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96880"/>
            <a:ext cx="5111750" cy="4229283"/>
          </a:xfrm>
        </p:spPr>
        <p:txBody>
          <a:bodyPr/>
          <a:lstStyle>
            <a:lvl1pPr>
              <a:defRPr sz="2000"/>
            </a:lvl1pPr>
            <a:lvl2pPr>
              <a:defRPr sz="1800"/>
            </a:lvl2pPr>
            <a:lvl3pPr>
              <a:defRPr sz="1600"/>
            </a:lvl3pPr>
            <a:lvl4pPr>
              <a:buNone/>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96880"/>
            <a:ext cx="3008313" cy="42292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2155825" y="274638"/>
            <a:ext cx="6530975"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3928979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967829"/>
            <a:ext cx="5486400" cy="339950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497709"/>
            <a:ext cx="54864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2155825" y="274638"/>
            <a:ext cx="6530975"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1820737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2653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defRPr>
                <a:latin typeface="Arial" charset="0"/>
                <a:cs typeface="+mn-cs"/>
              </a:defRPr>
            </a:lvl1pPr>
          </a:lstStyle>
          <a:p>
            <a:pPr>
              <a:defRPr/>
            </a:pPr>
            <a:fld id="{2D4D9AC9-E310-44D7-A1B8-DF532B305C2A}" type="slidenum">
              <a:rPr lang="en-AU"/>
              <a:pPr>
                <a:defRPr/>
              </a:pPr>
              <a:t>‹#›</a:t>
            </a:fld>
            <a:endParaRPr lang="en-AU" dirty="0"/>
          </a:p>
        </p:txBody>
      </p:sp>
    </p:spTree>
    <p:extLst>
      <p:ext uri="{BB962C8B-B14F-4D97-AF65-F5344CB8AC3E}">
        <p14:creationId xmlns:p14="http://schemas.microsoft.com/office/powerpoint/2010/main" val="34474888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75668"/>
            <a:ext cx="2057400" cy="41504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75668"/>
            <a:ext cx="6019800" cy="4150495"/>
          </a:xfrm>
        </p:spPr>
        <p:txBody>
          <a:bodyPr vert="eaVert"/>
          <a:lstStyle>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4517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7"/>
          <p:cNvPicPr>
            <a:picLocks/>
          </p:cNvPicPr>
          <p:nvPr/>
        </p:nvPicPr>
        <p:blipFill>
          <a:blip r:embed="rId2"/>
          <a:srcRect/>
          <a:stretch>
            <a:fillRect/>
          </a:stretch>
        </p:blipFill>
        <p:spPr bwMode="auto">
          <a:xfrm>
            <a:off x="0" y="2914655"/>
            <a:ext cx="9144000" cy="144463"/>
          </a:xfrm>
          <a:prstGeom prst="rect">
            <a:avLst/>
          </a:prstGeom>
          <a:noFill/>
          <a:ln w="9525">
            <a:noFill/>
            <a:miter lim="800000"/>
            <a:headEnd/>
            <a:tailEnd/>
          </a:ln>
        </p:spPr>
      </p:pic>
      <p:pic>
        <p:nvPicPr>
          <p:cNvPr id="5" name="Picture 7" descr="logo.eps"/>
          <p:cNvPicPr>
            <a:picLocks noChangeAspect="1"/>
          </p:cNvPicPr>
          <p:nvPr/>
        </p:nvPicPr>
        <p:blipFill>
          <a:blip r:embed="rId3"/>
          <a:srcRect/>
          <a:stretch>
            <a:fillRect/>
          </a:stretch>
        </p:blipFill>
        <p:spPr bwMode="auto">
          <a:xfrm>
            <a:off x="457200" y="439739"/>
            <a:ext cx="1346200" cy="977900"/>
          </a:xfrm>
          <a:prstGeom prst="rect">
            <a:avLst/>
          </a:prstGeom>
          <a:noFill/>
          <a:ln w="9525">
            <a:noFill/>
            <a:miter lim="800000"/>
            <a:headEnd/>
            <a:tailEnd/>
          </a:ln>
        </p:spPr>
      </p:pic>
      <p:sp>
        <p:nvSpPr>
          <p:cNvPr id="18434" name="Title Placeholder 1"/>
          <p:cNvSpPr>
            <a:spLocks noGrp="1"/>
          </p:cNvSpPr>
          <p:nvPr>
            <p:ph type="ctrTitle"/>
          </p:nvPr>
        </p:nvSpPr>
        <p:spPr>
          <a:xfrm>
            <a:off x="614363" y="1539874"/>
            <a:ext cx="7916862" cy="719139"/>
          </a:xfrm>
        </p:spPr>
        <p:txBody>
          <a:bodyPr/>
          <a:lstStyle>
            <a:lvl1pPr algn="l">
              <a:defRPr smtClean="0">
                <a:latin typeface="Arial" pitchFamily="34" charset="0"/>
              </a:defRPr>
            </a:lvl1pPr>
          </a:lstStyle>
          <a:p>
            <a:pPr lvl="0"/>
            <a:r>
              <a:rPr lang="en-AU" noProof="0"/>
              <a:t>Click to edit Master title style</a:t>
            </a:r>
          </a:p>
        </p:txBody>
      </p:sp>
      <p:sp>
        <p:nvSpPr>
          <p:cNvPr id="18435" name="Text Placeholder 2"/>
          <p:cNvSpPr>
            <a:spLocks noGrp="1"/>
          </p:cNvSpPr>
          <p:nvPr>
            <p:ph type="subTitle" idx="1"/>
          </p:nvPr>
        </p:nvSpPr>
        <p:spPr>
          <a:xfrm>
            <a:off x="614363" y="2312993"/>
            <a:ext cx="7916862" cy="719137"/>
          </a:xfrm>
        </p:spPr>
        <p:txBody>
          <a:bodyPr/>
          <a:lstStyle>
            <a:lvl1pPr marL="0" indent="0">
              <a:buFontTx/>
              <a:buNone/>
              <a:defRPr sz="1800" smtClean="0">
                <a:latin typeface="Arial" pitchFamily="34" charset="0"/>
              </a:defRPr>
            </a:lvl1pPr>
          </a:lstStyle>
          <a:p>
            <a:pPr lvl="0"/>
            <a:r>
              <a:rPr lang="en-AU" noProof="0"/>
              <a:t>Click to edit Master subtitle style</a:t>
            </a:r>
          </a:p>
        </p:txBody>
      </p:sp>
      <p:sp>
        <p:nvSpPr>
          <p:cNvPr id="6" name="Rectangle 6"/>
          <p:cNvSpPr>
            <a:spLocks noGrp="1" noChangeArrowheads="1"/>
          </p:cNvSpPr>
          <p:nvPr>
            <p:ph type="sldNum" sz="quarter" idx="10"/>
          </p:nvPr>
        </p:nvSpPr>
        <p:spPr/>
        <p:txBody>
          <a:bodyPr/>
          <a:lstStyle>
            <a:lvl1pPr>
              <a:defRPr>
                <a:latin typeface="Arial" charset="0"/>
                <a:cs typeface="+mn-cs"/>
              </a:defRPr>
            </a:lvl1pPr>
          </a:lstStyle>
          <a:p>
            <a:pPr>
              <a:defRPr/>
            </a:pPr>
            <a:fld id="{23A7974A-2314-4761-82E3-482366804B77}" type="slidenum">
              <a:rPr lang="en-AU"/>
              <a:pPr>
                <a:defRPr/>
              </a:pPr>
              <a:t>‹#›</a:t>
            </a:fld>
            <a:endParaRPr lang="en-AU" dirty="0"/>
          </a:p>
        </p:txBody>
      </p:sp>
    </p:spTree>
    <p:extLst>
      <p:ext uri="{BB962C8B-B14F-4D97-AF65-F5344CB8AC3E}">
        <p14:creationId xmlns:p14="http://schemas.microsoft.com/office/powerpoint/2010/main" val="7609081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5910" y="274637"/>
            <a:ext cx="6530890" cy="1143000"/>
          </a:xfrm>
        </p:spPr>
        <p:txBody>
          <a:bodyPr>
            <a:normAutofit/>
          </a:bodyPr>
          <a:lstStyle>
            <a:lvl1pPr>
              <a:defRPr sz="2800"/>
            </a:lvl1pPr>
          </a:lstStyle>
          <a:p>
            <a:r>
              <a:rPr lang="en-AU" dirty="0"/>
              <a:t>Click to edit Master title style</a:t>
            </a:r>
            <a:endParaRPr lang="en-US" dirty="0"/>
          </a:p>
        </p:txBody>
      </p:sp>
      <p:sp>
        <p:nvSpPr>
          <p:cNvPr id="3" name="Content Placeholder 2"/>
          <p:cNvSpPr>
            <a:spLocks noGrp="1"/>
          </p:cNvSpPr>
          <p:nvPr>
            <p:ph idx="1"/>
          </p:nvPr>
        </p:nvSpPr>
        <p:spPr/>
        <p:txBody>
          <a:bodyPr/>
          <a:lstStyle>
            <a:lvl1pPr>
              <a:buFontTx/>
              <a:buNone/>
              <a:defRPr/>
            </a:lvl1pPr>
            <a:lvl2pPr>
              <a:buFont typeface="Arial"/>
              <a:buChar char="•"/>
              <a:defRPr/>
            </a:lvl2pPr>
            <a:lvl3pPr>
              <a:buFont typeface="Lucida Grande"/>
              <a:buChar char="−"/>
              <a:defRPr/>
            </a:lvl3pPr>
            <a:lvl5pPr>
              <a:defRPr sz="12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4" name="Rectangle 3"/>
          <p:cNvSpPr>
            <a:spLocks noGrp="1" noChangeArrowheads="1"/>
          </p:cNvSpPr>
          <p:nvPr>
            <p:ph type="sldNum" sz="quarter" idx="10"/>
          </p:nvPr>
        </p:nvSpPr>
        <p:spPr/>
        <p:txBody>
          <a:bodyPr/>
          <a:lstStyle>
            <a:lvl1pPr>
              <a:defRPr>
                <a:latin typeface="Arial" charset="0"/>
                <a:cs typeface="+mn-cs"/>
              </a:defRPr>
            </a:lvl1pPr>
          </a:lstStyle>
          <a:p>
            <a:pPr>
              <a:defRPr/>
            </a:pPr>
            <a:fld id="{76397D88-91FD-4D2F-B3C6-E759C5AC3455}" type="slidenum">
              <a:rPr lang="en-AU"/>
              <a:pPr>
                <a:defRPr/>
              </a:pPr>
              <a:t>‹#›</a:t>
            </a:fld>
            <a:endParaRPr lang="en-AU" dirty="0"/>
          </a:p>
        </p:txBody>
      </p:sp>
    </p:spTree>
    <p:extLst>
      <p:ext uri="{BB962C8B-B14F-4D97-AF65-F5344CB8AC3E}">
        <p14:creationId xmlns:p14="http://schemas.microsoft.com/office/powerpoint/2010/main" val="29519623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2800" b="1" cap="all"/>
            </a:lvl1pPr>
          </a:lstStyle>
          <a:p>
            <a:r>
              <a:rPr lang="en-AU"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4" name="Rectangle 3"/>
          <p:cNvSpPr>
            <a:spLocks noGrp="1" noChangeArrowheads="1"/>
          </p:cNvSpPr>
          <p:nvPr>
            <p:ph type="sldNum" sz="quarter" idx="10"/>
          </p:nvPr>
        </p:nvSpPr>
        <p:spPr/>
        <p:txBody>
          <a:bodyPr/>
          <a:lstStyle>
            <a:lvl1pPr>
              <a:defRPr>
                <a:latin typeface="Arial" charset="0"/>
                <a:cs typeface="+mn-cs"/>
              </a:defRPr>
            </a:lvl1pPr>
          </a:lstStyle>
          <a:p>
            <a:pPr>
              <a:defRPr/>
            </a:pPr>
            <a:fld id="{139E73C0-5BEF-4F01-B21D-E25234C13C13}" type="slidenum">
              <a:rPr lang="en-AU"/>
              <a:pPr>
                <a:defRPr/>
              </a:pPr>
              <a:t>‹#›</a:t>
            </a:fld>
            <a:endParaRPr lang="en-AU" dirty="0"/>
          </a:p>
        </p:txBody>
      </p:sp>
    </p:spTree>
    <p:extLst>
      <p:ext uri="{BB962C8B-B14F-4D97-AF65-F5344CB8AC3E}">
        <p14:creationId xmlns:p14="http://schemas.microsoft.com/office/powerpoint/2010/main" val="950224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to edit Master title style</a:t>
            </a:r>
            <a:endParaRPr lang="en-US" dirty="0"/>
          </a:p>
        </p:txBody>
      </p:sp>
      <p:sp>
        <p:nvSpPr>
          <p:cNvPr id="3" name="Content Placeholder 2"/>
          <p:cNvSpPr>
            <a:spLocks noGrp="1"/>
          </p:cNvSpPr>
          <p:nvPr>
            <p:ph sz="half" idx="1"/>
          </p:nvPr>
        </p:nvSpPr>
        <p:spPr>
          <a:xfrm>
            <a:off x="457200" y="1975674"/>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4" name="Content Placeholder 3"/>
          <p:cNvSpPr>
            <a:spLocks noGrp="1"/>
          </p:cNvSpPr>
          <p:nvPr>
            <p:ph sz="half" idx="2"/>
          </p:nvPr>
        </p:nvSpPr>
        <p:spPr>
          <a:xfrm>
            <a:off x="4648200" y="1975674"/>
            <a:ext cx="4038600" cy="415049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5" name="Rectangle 4"/>
          <p:cNvSpPr>
            <a:spLocks noGrp="1" noChangeArrowheads="1"/>
          </p:cNvSpPr>
          <p:nvPr>
            <p:ph type="sldNum" sz="quarter" idx="10"/>
          </p:nvPr>
        </p:nvSpPr>
        <p:spPr/>
        <p:txBody>
          <a:bodyPr/>
          <a:lstStyle>
            <a:lvl1pPr>
              <a:defRPr>
                <a:latin typeface="Arial" charset="0"/>
                <a:cs typeface="+mn-cs"/>
              </a:defRPr>
            </a:lvl1pPr>
          </a:lstStyle>
          <a:p>
            <a:pPr>
              <a:defRPr/>
            </a:pPr>
            <a:fld id="{FDCA9C83-E4FC-46C8-8D51-132E0666AD91}" type="slidenum">
              <a:rPr lang="en-AU"/>
              <a:pPr>
                <a:defRPr/>
              </a:pPr>
              <a:t>‹#›</a:t>
            </a:fld>
            <a:endParaRPr lang="en-AU" dirty="0"/>
          </a:p>
        </p:txBody>
      </p:sp>
    </p:spTree>
    <p:extLst>
      <p:ext uri="{BB962C8B-B14F-4D97-AF65-F5344CB8AC3E}">
        <p14:creationId xmlns:p14="http://schemas.microsoft.com/office/powerpoint/2010/main" val="20405839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975674"/>
            <a:ext cx="4040188"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Master text styles</a:t>
            </a:r>
          </a:p>
        </p:txBody>
      </p:sp>
      <p:sp>
        <p:nvSpPr>
          <p:cNvPr id="4" name="Content Placeholder 3"/>
          <p:cNvSpPr>
            <a:spLocks noGrp="1"/>
          </p:cNvSpPr>
          <p:nvPr>
            <p:ph sz="half" idx="2"/>
          </p:nvPr>
        </p:nvSpPr>
        <p:spPr>
          <a:xfrm>
            <a:off x="457200" y="2615432"/>
            <a:ext cx="4040188"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5" name="Text Placeholder 4"/>
          <p:cNvSpPr>
            <a:spLocks noGrp="1"/>
          </p:cNvSpPr>
          <p:nvPr>
            <p:ph type="body" sz="quarter" idx="3"/>
          </p:nvPr>
        </p:nvSpPr>
        <p:spPr>
          <a:xfrm>
            <a:off x="4645033" y="1975674"/>
            <a:ext cx="4041775" cy="321439"/>
          </a:xfrm>
        </p:spPr>
        <p:txBody>
          <a:bodyPr anchor="b"/>
          <a:lstStyle>
            <a:lvl1pPr marL="0" indent="0">
              <a:buNone/>
              <a:defRPr sz="2000" b="1">
                <a:solidFill>
                  <a:srgbClr val="0E5F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Click to edit Master text styles</a:t>
            </a:r>
          </a:p>
        </p:txBody>
      </p:sp>
      <p:sp>
        <p:nvSpPr>
          <p:cNvPr id="6" name="Content Placeholder 5"/>
          <p:cNvSpPr>
            <a:spLocks noGrp="1"/>
          </p:cNvSpPr>
          <p:nvPr>
            <p:ph sz="quarter" idx="4"/>
          </p:nvPr>
        </p:nvSpPr>
        <p:spPr>
          <a:xfrm>
            <a:off x="4645033" y="2615432"/>
            <a:ext cx="4041775" cy="3510733"/>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AU" dirty="0"/>
              <a:t>Click to edit Master text styles</a:t>
            </a:r>
          </a:p>
          <a:p>
            <a:pPr lvl="1"/>
            <a:r>
              <a:rPr lang="en-AU" dirty="0"/>
              <a:t>Second level</a:t>
            </a:r>
          </a:p>
          <a:p>
            <a:pPr lvl="2"/>
            <a:r>
              <a:rPr lang="en-AU" dirty="0"/>
              <a:t>Third level</a:t>
            </a:r>
          </a:p>
          <a:p>
            <a:pPr lvl="3"/>
            <a:r>
              <a:rPr lang="en-AU" dirty="0"/>
              <a:t>Fourth level</a:t>
            </a:r>
            <a:endParaRPr lang="en-US" dirty="0"/>
          </a:p>
        </p:txBody>
      </p:sp>
      <p:sp>
        <p:nvSpPr>
          <p:cNvPr id="7" name="Rectangle 6"/>
          <p:cNvSpPr>
            <a:spLocks noGrp="1" noChangeArrowheads="1"/>
          </p:cNvSpPr>
          <p:nvPr>
            <p:ph type="sldNum" sz="quarter" idx="10"/>
          </p:nvPr>
        </p:nvSpPr>
        <p:spPr/>
        <p:txBody>
          <a:bodyPr/>
          <a:lstStyle>
            <a:lvl1pPr>
              <a:defRPr>
                <a:latin typeface="Arial" charset="0"/>
                <a:cs typeface="+mn-cs"/>
              </a:defRPr>
            </a:lvl1pPr>
          </a:lstStyle>
          <a:p>
            <a:pPr>
              <a:defRPr/>
            </a:pPr>
            <a:fld id="{A3428551-EA3F-42E6-AE06-5FD2CD13210A}" type="slidenum">
              <a:rPr lang="en-AU"/>
              <a:pPr>
                <a:defRPr/>
              </a:pPr>
              <a:t>‹#›</a:t>
            </a:fld>
            <a:endParaRPr lang="en-AU" dirty="0"/>
          </a:p>
        </p:txBody>
      </p:sp>
    </p:spTree>
    <p:extLst>
      <p:ext uri="{BB962C8B-B14F-4D97-AF65-F5344CB8AC3E}">
        <p14:creationId xmlns:p14="http://schemas.microsoft.com/office/powerpoint/2010/main" val="2453693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Rectangle 2"/>
          <p:cNvSpPr>
            <a:spLocks noGrp="1" noChangeArrowheads="1"/>
          </p:cNvSpPr>
          <p:nvPr>
            <p:ph type="sldNum" sz="quarter" idx="10"/>
          </p:nvPr>
        </p:nvSpPr>
        <p:spPr/>
        <p:txBody>
          <a:bodyPr/>
          <a:lstStyle>
            <a:lvl1pPr>
              <a:defRPr>
                <a:latin typeface="Arial" charset="0"/>
                <a:cs typeface="+mn-cs"/>
              </a:defRPr>
            </a:lvl1pPr>
          </a:lstStyle>
          <a:p>
            <a:pPr>
              <a:defRPr/>
            </a:pPr>
            <a:fld id="{45C62F57-4E4A-42B1-ADBB-F2D9695A8D33}" type="slidenum">
              <a:rPr lang="en-AU"/>
              <a:pPr>
                <a:defRPr/>
              </a:pPr>
              <a:t>‹#›</a:t>
            </a:fld>
            <a:endParaRPr lang="en-AU" dirty="0"/>
          </a:p>
        </p:txBody>
      </p:sp>
    </p:spTree>
    <p:extLst>
      <p:ext uri="{BB962C8B-B14F-4D97-AF65-F5344CB8AC3E}">
        <p14:creationId xmlns:p14="http://schemas.microsoft.com/office/powerpoint/2010/main" val="9870190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defRPr>
                <a:latin typeface="Arial" charset="0"/>
                <a:cs typeface="+mn-cs"/>
              </a:defRPr>
            </a:lvl1pPr>
          </a:lstStyle>
          <a:p>
            <a:pPr>
              <a:defRPr/>
            </a:pPr>
            <a:fld id="{2D4D9AC9-E310-44D7-A1B8-DF532B305C2A}" type="slidenum">
              <a:rPr lang="en-AU"/>
              <a:pPr>
                <a:defRPr/>
              </a:pPr>
              <a:t>‹#›</a:t>
            </a:fld>
            <a:endParaRPr lang="en-AU" dirty="0"/>
          </a:p>
        </p:txBody>
      </p:sp>
    </p:spTree>
    <p:extLst>
      <p:ext uri="{BB962C8B-B14F-4D97-AF65-F5344CB8AC3E}">
        <p14:creationId xmlns:p14="http://schemas.microsoft.com/office/powerpoint/2010/main" val="388179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96881"/>
            <a:ext cx="5111750" cy="4229283"/>
          </a:xfrm>
        </p:spPr>
        <p:txBody>
          <a:bodyPr/>
          <a:lstStyle>
            <a:lvl1pPr>
              <a:defRPr sz="2000"/>
            </a:lvl1pPr>
            <a:lvl2pPr>
              <a:defRPr sz="1800"/>
            </a:lvl2pPr>
            <a:lvl3pPr>
              <a:defRPr sz="1600"/>
            </a:lvl3pPr>
            <a:lvl4pPr>
              <a:buNone/>
              <a:defRPr sz="1400"/>
            </a:lvl4pPr>
            <a:lvl5pPr>
              <a:defRPr sz="1200"/>
            </a:lvl5pPr>
            <a:lvl6pPr>
              <a:defRPr sz="2000"/>
            </a:lvl6pPr>
            <a:lvl7pPr>
              <a:defRPr sz="2000"/>
            </a:lvl7pPr>
            <a:lvl8pPr>
              <a:defRPr sz="2000"/>
            </a:lvl8pPr>
            <a:lvl9pPr>
              <a:defRPr sz="20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 </a:t>
            </a:r>
            <a:endParaRPr lang="en-US" dirty="0"/>
          </a:p>
        </p:txBody>
      </p:sp>
      <p:sp>
        <p:nvSpPr>
          <p:cNvPr id="4" name="Text Placeholder 3"/>
          <p:cNvSpPr>
            <a:spLocks noGrp="1"/>
          </p:cNvSpPr>
          <p:nvPr>
            <p:ph type="body" sz="half" idx="2"/>
          </p:nvPr>
        </p:nvSpPr>
        <p:spPr>
          <a:xfrm>
            <a:off x="457208" y="1896881"/>
            <a:ext cx="3008313" cy="42292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a:t>Click to edit Master text styles</a:t>
            </a:r>
          </a:p>
        </p:txBody>
      </p:sp>
      <p:sp>
        <p:nvSpPr>
          <p:cNvPr id="5" name="Title 1"/>
          <p:cNvSpPr>
            <a:spLocks noGrp="1"/>
          </p:cNvSpPr>
          <p:nvPr>
            <p:ph type="title"/>
          </p:nvPr>
        </p:nvSpPr>
        <p:spPr>
          <a:xfrm>
            <a:off x="2155833" y="274637"/>
            <a:ext cx="6530975" cy="1143000"/>
          </a:xfrm>
        </p:spPr>
        <p:txBody>
          <a:bodyPr/>
          <a:lstStyle/>
          <a:p>
            <a:r>
              <a:rPr lang="en-AU" dirty="0"/>
              <a:t>Click to edit Master title style</a:t>
            </a:r>
            <a:endParaRPr lang="en-US" dirty="0"/>
          </a:p>
        </p:txBody>
      </p:sp>
      <p:sp>
        <p:nvSpPr>
          <p:cNvPr id="6" name="Rectangle 5"/>
          <p:cNvSpPr>
            <a:spLocks noGrp="1" noChangeArrowheads="1"/>
          </p:cNvSpPr>
          <p:nvPr>
            <p:ph type="sldNum" sz="quarter" idx="10"/>
          </p:nvPr>
        </p:nvSpPr>
        <p:spPr/>
        <p:txBody>
          <a:bodyPr/>
          <a:lstStyle>
            <a:lvl1pPr>
              <a:defRPr>
                <a:latin typeface="Arial" charset="0"/>
                <a:cs typeface="+mn-cs"/>
              </a:defRPr>
            </a:lvl1pPr>
          </a:lstStyle>
          <a:p>
            <a:pPr>
              <a:defRPr/>
            </a:pPr>
            <a:fld id="{C2BF6EFD-5EBD-44D1-8B99-17FB6B075BF1}" type="slidenum">
              <a:rPr lang="en-AU"/>
              <a:pPr>
                <a:defRPr/>
              </a:pPr>
              <a:t>‹#›</a:t>
            </a:fld>
            <a:endParaRPr lang="en-AU" dirty="0"/>
          </a:p>
        </p:txBody>
      </p:sp>
    </p:spTree>
    <p:extLst>
      <p:ext uri="{BB962C8B-B14F-4D97-AF65-F5344CB8AC3E}">
        <p14:creationId xmlns:p14="http://schemas.microsoft.com/office/powerpoint/2010/main" val="5883100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967832"/>
            <a:ext cx="5486400" cy="339950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497714"/>
            <a:ext cx="5486400" cy="804863"/>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a:t>Click to edit Master text styles</a:t>
            </a:r>
          </a:p>
        </p:txBody>
      </p:sp>
      <p:sp>
        <p:nvSpPr>
          <p:cNvPr id="5" name="Title 1"/>
          <p:cNvSpPr>
            <a:spLocks noGrp="1"/>
          </p:cNvSpPr>
          <p:nvPr>
            <p:ph type="title"/>
          </p:nvPr>
        </p:nvSpPr>
        <p:spPr>
          <a:xfrm>
            <a:off x="2155833" y="274637"/>
            <a:ext cx="6530975" cy="1143000"/>
          </a:xfrm>
        </p:spPr>
        <p:txBody>
          <a:bodyPr/>
          <a:lstStyle/>
          <a:p>
            <a:r>
              <a:rPr lang="en-AU" dirty="0"/>
              <a:t>Click to edit Master title style</a:t>
            </a:r>
            <a:endParaRPr lang="en-US" dirty="0"/>
          </a:p>
        </p:txBody>
      </p:sp>
      <p:sp>
        <p:nvSpPr>
          <p:cNvPr id="6" name="Rectangle 5"/>
          <p:cNvSpPr>
            <a:spLocks noGrp="1" noChangeArrowheads="1"/>
          </p:cNvSpPr>
          <p:nvPr>
            <p:ph type="sldNum" sz="quarter" idx="10"/>
          </p:nvPr>
        </p:nvSpPr>
        <p:spPr/>
        <p:txBody>
          <a:bodyPr/>
          <a:lstStyle>
            <a:lvl1pPr>
              <a:defRPr>
                <a:latin typeface="Arial" charset="0"/>
                <a:cs typeface="+mn-cs"/>
              </a:defRPr>
            </a:lvl1pPr>
          </a:lstStyle>
          <a:p>
            <a:pPr>
              <a:defRPr/>
            </a:pPr>
            <a:fld id="{41D5990D-E3D6-4F99-8BED-11E67FAC93F2}" type="slidenum">
              <a:rPr lang="en-AU"/>
              <a:pPr>
                <a:defRPr/>
              </a:pPr>
              <a:t>‹#›</a:t>
            </a:fld>
            <a:endParaRPr lang="en-AU" dirty="0"/>
          </a:p>
        </p:txBody>
      </p:sp>
    </p:spTree>
    <p:extLst>
      <p:ext uri="{BB962C8B-B14F-4D97-AF65-F5344CB8AC3E}">
        <p14:creationId xmlns:p14="http://schemas.microsoft.com/office/powerpoint/2010/main" val="1002620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96881"/>
            <a:ext cx="5111750" cy="4229283"/>
          </a:xfrm>
        </p:spPr>
        <p:txBody>
          <a:bodyPr/>
          <a:lstStyle>
            <a:lvl1pPr>
              <a:defRPr sz="2000"/>
            </a:lvl1pPr>
            <a:lvl2pPr>
              <a:defRPr sz="1800"/>
            </a:lvl2pPr>
            <a:lvl3pPr>
              <a:defRPr sz="1600"/>
            </a:lvl3pPr>
            <a:lvl4pPr>
              <a:buNone/>
              <a:defRPr sz="1400"/>
            </a:lvl4pPr>
            <a:lvl5pPr>
              <a:defRPr sz="1200"/>
            </a:lvl5pPr>
            <a:lvl6pPr>
              <a:defRPr sz="2000"/>
            </a:lvl6pPr>
            <a:lvl7pPr>
              <a:defRPr sz="2000"/>
            </a:lvl7pPr>
            <a:lvl8pPr>
              <a:defRPr sz="2000"/>
            </a:lvl8pPr>
            <a:lvl9pPr>
              <a:defRPr sz="20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 </a:t>
            </a:r>
            <a:endParaRPr lang="en-US" dirty="0"/>
          </a:p>
        </p:txBody>
      </p:sp>
      <p:sp>
        <p:nvSpPr>
          <p:cNvPr id="4" name="Text Placeholder 3"/>
          <p:cNvSpPr>
            <a:spLocks noGrp="1"/>
          </p:cNvSpPr>
          <p:nvPr>
            <p:ph type="body" sz="half" idx="2"/>
          </p:nvPr>
        </p:nvSpPr>
        <p:spPr>
          <a:xfrm>
            <a:off x="457202" y="1896881"/>
            <a:ext cx="3008313" cy="42292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a:t>Click to edit Master text styles</a:t>
            </a:r>
          </a:p>
        </p:txBody>
      </p:sp>
      <p:sp>
        <p:nvSpPr>
          <p:cNvPr id="5" name="Title 1"/>
          <p:cNvSpPr>
            <a:spLocks noGrp="1"/>
          </p:cNvSpPr>
          <p:nvPr>
            <p:ph type="title"/>
          </p:nvPr>
        </p:nvSpPr>
        <p:spPr>
          <a:xfrm>
            <a:off x="2155827" y="274637"/>
            <a:ext cx="6530975" cy="1143000"/>
          </a:xfrm>
        </p:spPr>
        <p:txBody>
          <a:bodyPr/>
          <a:lstStyle/>
          <a:p>
            <a:r>
              <a:rPr lang="en-AU" dirty="0"/>
              <a:t>Click to edit Master title style</a:t>
            </a:r>
            <a:endParaRPr lang="en-US" dirty="0"/>
          </a:p>
        </p:txBody>
      </p:sp>
      <p:sp>
        <p:nvSpPr>
          <p:cNvPr id="6" name="Rectangle 5"/>
          <p:cNvSpPr>
            <a:spLocks noGrp="1" noChangeArrowheads="1"/>
          </p:cNvSpPr>
          <p:nvPr>
            <p:ph type="sldNum" sz="quarter" idx="10"/>
          </p:nvPr>
        </p:nvSpPr>
        <p:spPr/>
        <p:txBody>
          <a:bodyPr/>
          <a:lstStyle>
            <a:lvl1pPr>
              <a:defRPr>
                <a:latin typeface="Arial" charset="0"/>
                <a:cs typeface="+mn-cs"/>
              </a:defRPr>
            </a:lvl1pPr>
          </a:lstStyle>
          <a:p>
            <a:pPr>
              <a:defRPr/>
            </a:pPr>
            <a:fld id="{C2BF6EFD-5EBD-44D1-8B99-17FB6B075BF1}" type="slidenum">
              <a:rPr lang="en-AU"/>
              <a:pPr>
                <a:defRPr/>
              </a:pPr>
              <a:t>‹#›</a:t>
            </a:fld>
            <a:endParaRPr lang="en-AU" dirty="0"/>
          </a:p>
        </p:txBody>
      </p:sp>
    </p:spTree>
    <p:extLst>
      <p:ext uri="{BB962C8B-B14F-4D97-AF65-F5344CB8AC3E}">
        <p14:creationId xmlns:p14="http://schemas.microsoft.com/office/powerpoint/2010/main" val="30277813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to edit Master title style</a:t>
            </a:r>
            <a:endParaRPr lang="en-US" dirty="0"/>
          </a:p>
        </p:txBody>
      </p:sp>
      <p:sp>
        <p:nvSpPr>
          <p:cNvPr id="3" name="Vertical Text Placeholder 2"/>
          <p:cNvSpPr>
            <a:spLocks noGrp="1"/>
          </p:cNvSpPr>
          <p:nvPr>
            <p:ph type="body" orient="vert" idx="1"/>
          </p:nvPr>
        </p:nvSpPr>
        <p:spPr/>
        <p:txBody>
          <a:bodyPr vert="eaVert"/>
          <a:lstStyle>
            <a:lvl5pPr>
              <a:defRPr sz="12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4" name="Rectangle 3"/>
          <p:cNvSpPr>
            <a:spLocks noGrp="1" noChangeArrowheads="1"/>
          </p:cNvSpPr>
          <p:nvPr>
            <p:ph type="sldNum" sz="quarter" idx="10"/>
          </p:nvPr>
        </p:nvSpPr>
        <p:spPr/>
        <p:txBody>
          <a:bodyPr/>
          <a:lstStyle>
            <a:lvl1pPr>
              <a:defRPr>
                <a:latin typeface="Arial" charset="0"/>
                <a:cs typeface="+mn-cs"/>
              </a:defRPr>
            </a:lvl1pPr>
          </a:lstStyle>
          <a:p>
            <a:pPr>
              <a:defRPr/>
            </a:pPr>
            <a:fld id="{6E5966EA-6DFC-4CC6-B5C7-F2585A6FBF5A}" type="slidenum">
              <a:rPr lang="en-AU"/>
              <a:pPr>
                <a:defRPr/>
              </a:pPr>
              <a:t>‹#›</a:t>
            </a:fld>
            <a:endParaRPr lang="en-AU" dirty="0"/>
          </a:p>
        </p:txBody>
      </p:sp>
    </p:spTree>
    <p:extLst>
      <p:ext uri="{BB962C8B-B14F-4D97-AF65-F5344CB8AC3E}">
        <p14:creationId xmlns:p14="http://schemas.microsoft.com/office/powerpoint/2010/main" val="40867233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75674"/>
            <a:ext cx="2057400" cy="415049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1975674"/>
            <a:ext cx="6019800" cy="4150495"/>
          </a:xfrm>
        </p:spPr>
        <p:txBody>
          <a:bodyPr vert="eaVert"/>
          <a:lstStyle>
            <a:lvl5pPr>
              <a:defRPr sz="12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4" name="Rectangle 3"/>
          <p:cNvSpPr>
            <a:spLocks noGrp="1" noChangeArrowheads="1"/>
          </p:cNvSpPr>
          <p:nvPr>
            <p:ph type="sldNum" sz="quarter" idx="10"/>
          </p:nvPr>
        </p:nvSpPr>
        <p:spPr/>
        <p:txBody>
          <a:bodyPr/>
          <a:lstStyle>
            <a:lvl1pPr>
              <a:defRPr>
                <a:latin typeface="Arial" charset="0"/>
                <a:cs typeface="+mn-cs"/>
              </a:defRPr>
            </a:lvl1pPr>
          </a:lstStyle>
          <a:p>
            <a:pPr>
              <a:defRPr/>
            </a:pPr>
            <a:fld id="{6008B61E-DE32-4F28-A15A-5CAC80DE1D12}" type="slidenum">
              <a:rPr lang="en-AU"/>
              <a:pPr>
                <a:defRPr/>
              </a:pPr>
              <a:t>‹#›</a:t>
            </a:fld>
            <a:endParaRPr lang="en-AU" dirty="0"/>
          </a:p>
        </p:txBody>
      </p:sp>
    </p:spTree>
    <p:extLst>
      <p:ext uri="{BB962C8B-B14F-4D97-AF65-F5344CB8AC3E}">
        <p14:creationId xmlns:p14="http://schemas.microsoft.com/office/powerpoint/2010/main" val="27247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17706" y="274637"/>
            <a:ext cx="6996113" cy="1143000"/>
          </a:xfrm>
        </p:spPr>
        <p:txBody>
          <a:bodyPr/>
          <a:lstStyle/>
          <a:p>
            <a:r>
              <a:rPr lang="en-US"/>
              <a:t>Click to edit Master title style</a:t>
            </a:r>
            <a:endParaRPr lang="en-AU"/>
          </a:p>
        </p:txBody>
      </p:sp>
      <p:sp>
        <p:nvSpPr>
          <p:cNvPr id="3" name="Content Placeholder 2"/>
          <p:cNvSpPr>
            <a:spLocks noGrp="1"/>
          </p:cNvSpPr>
          <p:nvPr>
            <p:ph sz="quarter" idx="1"/>
          </p:nvPr>
        </p:nvSpPr>
        <p:spPr>
          <a:xfrm>
            <a:off x="254000" y="1968503"/>
            <a:ext cx="4241800" cy="226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4648200" y="1968503"/>
            <a:ext cx="4243388" cy="226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254000" y="4383094"/>
            <a:ext cx="4241800" cy="226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p:cNvSpPr>
            <a:spLocks noGrp="1"/>
          </p:cNvSpPr>
          <p:nvPr>
            <p:ph sz="quarter" idx="4"/>
          </p:nvPr>
        </p:nvSpPr>
        <p:spPr>
          <a:xfrm>
            <a:off x="4648200" y="4383094"/>
            <a:ext cx="4243388" cy="226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6"/>
          <p:cNvSpPr>
            <a:spLocks noGrp="1" noChangeArrowheads="1"/>
          </p:cNvSpPr>
          <p:nvPr>
            <p:ph type="sldNum" sz="quarter" idx="10"/>
          </p:nvPr>
        </p:nvSpPr>
        <p:spPr/>
        <p:txBody>
          <a:bodyPr/>
          <a:lstStyle>
            <a:lvl1pPr>
              <a:defRPr>
                <a:latin typeface="Arial" charset="0"/>
                <a:cs typeface="+mn-cs"/>
              </a:defRPr>
            </a:lvl1pPr>
          </a:lstStyle>
          <a:p>
            <a:pPr>
              <a:defRPr/>
            </a:pPr>
            <a:fld id="{8A471D16-0E9F-4D03-8B14-F3E11D1505C7}" type="slidenum">
              <a:rPr lang="en-AU"/>
              <a:pPr>
                <a:defRPr/>
              </a:pPr>
              <a:t>‹#›</a:t>
            </a:fld>
            <a:endParaRPr lang="en-AU" dirty="0"/>
          </a:p>
        </p:txBody>
      </p:sp>
    </p:spTree>
    <p:extLst>
      <p:ext uri="{BB962C8B-B14F-4D97-AF65-F5344CB8AC3E}">
        <p14:creationId xmlns:p14="http://schemas.microsoft.com/office/powerpoint/2010/main" val="9222998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17706" y="274637"/>
            <a:ext cx="6996113" cy="1143000"/>
          </a:xfrm>
        </p:spPr>
        <p:txBody>
          <a:bodyPr/>
          <a:lstStyle/>
          <a:p>
            <a:r>
              <a:rPr lang="en-US"/>
              <a:t>Click to edit Master title style</a:t>
            </a:r>
            <a:endParaRPr lang="en-AU"/>
          </a:p>
        </p:txBody>
      </p:sp>
      <p:sp>
        <p:nvSpPr>
          <p:cNvPr id="3" name="Content Placeholder 2"/>
          <p:cNvSpPr>
            <a:spLocks noGrp="1"/>
          </p:cNvSpPr>
          <p:nvPr>
            <p:ph sz="half" idx="1"/>
          </p:nvPr>
        </p:nvSpPr>
        <p:spPr>
          <a:xfrm>
            <a:off x="254000" y="1968501"/>
            <a:ext cx="42418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648200" y="1968501"/>
            <a:ext cx="4243388"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sldNum" sz="quarter" idx="10"/>
          </p:nvPr>
        </p:nvSpPr>
        <p:spPr/>
        <p:txBody>
          <a:bodyPr/>
          <a:lstStyle>
            <a:lvl1pPr>
              <a:defRPr>
                <a:latin typeface="Arial" charset="0"/>
                <a:cs typeface="+mn-cs"/>
              </a:defRPr>
            </a:lvl1pPr>
          </a:lstStyle>
          <a:p>
            <a:pPr>
              <a:defRPr/>
            </a:pPr>
            <a:fld id="{B77586B8-6F85-4316-8B92-A99590D80015}" type="slidenum">
              <a:rPr lang="en-AU"/>
              <a:pPr>
                <a:defRPr/>
              </a:pPr>
              <a:t>‹#›</a:t>
            </a:fld>
            <a:endParaRPr lang="en-AU" dirty="0"/>
          </a:p>
        </p:txBody>
      </p:sp>
    </p:spTree>
    <p:extLst>
      <p:ext uri="{BB962C8B-B14F-4D97-AF65-F5344CB8AC3E}">
        <p14:creationId xmlns:p14="http://schemas.microsoft.com/office/powerpoint/2010/main" val="19166306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17706" y="274637"/>
            <a:ext cx="6996113" cy="1143000"/>
          </a:xfrm>
        </p:spPr>
        <p:txBody>
          <a:bodyPr/>
          <a:lstStyle/>
          <a:p>
            <a:r>
              <a:rPr lang="en-US"/>
              <a:t>Click to edit Master title style</a:t>
            </a:r>
            <a:endParaRPr lang="en-AU"/>
          </a:p>
        </p:txBody>
      </p:sp>
      <p:sp>
        <p:nvSpPr>
          <p:cNvPr id="3" name="Content Placeholder 2"/>
          <p:cNvSpPr>
            <a:spLocks noGrp="1"/>
          </p:cNvSpPr>
          <p:nvPr>
            <p:ph sz="half" idx="1"/>
          </p:nvPr>
        </p:nvSpPr>
        <p:spPr>
          <a:xfrm>
            <a:off x="254000" y="1968501"/>
            <a:ext cx="42418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4648200" y="1968503"/>
            <a:ext cx="4243388" cy="226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4648200" y="4383094"/>
            <a:ext cx="4243388" cy="226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Rectangle 5"/>
          <p:cNvSpPr>
            <a:spLocks noGrp="1" noChangeArrowheads="1"/>
          </p:cNvSpPr>
          <p:nvPr>
            <p:ph type="sldNum" sz="quarter" idx="10"/>
          </p:nvPr>
        </p:nvSpPr>
        <p:spPr/>
        <p:txBody>
          <a:bodyPr/>
          <a:lstStyle>
            <a:lvl1pPr>
              <a:defRPr>
                <a:latin typeface="Arial" charset="0"/>
                <a:cs typeface="+mn-cs"/>
              </a:defRPr>
            </a:lvl1pPr>
          </a:lstStyle>
          <a:p>
            <a:pPr>
              <a:defRPr/>
            </a:pPr>
            <a:fld id="{98937F8F-FF95-4D0C-B599-76ADFA50F6CF}" type="slidenum">
              <a:rPr lang="en-AU"/>
              <a:pPr>
                <a:defRPr/>
              </a:pPr>
              <a:t>‹#›</a:t>
            </a:fld>
            <a:endParaRPr lang="en-AU" dirty="0"/>
          </a:p>
        </p:txBody>
      </p:sp>
    </p:spTree>
    <p:extLst>
      <p:ext uri="{BB962C8B-B14F-4D97-AF65-F5344CB8AC3E}">
        <p14:creationId xmlns:p14="http://schemas.microsoft.com/office/powerpoint/2010/main" val="21510797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7706" y="274637"/>
            <a:ext cx="6996113"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254000" y="1968501"/>
            <a:ext cx="42418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968501"/>
            <a:ext cx="4243388"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sldNum" sz="quarter" idx="10"/>
          </p:nvPr>
        </p:nvSpPr>
        <p:spPr/>
        <p:txBody>
          <a:bodyPr/>
          <a:lstStyle>
            <a:lvl1pPr>
              <a:defRPr>
                <a:latin typeface="Arial" charset="0"/>
                <a:cs typeface="+mn-cs"/>
              </a:defRPr>
            </a:lvl1pPr>
          </a:lstStyle>
          <a:p>
            <a:pPr>
              <a:defRPr/>
            </a:pPr>
            <a:fld id="{2967226D-A201-4972-8BA0-E17AE3BCDAE5}" type="slidenum">
              <a:rPr lang="en-AU"/>
              <a:pPr>
                <a:defRPr/>
              </a:pPr>
              <a:t>‹#›</a:t>
            </a:fld>
            <a:endParaRPr lang="en-AU" dirty="0"/>
          </a:p>
        </p:txBody>
      </p:sp>
    </p:spTree>
    <p:extLst>
      <p:ext uri="{BB962C8B-B14F-4D97-AF65-F5344CB8AC3E}">
        <p14:creationId xmlns:p14="http://schemas.microsoft.com/office/powerpoint/2010/main" val="1301857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776810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194558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003690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72423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967830"/>
            <a:ext cx="5486400" cy="339950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497710"/>
            <a:ext cx="5486400" cy="804863"/>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a:t>Click to edit Master text styles</a:t>
            </a:r>
          </a:p>
        </p:txBody>
      </p:sp>
      <p:sp>
        <p:nvSpPr>
          <p:cNvPr id="5" name="Title 1"/>
          <p:cNvSpPr>
            <a:spLocks noGrp="1"/>
          </p:cNvSpPr>
          <p:nvPr>
            <p:ph type="title"/>
          </p:nvPr>
        </p:nvSpPr>
        <p:spPr>
          <a:xfrm>
            <a:off x="2155827" y="274637"/>
            <a:ext cx="6530975" cy="1143000"/>
          </a:xfrm>
        </p:spPr>
        <p:txBody>
          <a:bodyPr/>
          <a:lstStyle/>
          <a:p>
            <a:r>
              <a:rPr lang="en-AU" dirty="0"/>
              <a:t>Click to edit Master title style</a:t>
            </a:r>
            <a:endParaRPr lang="en-US" dirty="0"/>
          </a:p>
        </p:txBody>
      </p:sp>
      <p:sp>
        <p:nvSpPr>
          <p:cNvPr id="6" name="Rectangle 5"/>
          <p:cNvSpPr>
            <a:spLocks noGrp="1" noChangeArrowheads="1"/>
          </p:cNvSpPr>
          <p:nvPr>
            <p:ph type="sldNum" sz="quarter" idx="10"/>
          </p:nvPr>
        </p:nvSpPr>
        <p:spPr/>
        <p:txBody>
          <a:bodyPr/>
          <a:lstStyle>
            <a:lvl1pPr>
              <a:defRPr>
                <a:latin typeface="Arial" charset="0"/>
                <a:cs typeface="+mn-cs"/>
              </a:defRPr>
            </a:lvl1pPr>
          </a:lstStyle>
          <a:p>
            <a:pPr>
              <a:defRPr/>
            </a:pPr>
            <a:fld id="{41D5990D-E3D6-4F99-8BED-11E67FAC93F2}" type="slidenum">
              <a:rPr lang="en-AU"/>
              <a:pPr>
                <a:defRPr/>
              </a:pPr>
              <a:t>‹#›</a:t>
            </a:fld>
            <a:endParaRPr lang="en-AU" dirty="0"/>
          </a:p>
        </p:txBody>
      </p:sp>
    </p:spTree>
    <p:extLst>
      <p:ext uri="{BB962C8B-B14F-4D97-AF65-F5344CB8AC3E}">
        <p14:creationId xmlns:p14="http://schemas.microsoft.com/office/powerpoint/2010/main" val="3094337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828121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227764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3356299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18269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781895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16504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302896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21B3429-D8BD-4744-BAD1-E414E1E53BB2}" type="datetimeFigureOut">
              <a:rPr lang="en-AU" smtClean="0"/>
              <a:t>26/11/2018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20373844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21B3429-D8BD-4744-BAD1-E414E1E53BB2}" type="datetimeFigureOut">
              <a:rPr lang="en-AU" smtClean="0"/>
              <a:t>26/11/2018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15697105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1B3429-D8BD-4744-BAD1-E414E1E53BB2}" type="datetimeFigureOut">
              <a:rPr lang="en-AU" smtClean="0"/>
              <a:t>26/11/2018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D1FADB9-714A-4C34-A745-F0B81D9301A9}" type="slidenum">
              <a:rPr lang="en-AU" smtClean="0"/>
              <a:t>‹#›</a:t>
            </a:fld>
            <a:endParaRPr lang="en-AU"/>
          </a:p>
        </p:txBody>
      </p:sp>
    </p:spTree>
    <p:extLst>
      <p:ext uri="{BB962C8B-B14F-4D97-AF65-F5344CB8AC3E}">
        <p14:creationId xmlns:p14="http://schemas.microsoft.com/office/powerpoint/2010/main" val="2276937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image" Target="../media/image5.png"/><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theme" Target="../theme/theme10.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1.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34" Type="http://schemas.openxmlformats.org/officeDocument/2006/relationships/image" Target="../media/image5.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theme" Target="../theme/theme12.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1.png"/><Relationship Id="rId2" Type="http://schemas.openxmlformats.org/officeDocument/2006/relationships/slideLayout" Target="../slideLayouts/slideLayout72.xml"/><Relationship Id="rId16" Type="http://schemas.openxmlformats.org/officeDocument/2006/relationships/theme" Target="../theme/theme7.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314" name="Picture 7"/>
          <p:cNvPicPr>
            <a:picLocks/>
          </p:cNvPicPr>
          <p:nvPr/>
        </p:nvPicPr>
        <p:blipFill>
          <a:blip r:embed="rId17"/>
          <a:srcRect/>
          <a:stretch>
            <a:fillRect/>
          </a:stretch>
        </p:blipFill>
        <p:spPr bwMode="auto">
          <a:xfrm>
            <a:off x="0" y="1600202"/>
            <a:ext cx="9144000" cy="144463"/>
          </a:xfrm>
          <a:prstGeom prst="rect">
            <a:avLst/>
          </a:prstGeom>
          <a:noFill/>
          <a:ln w="9525">
            <a:noFill/>
            <a:miter lim="800000"/>
            <a:headEnd/>
            <a:tailEnd/>
          </a:ln>
        </p:spPr>
      </p:pic>
      <p:sp>
        <p:nvSpPr>
          <p:cNvPr id="13315" name="Title Placeholder 1"/>
          <p:cNvSpPr>
            <a:spLocks noGrp="1"/>
          </p:cNvSpPr>
          <p:nvPr>
            <p:ph type="title"/>
          </p:nvPr>
        </p:nvSpPr>
        <p:spPr bwMode="auto">
          <a:xfrm>
            <a:off x="1917702" y="274637"/>
            <a:ext cx="6996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3316" name="Text Placeholder 2"/>
          <p:cNvSpPr>
            <a:spLocks noGrp="1"/>
          </p:cNvSpPr>
          <p:nvPr>
            <p:ph type="body" idx="1"/>
          </p:nvPr>
        </p:nvSpPr>
        <p:spPr bwMode="auto">
          <a:xfrm>
            <a:off x="254000" y="1968501"/>
            <a:ext cx="8637588"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0"/>
            <a:r>
              <a:rPr lang="en-AU"/>
              <a:t>click to edit Master text styles</a:t>
            </a:r>
          </a:p>
          <a:p>
            <a:pPr lvl="1"/>
            <a:r>
              <a:rPr lang="en-AU"/>
              <a:t>second level</a:t>
            </a:r>
          </a:p>
          <a:p>
            <a:pPr lvl="2"/>
            <a:r>
              <a:rPr lang="en-AU"/>
              <a:t>third level</a:t>
            </a:r>
          </a:p>
          <a:p>
            <a:pPr lvl="3"/>
            <a:r>
              <a:rPr lang="en-AU"/>
              <a:t>fourth level</a:t>
            </a:r>
          </a:p>
        </p:txBody>
      </p:sp>
      <p:pic>
        <p:nvPicPr>
          <p:cNvPr id="13317" name="Picture 7" descr="logo.eps"/>
          <p:cNvPicPr>
            <a:picLocks noChangeAspect="1"/>
          </p:cNvPicPr>
          <p:nvPr/>
        </p:nvPicPr>
        <p:blipFill>
          <a:blip r:embed="rId18"/>
          <a:srcRect/>
          <a:stretch>
            <a:fillRect/>
          </a:stretch>
        </p:blipFill>
        <p:spPr bwMode="auto">
          <a:xfrm>
            <a:off x="457200" y="439739"/>
            <a:ext cx="1346200" cy="977900"/>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6780213" y="666749"/>
            <a:ext cx="21336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666666"/>
                </a:solidFill>
                <a:latin typeface="Arial" pitchFamily="34" charset="0"/>
                <a:ea typeface="ＭＳ Ｐゴシック" pitchFamily="34" charset="-128"/>
                <a:cs typeface="Arial" pitchFamily="34" charset="0"/>
              </a:defRPr>
            </a:lvl1pPr>
          </a:lstStyle>
          <a:p>
            <a:pPr defTabSz="457200" fontAlgn="base">
              <a:spcBef>
                <a:spcPct val="0"/>
              </a:spcBef>
              <a:spcAft>
                <a:spcPct val="0"/>
              </a:spcAft>
              <a:defRPr/>
            </a:pPr>
            <a:fld id="{C3852B39-2B85-4A5C-9976-5D7955FAE1A2}" type="slidenum">
              <a:rPr lang="en-AU"/>
              <a:pPr defTabSz="457200" fontAlgn="base">
                <a:spcBef>
                  <a:spcPct val="0"/>
                </a:spcBef>
                <a:spcAft>
                  <a:spcPct val="0"/>
                </a:spcAft>
                <a:defRPr/>
              </a:pPr>
              <a:t>‹#›</a:t>
            </a:fld>
            <a:endParaRPr lang="en-AU" dirty="0"/>
          </a:p>
        </p:txBody>
      </p:sp>
    </p:spTree>
    <p:extLst>
      <p:ext uri="{BB962C8B-B14F-4D97-AF65-F5344CB8AC3E}">
        <p14:creationId xmlns:p14="http://schemas.microsoft.com/office/powerpoint/2010/main" val="7169431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hdr="0" dt="0"/>
  <p:txStyles>
    <p:titleStyle>
      <a:lvl1pPr algn="ctr" defTabSz="457200" rtl="0" eaLnBrk="0" fontAlgn="base" hangingPunct="0">
        <a:spcBef>
          <a:spcPct val="0"/>
        </a:spcBef>
        <a:spcAft>
          <a:spcPct val="0"/>
        </a:spcAft>
        <a:defRPr sz="3200" kern="1200">
          <a:solidFill>
            <a:srgbClr val="0E5F7E"/>
          </a:solidFill>
          <a:latin typeface="Arial"/>
          <a:ea typeface="ＭＳ Ｐゴシック" pitchFamily="34" charset="-128"/>
          <a:cs typeface="Arial"/>
        </a:defRPr>
      </a:lvl1pPr>
      <a:lvl2pPr algn="ctr" defTabSz="457200" rtl="0" eaLnBrk="0" fontAlgn="base" hangingPunct="0">
        <a:spcBef>
          <a:spcPct val="0"/>
        </a:spcBef>
        <a:spcAft>
          <a:spcPct val="0"/>
        </a:spcAft>
        <a:defRPr sz="3200">
          <a:solidFill>
            <a:srgbClr val="0E5F7E"/>
          </a:solidFill>
          <a:latin typeface="Arial" charset="0"/>
          <a:ea typeface="ＭＳ Ｐゴシック" pitchFamily="34" charset="-128"/>
          <a:cs typeface="Arial" pitchFamily="34" charset="0"/>
        </a:defRPr>
      </a:lvl2pPr>
      <a:lvl3pPr algn="ctr" defTabSz="457200" rtl="0" eaLnBrk="0" fontAlgn="base" hangingPunct="0">
        <a:spcBef>
          <a:spcPct val="0"/>
        </a:spcBef>
        <a:spcAft>
          <a:spcPct val="0"/>
        </a:spcAft>
        <a:defRPr sz="3200">
          <a:solidFill>
            <a:srgbClr val="0E5F7E"/>
          </a:solidFill>
          <a:latin typeface="Arial" charset="0"/>
          <a:ea typeface="ＭＳ Ｐゴシック" pitchFamily="34" charset="-128"/>
          <a:cs typeface="Arial" pitchFamily="34" charset="0"/>
        </a:defRPr>
      </a:lvl3pPr>
      <a:lvl4pPr algn="ctr" defTabSz="457200" rtl="0" eaLnBrk="0" fontAlgn="base" hangingPunct="0">
        <a:spcBef>
          <a:spcPct val="0"/>
        </a:spcBef>
        <a:spcAft>
          <a:spcPct val="0"/>
        </a:spcAft>
        <a:defRPr sz="3200">
          <a:solidFill>
            <a:srgbClr val="0E5F7E"/>
          </a:solidFill>
          <a:latin typeface="Arial" charset="0"/>
          <a:ea typeface="ＭＳ Ｐゴシック" pitchFamily="34" charset="-128"/>
          <a:cs typeface="Arial" pitchFamily="34" charset="0"/>
        </a:defRPr>
      </a:lvl4pPr>
      <a:lvl5pPr algn="ctr" defTabSz="457200" rtl="0" eaLnBrk="0" fontAlgn="base" hangingPunct="0">
        <a:spcBef>
          <a:spcPct val="0"/>
        </a:spcBef>
        <a:spcAft>
          <a:spcPct val="0"/>
        </a:spcAft>
        <a:defRPr sz="3200">
          <a:solidFill>
            <a:srgbClr val="0E5F7E"/>
          </a:solidFill>
          <a:latin typeface="Arial" charset="0"/>
          <a:ea typeface="ＭＳ Ｐゴシック" pitchFamily="34" charset="-128"/>
          <a:cs typeface="Arial" pitchFamily="34" charset="0"/>
        </a:defRPr>
      </a:lvl5pPr>
      <a:lvl6pPr marL="457200" algn="ctr" defTabSz="457200" rtl="0" fontAlgn="base">
        <a:spcBef>
          <a:spcPct val="0"/>
        </a:spcBef>
        <a:spcAft>
          <a:spcPct val="0"/>
        </a:spcAft>
        <a:defRPr sz="3200">
          <a:solidFill>
            <a:srgbClr val="010000"/>
          </a:solidFill>
          <a:latin typeface="Arial" charset="0"/>
          <a:ea typeface="ＭＳ Ｐゴシック" charset="-128"/>
        </a:defRPr>
      </a:lvl6pPr>
      <a:lvl7pPr marL="914400" algn="ctr" defTabSz="457200" rtl="0" fontAlgn="base">
        <a:spcBef>
          <a:spcPct val="0"/>
        </a:spcBef>
        <a:spcAft>
          <a:spcPct val="0"/>
        </a:spcAft>
        <a:defRPr sz="3200">
          <a:solidFill>
            <a:srgbClr val="010000"/>
          </a:solidFill>
          <a:latin typeface="Arial" charset="0"/>
          <a:ea typeface="ＭＳ Ｐゴシック" charset="-128"/>
        </a:defRPr>
      </a:lvl7pPr>
      <a:lvl8pPr marL="1371600" algn="ctr" defTabSz="457200" rtl="0" fontAlgn="base">
        <a:spcBef>
          <a:spcPct val="0"/>
        </a:spcBef>
        <a:spcAft>
          <a:spcPct val="0"/>
        </a:spcAft>
        <a:defRPr sz="3200">
          <a:solidFill>
            <a:srgbClr val="010000"/>
          </a:solidFill>
          <a:latin typeface="Arial" charset="0"/>
          <a:ea typeface="ＭＳ Ｐゴシック" charset="-128"/>
        </a:defRPr>
      </a:lvl8pPr>
      <a:lvl9pPr marL="1828800" algn="ctr" defTabSz="457200" rtl="0" fontAlgn="base">
        <a:spcBef>
          <a:spcPct val="0"/>
        </a:spcBef>
        <a:spcAft>
          <a:spcPct val="0"/>
        </a:spcAft>
        <a:defRPr sz="3200">
          <a:solidFill>
            <a:srgbClr val="010000"/>
          </a:solidFill>
          <a:latin typeface="Arial" charset="0"/>
          <a:ea typeface="ＭＳ Ｐゴシック" charset="-128"/>
        </a:defRPr>
      </a:lvl9pPr>
    </p:titleStyle>
    <p:bodyStyle>
      <a:lvl1pPr marL="342900" indent="-342900" algn="l" rtl="0" eaLnBrk="0" fontAlgn="t" hangingPunct="0">
        <a:spcBef>
          <a:spcPct val="30000"/>
        </a:spcBef>
        <a:spcAft>
          <a:spcPct val="30000"/>
        </a:spcAft>
        <a:buChar char="•"/>
        <a:defRPr sz="2400" kern="1200">
          <a:solidFill>
            <a:srgbClr val="666666"/>
          </a:solidFill>
          <a:latin typeface="Arial"/>
          <a:ea typeface="ＭＳ Ｐゴシック" charset="-128"/>
          <a:cs typeface="Arial"/>
        </a:defRPr>
      </a:lvl1pPr>
      <a:lvl2pPr marL="742950" indent="-285750" algn="l" rtl="0" eaLnBrk="0" fontAlgn="t" hangingPunct="0">
        <a:spcBef>
          <a:spcPct val="15000"/>
        </a:spcBef>
        <a:spcAft>
          <a:spcPct val="15000"/>
        </a:spcAft>
        <a:buFont typeface="Arial" charset="0"/>
        <a:buChar char="–"/>
        <a:defRPr sz="2400" kern="1200">
          <a:solidFill>
            <a:srgbClr val="666666"/>
          </a:solidFill>
          <a:latin typeface="Arial"/>
          <a:ea typeface="ＭＳ Ｐゴシック" charset="-128"/>
          <a:cs typeface="Arial"/>
        </a:defRPr>
      </a:lvl2pPr>
      <a:lvl3pPr marL="1143000" indent="-228600" algn="l" rtl="0" eaLnBrk="0" fontAlgn="t" hangingPunct="0">
        <a:spcBef>
          <a:spcPct val="15000"/>
        </a:spcBef>
        <a:spcAft>
          <a:spcPct val="15000"/>
        </a:spcAft>
        <a:buChar char="•"/>
        <a:defRPr sz="2400" kern="1200">
          <a:solidFill>
            <a:srgbClr val="666666"/>
          </a:solidFill>
          <a:latin typeface="Arial"/>
          <a:ea typeface="ＭＳ Ｐゴシック" charset="-128"/>
          <a:cs typeface="Arial"/>
        </a:defRPr>
      </a:lvl3pPr>
      <a:lvl4pPr marL="1600200" indent="-228600" algn="l" rtl="0" eaLnBrk="0" fontAlgn="t" hangingPunct="0">
        <a:spcBef>
          <a:spcPct val="15000"/>
        </a:spcBef>
        <a:spcAft>
          <a:spcPct val="15000"/>
        </a:spcAft>
        <a:buChar char="–"/>
        <a:defRPr sz="2400" kern="1200">
          <a:solidFill>
            <a:srgbClr val="666666"/>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2" cstate="print">
            <a:extLst/>
          </a:blip>
          <a:stretch>
            <a:fillRect/>
          </a:stretch>
        </p:blipFill>
        <p:spPr>
          <a:xfrm>
            <a:off x="65665" y="53900"/>
            <a:ext cx="1805643" cy="754979"/>
          </a:xfrm>
          <a:prstGeom prst="rect">
            <a:avLst/>
          </a:prstGeom>
          <a:ln w="12700">
            <a:miter lim="400000"/>
          </a:ln>
        </p:spPr>
      </p:pic>
      <p:sp>
        <p:nvSpPr>
          <p:cNvPr id="4" name="Footer Placeholder 5"/>
          <p:cNvSpPr>
            <a:spLocks noGrp="1"/>
          </p:cNvSpPr>
          <p:nvPr>
            <p:ph type="ftr" sz="quarter" idx="3"/>
          </p:nvPr>
        </p:nvSpPr>
        <p:spPr>
          <a:xfrm>
            <a:off x="0" y="6309521"/>
            <a:ext cx="9144000" cy="54848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386377"/>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2348708"/>
            <a:ext cx="4050507" cy="3605813"/>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816044460"/>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 id="2147484177" r:id="rId17"/>
    <p:sldLayoutId id="2147484178" r:id="rId18"/>
    <p:sldLayoutId id="2147484179" r:id="rId19"/>
    <p:sldLayoutId id="2147484180" r:id="rId20"/>
    <p:sldLayoutId id="2147484181" r:id="rId21"/>
    <p:sldLayoutId id="2147484182" r:id="rId22"/>
    <p:sldLayoutId id="2147484183" r:id="rId23"/>
    <p:sldLayoutId id="2147484184" r:id="rId24"/>
    <p:sldLayoutId id="2147484185" r:id="rId25"/>
    <p:sldLayoutId id="2147484186" r:id="rId26"/>
    <p:sldLayoutId id="2147484187" r:id="rId27"/>
    <p:sldLayoutId id="2147484190" r:id="rId28"/>
    <p:sldLayoutId id="2147484191" r:id="rId29"/>
    <p:sldLayoutId id="214748419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The Centre for Australian Weather and Climate Research  A partnership between CSIRO and the Bureau of Meteorology</a:t>
            </a:r>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CF8B7-10F6-47C8-8F38-57CE452EC2A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36133523"/>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4" cstate="print">
            <a:extLst/>
          </a:blip>
          <a:stretch>
            <a:fillRect/>
          </a:stretch>
        </p:blipFill>
        <p:spPr>
          <a:xfrm>
            <a:off x="65665" y="53900"/>
            <a:ext cx="1805643" cy="754979"/>
          </a:xfrm>
          <a:prstGeom prst="rect">
            <a:avLst/>
          </a:prstGeom>
          <a:ln w="12700">
            <a:miter lim="400000"/>
          </a:ln>
        </p:spPr>
      </p:pic>
      <p:sp>
        <p:nvSpPr>
          <p:cNvPr id="4" name="Footer Placeholder 5"/>
          <p:cNvSpPr>
            <a:spLocks noGrp="1"/>
          </p:cNvSpPr>
          <p:nvPr>
            <p:ph type="ftr" sz="quarter" idx="3"/>
          </p:nvPr>
        </p:nvSpPr>
        <p:spPr>
          <a:xfrm>
            <a:off x="0" y="6309521"/>
            <a:ext cx="9144000" cy="54848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386377"/>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2348708"/>
            <a:ext cx="4050507" cy="3605813"/>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2642116522"/>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 id="2147484219" r:id="rId14"/>
    <p:sldLayoutId id="2147484220" r:id="rId15"/>
    <p:sldLayoutId id="2147484221" r:id="rId16"/>
    <p:sldLayoutId id="2147484222" r:id="rId17"/>
    <p:sldLayoutId id="2147484223" r:id="rId18"/>
    <p:sldLayoutId id="2147484224" r:id="rId19"/>
    <p:sldLayoutId id="2147484225" r:id="rId20"/>
    <p:sldLayoutId id="2147484226" r:id="rId21"/>
    <p:sldLayoutId id="2147484227" r:id="rId22"/>
    <p:sldLayoutId id="2147484228" r:id="rId23"/>
    <p:sldLayoutId id="2147484229" r:id="rId24"/>
    <p:sldLayoutId id="2147484230" r:id="rId25"/>
    <p:sldLayoutId id="2147484231" r:id="rId26"/>
    <p:sldLayoutId id="2147484232" r:id="rId27"/>
    <p:sldLayoutId id="2147484233" r:id="rId28"/>
    <p:sldLayoutId id="2147484234" r:id="rId29"/>
    <p:sldLayoutId id="2147484235" r:id="rId30"/>
    <p:sldLayoutId id="2147484236" r:id="rId31"/>
    <p:sldLayoutId id="2147484237"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4D32835-3B24-4F7B-8C31-00E77085CF56}" type="datetimeFigureOut">
              <a:rPr lang="en-AU" smtClean="0"/>
              <a:t>26/11/2018</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fontAlgn="base">
              <a:spcBef>
                <a:spcPct val="0"/>
              </a:spcBef>
              <a:spcAft>
                <a:spcPct val="0"/>
              </a:spcAft>
              <a:defRPr/>
            </a:pPr>
            <a:fld id="{C3852B39-2B85-4A5C-9976-5D7955FAE1A2}" type="slidenum">
              <a:rPr lang="en-AU" smtClean="0"/>
              <a:pPr defTabSz="457200" fontAlgn="base">
                <a:spcBef>
                  <a:spcPct val="0"/>
                </a:spcBef>
                <a:spcAft>
                  <a:spcPct val="0"/>
                </a:spcAft>
                <a:defRPr/>
              </a:pPr>
              <a:t>‹#›</a:t>
            </a:fld>
            <a:endParaRPr lang="en-AU" dirty="0"/>
          </a:p>
        </p:txBody>
      </p:sp>
    </p:spTree>
    <p:extLst>
      <p:ext uri="{BB962C8B-B14F-4D97-AF65-F5344CB8AC3E}">
        <p14:creationId xmlns:p14="http://schemas.microsoft.com/office/powerpoint/2010/main" val="3631830212"/>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36642" name="Title Placeholder 1"/>
          <p:cNvSpPr>
            <a:spLocks noGrp="1"/>
          </p:cNvSpPr>
          <p:nvPr>
            <p:ph type="title"/>
          </p:nvPr>
        </p:nvSpPr>
        <p:spPr bwMode="auto">
          <a:xfrm>
            <a:off x="1714500" y="349251"/>
            <a:ext cx="69723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GB"/>
          </a:p>
        </p:txBody>
      </p:sp>
      <p:sp>
        <p:nvSpPr>
          <p:cNvPr id="1136643" name="Text Placeholder 2"/>
          <p:cNvSpPr>
            <a:spLocks noGrp="1"/>
          </p:cNvSpPr>
          <p:nvPr>
            <p:ph type="body" idx="1"/>
          </p:nvPr>
        </p:nvSpPr>
        <p:spPr bwMode="auto">
          <a:xfrm>
            <a:off x="1714500" y="1774825"/>
            <a:ext cx="6972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p:cNvSpPr txBox="1">
            <a:spLocks/>
          </p:cNvSpPr>
          <p:nvPr/>
        </p:nvSpPr>
        <p:spPr>
          <a:xfrm>
            <a:off x="323854" y="6551613"/>
            <a:ext cx="2894013" cy="230187"/>
          </a:xfrm>
          <a:prstGeom prst="rect">
            <a:avLst/>
          </a:prstGeom>
        </p:spPr>
        <p:txBody>
          <a:bodyPr/>
          <a:lstStyle>
            <a:lvl1pPr algn="l">
              <a:lnSpc>
                <a:spcPct val="100000"/>
              </a:lnSpc>
              <a:defRPr sz="1000">
                <a:solidFill>
                  <a:schemeClr val="tx2"/>
                </a:solidFill>
              </a:defRPr>
            </a:lvl1pPr>
          </a:lstStyle>
          <a:p>
            <a:pPr fontAlgn="base">
              <a:spcBef>
                <a:spcPct val="0"/>
              </a:spcBef>
              <a:spcAft>
                <a:spcPct val="0"/>
              </a:spcAft>
              <a:defRPr/>
            </a:pPr>
            <a:r>
              <a:rPr lang="en-GB" dirty="0">
                <a:solidFill>
                  <a:srgbClr val="000000"/>
                </a:solidFill>
                <a:ea typeface="ＭＳ Ｐゴシック" charset="0"/>
              </a:rPr>
              <a:t>© Crown copyright   Met Office</a:t>
            </a:r>
          </a:p>
        </p:txBody>
      </p:sp>
    </p:spTree>
    <p:extLst>
      <p:ext uri="{BB962C8B-B14F-4D97-AF65-F5344CB8AC3E}">
        <p14:creationId xmlns:p14="http://schemas.microsoft.com/office/powerpoint/2010/main" val="196298437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ransition/>
  <p:txStyles>
    <p:titleStyle>
      <a:lvl1pPr algn="l" rtl="0" fontAlgn="base">
        <a:spcBef>
          <a:spcPct val="0"/>
        </a:spcBef>
        <a:spcAft>
          <a:spcPct val="0"/>
        </a:spcAft>
        <a:defRPr sz="4000">
          <a:solidFill>
            <a:schemeClr val="tx1"/>
          </a:solidFill>
          <a:latin typeface="+mj-lt"/>
          <a:ea typeface="+mj-ea"/>
          <a:cs typeface="+mj-cs"/>
        </a:defRPr>
      </a:lvl1pPr>
      <a:lvl2pPr algn="l" rtl="0" fontAlgn="base">
        <a:spcBef>
          <a:spcPct val="0"/>
        </a:spcBef>
        <a:spcAft>
          <a:spcPct val="0"/>
        </a:spcAft>
        <a:defRPr sz="4000">
          <a:solidFill>
            <a:schemeClr val="tx1"/>
          </a:solidFill>
          <a:latin typeface="Arial" pitchFamily="34" charset="0"/>
        </a:defRPr>
      </a:lvl2pPr>
      <a:lvl3pPr algn="l" rtl="0" fontAlgn="base">
        <a:spcBef>
          <a:spcPct val="0"/>
        </a:spcBef>
        <a:spcAft>
          <a:spcPct val="0"/>
        </a:spcAft>
        <a:defRPr sz="4000">
          <a:solidFill>
            <a:schemeClr val="tx1"/>
          </a:solidFill>
          <a:latin typeface="Arial" pitchFamily="34" charset="0"/>
        </a:defRPr>
      </a:lvl3pPr>
      <a:lvl4pPr algn="l" rtl="0" fontAlgn="base">
        <a:spcBef>
          <a:spcPct val="0"/>
        </a:spcBef>
        <a:spcAft>
          <a:spcPct val="0"/>
        </a:spcAft>
        <a:defRPr sz="4000">
          <a:solidFill>
            <a:schemeClr val="tx1"/>
          </a:solidFill>
          <a:latin typeface="Arial" pitchFamily="34" charset="0"/>
        </a:defRPr>
      </a:lvl4pPr>
      <a:lvl5pPr algn="l" rtl="0" fontAlgn="base">
        <a:spcBef>
          <a:spcPct val="0"/>
        </a:spcBef>
        <a:spcAft>
          <a:spcPct val="0"/>
        </a:spcAft>
        <a:defRPr sz="4000">
          <a:solidFill>
            <a:schemeClr val="tx1"/>
          </a:solidFill>
          <a:latin typeface="Arial" pitchFamily="34" charset="0"/>
        </a:defRPr>
      </a:lvl5pPr>
      <a:lvl6pPr marL="457200" algn="l" rtl="0" fontAlgn="base">
        <a:spcBef>
          <a:spcPct val="0"/>
        </a:spcBef>
        <a:spcAft>
          <a:spcPct val="0"/>
        </a:spcAft>
        <a:defRPr sz="4000">
          <a:solidFill>
            <a:schemeClr val="tx1"/>
          </a:solidFill>
          <a:latin typeface="Arial" pitchFamily="34" charset="0"/>
        </a:defRPr>
      </a:lvl6pPr>
      <a:lvl7pPr marL="914400" algn="l" rtl="0" fontAlgn="base">
        <a:spcBef>
          <a:spcPct val="0"/>
        </a:spcBef>
        <a:spcAft>
          <a:spcPct val="0"/>
        </a:spcAft>
        <a:defRPr sz="4000">
          <a:solidFill>
            <a:schemeClr val="tx1"/>
          </a:solidFill>
          <a:latin typeface="Arial" pitchFamily="34" charset="0"/>
        </a:defRPr>
      </a:lvl7pPr>
      <a:lvl8pPr marL="1371600" algn="l" rtl="0" fontAlgn="base">
        <a:spcBef>
          <a:spcPct val="0"/>
        </a:spcBef>
        <a:spcAft>
          <a:spcPct val="0"/>
        </a:spcAft>
        <a:defRPr sz="4000">
          <a:solidFill>
            <a:schemeClr val="tx1"/>
          </a:solidFill>
          <a:latin typeface="Arial" pitchFamily="34" charset="0"/>
        </a:defRPr>
      </a:lvl8pPr>
      <a:lvl9pPr marL="1828800" algn="l" rtl="0" fontAlgn="base">
        <a:spcBef>
          <a:spcPct val="0"/>
        </a:spcBef>
        <a:spcAft>
          <a:spcPct val="0"/>
        </a:spcAft>
        <a:defRPr sz="4000">
          <a:solidFill>
            <a:schemeClr val="tx1"/>
          </a:solidFill>
          <a:latin typeface="Arial" pitchFamily="34" charset="0"/>
        </a:defRPr>
      </a:lvl9pPr>
    </p:titleStyle>
    <p:bodyStyle>
      <a:lvl1pPr marL="342900" indent="-342900" algn="l" rtl="0" fontAlgn="base">
        <a:spcBef>
          <a:spcPct val="20000"/>
        </a:spcBef>
        <a:spcAft>
          <a:spcPct val="0"/>
        </a:spcAft>
        <a:buFont typeface="Arial" pitchFamily="34" charset="0"/>
        <a:buChar char="•"/>
        <a:defRPr sz="24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000">
          <a:solidFill>
            <a:schemeClr val="tx1"/>
          </a:solidFill>
          <a:latin typeface="+mn-lt"/>
        </a:defRPr>
      </a:lvl2pPr>
      <a:lvl3pPr marL="1143000" indent="-228600" algn="l" rtl="0" fontAlgn="base">
        <a:spcBef>
          <a:spcPct val="20000"/>
        </a:spcBef>
        <a:spcAft>
          <a:spcPct val="0"/>
        </a:spcAft>
        <a:buFont typeface="Arial" pitchFamily="34" charset="0"/>
        <a:buChar char="•"/>
        <a:defRPr sz="20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254000" y="274637"/>
            <a:ext cx="86375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22531" name="Rectangle 3"/>
          <p:cNvSpPr>
            <a:spLocks noGrp="1" noChangeArrowheads="1"/>
          </p:cNvSpPr>
          <p:nvPr>
            <p:ph type="body" idx="1"/>
          </p:nvPr>
        </p:nvSpPr>
        <p:spPr bwMode="auto">
          <a:xfrm>
            <a:off x="254000" y="1600200"/>
            <a:ext cx="8637588"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Tree>
    <p:extLst>
      <p:ext uri="{BB962C8B-B14F-4D97-AF65-F5344CB8AC3E}">
        <p14:creationId xmlns:p14="http://schemas.microsoft.com/office/powerpoint/2010/main" val="384172247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fontAlgn="base">
        <a:spcBef>
          <a:spcPct val="0"/>
        </a:spcBef>
        <a:spcAft>
          <a:spcPct val="0"/>
        </a:spcAft>
        <a:defRPr sz="3200">
          <a:solidFill>
            <a:srgbClr val="0E5F7E"/>
          </a:solidFill>
          <a:latin typeface="+mj-lt"/>
          <a:ea typeface="+mj-ea"/>
          <a:cs typeface="+mj-cs"/>
        </a:defRPr>
      </a:lvl1pPr>
      <a:lvl2pPr algn="ctr" rtl="0" fontAlgn="base">
        <a:spcBef>
          <a:spcPct val="0"/>
        </a:spcBef>
        <a:spcAft>
          <a:spcPct val="0"/>
        </a:spcAft>
        <a:defRPr sz="3200">
          <a:solidFill>
            <a:srgbClr val="0E5F7E"/>
          </a:solidFill>
          <a:latin typeface="Arial" charset="0"/>
        </a:defRPr>
      </a:lvl2pPr>
      <a:lvl3pPr algn="ctr" rtl="0" fontAlgn="base">
        <a:spcBef>
          <a:spcPct val="0"/>
        </a:spcBef>
        <a:spcAft>
          <a:spcPct val="0"/>
        </a:spcAft>
        <a:defRPr sz="3200">
          <a:solidFill>
            <a:srgbClr val="0E5F7E"/>
          </a:solidFill>
          <a:latin typeface="Arial" charset="0"/>
        </a:defRPr>
      </a:lvl3pPr>
      <a:lvl4pPr algn="ctr" rtl="0" fontAlgn="base">
        <a:spcBef>
          <a:spcPct val="0"/>
        </a:spcBef>
        <a:spcAft>
          <a:spcPct val="0"/>
        </a:spcAft>
        <a:defRPr sz="3200">
          <a:solidFill>
            <a:srgbClr val="0E5F7E"/>
          </a:solidFill>
          <a:latin typeface="Arial" charset="0"/>
        </a:defRPr>
      </a:lvl4pPr>
      <a:lvl5pPr algn="ctr" rtl="0" fontAlgn="base">
        <a:spcBef>
          <a:spcPct val="0"/>
        </a:spcBef>
        <a:spcAft>
          <a:spcPct val="0"/>
        </a:spcAft>
        <a:defRPr sz="3200">
          <a:solidFill>
            <a:srgbClr val="0E5F7E"/>
          </a:solidFill>
          <a:latin typeface="Arial" charset="0"/>
        </a:defRPr>
      </a:lvl5pPr>
      <a:lvl6pPr marL="457200" algn="ctr" rtl="0" fontAlgn="base">
        <a:spcBef>
          <a:spcPct val="0"/>
        </a:spcBef>
        <a:spcAft>
          <a:spcPct val="0"/>
        </a:spcAft>
        <a:defRPr sz="3200">
          <a:solidFill>
            <a:srgbClr val="0E5F7E"/>
          </a:solidFill>
          <a:latin typeface="Arial" charset="0"/>
        </a:defRPr>
      </a:lvl6pPr>
      <a:lvl7pPr marL="914400" algn="ctr" rtl="0" fontAlgn="base">
        <a:spcBef>
          <a:spcPct val="0"/>
        </a:spcBef>
        <a:spcAft>
          <a:spcPct val="0"/>
        </a:spcAft>
        <a:defRPr sz="3200">
          <a:solidFill>
            <a:srgbClr val="0E5F7E"/>
          </a:solidFill>
          <a:latin typeface="Arial" charset="0"/>
        </a:defRPr>
      </a:lvl7pPr>
      <a:lvl8pPr marL="1371600" algn="ctr" rtl="0" fontAlgn="base">
        <a:spcBef>
          <a:spcPct val="0"/>
        </a:spcBef>
        <a:spcAft>
          <a:spcPct val="0"/>
        </a:spcAft>
        <a:defRPr sz="3200">
          <a:solidFill>
            <a:srgbClr val="0E5F7E"/>
          </a:solidFill>
          <a:latin typeface="Arial" charset="0"/>
        </a:defRPr>
      </a:lvl8pPr>
      <a:lvl9pPr marL="1828800" algn="ctr" rtl="0" fontAlgn="base">
        <a:spcBef>
          <a:spcPct val="0"/>
        </a:spcBef>
        <a:spcAft>
          <a:spcPct val="0"/>
        </a:spcAft>
        <a:defRPr sz="3200">
          <a:solidFill>
            <a:srgbClr val="0E5F7E"/>
          </a:solidFill>
          <a:latin typeface="Arial" charset="0"/>
        </a:defRPr>
      </a:lvl9pPr>
    </p:titleStyle>
    <p:bodyStyle>
      <a:lvl1pPr marL="342900" indent="-342900" algn="l" rtl="0" fontAlgn="base">
        <a:spcBef>
          <a:spcPct val="20000"/>
        </a:spcBef>
        <a:spcAft>
          <a:spcPct val="0"/>
        </a:spcAft>
        <a:defRPr sz="2400">
          <a:solidFill>
            <a:srgbClr val="666666"/>
          </a:solidFill>
          <a:latin typeface="+mn-lt"/>
          <a:ea typeface="+mn-ea"/>
          <a:cs typeface="+mn-cs"/>
        </a:defRPr>
      </a:lvl1pPr>
      <a:lvl2pPr marL="742950" indent="-285750" algn="l" rtl="0" fontAlgn="base">
        <a:spcBef>
          <a:spcPct val="20000"/>
        </a:spcBef>
        <a:spcAft>
          <a:spcPct val="0"/>
        </a:spcAft>
        <a:buFont typeface="Symbol" pitchFamily="18" charset="2"/>
        <a:buChar char="·"/>
        <a:defRPr sz="2400">
          <a:solidFill>
            <a:srgbClr val="666666"/>
          </a:solidFill>
          <a:latin typeface="+mn-lt"/>
        </a:defRPr>
      </a:lvl2pPr>
      <a:lvl3pPr marL="1143000" indent="-228600" algn="l" rtl="0" fontAlgn="base">
        <a:spcBef>
          <a:spcPct val="20000"/>
        </a:spcBef>
        <a:spcAft>
          <a:spcPct val="0"/>
        </a:spcAft>
        <a:buFont typeface="Arial" charset="0"/>
        <a:buChar char="–"/>
        <a:defRPr sz="2400">
          <a:solidFill>
            <a:srgbClr val="666666"/>
          </a:solidFill>
          <a:latin typeface="+mn-lt"/>
        </a:defRPr>
      </a:lvl3pPr>
      <a:lvl4pPr marL="1600200" indent="-228600" algn="l" rtl="0" fontAlgn="base">
        <a:spcBef>
          <a:spcPct val="20000"/>
        </a:spcBef>
        <a:spcAft>
          <a:spcPct val="0"/>
        </a:spcAft>
        <a:buFont typeface="Arial" charset="0"/>
        <a:buChar char="–"/>
        <a:defRPr sz="2400">
          <a:solidFill>
            <a:srgbClr val="666666"/>
          </a:solidFill>
          <a:latin typeface="+mn-lt"/>
        </a:defRPr>
      </a:lvl4pPr>
      <a:lvl5pPr marL="2057400" indent="-228600" algn="l" rtl="0" fontAlgn="base">
        <a:spcBef>
          <a:spcPct val="20000"/>
        </a:spcBef>
        <a:spcAft>
          <a:spcPct val="0"/>
        </a:spcAft>
        <a:buFont typeface="Arial" charset="0"/>
        <a:buChar char="–"/>
        <a:defRPr sz="2400">
          <a:solidFill>
            <a:srgbClr val="666666"/>
          </a:solidFill>
          <a:latin typeface="+mn-lt"/>
        </a:defRPr>
      </a:lvl5pPr>
      <a:lvl6pPr marL="2514600" indent="-228600" algn="l" rtl="0" fontAlgn="base">
        <a:spcBef>
          <a:spcPct val="20000"/>
        </a:spcBef>
        <a:spcAft>
          <a:spcPct val="0"/>
        </a:spcAft>
        <a:buFont typeface="Arial" charset="0"/>
        <a:buChar char="–"/>
        <a:defRPr sz="2400">
          <a:solidFill>
            <a:srgbClr val="666666"/>
          </a:solidFill>
          <a:latin typeface="+mn-lt"/>
        </a:defRPr>
      </a:lvl6pPr>
      <a:lvl7pPr marL="2971800" indent="-228600" algn="l" rtl="0" fontAlgn="base">
        <a:spcBef>
          <a:spcPct val="20000"/>
        </a:spcBef>
        <a:spcAft>
          <a:spcPct val="0"/>
        </a:spcAft>
        <a:buFont typeface="Arial" charset="0"/>
        <a:buChar char="–"/>
        <a:defRPr sz="2400">
          <a:solidFill>
            <a:srgbClr val="666666"/>
          </a:solidFill>
          <a:latin typeface="+mn-lt"/>
        </a:defRPr>
      </a:lvl7pPr>
      <a:lvl8pPr marL="3429000" indent="-228600" algn="l" rtl="0" fontAlgn="base">
        <a:spcBef>
          <a:spcPct val="20000"/>
        </a:spcBef>
        <a:spcAft>
          <a:spcPct val="0"/>
        </a:spcAft>
        <a:buFont typeface="Arial" charset="0"/>
        <a:buChar char="–"/>
        <a:defRPr sz="2400">
          <a:solidFill>
            <a:srgbClr val="666666"/>
          </a:solidFill>
          <a:latin typeface="+mn-lt"/>
        </a:defRPr>
      </a:lvl8pPr>
      <a:lvl9pPr marL="3886200" indent="-228600" algn="l" rtl="0" fontAlgn="base">
        <a:spcBef>
          <a:spcPct val="20000"/>
        </a:spcBef>
        <a:spcAft>
          <a:spcPct val="0"/>
        </a:spcAft>
        <a:buFont typeface="Arial" charset="0"/>
        <a:buChar char="–"/>
        <a:defRPr sz="2400">
          <a:solidFill>
            <a:srgbClr val="6666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7"/>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0" y="1600202"/>
            <a:ext cx="91440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1917702" y="274637"/>
            <a:ext cx="69961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254000" y="1968501"/>
            <a:ext cx="8637588"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p:txBody>
      </p:sp>
      <p:pic>
        <p:nvPicPr>
          <p:cNvPr id="1029" name="Picture 7" descr="logo.eps"/>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200" y="439739"/>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471660"/>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457200" rtl="0" eaLnBrk="1" fontAlgn="base" hangingPunct="1">
        <a:spcBef>
          <a:spcPct val="0"/>
        </a:spcBef>
        <a:spcAft>
          <a:spcPct val="0"/>
        </a:spcAft>
        <a:defRPr sz="3200" kern="1200">
          <a:solidFill>
            <a:srgbClr val="0E5F7E"/>
          </a:solidFill>
          <a:latin typeface="Arial"/>
          <a:ea typeface="ＭＳ Ｐゴシック" charset="-128"/>
          <a:cs typeface="Arial"/>
        </a:defRPr>
      </a:lvl1pPr>
      <a:lvl2pPr algn="ctr" defTabSz="457200" rtl="0" eaLnBrk="1" fontAlgn="base" hangingPunct="1">
        <a:spcBef>
          <a:spcPct val="0"/>
        </a:spcBef>
        <a:spcAft>
          <a:spcPct val="0"/>
        </a:spcAft>
        <a:defRPr sz="3200">
          <a:solidFill>
            <a:srgbClr val="0E5F7E"/>
          </a:solidFill>
          <a:latin typeface="Arial" charset="0"/>
          <a:ea typeface="ＭＳ Ｐゴシック" charset="-128"/>
        </a:defRPr>
      </a:lvl2pPr>
      <a:lvl3pPr algn="ctr" defTabSz="457200" rtl="0" eaLnBrk="1" fontAlgn="base" hangingPunct="1">
        <a:spcBef>
          <a:spcPct val="0"/>
        </a:spcBef>
        <a:spcAft>
          <a:spcPct val="0"/>
        </a:spcAft>
        <a:defRPr sz="3200">
          <a:solidFill>
            <a:srgbClr val="0E5F7E"/>
          </a:solidFill>
          <a:latin typeface="Arial" charset="0"/>
          <a:ea typeface="ＭＳ Ｐゴシック" charset="-128"/>
        </a:defRPr>
      </a:lvl3pPr>
      <a:lvl4pPr algn="ctr" defTabSz="457200" rtl="0" eaLnBrk="1" fontAlgn="base" hangingPunct="1">
        <a:spcBef>
          <a:spcPct val="0"/>
        </a:spcBef>
        <a:spcAft>
          <a:spcPct val="0"/>
        </a:spcAft>
        <a:defRPr sz="3200">
          <a:solidFill>
            <a:srgbClr val="0E5F7E"/>
          </a:solidFill>
          <a:latin typeface="Arial" charset="0"/>
          <a:ea typeface="ＭＳ Ｐゴシック" charset="-128"/>
        </a:defRPr>
      </a:lvl4pPr>
      <a:lvl5pPr algn="ctr" defTabSz="457200" rtl="0" eaLnBrk="1" fontAlgn="base" hangingPunct="1">
        <a:spcBef>
          <a:spcPct val="0"/>
        </a:spcBef>
        <a:spcAft>
          <a:spcPct val="0"/>
        </a:spcAft>
        <a:defRPr sz="3200">
          <a:solidFill>
            <a:srgbClr val="0E5F7E"/>
          </a:solidFill>
          <a:latin typeface="Arial" charset="0"/>
          <a:ea typeface="ＭＳ Ｐゴシック" charset="-128"/>
        </a:defRPr>
      </a:lvl5pPr>
      <a:lvl6pPr marL="457200" algn="ctr" defTabSz="457200" rtl="0" eaLnBrk="1" fontAlgn="base" hangingPunct="1">
        <a:spcBef>
          <a:spcPct val="0"/>
        </a:spcBef>
        <a:spcAft>
          <a:spcPct val="0"/>
        </a:spcAft>
        <a:defRPr sz="3200">
          <a:solidFill>
            <a:srgbClr val="010000"/>
          </a:solidFill>
          <a:latin typeface="Arial" charset="0"/>
          <a:ea typeface="ＭＳ Ｐゴシック" charset="-128"/>
        </a:defRPr>
      </a:lvl6pPr>
      <a:lvl7pPr marL="914400" algn="ctr" defTabSz="457200" rtl="0" eaLnBrk="1" fontAlgn="base" hangingPunct="1">
        <a:spcBef>
          <a:spcPct val="0"/>
        </a:spcBef>
        <a:spcAft>
          <a:spcPct val="0"/>
        </a:spcAft>
        <a:defRPr sz="3200">
          <a:solidFill>
            <a:srgbClr val="010000"/>
          </a:solidFill>
          <a:latin typeface="Arial" charset="0"/>
          <a:ea typeface="ＭＳ Ｐゴシック" charset="-128"/>
        </a:defRPr>
      </a:lvl7pPr>
      <a:lvl8pPr marL="1371600" algn="ctr" defTabSz="457200" rtl="0" eaLnBrk="1" fontAlgn="base" hangingPunct="1">
        <a:spcBef>
          <a:spcPct val="0"/>
        </a:spcBef>
        <a:spcAft>
          <a:spcPct val="0"/>
        </a:spcAft>
        <a:defRPr sz="3200">
          <a:solidFill>
            <a:srgbClr val="010000"/>
          </a:solidFill>
          <a:latin typeface="Arial" charset="0"/>
          <a:ea typeface="ＭＳ Ｐゴシック" charset="-128"/>
        </a:defRPr>
      </a:lvl8pPr>
      <a:lvl9pPr marL="1828800" algn="ctr" defTabSz="457200" rtl="0" eaLnBrk="1" fontAlgn="base" hangingPunct="1">
        <a:spcBef>
          <a:spcPct val="0"/>
        </a:spcBef>
        <a:spcAft>
          <a:spcPct val="0"/>
        </a:spcAft>
        <a:defRPr sz="3200">
          <a:solidFill>
            <a:srgbClr val="010000"/>
          </a:solidFill>
          <a:latin typeface="Arial" charset="0"/>
          <a:ea typeface="ＭＳ Ｐゴシック" charset="-128"/>
        </a:defRPr>
      </a:lvl9pPr>
    </p:titleStyle>
    <p:bodyStyle>
      <a:lvl1pPr marL="342900" indent="-342900" algn="l" rtl="0" eaLnBrk="1" fontAlgn="t" hangingPunct="1">
        <a:spcBef>
          <a:spcPct val="30000"/>
        </a:spcBef>
        <a:spcAft>
          <a:spcPct val="30000"/>
        </a:spcAft>
        <a:buChar char="•"/>
        <a:defRPr sz="2400" kern="1200">
          <a:solidFill>
            <a:srgbClr val="666666"/>
          </a:solidFill>
          <a:latin typeface="Arial"/>
          <a:ea typeface="ＭＳ Ｐゴシック" charset="-128"/>
          <a:cs typeface="Arial"/>
        </a:defRPr>
      </a:lvl1pPr>
      <a:lvl2pPr marL="742950" indent="-285750" algn="l" rtl="0" eaLnBrk="1" fontAlgn="t" hangingPunct="1">
        <a:spcBef>
          <a:spcPct val="15000"/>
        </a:spcBef>
        <a:spcAft>
          <a:spcPct val="15000"/>
        </a:spcAft>
        <a:buFont typeface="Arial" charset="0"/>
        <a:buChar char="–"/>
        <a:defRPr sz="2400" kern="1200">
          <a:solidFill>
            <a:srgbClr val="666666"/>
          </a:solidFill>
          <a:latin typeface="Arial"/>
          <a:ea typeface="ＭＳ Ｐゴシック" charset="-128"/>
          <a:cs typeface="Arial"/>
        </a:defRPr>
      </a:lvl2pPr>
      <a:lvl3pPr marL="1143000" indent="-228600" algn="l" rtl="0" eaLnBrk="1" fontAlgn="t" hangingPunct="1">
        <a:spcBef>
          <a:spcPct val="15000"/>
        </a:spcBef>
        <a:spcAft>
          <a:spcPct val="15000"/>
        </a:spcAft>
        <a:buChar char="•"/>
        <a:defRPr sz="2400" kern="1200">
          <a:solidFill>
            <a:srgbClr val="666666"/>
          </a:solidFill>
          <a:latin typeface="Arial"/>
          <a:ea typeface="ＭＳ Ｐゴシック" charset="-128"/>
          <a:cs typeface="Arial"/>
        </a:defRPr>
      </a:lvl3pPr>
      <a:lvl4pPr marL="1600200" indent="-228600" algn="l" rtl="0" eaLnBrk="1" fontAlgn="t" hangingPunct="1">
        <a:spcBef>
          <a:spcPct val="15000"/>
        </a:spcBef>
        <a:spcAft>
          <a:spcPct val="15000"/>
        </a:spcAft>
        <a:buChar char="–"/>
        <a:defRPr sz="2400" kern="1200">
          <a:solidFill>
            <a:srgbClr val="666666"/>
          </a:solidFill>
          <a:latin typeface="Arial"/>
          <a:ea typeface="ＭＳ Ｐゴシック"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8" name="Picture 7"/>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0" y="1600200"/>
            <a:ext cx="91440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1917700" y="274638"/>
            <a:ext cx="69961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254000" y="1968500"/>
            <a:ext cx="8637588"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p:txBody>
      </p:sp>
      <p:pic>
        <p:nvPicPr>
          <p:cNvPr id="1029" name="Picture 7" descr="logo.eps"/>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675070"/>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457200" rtl="0" eaLnBrk="1" fontAlgn="base" hangingPunct="1">
        <a:spcBef>
          <a:spcPct val="0"/>
        </a:spcBef>
        <a:spcAft>
          <a:spcPct val="0"/>
        </a:spcAft>
        <a:defRPr sz="3200" kern="1200">
          <a:solidFill>
            <a:srgbClr val="0E5F7E"/>
          </a:solidFill>
          <a:latin typeface="Arial"/>
          <a:ea typeface="ＭＳ Ｐゴシック" charset="-128"/>
          <a:cs typeface="Arial"/>
        </a:defRPr>
      </a:lvl1pPr>
      <a:lvl2pPr algn="ctr" defTabSz="457200" rtl="0" eaLnBrk="1" fontAlgn="base" hangingPunct="1">
        <a:spcBef>
          <a:spcPct val="0"/>
        </a:spcBef>
        <a:spcAft>
          <a:spcPct val="0"/>
        </a:spcAft>
        <a:defRPr sz="3200">
          <a:solidFill>
            <a:srgbClr val="0E5F7E"/>
          </a:solidFill>
          <a:latin typeface="Arial" charset="0"/>
          <a:ea typeface="ＭＳ Ｐゴシック" charset="-128"/>
        </a:defRPr>
      </a:lvl2pPr>
      <a:lvl3pPr algn="ctr" defTabSz="457200" rtl="0" eaLnBrk="1" fontAlgn="base" hangingPunct="1">
        <a:spcBef>
          <a:spcPct val="0"/>
        </a:spcBef>
        <a:spcAft>
          <a:spcPct val="0"/>
        </a:spcAft>
        <a:defRPr sz="3200">
          <a:solidFill>
            <a:srgbClr val="0E5F7E"/>
          </a:solidFill>
          <a:latin typeface="Arial" charset="0"/>
          <a:ea typeface="ＭＳ Ｐゴシック" charset="-128"/>
        </a:defRPr>
      </a:lvl3pPr>
      <a:lvl4pPr algn="ctr" defTabSz="457200" rtl="0" eaLnBrk="1" fontAlgn="base" hangingPunct="1">
        <a:spcBef>
          <a:spcPct val="0"/>
        </a:spcBef>
        <a:spcAft>
          <a:spcPct val="0"/>
        </a:spcAft>
        <a:defRPr sz="3200">
          <a:solidFill>
            <a:srgbClr val="0E5F7E"/>
          </a:solidFill>
          <a:latin typeface="Arial" charset="0"/>
          <a:ea typeface="ＭＳ Ｐゴシック" charset="-128"/>
        </a:defRPr>
      </a:lvl4pPr>
      <a:lvl5pPr algn="ctr" defTabSz="457200" rtl="0" eaLnBrk="1" fontAlgn="base" hangingPunct="1">
        <a:spcBef>
          <a:spcPct val="0"/>
        </a:spcBef>
        <a:spcAft>
          <a:spcPct val="0"/>
        </a:spcAft>
        <a:defRPr sz="3200">
          <a:solidFill>
            <a:srgbClr val="0E5F7E"/>
          </a:solidFill>
          <a:latin typeface="Arial" charset="0"/>
          <a:ea typeface="ＭＳ Ｐゴシック" charset="-128"/>
        </a:defRPr>
      </a:lvl5pPr>
      <a:lvl6pPr marL="457200" algn="ctr" defTabSz="457200" rtl="0" eaLnBrk="1" fontAlgn="base" hangingPunct="1">
        <a:spcBef>
          <a:spcPct val="0"/>
        </a:spcBef>
        <a:spcAft>
          <a:spcPct val="0"/>
        </a:spcAft>
        <a:defRPr sz="3200">
          <a:solidFill>
            <a:srgbClr val="010000"/>
          </a:solidFill>
          <a:latin typeface="Arial" charset="0"/>
          <a:ea typeface="ＭＳ Ｐゴシック" charset="-128"/>
        </a:defRPr>
      </a:lvl6pPr>
      <a:lvl7pPr marL="914400" algn="ctr" defTabSz="457200" rtl="0" eaLnBrk="1" fontAlgn="base" hangingPunct="1">
        <a:spcBef>
          <a:spcPct val="0"/>
        </a:spcBef>
        <a:spcAft>
          <a:spcPct val="0"/>
        </a:spcAft>
        <a:defRPr sz="3200">
          <a:solidFill>
            <a:srgbClr val="010000"/>
          </a:solidFill>
          <a:latin typeface="Arial" charset="0"/>
          <a:ea typeface="ＭＳ Ｐゴシック" charset="-128"/>
        </a:defRPr>
      </a:lvl7pPr>
      <a:lvl8pPr marL="1371600" algn="ctr" defTabSz="457200" rtl="0" eaLnBrk="1" fontAlgn="base" hangingPunct="1">
        <a:spcBef>
          <a:spcPct val="0"/>
        </a:spcBef>
        <a:spcAft>
          <a:spcPct val="0"/>
        </a:spcAft>
        <a:defRPr sz="3200">
          <a:solidFill>
            <a:srgbClr val="010000"/>
          </a:solidFill>
          <a:latin typeface="Arial" charset="0"/>
          <a:ea typeface="ＭＳ Ｐゴシック" charset="-128"/>
        </a:defRPr>
      </a:lvl8pPr>
      <a:lvl9pPr marL="1828800" algn="ctr" defTabSz="457200" rtl="0" eaLnBrk="1" fontAlgn="base" hangingPunct="1">
        <a:spcBef>
          <a:spcPct val="0"/>
        </a:spcBef>
        <a:spcAft>
          <a:spcPct val="0"/>
        </a:spcAft>
        <a:defRPr sz="3200">
          <a:solidFill>
            <a:srgbClr val="010000"/>
          </a:solidFill>
          <a:latin typeface="Arial" charset="0"/>
          <a:ea typeface="ＭＳ Ｐゴシック" charset="-128"/>
        </a:defRPr>
      </a:lvl9pPr>
    </p:titleStyle>
    <p:bodyStyle>
      <a:lvl1pPr marL="342900" indent="-342900" algn="l" rtl="0" eaLnBrk="1" fontAlgn="t" hangingPunct="1">
        <a:spcBef>
          <a:spcPct val="30000"/>
        </a:spcBef>
        <a:spcAft>
          <a:spcPct val="30000"/>
        </a:spcAft>
        <a:buChar char="•"/>
        <a:defRPr sz="2400" kern="1200">
          <a:solidFill>
            <a:srgbClr val="666666"/>
          </a:solidFill>
          <a:latin typeface="Arial"/>
          <a:ea typeface="ＭＳ Ｐゴシック" charset="-128"/>
          <a:cs typeface="Arial"/>
        </a:defRPr>
      </a:lvl1pPr>
      <a:lvl2pPr marL="742950" indent="-285750" algn="l" rtl="0" eaLnBrk="1" fontAlgn="t" hangingPunct="1">
        <a:spcBef>
          <a:spcPct val="15000"/>
        </a:spcBef>
        <a:spcAft>
          <a:spcPct val="15000"/>
        </a:spcAft>
        <a:buFont typeface="Arial" panose="020B0604020202020204" pitchFamily="34" charset="0"/>
        <a:buChar char="–"/>
        <a:defRPr sz="2400" kern="1200">
          <a:solidFill>
            <a:srgbClr val="666666"/>
          </a:solidFill>
          <a:latin typeface="Arial"/>
          <a:ea typeface="ＭＳ Ｐゴシック" charset="-128"/>
          <a:cs typeface="Arial"/>
        </a:defRPr>
      </a:lvl2pPr>
      <a:lvl3pPr marL="1143000" indent="-228600" algn="l" rtl="0" eaLnBrk="1" fontAlgn="t" hangingPunct="1">
        <a:spcBef>
          <a:spcPct val="15000"/>
        </a:spcBef>
        <a:spcAft>
          <a:spcPct val="15000"/>
        </a:spcAft>
        <a:buChar char="•"/>
        <a:defRPr sz="2400" kern="1200">
          <a:solidFill>
            <a:srgbClr val="666666"/>
          </a:solidFill>
          <a:latin typeface="Arial"/>
          <a:ea typeface="ＭＳ Ｐゴシック" charset="-128"/>
          <a:cs typeface="Arial"/>
        </a:defRPr>
      </a:lvl3pPr>
      <a:lvl4pPr marL="1600200" indent="-228600" algn="l" rtl="0" eaLnBrk="1" fontAlgn="t" hangingPunct="1">
        <a:spcBef>
          <a:spcPct val="15000"/>
        </a:spcBef>
        <a:spcAft>
          <a:spcPct val="15000"/>
        </a:spcAft>
        <a:buChar char="–"/>
        <a:defRPr sz="2400" kern="1200">
          <a:solidFill>
            <a:srgbClr val="666666"/>
          </a:solidFill>
          <a:latin typeface="Arial"/>
          <a:ea typeface="ＭＳ Ｐゴシック" charset="-128"/>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7"/>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0" y="1600200"/>
            <a:ext cx="91440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1920875" y="274638"/>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254000" y="1968500"/>
            <a:ext cx="86375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p:txBody>
      </p:sp>
      <p:pic>
        <p:nvPicPr>
          <p:cNvPr id="1029" name="Picture 7" descr="logo.eps"/>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426296"/>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defTabSz="457200" rtl="0" eaLnBrk="1" fontAlgn="base" hangingPunct="1">
        <a:spcBef>
          <a:spcPct val="0"/>
        </a:spcBef>
        <a:spcAft>
          <a:spcPct val="0"/>
        </a:spcAft>
        <a:defRPr sz="3200" kern="1200">
          <a:solidFill>
            <a:srgbClr val="0E5F7E"/>
          </a:solidFill>
          <a:latin typeface="Arial"/>
          <a:ea typeface="ＭＳ Ｐゴシック" charset="-128"/>
          <a:cs typeface="Arial"/>
        </a:defRPr>
      </a:lvl1pPr>
      <a:lvl2pPr algn="ctr" defTabSz="457200" rtl="0" eaLnBrk="1" fontAlgn="base" hangingPunct="1">
        <a:spcBef>
          <a:spcPct val="0"/>
        </a:spcBef>
        <a:spcAft>
          <a:spcPct val="0"/>
        </a:spcAft>
        <a:defRPr sz="3200">
          <a:solidFill>
            <a:srgbClr val="0E5F7E"/>
          </a:solidFill>
          <a:latin typeface="Arial" charset="0"/>
          <a:ea typeface="ＭＳ Ｐゴシック" charset="-128"/>
        </a:defRPr>
      </a:lvl2pPr>
      <a:lvl3pPr algn="ctr" defTabSz="457200" rtl="0" eaLnBrk="1" fontAlgn="base" hangingPunct="1">
        <a:spcBef>
          <a:spcPct val="0"/>
        </a:spcBef>
        <a:spcAft>
          <a:spcPct val="0"/>
        </a:spcAft>
        <a:defRPr sz="3200">
          <a:solidFill>
            <a:srgbClr val="0E5F7E"/>
          </a:solidFill>
          <a:latin typeface="Arial" charset="0"/>
          <a:ea typeface="ＭＳ Ｐゴシック" charset="-128"/>
        </a:defRPr>
      </a:lvl3pPr>
      <a:lvl4pPr algn="ctr" defTabSz="457200" rtl="0" eaLnBrk="1" fontAlgn="base" hangingPunct="1">
        <a:spcBef>
          <a:spcPct val="0"/>
        </a:spcBef>
        <a:spcAft>
          <a:spcPct val="0"/>
        </a:spcAft>
        <a:defRPr sz="3200">
          <a:solidFill>
            <a:srgbClr val="0E5F7E"/>
          </a:solidFill>
          <a:latin typeface="Arial" charset="0"/>
          <a:ea typeface="ＭＳ Ｐゴシック" charset="-128"/>
        </a:defRPr>
      </a:lvl4pPr>
      <a:lvl5pPr algn="ctr" defTabSz="457200" rtl="0" eaLnBrk="1" fontAlgn="base" hangingPunct="1">
        <a:spcBef>
          <a:spcPct val="0"/>
        </a:spcBef>
        <a:spcAft>
          <a:spcPct val="0"/>
        </a:spcAft>
        <a:defRPr sz="3200">
          <a:solidFill>
            <a:srgbClr val="0E5F7E"/>
          </a:solidFill>
          <a:latin typeface="Arial" charset="0"/>
          <a:ea typeface="ＭＳ Ｐゴシック" charset="-128"/>
        </a:defRPr>
      </a:lvl5pPr>
      <a:lvl6pPr marL="457200" algn="ctr" defTabSz="457200" rtl="0" eaLnBrk="1" fontAlgn="base" hangingPunct="1">
        <a:spcBef>
          <a:spcPct val="0"/>
        </a:spcBef>
        <a:spcAft>
          <a:spcPct val="0"/>
        </a:spcAft>
        <a:defRPr sz="3200">
          <a:solidFill>
            <a:srgbClr val="010000"/>
          </a:solidFill>
          <a:latin typeface="Arial" charset="0"/>
          <a:ea typeface="ＭＳ Ｐゴシック" charset="-128"/>
        </a:defRPr>
      </a:lvl6pPr>
      <a:lvl7pPr marL="914400" algn="ctr" defTabSz="457200" rtl="0" eaLnBrk="1" fontAlgn="base" hangingPunct="1">
        <a:spcBef>
          <a:spcPct val="0"/>
        </a:spcBef>
        <a:spcAft>
          <a:spcPct val="0"/>
        </a:spcAft>
        <a:defRPr sz="3200">
          <a:solidFill>
            <a:srgbClr val="010000"/>
          </a:solidFill>
          <a:latin typeface="Arial" charset="0"/>
          <a:ea typeface="ＭＳ Ｐゴシック" charset="-128"/>
        </a:defRPr>
      </a:lvl7pPr>
      <a:lvl8pPr marL="1371600" algn="ctr" defTabSz="457200" rtl="0" eaLnBrk="1" fontAlgn="base" hangingPunct="1">
        <a:spcBef>
          <a:spcPct val="0"/>
        </a:spcBef>
        <a:spcAft>
          <a:spcPct val="0"/>
        </a:spcAft>
        <a:defRPr sz="3200">
          <a:solidFill>
            <a:srgbClr val="010000"/>
          </a:solidFill>
          <a:latin typeface="Arial" charset="0"/>
          <a:ea typeface="ＭＳ Ｐゴシック" charset="-128"/>
        </a:defRPr>
      </a:lvl8pPr>
      <a:lvl9pPr marL="1828800" algn="ctr" defTabSz="457200" rtl="0" eaLnBrk="1" fontAlgn="base" hangingPunct="1">
        <a:spcBef>
          <a:spcPct val="0"/>
        </a:spcBef>
        <a:spcAft>
          <a:spcPct val="0"/>
        </a:spcAft>
        <a:defRPr sz="3200">
          <a:solidFill>
            <a:srgbClr val="010000"/>
          </a:solidFill>
          <a:latin typeface="Arial" charset="0"/>
          <a:ea typeface="ＭＳ Ｐゴシック" charset="-128"/>
        </a:defRPr>
      </a:lvl9pPr>
    </p:titleStyle>
    <p:bodyStyle>
      <a:lvl1pPr marL="342900" indent="-342900" algn="l" rtl="0" eaLnBrk="1" fontAlgn="t" hangingPunct="1">
        <a:spcBef>
          <a:spcPct val="30000"/>
        </a:spcBef>
        <a:spcAft>
          <a:spcPct val="30000"/>
        </a:spcAft>
        <a:buChar char="•"/>
        <a:defRPr sz="2400" kern="1200">
          <a:solidFill>
            <a:srgbClr val="666666"/>
          </a:solidFill>
          <a:latin typeface="Arial"/>
          <a:ea typeface="ＭＳ Ｐゴシック" charset="-128"/>
          <a:cs typeface="Arial"/>
        </a:defRPr>
      </a:lvl1pPr>
      <a:lvl2pPr marL="742950" indent="-285750" algn="l" rtl="0" eaLnBrk="1" fontAlgn="t" hangingPunct="1">
        <a:spcBef>
          <a:spcPct val="15000"/>
        </a:spcBef>
        <a:spcAft>
          <a:spcPct val="15000"/>
        </a:spcAft>
        <a:buFont typeface="Arial" charset="0"/>
        <a:buChar char="–"/>
        <a:defRPr sz="2400" kern="1200">
          <a:solidFill>
            <a:srgbClr val="666666"/>
          </a:solidFill>
          <a:latin typeface="Arial"/>
          <a:ea typeface="ＭＳ Ｐゴシック" charset="-128"/>
          <a:cs typeface="Arial"/>
        </a:defRPr>
      </a:lvl2pPr>
      <a:lvl3pPr marL="1143000" indent="-228600" algn="l" rtl="0" eaLnBrk="1" fontAlgn="t" hangingPunct="1">
        <a:spcBef>
          <a:spcPct val="15000"/>
        </a:spcBef>
        <a:spcAft>
          <a:spcPct val="15000"/>
        </a:spcAft>
        <a:buChar char="•"/>
        <a:defRPr sz="2400" kern="1200">
          <a:solidFill>
            <a:srgbClr val="666666"/>
          </a:solidFill>
          <a:latin typeface="Arial"/>
          <a:ea typeface="ＭＳ Ｐゴシック" charset="-128"/>
          <a:cs typeface="Arial"/>
        </a:defRPr>
      </a:lvl3pPr>
      <a:lvl4pPr marL="1600200" indent="-228600" algn="l" rtl="0" eaLnBrk="1" fontAlgn="t" hangingPunct="1">
        <a:spcBef>
          <a:spcPct val="15000"/>
        </a:spcBef>
        <a:spcAft>
          <a:spcPct val="15000"/>
        </a:spcAft>
        <a:buChar char="–"/>
        <a:defRPr sz="2400" kern="1200">
          <a:solidFill>
            <a:srgbClr val="666666"/>
          </a:solidFill>
          <a:latin typeface="Arial"/>
          <a:ea typeface="ＭＳ Ｐゴシック"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314" name="Picture 7"/>
          <p:cNvPicPr>
            <a:picLocks/>
          </p:cNvPicPr>
          <p:nvPr/>
        </p:nvPicPr>
        <p:blipFill>
          <a:blip r:embed="rId17"/>
          <a:srcRect/>
          <a:stretch>
            <a:fillRect/>
          </a:stretch>
        </p:blipFill>
        <p:spPr bwMode="auto">
          <a:xfrm>
            <a:off x="0" y="1600206"/>
            <a:ext cx="9144000" cy="144463"/>
          </a:xfrm>
          <a:prstGeom prst="rect">
            <a:avLst/>
          </a:prstGeom>
          <a:noFill/>
          <a:ln w="9525">
            <a:noFill/>
            <a:miter lim="800000"/>
            <a:headEnd/>
            <a:tailEnd/>
          </a:ln>
        </p:spPr>
      </p:pic>
      <p:sp>
        <p:nvSpPr>
          <p:cNvPr id="13315" name="Title Placeholder 1"/>
          <p:cNvSpPr>
            <a:spLocks noGrp="1"/>
          </p:cNvSpPr>
          <p:nvPr>
            <p:ph type="title"/>
          </p:nvPr>
        </p:nvSpPr>
        <p:spPr bwMode="auto">
          <a:xfrm>
            <a:off x="1917706" y="274637"/>
            <a:ext cx="6996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3316" name="Text Placeholder 2"/>
          <p:cNvSpPr>
            <a:spLocks noGrp="1"/>
          </p:cNvSpPr>
          <p:nvPr>
            <p:ph type="body" idx="1"/>
          </p:nvPr>
        </p:nvSpPr>
        <p:spPr bwMode="auto">
          <a:xfrm>
            <a:off x="254000" y="1968501"/>
            <a:ext cx="8637588"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0"/>
            <a:r>
              <a:rPr lang="en-AU"/>
              <a:t>click to edit Master text styles</a:t>
            </a:r>
          </a:p>
          <a:p>
            <a:pPr lvl="1"/>
            <a:r>
              <a:rPr lang="en-AU"/>
              <a:t>second level</a:t>
            </a:r>
          </a:p>
          <a:p>
            <a:pPr lvl="2"/>
            <a:r>
              <a:rPr lang="en-AU"/>
              <a:t>third level</a:t>
            </a:r>
          </a:p>
          <a:p>
            <a:pPr lvl="3"/>
            <a:r>
              <a:rPr lang="en-AU"/>
              <a:t>fourth level</a:t>
            </a:r>
          </a:p>
        </p:txBody>
      </p:sp>
      <p:pic>
        <p:nvPicPr>
          <p:cNvPr id="13317" name="Picture 7" descr="logo.eps"/>
          <p:cNvPicPr>
            <a:picLocks noChangeAspect="1"/>
          </p:cNvPicPr>
          <p:nvPr/>
        </p:nvPicPr>
        <p:blipFill>
          <a:blip r:embed="rId18"/>
          <a:srcRect/>
          <a:stretch>
            <a:fillRect/>
          </a:stretch>
        </p:blipFill>
        <p:spPr bwMode="auto">
          <a:xfrm>
            <a:off x="457200" y="439739"/>
            <a:ext cx="1346200" cy="977900"/>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6780213" y="666749"/>
            <a:ext cx="21336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666666"/>
                </a:solidFill>
                <a:latin typeface="Arial" pitchFamily="34" charset="0"/>
                <a:ea typeface="ＭＳ Ｐゴシック" pitchFamily="34" charset="-128"/>
                <a:cs typeface="Arial" pitchFamily="34" charset="0"/>
              </a:defRPr>
            </a:lvl1pPr>
          </a:lstStyle>
          <a:p>
            <a:pPr defTabSz="457200" fontAlgn="base">
              <a:spcBef>
                <a:spcPct val="0"/>
              </a:spcBef>
              <a:spcAft>
                <a:spcPct val="0"/>
              </a:spcAft>
              <a:defRPr/>
            </a:pPr>
            <a:fld id="{C3852B39-2B85-4A5C-9976-5D7955FAE1A2}" type="slidenum">
              <a:rPr lang="en-AU"/>
              <a:pPr defTabSz="457200" fontAlgn="base">
                <a:spcBef>
                  <a:spcPct val="0"/>
                </a:spcBef>
                <a:spcAft>
                  <a:spcPct val="0"/>
                </a:spcAft>
                <a:defRPr/>
              </a:pPr>
              <a:t>‹#›</a:t>
            </a:fld>
            <a:endParaRPr lang="en-AU" dirty="0"/>
          </a:p>
        </p:txBody>
      </p:sp>
    </p:spTree>
    <p:extLst>
      <p:ext uri="{BB962C8B-B14F-4D97-AF65-F5344CB8AC3E}">
        <p14:creationId xmlns:p14="http://schemas.microsoft.com/office/powerpoint/2010/main" val="2867575390"/>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Lst>
  <p:hf hdr="0" dt="0"/>
  <p:txStyles>
    <p:titleStyle>
      <a:lvl1pPr algn="ctr" defTabSz="457200" rtl="0" eaLnBrk="0" fontAlgn="base" hangingPunct="0">
        <a:spcBef>
          <a:spcPct val="0"/>
        </a:spcBef>
        <a:spcAft>
          <a:spcPct val="0"/>
        </a:spcAft>
        <a:defRPr sz="3200" kern="1200">
          <a:solidFill>
            <a:srgbClr val="0E5F7E"/>
          </a:solidFill>
          <a:latin typeface="Arial"/>
          <a:ea typeface="ＭＳ Ｐゴシック" pitchFamily="34" charset="-128"/>
          <a:cs typeface="Arial"/>
        </a:defRPr>
      </a:lvl1pPr>
      <a:lvl2pPr algn="ctr" defTabSz="457200" rtl="0" eaLnBrk="0" fontAlgn="base" hangingPunct="0">
        <a:spcBef>
          <a:spcPct val="0"/>
        </a:spcBef>
        <a:spcAft>
          <a:spcPct val="0"/>
        </a:spcAft>
        <a:defRPr sz="3200">
          <a:solidFill>
            <a:srgbClr val="0E5F7E"/>
          </a:solidFill>
          <a:latin typeface="Arial" charset="0"/>
          <a:ea typeface="ＭＳ Ｐゴシック" pitchFamily="34" charset="-128"/>
          <a:cs typeface="Arial" pitchFamily="34" charset="0"/>
        </a:defRPr>
      </a:lvl2pPr>
      <a:lvl3pPr algn="ctr" defTabSz="457200" rtl="0" eaLnBrk="0" fontAlgn="base" hangingPunct="0">
        <a:spcBef>
          <a:spcPct val="0"/>
        </a:spcBef>
        <a:spcAft>
          <a:spcPct val="0"/>
        </a:spcAft>
        <a:defRPr sz="3200">
          <a:solidFill>
            <a:srgbClr val="0E5F7E"/>
          </a:solidFill>
          <a:latin typeface="Arial" charset="0"/>
          <a:ea typeface="ＭＳ Ｐゴシック" pitchFamily="34" charset="-128"/>
          <a:cs typeface="Arial" pitchFamily="34" charset="0"/>
        </a:defRPr>
      </a:lvl3pPr>
      <a:lvl4pPr algn="ctr" defTabSz="457200" rtl="0" eaLnBrk="0" fontAlgn="base" hangingPunct="0">
        <a:spcBef>
          <a:spcPct val="0"/>
        </a:spcBef>
        <a:spcAft>
          <a:spcPct val="0"/>
        </a:spcAft>
        <a:defRPr sz="3200">
          <a:solidFill>
            <a:srgbClr val="0E5F7E"/>
          </a:solidFill>
          <a:latin typeface="Arial" charset="0"/>
          <a:ea typeface="ＭＳ Ｐゴシック" pitchFamily="34" charset="-128"/>
          <a:cs typeface="Arial" pitchFamily="34" charset="0"/>
        </a:defRPr>
      </a:lvl4pPr>
      <a:lvl5pPr algn="ctr" defTabSz="457200" rtl="0" eaLnBrk="0" fontAlgn="base" hangingPunct="0">
        <a:spcBef>
          <a:spcPct val="0"/>
        </a:spcBef>
        <a:spcAft>
          <a:spcPct val="0"/>
        </a:spcAft>
        <a:defRPr sz="3200">
          <a:solidFill>
            <a:srgbClr val="0E5F7E"/>
          </a:solidFill>
          <a:latin typeface="Arial" charset="0"/>
          <a:ea typeface="ＭＳ Ｐゴシック" pitchFamily="34" charset="-128"/>
          <a:cs typeface="Arial" pitchFamily="34" charset="0"/>
        </a:defRPr>
      </a:lvl5pPr>
      <a:lvl6pPr marL="457200" algn="ctr" defTabSz="457200" rtl="0" fontAlgn="base">
        <a:spcBef>
          <a:spcPct val="0"/>
        </a:spcBef>
        <a:spcAft>
          <a:spcPct val="0"/>
        </a:spcAft>
        <a:defRPr sz="3200">
          <a:solidFill>
            <a:srgbClr val="010000"/>
          </a:solidFill>
          <a:latin typeface="Arial" charset="0"/>
          <a:ea typeface="ＭＳ Ｐゴシック" charset="-128"/>
        </a:defRPr>
      </a:lvl6pPr>
      <a:lvl7pPr marL="914400" algn="ctr" defTabSz="457200" rtl="0" fontAlgn="base">
        <a:spcBef>
          <a:spcPct val="0"/>
        </a:spcBef>
        <a:spcAft>
          <a:spcPct val="0"/>
        </a:spcAft>
        <a:defRPr sz="3200">
          <a:solidFill>
            <a:srgbClr val="010000"/>
          </a:solidFill>
          <a:latin typeface="Arial" charset="0"/>
          <a:ea typeface="ＭＳ Ｐゴシック" charset="-128"/>
        </a:defRPr>
      </a:lvl7pPr>
      <a:lvl8pPr marL="1371600" algn="ctr" defTabSz="457200" rtl="0" fontAlgn="base">
        <a:spcBef>
          <a:spcPct val="0"/>
        </a:spcBef>
        <a:spcAft>
          <a:spcPct val="0"/>
        </a:spcAft>
        <a:defRPr sz="3200">
          <a:solidFill>
            <a:srgbClr val="010000"/>
          </a:solidFill>
          <a:latin typeface="Arial" charset="0"/>
          <a:ea typeface="ＭＳ Ｐゴシック" charset="-128"/>
        </a:defRPr>
      </a:lvl8pPr>
      <a:lvl9pPr marL="1828800" algn="ctr" defTabSz="457200" rtl="0" fontAlgn="base">
        <a:spcBef>
          <a:spcPct val="0"/>
        </a:spcBef>
        <a:spcAft>
          <a:spcPct val="0"/>
        </a:spcAft>
        <a:defRPr sz="3200">
          <a:solidFill>
            <a:srgbClr val="010000"/>
          </a:solidFill>
          <a:latin typeface="Arial" charset="0"/>
          <a:ea typeface="ＭＳ Ｐゴシック" charset="-128"/>
        </a:defRPr>
      </a:lvl9pPr>
    </p:titleStyle>
    <p:bodyStyle>
      <a:lvl1pPr marL="342900" indent="-342900" algn="l" rtl="0" eaLnBrk="0" fontAlgn="t" hangingPunct="0">
        <a:spcBef>
          <a:spcPct val="30000"/>
        </a:spcBef>
        <a:spcAft>
          <a:spcPct val="30000"/>
        </a:spcAft>
        <a:buChar char="•"/>
        <a:defRPr sz="2400" kern="1200">
          <a:solidFill>
            <a:srgbClr val="666666"/>
          </a:solidFill>
          <a:latin typeface="Arial"/>
          <a:ea typeface="ＭＳ Ｐゴシック" charset="-128"/>
          <a:cs typeface="Arial"/>
        </a:defRPr>
      </a:lvl1pPr>
      <a:lvl2pPr marL="742950" indent="-285750" algn="l" rtl="0" eaLnBrk="0" fontAlgn="t" hangingPunct="0">
        <a:spcBef>
          <a:spcPct val="15000"/>
        </a:spcBef>
        <a:spcAft>
          <a:spcPct val="15000"/>
        </a:spcAft>
        <a:buFont typeface="Arial" charset="0"/>
        <a:buChar char="–"/>
        <a:defRPr sz="2400" kern="1200">
          <a:solidFill>
            <a:srgbClr val="666666"/>
          </a:solidFill>
          <a:latin typeface="Arial"/>
          <a:ea typeface="ＭＳ Ｐゴシック" charset="-128"/>
          <a:cs typeface="Arial"/>
        </a:defRPr>
      </a:lvl2pPr>
      <a:lvl3pPr marL="1143000" indent="-228600" algn="l" rtl="0" eaLnBrk="0" fontAlgn="t" hangingPunct="0">
        <a:spcBef>
          <a:spcPct val="15000"/>
        </a:spcBef>
        <a:spcAft>
          <a:spcPct val="15000"/>
        </a:spcAft>
        <a:buChar char="•"/>
        <a:defRPr sz="2400" kern="1200">
          <a:solidFill>
            <a:srgbClr val="666666"/>
          </a:solidFill>
          <a:latin typeface="Arial"/>
          <a:ea typeface="ＭＳ Ｐゴシック" charset="-128"/>
          <a:cs typeface="Arial"/>
        </a:defRPr>
      </a:lvl3pPr>
      <a:lvl4pPr marL="1600200" indent="-228600" algn="l" rtl="0" eaLnBrk="0" fontAlgn="t" hangingPunct="0">
        <a:spcBef>
          <a:spcPct val="15000"/>
        </a:spcBef>
        <a:spcAft>
          <a:spcPct val="15000"/>
        </a:spcAft>
        <a:buChar char="–"/>
        <a:defRPr sz="2400" kern="1200">
          <a:solidFill>
            <a:srgbClr val="666666"/>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7B04A-A922-456C-99A0-93F7E6AAF583}" type="datetimeFigureOut">
              <a:rPr lang="en-AU" smtClean="0">
                <a:solidFill>
                  <a:prstClr val="black">
                    <a:tint val="75000"/>
                  </a:prstClr>
                </a:solidFill>
              </a:rPr>
              <a:pPr/>
              <a:t>26/11/2018</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BC0089-4080-40FA-9769-2334F9BD281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85695064"/>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B3429-D8BD-4744-BAD1-E414E1E53BB2}" type="datetimeFigureOut">
              <a:rPr lang="en-AU" smtClean="0"/>
              <a:t>26/11/2018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FADB9-714A-4C34-A745-F0B81D9301A9}" type="slidenum">
              <a:rPr lang="en-AU" smtClean="0"/>
              <a:t>‹#›</a:t>
            </a:fld>
            <a:endParaRPr lang="en-AU"/>
          </a:p>
        </p:txBody>
      </p:sp>
    </p:spTree>
    <p:extLst>
      <p:ext uri="{BB962C8B-B14F-4D97-AF65-F5344CB8AC3E}">
        <p14:creationId xmlns:p14="http://schemas.microsoft.com/office/powerpoint/2010/main" val="3759701539"/>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0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0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0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0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82.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7.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9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76.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21.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9.xml"/><Relationship Id="rId6" Type="http://schemas.openxmlformats.org/officeDocument/2006/relationships/image" Target="../media/image24.png"/><Relationship Id="rId5" Type="http://schemas.openxmlformats.org/officeDocument/2006/relationships/image" Target="../media/image23.wmf"/><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1.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7.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6752"/>
            <a:ext cx="7772400" cy="1470025"/>
          </a:xfrm>
        </p:spPr>
        <p:txBody>
          <a:bodyPr/>
          <a:lstStyle/>
          <a:p>
            <a:r>
              <a:rPr lang="en-US" sz="2400" dirty="0"/>
              <a:t>Use of ensemble guidance for operational forecasting and transition to Met Office IMPROVER framework</a:t>
            </a:r>
            <a:endParaRPr lang="en-AU" sz="2400" dirty="0"/>
          </a:p>
        </p:txBody>
      </p:sp>
      <p:sp>
        <p:nvSpPr>
          <p:cNvPr id="3" name="Subtitle 2"/>
          <p:cNvSpPr>
            <a:spLocks noGrp="1"/>
          </p:cNvSpPr>
          <p:nvPr>
            <p:ph type="subTitle" idx="1"/>
          </p:nvPr>
        </p:nvSpPr>
        <p:spPr>
          <a:xfrm>
            <a:off x="613569" y="3140968"/>
            <a:ext cx="7916862" cy="792088"/>
          </a:xfrm>
        </p:spPr>
        <p:txBody>
          <a:bodyPr>
            <a:normAutofit fontScale="92500" lnSpcReduction="10000"/>
          </a:bodyPr>
          <a:lstStyle/>
          <a:p>
            <a:r>
              <a:rPr lang="en-AU" sz="1600" dirty="0">
                <a:solidFill>
                  <a:srgbClr val="010000"/>
                </a:solidFill>
              </a:rPr>
              <a:t>Gary Weymouth and Ensemble Post-Processing team – Philip Riley, Tim Hume, Tom Gale, Andrew Charles, James Canvin, Anja Schubert, T'Mir Julius, Xiaoxi Wu, Ying Zhao</a:t>
            </a:r>
          </a:p>
          <a:p>
            <a:r>
              <a:rPr lang="en-AU" sz="1600" dirty="0">
                <a:solidFill>
                  <a:srgbClr val="010000"/>
                </a:solidFill>
              </a:rPr>
              <a:t>Some verification from Forecast Systems Team under Michael Foley</a:t>
            </a:r>
          </a:p>
        </p:txBody>
      </p:sp>
      <p:sp>
        <p:nvSpPr>
          <p:cNvPr id="4" name="TextBox 3"/>
          <p:cNvSpPr txBox="1"/>
          <p:nvPr/>
        </p:nvSpPr>
        <p:spPr>
          <a:xfrm>
            <a:off x="685800" y="4293096"/>
            <a:ext cx="7702624" cy="923330"/>
          </a:xfrm>
          <a:prstGeom prst="rect">
            <a:avLst/>
          </a:prstGeom>
          <a:noFill/>
        </p:spPr>
        <p:txBody>
          <a:bodyPr wrap="square" rtlCol="0">
            <a:spAutoFit/>
          </a:bodyPr>
          <a:lstStyle/>
          <a:p>
            <a:pPr marL="285750" indent="-285750">
              <a:buFont typeface="Arial" panose="020B0604020202020204" pitchFamily="34" charset="0"/>
              <a:buChar char="•"/>
            </a:pPr>
            <a:r>
              <a:rPr lang="en-AU" dirty="0"/>
              <a:t>Need for EPP &amp; high level plans</a:t>
            </a:r>
          </a:p>
          <a:p>
            <a:pPr marL="285750" indent="-285750">
              <a:buFont typeface="Arial" panose="020B0604020202020204" pitchFamily="34" charset="0"/>
              <a:buChar char="•"/>
            </a:pPr>
            <a:r>
              <a:rPr lang="en-AU" dirty="0"/>
              <a:t>Recent EPP achievements &amp; challenges</a:t>
            </a:r>
          </a:p>
          <a:p>
            <a:pPr marL="285750" indent="-285750">
              <a:buFont typeface="Arial" panose="020B0604020202020204" pitchFamily="34" charset="0"/>
              <a:buChar char="•"/>
            </a:pPr>
            <a:r>
              <a:rPr lang="en-AU" dirty="0"/>
              <a:t>IMPROVER (with Met Office)</a:t>
            </a:r>
          </a:p>
        </p:txBody>
      </p:sp>
    </p:spTree>
    <p:extLst>
      <p:ext uri="{BB962C8B-B14F-4D97-AF65-F5344CB8AC3E}">
        <p14:creationId xmlns:p14="http://schemas.microsoft.com/office/powerpoint/2010/main" val="1419578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2E1E-937E-4779-A25E-947AB1D09AD2}"/>
              </a:ext>
            </a:extLst>
          </p:cNvPr>
          <p:cNvSpPr>
            <a:spLocks noGrp="1"/>
          </p:cNvSpPr>
          <p:nvPr>
            <p:ph type="title"/>
          </p:nvPr>
        </p:nvSpPr>
        <p:spPr>
          <a:xfrm>
            <a:off x="457200" y="548680"/>
            <a:ext cx="8229600" cy="1143000"/>
          </a:xfrm>
        </p:spPr>
        <p:txBody>
          <a:bodyPr>
            <a:normAutofit fontScale="90000"/>
          </a:bodyPr>
          <a:lstStyle/>
          <a:p>
            <a:r>
              <a:rPr lang="en-AU" dirty="0"/>
              <a:t>Recent verification – </a:t>
            </a:r>
            <a:r>
              <a:rPr lang="en-AU" sz="3600" dirty="0"/>
              <a:t>2 months after introduction &amp; just before automation introduction</a:t>
            </a:r>
            <a:endParaRPr lang="en-US" dirty="0"/>
          </a:p>
        </p:txBody>
      </p:sp>
      <p:pic>
        <p:nvPicPr>
          <p:cNvPr id="10" name="Picture 9">
            <a:extLst>
              <a:ext uri="{FF2B5EF4-FFF2-40B4-BE49-F238E27FC236}">
                <a16:creationId xmlns:a16="http://schemas.microsoft.com/office/drawing/2014/main" id="{5967084C-BBED-43CA-A845-6E9BCBB14504}"/>
              </a:ext>
            </a:extLst>
          </p:cNvPr>
          <p:cNvPicPr>
            <a:picLocks noChangeAspect="1"/>
          </p:cNvPicPr>
          <p:nvPr/>
        </p:nvPicPr>
        <p:blipFill rotWithShape="1">
          <a:blip r:embed="rId3"/>
          <a:srcRect l="1703" t="46644" r="7617" b="794"/>
          <a:stretch/>
        </p:blipFill>
        <p:spPr>
          <a:xfrm>
            <a:off x="251520" y="2096852"/>
            <a:ext cx="6624737" cy="3384376"/>
          </a:xfrm>
          <a:prstGeom prst="rect">
            <a:avLst/>
          </a:prstGeom>
        </p:spPr>
      </p:pic>
      <p:pic>
        <p:nvPicPr>
          <p:cNvPr id="11" name="Picture 10">
            <a:extLst>
              <a:ext uri="{FF2B5EF4-FFF2-40B4-BE49-F238E27FC236}">
                <a16:creationId xmlns:a16="http://schemas.microsoft.com/office/drawing/2014/main" id="{226607CD-DFF7-4C80-9DC5-15AAD0EF3C50}"/>
              </a:ext>
            </a:extLst>
          </p:cNvPr>
          <p:cNvPicPr>
            <a:picLocks noChangeAspect="1"/>
          </p:cNvPicPr>
          <p:nvPr/>
        </p:nvPicPr>
        <p:blipFill rotWithShape="1">
          <a:blip r:embed="rId4"/>
          <a:srcRect l="1834" t="45352" r="68350" b="1958"/>
          <a:stretch/>
        </p:blipFill>
        <p:spPr>
          <a:xfrm>
            <a:off x="7380312" y="2276872"/>
            <a:ext cx="1170062" cy="3312368"/>
          </a:xfrm>
          <a:prstGeom prst="rect">
            <a:avLst/>
          </a:prstGeom>
        </p:spPr>
      </p:pic>
    </p:spTree>
    <p:extLst>
      <p:ext uri="{BB962C8B-B14F-4D97-AF65-F5344CB8AC3E}">
        <p14:creationId xmlns:p14="http://schemas.microsoft.com/office/powerpoint/2010/main" val="3330037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2E1E-937E-4779-A25E-947AB1D09AD2}"/>
              </a:ext>
            </a:extLst>
          </p:cNvPr>
          <p:cNvSpPr>
            <a:spLocks noGrp="1"/>
          </p:cNvSpPr>
          <p:nvPr>
            <p:ph type="title"/>
          </p:nvPr>
        </p:nvSpPr>
        <p:spPr>
          <a:xfrm>
            <a:off x="395536" y="116632"/>
            <a:ext cx="8229600" cy="1143000"/>
          </a:xfrm>
        </p:spPr>
        <p:txBody>
          <a:bodyPr>
            <a:noAutofit/>
          </a:bodyPr>
          <a:lstStyle/>
          <a:p>
            <a:r>
              <a:rPr lang="en-AU" sz="3600" dirty="0"/>
              <a:t>Recent verification – </a:t>
            </a:r>
            <a:r>
              <a:rPr lang="en-AU" sz="2800" dirty="0"/>
              <a:t>2 months after introduction &amp; just before automation introduction</a:t>
            </a:r>
            <a:endParaRPr lang="en-US" sz="3600" dirty="0"/>
          </a:p>
        </p:txBody>
      </p:sp>
      <p:pic>
        <p:nvPicPr>
          <p:cNvPr id="3" name="Picture 2">
            <a:extLst>
              <a:ext uri="{FF2B5EF4-FFF2-40B4-BE49-F238E27FC236}">
                <a16:creationId xmlns:a16="http://schemas.microsoft.com/office/drawing/2014/main" id="{ECFDBE63-7984-4054-9DC1-E38438F5419F}"/>
              </a:ext>
            </a:extLst>
          </p:cNvPr>
          <p:cNvPicPr>
            <a:picLocks noChangeAspect="1"/>
          </p:cNvPicPr>
          <p:nvPr/>
        </p:nvPicPr>
        <p:blipFill rotWithShape="1">
          <a:blip r:embed="rId3"/>
          <a:srcRect l="894" t="23751" r="15443" b="1700"/>
          <a:stretch/>
        </p:blipFill>
        <p:spPr>
          <a:xfrm>
            <a:off x="467544" y="1412776"/>
            <a:ext cx="3312369" cy="5112568"/>
          </a:xfrm>
          <a:prstGeom prst="rect">
            <a:avLst/>
          </a:prstGeom>
        </p:spPr>
      </p:pic>
      <p:pic>
        <p:nvPicPr>
          <p:cNvPr id="4" name="Picture 3">
            <a:extLst>
              <a:ext uri="{FF2B5EF4-FFF2-40B4-BE49-F238E27FC236}">
                <a16:creationId xmlns:a16="http://schemas.microsoft.com/office/drawing/2014/main" id="{D2E436D7-F1EE-4A42-97F7-B2FD1A2B0A15}"/>
              </a:ext>
            </a:extLst>
          </p:cNvPr>
          <p:cNvPicPr>
            <a:picLocks noChangeAspect="1"/>
          </p:cNvPicPr>
          <p:nvPr/>
        </p:nvPicPr>
        <p:blipFill rotWithShape="1">
          <a:blip r:embed="rId4"/>
          <a:srcRect l="2712" t="21651" r="15444" b="2751"/>
          <a:stretch/>
        </p:blipFill>
        <p:spPr>
          <a:xfrm>
            <a:off x="4545874" y="1412776"/>
            <a:ext cx="3240360" cy="5184576"/>
          </a:xfrm>
          <a:prstGeom prst="rect">
            <a:avLst/>
          </a:prstGeom>
        </p:spPr>
      </p:pic>
      <p:sp>
        <p:nvSpPr>
          <p:cNvPr id="5" name="TextBox 4">
            <a:extLst>
              <a:ext uri="{FF2B5EF4-FFF2-40B4-BE49-F238E27FC236}">
                <a16:creationId xmlns:a16="http://schemas.microsoft.com/office/drawing/2014/main" id="{C5A61A7F-E412-4023-B15E-0D241D7C9A8E}"/>
              </a:ext>
            </a:extLst>
          </p:cNvPr>
          <p:cNvSpPr txBox="1"/>
          <p:nvPr/>
        </p:nvSpPr>
        <p:spPr>
          <a:xfrm>
            <a:off x="276714" y="1412776"/>
            <a:ext cx="766894" cy="646331"/>
          </a:xfrm>
          <a:prstGeom prst="rect">
            <a:avLst/>
          </a:prstGeom>
          <a:noFill/>
        </p:spPr>
        <p:txBody>
          <a:bodyPr wrap="square" rtlCol="0">
            <a:spAutoFit/>
          </a:bodyPr>
          <a:lstStyle/>
          <a:p>
            <a:r>
              <a:rPr lang="en-AU" dirty="0" err="1"/>
              <a:t>Pr</a:t>
            </a:r>
            <a:r>
              <a:rPr lang="en-AU" dirty="0"/>
              <a:t> (&gt;1 mm)</a:t>
            </a:r>
          </a:p>
        </p:txBody>
      </p:sp>
      <p:sp>
        <p:nvSpPr>
          <p:cNvPr id="6" name="TextBox 5">
            <a:extLst>
              <a:ext uri="{FF2B5EF4-FFF2-40B4-BE49-F238E27FC236}">
                <a16:creationId xmlns:a16="http://schemas.microsoft.com/office/drawing/2014/main" id="{0CE05924-5762-45EE-BAFA-A8C1B9B24DA4}"/>
              </a:ext>
            </a:extLst>
          </p:cNvPr>
          <p:cNvSpPr txBox="1"/>
          <p:nvPr/>
        </p:nvSpPr>
        <p:spPr>
          <a:xfrm>
            <a:off x="7977064" y="1282502"/>
            <a:ext cx="1166936" cy="646331"/>
          </a:xfrm>
          <a:prstGeom prst="rect">
            <a:avLst/>
          </a:prstGeom>
          <a:noFill/>
        </p:spPr>
        <p:txBody>
          <a:bodyPr wrap="square" rtlCol="0">
            <a:spAutoFit/>
          </a:bodyPr>
          <a:lstStyle/>
          <a:p>
            <a:r>
              <a:rPr lang="en-AU" dirty="0" err="1"/>
              <a:t>Pr</a:t>
            </a:r>
            <a:r>
              <a:rPr lang="en-AU" dirty="0"/>
              <a:t> (&gt;10 mm)</a:t>
            </a:r>
          </a:p>
        </p:txBody>
      </p:sp>
    </p:spTree>
    <p:extLst>
      <p:ext uri="{BB962C8B-B14F-4D97-AF65-F5344CB8AC3E}">
        <p14:creationId xmlns:p14="http://schemas.microsoft.com/office/powerpoint/2010/main" val="2256431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2E1E-937E-4779-A25E-947AB1D09AD2}"/>
              </a:ext>
            </a:extLst>
          </p:cNvPr>
          <p:cNvSpPr>
            <a:spLocks noGrp="1"/>
          </p:cNvSpPr>
          <p:nvPr>
            <p:ph type="title"/>
          </p:nvPr>
        </p:nvSpPr>
        <p:spPr>
          <a:xfrm>
            <a:off x="395536" y="116632"/>
            <a:ext cx="8229600" cy="792088"/>
          </a:xfrm>
        </p:spPr>
        <p:txBody>
          <a:bodyPr>
            <a:noAutofit/>
          </a:bodyPr>
          <a:lstStyle/>
          <a:p>
            <a:r>
              <a:rPr lang="en-AU" sz="3600" dirty="0"/>
              <a:t>Recent verification – </a:t>
            </a:r>
            <a:r>
              <a:rPr lang="en-AU" sz="2800" dirty="0"/>
              <a:t>3 months after introduction</a:t>
            </a:r>
            <a:endParaRPr lang="en-US" sz="3600" dirty="0"/>
          </a:p>
        </p:txBody>
      </p:sp>
      <p:pic>
        <p:nvPicPr>
          <p:cNvPr id="5" name="Picture 4">
            <a:extLst>
              <a:ext uri="{FF2B5EF4-FFF2-40B4-BE49-F238E27FC236}">
                <a16:creationId xmlns:a16="http://schemas.microsoft.com/office/drawing/2014/main" id="{DB1DCFF9-C440-49BB-8269-93EA6AC2E618}"/>
              </a:ext>
            </a:extLst>
          </p:cNvPr>
          <p:cNvPicPr>
            <a:picLocks noChangeAspect="1"/>
          </p:cNvPicPr>
          <p:nvPr/>
        </p:nvPicPr>
        <p:blipFill rotWithShape="1">
          <a:blip r:embed="rId3"/>
          <a:srcRect l="3733" t="21651" r="14013"/>
          <a:stretch/>
        </p:blipFill>
        <p:spPr>
          <a:xfrm>
            <a:off x="2699792" y="908720"/>
            <a:ext cx="3456384" cy="5373216"/>
          </a:xfrm>
          <a:prstGeom prst="rect">
            <a:avLst/>
          </a:prstGeom>
        </p:spPr>
      </p:pic>
    </p:spTree>
    <p:extLst>
      <p:ext uri="{BB962C8B-B14F-4D97-AF65-F5344CB8AC3E}">
        <p14:creationId xmlns:p14="http://schemas.microsoft.com/office/powerpoint/2010/main" val="905972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2E1E-937E-4779-A25E-947AB1D09AD2}"/>
              </a:ext>
            </a:extLst>
          </p:cNvPr>
          <p:cNvSpPr>
            <a:spLocks noGrp="1"/>
          </p:cNvSpPr>
          <p:nvPr>
            <p:ph type="title"/>
          </p:nvPr>
        </p:nvSpPr>
        <p:spPr>
          <a:xfrm>
            <a:off x="395536" y="116632"/>
            <a:ext cx="8229600" cy="792088"/>
          </a:xfrm>
        </p:spPr>
        <p:txBody>
          <a:bodyPr>
            <a:noAutofit/>
          </a:bodyPr>
          <a:lstStyle/>
          <a:p>
            <a:r>
              <a:rPr lang="en-AU" sz="3600" dirty="0"/>
              <a:t>Recent verification – </a:t>
            </a:r>
            <a:r>
              <a:rPr lang="en-AU" sz="2800" dirty="0"/>
              <a:t>last 90 days</a:t>
            </a:r>
            <a:endParaRPr lang="en-US" sz="3600" dirty="0"/>
          </a:p>
        </p:txBody>
      </p:sp>
      <p:sp>
        <p:nvSpPr>
          <p:cNvPr id="3" name="TextBox 2">
            <a:extLst>
              <a:ext uri="{FF2B5EF4-FFF2-40B4-BE49-F238E27FC236}">
                <a16:creationId xmlns:a16="http://schemas.microsoft.com/office/drawing/2014/main" id="{130C0462-3635-4A23-9F73-B140FCDAF73F}"/>
              </a:ext>
            </a:extLst>
          </p:cNvPr>
          <p:cNvSpPr txBox="1"/>
          <p:nvPr/>
        </p:nvSpPr>
        <p:spPr>
          <a:xfrm>
            <a:off x="6815536" y="1268760"/>
            <a:ext cx="2304256" cy="4524315"/>
          </a:xfrm>
          <a:prstGeom prst="rect">
            <a:avLst/>
          </a:prstGeom>
          <a:noFill/>
        </p:spPr>
        <p:txBody>
          <a:bodyPr wrap="square" rtlCol="0">
            <a:spAutoFit/>
          </a:bodyPr>
          <a:lstStyle/>
          <a:p>
            <a:pPr marL="285750" indent="-285750">
              <a:buFontTx/>
              <a:buChar char="-"/>
            </a:pPr>
            <a:r>
              <a:rPr lang="en-AU" dirty="0"/>
              <a:t>When to intervene?</a:t>
            </a:r>
          </a:p>
          <a:p>
            <a:pPr marL="285750" indent="-285750">
              <a:buFontTx/>
              <a:buChar char="-"/>
            </a:pPr>
            <a:r>
              <a:rPr lang="en-AU" dirty="0"/>
              <a:t>Perceived under-forecasting of </a:t>
            </a:r>
            <a:r>
              <a:rPr lang="en-AU" dirty="0" err="1"/>
              <a:t>PoPs</a:t>
            </a:r>
            <a:r>
              <a:rPr lang="en-AU" dirty="0"/>
              <a:t> at rain gauge scale</a:t>
            </a:r>
          </a:p>
          <a:p>
            <a:pPr marL="285750" indent="-285750">
              <a:buFontTx/>
              <a:buChar char="-"/>
            </a:pPr>
            <a:r>
              <a:rPr lang="en-AU" dirty="0"/>
              <a:t>Case studies…</a:t>
            </a:r>
          </a:p>
          <a:p>
            <a:pPr marL="285750" indent="-285750">
              <a:buFontTx/>
              <a:buChar char="-"/>
            </a:pPr>
            <a:r>
              <a:rPr lang="en-AU" dirty="0"/>
              <a:t>Expect plusses &amp; minuses if official &amp; guidance have equal skill</a:t>
            </a:r>
          </a:p>
          <a:p>
            <a:pPr marL="285750" indent="-285750">
              <a:buFontTx/>
              <a:buChar char="-"/>
            </a:pPr>
            <a:r>
              <a:rPr lang="en-AU" dirty="0"/>
              <a:t>Official equal or better means new guidance has supported dramatic improvement in official skill</a:t>
            </a:r>
            <a:endParaRPr lang="en-US" dirty="0"/>
          </a:p>
        </p:txBody>
      </p:sp>
      <p:pic>
        <p:nvPicPr>
          <p:cNvPr id="4" name="Picture 3">
            <a:extLst>
              <a:ext uri="{FF2B5EF4-FFF2-40B4-BE49-F238E27FC236}">
                <a16:creationId xmlns:a16="http://schemas.microsoft.com/office/drawing/2014/main" id="{8DDBD135-1BB4-4042-A64C-77E4AE912A9D}"/>
              </a:ext>
            </a:extLst>
          </p:cNvPr>
          <p:cNvPicPr>
            <a:picLocks noChangeAspect="1"/>
          </p:cNvPicPr>
          <p:nvPr/>
        </p:nvPicPr>
        <p:blipFill rotWithShape="1">
          <a:blip r:embed="rId3"/>
          <a:srcRect l="33462" t="9320" r="24293" b="1826"/>
          <a:stretch/>
        </p:blipFill>
        <p:spPr>
          <a:xfrm>
            <a:off x="238363" y="908720"/>
            <a:ext cx="3397533" cy="5256584"/>
          </a:xfrm>
          <a:prstGeom prst="rect">
            <a:avLst/>
          </a:prstGeom>
        </p:spPr>
      </p:pic>
      <p:pic>
        <p:nvPicPr>
          <p:cNvPr id="5" name="Picture 4">
            <a:extLst>
              <a:ext uri="{FF2B5EF4-FFF2-40B4-BE49-F238E27FC236}">
                <a16:creationId xmlns:a16="http://schemas.microsoft.com/office/drawing/2014/main" id="{6D036B38-DE17-4892-8497-138C6CBEAB03}"/>
              </a:ext>
            </a:extLst>
          </p:cNvPr>
          <p:cNvPicPr>
            <a:picLocks noChangeAspect="1"/>
          </p:cNvPicPr>
          <p:nvPr/>
        </p:nvPicPr>
        <p:blipFill rotWithShape="1">
          <a:blip r:embed="rId4"/>
          <a:srcRect l="34250" t="10391" r="24013" b="756"/>
          <a:stretch/>
        </p:blipFill>
        <p:spPr>
          <a:xfrm>
            <a:off x="3570400" y="955336"/>
            <a:ext cx="3310633" cy="5184576"/>
          </a:xfrm>
          <a:prstGeom prst="rect">
            <a:avLst/>
          </a:prstGeom>
        </p:spPr>
      </p:pic>
      <p:sp>
        <p:nvSpPr>
          <p:cNvPr id="10" name="TextBox 9">
            <a:extLst>
              <a:ext uri="{FF2B5EF4-FFF2-40B4-BE49-F238E27FC236}">
                <a16:creationId xmlns:a16="http://schemas.microsoft.com/office/drawing/2014/main" id="{1EDA38EA-BBB5-4CD6-B299-A5CB8CC7260E}"/>
              </a:ext>
            </a:extLst>
          </p:cNvPr>
          <p:cNvSpPr txBox="1"/>
          <p:nvPr/>
        </p:nvSpPr>
        <p:spPr>
          <a:xfrm>
            <a:off x="212889" y="1054477"/>
            <a:ext cx="766894" cy="646331"/>
          </a:xfrm>
          <a:prstGeom prst="rect">
            <a:avLst/>
          </a:prstGeom>
          <a:noFill/>
        </p:spPr>
        <p:txBody>
          <a:bodyPr wrap="square" rtlCol="0">
            <a:spAutoFit/>
          </a:bodyPr>
          <a:lstStyle/>
          <a:p>
            <a:r>
              <a:rPr lang="en-AU" dirty="0" err="1"/>
              <a:t>Pr</a:t>
            </a:r>
            <a:r>
              <a:rPr lang="en-AU" dirty="0"/>
              <a:t> (&gt;1 mm)</a:t>
            </a:r>
          </a:p>
        </p:txBody>
      </p:sp>
      <p:sp>
        <p:nvSpPr>
          <p:cNvPr id="11" name="TextBox 10">
            <a:extLst>
              <a:ext uri="{FF2B5EF4-FFF2-40B4-BE49-F238E27FC236}">
                <a16:creationId xmlns:a16="http://schemas.microsoft.com/office/drawing/2014/main" id="{74EB4BA5-3379-4F65-99FB-85FC7D37E191}"/>
              </a:ext>
            </a:extLst>
          </p:cNvPr>
          <p:cNvSpPr txBox="1"/>
          <p:nvPr/>
        </p:nvSpPr>
        <p:spPr>
          <a:xfrm>
            <a:off x="7616964" y="512676"/>
            <a:ext cx="1059491" cy="646331"/>
          </a:xfrm>
          <a:prstGeom prst="rect">
            <a:avLst/>
          </a:prstGeom>
          <a:noFill/>
        </p:spPr>
        <p:txBody>
          <a:bodyPr wrap="square" rtlCol="0">
            <a:spAutoFit/>
          </a:bodyPr>
          <a:lstStyle/>
          <a:p>
            <a:r>
              <a:rPr lang="en-AU" dirty="0" err="1"/>
              <a:t>Pr</a:t>
            </a:r>
            <a:r>
              <a:rPr lang="en-AU" dirty="0"/>
              <a:t> (&gt;10 mm)</a:t>
            </a:r>
          </a:p>
        </p:txBody>
      </p:sp>
    </p:spTree>
    <p:extLst>
      <p:ext uri="{BB962C8B-B14F-4D97-AF65-F5344CB8AC3E}">
        <p14:creationId xmlns:p14="http://schemas.microsoft.com/office/powerpoint/2010/main" val="1646715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2E1E-937E-4779-A25E-947AB1D09AD2}"/>
              </a:ext>
            </a:extLst>
          </p:cNvPr>
          <p:cNvSpPr>
            <a:spLocks noGrp="1"/>
          </p:cNvSpPr>
          <p:nvPr>
            <p:ph type="title"/>
          </p:nvPr>
        </p:nvSpPr>
        <p:spPr>
          <a:xfrm>
            <a:off x="395536" y="116632"/>
            <a:ext cx="8229600" cy="792088"/>
          </a:xfrm>
        </p:spPr>
        <p:txBody>
          <a:bodyPr>
            <a:noAutofit/>
          </a:bodyPr>
          <a:lstStyle/>
          <a:p>
            <a:r>
              <a:rPr lang="en-AU" sz="3600" dirty="0"/>
              <a:t>Recent verification – </a:t>
            </a:r>
            <a:r>
              <a:rPr lang="en-AU" sz="2800" dirty="0"/>
              <a:t>last 90 days</a:t>
            </a:r>
            <a:endParaRPr lang="en-US" sz="3600" dirty="0"/>
          </a:p>
        </p:txBody>
      </p:sp>
      <p:pic>
        <p:nvPicPr>
          <p:cNvPr id="6" name="Picture 5">
            <a:extLst>
              <a:ext uri="{FF2B5EF4-FFF2-40B4-BE49-F238E27FC236}">
                <a16:creationId xmlns:a16="http://schemas.microsoft.com/office/drawing/2014/main" id="{14ECDA52-CECD-4207-8039-9FD00C7D957C}"/>
              </a:ext>
            </a:extLst>
          </p:cNvPr>
          <p:cNvPicPr>
            <a:picLocks noChangeAspect="1"/>
          </p:cNvPicPr>
          <p:nvPr/>
        </p:nvPicPr>
        <p:blipFill rotWithShape="1">
          <a:blip r:embed="rId3"/>
          <a:srcRect l="40550" t="9321" r="1963" b="756"/>
          <a:stretch/>
        </p:blipFill>
        <p:spPr>
          <a:xfrm>
            <a:off x="827584" y="945332"/>
            <a:ext cx="5006270" cy="5760640"/>
          </a:xfrm>
          <a:prstGeom prst="rect">
            <a:avLst/>
          </a:prstGeom>
        </p:spPr>
      </p:pic>
    </p:spTree>
    <p:extLst>
      <p:ext uri="{BB962C8B-B14F-4D97-AF65-F5344CB8AC3E}">
        <p14:creationId xmlns:p14="http://schemas.microsoft.com/office/powerpoint/2010/main" val="1446286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2E1E-937E-4779-A25E-947AB1D09AD2}"/>
              </a:ext>
            </a:extLst>
          </p:cNvPr>
          <p:cNvSpPr>
            <a:spLocks noGrp="1"/>
          </p:cNvSpPr>
          <p:nvPr>
            <p:ph type="title"/>
          </p:nvPr>
        </p:nvSpPr>
        <p:spPr>
          <a:xfrm>
            <a:off x="395536" y="116632"/>
            <a:ext cx="8229600" cy="792088"/>
          </a:xfrm>
        </p:spPr>
        <p:txBody>
          <a:bodyPr>
            <a:noAutofit/>
          </a:bodyPr>
          <a:lstStyle/>
          <a:p>
            <a:r>
              <a:rPr lang="en-AU" sz="3600" dirty="0"/>
              <a:t>Recent verification – </a:t>
            </a:r>
            <a:r>
              <a:rPr lang="en-AU" sz="2800" dirty="0"/>
              <a:t>last 90 days</a:t>
            </a:r>
            <a:endParaRPr lang="en-US" sz="3600" dirty="0"/>
          </a:p>
        </p:txBody>
      </p:sp>
      <p:pic>
        <p:nvPicPr>
          <p:cNvPr id="3" name="Picture 2">
            <a:extLst>
              <a:ext uri="{FF2B5EF4-FFF2-40B4-BE49-F238E27FC236}">
                <a16:creationId xmlns:a16="http://schemas.microsoft.com/office/drawing/2014/main" id="{03C74ABB-CDF2-4968-AD3F-E4EAC4F663BF}"/>
              </a:ext>
            </a:extLst>
          </p:cNvPr>
          <p:cNvPicPr>
            <a:picLocks noChangeAspect="1"/>
          </p:cNvPicPr>
          <p:nvPr/>
        </p:nvPicPr>
        <p:blipFill rotWithShape="1">
          <a:blip r:embed="rId3"/>
          <a:srcRect l="33462" t="29661" r="5675" b="15743"/>
          <a:stretch/>
        </p:blipFill>
        <p:spPr>
          <a:xfrm>
            <a:off x="899592" y="1196752"/>
            <a:ext cx="7221488" cy="4765283"/>
          </a:xfrm>
          <a:prstGeom prst="rect">
            <a:avLst/>
          </a:prstGeom>
        </p:spPr>
      </p:pic>
    </p:spTree>
    <p:extLst>
      <p:ext uri="{BB962C8B-B14F-4D97-AF65-F5344CB8AC3E}">
        <p14:creationId xmlns:p14="http://schemas.microsoft.com/office/powerpoint/2010/main" val="1909502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E4B97589-3545-41A1-8A81-94834E914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515" y="4690315"/>
            <a:ext cx="3158179" cy="2105453"/>
          </a:xfrm>
          <a:prstGeom prst="rect">
            <a:avLst/>
          </a:prstGeom>
        </p:spPr>
      </p:pic>
      <p:pic>
        <p:nvPicPr>
          <p:cNvPr id="57" name="Picture 56">
            <a:extLst>
              <a:ext uri="{FF2B5EF4-FFF2-40B4-BE49-F238E27FC236}">
                <a16:creationId xmlns:a16="http://schemas.microsoft.com/office/drawing/2014/main" id="{129A2DF3-CF2A-4236-8D40-30B730245E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2982" y="4700124"/>
            <a:ext cx="3158180" cy="2105453"/>
          </a:xfrm>
          <a:prstGeom prst="rect">
            <a:avLst/>
          </a:prstGeom>
        </p:spPr>
      </p:pic>
      <p:pic>
        <p:nvPicPr>
          <p:cNvPr id="59" name="Picture 58">
            <a:extLst>
              <a:ext uri="{FF2B5EF4-FFF2-40B4-BE49-F238E27FC236}">
                <a16:creationId xmlns:a16="http://schemas.microsoft.com/office/drawing/2014/main" id="{7D8EF73B-F87F-4A03-AB70-40C3F9DDA1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2853" y="4686317"/>
            <a:ext cx="3158180" cy="2105453"/>
          </a:xfrm>
          <a:prstGeom prst="rect">
            <a:avLst/>
          </a:prstGeom>
        </p:spPr>
      </p:pic>
      <p:pic>
        <p:nvPicPr>
          <p:cNvPr id="49" name="Picture 48">
            <a:extLst>
              <a:ext uri="{FF2B5EF4-FFF2-40B4-BE49-F238E27FC236}">
                <a16:creationId xmlns:a16="http://schemas.microsoft.com/office/drawing/2014/main" id="{BBCD0E7D-91D7-4A81-84AC-A0BAA93AC4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74" y="2570000"/>
            <a:ext cx="3174477" cy="2116318"/>
          </a:xfrm>
          <a:prstGeom prst="rect">
            <a:avLst/>
          </a:prstGeom>
        </p:spPr>
      </p:pic>
      <p:pic>
        <p:nvPicPr>
          <p:cNvPr id="51" name="Picture 50">
            <a:extLst>
              <a:ext uri="{FF2B5EF4-FFF2-40B4-BE49-F238E27FC236}">
                <a16:creationId xmlns:a16="http://schemas.microsoft.com/office/drawing/2014/main" id="{C63B8B9B-DE2E-40C4-86CB-1C1C64B3C7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505" y="2555213"/>
            <a:ext cx="3196657" cy="2131105"/>
          </a:xfrm>
          <a:prstGeom prst="rect">
            <a:avLst/>
          </a:prstGeom>
        </p:spPr>
      </p:pic>
      <p:pic>
        <p:nvPicPr>
          <p:cNvPr id="47" name="Picture 46">
            <a:extLst>
              <a:ext uri="{FF2B5EF4-FFF2-40B4-BE49-F238E27FC236}">
                <a16:creationId xmlns:a16="http://schemas.microsoft.com/office/drawing/2014/main" id="{867E5E07-F1A4-47B5-BFA6-D7740D2584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311" y="2555213"/>
            <a:ext cx="3196657" cy="2131104"/>
          </a:xfrm>
          <a:prstGeom prst="rect">
            <a:avLst/>
          </a:prstGeom>
        </p:spPr>
      </p:pic>
      <p:pic>
        <p:nvPicPr>
          <p:cNvPr id="41" name="Picture 40">
            <a:extLst>
              <a:ext uri="{FF2B5EF4-FFF2-40B4-BE49-F238E27FC236}">
                <a16:creationId xmlns:a16="http://schemas.microsoft.com/office/drawing/2014/main" id="{25B92086-7F61-4CF8-9480-30F2E655BC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917" y="425089"/>
            <a:ext cx="3174476" cy="2116318"/>
          </a:xfrm>
          <a:prstGeom prst="rect">
            <a:avLst/>
          </a:prstGeom>
        </p:spPr>
      </p:pic>
      <p:pic>
        <p:nvPicPr>
          <p:cNvPr id="43" name="Picture 42">
            <a:extLst>
              <a:ext uri="{FF2B5EF4-FFF2-40B4-BE49-F238E27FC236}">
                <a16:creationId xmlns:a16="http://schemas.microsoft.com/office/drawing/2014/main" id="{6F7C6757-2A35-4E3A-BF79-C65D01BE63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9647" y="414121"/>
            <a:ext cx="3158179" cy="2105453"/>
          </a:xfrm>
          <a:prstGeom prst="rect">
            <a:avLst/>
          </a:prstGeom>
        </p:spPr>
      </p:pic>
      <p:pic>
        <p:nvPicPr>
          <p:cNvPr id="45" name="Picture 44">
            <a:extLst>
              <a:ext uri="{FF2B5EF4-FFF2-40B4-BE49-F238E27FC236}">
                <a16:creationId xmlns:a16="http://schemas.microsoft.com/office/drawing/2014/main" id="{A961F52F-8D56-4A08-98FC-6E5C024637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57481" y="449760"/>
            <a:ext cx="3104722" cy="2069814"/>
          </a:xfrm>
          <a:prstGeom prst="rect">
            <a:avLst/>
          </a:prstGeom>
        </p:spPr>
      </p:pic>
      <p:sp>
        <p:nvSpPr>
          <p:cNvPr id="2" name="Title 1">
            <a:extLst>
              <a:ext uri="{FF2B5EF4-FFF2-40B4-BE49-F238E27FC236}">
                <a16:creationId xmlns:a16="http://schemas.microsoft.com/office/drawing/2014/main" id="{E7C09485-A108-4828-B96D-56A573D47EC8}"/>
              </a:ext>
            </a:extLst>
          </p:cNvPr>
          <p:cNvSpPr>
            <a:spLocks noGrp="1"/>
          </p:cNvSpPr>
          <p:nvPr>
            <p:ph type="title"/>
          </p:nvPr>
        </p:nvSpPr>
        <p:spPr>
          <a:xfrm>
            <a:off x="258505" y="0"/>
            <a:ext cx="8626990" cy="562747"/>
          </a:xfrm>
        </p:spPr>
        <p:txBody>
          <a:bodyPr>
            <a:noAutofit/>
          </a:bodyPr>
          <a:lstStyle/>
          <a:p>
            <a:r>
              <a:rPr lang="en-AU" sz="2000" dirty="0"/>
              <a:t>Projected skill difference Official minus new GOCF in lead days, Summer 2017/18.</a:t>
            </a:r>
            <a:br>
              <a:rPr lang="en-AU" sz="2000" dirty="0"/>
            </a:br>
            <a:r>
              <a:rPr lang="en-AU" sz="1400" dirty="0">
                <a:solidFill>
                  <a:schemeClr val="accent1">
                    <a:lumMod val="50000"/>
                  </a:schemeClr>
                </a:solidFill>
              </a:rPr>
              <a:t>Forecasters did not have access to the new GOCF</a:t>
            </a:r>
            <a:endParaRPr lang="en-AU" sz="2000" dirty="0">
              <a:solidFill>
                <a:schemeClr val="accent1">
                  <a:lumMod val="50000"/>
                </a:schemeClr>
              </a:solidFill>
            </a:endParaRPr>
          </a:p>
        </p:txBody>
      </p:sp>
      <p:sp>
        <p:nvSpPr>
          <p:cNvPr id="5" name="TextBox 4">
            <a:extLst>
              <a:ext uri="{FF2B5EF4-FFF2-40B4-BE49-F238E27FC236}">
                <a16:creationId xmlns:a16="http://schemas.microsoft.com/office/drawing/2014/main" id="{550E55B9-98E3-4804-9C73-37F2BFBDB77A}"/>
              </a:ext>
            </a:extLst>
          </p:cNvPr>
          <p:cNvSpPr txBox="1"/>
          <p:nvPr/>
        </p:nvSpPr>
        <p:spPr>
          <a:xfrm>
            <a:off x="1403648" y="677291"/>
            <a:ext cx="16561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Official better</a:t>
            </a:r>
          </a:p>
        </p:txBody>
      </p:sp>
      <p:sp>
        <p:nvSpPr>
          <p:cNvPr id="6" name="TextBox 5">
            <a:extLst>
              <a:ext uri="{FF2B5EF4-FFF2-40B4-BE49-F238E27FC236}">
                <a16:creationId xmlns:a16="http://schemas.microsoft.com/office/drawing/2014/main" id="{D00504CA-25EE-4CFE-A707-8A1966C08DAF}"/>
              </a:ext>
            </a:extLst>
          </p:cNvPr>
          <p:cNvSpPr txBox="1"/>
          <p:nvPr/>
        </p:nvSpPr>
        <p:spPr>
          <a:xfrm>
            <a:off x="1403648" y="1006216"/>
            <a:ext cx="16561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GOCF better</a:t>
            </a:r>
          </a:p>
        </p:txBody>
      </p:sp>
      <p:cxnSp>
        <p:nvCxnSpPr>
          <p:cNvPr id="26" name="Straight Arrow Connector 25">
            <a:extLst>
              <a:ext uri="{FF2B5EF4-FFF2-40B4-BE49-F238E27FC236}">
                <a16:creationId xmlns:a16="http://schemas.microsoft.com/office/drawing/2014/main" id="{7C7FC486-2A8D-4746-91BF-F8AD26E5F55A}"/>
              </a:ext>
            </a:extLst>
          </p:cNvPr>
          <p:cNvCxnSpPr/>
          <p:nvPr/>
        </p:nvCxnSpPr>
        <p:spPr>
          <a:xfrm flipV="1">
            <a:off x="1403648" y="764704"/>
            <a:ext cx="0" cy="241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473BE08-8FBD-4DD4-B236-489B0C8FBB83}"/>
              </a:ext>
            </a:extLst>
          </p:cNvPr>
          <p:cNvCxnSpPr>
            <a:cxnSpLocks/>
          </p:cNvCxnSpPr>
          <p:nvPr/>
        </p:nvCxnSpPr>
        <p:spPr>
          <a:xfrm>
            <a:off x="1403648" y="1046623"/>
            <a:ext cx="0" cy="222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C8583EC-7788-4DD7-AB37-02506926636E}"/>
              </a:ext>
            </a:extLst>
          </p:cNvPr>
          <p:cNvSpPr txBox="1"/>
          <p:nvPr/>
        </p:nvSpPr>
        <p:spPr>
          <a:xfrm>
            <a:off x="611561" y="677291"/>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All</a:t>
            </a:r>
          </a:p>
        </p:txBody>
      </p:sp>
      <p:sp>
        <p:nvSpPr>
          <p:cNvPr id="32" name="TextBox 31">
            <a:extLst>
              <a:ext uri="{FF2B5EF4-FFF2-40B4-BE49-F238E27FC236}">
                <a16:creationId xmlns:a16="http://schemas.microsoft.com/office/drawing/2014/main" id="{D7EB3B01-5996-430D-A772-DEBBDB60E6E2}"/>
              </a:ext>
            </a:extLst>
          </p:cNvPr>
          <p:cNvSpPr txBox="1"/>
          <p:nvPr/>
        </p:nvSpPr>
        <p:spPr>
          <a:xfrm>
            <a:off x="6029764" y="4905963"/>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Tas</a:t>
            </a:r>
          </a:p>
        </p:txBody>
      </p:sp>
      <p:sp>
        <p:nvSpPr>
          <p:cNvPr id="33" name="TextBox 32">
            <a:extLst>
              <a:ext uri="{FF2B5EF4-FFF2-40B4-BE49-F238E27FC236}">
                <a16:creationId xmlns:a16="http://schemas.microsoft.com/office/drawing/2014/main" id="{F6BA1B70-4F58-4DF7-BE1D-DE579264FF16}"/>
              </a:ext>
            </a:extLst>
          </p:cNvPr>
          <p:cNvSpPr txBox="1"/>
          <p:nvPr/>
        </p:nvSpPr>
        <p:spPr>
          <a:xfrm>
            <a:off x="3274813" y="4865448"/>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Vic</a:t>
            </a:r>
          </a:p>
        </p:txBody>
      </p:sp>
      <p:sp>
        <p:nvSpPr>
          <p:cNvPr id="34" name="TextBox 33">
            <a:extLst>
              <a:ext uri="{FF2B5EF4-FFF2-40B4-BE49-F238E27FC236}">
                <a16:creationId xmlns:a16="http://schemas.microsoft.com/office/drawing/2014/main" id="{A1D5CD3F-F812-4D5B-8F57-B2721C13ABA8}"/>
              </a:ext>
            </a:extLst>
          </p:cNvPr>
          <p:cNvSpPr txBox="1"/>
          <p:nvPr/>
        </p:nvSpPr>
        <p:spPr>
          <a:xfrm>
            <a:off x="500141" y="4941077"/>
            <a:ext cx="9035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NSW / ACT</a:t>
            </a:r>
          </a:p>
        </p:txBody>
      </p:sp>
      <p:sp>
        <p:nvSpPr>
          <p:cNvPr id="35" name="TextBox 34">
            <a:extLst>
              <a:ext uri="{FF2B5EF4-FFF2-40B4-BE49-F238E27FC236}">
                <a16:creationId xmlns:a16="http://schemas.microsoft.com/office/drawing/2014/main" id="{B908EB40-C629-4D7D-9ACE-79878C984B56}"/>
              </a:ext>
            </a:extLst>
          </p:cNvPr>
          <p:cNvSpPr txBox="1"/>
          <p:nvPr/>
        </p:nvSpPr>
        <p:spPr>
          <a:xfrm>
            <a:off x="6005848" y="2812606"/>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Qld</a:t>
            </a:r>
          </a:p>
        </p:txBody>
      </p:sp>
      <p:sp>
        <p:nvSpPr>
          <p:cNvPr id="36" name="TextBox 35">
            <a:extLst>
              <a:ext uri="{FF2B5EF4-FFF2-40B4-BE49-F238E27FC236}">
                <a16:creationId xmlns:a16="http://schemas.microsoft.com/office/drawing/2014/main" id="{93739292-2E89-4D1C-BFB1-CCDDDEEFDBA0}"/>
              </a:ext>
            </a:extLst>
          </p:cNvPr>
          <p:cNvSpPr txBox="1"/>
          <p:nvPr/>
        </p:nvSpPr>
        <p:spPr>
          <a:xfrm>
            <a:off x="3141277" y="2879767"/>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SA</a:t>
            </a:r>
          </a:p>
        </p:txBody>
      </p:sp>
      <p:sp>
        <p:nvSpPr>
          <p:cNvPr id="37" name="TextBox 36">
            <a:extLst>
              <a:ext uri="{FF2B5EF4-FFF2-40B4-BE49-F238E27FC236}">
                <a16:creationId xmlns:a16="http://schemas.microsoft.com/office/drawing/2014/main" id="{5628EC40-87EB-4E4E-9263-B1D0152429CB}"/>
              </a:ext>
            </a:extLst>
          </p:cNvPr>
          <p:cNvSpPr txBox="1"/>
          <p:nvPr/>
        </p:nvSpPr>
        <p:spPr>
          <a:xfrm>
            <a:off x="493527" y="2743382"/>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WA</a:t>
            </a:r>
          </a:p>
        </p:txBody>
      </p:sp>
      <p:sp>
        <p:nvSpPr>
          <p:cNvPr id="38" name="TextBox 37">
            <a:extLst>
              <a:ext uri="{FF2B5EF4-FFF2-40B4-BE49-F238E27FC236}">
                <a16:creationId xmlns:a16="http://schemas.microsoft.com/office/drawing/2014/main" id="{CA24FA43-4FAE-439F-9F47-333F9964D1DD}"/>
              </a:ext>
            </a:extLst>
          </p:cNvPr>
          <p:cNvSpPr txBox="1"/>
          <p:nvPr/>
        </p:nvSpPr>
        <p:spPr>
          <a:xfrm>
            <a:off x="5986286" y="686068"/>
            <a:ext cx="11059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Mountainous</a:t>
            </a:r>
          </a:p>
        </p:txBody>
      </p:sp>
      <p:sp>
        <p:nvSpPr>
          <p:cNvPr id="39" name="TextBox 38">
            <a:extLst>
              <a:ext uri="{FF2B5EF4-FFF2-40B4-BE49-F238E27FC236}">
                <a16:creationId xmlns:a16="http://schemas.microsoft.com/office/drawing/2014/main" id="{0F6AC0A1-655B-4EE9-91C6-57547CD88713}"/>
              </a:ext>
            </a:extLst>
          </p:cNvPr>
          <p:cNvSpPr txBox="1"/>
          <p:nvPr/>
        </p:nvSpPr>
        <p:spPr>
          <a:xfrm>
            <a:off x="3274813" y="691191"/>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NT</a:t>
            </a:r>
          </a:p>
        </p:txBody>
      </p:sp>
      <p:pic>
        <p:nvPicPr>
          <p:cNvPr id="53" name="Picture 52">
            <a:extLst>
              <a:ext uri="{FF2B5EF4-FFF2-40B4-BE49-F238E27FC236}">
                <a16:creationId xmlns:a16="http://schemas.microsoft.com/office/drawing/2014/main" id="{C8F19176-1B30-46F9-BD83-70DBB1DD55D1}"/>
              </a:ext>
            </a:extLst>
          </p:cNvPr>
          <p:cNvPicPr>
            <a:picLocks noChangeAspect="1"/>
          </p:cNvPicPr>
          <p:nvPr/>
        </p:nvPicPr>
        <p:blipFill rotWithShape="1">
          <a:blip r:embed="rId12">
            <a:extLst>
              <a:ext uri="{28A0092B-C50C-407E-A947-70E740481C1C}">
                <a14:useLocalDpi xmlns:a14="http://schemas.microsoft.com/office/drawing/2010/main" val="0"/>
              </a:ext>
            </a:extLst>
          </a:blip>
          <a:srcRect l="81616" t="11063" r="7394" b="69408"/>
          <a:stretch/>
        </p:blipFill>
        <p:spPr>
          <a:xfrm>
            <a:off x="7897809" y="677291"/>
            <a:ext cx="1082274" cy="1281985"/>
          </a:xfrm>
          <a:prstGeom prst="rect">
            <a:avLst/>
          </a:prstGeom>
        </p:spPr>
      </p:pic>
    </p:spTree>
    <p:extLst>
      <p:ext uri="{BB962C8B-B14F-4D97-AF65-F5344CB8AC3E}">
        <p14:creationId xmlns:p14="http://schemas.microsoft.com/office/powerpoint/2010/main" val="1182931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FDC7469-2EC7-4175-ACEF-E386584B3C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 y="4709703"/>
            <a:ext cx="3222446" cy="2148297"/>
          </a:xfrm>
          <a:prstGeom prst="rect">
            <a:avLst/>
          </a:prstGeom>
        </p:spPr>
      </p:pic>
      <p:pic>
        <p:nvPicPr>
          <p:cNvPr id="42" name="Picture 41">
            <a:extLst>
              <a:ext uri="{FF2B5EF4-FFF2-40B4-BE49-F238E27FC236}">
                <a16:creationId xmlns:a16="http://schemas.microsoft.com/office/drawing/2014/main" id="{55491CBD-AD50-4C9F-9924-A64ACA1B0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638" y="4696793"/>
            <a:ext cx="3298363" cy="2198908"/>
          </a:xfrm>
          <a:prstGeom prst="rect">
            <a:avLst/>
          </a:prstGeom>
        </p:spPr>
      </p:pic>
      <p:pic>
        <p:nvPicPr>
          <p:cNvPr id="44" name="Picture 43">
            <a:extLst>
              <a:ext uri="{FF2B5EF4-FFF2-40B4-BE49-F238E27FC236}">
                <a16:creationId xmlns:a16="http://schemas.microsoft.com/office/drawing/2014/main" id="{33E4BD0D-115F-48C2-A1F3-6142C313C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1148" y="4754055"/>
            <a:ext cx="3222446" cy="2148297"/>
          </a:xfrm>
          <a:prstGeom prst="rect">
            <a:avLst/>
          </a:prstGeom>
        </p:spPr>
      </p:pic>
      <p:pic>
        <p:nvPicPr>
          <p:cNvPr id="19" name="Picture 18">
            <a:extLst>
              <a:ext uri="{FF2B5EF4-FFF2-40B4-BE49-F238E27FC236}">
                <a16:creationId xmlns:a16="http://schemas.microsoft.com/office/drawing/2014/main" id="{B331720A-3B4C-4F0A-8927-58D20DC3E9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529862"/>
            <a:ext cx="3222446" cy="2148297"/>
          </a:xfrm>
          <a:prstGeom prst="rect">
            <a:avLst/>
          </a:prstGeom>
        </p:spPr>
      </p:pic>
      <p:pic>
        <p:nvPicPr>
          <p:cNvPr id="23" name="Picture 22">
            <a:extLst>
              <a:ext uri="{FF2B5EF4-FFF2-40B4-BE49-F238E27FC236}">
                <a16:creationId xmlns:a16="http://schemas.microsoft.com/office/drawing/2014/main" id="{90E8F113-4F5F-4408-87F4-9EA4E64628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400" y="2559308"/>
            <a:ext cx="3222446" cy="2148297"/>
          </a:xfrm>
          <a:prstGeom prst="rect">
            <a:avLst/>
          </a:prstGeom>
        </p:spPr>
      </p:pic>
      <p:pic>
        <p:nvPicPr>
          <p:cNvPr id="27" name="Picture 26">
            <a:extLst>
              <a:ext uri="{FF2B5EF4-FFF2-40B4-BE49-F238E27FC236}">
                <a16:creationId xmlns:a16="http://schemas.microsoft.com/office/drawing/2014/main" id="{AD3E3C22-9952-4A2A-B847-D4FEF8AA93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5723" y="2529861"/>
            <a:ext cx="3266615" cy="2177743"/>
          </a:xfrm>
          <a:prstGeom prst="rect">
            <a:avLst/>
          </a:prstGeom>
        </p:spPr>
      </p:pic>
      <p:pic>
        <p:nvPicPr>
          <p:cNvPr id="7" name="Picture 6">
            <a:extLst>
              <a:ext uri="{FF2B5EF4-FFF2-40B4-BE49-F238E27FC236}">
                <a16:creationId xmlns:a16="http://schemas.microsoft.com/office/drawing/2014/main" id="{61736A76-5551-4077-849A-022AAAE171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04731"/>
            <a:ext cx="3222446" cy="2148297"/>
          </a:xfrm>
          <a:prstGeom prst="rect">
            <a:avLst/>
          </a:prstGeom>
        </p:spPr>
      </p:pic>
      <p:pic>
        <p:nvPicPr>
          <p:cNvPr id="10" name="Picture 9">
            <a:extLst>
              <a:ext uri="{FF2B5EF4-FFF2-40B4-BE49-F238E27FC236}">
                <a16:creationId xmlns:a16="http://schemas.microsoft.com/office/drawing/2014/main" id="{C843B636-02C9-4E7D-9747-4C8A35A5FA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21400" y="424096"/>
            <a:ext cx="3222448" cy="2148298"/>
          </a:xfrm>
          <a:prstGeom prst="rect">
            <a:avLst/>
          </a:prstGeom>
        </p:spPr>
      </p:pic>
      <p:pic>
        <p:nvPicPr>
          <p:cNvPr id="15" name="Picture 14">
            <a:extLst>
              <a:ext uri="{FF2B5EF4-FFF2-40B4-BE49-F238E27FC236}">
                <a16:creationId xmlns:a16="http://schemas.microsoft.com/office/drawing/2014/main" id="{7B2719C3-7AD8-4F4E-878D-E216E664CE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2802" y="424095"/>
            <a:ext cx="3222450" cy="2148299"/>
          </a:xfrm>
          <a:prstGeom prst="rect">
            <a:avLst/>
          </a:prstGeom>
        </p:spPr>
      </p:pic>
      <p:sp>
        <p:nvSpPr>
          <p:cNvPr id="2" name="Title 1">
            <a:extLst>
              <a:ext uri="{FF2B5EF4-FFF2-40B4-BE49-F238E27FC236}">
                <a16:creationId xmlns:a16="http://schemas.microsoft.com/office/drawing/2014/main" id="{E7C09485-A108-4828-B96D-56A573D47EC8}"/>
              </a:ext>
            </a:extLst>
          </p:cNvPr>
          <p:cNvSpPr>
            <a:spLocks noGrp="1"/>
          </p:cNvSpPr>
          <p:nvPr>
            <p:ph type="title"/>
          </p:nvPr>
        </p:nvSpPr>
        <p:spPr>
          <a:xfrm>
            <a:off x="258505" y="0"/>
            <a:ext cx="8626990" cy="562747"/>
          </a:xfrm>
        </p:spPr>
        <p:txBody>
          <a:bodyPr>
            <a:noAutofit/>
          </a:bodyPr>
          <a:lstStyle/>
          <a:p>
            <a:r>
              <a:rPr lang="en-AU" sz="2000" dirty="0"/>
              <a:t>Projected skill difference Official minus new GOCF in lead days, Winter 2017</a:t>
            </a:r>
            <a:br>
              <a:rPr lang="en-AU" sz="2000" dirty="0"/>
            </a:br>
            <a:r>
              <a:rPr lang="en-AU" sz="1400" dirty="0">
                <a:solidFill>
                  <a:schemeClr val="accent1">
                    <a:lumMod val="50000"/>
                  </a:schemeClr>
                </a:solidFill>
              </a:rPr>
              <a:t>Forecasters did not have access to the new GOCF</a:t>
            </a:r>
            <a:endParaRPr lang="en-AU" sz="2000" dirty="0">
              <a:solidFill>
                <a:schemeClr val="accent1">
                  <a:lumMod val="50000"/>
                </a:schemeClr>
              </a:solidFill>
            </a:endParaRPr>
          </a:p>
        </p:txBody>
      </p:sp>
      <p:sp>
        <p:nvSpPr>
          <p:cNvPr id="5" name="TextBox 4">
            <a:extLst>
              <a:ext uri="{FF2B5EF4-FFF2-40B4-BE49-F238E27FC236}">
                <a16:creationId xmlns:a16="http://schemas.microsoft.com/office/drawing/2014/main" id="{550E55B9-98E3-4804-9C73-37F2BFBDB77A}"/>
              </a:ext>
            </a:extLst>
          </p:cNvPr>
          <p:cNvSpPr txBox="1"/>
          <p:nvPr/>
        </p:nvSpPr>
        <p:spPr>
          <a:xfrm>
            <a:off x="1403648" y="677291"/>
            <a:ext cx="16561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Official better</a:t>
            </a:r>
          </a:p>
        </p:txBody>
      </p:sp>
      <p:sp>
        <p:nvSpPr>
          <p:cNvPr id="6" name="TextBox 5">
            <a:extLst>
              <a:ext uri="{FF2B5EF4-FFF2-40B4-BE49-F238E27FC236}">
                <a16:creationId xmlns:a16="http://schemas.microsoft.com/office/drawing/2014/main" id="{D00504CA-25EE-4CFE-A707-8A1966C08DAF}"/>
              </a:ext>
            </a:extLst>
          </p:cNvPr>
          <p:cNvSpPr txBox="1"/>
          <p:nvPr/>
        </p:nvSpPr>
        <p:spPr>
          <a:xfrm>
            <a:off x="1403648" y="1006216"/>
            <a:ext cx="16561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GOCF better</a:t>
            </a:r>
          </a:p>
        </p:txBody>
      </p:sp>
      <p:cxnSp>
        <p:nvCxnSpPr>
          <p:cNvPr id="26" name="Straight Arrow Connector 25">
            <a:extLst>
              <a:ext uri="{FF2B5EF4-FFF2-40B4-BE49-F238E27FC236}">
                <a16:creationId xmlns:a16="http://schemas.microsoft.com/office/drawing/2014/main" id="{7C7FC486-2A8D-4746-91BF-F8AD26E5F55A}"/>
              </a:ext>
            </a:extLst>
          </p:cNvPr>
          <p:cNvCxnSpPr/>
          <p:nvPr/>
        </p:nvCxnSpPr>
        <p:spPr>
          <a:xfrm flipV="1">
            <a:off x="1403648" y="764704"/>
            <a:ext cx="0" cy="241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473BE08-8FBD-4DD4-B236-489B0C8FBB83}"/>
              </a:ext>
            </a:extLst>
          </p:cNvPr>
          <p:cNvCxnSpPr>
            <a:cxnSpLocks/>
          </p:cNvCxnSpPr>
          <p:nvPr/>
        </p:nvCxnSpPr>
        <p:spPr>
          <a:xfrm>
            <a:off x="1403648" y="1046623"/>
            <a:ext cx="0" cy="222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C8583EC-7788-4DD7-AB37-02506926636E}"/>
              </a:ext>
            </a:extLst>
          </p:cNvPr>
          <p:cNvSpPr txBox="1"/>
          <p:nvPr/>
        </p:nvSpPr>
        <p:spPr>
          <a:xfrm>
            <a:off x="611561" y="677291"/>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All</a:t>
            </a:r>
          </a:p>
        </p:txBody>
      </p:sp>
      <p:sp>
        <p:nvSpPr>
          <p:cNvPr id="32" name="TextBox 31">
            <a:extLst>
              <a:ext uri="{FF2B5EF4-FFF2-40B4-BE49-F238E27FC236}">
                <a16:creationId xmlns:a16="http://schemas.microsoft.com/office/drawing/2014/main" id="{D7EB3B01-5996-430D-A772-DEBBDB60E6E2}"/>
              </a:ext>
            </a:extLst>
          </p:cNvPr>
          <p:cNvSpPr txBox="1"/>
          <p:nvPr/>
        </p:nvSpPr>
        <p:spPr>
          <a:xfrm>
            <a:off x="6023901" y="4941076"/>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Tas</a:t>
            </a:r>
          </a:p>
        </p:txBody>
      </p:sp>
      <p:sp>
        <p:nvSpPr>
          <p:cNvPr id="33" name="TextBox 32">
            <a:extLst>
              <a:ext uri="{FF2B5EF4-FFF2-40B4-BE49-F238E27FC236}">
                <a16:creationId xmlns:a16="http://schemas.microsoft.com/office/drawing/2014/main" id="{F6BA1B70-4F58-4DF7-BE1D-DE579264FF16}"/>
              </a:ext>
            </a:extLst>
          </p:cNvPr>
          <p:cNvSpPr txBox="1"/>
          <p:nvPr/>
        </p:nvSpPr>
        <p:spPr>
          <a:xfrm>
            <a:off x="3274813" y="4865448"/>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Vic</a:t>
            </a:r>
          </a:p>
        </p:txBody>
      </p:sp>
      <p:sp>
        <p:nvSpPr>
          <p:cNvPr id="34" name="TextBox 33">
            <a:extLst>
              <a:ext uri="{FF2B5EF4-FFF2-40B4-BE49-F238E27FC236}">
                <a16:creationId xmlns:a16="http://schemas.microsoft.com/office/drawing/2014/main" id="{A1D5CD3F-F812-4D5B-8F57-B2721C13ABA8}"/>
              </a:ext>
            </a:extLst>
          </p:cNvPr>
          <p:cNvSpPr txBox="1"/>
          <p:nvPr/>
        </p:nvSpPr>
        <p:spPr>
          <a:xfrm>
            <a:off x="500141" y="4941077"/>
            <a:ext cx="9035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NSW / ACT</a:t>
            </a:r>
          </a:p>
        </p:txBody>
      </p:sp>
      <p:sp>
        <p:nvSpPr>
          <p:cNvPr id="35" name="TextBox 34">
            <a:extLst>
              <a:ext uri="{FF2B5EF4-FFF2-40B4-BE49-F238E27FC236}">
                <a16:creationId xmlns:a16="http://schemas.microsoft.com/office/drawing/2014/main" id="{B908EB40-C629-4D7D-9ACE-79878C984B56}"/>
              </a:ext>
            </a:extLst>
          </p:cNvPr>
          <p:cNvSpPr txBox="1"/>
          <p:nvPr/>
        </p:nvSpPr>
        <p:spPr>
          <a:xfrm>
            <a:off x="6005848" y="2812606"/>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Qld</a:t>
            </a:r>
          </a:p>
        </p:txBody>
      </p:sp>
      <p:sp>
        <p:nvSpPr>
          <p:cNvPr id="36" name="TextBox 35">
            <a:extLst>
              <a:ext uri="{FF2B5EF4-FFF2-40B4-BE49-F238E27FC236}">
                <a16:creationId xmlns:a16="http://schemas.microsoft.com/office/drawing/2014/main" id="{93739292-2E89-4D1C-BFB1-CCDDDEEFDBA0}"/>
              </a:ext>
            </a:extLst>
          </p:cNvPr>
          <p:cNvSpPr txBox="1"/>
          <p:nvPr/>
        </p:nvSpPr>
        <p:spPr>
          <a:xfrm>
            <a:off x="3121373" y="2794711"/>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SA</a:t>
            </a:r>
          </a:p>
        </p:txBody>
      </p:sp>
      <p:sp>
        <p:nvSpPr>
          <p:cNvPr id="37" name="TextBox 36">
            <a:extLst>
              <a:ext uri="{FF2B5EF4-FFF2-40B4-BE49-F238E27FC236}">
                <a16:creationId xmlns:a16="http://schemas.microsoft.com/office/drawing/2014/main" id="{5628EC40-87EB-4E4E-9263-B1D0152429CB}"/>
              </a:ext>
            </a:extLst>
          </p:cNvPr>
          <p:cNvSpPr txBox="1"/>
          <p:nvPr/>
        </p:nvSpPr>
        <p:spPr>
          <a:xfrm>
            <a:off x="493527" y="2743382"/>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WA</a:t>
            </a:r>
          </a:p>
        </p:txBody>
      </p:sp>
      <p:sp>
        <p:nvSpPr>
          <p:cNvPr id="38" name="TextBox 37">
            <a:extLst>
              <a:ext uri="{FF2B5EF4-FFF2-40B4-BE49-F238E27FC236}">
                <a16:creationId xmlns:a16="http://schemas.microsoft.com/office/drawing/2014/main" id="{CA24FA43-4FAE-439F-9F47-333F9964D1DD}"/>
              </a:ext>
            </a:extLst>
          </p:cNvPr>
          <p:cNvSpPr txBox="1"/>
          <p:nvPr/>
        </p:nvSpPr>
        <p:spPr>
          <a:xfrm>
            <a:off x="5892577" y="645982"/>
            <a:ext cx="10339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Mountainous</a:t>
            </a:r>
          </a:p>
        </p:txBody>
      </p:sp>
      <p:sp>
        <p:nvSpPr>
          <p:cNvPr id="39" name="TextBox 38">
            <a:extLst>
              <a:ext uri="{FF2B5EF4-FFF2-40B4-BE49-F238E27FC236}">
                <a16:creationId xmlns:a16="http://schemas.microsoft.com/office/drawing/2014/main" id="{0F6AC0A1-655B-4EE9-91C6-57547CD88713}"/>
              </a:ext>
            </a:extLst>
          </p:cNvPr>
          <p:cNvSpPr txBox="1"/>
          <p:nvPr/>
        </p:nvSpPr>
        <p:spPr>
          <a:xfrm>
            <a:off x="3064752" y="645982"/>
            <a:ext cx="42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70C0"/>
                </a:solidFill>
                <a:effectLst/>
                <a:uLnTx/>
                <a:uFillTx/>
                <a:latin typeface="Calibri"/>
                <a:ea typeface="+mn-ea"/>
                <a:cs typeface="+mn-cs"/>
              </a:rPr>
              <a:t>NT</a:t>
            </a:r>
          </a:p>
        </p:txBody>
      </p:sp>
      <p:pic>
        <p:nvPicPr>
          <p:cNvPr id="40" name="Picture 39">
            <a:extLst>
              <a:ext uri="{FF2B5EF4-FFF2-40B4-BE49-F238E27FC236}">
                <a16:creationId xmlns:a16="http://schemas.microsoft.com/office/drawing/2014/main" id="{3D1FA28A-13D9-4AF9-9C07-F440F990C69B}"/>
              </a:ext>
            </a:extLst>
          </p:cNvPr>
          <p:cNvPicPr>
            <a:picLocks noChangeAspect="1"/>
          </p:cNvPicPr>
          <p:nvPr/>
        </p:nvPicPr>
        <p:blipFill rotWithShape="1">
          <a:blip r:embed="rId12">
            <a:extLst>
              <a:ext uri="{28A0092B-C50C-407E-A947-70E740481C1C}">
                <a14:useLocalDpi xmlns:a14="http://schemas.microsoft.com/office/drawing/2010/main" val="0"/>
              </a:ext>
            </a:extLst>
          </a:blip>
          <a:srcRect l="81616" t="11063" r="7394" b="69408"/>
          <a:stretch/>
        </p:blipFill>
        <p:spPr>
          <a:xfrm>
            <a:off x="7864204" y="638965"/>
            <a:ext cx="1082274" cy="1281985"/>
          </a:xfrm>
          <a:prstGeom prst="rect">
            <a:avLst/>
          </a:prstGeom>
        </p:spPr>
      </p:pic>
    </p:spTree>
    <p:extLst>
      <p:ext uri="{BB962C8B-B14F-4D97-AF65-F5344CB8AC3E}">
        <p14:creationId xmlns:p14="http://schemas.microsoft.com/office/powerpoint/2010/main" val="2878861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20728"/>
            <a:ext cx="8136904" cy="1325563"/>
          </a:xfrm>
        </p:spPr>
        <p:txBody>
          <a:bodyPr>
            <a:normAutofit fontScale="90000"/>
          </a:bodyPr>
          <a:lstStyle/>
          <a:p>
            <a:r>
              <a:rPr lang="en-AU" dirty="0"/>
              <a:t>Coastal temperature 'hotspot' issues – roles of GFE '</a:t>
            </a:r>
            <a:r>
              <a:rPr lang="en-AU" dirty="0" err="1"/>
              <a:t>serp</a:t>
            </a:r>
            <a:r>
              <a:rPr lang="en-AU" dirty="0"/>
              <a:t>' and GOCF maximum temperature guidance</a:t>
            </a:r>
          </a:p>
        </p:txBody>
      </p:sp>
      <p:pic>
        <p:nvPicPr>
          <p:cNvPr id="5" name="Content Placeholder 4" descr="E:\mystuff\wpfiles\gfe\gocf\Screenshot-GFE  (kyliee - gfeConfig) Client Ver  GFE-4.8.0.957.RELEASE Connected to  sa-gfe-op.bom.gov.au-98000000 Ver  GFE-4.8.0.957.RELEASE.png"/>
          <p:cNvPicPr>
            <a:picLocks noGrp="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628650" y="1746291"/>
            <a:ext cx="7886700" cy="3407975"/>
          </a:xfrm>
          <a:prstGeom prst="rect">
            <a:avLst/>
          </a:prstGeom>
          <a:noFill/>
          <a:extLst/>
        </p:spPr>
      </p:pic>
      <p:sp>
        <p:nvSpPr>
          <p:cNvPr id="6" name="Oval 5"/>
          <p:cNvSpPr/>
          <p:nvPr/>
        </p:nvSpPr>
        <p:spPr>
          <a:xfrm>
            <a:off x="3797002" y="2420888"/>
            <a:ext cx="864096" cy="86409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Oval 6"/>
          <p:cNvSpPr/>
          <p:nvPr/>
        </p:nvSpPr>
        <p:spPr>
          <a:xfrm>
            <a:off x="6867711" y="2335617"/>
            <a:ext cx="864096" cy="86409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Oval 7"/>
          <p:cNvSpPr/>
          <p:nvPr/>
        </p:nvSpPr>
        <p:spPr>
          <a:xfrm>
            <a:off x="5220072" y="3018230"/>
            <a:ext cx="864096" cy="86409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C7865C7-84C5-42EA-AA8A-46C7687D5B16}"/>
              </a:ext>
            </a:extLst>
          </p:cNvPr>
          <p:cNvSpPr txBox="1"/>
          <p:nvPr/>
        </p:nvSpPr>
        <p:spPr>
          <a:xfrm>
            <a:off x="107504" y="5373216"/>
            <a:ext cx="892899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'Hotspots' arise from using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serp</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interpolation in GFE: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Serp</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spatially spreads site adjustments that match GOCF max of hourly temperatures to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SiteOCF</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daily max temperatures.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If GOCF forecasts daily max temperatures directly,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serp</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should not be needed, hence eliminating hotspots.</a:t>
            </a:r>
          </a:p>
        </p:txBody>
      </p:sp>
    </p:spTree>
    <p:extLst>
      <p:ext uri="{BB962C8B-B14F-4D97-AF65-F5344CB8AC3E}">
        <p14:creationId xmlns:p14="http://schemas.microsoft.com/office/powerpoint/2010/main" val="425323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F54DB6-6C04-4CCB-B170-3092F97C4ECC}"/>
              </a:ext>
            </a:extLst>
          </p:cNvPr>
          <p:cNvPicPr/>
          <p:nvPr/>
        </p:nvPicPr>
        <p:blipFill rotWithShape="1">
          <a:blip r:embed="rId2">
            <a:extLst>
              <a:ext uri="{28A0092B-C50C-407E-A947-70E740481C1C}">
                <a14:useLocalDpi xmlns:a14="http://schemas.microsoft.com/office/drawing/2010/main" val="0"/>
              </a:ext>
            </a:extLst>
          </a:blip>
          <a:srcRect l="4659" t="4935" r="6323" b="3376"/>
          <a:stretch/>
        </p:blipFill>
        <p:spPr bwMode="auto">
          <a:xfrm>
            <a:off x="971600" y="980728"/>
            <a:ext cx="7200799" cy="5112567"/>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ACCD2CB-9F17-45CF-928E-65D8E3B38CA4}"/>
              </a:ext>
            </a:extLst>
          </p:cNvPr>
          <p:cNvSpPr txBox="1"/>
          <p:nvPr/>
        </p:nvSpPr>
        <p:spPr>
          <a:xfrm>
            <a:off x="899592" y="260648"/>
            <a:ext cx="6912768" cy="830997"/>
          </a:xfrm>
          <a:prstGeom prst="rect">
            <a:avLst/>
          </a:prstGeom>
          <a:noFill/>
        </p:spPr>
        <p:txBody>
          <a:bodyPr wrap="square" rtlCol="0">
            <a:spAutoFit/>
          </a:bodyPr>
          <a:lstStyle/>
          <a:p>
            <a:r>
              <a:rPr lang="en-AU" sz="2400" dirty="0"/>
              <a:t>Improved 3-hourly rainfall guidance </a:t>
            </a:r>
            <a:r>
              <a:rPr lang="en-AU" sz="2400" dirty="0">
                <a:solidFill>
                  <a:srgbClr val="FF0000"/>
                </a:solidFill>
              </a:rPr>
              <a:t>in early development</a:t>
            </a:r>
            <a:endParaRPr lang="en-US" sz="2400" dirty="0">
              <a:solidFill>
                <a:srgbClr val="FF0000"/>
              </a:solidFill>
            </a:endParaRPr>
          </a:p>
        </p:txBody>
      </p:sp>
    </p:spTree>
    <p:extLst>
      <p:ext uri="{BB962C8B-B14F-4D97-AF65-F5344CB8AC3E}">
        <p14:creationId xmlns:p14="http://schemas.microsoft.com/office/powerpoint/2010/main" val="2845457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30" y="90181"/>
            <a:ext cx="8803146" cy="1070648"/>
          </a:xfrm>
        </p:spPr>
        <p:txBody>
          <a:bodyPr>
            <a:noAutofit/>
          </a:bodyPr>
          <a:lstStyle/>
          <a:p>
            <a:r>
              <a:rPr lang="en-AU" sz="2800" dirty="0"/>
              <a:t>Improved guidance – Enabler of weather forecast service strategies and better user decisions</a:t>
            </a:r>
          </a:p>
        </p:txBody>
      </p:sp>
      <p:sp>
        <p:nvSpPr>
          <p:cNvPr id="3" name="Content Placeholder 2"/>
          <p:cNvSpPr>
            <a:spLocks noGrp="1"/>
          </p:cNvSpPr>
          <p:nvPr>
            <p:ph idx="1"/>
          </p:nvPr>
        </p:nvSpPr>
        <p:spPr>
          <a:xfrm>
            <a:off x="124830" y="1735859"/>
            <a:ext cx="2229768" cy="936103"/>
          </a:xfrm>
        </p:spPr>
        <p:txBody>
          <a:bodyPr>
            <a:normAutofit fontScale="70000" lnSpcReduction="20000"/>
          </a:bodyPr>
          <a:lstStyle/>
          <a:p>
            <a:r>
              <a:rPr lang="en-AU" dirty="0">
                <a:solidFill>
                  <a:srgbClr val="010000"/>
                </a:solidFill>
              </a:rPr>
              <a:t>Change focus of forecaster effort</a:t>
            </a:r>
          </a:p>
        </p:txBody>
      </p:sp>
      <p:pic>
        <p:nvPicPr>
          <p:cNvPr id="1026" name="Picture 2" descr="C:\Users\gtw\AppData\Local\Microsoft\Windows\Temporary Internet Files\Content.IE5\SEQ3GFI1\1405832528-2313875190_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268759"/>
            <a:ext cx="2843808" cy="18703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tw\AppData\Local\Microsoft\Windows\Temporary Internet Files\Content.IE5\1VXE271F\2.)_Looks_like_a_UFO._-_These_Clouds_Are_Scary_As_Hell._Better_Bring_An_Umbrell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268760"/>
            <a:ext cx="2843808" cy="1870305"/>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962" y="3496498"/>
            <a:ext cx="2922760" cy="16557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5292080" y="2203911"/>
            <a:ext cx="648072" cy="0"/>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364088" y="3235552"/>
            <a:ext cx="576064" cy="409472"/>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599993" y="3356992"/>
            <a:ext cx="0" cy="720080"/>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pic>
        <p:nvPicPr>
          <p:cNvPr id="1030" name="Picture 6" descr="C:\Users\gtw\AppData\Local\Microsoft\Windows\Temporary Internet Files\Content.IE5\SSBLCJBY\dollar[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7692" y="4653136"/>
            <a:ext cx="1272460" cy="179959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4572000" y="3356992"/>
            <a:ext cx="504056" cy="967382"/>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pic>
        <p:nvPicPr>
          <p:cNvPr id="2050" name="Picture 2" descr="C:\Users\gtw\AppData\Local\Microsoft\Windows\Temporary Internet Files\Content.IE5\PUL7D82W\plan-de-empresas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760" y="4283271"/>
            <a:ext cx="2000404" cy="20641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753" t="38470" r="12218" b="19206"/>
          <a:stretch/>
        </p:blipFill>
        <p:spPr bwMode="auto">
          <a:xfrm>
            <a:off x="3809945" y="4353780"/>
            <a:ext cx="565058" cy="50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68044" y="6452726"/>
            <a:ext cx="792088" cy="369332"/>
          </a:xfrm>
          <a:prstGeom prst="rect">
            <a:avLst/>
          </a:prstGeom>
          <a:noFill/>
        </p:spPr>
        <p:txBody>
          <a:bodyPr wrap="square" rtlCol="0">
            <a:spAutoFit/>
          </a:bodyPr>
          <a:lstStyle/>
          <a:p>
            <a:r>
              <a:rPr lang="en-AU" dirty="0"/>
              <a:t>value</a:t>
            </a:r>
          </a:p>
        </p:txBody>
      </p:sp>
      <p:sp>
        <p:nvSpPr>
          <p:cNvPr id="5" name="TextBox 4">
            <a:extLst>
              <a:ext uri="{FF2B5EF4-FFF2-40B4-BE49-F238E27FC236}">
                <a16:creationId xmlns:a16="http://schemas.microsoft.com/office/drawing/2014/main" id="{55F118F3-D4D9-4338-BAF4-4FDC147F1A5A}"/>
              </a:ext>
            </a:extLst>
          </p:cNvPr>
          <p:cNvSpPr txBox="1"/>
          <p:nvPr/>
        </p:nvSpPr>
        <p:spPr>
          <a:xfrm>
            <a:off x="251520" y="3645024"/>
            <a:ext cx="2000403" cy="2246769"/>
          </a:xfrm>
          <a:prstGeom prst="rect">
            <a:avLst/>
          </a:prstGeom>
          <a:noFill/>
        </p:spPr>
        <p:txBody>
          <a:bodyPr wrap="square" rtlCol="0">
            <a:spAutoFit/>
          </a:bodyPr>
          <a:lstStyle/>
          <a:p>
            <a:r>
              <a:rPr lang="en-AU" sz="2000" dirty="0">
                <a:solidFill>
                  <a:srgbClr val="C00000"/>
                </a:solidFill>
              </a:rPr>
              <a:t>Technology, supercomputing, modelling, forecasters only have value if they lead to valuable user decisions</a:t>
            </a:r>
            <a:endParaRPr lang="en-US" sz="2000" dirty="0">
              <a:solidFill>
                <a:srgbClr val="C00000"/>
              </a:solidFill>
            </a:endParaRPr>
          </a:p>
        </p:txBody>
      </p:sp>
    </p:spTree>
    <p:extLst>
      <p:ext uri="{BB962C8B-B14F-4D97-AF65-F5344CB8AC3E}">
        <p14:creationId xmlns:p14="http://schemas.microsoft.com/office/powerpoint/2010/main" val="341190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CCD2CB-9F17-45CF-928E-65D8E3B38CA4}"/>
              </a:ext>
            </a:extLst>
          </p:cNvPr>
          <p:cNvSpPr txBox="1"/>
          <p:nvPr/>
        </p:nvSpPr>
        <p:spPr>
          <a:xfrm>
            <a:off x="899592" y="260648"/>
            <a:ext cx="6912768" cy="461665"/>
          </a:xfrm>
          <a:prstGeom prst="rect">
            <a:avLst/>
          </a:prstGeom>
          <a:noFill/>
        </p:spPr>
        <p:txBody>
          <a:bodyPr wrap="square" rtlCol="0">
            <a:spAutoFit/>
          </a:bodyPr>
          <a:lstStyle/>
          <a:p>
            <a:r>
              <a:rPr lang="en-AU" sz="2400" dirty="0"/>
              <a:t>Improved wind guidance in development</a:t>
            </a:r>
            <a:endParaRPr lang="en-US" sz="2400" dirty="0"/>
          </a:p>
        </p:txBody>
      </p:sp>
      <p:pic>
        <p:nvPicPr>
          <p:cNvPr id="6" name="Picture 5">
            <a:extLst>
              <a:ext uri="{FF2B5EF4-FFF2-40B4-BE49-F238E27FC236}">
                <a16:creationId xmlns:a16="http://schemas.microsoft.com/office/drawing/2014/main" id="{8DE60170-972E-4169-B287-C8C8FE3DA9A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00435"/>
            <a:ext cx="5022502" cy="4657129"/>
          </a:xfrm>
          <a:prstGeom prst="rect">
            <a:avLst/>
          </a:prstGeom>
          <a:noFill/>
          <a:ln>
            <a:noFill/>
          </a:ln>
        </p:spPr>
      </p:pic>
    </p:spTree>
    <p:extLst>
      <p:ext uri="{BB962C8B-B14F-4D97-AF65-F5344CB8AC3E}">
        <p14:creationId xmlns:p14="http://schemas.microsoft.com/office/powerpoint/2010/main" val="3742995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2626A-1438-431F-B55C-089CB451A263}"/>
              </a:ext>
            </a:extLst>
          </p:cNvPr>
          <p:cNvSpPr>
            <a:spLocks noGrp="1"/>
          </p:cNvSpPr>
          <p:nvPr>
            <p:ph type="title"/>
          </p:nvPr>
        </p:nvSpPr>
        <p:spPr>
          <a:xfrm>
            <a:off x="628650" y="365127"/>
            <a:ext cx="7886700" cy="831626"/>
          </a:xfrm>
        </p:spPr>
        <p:txBody>
          <a:bodyPr/>
          <a:lstStyle/>
          <a:p>
            <a:r>
              <a:rPr lang="en-AU" dirty="0"/>
              <a:t>Other automation supports</a:t>
            </a:r>
            <a:endParaRPr lang="en-US" dirty="0"/>
          </a:p>
        </p:txBody>
      </p:sp>
      <p:sp>
        <p:nvSpPr>
          <p:cNvPr id="3" name="Content Placeholder 2">
            <a:extLst>
              <a:ext uri="{FF2B5EF4-FFF2-40B4-BE49-F238E27FC236}">
                <a16:creationId xmlns:a16="http://schemas.microsoft.com/office/drawing/2014/main" id="{27BCA64F-73DA-4CC4-AC3C-3EA705F85319}"/>
              </a:ext>
            </a:extLst>
          </p:cNvPr>
          <p:cNvSpPr>
            <a:spLocks noGrp="1"/>
          </p:cNvSpPr>
          <p:nvPr>
            <p:ph idx="1"/>
          </p:nvPr>
        </p:nvSpPr>
        <p:spPr>
          <a:xfrm>
            <a:off x="628650" y="1196752"/>
            <a:ext cx="7886700" cy="5472607"/>
          </a:xfrm>
        </p:spPr>
        <p:txBody>
          <a:bodyPr/>
          <a:lstStyle/>
          <a:p>
            <a:r>
              <a:rPr lang="en-AU" dirty="0"/>
              <a:t>Transition to new computer (Aurora)</a:t>
            </a:r>
          </a:p>
          <a:p>
            <a:r>
              <a:rPr lang="en-AU" dirty="0"/>
              <a:t>Basic utilisation of local and international single-model ensembles (e.g. ACCESS-GE3, CE3)</a:t>
            </a:r>
          </a:p>
          <a:p>
            <a:r>
              <a:rPr lang="en-AU" dirty="0"/>
              <a:t>GOCF guidance produced hourly instead of interpolated from 3-hourly</a:t>
            </a:r>
          </a:p>
          <a:p>
            <a:r>
              <a:rPr lang="en-AU" dirty="0"/>
              <a:t>Downscaling from global ensembles</a:t>
            </a:r>
          </a:p>
          <a:p>
            <a:r>
              <a:rPr lang="en-AU" dirty="0"/>
              <a:t>…</a:t>
            </a:r>
          </a:p>
          <a:p>
            <a:endParaRPr lang="en-AU" dirty="0"/>
          </a:p>
        </p:txBody>
      </p:sp>
    </p:spTree>
    <p:extLst>
      <p:ext uri="{BB962C8B-B14F-4D97-AF65-F5344CB8AC3E}">
        <p14:creationId xmlns:p14="http://schemas.microsoft.com/office/powerpoint/2010/main" val="390319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BCA64F-73DA-4CC4-AC3C-3EA705F85319}"/>
              </a:ext>
            </a:extLst>
          </p:cNvPr>
          <p:cNvSpPr>
            <a:spLocks noGrp="1"/>
          </p:cNvSpPr>
          <p:nvPr>
            <p:ph idx="1"/>
          </p:nvPr>
        </p:nvSpPr>
        <p:spPr>
          <a:xfrm>
            <a:off x="628650" y="1196752"/>
            <a:ext cx="7886700" cy="5472607"/>
          </a:xfrm>
        </p:spPr>
        <p:txBody>
          <a:bodyPr/>
          <a:lstStyle/>
          <a:p>
            <a:pPr marL="0" indent="0">
              <a:buNone/>
            </a:pPr>
            <a:r>
              <a:rPr lang="en-AU" sz="2800" dirty="0">
                <a:solidFill>
                  <a:schemeClr val="accent1">
                    <a:lumMod val="75000"/>
                  </a:schemeClr>
                </a:solidFill>
              </a:rPr>
              <a:t>IMPROVER</a:t>
            </a:r>
          </a:p>
          <a:p>
            <a:pPr>
              <a:buFontTx/>
              <a:buChar char="-"/>
            </a:pPr>
            <a:r>
              <a:rPr lang="en-AU" dirty="0"/>
              <a:t>Fully probabilistic multi-model ensemble</a:t>
            </a:r>
          </a:p>
          <a:p>
            <a:pPr>
              <a:buFontTx/>
              <a:buChar char="-"/>
            </a:pPr>
            <a:r>
              <a:rPr lang="en-AU" dirty="0"/>
              <a:t>Fully use CAM ensembles</a:t>
            </a:r>
          </a:p>
          <a:p>
            <a:pPr>
              <a:buFontTx/>
              <a:buChar char="-"/>
            </a:pPr>
            <a:r>
              <a:rPr lang="en-AU" dirty="0"/>
              <a:t>rapid updates</a:t>
            </a:r>
          </a:p>
          <a:p>
            <a:pPr>
              <a:buFontTx/>
              <a:buChar char="-"/>
            </a:pPr>
            <a:r>
              <a:rPr lang="en-AU" dirty="0"/>
              <a:t>Seamless</a:t>
            </a:r>
          </a:p>
          <a:p>
            <a:pPr>
              <a:buFontTx/>
              <a:buChar char="-"/>
            </a:pPr>
            <a:r>
              <a:rPr lang="en-AU" dirty="0"/>
              <a:t>Simple impacts</a:t>
            </a:r>
          </a:p>
          <a:p>
            <a:endParaRPr lang="en-US" dirty="0"/>
          </a:p>
        </p:txBody>
      </p:sp>
    </p:spTree>
    <p:extLst>
      <p:ext uri="{BB962C8B-B14F-4D97-AF65-F5344CB8AC3E}">
        <p14:creationId xmlns:p14="http://schemas.microsoft.com/office/powerpoint/2010/main" val="2813780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p:cNvSpPr>
            <a:spLocks noGrp="1"/>
          </p:cNvSpPr>
          <p:nvPr>
            <p:ph type="title"/>
          </p:nvPr>
        </p:nvSpPr>
        <p:spPr>
          <a:xfrm>
            <a:off x="92869" y="1604451"/>
            <a:ext cx="8437500" cy="1361911"/>
          </a:xfrm>
        </p:spPr>
        <p:txBody>
          <a:bodyPr/>
          <a:lstStyle/>
          <a:p>
            <a:r>
              <a:rPr lang="en-US" sz="2800" dirty="0"/>
              <a:t>IMPROVER – </a:t>
            </a:r>
            <a:br>
              <a:rPr lang="en-US" sz="2800" dirty="0"/>
            </a:br>
            <a:r>
              <a:rPr lang="en-US" sz="2800" dirty="0"/>
              <a:t>a new strategy for integrated post-processing and verification for the convective scale age</a:t>
            </a:r>
            <a:endParaRPr lang="en-GB" sz="2800" dirty="0"/>
          </a:p>
        </p:txBody>
      </p:sp>
      <p:sp>
        <p:nvSpPr>
          <p:cNvPr id="14" name="Text Placeholder 13"/>
          <p:cNvSpPr>
            <a:spLocks noGrp="1"/>
          </p:cNvSpPr>
          <p:nvPr>
            <p:ph type="body" sz="quarter" idx="4294967295"/>
          </p:nvPr>
        </p:nvSpPr>
        <p:spPr>
          <a:xfrm>
            <a:off x="208955" y="3315974"/>
            <a:ext cx="8437563" cy="611188"/>
          </a:xfrm>
        </p:spPr>
        <p:txBody>
          <a:bodyPr/>
          <a:lstStyle/>
          <a:p>
            <a:r>
              <a:rPr lang="en-GB" dirty="0"/>
              <a:t>Ken Mylne, </a:t>
            </a:r>
            <a:r>
              <a:rPr lang="en-GB" dirty="0" err="1"/>
              <a:t>Hd</a:t>
            </a:r>
            <a:r>
              <a:rPr lang="en-GB" dirty="0"/>
              <a:t>(Verification, Impacts and Post-Processing)</a:t>
            </a:r>
          </a:p>
          <a:p>
            <a:endParaRPr lang="en-GB" sz="1400" dirty="0"/>
          </a:p>
          <a:p>
            <a:r>
              <a:rPr lang="en-GB" sz="1400" dirty="0"/>
              <a:t>Thanks to Nigel Roberts, Bruce Wright, Ben Fitzpatrick, </a:t>
            </a:r>
            <a:br>
              <a:rPr lang="en-GB" sz="1400" dirty="0"/>
            </a:br>
            <a:r>
              <a:rPr lang="en-GB" sz="1400" dirty="0"/>
              <a:t>Simon Jackson, Marion Mittermaier and many others</a:t>
            </a:r>
            <a:endParaRPr lang="en-GB" sz="1600" dirty="0"/>
          </a:p>
        </p:txBody>
      </p:sp>
      <p:sp>
        <p:nvSpPr>
          <p:cNvPr id="4" name="Footer Placeholder 3"/>
          <p:cNvSpPr>
            <a:spLocks noGrp="1"/>
          </p:cNvSpPr>
          <p:nvPr>
            <p:ph type="ftr" sz="quarter" idx="4294967295"/>
          </p:nvPr>
        </p:nvSpPr>
        <p:spPr>
          <a:xfrm>
            <a:off x="0" y="5589588"/>
            <a:ext cx="9144000" cy="411162"/>
          </a:xfrm>
        </p:spPr>
        <p:txBody>
          <a:bodyPr/>
          <a:lstStyle/>
          <a:p>
            <a:r>
              <a:rPr lang="en-GB" kern="0" dirty="0">
                <a:solidFill>
                  <a:srgbClr val="2A2A2A"/>
                </a:solidFill>
                <a:latin typeface="Arial"/>
                <a:sym typeface="Helvetica Light"/>
              </a:rPr>
              <a:t>www.metoffice.gov.uk																									                       © Crown Copyright 2017, Met Office</a:t>
            </a:r>
          </a:p>
        </p:txBody>
      </p:sp>
      <p:pic>
        <p:nvPicPr>
          <p:cNvPr id="6" name="Picture Placeholder 5" descr="T&amp;E-logo-v2.PNG"/>
          <p:cNvPicPr>
            <a:picLocks noChangeAspect="1"/>
          </p:cNvPicPr>
          <p:nvPr/>
        </p:nvPicPr>
        <p:blipFill>
          <a:blip r:embed="rId2" cstate="print"/>
          <a:srcRect/>
          <a:stretch>
            <a:fillRect/>
          </a:stretch>
        </p:blipFill>
        <p:spPr>
          <a:xfrm>
            <a:off x="7172325" y="3773631"/>
            <a:ext cx="1769284" cy="1629806"/>
          </a:xfrm>
          <a:prstGeom prst="rect">
            <a:avLst/>
          </a:prstGeom>
        </p:spPr>
      </p:pic>
    </p:spTree>
    <p:extLst>
      <p:ext uri="{BB962C8B-B14F-4D97-AF65-F5344CB8AC3E}">
        <p14:creationId xmlns:p14="http://schemas.microsoft.com/office/powerpoint/2010/main" val="295417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938" t="1112" r="8640"/>
          <a:stretch/>
        </p:blipFill>
        <p:spPr>
          <a:xfrm>
            <a:off x="179512" y="188640"/>
            <a:ext cx="8546549" cy="6408712"/>
          </a:xfrm>
          <a:prstGeom prst="rect">
            <a:avLst/>
          </a:prstGeom>
        </p:spPr>
      </p:pic>
    </p:spTree>
    <p:extLst>
      <p:ext uri="{BB962C8B-B14F-4D97-AF65-F5344CB8AC3E}">
        <p14:creationId xmlns:p14="http://schemas.microsoft.com/office/powerpoint/2010/main" val="7841430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334" descr="memb_all_standar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326" y="1919903"/>
            <a:ext cx="3821907" cy="35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421" descr="frac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6068" y="2487526"/>
            <a:ext cx="1843827" cy="273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22" descr="prob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851" y="2485625"/>
            <a:ext cx="1850968" cy="275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AutoShape 432"/>
          <p:cNvSpPr>
            <a:spLocks noChangeArrowheads="1"/>
          </p:cNvSpPr>
          <p:nvPr/>
        </p:nvSpPr>
        <p:spPr bwMode="auto">
          <a:xfrm>
            <a:off x="4453743" y="3683990"/>
            <a:ext cx="655551" cy="346389"/>
          </a:xfrm>
          <a:prstGeom prst="rightArrow">
            <a:avLst>
              <a:gd name="adj1" fmla="val 50000"/>
              <a:gd name="adj2" fmla="val 45356"/>
            </a:avLst>
          </a:prstGeom>
          <a:solidFill>
            <a:schemeClr val="bg1">
              <a:lumMod val="60000"/>
              <a:lumOff val="40000"/>
            </a:schemeClr>
          </a:solidFill>
          <a:ln w="19050" algn="ctr">
            <a:solidFill>
              <a:schemeClr val="tx1"/>
            </a:solidFill>
            <a:miter lim="800000"/>
            <a:headEnd/>
            <a:tailEnd/>
          </a:ln>
        </p:spPr>
        <p:txBody>
          <a:bodyPr wrap="none" anchor="ctr"/>
          <a:lstStyle/>
          <a:p>
            <a:pPr defTabSz="685800">
              <a:defRPr/>
            </a:pPr>
            <a:endParaRPr lang="en-US" altLang="en-US" sz="1050">
              <a:solidFill>
                <a:srgbClr val="FFFFFF"/>
              </a:solidFill>
              <a:latin typeface="Arial"/>
              <a:cs typeface="Arial" charset="0"/>
            </a:endParaRPr>
          </a:p>
        </p:txBody>
      </p:sp>
      <p:grpSp>
        <p:nvGrpSpPr>
          <p:cNvPr id="3" name="Group 2"/>
          <p:cNvGrpSpPr>
            <a:grpSpLocks/>
          </p:cNvGrpSpPr>
          <p:nvPr/>
        </p:nvGrpSpPr>
        <p:grpSpPr bwMode="auto">
          <a:xfrm>
            <a:off x="7759415" y="1037970"/>
            <a:ext cx="936910" cy="852963"/>
            <a:chOff x="1181100" y="2667000"/>
            <a:chExt cx="1371612" cy="1371600"/>
          </a:xfrm>
        </p:grpSpPr>
        <p:sp>
          <p:nvSpPr>
            <p:cNvPr id="53262" name="Rectangle 10"/>
            <p:cNvSpPr>
              <a:spLocks noChangeAspect="1"/>
            </p:cNvSpPr>
            <p:nvPr/>
          </p:nvSpPr>
          <p:spPr bwMode="auto">
            <a:xfrm>
              <a:off x="1639002" y="3124934"/>
              <a:ext cx="455810" cy="455732"/>
            </a:xfrm>
            <a:prstGeom prst="rect">
              <a:avLst/>
            </a:prstGeom>
            <a:solidFill>
              <a:schemeClr val="accent1"/>
            </a:solidFill>
            <a:ln w="19050" algn="ctr">
              <a:solidFill>
                <a:schemeClr val="tx1"/>
              </a:solidFill>
              <a:round/>
              <a:headEnd/>
              <a:tailEnd/>
            </a:ln>
          </p:spPr>
          <p:txBody>
            <a:bodyPr/>
            <a:lstStyle/>
            <a:p>
              <a:pPr defTabSz="685800">
                <a:lnSpc>
                  <a:spcPct val="85000"/>
                </a:lnSpc>
                <a:defRPr/>
              </a:pPr>
              <a:endParaRPr lang="en-US" altLang="en-US" sz="1350">
                <a:solidFill>
                  <a:srgbClr val="FFFFFF"/>
                </a:solidFill>
                <a:latin typeface="Arial"/>
                <a:cs typeface="Arial" charset="0"/>
              </a:endParaRPr>
            </a:p>
          </p:txBody>
        </p:sp>
        <p:sp>
          <p:nvSpPr>
            <p:cNvPr id="53263" name="Rectangle 11"/>
            <p:cNvSpPr>
              <a:spLocks noChangeAspect="1"/>
            </p:cNvSpPr>
            <p:nvPr/>
          </p:nvSpPr>
          <p:spPr bwMode="auto">
            <a:xfrm>
              <a:off x="1639002" y="2667000"/>
              <a:ext cx="455810" cy="457934"/>
            </a:xfrm>
            <a:prstGeom prst="rect">
              <a:avLst/>
            </a:prstGeom>
            <a:solidFill>
              <a:schemeClr val="accent1"/>
            </a:solidFill>
            <a:ln w="19050" algn="ctr">
              <a:solidFill>
                <a:schemeClr val="tx1"/>
              </a:solidFill>
              <a:round/>
              <a:headEnd/>
              <a:tailEnd/>
            </a:ln>
          </p:spPr>
          <p:txBody>
            <a:bodyPr/>
            <a:lstStyle/>
            <a:p>
              <a:pPr defTabSz="685800">
                <a:lnSpc>
                  <a:spcPct val="85000"/>
                </a:lnSpc>
                <a:defRPr/>
              </a:pPr>
              <a:endParaRPr lang="en-US" altLang="en-US" sz="1350">
                <a:solidFill>
                  <a:srgbClr val="FFFFFF"/>
                </a:solidFill>
                <a:latin typeface="Arial"/>
                <a:cs typeface="Arial" charset="0"/>
              </a:endParaRPr>
            </a:p>
          </p:txBody>
        </p:sp>
        <p:sp>
          <p:nvSpPr>
            <p:cNvPr id="53264" name="Rectangle 12"/>
            <p:cNvSpPr>
              <a:spLocks noChangeAspect="1"/>
            </p:cNvSpPr>
            <p:nvPr/>
          </p:nvSpPr>
          <p:spPr bwMode="auto">
            <a:xfrm>
              <a:off x="1181100" y="3124934"/>
              <a:ext cx="457902" cy="455732"/>
            </a:xfrm>
            <a:prstGeom prst="rect">
              <a:avLst/>
            </a:prstGeom>
            <a:solidFill>
              <a:srgbClr val="FF0000"/>
            </a:solidFill>
            <a:ln w="19050" algn="ctr">
              <a:solidFill>
                <a:schemeClr val="tx1"/>
              </a:solidFill>
              <a:round/>
              <a:headEnd/>
              <a:tailEnd/>
            </a:ln>
          </p:spPr>
          <p:txBody>
            <a:bodyPr/>
            <a:lstStyle/>
            <a:p>
              <a:pPr defTabSz="685800">
                <a:lnSpc>
                  <a:spcPct val="85000"/>
                </a:lnSpc>
                <a:defRPr/>
              </a:pPr>
              <a:endParaRPr lang="en-US" altLang="en-US" sz="1350">
                <a:solidFill>
                  <a:srgbClr val="FFFFFF"/>
                </a:solidFill>
                <a:latin typeface="Arial"/>
                <a:cs typeface="Arial" charset="0"/>
              </a:endParaRPr>
            </a:p>
          </p:txBody>
        </p:sp>
        <p:sp>
          <p:nvSpPr>
            <p:cNvPr id="53265" name="Rectangle 13"/>
            <p:cNvSpPr>
              <a:spLocks noChangeAspect="1"/>
            </p:cNvSpPr>
            <p:nvPr/>
          </p:nvSpPr>
          <p:spPr bwMode="auto">
            <a:xfrm>
              <a:off x="1181100" y="3580666"/>
              <a:ext cx="457902" cy="457934"/>
            </a:xfrm>
            <a:prstGeom prst="rect">
              <a:avLst/>
            </a:prstGeom>
            <a:solidFill>
              <a:schemeClr val="accent1"/>
            </a:solidFill>
            <a:ln w="19050" algn="ctr">
              <a:solidFill>
                <a:schemeClr val="tx1"/>
              </a:solidFill>
              <a:round/>
              <a:headEnd/>
              <a:tailEnd/>
            </a:ln>
          </p:spPr>
          <p:txBody>
            <a:bodyPr/>
            <a:lstStyle/>
            <a:p>
              <a:pPr defTabSz="685800">
                <a:lnSpc>
                  <a:spcPct val="85000"/>
                </a:lnSpc>
                <a:defRPr/>
              </a:pPr>
              <a:endParaRPr lang="en-US" altLang="en-US" sz="1350">
                <a:solidFill>
                  <a:srgbClr val="FFFFFF"/>
                </a:solidFill>
                <a:latin typeface="Arial"/>
                <a:cs typeface="Arial" charset="0"/>
              </a:endParaRPr>
            </a:p>
          </p:txBody>
        </p:sp>
        <p:sp>
          <p:nvSpPr>
            <p:cNvPr id="53266" name="Rectangle 14"/>
            <p:cNvSpPr>
              <a:spLocks noChangeAspect="1"/>
            </p:cNvSpPr>
            <p:nvPr/>
          </p:nvSpPr>
          <p:spPr bwMode="auto">
            <a:xfrm>
              <a:off x="2094812" y="2667000"/>
              <a:ext cx="457900" cy="457934"/>
            </a:xfrm>
            <a:prstGeom prst="rect">
              <a:avLst/>
            </a:prstGeom>
            <a:solidFill>
              <a:srgbClr val="FF0000"/>
            </a:solidFill>
            <a:ln w="19050" algn="ctr">
              <a:solidFill>
                <a:schemeClr val="tx1"/>
              </a:solidFill>
              <a:round/>
              <a:headEnd/>
              <a:tailEnd/>
            </a:ln>
          </p:spPr>
          <p:txBody>
            <a:bodyPr/>
            <a:lstStyle/>
            <a:p>
              <a:pPr defTabSz="685800">
                <a:lnSpc>
                  <a:spcPct val="85000"/>
                </a:lnSpc>
                <a:defRPr/>
              </a:pPr>
              <a:endParaRPr lang="en-US" altLang="en-US" sz="1350">
                <a:solidFill>
                  <a:srgbClr val="FFFFFF"/>
                </a:solidFill>
                <a:latin typeface="Arial"/>
                <a:cs typeface="Arial" charset="0"/>
              </a:endParaRPr>
            </a:p>
          </p:txBody>
        </p:sp>
        <p:sp>
          <p:nvSpPr>
            <p:cNvPr id="53267" name="Rectangle 15"/>
            <p:cNvSpPr>
              <a:spLocks noChangeAspect="1"/>
            </p:cNvSpPr>
            <p:nvPr/>
          </p:nvSpPr>
          <p:spPr bwMode="auto">
            <a:xfrm>
              <a:off x="1181100" y="2667000"/>
              <a:ext cx="457902" cy="457934"/>
            </a:xfrm>
            <a:prstGeom prst="rect">
              <a:avLst/>
            </a:prstGeom>
            <a:solidFill>
              <a:schemeClr val="accent1"/>
            </a:solidFill>
            <a:ln w="19050" algn="ctr">
              <a:solidFill>
                <a:schemeClr val="tx1"/>
              </a:solidFill>
              <a:round/>
              <a:headEnd/>
              <a:tailEnd/>
            </a:ln>
          </p:spPr>
          <p:txBody>
            <a:bodyPr/>
            <a:lstStyle/>
            <a:p>
              <a:pPr defTabSz="685800">
                <a:lnSpc>
                  <a:spcPct val="85000"/>
                </a:lnSpc>
                <a:defRPr/>
              </a:pPr>
              <a:endParaRPr lang="en-US" altLang="en-US" sz="1350">
                <a:solidFill>
                  <a:srgbClr val="FFFFFF"/>
                </a:solidFill>
                <a:latin typeface="Arial"/>
                <a:cs typeface="Arial" charset="0"/>
              </a:endParaRPr>
            </a:p>
          </p:txBody>
        </p:sp>
        <p:sp>
          <p:nvSpPr>
            <p:cNvPr id="53268" name="Rectangle 16"/>
            <p:cNvSpPr>
              <a:spLocks noChangeAspect="1"/>
            </p:cNvSpPr>
            <p:nvPr/>
          </p:nvSpPr>
          <p:spPr bwMode="auto">
            <a:xfrm>
              <a:off x="1639002" y="3580666"/>
              <a:ext cx="455810" cy="457934"/>
            </a:xfrm>
            <a:prstGeom prst="rect">
              <a:avLst/>
            </a:prstGeom>
            <a:solidFill>
              <a:schemeClr val="accent1"/>
            </a:solidFill>
            <a:ln w="19050" algn="ctr">
              <a:solidFill>
                <a:schemeClr val="tx1"/>
              </a:solidFill>
              <a:round/>
              <a:headEnd/>
              <a:tailEnd/>
            </a:ln>
          </p:spPr>
          <p:txBody>
            <a:bodyPr/>
            <a:lstStyle/>
            <a:p>
              <a:pPr defTabSz="685800">
                <a:lnSpc>
                  <a:spcPct val="85000"/>
                </a:lnSpc>
                <a:defRPr/>
              </a:pPr>
              <a:endParaRPr lang="en-US" altLang="en-US" sz="1350">
                <a:solidFill>
                  <a:srgbClr val="FFFFFF"/>
                </a:solidFill>
                <a:latin typeface="Arial"/>
                <a:cs typeface="Arial" charset="0"/>
              </a:endParaRPr>
            </a:p>
          </p:txBody>
        </p:sp>
        <p:sp>
          <p:nvSpPr>
            <p:cNvPr id="53269" name="Rectangle 17"/>
            <p:cNvSpPr>
              <a:spLocks noChangeAspect="1"/>
            </p:cNvSpPr>
            <p:nvPr/>
          </p:nvSpPr>
          <p:spPr bwMode="auto">
            <a:xfrm>
              <a:off x="2094812" y="3124934"/>
              <a:ext cx="457900" cy="455732"/>
            </a:xfrm>
            <a:prstGeom prst="rect">
              <a:avLst/>
            </a:prstGeom>
            <a:solidFill>
              <a:schemeClr val="accent1"/>
            </a:solidFill>
            <a:ln w="19050" algn="ctr">
              <a:solidFill>
                <a:schemeClr val="tx1"/>
              </a:solidFill>
              <a:round/>
              <a:headEnd/>
              <a:tailEnd/>
            </a:ln>
          </p:spPr>
          <p:txBody>
            <a:bodyPr/>
            <a:lstStyle/>
            <a:p>
              <a:pPr defTabSz="685800">
                <a:lnSpc>
                  <a:spcPct val="85000"/>
                </a:lnSpc>
                <a:defRPr/>
              </a:pPr>
              <a:endParaRPr lang="en-US" altLang="en-US" sz="1350">
                <a:solidFill>
                  <a:srgbClr val="FFFFFF"/>
                </a:solidFill>
                <a:latin typeface="Arial"/>
                <a:cs typeface="Arial" charset="0"/>
              </a:endParaRPr>
            </a:p>
          </p:txBody>
        </p:sp>
        <p:sp>
          <p:nvSpPr>
            <p:cNvPr id="53270" name="Rectangle 18"/>
            <p:cNvSpPr>
              <a:spLocks noChangeAspect="1"/>
            </p:cNvSpPr>
            <p:nvPr/>
          </p:nvSpPr>
          <p:spPr bwMode="auto">
            <a:xfrm>
              <a:off x="2094812" y="3580666"/>
              <a:ext cx="457900" cy="457934"/>
            </a:xfrm>
            <a:prstGeom prst="rect">
              <a:avLst/>
            </a:prstGeom>
            <a:solidFill>
              <a:schemeClr val="accent1"/>
            </a:solidFill>
            <a:ln w="19050" algn="ctr">
              <a:solidFill>
                <a:schemeClr val="tx1"/>
              </a:solidFill>
              <a:round/>
              <a:headEnd/>
              <a:tailEnd/>
            </a:ln>
          </p:spPr>
          <p:txBody>
            <a:bodyPr/>
            <a:lstStyle/>
            <a:p>
              <a:pPr defTabSz="685800">
                <a:lnSpc>
                  <a:spcPct val="85000"/>
                </a:lnSpc>
                <a:defRPr/>
              </a:pPr>
              <a:endParaRPr lang="en-US" altLang="en-US" sz="1350">
                <a:solidFill>
                  <a:srgbClr val="FFFFFF"/>
                </a:solidFill>
                <a:latin typeface="Arial"/>
                <a:cs typeface="Arial" charset="0"/>
              </a:endParaRPr>
            </a:p>
          </p:txBody>
        </p:sp>
        <p:sp>
          <p:nvSpPr>
            <p:cNvPr id="53271" name="TextBox 19"/>
            <p:cNvSpPr txBox="1">
              <a:spLocks noChangeAspect="1"/>
            </p:cNvSpPr>
            <p:nvPr/>
          </p:nvSpPr>
          <p:spPr bwMode="auto">
            <a:xfrm>
              <a:off x="1649455" y="3184378"/>
              <a:ext cx="263449" cy="432435"/>
            </a:xfrm>
            <a:prstGeom prst="rect">
              <a:avLst/>
            </a:prstGeom>
            <a:noFill/>
            <a:ln w="9525">
              <a:noFill/>
              <a:miter lim="800000"/>
              <a:headEnd/>
              <a:tailEnd/>
            </a:ln>
          </p:spPr>
          <p:txBody>
            <a:bodyPr>
              <a:spAutoFit/>
            </a:bodyPr>
            <a:lstStyle/>
            <a:p>
              <a:pPr defTabSz="685800">
                <a:lnSpc>
                  <a:spcPct val="85000"/>
                </a:lnSpc>
                <a:defRPr/>
              </a:pPr>
              <a:r>
                <a:rPr lang="en-GB" altLang="en-US" sz="1350" b="1">
                  <a:solidFill>
                    <a:srgbClr val="FF0000"/>
                  </a:solidFill>
                  <a:latin typeface="Arial"/>
                  <a:cs typeface="Arial" charset="0"/>
                </a:rPr>
                <a:t>X</a:t>
              </a:r>
            </a:p>
          </p:txBody>
        </p:sp>
      </p:grpSp>
      <p:sp>
        <p:nvSpPr>
          <p:cNvPr id="147473" name="AutoShape 432"/>
          <p:cNvSpPr>
            <a:spLocks noChangeArrowheads="1"/>
          </p:cNvSpPr>
          <p:nvPr/>
        </p:nvSpPr>
        <p:spPr bwMode="auto">
          <a:xfrm>
            <a:off x="6674590" y="3714176"/>
            <a:ext cx="655551" cy="346389"/>
          </a:xfrm>
          <a:prstGeom prst="rightArrow">
            <a:avLst>
              <a:gd name="adj1" fmla="val 50000"/>
              <a:gd name="adj2" fmla="val 45356"/>
            </a:avLst>
          </a:prstGeom>
          <a:solidFill>
            <a:schemeClr val="bg1">
              <a:lumMod val="60000"/>
              <a:lumOff val="40000"/>
            </a:schemeClr>
          </a:solidFill>
          <a:ln w="19050" algn="ctr">
            <a:solidFill>
              <a:schemeClr val="tx1"/>
            </a:solidFill>
            <a:miter lim="800000"/>
            <a:headEnd/>
            <a:tailEnd/>
          </a:ln>
        </p:spPr>
        <p:txBody>
          <a:bodyPr wrap="none" anchor="ctr"/>
          <a:lstStyle/>
          <a:p>
            <a:pPr defTabSz="685800">
              <a:defRPr/>
            </a:pPr>
            <a:endParaRPr lang="en-US" altLang="en-US" sz="1050">
              <a:solidFill>
                <a:srgbClr val="FFFFFF"/>
              </a:solidFill>
              <a:latin typeface="Arial"/>
              <a:cs typeface="Arial" charset="0"/>
            </a:endParaRPr>
          </a:p>
        </p:txBody>
      </p:sp>
      <p:sp>
        <p:nvSpPr>
          <p:cNvPr id="2" name="TextBox 1"/>
          <p:cNvSpPr txBox="1">
            <a:spLocks noChangeArrowheads="1"/>
          </p:cNvSpPr>
          <p:nvPr/>
        </p:nvSpPr>
        <p:spPr bwMode="auto">
          <a:xfrm>
            <a:off x="4990182" y="2158272"/>
            <a:ext cx="1860966" cy="367024"/>
          </a:xfrm>
          <a:prstGeom prst="rect">
            <a:avLst/>
          </a:prstGeom>
          <a:noFill/>
          <a:ln w="9525">
            <a:noFill/>
            <a:miter lim="800000"/>
            <a:headEnd/>
            <a:tailEnd/>
          </a:ln>
        </p:spPr>
        <p:txBody>
          <a:bodyPr wrap="square">
            <a:spAutoFit/>
          </a:bodyPr>
          <a:lstStyle/>
          <a:p>
            <a:pPr defTabSz="685800">
              <a:lnSpc>
                <a:spcPct val="85000"/>
              </a:lnSpc>
              <a:defRPr/>
            </a:pPr>
            <a:r>
              <a:rPr lang="en-GB" altLang="en-US" sz="1050" dirty="0">
                <a:solidFill>
                  <a:srgbClr val="000000"/>
                </a:solidFill>
                <a:latin typeface="Arial"/>
                <a:cs typeface="Arial" charset="0"/>
              </a:rPr>
              <a:t>Gaps because of under-sampling</a:t>
            </a:r>
          </a:p>
        </p:txBody>
      </p:sp>
      <p:sp>
        <p:nvSpPr>
          <p:cNvPr id="19" name="TextBox 18"/>
          <p:cNvSpPr txBox="1">
            <a:spLocks noChangeArrowheads="1"/>
          </p:cNvSpPr>
          <p:nvPr/>
        </p:nvSpPr>
        <p:spPr bwMode="auto">
          <a:xfrm>
            <a:off x="6932402" y="2082266"/>
            <a:ext cx="2073770" cy="504369"/>
          </a:xfrm>
          <a:prstGeom prst="rect">
            <a:avLst/>
          </a:prstGeom>
          <a:noFill/>
          <a:ln w="9525">
            <a:noFill/>
            <a:miter lim="800000"/>
            <a:headEnd/>
            <a:tailEnd/>
          </a:ln>
        </p:spPr>
        <p:txBody>
          <a:bodyPr wrap="square">
            <a:spAutoFit/>
          </a:bodyPr>
          <a:lstStyle/>
          <a:p>
            <a:pPr defTabSz="685800">
              <a:lnSpc>
                <a:spcPct val="85000"/>
              </a:lnSpc>
              <a:defRPr/>
            </a:pPr>
            <a:r>
              <a:rPr lang="en-GB" altLang="en-US" sz="1050" dirty="0">
                <a:solidFill>
                  <a:srgbClr val="000000"/>
                </a:solidFill>
                <a:latin typeface="Arial"/>
                <a:cs typeface="Arial" charset="0"/>
              </a:rPr>
              <a:t>Smooth probabilities with additional neighbourhood processing</a:t>
            </a:r>
          </a:p>
        </p:txBody>
      </p:sp>
      <p:sp>
        <p:nvSpPr>
          <p:cNvPr id="21" name="TextBox 20"/>
          <p:cNvSpPr txBox="1">
            <a:spLocks noChangeArrowheads="1"/>
          </p:cNvSpPr>
          <p:nvPr/>
        </p:nvSpPr>
        <p:spPr bwMode="auto">
          <a:xfrm>
            <a:off x="7002365" y="5181345"/>
            <a:ext cx="2073770" cy="367024"/>
          </a:xfrm>
          <a:prstGeom prst="rect">
            <a:avLst/>
          </a:prstGeom>
          <a:noFill/>
          <a:ln w="9525">
            <a:noFill/>
            <a:miter lim="800000"/>
            <a:headEnd/>
            <a:tailEnd/>
          </a:ln>
        </p:spPr>
        <p:txBody>
          <a:bodyPr wrap="square">
            <a:spAutoFit/>
          </a:bodyPr>
          <a:lstStyle/>
          <a:p>
            <a:pPr defTabSz="685800">
              <a:lnSpc>
                <a:spcPct val="85000"/>
              </a:lnSpc>
              <a:defRPr/>
            </a:pPr>
            <a:r>
              <a:rPr lang="en-GB" altLang="en-US" sz="1050">
                <a:solidFill>
                  <a:srgbClr val="000000"/>
                </a:solidFill>
                <a:latin typeface="Arial"/>
                <a:cs typeface="Arial" charset="0"/>
              </a:rPr>
              <a:t>But what is the right sized neighbourhood ?</a:t>
            </a:r>
          </a:p>
        </p:txBody>
      </p:sp>
      <p:sp>
        <p:nvSpPr>
          <p:cNvPr id="53259" name="TextBox 3"/>
          <p:cNvSpPr txBox="1">
            <a:spLocks noChangeArrowheads="1"/>
          </p:cNvSpPr>
          <p:nvPr/>
        </p:nvSpPr>
        <p:spPr bwMode="auto">
          <a:xfrm>
            <a:off x="1997264" y="1035338"/>
            <a:ext cx="4853885" cy="458587"/>
          </a:xfrm>
          <a:prstGeom prst="rect">
            <a:avLst/>
          </a:prstGeom>
          <a:noFill/>
          <a:ln w="9525">
            <a:noFill/>
            <a:miter lim="800000"/>
            <a:headEnd/>
            <a:tailEnd/>
          </a:ln>
        </p:spPr>
        <p:txBody>
          <a:bodyPr wrap="square">
            <a:spAutoFit/>
          </a:bodyPr>
          <a:lstStyle/>
          <a:p>
            <a:pPr defTabSz="685800">
              <a:lnSpc>
                <a:spcPct val="85000"/>
              </a:lnSpc>
              <a:defRPr/>
            </a:pPr>
            <a:r>
              <a:rPr lang="en-GB" altLang="en-US" sz="2800" dirty="0">
                <a:solidFill>
                  <a:srgbClr val="000000"/>
                </a:solidFill>
                <a:latin typeface="Arial"/>
                <a:cs typeface="Arial" charset="0"/>
              </a:rPr>
              <a:t>Making a probability forecast</a:t>
            </a:r>
            <a:endParaRPr lang="en-GB" altLang="en-US" sz="2400" dirty="0">
              <a:solidFill>
                <a:srgbClr val="000000"/>
              </a:solidFill>
              <a:latin typeface="Arial"/>
              <a:cs typeface="Arial" charset="0"/>
            </a:endParaRPr>
          </a:p>
        </p:txBody>
      </p:sp>
      <p:sp>
        <p:nvSpPr>
          <p:cNvPr id="53261" name="TextBox 3"/>
          <p:cNvSpPr txBox="1">
            <a:spLocks noChangeArrowheads="1"/>
          </p:cNvSpPr>
          <p:nvPr/>
        </p:nvSpPr>
        <p:spPr bwMode="auto">
          <a:xfrm>
            <a:off x="1997264" y="1461212"/>
            <a:ext cx="4111835" cy="327782"/>
          </a:xfrm>
          <a:prstGeom prst="rect">
            <a:avLst/>
          </a:prstGeom>
          <a:noFill/>
          <a:ln w="9525">
            <a:noFill/>
            <a:miter lim="800000"/>
            <a:headEnd/>
            <a:tailEnd/>
          </a:ln>
        </p:spPr>
        <p:txBody>
          <a:bodyPr wrap="square">
            <a:spAutoFit/>
          </a:bodyPr>
          <a:lstStyle/>
          <a:p>
            <a:pPr defTabSz="685800">
              <a:lnSpc>
                <a:spcPct val="85000"/>
              </a:lnSpc>
              <a:defRPr/>
            </a:pPr>
            <a:r>
              <a:rPr lang="en-GB" altLang="en-US" dirty="0">
                <a:solidFill>
                  <a:srgbClr val="000000"/>
                </a:solidFill>
                <a:latin typeface="Arial"/>
                <a:cs typeface="Arial" charset="0"/>
              </a:rPr>
              <a:t>Ensemble + neighbourhood</a:t>
            </a:r>
          </a:p>
        </p:txBody>
      </p:sp>
      <p:sp>
        <p:nvSpPr>
          <p:cNvPr id="24" name="Footer Placeholder 3"/>
          <p:cNvSpPr>
            <a:spLocks noGrp="1"/>
          </p:cNvSpPr>
          <p:nvPr>
            <p:ph type="ftr" sz="quarter" idx="4294967295"/>
          </p:nvPr>
        </p:nvSpPr>
        <p:spPr>
          <a:xfrm>
            <a:off x="0" y="5589588"/>
            <a:ext cx="9144000" cy="411162"/>
          </a:xfrm>
        </p:spPr>
        <p:txBody>
          <a:bodyPr/>
          <a:lstStyle/>
          <a:p>
            <a:r>
              <a:rPr lang="en-GB" kern="0" dirty="0">
                <a:solidFill>
                  <a:srgbClr val="2A2A2A"/>
                </a:solidFill>
                <a:latin typeface="Arial"/>
                <a:sym typeface="Helvetica Light"/>
              </a:rPr>
              <a:t>www.metoffice.gov.uk																									                       © Crown Copyright 2017, Met Office</a:t>
            </a:r>
          </a:p>
        </p:txBody>
      </p:sp>
    </p:spTree>
    <p:extLst>
      <p:ext uri="{BB962C8B-B14F-4D97-AF65-F5344CB8AC3E}">
        <p14:creationId xmlns:p14="http://schemas.microsoft.com/office/powerpoint/2010/main" val="2797024027"/>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4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4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74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7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nimBg="1"/>
      <p:bldP spid="147473" grpId="0" animBg="1"/>
      <p:bldP spid="2" grpId="0"/>
      <p:bldP spid="19"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7645" y="1528253"/>
            <a:ext cx="4584909" cy="623248"/>
          </a:xfrm>
        </p:spPr>
        <p:txBody>
          <a:bodyPr/>
          <a:lstStyle/>
          <a:p>
            <a:r>
              <a:rPr lang="en-GB" dirty="0"/>
              <a:t>IMPROVER Science</a:t>
            </a:r>
          </a:p>
        </p:txBody>
      </p:sp>
      <p:sp>
        <p:nvSpPr>
          <p:cNvPr id="4" name="Text Placeholder 3"/>
          <p:cNvSpPr>
            <a:spLocks noGrp="1"/>
          </p:cNvSpPr>
          <p:nvPr>
            <p:ph type="body" sz="quarter" idx="11"/>
          </p:nvPr>
        </p:nvSpPr>
        <p:spPr>
          <a:xfrm>
            <a:off x="197645" y="2172362"/>
            <a:ext cx="4813509" cy="3376052"/>
          </a:xfrm>
        </p:spPr>
        <p:txBody>
          <a:bodyPr/>
          <a:lstStyle/>
          <a:p>
            <a:r>
              <a:rPr lang="en-GB" sz="1650" b="1" dirty="0">
                <a:solidFill>
                  <a:schemeClr val="bg1">
                    <a:lumMod val="75000"/>
                  </a:schemeClr>
                </a:solidFill>
              </a:rPr>
              <a:t>Single, integrated, modular processing chain</a:t>
            </a:r>
          </a:p>
          <a:p>
            <a:r>
              <a:rPr lang="en-GB" sz="1650" b="1" dirty="0">
                <a:solidFill>
                  <a:schemeClr val="accent2"/>
                </a:solidFill>
              </a:rPr>
              <a:t>Sequential application of ‘physical’, ‘statistical’ and ‘neighbourhood’ processing</a:t>
            </a:r>
          </a:p>
          <a:p>
            <a:r>
              <a:rPr lang="en-GB" sz="1650" b="1" dirty="0">
                <a:solidFill>
                  <a:srgbClr val="C00000"/>
                </a:solidFill>
              </a:rPr>
              <a:t>Probabilistic at the core – forecasts blended using probabilities</a:t>
            </a:r>
          </a:p>
          <a:p>
            <a:r>
              <a:rPr lang="en-GB" sz="1650" b="1" dirty="0">
                <a:solidFill>
                  <a:srgbClr val="7030A0"/>
                </a:solidFill>
              </a:rPr>
              <a:t>Spot forecasts from probabilities</a:t>
            </a:r>
          </a:p>
          <a:p>
            <a:r>
              <a:rPr lang="en-GB" sz="1650" b="1" dirty="0">
                <a:solidFill>
                  <a:schemeClr val="accent1">
                    <a:lumMod val="75000"/>
                  </a:schemeClr>
                </a:solidFill>
              </a:rPr>
              <a:t>Verification at every stage</a:t>
            </a:r>
          </a:p>
          <a:p>
            <a:endParaRPr lang="en-GB" dirty="0"/>
          </a:p>
        </p:txBody>
      </p:sp>
      <p:sp>
        <p:nvSpPr>
          <p:cNvPr id="7" name="Rectangle 6"/>
          <p:cNvSpPr/>
          <p:nvPr/>
        </p:nvSpPr>
        <p:spPr>
          <a:xfrm>
            <a:off x="6436895" y="4220076"/>
            <a:ext cx="463216" cy="228600"/>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525">
              <a:solidFill>
                <a:srgbClr val="2A2A2A"/>
              </a:solidFill>
              <a:latin typeface="Arial"/>
            </a:endParaRPr>
          </a:p>
        </p:txBody>
      </p:sp>
      <p:pic>
        <p:nvPicPr>
          <p:cNvPr id="8" name="Picture 7" descr="T&amp;EPP-ProjectScope-v5.png"/>
          <p:cNvPicPr>
            <a:picLocks noChangeAspect="1"/>
          </p:cNvPicPr>
          <p:nvPr/>
        </p:nvPicPr>
        <p:blipFill>
          <a:blip r:embed="rId3" cstate="print"/>
          <a:stretch>
            <a:fillRect/>
          </a:stretch>
        </p:blipFill>
        <p:spPr>
          <a:xfrm>
            <a:off x="5442612" y="1035809"/>
            <a:ext cx="3503856" cy="4308963"/>
          </a:xfrm>
          <a:prstGeom prst="rect">
            <a:avLst/>
          </a:prstGeom>
        </p:spPr>
      </p:pic>
      <p:pic>
        <p:nvPicPr>
          <p:cNvPr id="9" name="Picture Placeholder 5" descr="T&amp;E-logo-v2.PNG"/>
          <p:cNvPicPr>
            <a:picLocks noChangeAspect="1"/>
          </p:cNvPicPr>
          <p:nvPr/>
        </p:nvPicPr>
        <p:blipFill>
          <a:blip r:embed="rId4" cstate="print"/>
          <a:srcRect/>
          <a:stretch>
            <a:fillRect/>
          </a:stretch>
        </p:blipFill>
        <p:spPr>
          <a:xfrm>
            <a:off x="4333899" y="986663"/>
            <a:ext cx="778684" cy="717298"/>
          </a:xfrm>
          <a:prstGeom prst="rect">
            <a:avLst/>
          </a:prstGeom>
        </p:spPr>
      </p:pic>
      <p:sp>
        <p:nvSpPr>
          <p:cNvPr id="10" name="Footer Placeholder 3"/>
          <p:cNvSpPr>
            <a:spLocks noGrp="1"/>
          </p:cNvSpPr>
          <p:nvPr>
            <p:ph type="ftr" sz="quarter" idx="4294967295"/>
          </p:nvPr>
        </p:nvSpPr>
        <p:spPr>
          <a:xfrm>
            <a:off x="0" y="5589588"/>
            <a:ext cx="9144000" cy="411162"/>
          </a:xfrm>
        </p:spPr>
        <p:txBody>
          <a:bodyPr/>
          <a:lstStyle/>
          <a:p>
            <a:r>
              <a:rPr lang="en-GB" kern="0" dirty="0">
                <a:solidFill>
                  <a:srgbClr val="2A2A2A"/>
                </a:solidFill>
                <a:latin typeface="Arial"/>
                <a:sym typeface="Helvetica Light"/>
              </a:rPr>
              <a:t>www.metoffice.gov.uk																									                       © Crown Copyright 2017, Met Office</a:t>
            </a:r>
          </a:p>
        </p:txBody>
      </p:sp>
      <p:sp>
        <p:nvSpPr>
          <p:cNvPr id="11" name="TextBox 10"/>
          <p:cNvSpPr txBox="1"/>
          <p:nvPr/>
        </p:nvSpPr>
        <p:spPr>
          <a:xfrm>
            <a:off x="7839667" y="2360992"/>
            <a:ext cx="766119"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2000" b="1" dirty="0">
                <a:solidFill>
                  <a:srgbClr val="00B050"/>
                </a:solidFill>
                <a:latin typeface="Arial"/>
                <a:sym typeface="Helvetica Light"/>
              </a:rPr>
              <a:t>AWS</a:t>
            </a:r>
          </a:p>
        </p:txBody>
      </p:sp>
      <p:sp>
        <p:nvSpPr>
          <p:cNvPr id="12" name="TextBox 11"/>
          <p:cNvSpPr txBox="1"/>
          <p:nvPr/>
        </p:nvSpPr>
        <p:spPr>
          <a:xfrm>
            <a:off x="7780943" y="4933899"/>
            <a:ext cx="766119"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2000" b="1" dirty="0">
                <a:solidFill>
                  <a:srgbClr val="00B050"/>
                </a:solidFill>
                <a:latin typeface="Arial"/>
                <a:sym typeface="Helvetica Light"/>
              </a:rPr>
              <a:t>AWS</a:t>
            </a:r>
          </a:p>
        </p:txBody>
      </p:sp>
    </p:spTree>
    <p:extLst>
      <p:ext uri="{BB962C8B-B14F-4D97-AF65-F5344CB8AC3E}">
        <p14:creationId xmlns:p14="http://schemas.microsoft.com/office/powerpoint/2010/main" val="68802522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51AE-5D36-4326-BF52-6AA806249D26}"/>
              </a:ext>
            </a:extLst>
          </p:cNvPr>
          <p:cNvSpPr>
            <a:spLocks noGrp="1"/>
          </p:cNvSpPr>
          <p:nvPr>
            <p:ph type="title"/>
          </p:nvPr>
        </p:nvSpPr>
        <p:spPr>
          <a:xfrm>
            <a:off x="628650" y="136524"/>
            <a:ext cx="7886700" cy="471586"/>
          </a:xfrm>
        </p:spPr>
        <p:txBody>
          <a:bodyPr>
            <a:normAutofit fontScale="90000"/>
          </a:bodyPr>
          <a:lstStyle/>
          <a:p>
            <a:r>
              <a:rPr lang="en-AU" dirty="0"/>
              <a:t>EPP focus</a:t>
            </a:r>
            <a:endParaRPr lang="en-US" dirty="0"/>
          </a:p>
        </p:txBody>
      </p:sp>
      <p:sp>
        <p:nvSpPr>
          <p:cNvPr id="5" name="Rectangle 4">
            <a:extLst>
              <a:ext uri="{FF2B5EF4-FFF2-40B4-BE49-F238E27FC236}">
                <a16:creationId xmlns:a16="http://schemas.microsoft.com/office/drawing/2014/main" id="{FA2AA582-162A-4BC6-B959-E936C30F1785}"/>
              </a:ext>
            </a:extLst>
          </p:cNvPr>
          <p:cNvSpPr/>
          <p:nvPr/>
        </p:nvSpPr>
        <p:spPr>
          <a:xfrm>
            <a:off x="611560" y="1700808"/>
            <a:ext cx="7903790" cy="3384376"/>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9521622-C89E-4E0D-B846-F2C976DDDA0E}"/>
              </a:ext>
            </a:extLst>
          </p:cNvPr>
          <p:cNvSpPr/>
          <p:nvPr/>
        </p:nvSpPr>
        <p:spPr>
          <a:xfrm>
            <a:off x="628650" y="4365104"/>
            <a:ext cx="3943350" cy="72008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Triangle 8">
            <a:extLst>
              <a:ext uri="{FF2B5EF4-FFF2-40B4-BE49-F238E27FC236}">
                <a16:creationId xmlns:a16="http://schemas.microsoft.com/office/drawing/2014/main" id="{D9D28C8C-C3BB-4A35-A34F-893AE7464EBD}"/>
              </a:ext>
            </a:extLst>
          </p:cNvPr>
          <p:cNvSpPr/>
          <p:nvPr/>
        </p:nvSpPr>
        <p:spPr>
          <a:xfrm flipH="1">
            <a:off x="2600325" y="3429000"/>
            <a:ext cx="1440161" cy="936104"/>
          </a:xfrm>
          <a:prstGeom prst="rtTriangle">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Triangle 11">
            <a:extLst>
              <a:ext uri="{FF2B5EF4-FFF2-40B4-BE49-F238E27FC236}">
                <a16:creationId xmlns:a16="http://schemas.microsoft.com/office/drawing/2014/main" id="{F43AEE45-8CCF-4B03-AE2D-508760201C18}"/>
              </a:ext>
            </a:extLst>
          </p:cNvPr>
          <p:cNvSpPr/>
          <p:nvPr/>
        </p:nvSpPr>
        <p:spPr>
          <a:xfrm flipH="1">
            <a:off x="2483768" y="4343287"/>
            <a:ext cx="1556718" cy="720080"/>
          </a:xfrm>
          <a:prstGeom prst="rtTriangl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175DAE-16E7-4618-BA45-D84B19472EDB}"/>
              </a:ext>
            </a:extLst>
          </p:cNvPr>
          <p:cNvSpPr/>
          <p:nvPr/>
        </p:nvSpPr>
        <p:spPr>
          <a:xfrm>
            <a:off x="4033642" y="1938649"/>
            <a:ext cx="4481708" cy="3168352"/>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ight Triangle 13">
            <a:extLst>
              <a:ext uri="{FF2B5EF4-FFF2-40B4-BE49-F238E27FC236}">
                <a16:creationId xmlns:a16="http://schemas.microsoft.com/office/drawing/2014/main" id="{5757ED5D-2699-4329-B18B-E5BCE0F3916B}"/>
              </a:ext>
            </a:extLst>
          </p:cNvPr>
          <p:cNvSpPr/>
          <p:nvPr/>
        </p:nvSpPr>
        <p:spPr>
          <a:xfrm flipV="1">
            <a:off x="3666768" y="1921880"/>
            <a:ext cx="1961306" cy="525719"/>
          </a:xfrm>
          <a:prstGeom prst="rtTriangl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83DE11D-757B-4A28-8C5A-1E283D9DD165}"/>
              </a:ext>
            </a:extLst>
          </p:cNvPr>
          <p:cNvSpPr txBox="1"/>
          <p:nvPr/>
        </p:nvSpPr>
        <p:spPr>
          <a:xfrm>
            <a:off x="611560" y="980728"/>
            <a:ext cx="79037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2017/18                  18/19                       19/20                    20/21                   21/22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DA5AD82-6765-44AD-BE12-580A33D80780}"/>
              </a:ext>
            </a:extLst>
          </p:cNvPr>
          <p:cNvSpPr txBox="1"/>
          <p:nvPr/>
        </p:nvSpPr>
        <p:spPr>
          <a:xfrm>
            <a:off x="1124161" y="1738512"/>
            <a:ext cx="2952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3590D"/>
                </a:solidFill>
                <a:effectLst/>
                <a:uLnTx/>
                <a:uFillTx/>
                <a:latin typeface="Calibri" panose="020F0502020204030204"/>
                <a:ea typeface="+mn-ea"/>
                <a:cs typeface="+mn-cs"/>
              </a:rPr>
              <a:t>Automation support (GOCF)</a:t>
            </a:r>
            <a:endParaRPr kumimoji="0" lang="en-US" sz="1800" b="0" i="0" u="none" strike="noStrike" kern="1200" cap="none" spc="0" normalizeH="0" baseline="0" noProof="0" dirty="0">
              <a:ln>
                <a:noFill/>
              </a:ln>
              <a:solidFill>
                <a:srgbClr val="03590D"/>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5B3CBA6-7B4C-4E48-84E3-804F8779FB0E}"/>
              </a:ext>
            </a:extLst>
          </p:cNvPr>
          <p:cNvSpPr txBox="1"/>
          <p:nvPr/>
        </p:nvSpPr>
        <p:spPr>
          <a:xfrm>
            <a:off x="755576" y="2212494"/>
            <a:ext cx="115212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3590D"/>
                </a:solidFill>
                <a:effectLst/>
                <a:uLnTx/>
                <a:uFillTx/>
                <a:latin typeface="Calibri" panose="020F0502020204030204"/>
                <a:ea typeface="+mn-ea"/>
                <a:cs typeface="+mn-cs"/>
              </a:rPr>
              <a:t>Daily Rainfall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3590D"/>
                </a:solidFill>
                <a:effectLst/>
                <a:uLnTx/>
                <a:uFillTx/>
                <a:latin typeface="Calibri" panose="020F0502020204030204"/>
                <a:ea typeface="+mn-ea"/>
                <a:cs typeface="+mn-cs"/>
              </a:rPr>
              <a:t>Coastal temperature</a:t>
            </a:r>
            <a:endParaRPr kumimoji="0" lang="en-US" sz="1400" b="0" i="0" u="none" strike="noStrike" kern="1200" cap="none" spc="0" normalizeH="0" baseline="0" noProof="0" dirty="0">
              <a:ln>
                <a:noFill/>
              </a:ln>
              <a:solidFill>
                <a:srgbClr val="03590D"/>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764EA01-C165-4140-8C56-EF939974EEFF}"/>
              </a:ext>
            </a:extLst>
          </p:cNvPr>
          <p:cNvSpPr txBox="1"/>
          <p:nvPr/>
        </p:nvSpPr>
        <p:spPr>
          <a:xfrm>
            <a:off x="2370624" y="2145547"/>
            <a:ext cx="144016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3590D"/>
                </a:solidFill>
                <a:effectLst/>
                <a:uLnTx/>
                <a:uFillTx/>
                <a:latin typeface="Calibri" panose="020F0502020204030204"/>
                <a:ea typeface="+mn-ea"/>
                <a:cs typeface="+mn-cs"/>
              </a:rPr>
              <a:t>Use ensembles incl ACCESS.  Show value from super-computer.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3590D"/>
                </a:solidFill>
                <a:effectLst/>
                <a:uLnTx/>
                <a:uFillTx/>
                <a:latin typeface="Calibri" panose="020F0502020204030204"/>
                <a:ea typeface="+mn-ea"/>
                <a:cs typeface="+mn-cs"/>
              </a:rPr>
              <a:t>Daily rainfall,  wind &amp; temperature improvements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3590D"/>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048ADCC-FE9F-47C0-A2DB-18D20F08B2FE}"/>
              </a:ext>
            </a:extLst>
          </p:cNvPr>
          <p:cNvSpPr txBox="1"/>
          <p:nvPr/>
        </p:nvSpPr>
        <p:spPr>
          <a:xfrm>
            <a:off x="1739652" y="4452524"/>
            <a:ext cx="15468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Aurora TROPS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FABD8D5-6CA2-4681-A57A-2534C0117ECB}"/>
              </a:ext>
            </a:extLst>
          </p:cNvPr>
          <p:cNvSpPr txBox="1"/>
          <p:nvPr/>
        </p:nvSpPr>
        <p:spPr>
          <a:xfrm>
            <a:off x="5301021" y="2255374"/>
            <a:ext cx="2386633" cy="3726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Met Office IMPROVER</a:t>
            </a: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29F437A-4F69-4434-8D75-1ABB096E7DBB}"/>
              </a:ext>
            </a:extLst>
          </p:cNvPr>
          <p:cNvSpPr txBox="1"/>
          <p:nvPr/>
        </p:nvSpPr>
        <p:spPr>
          <a:xfrm>
            <a:off x="4339783" y="2653378"/>
            <a:ext cx="12068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Development and testing</a:t>
            </a: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916A1C2-7860-403D-B6CF-33DE6818D0AA}"/>
              </a:ext>
            </a:extLst>
          </p:cNvPr>
          <p:cNvSpPr txBox="1"/>
          <p:nvPr/>
        </p:nvSpPr>
        <p:spPr>
          <a:xfrm>
            <a:off x="5879371" y="2706430"/>
            <a:ext cx="13921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Implementation</a:t>
            </a: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9C1B243-1F36-44A9-8EA9-AFA5544B383D}"/>
              </a:ext>
            </a:extLst>
          </p:cNvPr>
          <p:cNvSpPr txBox="1"/>
          <p:nvPr/>
        </p:nvSpPr>
        <p:spPr>
          <a:xfrm>
            <a:off x="4788024" y="3498417"/>
            <a:ext cx="35283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Guidance to support existing and enhanced automation, new &amp; better existing services through full ensembles, probabilities / risk / uncertainty, impacts / impact processing framework, NWP nowcasting, seamless forecasts, higher accuracy</a:t>
            </a: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5EB8650-104F-4F29-9197-3D3D3D659B89}"/>
              </a:ext>
            </a:extLst>
          </p:cNvPr>
          <p:cNvSpPr txBox="1"/>
          <p:nvPr/>
        </p:nvSpPr>
        <p:spPr>
          <a:xfrm>
            <a:off x="3368252" y="4768447"/>
            <a:ext cx="885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Spin-up</a:t>
            </a:r>
            <a:endPar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15609AE-3B0F-453E-885C-DBD1555B12E0}"/>
              </a:ext>
            </a:extLst>
          </p:cNvPr>
          <p:cNvSpPr txBox="1"/>
          <p:nvPr/>
        </p:nvSpPr>
        <p:spPr>
          <a:xfrm>
            <a:off x="8164965" y="1702870"/>
            <a:ext cx="7007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End of GOCF</a:t>
            </a:r>
          </a:p>
        </p:txBody>
      </p:sp>
      <p:sp>
        <p:nvSpPr>
          <p:cNvPr id="25" name="TextBox 24">
            <a:extLst>
              <a:ext uri="{FF2B5EF4-FFF2-40B4-BE49-F238E27FC236}">
                <a16:creationId xmlns:a16="http://schemas.microsoft.com/office/drawing/2014/main" id="{5C3C5284-72EB-44BF-9069-65D1B298FC01}"/>
              </a:ext>
            </a:extLst>
          </p:cNvPr>
          <p:cNvSpPr txBox="1"/>
          <p:nvPr/>
        </p:nvSpPr>
        <p:spPr>
          <a:xfrm>
            <a:off x="7243130" y="2706430"/>
            <a:ext cx="12928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Improvement</a:t>
            </a: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C4BAD9A-D8F2-4CCE-969C-F4C060487E23}"/>
              </a:ext>
            </a:extLst>
          </p:cNvPr>
          <p:cNvSpPr/>
          <p:nvPr/>
        </p:nvSpPr>
        <p:spPr>
          <a:xfrm>
            <a:off x="628650" y="5085184"/>
            <a:ext cx="1855118" cy="593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Seamless rainfall for hydrology</a:t>
            </a:r>
          </a:p>
        </p:txBody>
      </p:sp>
      <p:sp>
        <p:nvSpPr>
          <p:cNvPr id="7" name="Rectangle 6">
            <a:extLst>
              <a:ext uri="{FF2B5EF4-FFF2-40B4-BE49-F238E27FC236}">
                <a16:creationId xmlns:a16="http://schemas.microsoft.com/office/drawing/2014/main" id="{DD42EFF9-39CF-45BA-AFFB-7F94D806C31C}"/>
              </a:ext>
            </a:extLst>
          </p:cNvPr>
          <p:cNvSpPr/>
          <p:nvPr/>
        </p:nvSpPr>
        <p:spPr>
          <a:xfrm>
            <a:off x="5782550" y="5085184"/>
            <a:ext cx="2732800" cy="5933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Seamless rainfall for weather forecasting (includes using GOCF/IMPROVER)</a:t>
            </a:r>
          </a:p>
        </p:txBody>
      </p:sp>
      <p:sp>
        <p:nvSpPr>
          <p:cNvPr id="26" name="Rectangle 25">
            <a:extLst>
              <a:ext uri="{FF2B5EF4-FFF2-40B4-BE49-F238E27FC236}">
                <a16:creationId xmlns:a16="http://schemas.microsoft.com/office/drawing/2014/main" id="{C3435F7E-5D94-4B76-80CF-45F356DACF7D}"/>
              </a:ext>
            </a:extLst>
          </p:cNvPr>
          <p:cNvSpPr/>
          <p:nvPr/>
        </p:nvSpPr>
        <p:spPr>
          <a:xfrm>
            <a:off x="4013002" y="5085411"/>
            <a:ext cx="1834746" cy="593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Seamless rainfall for hydrology</a:t>
            </a:r>
          </a:p>
        </p:txBody>
      </p:sp>
      <p:sp>
        <p:nvSpPr>
          <p:cNvPr id="8" name="Rectangle 7">
            <a:extLst>
              <a:ext uri="{FF2B5EF4-FFF2-40B4-BE49-F238E27FC236}">
                <a16:creationId xmlns:a16="http://schemas.microsoft.com/office/drawing/2014/main" id="{49CAE8F8-F0DD-40EE-A8AF-5D0C26533539}"/>
              </a:ext>
            </a:extLst>
          </p:cNvPr>
          <p:cNvSpPr/>
          <p:nvPr/>
        </p:nvSpPr>
        <p:spPr>
          <a:xfrm>
            <a:off x="628650" y="5678502"/>
            <a:ext cx="3182134" cy="62905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Calibrated Thunder using lagged ACCESS ensemble</a:t>
            </a:r>
          </a:p>
        </p:txBody>
      </p:sp>
      <p:sp>
        <p:nvSpPr>
          <p:cNvPr id="27" name="Rectangle 26">
            <a:extLst>
              <a:ext uri="{FF2B5EF4-FFF2-40B4-BE49-F238E27FC236}">
                <a16:creationId xmlns:a16="http://schemas.microsoft.com/office/drawing/2014/main" id="{6B30274F-D5B1-4348-A89F-2C4EBE90B847}"/>
              </a:ext>
            </a:extLst>
          </p:cNvPr>
          <p:cNvSpPr/>
          <p:nvPr/>
        </p:nvSpPr>
        <p:spPr>
          <a:xfrm>
            <a:off x="3810784" y="5680259"/>
            <a:ext cx="1529234" cy="629059"/>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Calibrated Thunder ACCESS-GE3 ensemble</a:t>
            </a:r>
          </a:p>
        </p:txBody>
      </p:sp>
      <p:sp>
        <p:nvSpPr>
          <p:cNvPr id="28" name="Rectangle 27">
            <a:extLst>
              <a:ext uri="{FF2B5EF4-FFF2-40B4-BE49-F238E27FC236}">
                <a16:creationId xmlns:a16="http://schemas.microsoft.com/office/drawing/2014/main" id="{C290B514-4B5D-4B91-AB0D-57B4E83DB26B}"/>
              </a:ext>
            </a:extLst>
          </p:cNvPr>
          <p:cNvSpPr/>
          <p:nvPr/>
        </p:nvSpPr>
        <p:spPr>
          <a:xfrm>
            <a:off x="6851850" y="5678502"/>
            <a:ext cx="1671608" cy="630817"/>
          </a:xfrm>
          <a:prstGeom prst="rect">
            <a:avLst/>
          </a:prstGeom>
          <a:solidFill>
            <a:schemeClr val="accent2">
              <a:lumMod val="5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Calibrated Thunder using super ensemble</a:t>
            </a:r>
          </a:p>
        </p:txBody>
      </p:sp>
      <p:sp>
        <p:nvSpPr>
          <p:cNvPr id="29" name="Rectangle 28">
            <a:extLst>
              <a:ext uri="{FF2B5EF4-FFF2-40B4-BE49-F238E27FC236}">
                <a16:creationId xmlns:a16="http://schemas.microsoft.com/office/drawing/2014/main" id="{0E5AF5D0-78C9-4139-A3B6-8C64F1F0F03D}"/>
              </a:ext>
            </a:extLst>
          </p:cNvPr>
          <p:cNvSpPr/>
          <p:nvPr/>
        </p:nvSpPr>
        <p:spPr>
          <a:xfrm>
            <a:off x="5322616" y="5678502"/>
            <a:ext cx="1529234" cy="629059"/>
          </a:xfrm>
          <a:prstGeom prst="rect">
            <a:avLst/>
          </a:prstGeom>
          <a:solidFill>
            <a:schemeClr val="accent2">
              <a:lumMod val="75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Calibrated Thunder improved calibration</a:t>
            </a:r>
          </a:p>
        </p:txBody>
      </p:sp>
      <p:sp>
        <p:nvSpPr>
          <p:cNvPr id="10" name="Rectangle 9">
            <a:extLst>
              <a:ext uri="{FF2B5EF4-FFF2-40B4-BE49-F238E27FC236}">
                <a16:creationId xmlns:a16="http://schemas.microsoft.com/office/drawing/2014/main" id="{84834EBB-6FC4-471E-9774-BBCE87E021EC}"/>
              </a:ext>
            </a:extLst>
          </p:cNvPr>
          <p:cNvSpPr/>
          <p:nvPr/>
        </p:nvSpPr>
        <p:spPr>
          <a:xfrm>
            <a:off x="3923928" y="1365391"/>
            <a:ext cx="2160240" cy="337479"/>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4AF61EC1-2CF4-41E9-8511-D9A41908D39F}"/>
              </a:ext>
            </a:extLst>
          </p:cNvPr>
          <p:cNvSpPr txBox="1"/>
          <p:nvPr/>
        </p:nvSpPr>
        <p:spPr>
          <a:xfrm>
            <a:off x="4943229" y="55755"/>
            <a:ext cx="1224136" cy="738664"/>
          </a:xfrm>
          <a:prstGeom prst="rect">
            <a:avLst/>
          </a:prstGeom>
          <a:noFill/>
        </p:spPr>
        <p:txBody>
          <a:bodyPr wrap="square" rtlCol="0">
            <a:spAutoFit/>
          </a:bodyPr>
          <a:lstStyle/>
          <a:p>
            <a:r>
              <a:rPr lang="en-AU" sz="1400" dirty="0">
                <a:solidFill>
                  <a:prstClr val="black"/>
                </a:solidFill>
                <a:latin typeface="Calibri" panose="020F0502020204030204"/>
              </a:rPr>
              <a:t>IMPROVER operational at Met Office</a:t>
            </a:r>
          </a:p>
        </p:txBody>
      </p:sp>
      <p:sp>
        <p:nvSpPr>
          <p:cNvPr id="31" name="TextBox 30">
            <a:extLst>
              <a:ext uri="{FF2B5EF4-FFF2-40B4-BE49-F238E27FC236}">
                <a16:creationId xmlns:a16="http://schemas.microsoft.com/office/drawing/2014/main" id="{C9E85ED9-FBF3-45D3-9CD6-6B56871AF9CE}"/>
              </a:ext>
            </a:extLst>
          </p:cNvPr>
          <p:cNvSpPr txBox="1"/>
          <p:nvPr/>
        </p:nvSpPr>
        <p:spPr>
          <a:xfrm>
            <a:off x="6647433" y="55755"/>
            <a:ext cx="1224136" cy="738664"/>
          </a:xfrm>
          <a:prstGeom prst="rect">
            <a:avLst/>
          </a:prstGeom>
          <a:noFill/>
        </p:spPr>
        <p:txBody>
          <a:bodyPr wrap="square" rtlCol="0">
            <a:spAutoFit/>
          </a:bodyPr>
          <a:lstStyle/>
          <a:p>
            <a:r>
              <a:rPr lang="en-AU" sz="1400" dirty="0">
                <a:solidFill>
                  <a:prstClr val="black"/>
                </a:solidFill>
                <a:latin typeface="Calibri" panose="020F0502020204030204"/>
              </a:rPr>
              <a:t>IMPROVER operational at Bureau</a:t>
            </a:r>
          </a:p>
        </p:txBody>
      </p:sp>
      <p:cxnSp>
        <p:nvCxnSpPr>
          <p:cNvPr id="32" name="Straight Arrow Connector 31">
            <a:extLst>
              <a:ext uri="{FF2B5EF4-FFF2-40B4-BE49-F238E27FC236}">
                <a16:creationId xmlns:a16="http://schemas.microsoft.com/office/drawing/2014/main" id="{32F201E2-7908-4ABA-B37B-362F35A6E3D1}"/>
              </a:ext>
            </a:extLst>
          </p:cNvPr>
          <p:cNvCxnSpPr>
            <a:cxnSpLocks/>
          </p:cNvCxnSpPr>
          <p:nvPr/>
        </p:nvCxnSpPr>
        <p:spPr>
          <a:xfrm>
            <a:off x="5530923" y="735949"/>
            <a:ext cx="0" cy="61411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75D3C20-B595-42BD-BE0C-29BC44852BE8}"/>
              </a:ext>
            </a:extLst>
          </p:cNvPr>
          <p:cNvCxnSpPr>
            <a:cxnSpLocks/>
          </p:cNvCxnSpPr>
          <p:nvPr/>
        </p:nvCxnSpPr>
        <p:spPr>
          <a:xfrm>
            <a:off x="6804248" y="775793"/>
            <a:ext cx="0" cy="61411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027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08" y="156458"/>
            <a:ext cx="8399276" cy="586075"/>
          </a:xfrm>
        </p:spPr>
        <p:txBody>
          <a:bodyPr>
            <a:noAutofit/>
          </a:bodyPr>
          <a:lstStyle/>
          <a:p>
            <a:r>
              <a:rPr lang="en-AU" sz="2800" dirty="0"/>
              <a:t>Post processing turns data flood into usable information</a:t>
            </a:r>
          </a:p>
        </p:txBody>
      </p:sp>
      <p:pic>
        <p:nvPicPr>
          <p:cNvPr id="1027" name="Picture 3" descr="C:\Users\gtw\AppData\Local\Microsoft\Windows\Temporary Internet Files\Content.IE5\WEXIGN6T\MC90043959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3356992"/>
            <a:ext cx="1546300" cy="1656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07704" y="1268761"/>
            <a:ext cx="1060796" cy="76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3913" y="864086"/>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262" y="1031593"/>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0" y="2555265"/>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225" y="2279653"/>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445" y="2279653"/>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103" y="1825529"/>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0361" y="1954169"/>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225" y="1786915"/>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019" y="1580930"/>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402741"/>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825" y="1237325"/>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0" y="1796954"/>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550" y="1441707"/>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775" y="1412779"/>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632436"/>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196755"/>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103" y="1825529"/>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412779"/>
            <a:ext cx="1060450"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descr="C:\Users\gtw\AppData\Local\Microsoft\Windows\Temporary Internet Files\Content.IE5\KW76KB08\MC900355963[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365" t="42678"/>
          <a:stretch/>
        </p:blipFill>
        <p:spPr bwMode="auto">
          <a:xfrm>
            <a:off x="3949368" y="4869164"/>
            <a:ext cx="1099214" cy="8770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7524" y="3422778"/>
            <a:ext cx="295232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Calibri"/>
                <a:ea typeface="+mn-ea"/>
                <a:cs typeface="+mn-cs"/>
              </a:rPr>
              <a:t>Statistical post-processing</a:t>
            </a:r>
            <a:r>
              <a:rPr kumimoji="0" lang="en-AU" sz="1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70C0"/>
                </a:solidFill>
                <a:effectLst/>
                <a:uLnTx/>
                <a:uFillTx/>
                <a:latin typeface="Calibri"/>
                <a:ea typeface="+mn-ea"/>
                <a:cs typeface="+mn-cs"/>
              </a:rPr>
              <a:t>Higher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70C0"/>
                </a:solidFill>
                <a:effectLst/>
                <a:uLnTx/>
                <a:uFillTx/>
                <a:latin typeface="Calibri"/>
                <a:ea typeface="+mn-ea"/>
                <a:cs typeface="+mn-cs"/>
              </a:rPr>
              <a:t>Increased accuracy.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70C0"/>
                </a:solidFill>
                <a:effectLst/>
                <a:uLnTx/>
                <a:uFillTx/>
                <a:latin typeface="Calibri"/>
                <a:ea typeface="+mn-ea"/>
                <a:cs typeface="+mn-cs"/>
              </a:rPr>
              <a:t>Condensed information; abstraction layer.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70C0"/>
                </a:solidFill>
                <a:effectLst/>
                <a:uLnTx/>
                <a:uFillTx/>
                <a:latin typeface="Calibri"/>
                <a:ea typeface="+mn-ea"/>
                <a:cs typeface="+mn-cs"/>
              </a:rPr>
              <a:t>Uncertainty information.</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800" b="0" i="0" u="none" strike="noStrike" kern="1200" cap="none" spc="0" normalizeH="0" baseline="0" noProof="0" dirty="0">
                <a:ln>
                  <a:noFill/>
                </a:ln>
                <a:solidFill>
                  <a:srgbClr val="000000"/>
                </a:solidFill>
                <a:effectLst/>
                <a:uLnTx/>
                <a:uFillTx/>
                <a:latin typeface="Calibri"/>
                <a:ea typeface="+mn-ea"/>
                <a:cs typeface="+mn-cs"/>
              </a:rPr>
              <a:t>Bias correction</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800" b="0" i="0" u="none" strike="noStrike" kern="1200" cap="none" spc="0" normalizeH="0" baseline="0" noProof="0" dirty="0">
                <a:ln>
                  <a:noFill/>
                </a:ln>
                <a:solidFill>
                  <a:srgbClr val="000000"/>
                </a:solidFill>
                <a:effectLst/>
                <a:uLnTx/>
                <a:uFillTx/>
                <a:latin typeface="Calibri"/>
                <a:ea typeface="+mn-ea"/>
                <a:cs typeface="+mn-cs"/>
              </a:rPr>
              <a:t>Downscaling</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AU" sz="1800" b="0" i="0" u="none" strike="noStrike" kern="1200" cap="none" spc="0" normalizeH="0" baseline="0" noProof="0" dirty="0">
                <a:ln>
                  <a:noFill/>
                </a:ln>
                <a:solidFill>
                  <a:srgbClr val="000000"/>
                </a:solidFill>
                <a:effectLst/>
                <a:uLnTx/>
                <a:uFillTx/>
                <a:latin typeface="Calibri"/>
                <a:ea typeface="+mn-ea"/>
                <a:cs typeface="+mn-cs"/>
              </a:rPr>
              <a:t>Multi-model composite</a:t>
            </a:r>
          </a:p>
        </p:txBody>
      </p:sp>
      <p:sp>
        <p:nvSpPr>
          <p:cNvPr id="9" name="TextBox 8"/>
          <p:cNvSpPr txBox="1"/>
          <p:nvPr/>
        </p:nvSpPr>
        <p:spPr>
          <a:xfrm>
            <a:off x="5501865" y="5561531"/>
            <a:ext cx="18784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a:ea typeface="+mn-ea"/>
                <a:cs typeface="+mn-cs"/>
              </a:rPr>
              <a:t>Poor user (public, forecasters, .…)</a:t>
            </a:r>
          </a:p>
        </p:txBody>
      </p:sp>
      <p:cxnSp>
        <p:nvCxnSpPr>
          <p:cNvPr id="11" name="Straight Arrow Connector 10"/>
          <p:cNvCxnSpPr>
            <a:stCxn id="9" idx="1"/>
          </p:cNvCxnSpPr>
          <p:nvPr/>
        </p:nvCxnSpPr>
        <p:spPr>
          <a:xfrm flipH="1" flipV="1">
            <a:off x="5048592" y="5454103"/>
            <a:ext cx="453273" cy="4305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6057" t="9331" r="6196" b="72930"/>
          <a:stretch/>
        </p:blipFill>
        <p:spPr bwMode="auto">
          <a:xfrm>
            <a:off x="1309906" y="820550"/>
            <a:ext cx="6482994" cy="97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6274712" y="860715"/>
            <a:ext cx="792088" cy="926199"/>
          </a:xfrm>
          <a:prstGeom prst="roundRect">
            <a:avLst/>
          </a:prstGeom>
          <a:solidFill>
            <a:schemeClr val="bg1"/>
          </a:solidFill>
          <a:ln>
            <a:solidFill>
              <a:schemeClr val="tx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solidFill>
                <a:effectLst/>
                <a:uLnTx/>
                <a:uFillTx/>
                <a:latin typeface="Calibri"/>
                <a:ea typeface="+mn-ea"/>
                <a:cs typeface="+mn-cs"/>
              </a:rPr>
              <a:t>ACCESS-C</a:t>
            </a:r>
          </a:p>
        </p:txBody>
      </p:sp>
      <p:grpSp>
        <p:nvGrpSpPr>
          <p:cNvPr id="33" name="グループ化 74"/>
          <p:cNvGrpSpPr>
            <a:grpSpLocks/>
          </p:cNvGrpSpPr>
          <p:nvPr/>
        </p:nvGrpSpPr>
        <p:grpSpPr bwMode="auto">
          <a:xfrm>
            <a:off x="97679" y="803964"/>
            <a:ext cx="1217612" cy="1474512"/>
            <a:chOff x="3348038" y="5861274"/>
            <a:chExt cx="1217612" cy="1475020"/>
          </a:xfrm>
        </p:grpSpPr>
        <p:pic>
          <p:nvPicPr>
            <p:cNvPr id="35" name="Picture 325" descr="\\Jz200822\衛星課共有\[ 班 ]運用管理班\90　ポンチ絵素材\無題.gif"/>
            <p:cNvPicPr>
              <a:picLocks noChangeAspect="1" noChangeArrowheads="1"/>
            </p:cNvPicPr>
            <p:nvPr/>
          </p:nvPicPr>
          <p:blipFill>
            <a:blip r:embed="rId7" cstate="print"/>
            <a:srcRect r="68700" b="50252"/>
            <a:stretch>
              <a:fillRect/>
            </a:stretch>
          </p:blipFill>
          <p:spPr bwMode="auto">
            <a:xfrm>
              <a:off x="3419475" y="5861274"/>
              <a:ext cx="1146175" cy="1189037"/>
            </a:xfrm>
            <a:prstGeom prst="rect">
              <a:avLst/>
            </a:prstGeom>
            <a:noFill/>
            <a:ln w="9525">
              <a:noFill/>
              <a:miter lim="800000"/>
              <a:headEnd/>
              <a:tailEnd/>
            </a:ln>
          </p:spPr>
        </p:pic>
        <p:sp>
          <p:nvSpPr>
            <p:cNvPr id="36" name="Rectangle 38"/>
            <p:cNvSpPr>
              <a:spLocks noChangeArrowheads="1"/>
            </p:cNvSpPr>
            <p:nvPr/>
          </p:nvSpPr>
          <p:spPr bwMode="auto">
            <a:xfrm>
              <a:off x="3348038" y="6997623"/>
              <a:ext cx="1188146" cy="33867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1" i="1" u="none" strike="noStrike" kern="0" cap="none" spc="0" normalizeH="0" baseline="0" noProof="0" dirty="0">
                  <a:ln>
                    <a:noFill/>
                  </a:ln>
                  <a:solidFill>
                    <a:srgbClr val="4BACC6">
                      <a:lumMod val="75000"/>
                    </a:srgbClr>
                  </a:solidFill>
                  <a:effectLst/>
                  <a:uLnTx/>
                  <a:uFillTx/>
                  <a:latin typeface="Calibri"/>
                  <a:ea typeface="ＭＳ Ｐゴシック" panose="020B0600070205080204" pitchFamily="34" charset="-128"/>
                  <a:cs typeface="+mn-cs"/>
                </a:rPr>
                <a:t>Himawari-8</a:t>
              </a:r>
            </a:p>
          </p:txBody>
        </p:sp>
      </p:gr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0670" y="820545"/>
            <a:ext cx="1267220" cy="136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Users\gtw\AppData\Local\Microsoft\Windows\Temporary Internet Files\Content.IE5\SEQ3GFI1\5557629707_75b42b535b_n[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6187" y="1652105"/>
            <a:ext cx="2284726" cy="147079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5711825" y="4438440"/>
            <a:ext cx="95893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B8F2482-CE11-48A8-A3FA-A577E0160B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4637" y="3610177"/>
            <a:ext cx="1656526" cy="1656526"/>
          </a:xfrm>
          <a:prstGeom prst="rect">
            <a:avLst/>
          </a:prstGeom>
        </p:spPr>
      </p:pic>
    </p:spTree>
    <p:extLst>
      <p:ext uri="{BB962C8B-B14F-4D97-AF65-F5344CB8AC3E}">
        <p14:creationId xmlns:p14="http://schemas.microsoft.com/office/powerpoint/2010/main" val="2829584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0312DD7-C49E-4F71-B43A-BAC8B7E1830E}"/>
              </a:ext>
            </a:extLst>
          </p:cNvPr>
          <p:cNvSpPr/>
          <p:nvPr/>
        </p:nvSpPr>
        <p:spPr>
          <a:xfrm>
            <a:off x="4152690" y="3985544"/>
            <a:ext cx="2120782" cy="5567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4B3989-6CD8-41A1-8FDE-AB65E5D2A171}"/>
              </a:ext>
            </a:extLst>
          </p:cNvPr>
          <p:cNvSpPr>
            <a:spLocks noGrp="1"/>
          </p:cNvSpPr>
          <p:nvPr>
            <p:ph type="title"/>
          </p:nvPr>
        </p:nvSpPr>
        <p:spPr>
          <a:xfrm>
            <a:off x="431246" y="160499"/>
            <a:ext cx="8061836" cy="759618"/>
          </a:xfrm>
        </p:spPr>
        <p:txBody>
          <a:bodyPr>
            <a:normAutofit fontScale="90000"/>
          </a:bodyPr>
          <a:lstStyle/>
          <a:p>
            <a:r>
              <a:rPr lang="en-AU" dirty="0"/>
              <a:t>Temporal focus of different initiatives in value chain</a:t>
            </a:r>
          </a:p>
        </p:txBody>
      </p:sp>
      <p:sp>
        <p:nvSpPr>
          <p:cNvPr id="5" name="TextBox 4">
            <a:extLst>
              <a:ext uri="{FF2B5EF4-FFF2-40B4-BE49-F238E27FC236}">
                <a16:creationId xmlns:a16="http://schemas.microsoft.com/office/drawing/2014/main" id="{7E4E543E-9D0D-4CE1-BF1F-59C7A856B77F}"/>
              </a:ext>
            </a:extLst>
          </p:cNvPr>
          <p:cNvSpPr txBox="1"/>
          <p:nvPr/>
        </p:nvSpPr>
        <p:spPr>
          <a:xfrm>
            <a:off x="480712" y="5800373"/>
            <a:ext cx="81369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0h                    0-3/6h                 3/6-12h                12h-10 days         &gt;10-30d              30+d           </a:t>
            </a:r>
          </a:p>
        </p:txBody>
      </p:sp>
      <p:sp>
        <p:nvSpPr>
          <p:cNvPr id="6" name="Rectangle 5">
            <a:extLst>
              <a:ext uri="{FF2B5EF4-FFF2-40B4-BE49-F238E27FC236}">
                <a16:creationId xmlns:a16="http://schemas.microsoft.com/office/drawing/2014/main" id="{2FB9D4C1-0F1E-43C9-AA68-35384E444675}"/>
              </a:ext>
            </a:extLst>
          </p:cNvPr>
          <p:cNvSpPr/>
          <p:nvPr/>
        </p:nvSpPr>
        <p:spPr>
          <a:xfrm>
            <a:off x="4427984" y="2345807"/>
            <a:ext cx="1944216" cy="1644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Triangle 6">
            <a:extLst>
              <a:ext uri="{FF2B5EF4-FFF2-40B4-BE49-F238E27FC236}">
                <a16:creationId xmlns:a16="http://schemas.microsoft.com/office/drawing/2014/main" id="{5351AE0D-12C6-4418-AE01-884A613FCB75}"/>
              </a:ext>
            </a:extLst>
          </p:cNvPr>
          <p:cNvSpPr/>
          <p:nvPr/>
        </p:nvSpPr>
        <p:spPr>
          <a:xfrm>
            <a:off x="6372200" y="2322240"/>
            <a:ext cx="1008112" cy="1669767"/>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Triangle 7">
            <a:extLst>
              <a:ext uri="{FF2B5EF4-FFF2-40B4-BE49-F238E27FC236}">
                <a16:creationId xmlns:a16="http://schemas.microsoft.com/office/drawing/2014/main" id="{9572FB1D-F1CA-4FDD-A79D-20F9063859EE}"/>
              </a:ext>
            </a:extLst>
          </p:cNvPr>
          <p:cNvSpPr/>
          <p:nvPr/>
        </p:nvSpPr>
        <p:spPr>
          <a:xfrm flipH="1">
            <a:off x="2411760" y="2346854"/>
            <a:ext cx="2016224" cy="1637357"/>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6350B3A-75DC-4EF9-9D74-F3DDBB97803C}"/>
              </a:ext>
            </a:extLst>
          </p:cNvPr>
          <p:cNvSpPr/>
          <p:nvPr/>
        </p:nvSpPr>
        <p:spPr>
          <a:xfrm>
            <a:off x="757098" y="4508651"/>
            <a:ext cx="7742684" cy="80159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272882D-C83E-4F72-A535-89AB15FC4C1E}"/>
              </a:ext>
            </a:extLst>
          </p:cNvPr>
          <p:cNvSpPr txBox="1"/>
          <p:nvPr/>
        </p:nvSpPr>
        <p:spPr>
          <a:xfrm>
            <a:off x="8388424" y="4869160"/>
            <a:ext cx="7555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NWP</a:t>
            </a:r>
          </a:p>
        </p:txBody>
      </p:sp>
      <p:sp>
        <p:nvSpPr>
          <p:cNvPr id="11" name="TextBox 10">
            <a:extLst>
              <a:ext uri="{FF2B5EF4-FFF2-40B4-BE49-F238E27FC236}">
                <a16:creationId xmlns:a16="http://schemas.microsoft.com/office/drawing/2014/main" id="{95B08A93-2B68-434E-A8CA-4B226826497A}"/>
              </a:ext>
            </a:extLst>
          </p:cNvPr>
          <p:cNvSpPr txBox="1"/>
          <p:nvPr/>
        </p:nvSpPr>
        <p:spPr>
          <a:xfrm>
            <a:off x="8389381" y="2908561"/>
            <a:ext cx="7555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EPP</a:t>
            </a:r>
          </a:p>
        </p:txBody>
      </p:sp>
      <p:sp>
        <p:nvSpPr>
          <p:cNvPr id="12" name="TextBox 11">
            <a:extLst>
              <a:ext uri="{FF2B5EF4-FFF2-40B4-BE49-F238E27FC236}">
                <a16:creationId xmlns:a16="http://schemas.microsoft.com/office/drawing/2014/main" id="{446759DF-DE9C-4FDF-A5C8-1AE0FFEEAD84}"/>
              </a:ext>
            </a:extLst>
          </p:cNvPr>
          <p:cNvSpPr txBox="1"/>
          <p:nvPr/>
        </p:nvSpPr>
        <p:spPr>
          <a:xfrm>
            <a:off x="645515" y="4545007"/>
            <a:ext cx="9910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ACCESS</a:t>
            </a:r>
          </a:p>
        </p:txBody>
      </p:sp>
      <p:sp>
        <p:nvSpPr>
          <p:cNvPr id="13" name="TextBox 12">
            <a:extLst>
              <a:ext uri="{FF2B5EF4-FFF2-40B4-BE49-F238E27FC236}">
                <a16:creationId xmlns:a16="http://schemas.microsoft.com/office/drawing/2014/main" id="{0E0B6598-1526-4590-B608-017458C096D0}"/>
              </a:ext>
            </a:extLst>
          </p:cNvPr>
          <p:cNvSpPr txBox="1"/>
          <p:nvPr/>
        </p:nvSpPr>
        <p:spPr>
          <a:xfrm>
            <a:off x="2973680" y="4485584"/>
            <a:ext cx="14358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ACCESS-C/CE</a:t>
            </a:r>
          </a:p>
        </p:txBody>
      </p:sp>
      <p:sp>
        <p:nvSpPr>
          <p:cNvPr id="14" name="TextBox 13">
            <a:extLst>
              <a:ext uri="{FF2B5EF4-FFF2-40B4-BE49-F238E27FC236}">
                <a16:creationId xmlns:a16="http://schemas.microsoft.com/office/drawing/2014/main" id="{D70277D5-E943-478D-8C3F-6906F289C166}"/>
              </a:ext>
            </a:extLst>
          </p:cNvPr>
          <p:cNvSpPr txBox="1"/>
          <p:nvPr/>
        </p:nvSpPr>
        <p:spPr>
          <a:xfrm>
            <a:off x="4733106" y="4435976"/>
            <a:ext cx="15143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ACCESS-G/GE, ECMWF, …</a:t>
            </a:r>
          </a:p>
        </p:txBody>
      </p:sp>
      <p:sp>
        <p:nvSpPr>
          <p:cNvPr id="15" name="TextBox 14">
            <a:extLst>
              <a:ext uri="{FF2B5EF4-FFF2-40B4-BE49-F238E27FC236}">
                <a16:creationId xmlns:a16="http://schemas.microsoft.com/office/drawing/2014/main" id="{58B7C1BD-89D0-4B5B-B8CC-CDBBAB831572}"/>
              </a:ext>
            </a:extLst>
          </p:cNvPr>
          <p:cNvSpPr txBox="1"/>
          <p:nvPr/>
        </p:nvSpPr>
        <p:spPr>
          <a:xfrm>
            <a:off x="3959370" y="4959678"/>
            <a:ext cx="1179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ACCESS-R</a:t>
            </a:r>
          </a:p>
        </p:txBody>
      </p:sp>
      <p:sp>
        <p:nvSpPr>
          <p:cNvPr id="16" name="TextBox 15">
            <a:extLst>
              <a:ext uri="{FF2B5EF4-FFF2-40B4-BE49-F238E27FC236}">
                <a16:creationId xmlns:a16="http://schemas.microsoft.com/office/drawing/2014/main" id="{D1CB2F02-B98C-4576-AD4A-A1C1CBA842AD}"/>
              </a:ext>
            </a:extLst>
          </p:cNvPr>
          <p:cNvSpPr txBox="1"/>
          <p:nvPr/>
        </p:nvSpPr>
        <p:spPr>
          <a:xfrm>
            <a:off x="6553636" y="4504346"/>
            <a:ext cx="1179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ACCESS-S</a:t>
            </a:r>
          </a:p>
        </p:txBody>
      </p:sp>
      <p:sp>
        <p:nvSpPr>
          <p:cNvPr id="17" name="TextBox 16">
            <a:extLst>
              <a:ext uri="{FF2B5EF4-FFF2-40B4-BE49-F238E27FC236}">
                <a16:creationId xmlns:a16="http://schemas.microsoft.com/office/drawing/2014/main" id="{DA316751-C540-4DC1-BBA8-490B44CE0FF7}"/>
              </a:ext>
            </a:extLst>
          </p:cNvPr>
          <p:cNvSpPr txBox="1"/>
          <p:nvPr/>
        </p:nvSpPr>
        <p:spPr>
          <a:xfrm>
            <a:off x="4476268" y="2412136"/>
            <a:ext cx="19100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Calibri" panose="020F0502020204030204"/>
                <a:ea typeface="+mn-ea"/>
                <a:cs typeface="+mn-cs"/>
              </a:rPr>
              <a:t>EPP / IMPROVER</a:t>
            </a:r>
          </a:p>
        </p:txBody>
      </p:sp>
      <p:sp>
        <p:nvSpPr>
          <p:cNvPr id="18" name="TextBox 17">
            <a:extLst>
              <a:ext uri="{FF2B5EF4-FFF2-40B4-BE49-F238E27FC236}">
                <a16:creationId xmlns:a16="http://schemas.microsoft.com/office/drawing/2014/main" id="{5130A300-264A-4F1B-B569-B0979CFCFDCE}"/>
              </a:ext>
            </a:extLst>
          </p:cNvPr>
          <p:cNvSpPr txBox="1"/>
          <p:nvPr/>
        </p:nvSpPr>
        <p:spPr>
          <a:xfrm>
            <a:off x="501724" y="6251237"/>
            <a:ext cx="84627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Analyses      </a:t>
            </a:r>
            <a:r>
              <a:rPr kumimoji="0" lang="en-AU" sz="1600" b="0" i="0" u="none" strike="noStrike" kern="1200" cap="none" spc="0" normalizeH="0" baseline="0" noProof="0" dirty="0" err="1">
                <a:ln>
                  <a:noFill/>
                </a:ln>
                <a:solidFill>
                  <a:prstClr val="black"/>
                </a:solidFill>
                <a:effectLst/>
                <a:uLnTx/>
                <a:uFillTx/>
                <a:latin typeface="Calibri" panose="020F0502020204030204"/>
                <a:ea typeface="+mn-ea"/>
                <a:cs typeface="+mn-cs"/>
              </a:rPr>
              <a:t>Obs</a:t>
            </a: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 nowcast    NWP nowcast        Short to Medium-range    Sub-seasonal          Seasonal    </a:t>
            </a:r>
          </a:p>
        </p:txBody>
      </p:sp>
      <p:sp>
        <p:nvSpPr>
          <p:cNvPr id="19" name="TextBox 18">
            <a:extLst>
              <a:ext uri="{FF2B5EF4-FFF2-40B4-BE49-F238E27FC236}">
                <a16:creationId xmlns:a16="http://schemas.microsoft.com/office/drawing/2014/main" id="{53E71EB3-D5E8-47A2-A5BB-7D2C8467079E}"/>
              </a:ext>
            </a:extLst>
          </p:cNvPr>
          <p:cNvSpPr txBox="1"/>
          <p:nvPr/>
        </p:nvSpPr>
        <p:spPr>
          <a:xfrm>
            <a:off x="668991" y="3945099"/>
            <a:ext cx="3544904" cy="561750"/>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DD2E5D0-983F-4158-B3C0-2C713D41353E}"/>
              </a:ext>
            </a:extLst>
          </p:cNvPr>
          <p:cNvSpPr txBox="1"/>
          <p:nvPr/>
        </p:nvSpPr>
        <p:spPr>
          <a:xfrm>
            <a:off x="628650" y="4005064"/>
            <a:ext cx="9910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err="1">
                <a:ln>
                  <a:noFill/>
                </a:ln>
                <a:solidFill>
                  <a:srgbClr val="0070C0"/>
                </a:solidFill>
                <a:effectLst/>
                <a:uLnTx/>
                <a:uFillTx/>
                <a:latin typeface="Calibri" panose="020F0502020204030204"/>
                <a:ea typeface="+mn-ea"/>
                <a:cs typeface="+mn-cs"/>
              </a:rPr>
              <a:t>Rainfields</a:t>
            </a:r>
            <a:endParaRPr kumimoji="0" lang="en-AU" sz="1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EB9D628-10E0-453D-B11D-CA464BD8CD67}"/>
              </a:ext>
            </a:extLst>
          </p:cNvPr>
          <p:cNvSpPr txBox="1"/>
          <p:nvPr/>
        </p:nvSpPr>
        <p:spPr>
          <a:xfrm>
            <a:off x="2483768" y="3985258"/>
            <a:ext cx="9910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70C0"/>
                </a:solidFill>
                <a:effectLst/>
                <a:uLnTx/>
                <a:uFillTx/>
                <a:latin typeface="Calibri" panose="020F0502020204030204"/>
                <a:ea typeface="+mn-ea"/>
                <a:cs typeface="+mn-cs"/>
              </a:rPr>
              <a:t>STEPS</a:t>
            </a:r>
          </a:p>
        </p:txBody>
      </p:sp>
      <p:sp>
        <p:nvSpPr>
          <p:cNvPr id="22" name="TextBox 21">
            <a:extLst>
              <a:ext uri="{FF2B5EF4-FFF2-40B4-BE49-F238E27FC236}">
                <a16:creationId xmlns:a16="http://schemas.microsoft.com/office/drawing/2014/main" id="{9FA0287E-FEBB-41F2-8B89-C40644B4E98D}"/>
              </a:ext>
            </a:extLst>
          </p:cNvPr>
          <p:cNvSpPr txBox="1"/>
          <p:nvPr/>
        </p:nvSpPr>
        <p:spPr>
          <a:xfrm>
            <a:off x="4717570" y="3993121"/>
            <a:ext cx="9910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70C0"/>
                </a:solidFill>
                <a:effectLst/>
                <a:uLnTx/>
                <a:uFillTx/>
                <a:latin typeface="Calibri" panose="020F0502020204030204"/>
                <a:ea typeface="+mn-ea"/>
                <a:cs typeface="+mn-cs"/>
              </a:rPr>
              <a:t>Seamless Rainfall</a:t>
            </a:r>
          </a:p>
        </p:txBody>
      </p:sp>
      <p:sp>
        <p:nvSpPr>
          <p:cNvPr id="24" name="TextBox 23">
            <a:extLst>
              <a:ext uri="{FF2B5EF4-FFF2-40B4-BE49-F238E27FC236}">
                <a16:creationId xmlns:a16="http://schemas.microsoft.com/office/drawing/2014/main" id="{494A5544-07FD-4AAE-85DB-E4C30B9D905B}"/>
              </a:ext>
            </a:extLst>
          </p:cNvPr>
          <p:cNvSpPr txBox="1"/>
          <p:nvPr/>
        </p:nvSpPr>
        <p:spPr>
          <a:xfrm>
            <a:off x="3900339" y="2728495"/>
            <a:ext cx="2845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2060"/>
                </a:solidFill>
                <a:effectLst/>
                <a:uLnTx/>
                <a:uFillTx/>
                <a:latin typeface="Calibri" panose="020F0502020204030204"/>
                <a:ea typeface="+mn-ea"/>
                <a:cs typeface="+mn-cs"/>
              </a:rPr>
              <a:t>Automation, Uncertainties, Impacts</a:t>
            </a:r>
          </a:p>
        </p:txBody>
      </p:sp>
      <p:sp>
        <p:nvSpPr>
          <p:cNvPr id="26" name="TextBox 25">
            <a:extLst>
              <a:ext uri="{FF2B5EF4-FFF2-40B4-BE49-F238E27FC236}">
                <a16:creationId xmlns:a16="http://schemas.microsoft.com/office/drawing/2014/main" id="{9BBF5195-0E5A-4A5E-BC9F-0FDE8BEF6256}"/>
              </a:ext>
            </a:extLst>
          </p:cNvPr>
          <p:cNvSpPr txBox="1"/>
          <p:nvPr/>
        </p:nvSpPr>
        <p:spPr>
          <a:xfrm>
            <a:off x="3930628" y="3418960"/>
            <a:ext cx="992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2060"/>
                </a:solidFill>
                <a:effectLst/>
                <a:uLnTx/>
                <a:uFillTx/>
                <a:latin typeface="Calibri" panose="020F0502020204030204"/>
                <a:ea typeface="+mn-ea"/>
                <a:cs typeface="+mn-cs"/>
              </a:rPr>
              <a:t>Calibrated Thunder</a:t>
            </a:r>
          </a:p>
        </p:txBody>
      </p:sp>
      <p:sp>
        <p:nvSpPr>
          <p:cNvPr id="27" name="Right Triangle 26">
            <a:extLst>
              <a:ext uri="{FF2B5EF4-FFF2-40B4-BE49-F238E27FC236}">
                <a16:creationId xmlns:a16="http://schemas.microsoft.com/office/drawing/2014/main" id="{F3DC73BC-4156-4142-8751-579AE8B5BD62}"/>
              </a:ext>
            </a:extLst>
          </p:cNvPr>
          <p:cNvSpPr/>
          <p:nvPr/>
        </p:nvSpPr>
        <p:spPr>
          <a:xfrm rot="5400000">
            <a:off x="2618372" y="2140243"/>
            <a:ext cx="1637180" cy="2050404"/>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1025553-6690-4590-B2F5-74562CBE3576}"/>
              </a:ext>
            </a:extLst>
          </p:cNvPr>
          <p:cNvSpPr/>
          <p:nvPr/>
        </p:nvSpPr>
        <p:spPr>
          <a:xfrm>
            <a:off x="1141026" y="2346855"/>
            <a:ext cx="1270733" cy="16170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3C3320C-3628-43CE-874F-E3A1FBDB743E}"/>
              </a:ext>
            </a:extLst>
          </p:cNvPr>
          <p:cNvSpPr txBox="1"/>
          <p:nvPr/>
        </p:nvSpPr>
        <p:spPr>
          <a:xfrm>
            <a:off x="1652167" y="2417417"/>
            <a:ext cx="15050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Nowcast post-processing</a:t>
            </a:r>
          </a:p>
        </p:txBody>
      </p:sp>
      <p:sp>
        <p:nvSpPr>
          <p:cNvPr id="30" name="TextBox 29">
            <a:extLst>
              <a:ext uri="{FF2B5EF4-FFF2-40B4-BE49-F238E27FC236}">
                <a16:creationId xmlns:a16="http://schemas.microsoft.com/office/drawing/2014/main" id="{95E2A4B0-BD59-4934-BE9E-4ABD6621C18E}"/>
              </a:ext>
            </a:extLst>
          </p:cNvPr>
          <p:cNvSpPr txBox="1"/>
          <p:nvPr/>
        </p:nvSpPr>
        <p:spPr>
          <a:xfrm>
            <a:off x="2310523" y="3433046"/>
            <a:ext cx="957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Convective parameters</a:t>
            </a:r>
          </a:p>
        </p:txBody>
      </p:sp>
      <p:sp>
        <p:nvSpPr>
          <p:cNvPr id="31" name="TextBox 30">
            <a:extLst>
              <a:ext uri="{FF2B5EF4-FFF2-40B4-BE49-F238E27FC236}">
                <a16:creationId xmlns:a16="http://schemas.microsoft.com/office/drawing/2014/main" id="{5B9E0456-2E91-420F-8F7D-E3CD41EF1A77}"/>
              </a:ext>
            </a:extLst>
          </p:cNvPr>
          <p:cNvSpPr txBox="1"/>
          <p:nvPr/>
        </p:nvSpPr>
        <p:spPr>
          <a:xfrm>
            <a:off x="1849099" y="3609295"/>
            <a:ext cx="4612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TIFS</a:t>
            </a:r>
          </a:p>
        </p:txBody>
      </p:sp>
      <p:sp>
        <p:nvSpPr>
          <p:cNvPr id="32" name="Right Triangle 31">
            <a:extLst>
              <a:ext uri="{FF2B5EF4-FFF2-40B4-BE49-F238E27FC236}">
                <a16:creationId xmlns:a16="http://schemas.microsoft.com/office/drawing/2014/main" id="{45C7100D-E4EC-4F84-B4B4-448E059E77ED}"/>
              </a:ext>
            </a:extLst>
          </p:cNvPr>
          <p:cNvSpPr/>
          <p:nvPr/>
        </p:nvSpPr>
        <p:spPr>
          <a:xfrm rot="10800000">
            <a:off x="6379252" y="2340535"/>
            <a:ext cx="1008112" cy="1669767"/>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5E4545B-13EF-4891-AE2C-031DA5C17DD2}"/>
              </a:ext>
            </a:extLst>
          </p:cNvPr>
          <p:cNvSpPr/>
          <p:nvPr/>
        </p:nvSpPr>
        <p:spPr>
          <a:xfrm>
            <a:off x="7386602" y="2353603"/>
            <a:ext cx="909738" cy="16449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753983F-FA3B-4D63-A2EA-71DB3F7B911C}"/>
              </a:ext>
            </a:extLst>
          </p:cNvPr>
          <p:cNvSpPr txBox="1"/>
          <p:nvPr/>
        </p:nvSpPr>
        <p:spPr>
          <a:xfrm>
            <a:off x="6839329" y="2453270"/>
            <a:ext cx="15050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Sub-seasonal post-processing</a:t>
            </a:r>
          </a:p>
        </p:txBody>
      </p:sp>
      <p:sp>
        <p:nvSpPr>
          <p:cNvPr id="35" name="TextBox 34">
            <a:extLst>
              <a:ext uri="{FF2B5EF4-FFF2-40B4-BE49-F238E27FC236}">
                <a16:creationId xmlns:a16="http://schemas.microsoft.com/office/drawing/2014/main" id="{F1743731-3587-4BA1-ADAA-2F0A14BBFEBC}"/>
              </a:ext>
            </a:extLst>
          </p:cNvPr>
          <p:cNvSpPr txBox="1"/>
          <p:nvPr/>
        </p:nvSpPr>
        <p:spPr>
          <a:xfrm>
            <a:off x="679313" y="1718296"/>
            <a:ext cx="5920985"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Weather forecast systems – derived fields, forecast policies, displays, …</a:t>
            </a:r>
          </a:p>
        </p:txBody>
      </p:sp>
      <p:sp>
        <p:nvSpPr>
          <p:cNvPr id="36" name="Rectangle 35">
            <a:extLst>
              <a:ext uri="{FF2B5EF4-FFF2-40B4-BE49-F238E27FC236}">
                <a16:creationId xmlns:a16="http://schemas.microsoft.com/office/drawing/2014/main" id="{2937649F-94FA-454E-8CE8-21D6C41105C2}"/>
              </a:ext>
            </a:extLst>
          </p:cNvPr>
          <p:cNvSpPr/>
          <p:nvPr/>
        </p:nvSpPr>
        <p:spPr>
          <a:xfrm>
            <a:off x="24965" y="1098792"/>
            <a:ext cx="684937" cy="4195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t>Verification, infrastructure, …</a:t>
            </a:r>
          </a:p>
        </p:txBody>
      </p:sp>
      <p:sp>
        <p:nvSpPr>
          <p:cNvPr id="37" name="Rectangle 36">
            <a:extLst>
              <a:ext uri="{FF2B5EF4-FFF2-40B4-BE49-F238E27FC236}">
                <a16:creationId xmlns:a16="http://schemas.microsoft.com/office/drawing/2014/main" id="{6DC820E5-908D-424E-8195-2CC3832B9930}"/>
              </a:ext>
            </a:extLst>
          </p:cNvPr>
          <p:cNvSpPr/>
          <p:nvPr/>
        </p:nvSpPr>
        <p:spPr>
          <a:xfrm>
            <a:off x="679313" y="1092821"/>
            <a:ext cx="7739699" cy="60587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Services, products, dissemination, … -&gt; to users</a:t>
            </a:r>
          </a:p>
        </p:txBody>
      </p:sp>
    </p:spTree>
    <p:extLst>
      <p:ext uri="{BB962C8B-B14F-4D97-AF65-F5344CB8AC3E}">
        <p14:creationId xmlns:p14="http://schemas.microsoft.com/office/powerpoint/2010/main" val="174751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51AE-5D36-4326-BF52-6AA806249D26}"/>
              </a:ext>
            </a:extLst>
          </p:cNvPr>
          <p:cNvSpPr>
            <a:spLocks noGrp="1"/>
          </p:cNvSpPr>
          <p:nvPr>
            <p:ph type="title"/>
          </p:nvPr>
        </p:nvSpPr>
        <p:spPr>
          <a:xfrm>
            <a:off x="628650" y="136524"/>
            <a:ext cx="7886700" cy="471586"/>
          </a:xfrm>
        </p:spPr>
        <p:txBody>
          <a:bodyPr>
            <a:normAutofit fontScale="90000"/>
          </a:bodyPr>
          <a:lstStyle/>
          <a:p>
            <a:r>
              <a:rPr lang="en-AU" dirty="0"/>
              <a:t>EPP focus</a:t>
            </a:r>
            <a:endParaRPr lang="en-US" dirty="0"/>
          </a:p>
        </p:txBody>
      </p:sp>
      <p:sp>
        <p:nvSpPr>
          <p:cNvPr id="5" name="Rectangle 4">
            <a:extLst>
              <a:ext uri="{FF2B5EF4-FFF2-40B4-BE49-F238E27FC236}">
                <a16:creationId xmlns:a16="http://schemas.microsoft.com/office/drawing/2014/main" id="{FA2AA582-162A-4BC6-B959-E936C30F1785}"/>
              </a:ext>
            </a:extLst>
          </p:cNvPr>
          <p:cNvSpPr/>
          <p:nvPr/>
        </p:nvSpPr>
        <p:spPr>
          <a:xfrm>
            <a:off x="611560" y="1700808"/>
            <a:ext cx="7903790" cy="3384376"/>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9521622-C89E-4E0D-B846-F2C976DDDA0E}"/>
              </a:ext>
            </a:extLst>
          </p:cNvPr>
          <p:cNvSpPr/>
          <p:nvPr/>
        </p:nvSpPr>
        <p:spPr>
          <a:xfrm>
            <a:off x="628650" y="4365104"/>
            <a:ext cx="3943350" cy="72008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Triangle 8">
            <a:extLst>
              <a:ext uri="{FF2B5EF4-FFF2-40B4-BE49-F238E27FC236}">
                <a16:creationId xmlns:a16="http://schemas.microsoft.com/office/drawing/2014/main" id="{D9D28C8C-C3BB-4A35-A34F-893AE7464EBD}"/>
              </a:ext>
            </a:extLst>
          </p:cNvPr>
          <p:cNvSpPr/>
          <p:nvPr/>
        </p:nvSpPr>
        <p:spPr>
          <a:xfrm flipH="1">
            <a:off x="2600325" y="3429000"/>
            <a:ext cx="1440161" cy="936104"/>
          </a:xfrm>
          <a:prstGeom prst="rtTriangle">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Triangle 11">
            <a:extLst>
              <a:ext uri="{FF2B5EF4-FFF2-40B4-BE49-F238E27FC236}">
                <a16:creationId xmlns:a16="http://schemas.microsoft.com/office/drawing/2014/main" id="{F43AEE45-8CCF-4B03-AE2D-508760201C18}"/>
              </a:ext>
            </a:extLst>
          </p:cNvPr>
          <p:cNvSpPr/>
          <p:nvPr/>
        </p:nvSpPr>
        <p:spPr>
          <a:xfrm flipH="1">
            <a:off x="2483768" y="4343287"/>
            <a:ext cx="1556718" cy="720080"/>
          </a:xfrm>
          <a:prstGeom prst="rtTriangl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175DAE-16E7-4618-BA45-D84B19472EDB}"/>
              </a:ext>
            </a:extLst>
          </p:cNvPr>
          <p:cNvSpPr/>
          <p:nvPr/>
        </p:nvSpPr>
        <p:spPr>
          <a:xfrm>
            <a:off x="4033642" y="1938649"/>
            <a:ext cx="4481708" cy="3168352"/>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ight Triangle 13">
            <a:extLst>
              <a:ext uri="{FF2B5EF4-FFF2-40B4-BE49-F238E27FC236}">
                <a16:creationId xmlns:a16="http://schemas.microsoft.com/office/drawing/2014/main" id="{5757ED5D-2699-4329-B18B-E5BCE0F3916B}"/>
              </a:ext>
            </a:extLst>
          </p:cNvPr>
          <p:cNvSpPr/>
          <p:nvPr/>
        </p:nvSpPr>
        <p:spPr>
          <a:xfrm flipV="1">
            <a:off x="3666768" y="1921880"/>
            <a:ext cx="1961306" cy="525719"/>
          </a:xfrm>
          <a:prstGeom prst="rtTriangl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83DE11D-757B-4A28-8C5A-1E283D9DD165}"/>
              </a:ext>
            </a:extLst>
          </p:cNvPr>
          <p:cNvSpPr txBox="1"/>
          <p:nvPr/>
        </p:nvSpPr>
        <p:spPr>
          <a:xfrm>
            <a:off x="611560" y="980728"/>
            <a:ext cx="79037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2017/18                  18/19                       19/20                    20/21                   21/22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DA5AD82-6765-44AD-BE12-580A33D80780}"/>
              </a:ext>
            </a:extLst>
          </p:cNvPr>
          <p:cNvSpPr txBox="1"/>
          <p:nvPr/>
        </p:nvSpPr>
        <p:spPr>
          <a:xfrm>
            <a:off x="1124161" y="1738512"/>
            <a:ext cx="2952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3590D"/>
                </a:solidFill>
                <a:effectLst/>
                <a:uLnTx/>
                <a:uFillTx/>
                <a:latin typeface="Calibri" panose="020F0502020204030204"/>
                <a:ea typeface="+mn-ea"/>
                <a:cs typeface="+mn-cs"/>
              </a:rPr>
              <a:t>Automation support (GOCF)</a:t>
            </a:r>
            <a:endParaRPr kumimoji="0" lang="en-US" sz="1800" b="0" i="0" u="none" strike="noStrike" kern="1200" cap="none" spc="0" normalizeH="0" baseline="0" noProof="0" dirty="0">
              <a:ln>
                <a:noFill/>
              </a:ln>
              <a:solidFill>
                <a:srgbClr val="03590D"/>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5B3CBA6-7B4C-4E48-84E3-804F8779FB0E}"/>
              </a:ext>
            </a:extLst>
          </p:cNvPr>
          <p:cNvSpPr txBox="1"/>
          <p:nvPr/>
        </p:nvSpPr>
        <p:spPr>
          <a:xfrm>
            <a:off x="755576" y="2212494"/>
            <a:ext cx="115212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3590D"/>
                </a:solidFill>
                <a:effectLst/>
                <a:uLnTx/>
                <a:uFillTx/>
                <a:latin typeface="Calibri" panose="020F0502020204030204"/>
                <a:ea typeface="+mn-ea"/>
                <a:cs typeface="+mn-cs"/>
              </a:rPr>
              <a:t>Daily Rainfall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3590D"/>
                </a:solidFill>
                <a:effectLst/>
                <a:uLnTx/>
                <a:uFillTx/>
                <a:latin typeface="Calibri" panose="020F0502020204030204"/>
                <a:ea typeface="+mn-ea"/>
                <a:cs typeface="+mn-cs"/>
              </a:rPr>
              <a:t>Coastal temperature</a:t>
            </a:r>
            <a:endParaRPr kumimoji="0" lang="en-US" sz="1400" b="0" i="0" u="none" strike="noStrike" kern="1200" cap="none" spc="0" normalizeH="0" baseline="0" noProof="0" dirty="0">
              <a:ln>
                <a:noFill/>
              </a:ln>
              <a:solidFill>
                <a:srgbClr val="03590D"/>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764EA01-C165-4140-8C56-EF939974EEFF}"/>
              </a:ext>
            </a:extLst>
          </p:cNvPr>
          <p:cNvSpPr txBox="1"/>
          <p:nvPr/>
        </p:nvSpPr>
        <p:spPr>
          <a:xfrm>
            <a:off x="2370624" y="2145547"/>
            <a:ext cx="144016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3590D"/>
                </a:solidFill>
                <a:effectLst/>
                <a:uLnTx/>
                <a:uFillTx/>
                <a:latin typeface="Calibri" panose="020F0502020204030204"/>
                <a:ea typeface="+mn-ea"/>
                <a:cs typeface="+mn-cs"/>
              </a:rPr>
              <a:t>Use ensembles incl ACCESS.  Show value from super-computer.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3590D"/>
                </a:solidFill>
                <a:effectLst/>
                <a:uLnTx/>
                <a:uFillTx/>
                <a:latin typeface="Calibri" panose="020F0502020204030204"/>
                <a:ea typeface="+mn-ea"/>
                <a:cs typeface="+mn-cs"/>
              </a:rPr>
              <a:t>Daily rainfall,  wind &amp; temperature improvements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3590D"/>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048ADCC-FE9F-47C0-A2DB-18D20F08B2FE}"/>
              </a:ext>
            </a:extLst>
          </p:cNvPr>
          <p:cNvSpPr txBox="1"/>
          <p:nvPr/>
        </p:nvSpPr>
        <p:spPr>
          <a:xfrm>
            <a:off x="1739652" y="4452524"/>
            <a:ext cx="15468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Aurora TROPS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FABD8D5-6CA2-4681-A57A-2534C0117ECB}"/>
              </a:ext>
            </a:extLst>
          </p:cNvPr>
          <p:cNvSpPr txBox="1"/>
          <p:nvPr/>
        </p:nvSpPr>
        <p:spPr>
          <a:xfrm>
            <a:off x="5301021" y="2255374"/>
            <a:ext cx="2386633" cy="3726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Met Office IMPROVER</a:t>
            </a: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29F437A-4F69-4434-8D75-1ABB096E7DBB}"/>
              </a:ext>
            </a:extLst>
          </p:cNvPr>
          <p:cNvSpPr txBox="1"/>
          <p:nvPr/>
        </p:nvSpPr>
        <p:spPr>
          <a:xfrm>
            <a:off x="4339783" y="2653378"/>
            <a:ext cx="12068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Development and testing</a:t>
            </a: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916A1C2-7860-403D-B6CF-33DE6818D0AA}"/>
              </a:ext>
            </a:extLst>
          </p:cNvPr>
          <p:cNvSpPr txBox="1"/>
          <p:nvPr/>
        </p:nvSpPr>
        <p:spPr>
          <a:xfrm>
            <a:off x="5879371" y="2706430"/>
            <a:ext cx="13921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Implementation</a:t>
            </a: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9C1B243-1F36-44A9-8EA9-AFA5544B383D}"/>
              </a:ext>
            </a:extLst>
          </p:cNvPr>
          <p:cNvSpPr txBox="1"/>
          <p:nvPr/>
        </p:nvSpPr>
        <p:spPr>
          <a:xfrm>
            <a:off x="4788024" y="3498417"/>
            <a:ext cx="35283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Guidance to support existing and enhanced automation, new &amp; better existing services through full ensembles, probabilities / risk / uncertainty, impacts / impact processing framework, NWP nowcasting, seamless forecasts, higher accuracy</a:t>
            </a: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5EB8650-104F-4F29-9197-3D3D3D659B89}"/>
              </a:ext>
            </a:extLst>
          </p:cNvPr>
          <p:cNvSpPr txBox="1"/>
          <p:nvPr/>
        </p:nvSpPr>
        <p:spPr>
          <a:xfrm>
            <a:off x="3368252" y="4768447"/>
            <a:ext cx="885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Spin-up</a:t>
            </a:r>
            <a:endPar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15609AE-3B0F-453E-885C-DBD1555B12E0}"/>
              </a:ext>
            </a:extLst>
          </p:cNvPr>
          <p:cNvSpPr txBox="1"/>
          <p:nvPr/>
        </p:nvSpPr>
        <p:spPr>
          <a:xfrm>
            <a:off x="8164965" y="1702870"/>
            <a:ext cx="7007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End of GOCF</a:t>
            </a:r>
          </a:p>
        </p:txBody>
      </p:sp>
      <p:sp>
        <p:nvSpPr>
          <p:cNvPr id="25" name="TextBox 24">
            <a:extLst>
              <a:ext uri="{FF2B5EF4-FFF2-40B4-BE49-F238E27FC236}">
                <a16:creationId xmlns:a16="http://schemas.microsoft.com/office/drawing/2014/main" id="{5C3C5284-72EB-44BF-9069-65D1B298FC01}"/>
              </a:ext>
            </a:extLst>
          </p:cNvPr>
          <p:cNvSpPr txBox="1"/>
          <p:nvPr/>
        </p:nvSpPr>
        <p:spPr>
          <a:xfrm>
            <a:off x="7243130" y="2706430"/>
            <a:ext cx="12928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Improvement</a:t>
            </a: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C4BAD9A-D8F2-4CCE-969C-F4C060487E23}"/>
              </a:ext>
            </a:extLst>
          </p:cNvPr>
          <p:cNvSpPr/>
          <p:nvPr/>
        </p:nvSpPr>
        <p:spPr>
          <a:xfrm>
            <a:off x="628650" y="5085184"/>
            <a:ext cx="1855118" cy="593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Seamless rainfall for hydrology</a:t>
            </a:r>
          </a:p>
        </p:txBody>
      </p:sp>
      <p:sp>
        <p:nvSpPr>
          <p:cNvPr id="7" name="Rectangle 6">
            <a:extLst>
              <a:ext uri="{FF2B5EF4-FFF2-40B4-BE49-F238E27FC236}">
                <a16:creationId xmlns:a16="http://schemas.microsoft.com/office/drawing/2014/main" id="{DD42EFF9-39CF-45BA-AFFB-7F94D806C31C}"/>
              </a:ext>
            </a:extLst>
          </p:cNvPr>
          <p:cNvSpPr/>
          <p:nvPr/>
        </p:nvSpPr>
        <p:spPr>
          <a:xfrm>
            <a:off x="5782550" y="5085184"/>
            <a:ext cx="2732800" cy="5933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Seamless rainfall for weather forecasting (includes using GOCF/IMPROVER)</a:t>
            </a:r>
          </a:p>
        </p:txBody>
      </p:sp>
      <p:sp>
        <p:nvSpPr>
          <p:cNvPr id="26" name="Rectangle 25">
            <a:extLst>
              <a:ext uri="{FF2B5EF4-FFF2-40B4-BE49-F238E27FC236}">
                <a16:creationId xmlns:a16="http://schemas.microsoft.com/office/drawing/2014/main" id="{C3435F7E-5D94-4B76-80CF-45F356DACF7D}"/>
              </a:ext>
            </a:extLst>
          </p:cNvPr>
          <p:cNvSpPr/>
          <p:nvPr/>
        </p:nvSpPr>
        <p:spPr>
          <a:xfrm>
            <a:off x="4013002" y="5085411"/>
            <a:ext cx="1834746" cy="593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Seamless rainfall for hydrology</a:t>
            </a:r>
          </a:p>
        </p:txBody>
      </p:sp>
      <p:sp>
        <p:nvSpPr>
          <p:cNvPr id="8" name="Rectangle 7">
            <a:extLst>
              <a:ext uri="{FF2B5EF4-FFF2-40B4-BE49-F238E27FC236}">
                <a16:creationId xmlns:a16="http://schemas.microsoft.com/office/drawing/2014/main" id="{49CAE8F8-F0DD-40EE-A8AF-5D0C26533539}"/>
              </a:ext>
            </a:extLst>
          </p:cNvPr>
          <p:cNvSpPr/>
          <p:nvPr/>
        </p:nvSpPr>
        <p:spPr>
          <a:xfrm>
            <a:off x="628650" y="5678502"/>
            <a:ext cx="3182134" cy="62905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Calibrated Thunder using lagged ACCESS ensemble</a:t>
            </a:r>
          </a:p>
        </p:txBody>
      </p:sp>
      <p:sp>
        <p:nvSpPr>
          <p:cNvPr id="27" name="Rectangle 26">
            <a:extLst>
              <a:ext uri="{FF2B5EF4-FFF2-40B4-BE49-F238E27FC236}">
                <a16:creationId xmlns:a16="http://schemas.microsoft.com/office/drawing/2014/main" id="{6B30274F-D5B1-4348-A89F-2C4EBE90B847}"/>
              </a:ext>
            </a:extLst>
          </p:cNvPr>
          <p:cNvSpPr/>
          <p:nvPr/>
        </p:nvSpPr>
        <p:spPr>
          <a:xfrm>
            <a:off x="3810784" y="5680259"/>
            <a:ext cx="1529234" cy="629059"/>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Calibrated Thunder ACCESS-GE3 ensemble</a:t>
            </a:r>
          </a:p>
        </p:txBody>
      </p:sp>
      <p:sp>
        <p:nvSpPr>
          <p:cNvPr id="28" name="Rectangle 27">
            <a:extLst>
              <a:ext uri="{FF2B5EF4-FFF2-40B4-BE49-F238E27FC236}">
                <a16:creationId xmlns:a16="http://schemas.microsoft.com/office/drawing/2014/main" id="{C290B514-4B5D-4B91-AB0D-57B4E83DB26B}"/>
              </a:ext>
            </a:extLst>
          </p:cNvPr>
          <p:cNvSpPr/>
          <p:nvPr/>
        </p:nvSpPr>
        <p:spPr>
          <a:xfrm>
            <a:off x="6851850" y="5678502"/>
            <a:ext cx="1671608" cy="630817"/>
          </a:xfrm>
          <a:prstGeom prst="rect">
            <a:avLst/>
          </a:prstGeom>
          <a:solidFill>
            <a:schemeClr val="accent2">
              <a:lumMod val="5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Calibrated Thunder using super ensemble</a:t>
            </a:r>
          </a:p>
        </p:txBody>
      </p:sp>
      <p:sp>
        <p:nvSpPr>
          <p:cNvPr id="29" name="Rectangle 28">
            <a:extLst>
              <a:ext uri="{FF2B5EF4-FFF2-40B4-BE49-F238E27FC236}">
                <a16:creationId xmlns:a16="http://schemas.microsoft.com/office/drawing/2014/main" id="{0E5AF5D0-78C9-4139-A3B6-8C64F1F0F03D}"/>
              </a:ext>
            </a:extLst>
          </p:cNvPr>
          <p:cNvSpPr/>
          <p:nvPr/>
        </p:nvSpPr>
        <p:spPr>
          <a:xfrm>
            <a:off x="5322616" y="5678502"/>
            <a:ext cx="1529234" cy="629059"/>
          </a:xfrm>
          <a:prstGeom prst="rect">
            <a:avLst/>
          </a:prstGeom>
          <a:solidFill>
            <a:schemeClr val="accent2">
              <a:lumMod val="75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Calibrated Thunder improved calibration</a:t>
            </a:r>
          </a:p>
        </p:txBody>
      </p:sp>
      <p:sp>
        <p:nvSpPr>
          <p:cNvPr id="10" name="Rectangle 9">
            <a:extLst>
              <a:ext uri="{FF2B5EF4-FFF2-40B4-BE49-F238E27FC236}">
                <a16:creationId xmlns:a16="http://schemas.microsoft.com/office/drawing/2014/main" id="{84834EBB-6FC4-471E-9774-BBCE87E021EC}"/>
              </a:ext>
            </a:extLst>
          </p:cNvPr>
          <p:cNvSpPr/>
          <p:nvPr/>
        </p:nvSpPr>
        <p:spPr>
          <a:xfrm>
            <a:off x="3923928" y="1365391"/>
            <a:ext cx="2160240" cy="337479"/>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4AF61EC1-2CF4-41E9-8511-D9A41908D39F}"/>
              </a:ext>
            </a:extLst>
          </p:cNvPr>
          <p:cNvSpPr txBox="1"/>
          <p:nvPr/>
        </p:nvSpPr>
        <p:spPr>
          <a:xfrm>
            <a:off x="4943229" y="55755"/>
            <a:ext cx="1224136" cy="738664"/>
          </a:xfrm>
          <a:prstGeom prst="rect">
            <a:avLst/>
          </a:prstGeom>
          <a:noFill/>
        </p:spPr>
        <p:txBody>
          <a:bodyPr wrap="square" rtlCol="0">
            <a:spAutoFit/>
          </a:bodyPr>
          <a:lstStyle/>
          <a:p>
            <a:r>
              <a:rPr lang="en-AU" sz="1400" dirty="0">
                <a:solidFill>
                  <a:prstClr val="black"/>
                </a:solidFill>
                <a:latin typeface="Calibri" panose="020F0502020204030204"/>
              </a:rPr>
              <a:t>IMPROVER operational at Met Office</a:t>
            </a:r>
          </a:p>
        </p:txBody>
      </p:sp>
      <p:sp>
        <p:nvSpPr>
          <p:cNvPr id="31" name="TextBox 30">
            <a:extLst>
              <a:ext uri="{FF2B5EF4-FFF2-40B4-BE49-F238E27FC236}">
                <a16:creationId xmlns:a16="http://schemas.microsoft.com/office/drawing/2014/main" id="{C9E85ED9-FBF3-45D3-9CD6-6B56871AF9CE}"/>
              </a:ext>
            </a:extLst>
          </p:cNvPr>
          <p:cNvSpPr txBox="1"/>
          <p:nvPr/>
        </p:nvSpPr>
        <p:spPr>
          <a:xfrm>
            <a:off x="6647433" y="55755"/>
            <a:ext cx="1224136" cy="738664"/>
          </a:xfrm>
          <a:prstGeom prst="rect">
            <a:avLst/>
          </a:prstGeom>
          <a:noFill/>
        </p:spPr>
        <p:txBody>
          <a:bodyPr wrap="square" rtlCol="0">
            <a:spAutoFit/>
          </a:bodyPr>
          <a:lstStyle/>
          <a:p>
            <a:r>
              <a:rPr lang="en-AU" sz="1400" dirty="0">
                <a:solidFill>
                  <a:prstClr val="black"/>
                </a:solidFill>
                <a:latin typeface="Calibri" panose="020F0502020204030204"/>
              </a:rPr>
              <a:t>IMPROVER operational at Bureau</a:t>
            </a:r>
          </a:p>
        </p:txBody>
      </p:sp>
      <p:cxnSp>
        <p:nvCxnSpPr>
          <p:cNvPr id="32" name="Straight Arrow Connector 31">
            <a:extLst>
              <a:ext uri="{FF2B5EF4-FFF2-40B4-BE49-F238E27FC236}">
                <a16:creationId xmlns:a16="http://schemas.microsoft.com/office/drawing/2014/main" id="{32F201E2-7908-4ABA-B37B-362F35A6E3D1}"/>
              </a:ext>
            </a:extLst>
          </p:cNvPr>
          <p:cNvCxnSpPr>
            <a:cxnSpLocks/>
          </p:cNvCxnSpPr>
          <p:nvPr/>
        </p:nvCxnSpPr>
        <p:spPr>
          <a:xfrm>
            <a:off x="5530923" y="735949"/>
            <a:ext cx="0" cy="61411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75D3C20-B595-42BD-BE0C-29BC44852BE8}"/>
              </a:ext>
            </a:extLst>
          </p:cNvPr>
          <p:cNvCxnSpPr>
            <a:cxnSpLocks/>
          </p:cNvCxnSpPr>
          <p:nvPr/>
        </p:nvCxnSpPr>
        <p:spPr>
          <a:xfrm>
            <a:off x="6804248" y="775793"/>
            <a:ext cx="0" cy="61411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419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34273"/>
            <a:ext cx="6707088" cy="410608"/>
          </a:xfrm>
        </p:spPr>
        <p:txBody>
          <a:bodyPr>
            <a:normAutofit fontScale="90000"/>
          </a:bodyPr>
          <a:lstStyle/>
          <a:p>
            <a:r>
              <a:rPr lang="en-AU" dirty="0"/>
              <a:t>Post-processing elsewhere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029" y="1355580"/>
            <a:ext cx="2877369" cy="2158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3" y="1844824"/>
            <a:ext cx="2831181" cy="212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716854"/>
            <a:ext cx="1893180" cy="141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6968" b="2423"/>
          <a:stretch/>
        </p:blipFill>
        <p:spPr bwMode="auto">
          <a:xfrm>
            <a:off x="2797620" y="2341902"/>
            <a:ext cx="6150818" cy="417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AD6D0F1-8F12-48FA-AD3A-19EB61F07269}"/>
              </a:ext>
            </a:extLst>
          </p:cNvPr>
          <p:cNvSpPr/>
          <p:nvPr/>
        </p:nvSpPr>
        <p:spPr>
          <a:xfrm>
            <a:off x="880945" y="573234"/>
            <a:ext cx="8264870" cy="917174"/>
          </a:xfrm>
          <a:prstGeom prst="rect">
            <a:avLst/>
          </a:prstGeom>
        </p:spPr>
        <p:txBody>
          <a:bodyPr wrap="square">
            <a:spAutoFit/>
          </a:bodyPr>
          <a:lstStyle/>
          <a:p>
            <a:pPr marL="0" marR="0" lvl="0" indent="0" defTabSz="685800" eaLnBrk="1" fontAlgn="auto" latinLnBrk="0" hangingPunct="1">
              <a:lnSpc>
                <a:spcPct val="90000"/>
              </a:lnSpc>
              <a:spcBef>
                <a:spcPts val="600"/>
              </a:spcBef>
              <a:spcAft>
                <a:spcPts val="600"/>
              </a:spcAft>
              <a:buClrTx/>
              <a:buSzTx/>
              <a:buFontTx/>
              <a:buNone/>
              <a:tabLst/>
              <a:defRPr/>
            </a:pPr>
            <a:r>
              <a:rPr kumimoji="0" lang="en-AU" sz="2000" b="1" i="0" u="none" strike="noStrike" kern="0" cap="none" spc="0" normalizeH="0" baseline="0" noProof="0" dirty="0">
                <a:ln>
                  <a:noFill/>
                </a:ln>
                <a:solidFill>
                  <a:srgbClr val="C00000"/>
                </a:solidFill>
                <a:effectLst/>
                <a:uLnTx/>
                <a:uFillTx/>
              </a:rPr>
              <a:t>Most automation requires support by post-processed guidance</a:t>
            </a:r>
          </a:p>
          <a:p>
            <a:pPr marL="0" marR="0" lvl="0" indent="0" defTabSz="685800" eaLnBrk="1" fontAlgn="auto" latinLnBrk="0" hangingPunct="1">
              <a:lnSpc>
                <a:spcPct val="90000"/>
              </a:lnSpc>
              <a:spcBef>
                <a:spcPts val="0"/>
              </a:spcBef>
              <a:spcAft>
                <a:spcPts val="0"/>
              </a:spcAft>
              <a:buClrTx/>
              <a:buSzTx/>
              <a:buFontTx/>
              <a:buNone/>
              <a:tabLst/>
              <a:defRPr/>
            </a:pPr>
            <a:r>
              <a:rPr kumimoji="0" lang="en-AU" sz="1700" b="0" i="0" u="none" strike="noStrike" kern="0" cap="none" spc="0" normalizeH="0" baseline="0" noProof="0" dirty="0">
                <a:ln>
                  <a:noFill/>
                </a:ln>
                <a:solidFill>
                  <a:prstClr val="black"/>
                </a:solidFill>
                <a:effectLst/>
                <a:uLnTx/>
                <a:uFillTx/>
              </a:rPr>
              <a:t>Need to continue NWP, post-processing, computing and service developments.</a:t>
            </a:r>
          </a:p>
          <a:p>
            <a:pPr marL="0" marR="0" lvl="0" indent="0" defTabSz="685800" eaLnBrk="1" fontAlgn="auto" latinLnBrk="0" hangingPunct="1">
              <a:lnSpc>
                <a:spcPct val="90000"/>
              </a:lnSpc>
              <a:spcBef>
                <a:spcPts val="0"/>
              </a:spcBef>
              <a:spcAft>
                <a:spcPts val="0"/>
              </a:spcAft>
              <a:buClrTx/>
              <a:buSzTx/>
              <a:buFontTx/>
              <a:buNone/>
              <a:tabLst/>
              <a:defRPr/>
            </a:pPr>
            <a:r>
              <a:rPr kumimoji="0" lang="en-AU" sz="1700" b="0" i="0" u="none" strike="noStrike" kern="0" cap="none" spc="0" normalizeH="0" baseline="0" noProof="0" dirty="0">
                <a:ln>
                  <a:noFill/>
                </a:ln>
                <a:solidFill>
                  <a:prstClr val="black"/>
                </a:solidFill>
                <a:effectLst/>
                <a:uLnTx/>
                <a:uFillTx/>
              </a:rPr>
              <a:t>Need to combine local and international guidance.</a:t>
            </a:r>
          </a:p>
        </p:txBody>
      </p:sp>
    </p:spTree>
    <p:extLst>
      <p:ext uri="{BB962C8B-B14F-4D97-AF65-F5344CB8AC3E}">
        <p14:creationId xmlns:p14="http://schemas.microsoft.com/office/powerpoint/2010/main" val="2322283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New calibrated ensemble daily rainfall probability guidance</a:t>
            </a:r>
          </a:p>
        </p:txBody>
      </p:sp>
      <p:pic>
        <p:nvPicPr>
          <p:cNvPr id="5" name="Picture 4"/>
          <p:cNvPicPr>
            <a:picLocks noChangeAspect="1"/>
          </p:cNvPicPr>
          <p:nvPr/>
        </p:nvPicPr>
        <p:blipFill rotWithShape="1">
          <a:blip r:embed="rId3"/>
          <a:srcRect l="1968" t="39083" r="7188" b="9062"/>
          <a:stretch/>
        </p:blipFill>
        <p:spPr>
          <a:xfrm>
            <a:off x="945070" y="1700808"/>
            <a:ext cx="7253859" cy="14401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069" y="4087926"/>
            <a:ext cx="3537923" cy="2653442"/>
          </a:xfrm>
          <a:prstGeom prst="rect">
            <a:avLst/>
          </a:prstGeom>
        </p:spPr>
      </p:pic>
      <p:pic>
        <p:nvPicPr>
          <p:cNvPr id="7" name="Picture 6"/>
          <p:cNvPicPr>
            <a:picLocks noChangeAspect="1"/>
          </p:cNvPicPr>
          <p:nvPr/>
        </p:nvPicPr>
        <p:blipFill>
          <a:blip r:embed="rId5"/>
          <a:stretch>
            <a:fillRect/>
          </a:stretch>
        </p:blipFill>
        <p:spPr>
          <a:xfrm>
            <a:off x="5064508" y="4087926"/>
            <a:ext cx="3539940" cy="2653442"/>
          </a:xfrm>
          <a:prstGeom prst="rect">
            <a:avLst/>
          </a:prstGeom>
        </p:spPr>
      </p:pic>
      <p:sp>
        <p:nvSpPr>
          <p:cNvPr id="8" name="TextBox 7"/>
          <p:cNvSpPr txBox="1"/>
          <p:nvPr/>
        </p:nvSpPr>
        <p:spPr>
          <a:xfrm>
            <a:off x="1115616" y="3255912"/>
            <a:ext cx="7272808" cy="646331"/>
          </a:xfrm>
          <a:prstGeom prst="rect">
            <a:avLst/>
          </a:prstGeom>
          <a:noFill/>
        </p:spPr>
        <p:txBody>
          <a:bodyPr wrap="square" rtlCol="0">
            <a:spAutoFit/>
          </a:bodyPr>
          <a:lstStyle/>
          <a:p>
            <a:r>
              <a:rPr lang="en-AU" dirty="0"/>
              <a:t>Bureau rainfall forecasts (above) are supported by post-processed guidance (below) from ensembles of numerical weather prediction models.</a:t>
            </a:r>
          </a:p>
        </p:txBody>
      </p:sp>
      <p:cxnSp>
        <p:nvCxnSpPr>
          <p:cNvPr id="4" name="Straight Arrow Connector 3">
            <a:extLst>
              <a:ext uri="{FF2B5EF4-FFF2-40B4-BE49-F238E27FC236}">
                <a16:creationId xmlns:a16="http://schemas.microsoft.com/office/drawing/2014/main" id="{1F2766B4-3C31-4618-8870-964F31A157D5}"/>
              </a:ext>
            </a:extLst>
          </p:cNvPr>
          <p:cNvCxnSpPr>
            <a:stCxn id="6" idx="0"/>
          </p:cNvCxnSpPr>
          <p:nvPr/>
        </p:nvCxnSpPr>
        <p:spPr>
          <a:xfrm flipV="1">
            <a:off x="2714031" y="2780928"/>
            <a:ext cx="345801" cy="1306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08C5D0-2167-419F-82BE-04DBD8397AB1}"/>
              </a:ext>
            </a:extLst>
          </p:cNvPr>
          <p:cNvCxnSpPr>
            <a:stCxn id="7" idx="0"/>
          </p:cNvCxnSpPr>
          <p:nvPr/>
        </p:nvCxnSpPr>
        <p:spPr>
          <a:xfrm flipH="1" flipV="1">
            <a:off x="3563888" y="2770074"/>
            <a:ext cx="3270590" cy="1317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978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15ED-F858-4770-8FE9-602ABDB9A573}"/>
              </a:ext>
            </a:extLst>
          </p:cNvPr>
          <p:cNvSpPr>
            <a:spLocks noGrp="1"/>
          </p:cNvSpPr>
          <p:nvPr>
            <p:ph type="title"/>
          </p:nvPr>
        </p:nvSpPr>
        <p:spPr>
          <a:xfrm>
            <a:off x="457200" y="274638"/>
            <a:ext cx="8229600" cy="634082"/>
          </a:xfrm>
        </p:spPr>
        <p:txBody>
          <a:bodyPr>
            <a:noAutofit/>
          </a:bodyPr>
          <a:lstStyle/>
          <a:p>
            <a:r>
              <a:rPr lang="en-AU" sz="3200" dirty="0"/>
              <a:t>Improvements to GOCF daily rainfall guidance</a:t>
            </a:r>
            <a:endParaRPr lang="en-US" sz="3200" dirty="0"/>
          </a:p>
        </p:txBody>
      </p:sp>
      <p:sp>
        <p:nvSpPr>
          <p:cNvPr id="4" name="TextBox 3">
            <a:extLst>
              <a:ext uri="{FF2B5EF4-FFF2-40B4-BE49-F238E27FC236}">
                <a16:creationId xmlns:a16="http://schemas.microsoft.com/office/drawing/2014/main" id="{1C049319-610A-4C8C-B969-3D0262F9BC23}"/>
              </a:ext>
            </a:extLst>
          </p:cNvPr>
          <p:cNvSpPr txBox="1"/>
          <p:nvPr/>
        </p:nvSpPr>
        <p:spPr>
          <a:xfrm>
            <a:off x="430424" y="1397675"/>
            <a:ext cx="1944216"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Spring 2016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Improved calibration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Rescheduling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+12 - 24h lead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C00000"/>
                </a:solidFill>
                <a:effectLst/>
                <a:uLnTx/>
                <a:uFillTx/>
                <a:latin typeface="Calibri"/>
                <a:ea typeface="+mn-ea"/>
                <a:cs typeface="+mn-cs"/>
              </a:rPr>
              <a:t>Cumulative lead time gain:</a:t>
            </a:r>
            <a:endParaRPr kumimoji="0" lang="en-US"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59709D79-CE69-4781-B1B6-3CD7469D5979}"/>
              </a:ext>
            </a:extLst>
          </p:cNvPr>
          <p:cNvSpPr txBox="1"/>
          <p:nvPr/>
        </p:nvSpPr>
        <p:spPr>
          <a:xfrm>
            <a:off x="4904149" y="1397675"/>
            <a:ext cx="2018250"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a:ea typeface="+mn-ea"/>
                <a:cs typeface="+mn-cs"/>
              </a:rPr>
              <a:t>July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1" i="0" u="none" strike="noStrike" kern="1200" cap="none" spc="0" normalizeH="0" baseline="0" noProof="0" dirty="0">
                <a:ln>
                  <a:noFill/>
                </a:ln>
                <a:solidFill>
                  <a:prstClr val="black"/>
                </a:solidFill>
                <a:effectLst/>
                <a:uLnTx/>
                <a:uFillTx/>
                <a:latin typeface="Calibri"/>
                <a:ea typeface="+mn-ea"/>
                <a:cs typeface="+mn-cs"/>
              </a:rPr>
              <a:t>ECMWF ensemble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1" i="0" u="none" strike="noStrike" kern="1200" cap="none" spc="0" normalizeH="0" baseline="0" noProof="0" dirty="0">
                <a:ln>
                  <a:noFill/>
                </a:ln>
                <a:solidFill>
                  <a:prstClr val="black"/>
                </a:solidFill>
                <a:effectLst/>
                <a:uLnTx/>
                <a:uFillTx/>
                <a:latin typeface="Calibri"/>
                <a:ea typeface="+mn-ea"/>
                <a:cs typeface="+mn-cs"/>
              </a:rPr>
              <a:t>Handle dew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1" i="0" u="none" strike="noStrike" kern="1200" cap="none" spc="0" normalizeH="0" baseline="0" noProof="0" dirty="0">
                <a:ln>
                  <a:noFill/>
                </a:ln>
                <a:solidFill>
                  <a:prstClr val="black"/>
                </a:solidFill>
                <a:effectLst/>
                <a:uLnTx/>
                <a:uFillTx/>
                <a:latin typeface="Calibri"/>
                <a:ea typeface="+mn-ea"/>
                <a:cs typeface="+mn-cs"/>
              </a:rPr>
              <a:t>Rescale for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1" i="0" u="none" strike="noStrike" kern="1200" cap="none" spc="0" normalizeH="0" baseline="0" noProof="0" dirty="0">
                <a:ln>
                  <a:noFill/>
                </a:ln>
                <a:solidFill>
                  <a:prstClr val="black"/>
                </a:solidFill>
                <a:effectLst/>
                <a:uLnTx/>
                <a:uFillTx/>
                <a:latin typeface="Calibri"/>
                <a:ea typeface="+mn-ea"/>
                <a:cs typeface="+mn-cs"/>
              </a:rPr>
              <a:t>0.5 -&gt; 0.25 degree 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a:ea typeface="+mn-ea"/>
                <a:cs typeface="+mn-cs"/>
              </a:rPr>
              <a:t>+24h lead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a:ea typeface="+mn-ea"/>
                <a:cs typeface="+mn-cs"/>
              </a:rPr>
              <a:t>+48-60h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C00000"/>
                </a:solidFill>
                <a:effectLst/>
                <a:uLnTx/>
                <a:uFillTx/>
                <a:latin typeface="Calibri"/>
                <a:ea typeface="+mn-ea"/>
                <a:cs typeface="+mn-cs"/>
              </a:rPr>
              <a:t>&gt; 2 days</a:t>
            </a:r>
            <a:endParaRPr kumimoji="0" lang="en-US"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62F526B0-32D7-4A6C-BA09-13ADD046AD97}"/>
              </a:ext>
            </a:extLst>
          </p:cNvPr>
          <p:cNvSpPr txBox="1"/>
          <p:nvPr/>
        </p:nvSpPr>
        <p:spPr>
          <a:xfrm>
            <a:off x="2641983" y="1397675"/>
            <a:ext cx="194421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Early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Change to business rule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+12h lead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a:ea typeface="+mn-ea"/>
                <a:cs typeface="+mn-cs"/>
              </a:rPr>
              <a:t>+24-36h</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6AE7A05-6AEE-47D8-BD06-387497CDCD9C}"/>
              </a:ext>
            </a:extLst>
          </p:cNvPr>
          <p:cNvSpPr txBox="1"/>
          <p:nvPr/>
        </p:nvSpPr>
        <p:spPr>
          <a:xfrm>
            <a:off x="7166315" y="1397675"/>
            <a:ext cx="1944216"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Mid 2019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Lag ECMWF ensemble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ACCESS-GE3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Downscaling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+6h lead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a:ea typeface="+mn-ea"/>
                <a:cs typeface="+mn-cs"/>
              </a:rPr>
              <a:t>+54-76h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C00000"/>
                </a:solidFill>
                <a:effectLst/>
                <a:uLnTx/>
                <a:uFillTx/>
                <a:latin typeface="Calibri"/>
                <a:ea typeface="+mn-ea"/>
                <a:cs typeface="+mn-cs"/>
              </a:rPr>
              <a:t>~3 days</a:t>
            </a:r>
            <a:endParaRPr kumimoji="0" lang="en-US"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9" name="Arrow: Right 8">
            <a:extLst>
              <a:ext uri="{FF2B5EF4-FFF2-40B4-BE49-F238E27FC236}">
                <a16:creationId xmlns:a16="http://schemas.microsoft.com/office/drawing/2014/main" id="{465EE104-275A-456F-AAAE-540847201DA5}"/>
              </a:ext>
            </a:extLst>
          </p:cNvPr>
          <p:cNvSpPr/>
          <p:nvPr/>
        </p:nvSpPr>
        <p:spPr>
          <a:xfrm>
            <a:off x="2028901" y="1401989"/>
            <a:ext cx="590263"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rrow: Right 9">
            <a:extLst>
              <a:ext uri="{FF2B5EF4-FFF2-40B4-BE49-F238E27FC236}">
                <a16:creationId xmlns:a16="http://schemas.microsoft.com/office/drawing/2014/main" id="{FFA90C81-8FE9-409D-80FB-432963BF165E}"/>
              </a:ext>
            </a:extLst>
          </p:cNvPr>
          <p:cNvSpPr/>
          <p:nvPr/>
        </p:nvSpPr>
        <p:spPr>
          <a:xfrm>
            <a:off x="6553233" y="1401989"/>
            <a:ext cx="590263"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Arrow: Right 10">
            <a:extLst>
              <a:ext uri="{FF2B5EF4-FFF2-40B4-BE49-F238E27FC236}">
                <a16:creationId xmlns:a16="http://schemas.microsoft.com/office/drawing/2014/main" id="{D96F9BFF-AB61-4A64-9529-57105E125BBD}"/>
              </a:ext>
            </a:extLst>
          </p:cNvPr>
          <p:cNvSpPr/>
          <p:nvPr/>
        </p:nvSpPr>
        <p:spPr>
          <a:xfrm>
            <a:off x="4239852" y="1401989"/>
            <a:ext cx="590263"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2147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F655B1-FF17-4EFD-BE70-38350F87D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5" y="1511387"/>
            <a:ext cx="6872864" cy="4581909"/>
          </a:xfrm>
          <a:prstGeom prst="rect">
            <a:avLst/>
          </a:prstGeom>
        </p:spPr>
      </p:pic>
      <p:sp>
        <p:nvSpPr>
          <p:cNvPr id="2" name="Title 1">
            <a:extLst>
              <a:ext uri="{FF2B5EF4-FFF2-40B4-BE49-F238E27FC236}">
                <a16:creationId xmlns:a16="http://schemas.microsoft.com/office/drawing/2014/main" id="{E7C09485-A108-4828-B96D-56A573D47EC8}"/>
              </a:ext>
            </a:extLst>
          </p:cNvPr>
          <p:cNvSpPr>
            <a:spLocks noGrp="1"/>
          </p:cNvSpPr>
          <p:nvPr>
            <p:ph type="title"/>
          </p:nvPr>
        </p:nvSpPr>
        <p:spPr>
          <a:xfrm>
            <a:off x="457200" y="274638"/>
            <a:ext cx="8229600" cy="1143000"/>
          </a:xfrm>
        </p:spPr>
        <p:txBody>
          <a:bodyPr>
            <a:noAutofit/>
          </a:bodyPr>
          <a:lstStyle/>
          <a:p>
            <a:r>
              <a:rPr lang="en-AU" sz="3200" dirty="0"/>
              <a:t>Projected skill difference Official minus new GOCF in lead days, Australia, Summer 2017/18.</a:t>
            </a:r>
            <a:br>
              <a:rPr lang="en-AU" sz="3200" dirty="0"/>
            </a:br>
            <a:r>
              <a:rPr lang="en-AU" sz="2000" dirty="0"/>
              <a:t>Forecasters did not have access to the new GOCF</a:t>
            </a:r>
            <a:endParaRPr lang="en-AU" sz="3200" dirty="0"/>
          </a:p>
        </p:txBody>
      </p:sp>
      <p:sp>
        <p:nvSpPr>
          <p:cNvPr id="5" name="TextBox 4">
            <a:extLst>
              <a:ext uri="{FF2B5EF4-FFF2-40B4-BE49-F238E27FC236}">
                <a16:creationId xmlns:a16="http://schemas.microsoft.com/office/drawing/2014/main" id="{550E55B9-98E3-4804-9C73-37F2BFBDB77A}"/>
              </a:ext>
            </a:extLst>
          </p:cNvPr>
          <p:cNvSpPr txBox="1"/>
          <p:nvPr/>
        </p:nvSpPr>
        <p:spPr>
          <a:xfrm>
            <a:off x="1475656" y="2420888"/>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Official better</a:t>
            </a:r>
          </a:p>
        </p:txBody>
      </p:sp>
      <p:sp>
        <p:nvSpPr>
          <p:cNvPr id="6" name="TextBox 5">
            <a:extLst>
              <a:ext uri="{FF2B5EF4-FFF2-40B4-BE49-F238E27FC236}">
                <a16:creationId xmlns:a16="http://schemas.microsoft.com/office/drawing/2014/main" id="{D00504CA-25EE-4CFE-A707-8A1966C08DAF}"/>
              </a:ext>
            </a:extLst>
          </p:cNvPr>
          <p:cNvSpPr txBox="1"/>
          <p:nvPr/>
        </p:nvSpPr>
        <p:spPr>
          <a:xfrm>
            <a:off x="1475656" y="2818829"/>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GOCF better</a:t>
            </a:r>
          </a:p>
        </p:txBody>
      </p:sp>
      <p:sp>
        <p:nvSpPr>
          <p:cNvPr id="7" name="TextBox 6">
            <a:extLst>
              <a:ext uri="{FF2B5EF4-FFF2-40B4-BE49-F238E27FC236}">
                <a16:creationId xmlns:a16="http://schemas.microsoft.com/office/drawing/2014/main" id="{903D4EFD-8EEF-43F7-9E7E-6CA7C33A31DB}"/>
              </a:ext>
            </a:extLst>
          </p:cNvPr>
          <p:cNvSpPr txBox="1"/>
          <p:nvPr/>
        </p:nvSpPr>
        <p:spPr>
          <a:xfrm>
            <a:off x="6481937" y="1561370"/>
            <a:ext cx="2639548"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Calibri"/>
                <a:ea typeface="+mn-ea"/>
                <a:cs typeface="+mn-cs"/>
              </a:rPr>
              <a:t>Caveats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Forecasters should adapt to the new GOCF guidance.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Prior to early Dec 2017, business rules encouraged forecasters to bias 0.2mm probabilities low.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0.2mm exceedance verification is highly sensitive to how observations of 0.2mm are treated (re dew).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Dashed lines = large uncertainty</a:t>
            </a:r>
          </a:p>
        </p:txBody>
      </p:sp>
      <p:sp>
        <p:nvSpPr>
          <p:cNvPr id="8" name="TextBox 7">
            <a:extLst>
              <a:ext uri="{FF2B5EF4-FFF2-40B4-BE49-F238E27FC236}">
                <a16:creationId xmlns:a16="http://schemas.microsoft.com/office/drawing/2014/main" id="{D336E7DA-10AC-45E5-B206-74E3A7359C90}"/>
              </a:ext>
            </a:extLst>
          </p:cNvPr>
          <p:cNvSpPr txBox="1"/>
          <p:nvPr/>
        </p:nvSpPr>
        <p:spPr>
          <a:xfrm>
            <a:off x="251520" y="6309320"/>
            <a:ext cx="64087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a:ea typeface="+mn-ea"/>
                <a:cs typeface="+mn-cs"/>
              </a:rPr>
              <a:t>New GOCF – Official = (New GOCF – Old GOCF) + (old GOCF – Official)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a:ea typeface="+mn-ea"/>
                <a:cs typeface="+mn-cs"/>
              </a:rPr>
              <a:t>		</a:t>
            </a:r>
            <a:r>
              <a:rPr kumimoji="0" lang="en-AU" sz="1400" b="0" i="0" u="none" strike="noStrike" kern="1200" cap="none" spc="0" normalizeH="0" baseline="0" noProof="0" dirty="0">
                <a:ln>
                  <a:noFill/>
                </a:ln>
                <a:solidFill>
                  <a:srgbClr val="0070C0"/>
                </a:solidFill>
                <a:effectLst/>
                <a:uLnTx/>
                <a:uFillTx/>
                <a:latin typeface="Calibri"/>
                <a:ea typeface="+mn-ea"/>
                <a:cs typeface="+mn-cs"/>
              </a:rPr>
              <a:t>ex GOCF verification	ex Jive</a:t>
            </a:r>
          </a:p>
        </p:txBody>
      </p:sp>
      <p:sp>
        <p:nvSpPr>
          <p:cNvPr id="11" name="TextBox 10">
            <a:extLst>
              <a:ext uri="{FF2B5EF4-FFF2-40B4-BE49-F238E27FC236}">
                <a16:creationId xmlns:a16="http://schemas.microsoft.com/office/drawing/2014/main" id="{1155BD5F-5D2E-459D-AA71-1CC2C3F7480D}"/>
              </a:ext>
            </a:extLst>
          </p:cNvPr>
          <p:cNvSpPr txBox="1"/>
          <p:nvPr/>
        </p:nvSpPr>
        <p:spPr>
          <a:xfrm>
            <a:off x="6516216" y="6176744"/>
            <a:ext cx="24482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Note: BS = Brier Score (like RMSE for probabilities)</a:t>
            </a:r>
          </a:p>
        </p:txBody>
      </p:sp>
    </p:spTree>
    <p:extLst>
      <p:ext uri="{BB962C8B-B14F-4D97-AF65-F5344CB8AC3E}">
        <p14:creationId xmlns:p14="http://schemas.microsoft.com/office/powerpoint/2010/main" val="896752566"/>
      </p:ext>
    </p:extLst>
  </p:cSld>
  <p:clrMapOvr>
    <a:masterClrMapping/>
  </p:clrMapOvr>
</p:sld>
</file>

<file path=ppt/theme/theme1.xml><?xml version="1.0" encoding="utf-8"?>
<a:theme xmlns:a="http://schemas.openxmlformats.org/drawingml/2006/main" name="Bureau Standard">
  <a:themeElements>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ureau Standard 1">
        <a:dk1>
          <a:srgbClr val="666666"/>
        </a:dk1>
        <a:lt1>
          <a:srgbClr val="FFFFFF"/>
        </a:lt1>
        <a:dk2>
          <a:srgbClr val="1F497D"/>
        </a:dk2>
        <a:lt2>
          <a:srgbClr val="EEECE1"/>
        </a:lt2>
        <a:accent1>
          <a:srgbClr val="10ADDA"/>
        </a:accent1>
        <a:accent2>
          <a:srgbClr val="2A597A"/>
        </a:accent2>
        <a:accent3>
          <a:srgbClr val="FFFFFF"/>
        </a:accent3>
        <a:accent4>
          <a:srgbClr val="565656"/>
        </a:accent4>
        <a:accent5>
          <a:srgbClr val="AAD3EA"/>
        </a:accent5>
        <a:accent6>
          <a:srgbClr val="25506E"/>
        </a:accent6>
        <a:hlink>
          <a:srgbClr val="FF0000"/>
        </a:hlink>
        <a:folHlink>
          <a:srgbClr val="FFE100"/>
        </a:folHlink>
      </a:clrScheme>
      <a:clrMap bg1="lt1" tx1="dk1" bg2="lt2" tx2="dk2" accent1="accent1" accent2="accent2" accent3="accent3" accent4="accent4" accent5="accent5" accent6="accent6" hlink="hlink" folHlink="folHlink"/>
    </a:extraClrScheme>
    <a:extraClrScheme>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B9DB0E"/>
      </a:dk2>
      <a:lt2>
        <a:srgbClr val="000099"/>
      </a:lt2>
      <a:accent1>
        <a:srgbClr val="8F8DCB"/>
      </a:accent1>
      <a:accent2>
        <a:srgbClr val="00ADD0"/>
      </a:accent2>
      <a:accent3>
        <a:srgbClr val="FFFFFF"/>
      </a:accent3>
      <a:accent4>
        <a:srgbClr val="000000"/>
      </a:accent4>
      <a:accent5>
        <a:srgbClr val="C6C5E2"/>
      </a:accent5>
      <a:accent6>
        <a:srgbClr val="009CBC"/>
      </a:accent6>
      <a:hlink>
        <a:srgbClr val="9CA299"/>
      </a:hlink>
      <a:folHlink>
        <a:srgbClr val="ED293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B9DB0E"/>
        </a:dk2>
        <a:lt2>
          <a:srgbClr val="000099"/>
        </a:lt2>
        <a:accent1>
          <a:srgbClr val="8F8DCB"/>
        </a:accent1>
        <a:accent2>
          <a:srgbClr val="00ADD0"/>
        </a:accent2>
        <a:accent3>
          <a:srgbClr val="FFFFFF"/>
        </a:accent3>
        <a:accent4>
          <a:srgbClr val="000000"/>
        </a:accent4>
        <a:accent5>
          <a:srgbClr val="C6C5E2"/>
        </a:accent5>
        <a:accent6>
          <a:srgbClr val="009CBC"/>
        </a:accent6>
        <a:hlink>
          <a:srgbClr val="9CA299"/>
        </a:hlink>
        <a:folHlink>
          <a:srgbClr val="ED293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ureau Blank">
  <a:themeElements>
    <a:clrScheme name="Bureau Blank 13">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fontScheme name="Bureau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reau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reau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reau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reau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reau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reau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reau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reau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reau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reau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reau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reau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reau Blank 13">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reau_Pictorial_2012_v2">
  <a:themeElements>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ureau Standard 1">
        <a:dk1>
          <a:srgbClr val="666666"/>
        </a:dk1>
        <a:lt1>
          <a:srgbClr val="FFFFFF"/>
        </a:lt1>
        <a:dk2>
          <a:srgbClr val="1F497D"/>
        </a:dk2>
        <a:lt2>
          <a:srgbClr val="EEECE1"/>
        </a:lt2>
        <a:accent1>
          <a:srgbClr val="10ADDA"/>
        </a:accent1>
        <a:accent2>
          <a:srgbClr val="2A597A"/>
        </a:accent2>
        <a:accent3>
          <a:srgbClr val="FFFFFF"/>
        </a:accent3>
        <a:accent4>
          <a:srgbClr val="565656"/>
        </a:accent4>
        <a:accent5>
          <a:srgbClr val="AAD3EA"/>
        </a:accent5>
        <a:accent6>
          <a:srgbClr val="25506E"/>
        </a:accent6>
        <a:hlink>
          <a:srgbClr val="FF0000"/>
        </a:hlink>
        <a:folHlink>
          <a:srgbClr val="FFE100"/>
        </a:folHlink>
      </a:clrScheme>
      <a:clrMap bg1="lt1" tx1="dk1" bg2="lt2" tx2="dk2" accent1="accent1" accent2="accent2" accent3="accent3" accent4="accent4" accent5="accent5" accent6="accent6" hlink="hlink" folHlink="folHlink"/>
    </a:extraClrScheme>
    <a:extraClrScheme>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ureau Standard">
  <a:themeElements>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ureau Standard 1">
        <a:dk1>
          <a:srgbClr val="666666"/>
        </a:dk1>
        <a:lt1>
          <a:srgbClr val="FFFFFF"/>
        </a:lt1>
        <a:dk2>
          <a:srgbClr val="1F497D"/>
        </a:dk2>
        <a:lt2>
          <a:srgbClr val="EEECE1"/>
        </a:lt2>
        <a:accent1>
          <a:srgbClr val="10ADDA"/>
        </a:accent1>
        <a:accent2>
          <a:srgbClr val="2A597A"/>
        </a:accent2>
        <a:accent3>
          <a:srgbClr val="FFFFFF"/>
        </a:accent3>
        <a:accent4>
          <a:srgbClr val="565656"/>
        </a:accent4>
        <a:accent5>
          <a:srgbClr val="AAD3EA"/>
        </a:accent5>
        <a:accent6>
          <a:srgbClr val="25506E"/>
        </a:accent6>
        <a:hlink>
          <a:srgbClr val="FF0000"/>
        </a:hlink>
        <a:folHlink>
          <a:srgbClr val="FFE100"/>
        </a:folHlink>
      </a:clrScheme>
      <a:clrMap bg1="lt1" tx1="dk1" bg2="lt2" tx2="dk2" accent1="accent1" accent2="accent2" accent3="accent3" accent4="accent4" accent5="accent5" accent6="accent6" hlink="hlink" folHlink="folHlink"/>
    </a:extraClrScheme>
    <a:extraClrScheme>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ureau_Generic_2012_v2">
  <a:themeElements>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ureau Standard 1">
        <a:dk1>
          <a:srgbClr val="666666"/>
        </a:dk1>
        <a:lt1>
          <a:srgbClr val="FFFFFF"/>
        </a:lt1>
        <a:dk2>
          <a:srgbClr val="1F497D"/>
        </a:dk2>
        <a:lt2>
          <a:srgbClr val="EEECE1"/>
        </a:lt2>
        <a:accent1>
          <a:srgbClr val="10ADDA"/>
        </a:accent1>
        <a:accent2>
          <a:srgbClr val="2A597A"/>
        </a:accent2>
        <a:accent3>
          <a:srgbClr val="FFFFFF"/>
        </a:accent3>
        <a:accent4>
          <a:srgbClr val="565656"/>
        </a:accent4>
        <a:accent5>
          <a:srgbClr val="AAD3EA"/>
        </a:accent5>
        <a:accent6>
          <a:srgbClr val="25506E"/>
        </a:accent6>
        <a:hlink>
          <a:srgbClr val="FF0000"/>
        </a:hlink>
        <a:folHlink>
          <a:srgbClr val="FFE100"/>
        </a:folHlink>
      </a:clrScheme>
      <a:clrMap bg1="lt1" tx1="dk1" bg2="lt2" tx2="dk2" accent1="accent1" accent2="accent2" accent3="accent3" accent4="accent4" accent5="accent5" accent6="accent6" hlink="hlink" folHlink="folHlink"/>
    </a:extraClrScheme>
    <a:extraClrScheme>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ureau Standard">
  <a:themeElements>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ureau Standard 1">
        <a:dk1>
          <a:srgbClr val="666666"/>
        </a:dk1>
        <a:lt1>
          <a:srgbClr val="FFFFFF"/>
        </a:lt1>
        <a:dk2>
          <a:srgbClr val="1F497D"/>
        </a:dk2>
        <a:lt2>
          <a:srgbClr val="EEECE1"/>
        </a:lt2>
        <a:accent1>
          <a:srgbClr val="10ADDA"/>
        </a:accent1>
        <a:accent2>
          <a:srgbClr val="2A597A"/>
        </a:accent2>
        <a:accent3>
          <a:srgbClr val="FFFFFF"/>
        </a:accent3>
        <a:accent4>
          <a:srgbClr val="565656"/>
        </a:accent4>
        <a:accent5>
          <a:srgbClr val="AAD3EA"/>
        </a:accent5>
        <a:accent6>
          <a:srgbClr val="25506E"/>
        </a:accent6>
        <a:hlink>
          <a:srgbClr val="FF0000"/>
        </a:hlink>
        <a:folHlink>
          <a:srgbClr val="FFE100"/>
        </a:folHlink>
      </a:clrScheme>
      <a:clrMap bg1="lt1" tx1="dk1" bg2="lt2" tx2="dk2" accent1="accent1" accent2="accent2" accent3="accent3" accent4="accent4" accent5="accent5" accent6="accent6" hlink="hlink" folHlink="folHlink"/>
    </a:extraClrScheme>
    <a:extraClrScheme>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45049</TotalTime>
  <Words>1879</Words>
  <Application>Microsoft Office PowerPoint</Application>
  <PresentationFormat>On-screen Show (4:3)</PresentationFormat>
  <Paragraphs>304</Paragraphs>
  <Slides>27</Slides>
  <Notes>18</Notes>
  <HiddenSlides>10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27</vt:i4>
      </vt:variant>
    </vt:vector>
  </HeadingPairs>
  <TitlesOfParts>
    <vt:vector size="48" baseType="lpstr">
      <vt:lpstr>ＭＳ Ｐゴシック</vt:lpstr>
      <vt:lpstr>Arial</vt:lpstr>
      <vt:lpstr>Calibri</vt:lpstr>
      <vt:lpstr>Calibri Light</vt:lpstr>
      <vt:lpstr>Helvetica Light</vt:lpstr>
      <vt:lpstr>Lucida Grande</vt:lpstr>
      <vt:lpstr>Symbol</vt:lpstr>
      <vt:lpstr>Times</vt:lpstr>
      <vt:lpstr>Bureau Standard</vt:lpstr>
      <vt:lpstr>2_Custom Design</vt:lpstr>
      <vt:lpstr>Bureau Blank</vt:lpstr>
      <vt:lpstr>Bureau_Pictorial_2012_v2</vt:lpstr>
      <vt:lpstr>1_Bureau Standard</vt:lpstr>
      <vt:lpstr>Bureau_Generic_2012_v2</vt:lpstr>
      <vt:lpstr>2_Bureau Standard</vt:lpstr>
      <vt:lpstr>Office Theme</vt:lpstr>
      <vt:lpstr>1_Office Theme</vt:lpstr>
      <vt:lpstr>Met Office PowerPoint Template</vt:lpstr>
      <vt:lpstr>2_Office Theme</vt:lpstr>
      <vt:lpstr>1_Met Office PowerPoint Template</vt:lpstr>
      <vt:lpstr>3_Office Theme</vt:lpstr>
      <vt:lpstr>Use of ensemble guidance for operational forecasting and transition to Met Office IMPROVER framework</vt:lpstr>
      <vt:lpstr>Improved guidance – Enabler of weather forecast service strategies and better user decisions</vt:lpstr>
      <vt:lpstr>Post processing turns data flood into usable information</vt:lpstr>
      <vt:lpstr>Temporal focus of different initiatives in value chain</vt:lpstr>
      <vt:lpstr>EPP focus</vt:lpstr>
      <vt:lpstr>Post-processing elsewhere</vt:lpstr>
      <vt:lpstr>New calibrated ensemble daily rainfall probability guidance</vt:lpstr>
      <vt:lpstr>Improvements to GOCF daily rainfall guidance</vt:lpstr>
      <vt:lpstr>Projected skill difference Official minus new GOCF in lead days, Australia, Summer 2017/18. Forecasters did not have access to the new GOCF</vt:lpstr>
      <vt:lpstr>Recent verification – 2 months after introduction &amp; just before automation introduction</vt:lpstr>
      <vt:lpstr>Recent verification – 2 months after introduction &amp; just before automation introduction</vt:lpstr>
      <vt:lpstr>Recent verification – 3 months after introduction</vt:lpstr>
      <vt:lpstr>Recent verification – last 90 days</vt:lpstr>
      <vt:lpstr>Recent verification – last 90 days</vt:lpstr>
      <vt:lpstr>Recent verification – last 90 days</vt:lpstr>
      <vt:lpstr>Projected skill difference Official minus new GOCF in lead days, Summer 2017/18. Forecasters did not have access to the new GOCF</vt:lpstr>
      <vt:lpstr>Projected skill difference Official minus new GOCF in lead days, Winter 2017 Forecasters did not have access to the new GOCF</vt:lpstr>
      <vt:lpstr>Coastal temperature 'hotspot' issues – roles of GFE 'serp' and GOCF maximum temperature guidance</vt:lpstr>
      <vt:lpstr>PowerPoint Presentation</vt:lpstr>
      <vt:lpstr>PowerPoint Presentation</vt:lpstr>
      <vt:lpstr>Other automation supports</vt:lpstr>
      <vt:lpstr>PowerPoint Presentation</vt:lpstr>
      <vt:lpstr>IMPROVER –  a new strategy for integrated post-processing and verification for the convective scale age</vt:lpstr>
      <vt:lpstr>PowerPoint Presentation</vt:lpstr>
      <vt:lpstr>PowerPoint Presentation</vt:lpstr>
      <vt:lpstr>IMPROVER Science</vt:lpstr>
      <vt:lpstr>EPP focus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CAWCR NexGen strategic &amp; long-term planning meeting</dc:title>
  <dc:creator>GaryRach</dc:creator>
  <cp:lastModifiedBy>Gary Weymouth</cp:lastModifiedBy>
  <cp:revision>1187</cp:revision>
  <cp:lastPrinted>2017-08-28T04:37:46Z</cp:lastPrinted>
  <dcterms:created xsi:type="dcterms:W3CDTF">2014-02-15T03:59:58Z</dcterms:created>
  <dcterms:modified xsi:type="dcterms:W3CDTF">2018-11-26T04:39:58Z</dcterms:modified>
</cp:coreProperties>
</file>