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5" r:id="rId2"/>
    <p:sldMasterId id="2147483785" r:id="rId3"/>
    <p:sldMasterId id="2147483772" r:id="rId4"/>
    <p:sldMasterId id="2147483734" r:id="rId5"/>
  </p:sldMasterIdLst>
  <p:notesMasterIdLst>
    <p:notesMasterId r:id="rId29"/>
  </p:notesMasterIdLst>
  <p:handoutMasterIdLst>
    <p:handoutMasterId r:id="rId30"/>
  </p:handoutMasterIdLst>
  <p:sldIdLst>
    <p:sldId id="516" r:id="rId6"/>
    <p:sldId id="517" r:id="rId7"/>
    <p:sldId id="525" r:id="rId8"/>
    <p:sldId id="558" r:id="rId9"/>
    <p:sldId id="557" r:id="rId10"/>
    <p:sldId id="556" r:id="rId11"/>
    <p:sldId id="560" r:id="rId12"/>
    <p:sldId id="529" r:id="rId13"/>
    <p:sldId id="559" r:id="rId14"/>
    <p:sldId id="551" r:id="rId15"/>
    <p:sldId id="565" r:id="rId16"/>
    <p:sldId id="545" r:id="rId17"/>
    <p:sldId id="547" r:id="rId18"/>
    <p:sldId id="538" r:id="rId19"/>
    <p:sldId id="539" r:id="rId20"/>
    <p:sldId id="540" r:id="rId21"/>
    <p:sldId id="562" r:id="rId22"/>
    <p:sldId id="561" r:id="rId23"/>
    <p:sldId id="514" r:id="rId24"/>
    <p:sldId id="535" r:id="rId25"/>
    <p:sldId id="513" r:id="rId26"/>
    <p:sldId id="563" r:id="rId27"/>
    <p:sldId id="490" r:id="rId28"/>
  </p:sldIdLst>
  <p:sldSz cx="9144000" cy="6858000" type="screen4x3"/>
  <p:notesSz cx="7099300" cy="10234613"/>
  <p:defaultTextStyle>
    <a:defPPr>
      <a:defRPr lang="en-AU"/>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9330758E-A909-48ED-B2D2-98C2450F46DB}">
          <p14:sldIdLst>
            <p14:sldId id="516"/>
            <p14:sldId id="517"/>
            <p14:sldId id="525"/>
            <p14:sldId id="558"/>
            <p14:sldId id="557"/>
            <p14:sldId id="556"/>
            <p14:sldId id="560"/>
            <p14:sldId id="529"/>
            <p14:sldId id="559"/>
            <p14:sldId id="551"/>
            <p14:sldId id="565"/>
            <p14:sldId id="545"/>
            <p14:sldId id="547"/>
            <p14:sldId id="538"/>
            <p14:sldId id="539"/>
            <p14:sldId id="540"/>
            <p14:sldId id="562"/>
            <p14:sldId id="561"/>
            <p14:sldId id="514"/>
            <p14:sldId id="535"/>
            <p14:sldId id="513"/>
            <p14:sldId id="563"/>
            <p14:sldId id="4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F99FF"/>
    <a:srgbClr val="DB5925"/>
    <a:srgbClr val="0095C1"/>
    <a:srgbClr val="EDEDED"/>
    <a:srgbClr val="FFFF66"/>
    <a:srgbClr val="666666"/>
    <a:srgbClr val="0E5F7E"/>
    <a:srgbClr val="0E7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189" autoAdjust="0"/>
  </p:normalViewPr>
  <p:slideViewPr>
    <p:cSldViewPr snapToGrid="0" snapToObjects="1">
      <p:cViewPr varScale="1">
        <p:scale>
          <a:sx n="83" d="100"/>
          <a:sy n="83" d="100"/>
        </p:scale>
        <p:origin x="181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1902"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wrap="square" lIns="99048" tIns="49524" rIns="99048" bIns="49524" numCol="1" anchor="t" anchorCtr="0" compatLnSpc="1">
            <a:prstTxWarp prst="textNoShape">
              <a:avLst/>
            </a:prstTxWarp>
          </a:bodyPr>
          <a:lstStyle>
            <a:lvl1pPr algn="r">
              <a:defRPr sz="1300">
                <a:latin typeface="Calibri" pitchFamily="34" charset="0"/>
              </a:defRPr>
            </a:lvl1pPr>
          </a:lstStyle>
          <a:p>
            <a:fld id="{61EB5416-7237-48E9-97A4-E110ECC0A5AE}" type="datetime1">
              <a:rPr lang="en-AU" altLang="en-US"/>
              <a:pPr/>
              <a:t>27/11/2018</a:t>
            </a:fld>
            <a:endParaRPr lang="en-AU" alt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pitchFamily="34" charset="0"/>
              </a:defRPr>
            </a:lvl1pPr>
          </a:lstStyle>
          <a:p>
            <a:fld id="{87DF0725-13F8-4511-936E-4279714C6545}" type="slidenum">
              <a:rPr lang="en-AU" altLang="en-US"/>
              <a:pPr/>
              <a:t>‹#›</a:t>
            </a:fld>
            <a:endParaRPr lang="en-AU" altLang="en-US"/>
          </a:p>
        </p:txBody>
      </p:sp>
    </p:spTree>
    <p:extLst>
      <p:ext uri="{BB962C8B-B14F-4D97-AF65-F5344CB8AC3E}">
        <p14:creationId xmlns:p14="http://schemas.microsoft.com/office/powerpoint/2010/main" val="2761248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eaLnBrk="0" hangingPunct="0">
              <a:defRPr sz="1300"/>
            </a:lvl1pPr>
          </a:lstStyle>
          <a:p>
            <a:endParaRPr lang="en-AU" altLang="en-US"/>
          </a:p>
        </p:txBody>
      </p:sp>
      <p:sp>
        <p:nvSpPr>
          <p:cNvPr id="56323"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eaLnBrk="0" hangingPunct="0">
              <a:defRPr sz="1300"/>
            </a:lvl1pPr>
          </a:lstStyle>
          <a:p>
            <a:fld id="{D3A6166A-F72C-4620-BE80-C5E199050F18}" type="datetime1">
              <a:rPr lang="en-AU" altLang="en-US"/>
              <a:pPr/>
              <a:t>27/11/2018</a:t>
            </a:fld>
            <a:endParaRPr lang="en-AU" altLang="en-US"/>
          </a:p>
        </p:txBody>
      </p:sp>
      <p:sp>
        <p:nvSpPr>
          <p:cNvPr id="563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56326"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eaLnBrk="0" hangingPunct="0">
              <a:defRPr sz="1300"/>
            </a:lvl1pPr>
          </a:lstStyle>
          <a:p>
            <a:endParaRPr lang="en-AU" altLang="en-US"/>
          </a:p>
        </p:txBody>
      </p:sp>
      <p:sp>
        <p:nvSpPr>
          <p:cNvPr id="56327"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eaLnBrk="0" hangingPunct="0">
              <a:defRPr sz="1300"/>
            </a:lvl1pPr>
          </a:lstStyle>
          <a:p>
            <a:fld id="{8CCCEF38-C360-4988-B0C6-D7E57546FD95}" type="slidenum">
              <a:rPr lang="en-AU" altLang="en-US"/>
              <a:pPr/>
              <a:t>‹#›</a:t>
            </a:fld>
            <a:endParaRPr lang="en-AU" altLang="en-US"/>
          </a:p>
        </p:txBody>
      </p:sp>
    </p:spTree>
    <p:extLst>
      <p:ext uri="{BB962C8B-B14F-4D97-AF65-F5344CB8AC3E}">
        <p14:creationId xmlns:p14="http://schemas.microsoft.com/office/powerpoint/2010/main" val="56127336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pitchFamily="34" charset="0"/>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Calibri" pitchFamily="34" charset="0"/>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Calibri" pitchFamily="34" charset="0"/>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Calibri" pitchFamily="34" charset="0"/>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Calibri"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AAT is</a:t>
            </a:r>
            <a:r>
              <a:rPr lang="en-AU" baseline="0" dirty="0"/>
              <a:t> about 9 times the</a:t>
            </a:r>
            <a:r>
              <a:rPr lang="en-AU" dirty="0"/>
              <a:t> size of Texas at 0.7 million km2 or ~80% the size of Australian mainland.</a:t>
            </a:r>
          </a:p>
        </p:txBody>
      </p:sp>
      <p:sp>
        <p:nvSpPr>
          <p:cNvPr id="6" name="Slide Number Placeholder 5"/>
          <p:cNvSpPr>
            <a:spLocks noGrp="1"/>
          </p:cNvSpPr>
          <p:nvPr>
            <p:ph type="sldNum" sz="quarter" idx="11"/>
          </p:nvPr>
        </p:nvSpPr>
        <p:spPr/>
        <p:txBody>
          <a:bodyPr/>
          <a:lstStyle/>
          <a:p>
            <a:fld id="{111290E9-AA50-4FEB-8374-063F34386801}" type="slidenum">
              <a:rPr lang="en-AU" smtClean="0"/>
              <a:t>2</a:t>
            </a:fld>
            <a:endParaRPr lang="en-AU"/>
          </a:p>
        </p:txBody>
      </p:sp>
    </p:spTree>
    <p:extLst>
      <p:ext uri="{BB962C8B-B14F-4D97-AF65-F5344CB8AC3E}">
        <p14:creationId xmlns:p14="http://schemas.microsoft.com/office/powerpoint/2010/main" val="266276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CEF38-C360-4988-B0C6-D7E57546FD95}" type="slidenum">
              <a:rPr lang="en-AU" altLang="en-US" smtClean="0"/>
              <a:pPr/>
              <a:t>20</a:t>
            </a:fld>
            <a:endParaRPr lang="en-AU" altLang="en-US"/>
          </a:p>
        </p:txBody>
      </p:sp>
    </p:spTree>
    <p:extLst>
      <p:ext uri="{BB962C8B-B14F-4D97-AF65-F5344CB8AC3E}">
        <p14:creationId xmlns:p14="http://schemas.microsoft.com/office/powerpoint/2010/main" val="1246261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AU"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1876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4529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39783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3806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52012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88292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0A4CA74-F6AA-4E5D-9C57-3165EECC82DB}"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59458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CEF38-C360-4988-B0C6-D7E57546FD95}" type="slidenum">
              <a:rPr lang="en-AU" altLang="en-US" smtClean="0"/>
              <a:pPr/>
              <a:t>17</a:t>
            </a:fld>
            <a:endParaRPr lang="en-AU" altLang="en-US"/>
          </a:p>
        </p:txBody>
      </p:sp>
    </p:spTree>
    <p:extLst>
      <p:ext uri="{BB962C8B-B14F-4D97-AF65-F5344CB8AC3E}">
        <p14:creationId xmlns:p14="http://schemas.microsoft.com/office/powerpoint/2010/main" val="7753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CEF38-C360-4988-B0C6-D7E57546FD95}" type="slidenum">
              <a:rPr lang="en-AU" altLang="en-US" smtClean="0"/>
              <a:pPr/>
              <a:t>18</a:t>
            </a:fld>
            <a:endParaRPr lang="en-AU" altLang="en-US"/>
          </a:p>
        </p:txBody>
      </p:sp>
    </p:spTree>
    <p:extLst>
      <p:ext uri="{BB962C8B-B14F-4D97-AF65-F5344CB8AC3E}">
        <p14:creationId xmlns:p14="http://schemas.microsoft.com/office/powerpoint/2010/main" val="2896580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8439"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291465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Placeholder 1"/>
          <p:cNvSpPr>
            <a:spLocks noGrp="1"/>
          </p:cNvSpPr>
          <p:nvPr>
            <p:ph type="ctrTitle"/>
          </p:nvPr>
        </p:nvSpPr>
        <p:spPr>
          <a:xfrm>
            <a:off x="614363" y="1539875"/>
            <a:ext cx="7916862" cy="719138"/>
          </a:xfrm>
        </p:spPr>
        <p:txBody>
          <a:bodyPr/>
          <a:lstStyle>
            <a:lvl1pPr algn="l">
              <a:defRPr smtClean="0">
                <a:latin typeface="Arial" charset="0"/>
              </a:defRPr>
            </a:lvl1pPr>
          </a:lstStyle>
          <a:p>
            <a:pPr lvl="0"/>
            <a:r>
              <a:rPr lang="en-US" altLang="en-US" noProof="0"/>
              <a:t>Click to edit Master title style</a:t>
            </a:r>
            <a:endParaRPr lang="en-AU" altLang="en-US" noProof="0"/>
          </a:p>
        </p:txBody>
      </p:sp>
      <p:sp>
        <p:nvSpPr>
          <p:cNvPr id="18435" name="Text Placeholder 2"/>
          <p:cNvSpPr>
            <a:spLocks noGrp="1"/>
          </p:cNvSpPr>
          <p:nvPr>
            <p:ph type="subTitle" idx="1"/>
          </p:nvPr>
        </p:nvSpPr>
        <p:spPr>
          <a:xfrm>
            <a:off x="614363" y="2312988"/>
            <a:ext cx="7916862" cy="719137"/>
          </a:xfrm>
        </p:spPr>
        <p:txBody>
          <a:bodyPr/>
          <a:lstStyle>
            <a:lvl1pPr marL="0" indent="0">
              <a:buFontTx/>
              <a:buNone/>
              <a:defRPr sz="1800" smtClean="0">
                <a:latin typeface="Arial" charset="0"/>
              </a:defRPr>
            </a:lvl1pPr>
          </a:lstStyle>
          <a:p>
            <a:pPr lvl="0"/>
            <a:r>
              <a:rPr lang="en-US" altLang="en-US" noProof="0"/>
              <a:t>Click to edit Master subtitle style</a:t>
            </a:r>
            <a:endParaRPr lang="en-AU" altLang="en-US" noProof="0"/>
          </a:p>
        </p:txBody>
      </p:sp>
      <p:pic>
        <p:nvPicPr>
          <p:cNvPr id="18437" name="Picture 7"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0092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68"/>
            <a:ext cx="2057400" cy="41504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75668"/>
            <a:ext cx="6019800" cy="4150495"/>
          </a:xfrm>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23161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825" y="274638"/>
            <a:ext cx="6530975"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457200" y="1968500"/>
            <a:ext cx="4038600" cy="4157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968500"/>
            <a:ext cx="4038600" cy="200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4648200" y="4122738"/>
            <a:ext cx="4038600" cy="2003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31658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4236710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93990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9581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0560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4000" y="1744663"/>
            <a:ext cx="42418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744663"/>
            <a:ext cx="4243388"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0423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4722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3222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8"/>
            <a:ext cx="6530890" cy="1143000"/>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203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652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2032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6937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7758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274638"/>
            <a:ext cx="2159000" cy="6364287"/>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4000" y="274638"/>
            <a:ext cx="6326188" cy="6364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59324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652298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11513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8402413-8852-40F3-966D-0718D4FE3F29}"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248709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402413-8852-40F3-966D-0718D4FE3F29}"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3073006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02413-8852-40F3-966D-0718D4FE3F29}"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349885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501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8402413-8852-40F3-966D-0718D4FE3F29}"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2182176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8402413-8852-40F3-966D-0718D4FE3F29}" type="datetimeFigureOut">
              <a:rPr lang="en-AU" smtClean="0"/>
              <a:t>27/11/2018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433132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8402413-8852-40F3-966D-0718D4FE3F29}" type="datetimeFigureOut">
              <a:rPr lang="en-AU" smtClean="0"/>
              <a:t>27/11/2018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78582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02413-8852-40F3-966D-0718D4FE3F29}" type="datetimeFigureOut">
              <a:rPr lang="en-AU" smtClean="0"/>
              <a:t>27/11/2018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2984337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402413-8852-40F3-966D-0718D4FE3F29}"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78019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402413-8852-40F3-966D-0718D4FE3F29}"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4161812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402413-8852-40F3-966D-0718D4FE3F29}"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140614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402413-8852-40F3-966D-0718D4FE3F29}"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3A5420-4C2E-420E-93A9-9BE69EF97061}" type="slidenum">
              <a:rPr lang="en-AU" smtClean="0"/>
              <a:t>‹#›</a:t>
            </a:fld>
            <a:endParaRPr lang="en-AU"/>
          </a:p>
        </p:txBody>
      </p:sp>
    </p:spTree>
    <p:extLst>
      <p:ext uri="{BB962C8B-B14F-4D97-AF65-F5344CB8AC3E}">
        <p14:creationId xmlns:p14="http://schemas.microsoft.com/office/powerpoint/2010/main" val="3618084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C3C0B18-A354-4B2B-9117-4397EEAD454F}"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1487193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C0B18-A354-4B2B-9117-4397EEAD454F}"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397120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8886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C0B18-A354-4B2B-9117-4397EEAD454F}"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2251798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C3C0B18-A354-4B2B-9117-4397EEAD454F}"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1946019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C3C0B18-A354-4B2B-9117-4397EEAD454F}" type="datetimeFigureOut">
              <a:rPr lang="en-AU" smtClean="0"/>
              <a:t>27/11/2018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2264083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C3C0B18-A354-4B2B-9117-4397EEAD454F}" type="datetimeFigureOut">
              <a:rPr lang="en-AU" smtClean="0"/>
              <a:t>27/11/2018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711209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C0B18-A354-4B2B-9117-4397EEAD454F}" type="datetimeFigureOut">
              <a:rPr lang="en-AU" smtClean="0"/>
              <a:t>27/11/2018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4090147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C0B18-A354-4B2B-9117-4397EEAD454F}"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2084347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C0B18-A354-4B2B-9117-4397EEAD454F}" type="datetimeFigureOut">
              <a:rPr lang="en-AU" smtClean="0"/>
              <a:t>27/11/2018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286775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C0B18-A354-4B2B-9117-4397EEAD454F}"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3559253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C0B18-A354-4B2B-9117-4397EEAD454F}" type="datetimeFigureOut">
              <a:rPr lang="en-AU" smtClean="0"/>
              <a:t>27/11/2018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5B0E18-705F-4532-A070-123700B6B3C4}" type="slidenum">
              <a:rPr lang="en-AU" smtClean="0"/>
              <a:t>‹#›</a:t>
            </a:fld>
            <a:endParaRPr lang="en-AU"/>
          </a:p>
        </p:txBody>
      </p:sp>
    </p:spTree>
    <p:extLst>
      <p:ext uri="{BB962C8B-B14F-4D97-AF65-F5344CB8AC3E}">
        <p14:creationId xmlns:p14="http://schemas.microsoft.com/office/powerpoint/2010/main" val="66469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200727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75668"/>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15429"/>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975668"/>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615429"/>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0020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77406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5687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4000" y="1600200"/>
            <a:ext cx="4241800" cy="5094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243388" cy="5094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3498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93206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789767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54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9317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968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31039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274638"/>
            <a:ext cx="2159000" cy="64198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4000" y="274638"/>
            <a:ext cx="6326188" cy="641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8762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429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0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0"/>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96880"/>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38999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29"/>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497709"/>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262940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jpg"/><Relationship Id="rId2" Type="http://schemas.openxmlformats.org/officeDocument/2006/relationships/slideLayout" Target="../slideLayouts/slideLayout14.xml"/><Relationship Id="rId16" Type="http://schemas.openxmlformats.org/officeDocument/2006/relationships/image" Target="../media/image1.png"/><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image" Target="../media/image5.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7"/>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0" y="160020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1917700" y="274638"/>
            <a:ext cx="6996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254000" y="1968500"/>
            <a:ext cx="863758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p:txBody>
      </p:sp>
      <p:pic>
        <p:nvPicPr>
          <p:cNvPr id="1029" name="Picture 7" descr="logo.eps"/>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68" r:id="rId12"/>
  </p:sldLayoutIdLst>
  <p:txStyles>
    <p:titleStyle>
      <a:lvl1pPr algn="ctr" defTabSz="457200" rtl="0" eaLnBrk="1" fontAlgn="base" hangingPunct="1">
        <a:spcBef>
          <a:spcPct val="0"/>
        </a:spcBef>
        <a:spcAft>
          <a:spcPct val="0"/>
        </a:spcAft>
        <a:defRPr sz="3200" kern="1200">
          <a:solidFill>
            <a:srgbClr val="0E5F7E"/>
          </a:solidFill>
          <a:latin typeface="Arial"/>
          <a:ea typeface="ＭＳ Ｐゴシック" charset="-128"/>
          <a:cs typeface="Arial"/>
        </a:defRPr>
      </a:lvl1pPr>
      <a:lvl2pPr algn="ctr" defTabSz="457200" rtl="0" eaLnBrk="1" fontAlgn="base" hangingPunct="1">
        <a:spcBef>
          <a:spcPct val="0"/>
        </a:spcBef>
        <a:spcAft>
          <a:spcPct val="0"/>
        </a:spcAft>
        <a:defRPr sz="3200">
          <a:solidFill>
            <a:srgbClr val="0E5F7E"/>
          </a:solidFill>
          <a:latin typeface="Arial" charset="0"/>
          <a:ea typeface="ＭＳ Ｐゴシック" charset="-128"/>
        </a:defRPr>
      </a:lvl2pPr>
      <a:lvl3pPr algn="ctr" defTabSz="457200" rtl="0" eaLnBrk="1" fontAlgn="base" hangingPunct="1">
        <a:spcBef>
          <a:spcPct val="0"/>
        </a:spcBef>
        <a:spcAft>
          <a:spcPct val="0"/>
        </a:spcAft>
        <a:defRPr sz="3200">
          <a:solidFill>
            <a:srgbClr val="0E5F7E"/>
          </a:solidFill>
          <a:latin typeface="Arial" charset="0"/>
          <a:ea typeface="ＭＳ Ｐゴシック" charset="-128"/>
        </a:defRPr>
      </a:lvl3pPr>
      <a:lvl4pPr algn="ctr" defTabSz="457200" rtl="0" eaLnBrk="1" fontAlgn="base" hangingPunct="1">
        <a:spcBef>
          <a:spcPct val="0"/>
        </a:spcBef>
        <a:spcAft>
          <a:spcPct val="0"/>
        </a:spcAft>
        <a:defRPr sz="3200">
          <a:solidFill>
            <a:srgbClr val="0E5F7E"/>
          </a:solidFill>
          <a:latin typeface="Arial" charset="0"/>
          <a:ea typeface="ＭＳ Ｐゴシック" charset="-128"/>
        </a:defRPr>
      </a:lvl4pPr>
      <a:lvl5pPr algn="ctr" defTabSz="457200" rtl="0" eaLnBrk="1" fontAlgn="base" hangingPunct="1">
        <a:spcBef>
          <a:spcPct val="0"/>
        </a:spcBef>
        <a:spcAft>
          <a:spcPct val="0"/>
        </a:spcAft>
        <a:defRPr sz="3200">
          <a:solidFill>
            <a:srgbClr val="0E5F7E"/>
          </a:solidFill>
          <a:latin typeface="Arial" charset="0"/>
          <a:ea typeface="ＭＳ Ｐゴシック" charset="-128"/>
        </a:defRPr>
      </a:lvl5pPr>
      <a:lvl6pPr marL="457200" algn="ctr" defTabSz="457200" rtl="0" eaLnBrk="1" fontAlgn="base" hangingPunct="1">
        <a:spcBef>
          <a:spcPct val="0"/>
        </a:spcBef>
        <a:spcAft>
          <a:spcPct val="0"/>
        </a:spcAft>
        <a:defRPr sz="3200">
          <a:solidFill>
            <a:srgbClr val="010000"/>
          </a:solidFill>
          <a:latin typeface="Arial" charset="0"/>
          <a:ea typeface="ＭＳ Ｐゴシック" charset="-128"/>
        </a:defRPr>
      </a:lvl6pPr>
      <a:lvl7pPr marL="914400" algn="ctr" defTabSz="457200" rtl="0" eaLnBrk="1" fontAlgn="base" hangingPunct="1">
        <a:spcBef>
          <a:spcPct val="0"/>
        </a:spcBef>
        <a:spcAft>
          <a:spcPct val="0"/>
        </a:spcAft>
        <a:defRPr sz="3200">
          <a:solidFill>
            <a:srgbClr val="010000"/>
          </a:solidFill>
          <a:latin typeface="Arial" charset="0"/>
          <a:ea typeface="ＭＳ Ｐゴシック" charset="-128"/>
        </a:defRPr>
      </a:lvl7pPr>
      <a:lvl8pPr marL="1371600" algn="ctr" defTabSz="457200" rtl="0" eaLnBrk="1" fontAlgn="base" hangingPunct="1">
        <a:spcBef>
          <a:spcPct val="0"/>
        </a:spcBef>
        <a:spcAft>
          <a:spcPct val="0"/>
        </a:spcAft>
        <a:defRPr sz="3200">
          <a:solidFill>
            <a:srgbClr val="010000"/>
          </a:solidFill>
          <a:latin typeface="Arial" charset="0"/>
          <a:ea typeface="ＭＳ Ｐゴシック" charset="-128"/>
        </a:defRPr>
      </a:lvl8pPr>
      <a:lvl9pPr marL="1828800" algn="ctr" defTabSz="457200" rtl="0" eaLnBrk="1" fontAlgn="base" hangingPunct="1">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1" fontAlgn="t" hangingPunct="1">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1" fontAlgn="t" hangingPunct="1">
        <a:spcBef>
          <a:spcPct val="15000"/>
        </a:spcBef>
        <a:spcAft>
          <a:spcPct val="15000"/>
        </a:spcAft>
        <a:buFont typeface="Arial" charset="0"/>
        <a:buChar char="–"/>
        <a:defRPr sz="2400" kern="1200">
          <a:solidFill>
            <a:srgbClr val="666666"/>
          </a:solidFill>
          <a:latin typeface="Arial"/>
          <a:ea typeface="ＭＳ Ｐゴシック" charset="-128"/>
          <a:cs typeface="Arial"/>
        </a:defRPr>
      </a:lvl2pPr>
      <a:lvl3pPr marL="11430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6810" name="Picture 7"/>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0" y="160020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5"/>
          <p:cNvPicPr>
            <a:picLocks noChangeAspect="1"/>
          </p:cNvPicPr>
          <p:nvPr/>
        </p:nvPicPr>
        <p:blipFill rotWithShape="1">
          <a:blip r:embed="rId17">
            <a:extLst>
              <a:ext uri="{28A0092B-C50C-407E-A947-70E740481C1C}">
                <a14:useLocalDpi xmlns:a14="http://schemas.microsoft.com/office/drawing/2010/main" val="0"/>
              </a:ext>
            </a:extLst>
          </a:blip>
          <a:srcRect l="25091" t="13561" r="18913" b="6469"/>
          <a:stretch/>
        </p:blipFill>
        <p:spPr bwMode="auto">
          <a:xfrm>
            <a:off x="5191125" y="86697"/>
            <a:ext cx="1328738" cy="151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p:cNvPicPr>
            <a:picLocks noChangeAspect="1"/>
          </p:cNvPicPr>
          <p:nvPr/>
        </p:nvPicPr>
        <p:blipFill rotWithShape="1">
          <a:blip r:embed="rId18">
            <a:extLst>
              <a:ext uri="{28A0092B-C50C-407E-A947-70E740481C1C}">
                <a14:useLocalDpi xmlns:a14="http://schemas.microsoft.com/office/drawing/2010/main" val="0"/>
              </a:ext>
            </a:extLst>
          </a:blip>
          <a:srcRect l="11731" r="19032"/>
          <a:stretch/>
        </p:blipFill>
        <p:spPr bwMode="auto">
          <a:xfrm>
            <a:off x="7743825" y="0"/>
            <a:ext cx="1400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p:cNvPicPr>
            <a:picLocks noChangeAspect="1"/>
          </p:cNvPicPr>
          <p:nvPr/>
        </p:nvPicPr>
        <p:blipFill rotWithShape="1">
          <a:blip r:embed="rId19">
            <a:extLst>
              <a:ext uri="{28A0092B-C50C-407E-A947-70E740481C1C}">
                <a14:useLocalDpi xmlns:a14="http://schemas.microsoft.com/office/drawing/2010/main" val="0"/>
              </a:ext>
            </a:extLst>
          </a:blip>
          <a:srcRect l="14397" r="15479"/>
          <a:stretch/>
        </p:blipFill>
        <p:spPr bwMode="auto">
          <a:xfrm>
            <a:off x="6519863" y="0"/>
            <a:ext cx="13573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7" descr="logo.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bwMode="auto">
          <a:xfrm>
            <a:off x="1803400" y="274638"/>
            <a:ext cx="331787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dirty="0"/>
              <a:t>Click to edit Master title style</a:t>
            </a:r>
          </a:p>
        </p:txBody>
      </p:sp>
      <p:sp>
        <p:nvSpPr>
          <p:cNvPr id="76803" name="Rectangle 3"/>
          <p:cNvSpPr>
            <a:spLocks noGrp="1" noChangeArrowheads="1"/>
          </p:cNvSpPr>
          <p:nvPr>
            <p:ph type="body" idx="1"/>
          </p:nvPr>
        </p:nvSpPr>
        <p:spPr bwMode="auto">
          <a:xfrm>
            <a:off x="254000" y="1744663"/>
            <a:ext cx="8637588"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dirty="0"/>
              <a:t>Click to edit Master text styles</a:t>
            </a:r>
          </a:p>
          <a:p>
            <a:pPr lvl="1"/>
            <a:r>
              <a:rPr lang="en-AU" altLang="en-US" dirty="0"/>
              <a:t>Second level</a:t>
            </a:r>
          </a:p>
          <a:p>
            <a:pPr lvl="2"/>
            <a:r>
              <a:rPr lang="en-AU" altLang="en-US" dirty="0"/>
              <a:t>Third level</a:t>
            </a:r>
          </a:p>
          <a:p>
            <a:pPr lvl="3"/>
            <a:r>
              <a:rPr lang="en-AU" altLang="en-US" dirty="0"/>
              <a:t>Fourth level</a:t>
            </a:r>
          </a:p>
          <a:p>
            <a:pPr lvl="4"/>
            <a:r>
              <a:rPr lang="en-AU" altLang="en-US" dirty="0"/>
              <a:t>Fifth level</a:t>
            </a:r>
          </a:p>
        </p:txBody>
      </p:sp>
    </p:spTree>
  </p:cSld>
  <p:clrMap bg1="lt1" tx1="dk1" bg2="lt2" tx2="dk2" accent1="accent1" accent2="accent2" accent3="accent3" accent4="accent4" accent5="accent5" accent6="accent6" hlink="hlink" folHlink="folHlink"/>
  <p:sldLayoutIdLst>
    <p:sldLayoutId id="2147483746" r:id="rId1"/>
    <p:sldLayoutId id="2147483770"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84" r:id="rId13"/>
    <p:sldLayoutId id="2147483771" r:id="rId14"/>
  </p:sldLayoutIdLst>
  <p:txStyles>
    <p:titleStyle>
      <a:lvl1pPr algn="ctr" defTabSz="457200" rtl="0" eaLnBrk="0" fontAlgn="base" hangingPunct="0">
        <a:spcBef>
          <a:spcPct val="0"/>
        </a:spcBef>
        <a:spcAft>
          <a:spcPct val="0"/>
        </a:spcAft>
        <a:defRPr sz="2800">
          <a:solidFill>
            <a:srgbClr val="0E5F7E"/>
          </a:solidFill>
          <a:latin typeface="+mj-lt"/>
          <a:ea typeface="+mj-ea"/>
          <a:cs typeface="+mj-cs"/>
        </a:defRPr>
      </a:lvl1pPr>
      <a:lvl2pPr algn="ctr" defTabSz="457200" rtl="0" eaLnBrk="0" fontAlgn="base" hangingPunct="0">
        <a:spcBef>
          <a:spcPct val="0"/>
        </a:spcBef>
        <a:spcAft>
          <a:spcPct val="0"/>
        </a:spcAft>
        <a:defRPr sz="2800">
          <a:solidFill>
            <a:srgbClr val="0E5F7E"/>
          </a:solidFill>
          <a:latin typeface="Arial" charset="0"/>
          <a:ea typeface="ＭＳ Ｐゴシック" charset="-128"/>
        </a:defRPr>
      </a:lvl2pPr>
      <a:lvl3pPr algn="ctr" defTabSz="457200" rtl="0" eaLnBrk="0" fontAlgn="base" hangingPunct="0">
        <a:spcBef>
          <a:spcPct val="0"/>
        </a:spcBef>
        <a:spcAft>
          <a:spcPct val="0"/>
        </a:spcAft>
        <a:defRPr sz="2800">
          <a:solidFill>
            <a:srgbClr val="0E5F7E"/>
          </a:solidFill>
          <a:latin typeface="Arial" charset="0"/>
          <a:ea typeface="ＭＳ Ｐゴシック" charset="-128"/>
        </a:defRPr>
      </a:lvl3pPr>
      <a:lvl4pPr algn="ctr" defTabSz="457200" rtl="0" eaLnBrk="0" fontAlgn="base" hangingPunct="0">
        <a:spcBef>
          <a:spcPct val="0"/>
        </a:spcBef>
        <a:spcAft>
          <a:spcPct val="0"/>
        </a:spcAft>
        <a:defRPr sz="2800">
          <a:solidFill>
            <a:srgbClr val="0E5F7E"/>
          </a:solidFill>
          <a:latin typeface="Arial" charset="0"/>
          <a:ea typeface="ＭＳ Ｐゴシック" charset="-128"/>
        </a:defRPr>
      </a:lvl4pPr>
      <a:lvl5pPr algn="ctr" defTabSz="457200" rtl="0" eaLnBrk="0" fontAlgn="base" hangingPunct="0">
        <a:spcBef>
          <a:spcPct val="0"/>
        </a:spcBef>
        <a:spcAft>
          <a:spcPct val="0"/>
        </a:spcAft>
        <a:defRPr sz="2800">
          <a:solidFill>
            <a:srgbClr val="0E5F7E"/>
          </a:solidFill>
          <a:latin typeface="Arial" charset="0"/>
          <a:ea typeface="ＭＳ Ｐゴシック" charset="-128"/>
        </a:defRPr>
      </a:lvl5pPr>
      <a:lvl6pPr marL="457200" algn="ctr" defTabSz="457200" rtl="0" eaLnBrk="0" fontAlgn="base" hangingPunct="0">
        <a:spcBef>
          <a:spcPct val="0"/>
        </a:spcBef>
        <a:spcAft>
          <a:spcPct val="0"/>
        </a:spcAft>
        <a:defRPr sz="2800">
          <a:solidFill>
            <a:srgbClr val="0E5F7E"/>
          </a:solidFill>
          <a:latin typeface="Arial" charset="0"/>
          <a:ea typeface="ＭＳ Ｐゴシック" charset="-128"/>
        </a:defRPr>
      </a:lvl6pPr>
      <a:lvl7pPr marL="914400" algn="ctr" defTabSz="457200" rtl="0" eaLnBrk="0" fontAlgn="base" hangingPunct="0">
        <a:spcBef>
          <a:spcPct val="0"/>
        </a:spcBef>
        <a:spcAft>
          <a:spcPct val="0"/>
        </a:spcAft>
        <a:defRPr sz="2800">
          <a:solidFill>
            <a:srgbClr val="0E5F7E"/>
          </a:solidFill>
          <a:latin typeface="Arial" charset="0"/>
          <a:ea typeface="ＭＳ Ｐゴシック" charset="-128"/>
        </a:defRPr>
      </a:lvl7pPr>
      <a:lvl8pPr marL="1371600" algn="ctr" defTabSz="457200" rtl="0" eaLnBrk="0" fontAlgn="base" hangingPunct="0">
        <a:spcBef>
          <a:spcPct val="0"/>
        </a:spcBef>
        <a:spcAft>
          <a:spcPct val="0"/>
        </a:spcAft>
        <a:defRPr sz="2800">
          <a:solidFill>
            <a:srgbClr val="0E5F7E"/>
          </a:solidFill>
          <a:latin typeface="Arial" charset="0"/>
          <a:ea typeface="ＭＳ Ｐゴシック" charset="-128"/>
        </a:defRPr>
      </a:lvl8pPr>
      <a:lvl9pPr marL="1828800" algn="ctr" defTabSz="457200" rtl="0" eaLnBrk="0" fontAlgn="base" hangingPunct="0">
        <a:spcBef>
          <a:spcPct val="0"/>
        </a:spcBef>
        <a:spcAft>
          <a:spcPct val="0"/>
        </a:spcAft>
        <a:defRPr sz="2800">
          <a:solidFill>
            <a:srgbClr val="0E5F7E"/>
          </a:solidFill>
          <a:latin typeface="Arial" charset="0"/>
          <a:ea typeface="ＭＳ Ｐゴシック" charset="-128"/>
        </a:defRPr>
      </a:lvl9pPr>
    </p:titleStyle>
    <p:bodyStyle>
      <a:lvl1pPr marL="342900" indent="-342900" algn="l" rtl="0" fontAlgn="t">
        <a:spcBef>
          <a:spcPct val="30000"/>
        </a:spcBef>
        <a:spcAft>
          <a:spcPct val="30000"/>
        </a:spcAft>
        <a:buChar char="•"/>
        <a:defRPr sz="2400">
          <a:solidFill>
            <a:srgbClr val="666666"/>
          </a:solidFill>
          <a:latin typeface="+mn-lt"/>
          <a:ea typeface="+mn-ea"/>
          <a:cs typeface="+mn-cs"/>
        </a:defRPr>
      </a:lvl1pPr>
      <a:lvl2pPr marL="742950" indent="-285750" algn="l" rtl="0" fontAlgn="base">
        <a:spcBef>
          <a:spcPct val="20000"/>
        </a:spcBef>
        <a:spcAft>
          <a:spcPct val="0"/>
        </a:spcAft>
        <a:buChar char="–"/>
        <a:defRPr sz="2400">
          <a:solidFill>
            <a:srgbClr val="666666"/>
          </a:solidFill>
          <a:latin typeface="+mn-lt"/>
        </a:defRPr>
      </a:lvl2pPr>
      <a:lvl3pPr marL="1143000" indent="-228600" algn="l" rtl="0" fontAlgn="base">
        <a:spcBef>
          <a:spcPct val="20000"/>
        </a:spcBef>
        <a:spcAft>
          <a:spcPct val="0"/>
        </a:spcAft>
        <a:buChar char="•"/>
        <a:defRPr sz="2400">
          <a:solidFill>
            <a:srgbClr val="666666"/>
          </a:solidFill>
          <a:latin typeface="+mn-lt"/>
        </a:defRPr>
      </a:lvl3pPr>
      <a:lvl4pPr marL="1600200" indent="-228600" algn="l" rtl="0" fontAlgn="base">
        <a:spcBef>
          <a:spcPct val="20000"/>
        </a:spcBef>
        <a:spcAft>
          <a:spcPct val="0"/>
        </a:spcAft>
        <a:buChar char="–"/>
        <a:defRPr sz="2400">
          <a:solidFill>
            <a:srgbClr val="666666"/>
          </a:solidFill>
          <a:latin typeface="+mn-lt"/>
        </a:defRPr>
      </a:lvl4pPr>
      <a:lvl5pPr marL="2057400" indent="-228600" algn="l" rtl="0" fontAlgn="base">
        <a:spcBef>
          <a:spcPct val="20000"/>
        </a:spcBef>
        <a:spcAft>
          <a:spcPct val="0"/>
        </a:spcAft>
        <a:buChar char="»"/>
        <a:defRPr sz="2400">
          <a:solidFill>
            <a:srgbClr val="666666"/>
          </a:solidFill>
          <a:latin typeface="+mn-lt"/>
        </a:defRPr>
      </a:lvl5pPr>
      <a:lvl6pPr marL="2514600" indent="-228600" algn="l" rtl="0" fontAlgn="base">
        <a:spcBef>
          <a:spcPct val="20000"/>
        </a:spcBef>
        <a:spcAft>
          <a:spcPct val="0"/>
        </a:spcAft>
        <a:buChar char="»"/>
        <a:defRPr sz="2400">
          <a:solidFill>
            <a:srgbClr val="666666"/>
          </a:solidFill>
          <a:latin typeface="+mn-lt"/>
        </a:defRPr>
      </a:lvl6pPr>
      <a:lvl7pPr marL="2971800" indent="-228600" algn="l" rtl="0" fontAlgn="base">
        <a:spcBef>
          <a:spcPct val="20000"/>
        </a:spcBef>
        <a:spcAft>
          <a:spcPct val="0"/>
        </a:spcAft>
        <a:buChar char="»"/>
        <a:defRPr sz="2400">
          <a:solidFill>
            <a:srgbClr val="666666"/>
          </a:solidFill>
          <a:latin typeface="+mn-lt"/>
        </a:defRPr>
      </a:lvl7pPr>
      <a:lvl8pPr marL="3429000" indent="-228600" algn="l" rtl="0" fontAlgn="base">
        <a:spcBef>
          <a:spcPct val="20000"/>
        </a:spcBef>
        <a:spcAft>
          <a:spcPct val="0"/>
        </a:spcAft>
        <a:buChar char="»"/>
        <a:defRPr sz="2400">
          <a:solidFill>
            <a:srgbClr val="666666"/>
          </a:solidFill>
          <a:latin typeface="+mn-lt"/>
        </a:defRPr>
      </a:lvl8pPr>
      <a:lvl9pPr marL="3886200" indent="-228600" algn="l" rtl="0" fontAlgn="base">
        <a:spcBef>
          <a:spcPct val="20000"/>
        </a:spcBef>
        <a:spcAft>
          <a:spcPct val="0"/>
        </a:spcAft>
        <a:buChar char="»"/>
        <a:defRPr sz="2400">
          <a:solidFill>
            <a:srgbClr val="6666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02413-8852-40F3-966D-0718D4FE3F29}" type="datetimeFigureOut">
              <a:rPr lang="en-AU" smtClean="0"/>
              <a:t>27/11/2018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A5420-4C2E-420E-93A9-9BE69EF97061}" type="slidenum">
              <a:rPr lang="en-AU" smtClean="0"/>
              <a:t>‹#›</a:t>
            </a:fld>
            <a:endParaRPr lang="en-AU"/>
          </a:p>
        </p:txBody>
      </p:sp>
    </p:spTree>
    <p:extLst>
      <p:ext uri="{BB962C8B-B14F-4D97-AF65-F5344CB8AC3E}">
        <p14:creationId xmlns:p14="http://schemas.microsoft.com/office/powerpoint/2010/main" val="37307673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C0B18-A354-4B2B-9117-4397EEAD454F}" type="datetimeFigureOut">
              <a:rPr lang="en-AU" smtClean="0"/>
              <a:t>27/11/2018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B0E18-705F-4532-A070-123700B6B3C4}" type="slidenum">
              <a:rPr lang="en-AU" smtClean="0"/>
              <a:t>‹#›</a:t>
            </a:fld>
            <a:endParaRPr lang="en-AU"/>
          </a:p>
        </p:txBody>
      </p:sp>
    </p:spTree>
    <p:extLst>
      <p:ext uri="{BB962C8B-B14F-4D97-AF65-F5344CB8AC3E}">
        <p14:creationId xmlns:p14="http://schemas.microsoft.com/office/powerpoint/2010/main" val="177723714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22531" name="Rectangle 3"/>
          <p:cNvSpPr>
            <a:spLocks noGrp="1" noChangeArrowheads="1"/>
          </p:cNvSpPr>
          <p:nvPr>
            <p:ph type="body" idx="1"/>
          </p:nvPr>
        </p:nvSpPr>
        <p:spPr bwMode="auto">
          <a:xfrm>
            <a:off x="254000" y="1600200"/>
            <a:ext cx="8637588"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3200">
          <a:solidFill>
            <a:srgbClr val="0E5F7E"/>
          </a:solidFill>
          <a:latin typeface="+mj-lt"/>
          <a:ea typeface="+mj-ea"/>
          <a:cs typeface="+mj-cs"/>
        </a:defRPr>
      </a:lvl1pPr>
      <a:lvl2pPr algn="ctr" rtl="0" fontAlgn="base">
        <a:spcBef>
          <a:spcPct val="0"/>
        </a:spcBef>
        <a:spcAft>
          <a:spcPct val="0"/>
        </a:spcAft>
        <a:defRPr sz="3200">
          <a:solidFill>
            <a:srgbClr val="0E5F7E"/>
          </a:solidFill>
          <a:latin typeface="Arial" charset="0"/>
        </a:defRPr>
      </a:lvl2pPr>
      <a:lvl3pPr algn="ctr" rtl="0" fontAlgn="base">
        <a:spcBef>
          <a:spcPct val="0"/>
        </a:spcBef>
        <a:spcAft>
          <a:spcPct val="0"/>
        </a:spcAft>
        <a:defRPr sz="3200">
          <a:solidFill>
            <a:srgbClr val="0E5F7E"/>
          </a:solidFill>
          <a:latin typeface="Arial" charset="0"/>
        </a:defRPr>
      </a:lvl3pPr>
      <a:lvl4pPr algn="ctr" rtl="0" fontAlgn="base">
        <a:spcBef>
          <a:spcPct val="0"/>
        </a:spcBef>
        <a:spcAft>
          <a:spcPct val="0"/>
        </a:spcAft>
        <a:defRPr sz="3200">
          <a:solidFill>
            <a:srgbClr val="0E5F7E"/>
          </a:solidFill>
          <a:latin typeface="Arial" charset="0"/>
        </a:defRPr>
      </a:lvl4pPr>
      <a:lvl5pPr algn="ctr" rtl="0" fontAlgn="base">
        <a:spcBef>
          <a:spcPct val="0"/>
        </a:spcBef>
        <a:spcAft>
          <a:spcPct val="0"/>
        </a:spcAft>
        <a:defRPr sz="3200">
          <a:solidFill>
            <a:srgbClr val="0E5F7E"/>
          </a:solidFill>
          <a:latin typeface="Arial" charset="0"/>
        </a:defRPr>
      </a:lvl5pPr>
      <a:lvl6pPr marL="457200" algn="ctr" rtl="0" fontAlgn="base">
        <a:spcBef>
          <a:spcPct val="0"/>
        </a:spcBef>
        <a:spcAft>
          <a:spcPct val="0"/>
        </a:spcAft>
        <a:defRPr sz="3200">
          <a:solidFill>
            <a:srgbClr val="0E5F7E"/>
          </a:solidFill>
          <a:latin typeface="Arial" charset="0"/>
        </a:defRPr>
      </a:lvl6pPr>
      <a:lvl7pPr marL="914400" algn="ctr" rtl="0" fontAlgn="base">
        <a:spcBef>
          <a:spcPct val="0"/>
        </a:spcBef>
        <a:spcAft>
          <a:spcPct val="0"/>
        </a:spcAft>
        <a:defRPr sz="3200">
          <a:solidFill>
            <a:srgbClr val="0E5F7E"/>
          </a:solidFill>
          <a:latin typeface="Arial" charset="0"/>
        </a:defRPr>
      </a:lvl7pPr>
      <a:lvl8pPr marL="1371600" algn="ctr" rtl="0" fontAlgn="base">
        <a:spcBef>
          <a:spcPct val="0"/>
        </a:spcBef>
        <a:spcAft>
          <a:spcPct val="0"/>
        </a:spcAft>
        <a:defRPr sz="3200">
          <a:solidFill>
            <a:srgbClr val="0E5F7E"/>
          </a:solidFill>
          <a:latin typeface="Arial" charset="0"/>
        </a:defRPr>
      </a:lvl8pPr>
      <a:lvl9pPr marL="1828800" algn="ctr" rtl="0" fontAlgn="base">
        <a:spcBef>
          <a:spcPct val="0"/>
        </a:spcBef>
        <a:spcAft>
          <a:spcPct val="0"/>
        </a:spcAft>
        <a:defRPr sz="3200">
          <a:solidFill>
            <a:srgbClr val="0E5F7E"/>
          </a:solidFill>
          <a:latin typeface="Arial" charset="0"/>
        </a:defRPr>
      </a:lvl9pPr>
    </p:titleStyle>
    <p:bodyStyle>
      <a:lvl1pPr marL="342900" indent="-342900" algn="l" rtl="0" fontAlgn="base">
        <a:spcBef>
          <a:spcPct val="20000"/>
        </a:spcBef>
        <a:spcAft>
          <a:spcPct val="0"/>
        </a:spcAft>
        <a:defRPr sz="2400">
          <a:solidFill>
            <a:srgbClr val="666666"/>
          </a:solidFill>
          <a:latin typeface="+mn-lt"/>
          <a:ea typeface="+mn-ea"/>
          <a:cs typeface="+mn-cs"/>
        </a:defRPr>
      </a:lvl1pPr>
      <a:lvl2pPr marL="742950" indent="-285750" algn="l" rtl="0" fontAlgn="base">
        <a:spcBef>
          <a:spcPct val="20000"/>
        </a:spcBef>
        <a:spcAft>
          <a:spcPct val="0"/>
        </a:spcAft>
        <a:buFont typeface="Symbol" pitchFamily="18" charset="2"/>
        <a:buChar char="·"/>
        <a:defRPr sz="2400">
          <a:solidFill>
            <a:srgbClr val="666666"/>
          </a:solidFill>
          <a:latin typeface="+mn-lt"/>
        </a:defRPr>
      </a:lvl2pPr>
      <a:lvl3pPr marL="1143000" indent="-228600" algn="l" rtl="0" fontAlgn="base">
        <a:spcBef>
          <a:spcPct val="20000"/>
        </a:spcBef>
        <a:spcAft>
          <a:spcPct val="0"/>
        </a:spcAft>
        <a:buFont typeface="Arial" charset="0"/>
        <a:buChar char="–"/>
        <a:defRPr sz="2400">
          <a:solidFill>
            <a:srgbClr val="666666"/>
          </a:solidFill>
          <a:latin typeface="+mn-lt"/>
        </a:defRPr>
      </a:lvl3pPr>
      <a:lvl4pPr marL="1600200" indent="-228600" algn="l" rtl="0" fontAlgn="base">
        <a:spcBef>
          <a:spcPct val="20000"/>
        </a:spcBef>
        <a:spcAft>
          <a:spcPct val="0"/>
        </a:spcAft>
        <a:buFont typeface="Arial" charset="0"/>
        <a:buChar char="–"/>
        <a:defRPr sz="2400">
          <a:solidFill>
            <a:srgbClr val="666666"/>
          </a:solidFill>
          <a:latin typeface="+mn-lt"/>
        </a:defRPr>
      </a:lvl4pPr>
      <a:lvl5pPr marL="2057400" indent="-228600" algn="l" rtl="0" fontAlgn="base">
        <a:spcBef>
          <a:spcPct val="20000"/>
        </a:spcBef>
        <a:spcAft>
          <a:spcPct val="0"/>
        </a:spcAft>
        <a:buFont typeface="Arial" charset="0"/>
        <a:buChar char="–"/>
        <a:defRPr sz="2400">
          <a:solidFill>
            <a:srgbClr val="666666"/>
          </a:solidFill>
          <a:latin typeface="+mn-lt"/>
        </a:defRPr>
      </a:lvl5pPr>
      <a:lvl6pPr marL="2514600" indent="-228600" algn="l" rtl="0" fontAlgn="base">
        <a:spcBef>
          <a:spcPct val="20000"/>
        </a:spcBef>
        <a:spcAft>
          <a:spcPct val="0"/>
        </a:spcAft>
        <a:buFont typeface="Arial" charset="0"/>
        <a:buChar char="–"/>
        <a:defRPr sz="2400">
          <a:solidFill>
            <a:srgbClr val="666666"/>
          </a:solidFill>
          <a:latin typeface="+mn-lt"/>
        </a:defRPr>
      </a:lvl6pPr>
      <a:lvl7pPr marL="2971800" indent="-228600" algn="l" rtl="0" fontAlgn="base">
        <a:spcBef>
          <a:spcPct val="20000"/>
        </a:spcBef>
        <a:spcAft>
          <a:spcPct val="0"/>
        </a:spcAft>
        <a:buFont typeface="Arial" charset="0"/>
        <a:buChar char="–"/>
        <a:defRPr sz="2400">
          <a:solidFill>
            <a:srgbClr val="666666"/>
          </a:solidFill>
          <a:latin typeface="+mn-lt"/>
        </a:defRPr>
      </a:lvl7pPr>
      <a:lvl8pPr marL="3429000" indent="-228600" algn="l" rtl="0" fontAlgn="base">
        <a:spcBef>
          <a:spcPct val="20000"/>
        </a:spcBef>
        <a:spcAft>
          <a:spcPct val="0"/>
        </a:spcAft>
        <a:buFont typeface="Arial" charset="0"/>
        <a:buChar char="–"/>
        <a:defRPr sz="2400">
          <a:solidFill>
            <a:srgbClr val="666666"/>
          </a:solidFill>
          <a:latin typeface="+mn-lt"/>
        </a:defRPr>
      </a:lvl8pPr>
      <a:lvl9pPr marL="3886200" indent="-228600" algn="l" rtl="0" fontAlgn="base">
        <a:spcBef>
          <a:spcPct val="20000"/>
        </a:spcBef>
        <a:spcAft>
          <a:spcPct val="0"/>
        </a:spcAft>
        <a:buFont typeface="Arial" charset="0"/>
        <a:buChar char="–"/>
        <a:defRPr sz="2400">
          <a:solidFill>
            <a:srgbClr val="6666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ott.carpentier@bom.gov.au"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mailto:jacque.comery@aad.gov.au" TargetMode="External"/><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335598"/>
            <a:ext cx="7315200" cy="639762"/>
          </a:xfrm>
        </p:spPr>
        <p:txBody>
          <a:bodyPr/>
          <a:lstStyle/>
          <a:p>
            <a:r>
              <a:rPr lang="en-US" sz="2400" i="1" dirty="0">
                <a:latin typeface="Arial" charset="0"/>
                <a:cs typeface="Arial" charset="0"/>
              </a:rPr>
              <a:t>Probabilistic Forecasts </a:t>
            </a:r>
            <a:br>
              <a:rPr lang="en-US" sz="2400" i="1" dirty="0">
                <a:latin typeface="Arial" charset="0"/>
                <a:cs typeface="Arial" charset="0"/>
              </a:rPr>
            </a:br>
            <a:r>
              <a:rPr lang="en-US" sz="2400" i="1" dirty="0">
                <a:latin typeface="Arial" charset="0"/>
                <a:cs typeface="Arial" charset="0"/>
              </a:rPr>
              <a:t>Supporting Australian Antarctic Operations</a:t>
            </a:r>
            <a:br>
              <a:rPr lang="en-US" i="1" dirty="0">
                <a:latin typeface="Arial" charset="0"/>
                <a:cs typeface="Arial" charset="0"/>
              </a:rPr>
            </a:br>
            <a:endParaRPr lang="en-AU" sz="1400" i="1"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0" y="1820053"/>
            <a:ext cx="7401791" cy="49297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29360" y="2101056"/>
            <a:ext cx="6939280" cy="1420325"/>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rgbClr val="FF0000"/>
                </a:solidFill>
              </a:rPr>
              <a:t>Background on Australian Antarctic Program </a:t>
            </a:r>
          </a:p>
          <a:p>
            <a:pPr marL="285750" indent="-285750">
              <a:lnSpc>
                <a:spcPct val="150000"/>
              </a:lnSpc>
              <a:buFont typeface="Arial" panose="020B0604020202020204" pitchFamily="34" charset="0"/>
              <a:buChar char="•"/>
            </a:pPr>
            <a:r>
              <a:rPr lang="en-US" sz="2000" dirty="0">
                <a:solidFill>
                  <a:srgbClr val="FF0000"/>
                </a:solidFill>
              </a:rPr>
              <a:t>How we use probabilities as a service</a:t>
            </a:r>
          </a:p>
          <a:p>
            <a:pPr marL="285750" indent="-285750">
              <a:lnSpc>
                <a:spcPct val="150000"/>
              </a:lnSpc>
              <a:buFont typeface="Arial" panose="020B0604020202020204" pitchFamily="34" charset="0"/>
              <a:buChar char="•"/>
            </a:pPr>
            <a:r>
              <a:rPr lang="en-US" sz="2000" dirty="0">
                <a:solidFill>
                  <a:srgbClr val="FF0000"/>
                </a:solidFill>
              </a:rPr>
              <a:t>Comments</a:t>
            </a:r>
          </a:p>
        </p:txBody>
      </p:sp>
      <p:sp>
        <p:nvSpPr>
          <p:cNvPr id="4" name="Rectangle 3"/>
          <p:cNvSpPr/>
          <p:nvPr/>
        </p:nvSpPr>
        <p:spPr>
          <a:xfrm>
            <a:off x="1828801" y="1034496"/>
            <a:ext cx="7315199" cy="523220"/>
          </a:xfrm>
          <a:prstGeom prst="rect">
            <a:avLst/>
          </a:prstGeom>
        </p:spPr>
        <p:txBody>
          <a:bodyPr wrap="square">
            <a:spAutoFit/>
          </a:bodyPr>
          <a:lstStyle/>
          <a:p>
            <a:pPr algn="ctr"/>
            <a:r>
              <a:rPr lang="en-US" sz="1400" i="1" dirty="0">
                <a:solidFill>
                  <a:srgbClr val="0E5F7E"/>
                </a:solidFill>
                <a:cs typeface="Arial" charset="0"/>
                <a:hlinkClick r:id="rId3"/>
              </a:rPr>
              <a:t>Scott.carpentier@bom.gov.au</a:t>
            </a:r>
            <a:br>
              <a:rPr lang="en-US" sz="1400" i="1" dirty="0">
                <a:solidFill>
                  <a:srgbClr val="0E5F7E"/>
                </a:solidFill>
                <a:cs typeface="Arial" charset="0"/>
              </a:rPr>
            </a:br>
            <a:r>
              <a:rPr lang="en-US" sz="1400" i="1" dirty="0">
                <a:solidFill>
                  <a:srgbClr val="0E5F7E"/>
                </a:solidFill>
                <a:cs typeface="Arial" charset="0"/>
              </a:rPr>
              <a:t>Manager Antarctic Weather Services</a:t>
            </a:r>
            <a:endParaRPr lang="en-AU" dirty="0"/>
          </a:p>
        </p:txBody>
      </p:sp>
    </p:spTree>
    <p:extLst>
      <p:ext uri="{BB962C8B-B14F-4D97-AF65-F5344CB8AC3E}">
        <p14:creationId xmlns:p14="http://schemas.microsoft.com/office/powerpoint/2010/main" val="12254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Midwinter Swim</a:t>
            </a:r>
          </a:p>
        </p:txBody>
      </p:sp>
      <p:pic>
        <p:nvPicPr>
          <p:cNvPr id="6"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949100" y="1805939"/>
            <a:ext cx="7284973" cy="4859021"/>
          </a:xfrm>
          <a:prstGeom prst="rect">
            <a:avLst/>
          </a:prstGeom>
          <a:ln>
            <a:noFill/>
          </a:ln>
          <a:effectLst>
            <a:softEdge rad="112500"/>
          </a:effectLst>
        </p:spPr>
      </p:pic>
    </p:spTree>
    <p:extLst>
      <p:ext uri="{BB962C8B-B14F-4D97-AF65-F5344CB8AC3E}">
        <p14:creationId xmlns:p14="http://schemas.microsoft.com/office/powerpoint/2010/main" val="445642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a:effectLst>
            <a:softEdge rad="112500"/>
          </a:effectLst>
        </p:spPr>
        <p:txBody>
          <a:bodyPr/>
          <a:lstStyle/>
          <a:p>
            <a:pPr>
              <a:lnSpc>
                <a:spcPct val="150000"/>
              </a:lnSpc>
            </a:pPr>
            <a:r>
              <a:rPr lang="en-AU" dirty="0"/>
              <a:t>2018-19 Met Team</a:t>
            </a:r>
            <a:br>
              <a:rPr lang="en-AU" dirty="0"/>
            </a:br>
            <a:r>
              <a:rPr lang="en-AU" sz="2000" dirty="0"/>
              <a:t>Hobart- Brisbane-Nowra-Melbourne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28800"/>
            <a:ext cx="6522720" cy="4892040"/>
          </a:xfrm>
          <a:prstGeom prst="rect">
            <a:avLst/>
          </a:prstGeom>
          <a:ln>
            <a:noFill/>
          </a:ln>
          <a:effectLst>
            <a:softEdge rad="112500"/>
          </a:effectLst>
        </p:spPr>
      </p:pic>
    </p:spTree>
    <p:extLst>
      <p:ext uri="{BB962C8B-B14F-4D97-AF65-F5344CB8AC3E}">
        <p14:creationId xmlns:p14="http://schemas.microsoft.com/office/powerpoint/2010/main" val="395712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Operational Thresholds</a:t>
            </a:r>
            <a:br>
              <a:rPr lang="en-AU" dirty="0"/>
            </a:br>
            <a:r>
              <a:rPr lang="en-AU" dirty="0"/>
              <a:t>Resupply example</a:t>
            </a:r>
          </a:p>
        </p:txBody>
      </p:sp>
      <p:sp>
        <p:nvSpPr>
          <p:cNvPr id="3" name="Text Placeholder 2"/>
          <p:cNvSpPr>
            <a:spLocks noGrp="1"/>
          </p:cNvSpPr>
          <p:nvPr>
            <p:ph type="body" sz="half" idx="1"/>
          </p:nvPr>
        </p:nvSpPr>
        <p:spPr>
          <a:xfrm>
            <a:off x="457200" y="1968500"/>
            <a:ext cx="8412480" cy="4533900"/>
          </a:xfrm>
        </p:spPr>
        <p:txBody>
          <a:bodyPr/>
          <a:lstStyle/>
          <a:p>
            <a:r>
              <a:rPr lang="en-AU" sz="2000" dirty="0"/>
              <a:t>Wind &gt; 15kt: Fuel transfer ceases due to risk of damaging 				floating fuel lines.</a:t>
            </a:r>
          </a:p>
          <a:p>
            <a:r>
              <a:rPr lang="en-AU" sz="2000" dirty="0"/>
              <a:t>Wind &gt; 25kt:	Small boats (IRBs) cease operating due to 				passenger safety.</a:t>
            </a:r>
          </a:p>
          <a:p>
            <a:pPr marL="0" indent="0">
              <a:buNone/>
            </a:pPr>
            <a:r>
              <a:rPr lang="en-AU" sz="2000" dirty="0"/>
              <a:t>		Crane (for lifting cargo) shut down.</a:t>
            </a:r>
          </a:p>
          <a:p>
            <a:r>
              <a:rPr lang="en-AU" sz="2000" dirty="0"/>
              <a:t>Wind &gt; 35kt:	Aurora Australis moves offshore (to avoid 				anchor dragging).</a:t>
            </a:r>
          </a:p>
        </p:txBody>
      </p:sp>
    </p:spTree>
    <p:extLst>
      <p:ext uri="{BB962C8B-B14F-4D97-AF65-F5344CB8AC3E}">
        <p14:creationId xmlns:p14="http://schemas.microsoft.com/office/powerpoint/2010/main" val="80224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Operational Thresholds</a:t>
            </a:r>
            <a:br>
              <a:rPr lang="en-AU" dirty="0"/>
            </a:br>
            <a:r>
              <a:rPr lang="en-AU" dirty="0"/>
              <a:t>Midwinter Swim</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Wind &lt; 15 knots.</a:t>
            </a:r>
          </a:p>
          <a:p>
            <a:pPr>
              <a:buFont typeface="Wingdings" panose="05000000000000000000" pitchFamily="2" charset="2"/>
              <a:buChar char="v"/>
            </a:pPr>
            <a:r>
              <a:rPr lang="en-US" dirty="0"/>
              <a:t>Air temperature &gt; -30</a:t>
            </a:r>
            <a:r>
              <a:rPr lang="en-US" baseline="30000" dirty="0"/>
              <a:t>o</a:t>
            </a:r>
            <a:r>
              <a:rPr lang="en-US" dirty="0"/>
              <a:t>C !!!</a:t>
            </a:r>
          </a:p>
          <a:p>
            <a:endParaRPr lang="en-AU" dirty="0"/>
          </a:p>
        </p:txBody>
      </p:sp>
    </p:spTree>
    <p:extLst>
      <p:ext uri="{BB962C8B-B14F-4D97-AF65-F5344CB8AC3E}">
        <p14:creationId xmlns:p14="http://schemas.microsoft.com/office/powerpoint/2010/main" val="4064389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825" y="274638"/>
            <a:ext cx="6988175" cy="1143000"/>
          </a:xfrm>
        </p:spPr>
        <p:txBody>
          <a:bodyPr/>
          <a:lstStyle/>
          <a:p>
            <a:r>
              <a:rPr lang="en-AU" sz="2400" b="1" dirty="0"/>
              <a:t>Risk of Whiteout: probability of &gt;5 okta</a:t>
            </a:r>
            <a:br>
              <a:rPr lang="en-AU" sz="2000" dirty="0"/>
            </a:br>
            <a:br>
              <a:rPr lang="en-AU" sz="2000" dirty="0"/>
            </a:br>
            <a:r>
              <a:rPr lang="en-AU" sz="2000" i="1" dirty="0"/>
              <a:t>Automated Probabilities we don't routinely disseminate</a:t>
            </a:r>
          </a:p>
        </p:txBody>
      </p:sp>
      <p:pic>
        <p:nvPicPr>
          <p:cNvPr id="1026" name="Picture 2" descr="S:\Tasmania\Antarctic\Training_Competency\AFC\whiteout.jpg"/>
          <p:cNvPicPr>
            <a:picLocks noGrp="1" noChangeAspect="1" noChangeArrowheads="1"/>
          </p:cNvPicPr>
          <p:nvPr>
            <p:ph sz="quarter" idx="3"/>
          </p:nvPr>
        </p:nvPicPr>
        <p:blipFill rotWithShape="1">
          <a:blip r:embed="rId2" cstate="print">
            <a:extLst>
              <a:ext uri="{28A0092B-C50C-407E-A947-70E740481C1C}">
                <a14:useLocalDpi xmlns:a14="http://schemas.microsoft.com/office/drawing/2010/main" val="0"/>
              </a:ext>
            </a:extLst>
          </a:blip>
          <a:srcRect l="23566"/>
          <a:stretch/>
        </p:blipFill>
        <p:spPr bwMode="auto">
          <a:xfrm>
            <a:off x="4922681" y="2135507"/>
            <a:ext cx="4086163" cy="37745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2" y="2146548"/>
            <a:ext cx="4839749" cy="376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52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b="1" i="1" dirty="0"/>
              <a:t>Probability of exceeding 33 knots</a:t>
            </a:r>
            <a:br>
              <a:rPr lang="en-AU" sz="1800" dirty="0"/>
            </a:br>
            <a:br>
              <a:rPr lang="en-AU" sz="1800" dirty="0"/>
            </a:br>
            <a:r>
              <a:rPr lang="en-AU" sz="1800" dirty="0"/>
              <a:t>Automated products we don't routinely disseminate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39" y="1868558"/>
            <a:ext cx="7053220" cy="483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71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Observations vs Model</a:t>
            </a:r>
          </a:p>
        </p:txBody>
      </p:sp>
      <p:pic>
        <p:nvPicPr>
          <p:cNvPr id="6" name="Picture 5"/>
          <p:cNvPicPr/>
          <p:nvPr/>
        </p:nvPicPr>
        <p:blipFill rotWithShape="1">
          <a:blip r:embed="rId2">
            <a:extLst>
              <a:ext uri="{28A0092B-C50C-407E-A947-70E740481C1C}">
                <a14:useLocalDpi xmlns:a14="http://schemas.microsoft.com/office/drawing/2010/main" val="0"/>
              </a:ext>
            </a:extLst>
          </a:blip>
          <a:srcRect l="1194" t="970" r="914" b="92803"/>
          <a:stretch/>
        </p:blipFill>
        <p:spPr bwMode="auto">
          <a:xfrm>
            <a:off x="355600" y="1849120"/>
            <a:ext cx="8077200" cy="548640"/>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2">
            <a:extLst>
              <a:ext uri="{28A0092B-C50C-407E-A947-70E740481C1C}">
                <a14:useLocalDpi xmlns:a14="http://schemas.microsoft.com/office/drawing/2010/main" val="0"/>
              </a:ext>
            </a:extLst>
          </a:blip>
          <a:srcRect l="1194" t="53398" r="914"/>
          <a:stretch/>
        </p:blipFill>
        <p:spPr bwMode="auto">
          <a:xfrm>
            <a:off x="355600" y="2468880"/>
            <a:ext cx="8077200" cy="39420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8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Operations Support Brief</a:t>
            </a:r>
          </a:p>
        </p:txBody>
      </p:sp>
      <p:pic>
        <p:nvPicPr>
          <p:cNvPr id="7" name="Picture 6"/>
          <p:cNvPicPr>
            <a:picLocks noChangeAspect="1"/>
          </p:cNvPicPr>
          <p:nvPr/>
        </p:nvPicPr>
        <p:blipFill rotWithShape="1">
          <a:blip r:embed="rId3"/>
          <a:srcRect l="19546" t="20701" r="17467" b="46174"/>
          <a:stretch/>
        </p:blipFill>
        <p:spPr>
          <a:xfrm>
            <a:off x="491145" y="274638"/>
            <a:ext cx="7921335" cy="2603644"/>
          </a:xfrm>
          <a:prstGeom prst="rect">
            <a:avLst/>
          </a:prstGeom>
        </p:spPr>
      </p:pic>
      <p:pic>
        <p:nvPicPr>
          <p:cNvPr id="8" name="Picture 7"/>
          <p:cNvPicPr>
            <a:picLocks noChangeAspect="1"/>
          </p:cNvPicPr>
          <p:nvPr/>
        </p:nvPicPr>
        <p:blipFill rotWithShape="1">
          <a:blip r:embed="rId3"/>
          <a:srcRect l="19546" t="70991" r="17467" b="9896"/>
          <a:stretch/>
        </p:blipFill>
        <p:spPr>
          <a:xfrm>
            <a:off x="491144" y="2868122"/>
            <a:ext cx="7921335" cy="1502260"/>
          </a:xfrm>
          <a:prstGeom prst="rect">
            <a:avLst/>
          </a:prstGeom>
        </p:spPr>
      </p:pic>
      <p:pic>
        <p:nvPicPr>
          <p:cNvPr id="9" name="Picture 8"/>
          <p:cNvPicPr>
            <a:picLocks noChangeAspect="1"/>
          </p:cNvPicPr>
          <p:nvPr/>
        </p:nvPicPr>
        <p:blipFill rotWithShape="1">
          <a:blip r:embed="rId4"/>
          <a:srcRect l="20000" t="34263" r="17662" b="52721"/>
          <a:stretch/>
        </p:blipFill>
        <p:spPr>
          <a:xfrm>
            <a:off x="548640" y="4318606"/>
            <a:ext cx="7843519" cy="1023620"/>
          </a:xfrm>
          <a:prstGeom prst="rect">
            <a:avLst/>
          </a:prstGeom>
        </p:spPr>
      </p:pic>
      <p:pic>
        <p:nvPicPr>
          <p:cNvPr id="10" name="Picture 9"/>
          <p:cNvPicPr>
            <a:picLocks noChangeAspect="1"/>
          </p:cNvPicPr>
          <p:nvPr/>
        </p:nvPicPr>
        <p:blipFill rotWithShape="1">
          <a:blip r:embed="rId4"/>
          <a:srcRect l="20000" t="64565" r="17662" b="16546"/>
          <a:stretch/>
        </p:blipFill>
        <p:spPr>
          <a:xfrm>
            <a:off x="548640" y="5342226"/>
            <a:ext cx="7843519" cy="1485438"/>
          </a:xfrm>
          <a:prstGeom prst="rect">
            <a:avLst/>
          </a:prstGeom>
        </p:spPr>
      </p:pic>
    </p:spTree>
    <p:extLst>
      <p:ext uri="{BB962C8B-B14F-4D97-AF65-F5344CB8AC3E}">
        <p14:creationId xmlns:p14="http://schemas.microsoft.com/office/powerpoint/2010/main" val="262811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Public Weather</a:t>
            </a:r>
            <a:br>
              <a:rPr lang="en-AU" dirty="0"/>
            </a:br>
            <a:r>
              <a:rPr lang="en-AU" sz="1600" dirty="0"/>
              <a:t>Poor Mans Ensemble + deterministic forecast with Blizzard Risk</a:t>
            </a:r>
          </a:p>
        </p:txBody>
      </p:sp>
      <p:pic>
        <p:nvPicPr>
          <p:cNvPr id="6" name="Picture 5"/>
          <p:cNvPicPr>
            <a:picLocks noChangeAspect="1"/>
          </p:cNvPicPr>
          <p:nvPr/>
        </p:nvPicPr>
        <p:blipFill rotWithShape="1">
          <a:blip r:embed="rId3"/>
          <a:srcRect l="25714" t="14856" r="24805" b="60535"/>
          <a:stretch/>
        </p:blipFill>
        <p:spPr>
          <a:xfrm>
            <a:off x="131415" y="1605718"/>
            <a:ext cx="6196649" cy="1926149"/>
          </a:xfrm>
          <a:prstGeom prst="rect">
            <a:avLst/>
          </a:prstGeom>
        </p:spPr>
      </p:pic>
      <p:pic>
        <p:nvPicPr>
          <p:cNvPr id="7" name="Picture 6"/>
          <p:cNvPicPr>
            <a:picLocks noChangeAspect="1"/>
          </p:cNvPicPr>
          <p:nvPr/>
        </p:nvPicPr>
        <p:blipFill rotWithShape="1">
          <a:blip r:embed="rId4"/>
          <a:srcRect t="71467"/>
          <a:stretch/>
        </p:blipFill>
        <p:spPr>
          <a:xfrm>
            <a:off x="131415" y="3531867"/>
            <a:ext cx="6196649" cy="1727958"/>
          </a:xfrm>
          <a:prstGeom prst="rect">
            <a:avLst/>
          </a:prstGeom>
        </p:spPr>
      </p:pic>
      <p:pic>
        <p:nvPicPr>
          <p:cNvPr id="4098" name="Picture 2" descr="http://www.tas.bom.gov.au/reg_progs/IDV_IMAGES/AMS/ENSEMBLE/EnsembleTS_MAWS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862" y="3262745"/>
            <a:ext cx="4899138" cy="347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8916" y="2016375"/>
            <a:ext cx="6901270" cy="4359018"/>
          </a:xfrm>
          <a:prstGeom prst="rect">
            <a:avLst/>
          </a:prstGeom>
        </p:spPr>
      </p:pic>
      <p:sp>
        <p:nvSpPr>
          <p:cNvPr id="36" name="Rectangle 35"/>
          <p:cNvSpPr/>
          <p:nvPr/>
        </p:nvSpPr>
        <p:spPr>
          <a:xfrm>
            <a:off x="1939637" y="155864"/>
            <a:ext cx="7062124" cy="400110"/>
          </a:xfrm>
          <a:prstGeom prst="rect">
            <a:avLst/>
          </a:prstGeom>
        </p:spPr>
        <p:txBody>
          <a:bodyPr wrap="square">
            <a:spAutoFit/>
          </a:bodyPr>
          <a:lstStyle/>
          <a:p>
            <a:pPr algn="ctr">
              <a:spcAft>
                <a:spcPts val="0"/>
              </a:spcAft>
            </a:pPr>
            <a:r>
              <a:rPr lang="en-AU" sz="2000" b="1" i="1" dirty="0">
                <a:latin typeface="Times New Roman" panose="02020603050405020304" pitchFamily="18" charset="0"/>
                <a:ea typeface="Times New Roman" panose="02020603050405020304" pitchFamily="18" charset="0"/>
                <a:cs typeface="Times New Roman" panose="02020603050405020304" pitchFamily="18" charset="0"/>
              </a:rPr>
              <a:t>The likelihood of operational thresholds being breached: </a:t>
            </a:r>
            <a:endParaRPr lang="en-AU" sz="2000" b="1" i="1"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37" name="Rectangle 36"/>
          <p:cNvSpPr/>
          <p:nvPr/>
        </p:nvSpPr>
        <p:spPr>
          <a:xfrm>
            <a:off x="3413760" y="709305"/>
            <a:ext cx="4572000" cy="830997"/>
          </a:xfrm>
          <a:prstGeom prst="rect">
            <a:avLst/>
          </a:prstGeom>
        </p:spPr>
        <p:txBody>
          <a:bodyPr>
            <a:spAutoFit/>
          </a:bodyPr>
          <a:lstStyle/>
          <a:p>
            <a:pPr marL="342900" lvl="0" indent="-342900">
              <a:spcAft>
                <a:spcPts val="0"/>
              </a:spcAft>
              <a:buFont typeface="Symbol" panose="05050102010706020507" pitchFamily="18" charset="2"/>
              <a:buChar char=""/>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Low: 0-20% chance of occurrence; </a:t>
            </a:r>
            <a:endParaRPr lang="en-AU" sz="1600" dirty="0">
              <a:solidFill>
                <a:srgbClr val="666666"/>
              </a:solidFill>
              <a:latin typeface="Cambria" panose="02040503050406030204" pitchFamily="18" charset="0"/>
              <a:ea typeface="MS Mincho" panose="02020609040205080304" pitchFamily="49" charset="-128"/>
              <a:cs typeface="Times New Roman" panose="02020603050405020304" pitchFamily="18" charset="0"/>
            </a:endParaRPr>
          </a:p>
          <a:p>
            <a:pPr marL="342900" lvl="0" indent="-342900">
              <a:spcAft>
                <a:spcPts val="0"/>
              </a:spcAft>
              <a:buFont typeface="Symbol" panose="05050102010706020507" pitchFamily="18" charset="2"/>
              <a:buChar char=""/>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Moderate: 21-50% chance of occurrence; </a:t>
            </a:r>
            <a:endParaRPr lang="en-AU" sz="1600" dirty="0">
              <a:solidFill>
                <a:srgbClr val="666666"/>
              </a:solidFill>
              <a:latin typeface="Cambria" panose="02040503050406030204" pitchFamily="18" charset="0"/>
              <a:ea typeface="MS Mincho" panose="02020609040205080304" pitchFamily="49" charset="-128"/>
              <a:cs typeface="Times New Roman" panose="02020603050405020304" pitchFamily="18" charset="0"/>
            </a:endParaRPr>
          </a:p>
          <a:p>
            <a:pPr marL="342900" lvl="0" indent="-342900">
              <a:spcAft>
                <a:spcPts val="0"/>
              </a:spcAft>
              <a:buFont typeface="Symbol" panose="05050102010706020507" pitchFamily="18" charset="2"/>
              <a:buChar char=""/>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High: 51-100% chance of occurrence.</a:t>
            </a:r>
            <a:endParaRPr lang="en-AU" sz="1600" dirty="0">
              <a:solidFill>
                <a:srgbClr val="666666"/>
              </a:solidFill>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9090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450" y="0"/>
            <a:ext cx="7269038" cy="1560576"/>
          </a:xfrm>
        </p:spPr>
        <p:txBody>
          <a:bodyPr/>
          <a:lstStyle/>
          <a:p>
            <a:pPr>
              <a:lnSpc>
                <a:spcPct val="150000"/>
              </a:lnSpc>
            </a:pPr>
            <a:r>
              <a:rPr lang="en-AU" b="1" i="1" dirty="0">
                <a:effectLst>
                  <a:outerShdw blurRad="38100" dist="38100" dir="2700000" algn="tl">
                    <a:srgbClr val="000000">
                      <a:alpha val="43137"/>
                    </a:srgbClr>
                  </a:outerShdw>
                </a:effectLst>
              </a:rPr>
              <a:t>Fun Facts</a:t>
            </a:r>
            <a:br>
              <a:rPr lang="en-AU" b="1" dirty="0"/>
            </a:br>
            <a:r>
              <a:rPr lang="en-AU" sz="1800" dirty="0"/>
              <a:t>Australian Antarctic Territory </a:t>
            </a:r>
            <a:br>
              <a:rPr lang="en-AU" dirty="0"/>
            </a:br>
            <a:r>
              <a:rPr lang="en-AU" sz="2000" dirty="0"/>
              <a:t>~5.9 million km</a:t>
            </a:r>
            <a:r>
              <a:rPr lang="en-AU" sz="2000" baseline="30000" dirty="0"/>
              <a:t>2</a:t>
            </a:r>
            <a:r>
              <a:rPr lang="en-AU" sz="2000" dirty="0"/>
              <a:t> or 80% the size of the Australian mainland</a:t>
            </a:r>
            <a:endParaRPr lang="en-AU" sz="2000" baseline="300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56" y="1975792"/>
            <a:ext cx="2447077" cy="15647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9856" y="3541658"/>
            <a:ext cx="2434052" cy="369332"/>
          </a:xfrm>
          <a:prstGeom prst="rect">
            <a:avLst/>
          </a:prstGeom>
          <a:noFill/>
        </p:spPr>
        <p:txBody>
          <a:bodyPr wrap="square" rtlCol="0">
            <a:spAutoFit/>
          </a:bodyPr>
          <a:lstStyle/>
          <a:p>
            <a:pPr algn="ctr"/>
            <a:r>
              <a:rPr lang="en-AU" dirty="0"/>
              <a:t>Mawson (1954)</a:t>
            </a:r>
          </a:p>
        </p:txBody>
      </p:sp>
      <p:sp>
        <p:nvSpPr>
          <p:cNvPr id="10" name="TextBox 9"/>
          <p:cNvSpPr txBox="1"/>
          <p:nvPr/>
        </p:nvSpPr>
        <p:spPr>
          <a:xfrm>
            <a:off x="6706729" y="3602712"/>
            <a:ext cx="2337114" cy="369332"/>
          </a:xfrm>
          <a:prstGeom prst="rect">
            <a:avLst/>
          </a:prstGeom>
          <a:noFill/>
        </p:spPr>
        <p:txBody>
          <a:bodyPr wrap="square" rtlCol="0">
            <a:spAutoFit/>
          </a:bodyPr>
          <a:lstStyle/>
          <a:p>
            <a:pPr algn="ctr"/>
            <a:r>
              <a:rPr lang="en-AU" dirty="0"/>
              <a:t>Davis (1957)</a:t>
            </a:r>
          </a:p>
        </p:txBody>
      </p:sp>
      <p:sp>
        <p:nvSpPr>
          <p:cNvPr id="11" name="TextBox 10"/>
          <p:cNvSpPr txBox="1"/>
          <p:nvPr/>
        </p:nvSpPr>
        <p:spPr>
          <a:xfrm>
            <a:off x="6706729" y="5860451"/>
            <a:ext cx="2337114" cy="369332"/>
          </a:xfrm>
          <a:prstGeom prst="rect">
            <a:avLst/>
          </a:prstGeom>
          <a:noFill/>
        </p:spPr>
        <p:txBody>
          <a:bodyPr wrap="square" rtlCol="0">
            <a:spAutoFit/>
          </a:bodyPr>
          <a:lstStyle/>
          <a:p>
            <a:pPr algn="ctr"/>
            <a:r>
              <a:rPr lang="en-AU" dirty="0"/>
              <a:t>Casey (1969)</a:t>
            </a: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6729" y="4237773"/>
            <a:ext cx="2348586" cy="15657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9855" y="6345484"/>
            <a:ext cx="4464496" cy="276999"/>
          </a:xfrm>
          <a:prstGeom prst="rect">
            <a:avLst/>
          </a:prstGeom>
          <a:noFill/>
        </p:spPr>
        <p:txBody>
          <a:bodyPr wrap="square" rtlCol="0">
            <a:spAutoFit/>
          </a:bodyPr>
          <a:lstStyle/>
          <a:p>
            <a:r>
              <a:rPr lang="en-AU" sz="1200" dirty="0"/>
              <a:t>Photos by Christopher  Wilkins (AAD)</a:t>
            </a:r>
          </a:p>
        </p:txBody>
      </p:sp>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6729" y="1975793"/>
            <a:ext cx="2348586" cy="15647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855" y="4238158"/>
            <a:ext cx="2447077" cy="15653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59856" y="5805569"/>
            <a:ext cx="2434052" cy="369332"/>
          </a:xfrm>
          <a:prstGeom prst="rect">
            <a:avLst/>
          </a:prstGeom>
          <a:noFill/>
        </p:spPr>
        <p:txBody>
          <a:bodyPr wrap="square" rtlCol="0">
            <a:spAutoFit/>
          </a:bodyPr>
          <a:lstStyle/>
          <a:p>
            <a:pPr algn="ctr"/>
            <a:r>
              <a:rPr lang="en-AU" dirty="0"/>
              <a:t>Macquarie Is. (1948)</a:t>
            </a:r>
          </a:p>
        </p:txBody>
      </p:sp>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623" y="1822566"/>
            <a:ext cx="3321439" cy="483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2977197" y="1960131"/>
            <a:ext cx="3353241" cy="3287766"/>
          </a:xfrm>
          <a:custGeom>
            <a:avLst/>
            <a:gdLst>
              <a:gd name="connsiteX0" fmla="*/ 1279843 w 3353241"/>
              <a:gd name="connsiteY0" fmla="*/ 3282429 h 3287766"/>
              <a:gd name="connsiteX1" fmla="*/ 1960563 w 3353241"/>
              <a:gd name="connsiteY1" fmla="*/ 2682989 h 3287766"/>
              <a:gd name="connsiteX2" fmla="*/ 2448243 w 3353241"/>
              <a:gd name="connsiteY2" fmla="*/ 2185149 h 3287766"/>
              <a:gd name="connsiteX3" fmla="*/ 2844483 w 3353241"/>
              <a:gd name="connsiteY3" fmla="*/ 1677149 h 3287766"/>
              <a:gd name="connsiteX4" fmla="*/ 3250883 w 3353241"/>
              <a:gd name="connsiteY4" fmla="*/ 1006589 h 3287766"/>
              <a:gd name="connsiteX5" fmla="*/ 3342323 w 3353241"/>
              <a:gd name="connsiteY5" fmla="*/ 762749 h 3287766"/>
              <a:gd name="connsiteX6" fmla="*/ 3322003 w 3353241"/>
              <a:gd name="connsiteY6" fmla="*/ 600189 h 3287766"/>
              <a:gd name="connsiteX7" fmla="*/ 3078163 w 3353241"/>
              <a:gd name="connsiteY7" fmla="*/ 468109 h 3287766"/>
              <a:gd name="connsiteX8" fmla="*/ 2773363 w 3353241"/>
              <a:gd name="connsiteY8" fmla="*/ 285229 h 3287766"/>
              <a:gd name="connsiteX9" fmla="*/ 2590483 w 3353241"/>
              <a:gd name="connsiteY9" fmla="*/ 193789 h 3287766"/>
              <a:gd name="connsiteX10" fmla="*/ 2366963 w 3353241"/>
              <a:gd name="connsiteY10" fmla="*/ 61709 h 3287766"/>
              <a:gd name="connsiteX11" fmla="*/ 2082483 w 3353241"/>
              <a:gd name="connsiteY11" fmla="*/ 21069 h 3287766"/>
              <a:gd name="connsiteX12" fmla="*/ 1747203 w 3353241"/>
              <a:gd name="connsiteY12" fmla="*/ 61709 h 3287766"/>
              <a:gd name="connsiteX13" fmla="*/ 1005523 w 3353241"/>
              <a:gd name="connsiteY13" fmla="*/ 749 h 3287766"/>
              <a:gd name="connsiteX14" fmla="*/ 395923 w 3353241"/>
              <a:gd name="connsiteY14" fmla="*/ 112509 h 3287766"/>
              <a:gd name="connsiteX15" fmla="*/ 20003 w 3353241"/>
              <a:gd name="connsiteY15" fmla="*/ 224269 h 3287766"/>
              <a:gd name="connsiteX16" fmla="*/ 50483 w 3353241"/>
              <a:gd name="connsiteY16" fmla="*/ 224269 h 3287766"/>
              <a:gd name="connsiteX17" fmla="*/ 40323 w 3353241"/>
              <a:gd name="connsiteY17" fmla="*/ 1169149 h 3287766"/>
              <a:gd name="connsiteX18" fmla="*/ 558483 w 3353241"/>
              <a:gd name="connsiteY18" fmla="*/ 2317229 h 3287766"/>
              <a:gd name="connsiteX19" fmla="*/ 1279843 w 3353241"/>
              <a:gd name="connsiteY19" fmla="*/ 3282429 h 328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3241" h="3287766">
                <a:moveTo>
                  <a:pt x="1279843" y="3282429"/>
                </a:moveTo>
                <a:cubicBezTo>
                  <a:pt x="1513523" y="3343389"/>
                  <a:pt x="1765830" y="2865869"/>
                  <a:pt x="1960563" y="2682989"/>
                </a:cubicBezTo>
                <a:cubicBezTo>
                  <a:pt x="2155296" y="2500109"/>
                  <a:pt x="2300923" y="2352789"/>
                  <a:pt x="2448243" y="2185149"/>
                </a:cubicBezTo>
                <a:cubicBezTo>
                  <a:pt x="2595563" y="2017509"/>
                  <a:pt x="2710710" y="1873576"/>
                  <a:pt x="2844483" y="1677149"/>
                </a:cubicBezTo>
                <a:cubicBezTo>
                  <a:pt x="2978256" y="1480722"/>
                  <a:pt x="3167910" y="1158989"/>
                  <a:pt x="3250883" y="1006589"/>
                </a:cubicBezTo>
                <a:cubicBezTo>
                  <a:pt x="3333856" y="854189"/>
                  <a:pt x="3330470" y="830482"/>
                  <a:pt x="3342323" y="762749"/>
                </a:cubicBezTo>
                <a:cubicBezTo>
                  <a:pt x="3354176" y="695016"/>
                  <a:pt x="3366030" y="649296"/>
                  <a:pt x="3322003" y="600189"/>
                </a:cubicBezTo>
                <a:cubicBezTo>
                  <a:pt x="3277976" y="551082"/>
                  <a:pt x="3169603" y="520602"/>
                  <a:pt x="3078163" y="468109"/>
                </a:cubicBezTo>
                <a:cubicBezTo>
                  <a:pt x="2986723" y="415616"/>
                  <a:pt x="2854643" y="330949"/>
                  <a:pt x="2773363" y="285229"/>
                </a:cubicBezTo>
                <a:cubicBezTo>
                  <a:pt x="2692083" y="239509"/>
                  <a:pt x="2658216" y="231042"/>
                  <a:pt x="2590483" y="193789"/>
                </a:cubicBezTo>
                <a:cubicBezTo>
                  <a:pt x="2522750" y="156536"/>
                  <a:pt x="2451630" y="90496"/>
                  <a:pt x="2366963" y="61709"/>
                </a:cubicBezTo>
                <a:cubicBezTo>
                  <a:pt x="2282296" y="32922"/>
                  <a:pt x="2185776" y="21069"/>
                  <a:pt x="2082483" y="21069"/>
                </a:cubicBezTo>
                <a:cubicBezTo>
                  <a:pt x="1979190" y="21069"/>
                  <a:pt x="1926696" y="65096"/>
                  <a:pt x="1747203" y="61709"/>
                </a:cubicBezTo>
                <a:cubicBezTo>
                  <a:pt x="1567710" y="58322"/>
                  <a:pt x="1230736" y="-7718"/>
                  <a:pt x="1005523" y="749"/>
                </a:cubicBezTo>
                <a:cubicBezTo>
                  <a:pt x="780310" y="9216"/>
                  <a:pt x="560176" y="75256"/>
                  <a:pt x="395923" y="112509"/>
                </a:cubicBezTo>
                <a:cubicBezTo>
                  <a:pt x="231670" y="149762"/>
                  <a:pt x="77576" y="205642"/>
                  <a:pt x="20003" y="224269"/>
                </a:cubicBezTo>
                <a:cubicBezTo>
                  <a:pt x="-37570" y="242896"/>
                  <a:pt x="47096" y="66789"/>
                  <a:pt x="50483" y="224269"/>
                </a:cubicBezTo>
                <a:cubicBezTo>
                  <a:pt x="53870" y="381749"/>
                  <a:pt x="-44344" y="820322"/>
                  <a:pt x="40323" y="1169149"/>
                </a:cubicBezTo>
                <a:cubicBezTo>
                  <a:pt x="124990" y="1517976"/>
                  <a:pt x="350203" y="1961629"/>
                  <a:pt x="558483" y="2317229"/>
                </a:cubicBezTo>
                <a:cubicBezTo>
                  <a:pt x="766763" y="2672829"/>
                  <a:pt x="1046163" y="3221469"/>
                  <a:pt x="1279843" y="3282429"/>
                </a:cubicBezTo>
                <a:close/>
              </a:path>
            </a:pathLst>
          </a:custGeom>
          <a:solidFill>
            <a:srgbClr val="FFC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820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Standardising Forecast Evaluation for a transient workforce</a:t>
            </a:r>
          </a:p>
        </p:txBody>
      </p:sp>
      <p:pic>
        <p:nvPicPr>
          <p:cNvPr id="6" name="Picture 5"/>
          <p:cNvPicPr>
            <a:picLocks noChangeAspect="1"/>
          </p:cNvPicPr>
          <p:nvPr/>
        </p:nvPicPr>
        <p:blipFill rotWithShape="1">
          <a:blip r:embed="rId3"/>
          <a:srcRect l="18551" t="16128" r="17978" b="7665"/>
          <a:stretch/>
        </p:blipFill>
        <p:spPr>
          <a:xfrm>
            <a:off x="1222736" y="1625600"/>
            <a:ext cx="6972717" cy="5232400"/>
          </a:xfrm>
          <a:prstGeom prst="rect">
            <a:avLst/>
          </a:prstGeom>
        </p:spPr>
      </p:pic>
    </p:spTree>
    <p:extLst>
      <p:ext uri="{BB962C8B-B14F-4D97-AF65-F5344CB8AC3E}">
        <p14:creationId xmlns:p14="http://schemas.microsoft.com/office/powerpoint/2010/main" val="317244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40" y="1778000"/>
            <a:ext cx="8341360" cy="5080000"/>
          </a:xfrm>
          <a:prstGeom prst="rect">
            <a:avLst/>
          </a:prstGeom>
        </p:spPr>
      </p:pic>
      <p:sp>
        <p:nvSpPr>
          <p:cNvPr id="2" name="Title 1"/>
          <p:cNvSpPr>
            <a:spLocks noGrp="1"/>
          </p:cNvSpPr>
          <p:nvPr>
            <p:ph type="title"/>
          </p:nvPr>
        </p:nvSpPr>
        <p:spPr/>
        <p:txBody>
          <a:bodyPr/>
          <a:lstStyle/>
          <a:p>
            <a:r>
              <a:rPr lang="en-AU" dirty="0"/>
              <a:t>Ops coordinator feedback</a:t>
            </a:r>
          </a:p>
        </p:txBody>
      </p:sp>
      <p:sp>
        <p:nvSpPr>
          <p:cNvPr id="3" name="Text Placeholder 2"/>
          <p:cNvSpPr>
            <a:spLocks noGrp="1"/>
          </p:cNvSpPr>
          <p:nvPr>
            <p:ph type="body" sz="half" idx="1"/>
          </p:nvPr>
        </p:nvSpPr>
        <p:spPr>
          <a:xfrm>
            <a:off x="457200" y="2468880"/>
            <a:ext cx="8366760" cy="3921760"/>
          </a:xfrm>
        </p:spPr>
        <p:txBody>
          <a:bodyPr/>
          <a:lstStyle/>
          <a:p>
            <a:pPr marL="0" indent="0">
              <a:spcAft>
                <a:spcPts val="0"/>
              </a:spcAft>
              <a:buNone/>
            </a:pPr>
            <a:r>
              <a:rPr lang="en-AU" sz="1400" dirty="0">
                <a:solidFill>
                  <a:srgbClr val="010000"/>
                </a:solidFill>
                <a:latin typeface="Calibri" panose="020F0502020204030204" pitchFamily="34" charset="0"/>
                <a:ea typeface="MS PGothic" panose="020B0600070205080204" pitchFamily="34" charset="-128"/>
                <a:cs typeface="MS PGothic" panose="020B0600070205080204" pitchFamily="34" charset="-128"/>
              </a:rPr>
              <a:t>…The Support Brief has great value in providing probabilistic information to inform decision making  on all operational activities.  I see it as highly useful for looking at proposed general work around station especially where high risk activities are involved, and also for station based  project support, even Field activities close to Station on station limits (i.e. survival training)…</a:t>
            </a:r>
          </a:p>
          <a:p>
            <a:pPr marL="0" indent="0">
              <a:spcAft>
                <a:spcPts val="0"/>
              </a:spcAft>
              <a:buNone/>
            </a:pPr>
            <a:endParaRPr lang="en-AU" sz="14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1400" dirty="0">
                <a:solidFill>
                  <a:srgbClr val="010000"/>
                </a:solidFill>
                <a:latin typeface="Calibri" panose="020F0502020204030204" pitchFamily="34" charset="0"/>
                <a:ea typeface="MS PGothic" panose="020B0600070205080204" pitchFamily="34" charset="-128"/>
                <a:cs typeface="MS PGothic" panose="020B0600070205080204" pitchFamily="34" charset="-128"/>
              </a:rPr>
              <a:t>Many thanks again.</a:t>
            </a:r>
          </a:p>
          <a:p>
            <a:pPr marL="0" indent="0">
              <a:spcAft>
                <a:spcPts val="0"/>
              </a:spcAft>
              <a:buNone/>
            </a:pPr>
            <a:endParaRPr lang="en-AU" sz="800" b="1" dirty="0">
              <a:solidFill>
                <a:srgbClr val="010000"/>
              </a:solidFill>
              <a:latin typeface="Arial" panose="020B060402020202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b="1" dirty="0">
                <a:solidFill>
                  <a:srgbClr val="010000"/>
                </a:solidFill>
                <a:latin typeface="Arial" panose="020B0604020202020204" pitchFamily="34" charset="0"/>
                <a:ea typeface="MS PGothic" panose="020B0600070205080204" pitchFamily="34" charset="-128"/>
                <a:cs typeface="MS PGothic" panose="020B0600070205080204" pitchFamily="34" charset="-128"/>
              </a:rPr>
              <a:t>Jacqueline </a:t>
            </a:r>
            <a:r>
              <a:rPr lang="en-AU" sz="800" b="1" dirty="0" err="1">
                <a:solidFill>
                  <a:srgbClr val="010000"/>
                </a:solidFill>
                <a:latin typeface="Arial" panose="020B0604020202020204" pitchFamily="34" charset="0"/>
                <a:ea typeface="MS PGothic" panose="020B0600070205080204" pitchFamily="34" charset="-128"/>
                <a:cs typeface="MS PGothic" panose="020B0600070205080204" pitchFamily="34" charset="-128"/>
              </a:rPr>
              <a:t>Comery</a:t>
            </a:r>
            <a:r>
              <a:rPr lang="en-AU" sz="800" b="1" dirty="0">
                <a:solidFill>
                  <a:srgbClr val="010000"/>
                </a:solidFill>
                <a:latin typeface="Arial" panose="020B0604020202020204" pitchFamily="34" charset="0"/>
                <a:ea typeface="MS PGothic" panose="020B0600070205080204" pitchFamily="34" charset="-128"/>
                <a:cs typeface="MS PGothic" panose="020B0600070205080204" pitchFamily="34" charset="-128"/>
              </a:rPr>
              <a:t> </a:t>
            </a:r>
            <a:r>
              <a:rPr lang="en-AU" sz="800" b="1" i="1" dirty="0">
                <a:solidFill>
                  <a:srgbClr val="010000"/>
                </a:solidFill>
                <a:latin typeface="Arial" panose="020B0604020202020204" pitchFamily="34" charset="0"/>
                <a:ea typeface="MS PGothic" panose="020B0600070205080204" pitchFamily="34" charset="-128"/>
                <a:cs typeface="MS PGothic" panose="020B0600070205080204" pitchFamily="34" charset="-128"/>
              </a:rPr>
              <a:t>BA, BEng(Hons), </a:t>
            </a:r>
            <a:r>
              <a:rPr lang="en-AU" sz="800" b="1" i="1" dirty="0" err="1">
                <a:solidFill>
                  <a:srgbClr val="010000"/>
                </a:solidFill>
                <a:latin typeface="Arial" panose="020B0604020202020204" pitchFamily="34" charset="0"/>
                <a:ea typeface="MS PGothic" panose="020B0600070205080204" pitchFamily="34" charset="-128"/>
                <a:cs typeface="MS PGothic" panose="020B0600070205080204" pitchFamily="34" charset="-128"/>
              </a:rPr>
              <a:t>CPEng</a:t>
            </a:r>
            <a:r>
              <a:rPr lang="en-AU" sz="800" b="1" i="1" dirty="0">
                <a:solidFill>
                  <a:srgbClr val="010000"/>
                </a:solidFill>
                <a:latin typeface="Arial" panose="020B0604020202020204" pitchFamily="34" charset="0"/>
                <a:ea typeface="MS PGothic" panose="020B0600070205080204" pitchFamily="34" charset="-128"/>
                <a:cs typeface="MS PGothic" panose="020B0600070205080204" pitchFamily="34" charset="-128"/>
              </a:rPr>
              <a:t>, NPER</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Operations Coordinator 2018/19</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Casey Station, Antarctica | 66° 16′ 55″ S, 110° 31′ 39″ E </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 </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Australian Antarctic Division</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Department of the Environment and Energy</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 </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T: 0011 672 12 8888   </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err="1">
                <a:solidFill>
                  <a:srgbClr val="010000"/>
                </a:solidFill>
                <a:latin typeface="Arial" panose="020B0604020202020204" pitchFamily="34" charset="0"/>
                <a:ea typeface="MS PGothic" panose="020B0600070205080204" pitchFamily="34" charset="-128"/>
                <a:cs typeface="MS PGothic" panose="020B0600070205080204" pitchFamily="34" charset="-128"/>
              </a:rPr>
              <a:t>Int</a:t>
            </a: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 Ex: 8888</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pPr marL="0" indent="0">
              <a:spcAft>
                <a:spcPts val="0"/>
              </a:spcAft>
              <a:buNone/>
            </a:pPr>
            <a:r>
              <a:rPr lang="en-AU" sz="800" dirty="0">
                <a:solidFill>
                  <a:srgbClr val="010000"/>
                </a:solidFill>
                <a:latin typeface="Arial" panose="020B0604020202020204" pitchFamily="34" charset="0"/>
                <a:ea typeface="MS PGothic" panose="020B0600070205080204" pitchFamily="34" charset="-128"/>
                <a:cs typeface="MS PGothic" panose="020B0600070205080204" pitchFamily="34" charset="-128"/>
              </a:rPr>
              <a:t>E: </a:t>
            </a:r>
            <a:r>
              <a:rPr lang="en-AU" sz="800" u="sng" dirty="0">
                <a:solidFill>
                  <a:srgbClr val="010000"/>
                </a:solidFill>
                <a:latin typeface="Arial" panose="020B0604020202020204" pitchFamily="34" charset="0"/>
                <a:ea typeface="MS PGothic" panose="020B0600070205080204" pitchFamily="34" charset="-128"/>
                <a:cs typeface="MS PGothic" panose="020B0600070205080204" pitchFamily="34" charset="-128"/>
                <a:hlinkClick r:id="rId3"/>
              </a:rPr>
              <a:t>jacque.comery@aad.gov.au</a:t>
            </a:r>
            <a:endParaRPr lang="en-AU" sz="800" dirty="0">
              <a:solidFill>
                <a:srgbClr val="010000"/>
              </a:solidFill>
              <a:latin typeface="Calibri" panose="020F0502020204030204" pitchFamily="34" charset="0"/>
              <a:ea typeface="MS PGothic" panose="020B0600070205080204" pitchFamily="34" charset="-128"/>
              <a:cs typeface="MS PGothic" panose="020B0600070205080204" pitchFamily="34" charset="-128"/>
            </a:endParaRPr>
          </a:p>
          <a:p>
            <a:endParaRPr lang="en-AU" sz="800" dirty="0"/>
          </a:p>
        </p:txBody>
      </p:sp>
    </p:spTree>
    <p:extLst>
      <p:ext uri="{BB962C8B-B14F-4D97-AF65-F5344CB8AC3E}">
        <p14:creationId xmlns:p14="http://schemas.microsoft.com/office/powerpoint/2010/main" val="2851714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Conclusions and Comments</a:t>
            </a:r>
          </a:p>
        </p:txBody>
      </p:sp>
      <p:sp>
        <p:nvSpPr>
          <p:cNvPr id="3" name="Text Placeholder 2"/>
          <p:cNvSpPr>
            <a:spLocks noGrp="1"/>
          </p:cNvSpPr>
          <p:nvPr>
            <p:ph type="body" sz="half" idx="1"/>
          </p:nvPr>
        </p:nvSpPr>
        <p:spPr>
          <a:xfrm>
            <a:off x="203200" y="1890864"/>
            <a:ext cx="8483600" cy="316850"/>
          </a:xfrm>
        </p:spPr>
        <p:txBody>
          <a:bodyPr/>
          <a:lstStyle/>
          <a:p>
            <a:pPr algn="just">
              <a:spcAft>
                <a:spcPts val="0"/>
              </a:spcAft>
            </a:pPr>
            <a:r>
              <a:rPr lang="en-AU" sz="1600" dirty="0">
                <a:latin typeface="Times New Roman" panose="02020603050405020304" pitchFamily="18" charset="0"/>
                <a:ea typeface="Times New Roman" panose="02020603050405020304" pitchFamily="18" charset="0"/>
                <a:cs typeface="Times New Roman" panose="02020603050405020304" pitchFamily="18" charset="0"/>
              </a:rPr>
              <a:t>All Antarctic activities are high risk due to the high consequences when things go wrong. It follows that probability forecasts are highly valued, as every decision considers risk.</a:t>
            </a:r>
          </a:p>
          <a:p>
            <a:pPr marL="0" indent="0" algn="just">
              <a:spcAft>
                <a:spcPts val="0"/>
              </a:spcAft>
              <a:buNone/>
            </a:pPr>
            <a:r>
              <a:rPr lang="en-AU"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AU" sz="1600" dirty="0">
              <a:latin typeface="Cambria" panose="02040503050406030204" pitchFamily="18" charset="0"/>
              <a:ea typeface="MS Mincho" panose="02020609040205080304" pitchFamily="49" charset="-128"/>
              <a:cs typeface="Times New Roman" panose="02020603050405020304" pitchFamily="18" charset="0"/>
            </a:endParaRPr>
          </a:p>
          <a:p>
            <a:pPr marL="0" indent="0" algn="just">
              <a:spcAft>
                <a:spcPts val="0"/>
              </a:spcAft>
              <a:buNone/>
            </a:pPr>
            <a:r>
              <a:rPr lang="en-AU"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AU" sz="1600" dirty="0">
              <a:latin typeface="Cambria" panose="02040503050406030204" pitchFamily="18" charset="0"/>
              <a:ea typeface="MS Mincho" panose="02020609040205080304" pitchFamily="49" charset="-128"/>
              <a:cs typeface="Times New Roman" panose="02020603050405020304" pitchFamily="18" charset="0"/>
            </a:endParaRPr>
          </a:p>
          <a:p>
            <a:endParaRPr lang="en-AU" sz="1200" dirty="0"/>
          </a:p>
        </p:txBody>
      </p:sp>
      <p:sp>
        <p:nvSpPr>
          <p:cNvPr id="8" name="Rectangle 7"/>
          <p:cNvSpPr/>
          <p:nvPr/>
        </p:nvSpPr>
        <p:spPr>
          <a:xfrm>
            <a:off x="205076" y="2849028"/>
            <a:ext cx="8615680" cy="584775"/>
          </a:xfrm>
          <a:prstGeom prst="rect">
            <a:avLst/>
          </a:prstGeom>
        </p:spPr>
        <p:txBody>
          <a:bodyPr wrap="square">
            <a:spAutoFit/>
          </a:bodyPr>
          <a:lstStyle/>
          <a:p>
            <a:pPr marL="342900" lvl="0" indent="-342900" algn="just" defTabSz="914400" fontAlgn="t">
              <a:spcBef>
                <a:spcPct val="30000"/>
              </a:spcBef>
              <a:spcAft>
                <a:spcPts val="0"/>
              </a:spcAft>
              <a:buFontTx/>
              <a:buChar char="•"/>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Our likelihood levels (low, moderate and high) are customised </a:t>
            </a:r>
            <a:r>
              <a:rPr lang="en-AU" sz="1600" dirty="0" err="1">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wrt</a:t>
            </a: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to the expeditions risk tolerance. </a:t>
            </a:r>
            <a:r>
              <a:rPr lang="en-AU" sz="1600" dirty="0" err="1">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eg</a:t>
            </a: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a high likelihood &gt;50%. </a:t>
            </a:r>
            <a:endParaRPr lang="en-AU" sz="1600" i="1" dirty="0">
              <a:solidFill>
                <a:srgbClr val="666666"/>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9" name="Rectangle 8"/>
          <p:cNvSpPr/>
          <p:nvPr/>
        </p:nvSpPr>
        <p:spPr>
          <a:xfrm>
            <a:off x="203200" y="4881101"/>
            <a:ext cx="8483600" cy="830997"/>
          </a:xfrm>
          <a:prstGeom prst="rect">
            <a:avLst/>
          </a:prstGeom>
        </p:spPr>
        <p:txBody>
          <a:bodyPr wrap="square">
            <a:spAutoFit/>
          </a:bodyPr>
          <a:lstStyle/>
          <a:p>
            <a:pPr marL="285750" indent="-285750" algn="just">
              <a:spcAft>
                <a:spcPts val="0"/>
              </a:spcAft>
              <a:buFont typeface="Arial" panose="020B0604020202020204" pitchFamily="34" charset="0"/>
              <a:buChar char="•"/>
            </a:pPr>
            <a:r>
              <a:rPr lang="en-AU" sz="1600" dirty="0">
                <a:latin typeface="Times New Roman" panose="02020603050405020304" pitchFamily="18" charset="0"/>
                <a:ea typeface="Times New Roman" panose="02020603050405020304" pitchFamily="18" charset="0"/>
                <a:cs typeface="Times New Roman" panose="02020603050405020304" pitchFamily="18" charset="0"/>
              </a:rPr>
              <a:t> How decision makers and forecasters use probabilities is highly subjective! </a:t>
            </a:r>
          </a:p>
          <a:p>
            <a:pPr algn="just">
              <a:spcAft>
                <a:spcPts val="0"/>
              </a:spcAft>
            </a:pPr>
            <a:r>
              <a:rPr lang="en-AU" sz="1600" i="1" dirty="0">
                <a:latin typeface="Times New Roman" panose="02020603050405020304" pitchFamily="18" charset="0"/>
                <a:ea typeface="Times New Roman" panose="02020603050405020304" pitchFamily="18" charset="0"/>
                <a:cs typeface="Times New Roman" panose="02020603050405020304" pitchFamily="18" charset="0"/>
              </a:rPr>
              <a:t>	Investment in training, standardisation of forecaster value adding, linking to operational 	thresholds and collaborative product design are all critical. </a:t>
            </a:r>
            <a:endParaRPr lang="en-AU" sz="1600" i="1" dirty="0">
              <a:latin typeface="Cambria" panose="02040503050406030204" pitchFamily="18" charset="0"/>
              <a:ea typeface="MS Mincho" panose="02020609040205080304" pitchFamily="49" charset="-128"/>
              <a:cs typeface="Times New Roman" panose="02020603050405020304" pitchFamily="18" charset="0"/>
            </a:endParaRPr>
          </a:p>
        </p:txBody>
      </p:sp>
      <p:grpSp>
        <p:nvGrpSpPr>
          <p:cNvPr id="11" name="Group 10"/>
          <p:cNvGrpSpPr/>
          <p:nvPr/>
        </p:nvGrpSpPr>
        <p:grpSpPr>
          <a:xfrm>
            <a:off x="205076" y="3820977"/>
            <a:ext cx="8483600" cy="740036"/>
            <a:chOff x="205076" y="3820977"/>
            <a:chExt cx="8483600" cy="740036"/>
          </a:xfrm>
        </p:grpSpPr>
        <p:sp>
          <p:nvSpPr>
            <p:cNvPr id="7" name="Rectangle 6"/>
            <p:cNvSpPr/>
            <p:nvPr/>
          </p:nvSpPr>
          <p:spPr>
            <a:xfrm>
              <a:off x="205076" y="3820977"/>
              <a:ext cx="8483600" cy="658642"/>
            </a:xfrm>
            <a:prstGeom prst="rect">
              <a:avLst/>
            </a:prstGeom>
          </p:spPr>
          <p:txBody>
            <a:bodyPr wrap="square">
              <a:spAutoFit/>
            </a:bodyPr>
            <a:lstStyle/>
            <a:p>
              <a:pPr marL="342900" lvl="0" indent="-342900" algn="just" defTabSz="914400" fontAlgn="t">
                <a:spcBef>
                  <a:spcPct val="30000"/>
                </a:spcBef>
                <a:spcAft>
                  <a:spcPts val="0"/>
                </a:spcAft>
                <a:buFontTx/>
                <a:buChar char="•"/>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The current low EPS fidelity </a:t>
              </a:r>
              <a:r>
                <a:rPr lang="en-AU" sz="1600" dirty="0" err="1">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wrt</a:t>
              </a: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high impact weather thresholds limits service automation. </a:t>
              </a:r>
            </a:p>
            <a:p>
              <a:pPr lvl="0" algn="just" defTabSz="914400" fontAlgn="t">
                <a:spcBef>
                  <a:spcPct val="30000"/>
                </a:spcBef>
                <a:spcAft>
                  <a:spcPts val="0"/>
                </a:spcAft>
              </a:pPr>
              <a:r>
                <a:rPr lang="en-A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AU" sz="1600" i="1"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523240" y="4222459"/>
              <a:ext cx="8097520" cy="338554"/>
            </a:xfrm>
            <a:prstGeom prst="rect">
              <a:avLst/>
            </a:prstGeom>
          </p:spPr>
          <p:txBody>
            <a:bodyPr wrap="square">
              <a:spAutoFit/>
            </a:bodyPr>
            <a:lstStyle/>
            <a:p>
              <a:r>
                <a:rPr lang="en-AU" sz="1600" i="1"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The likelihood matrix (table 2) addresses this by adding meteorologist skill, but that costs HR. </a:t>
              </a:r>
              <a:endParaRPr lang="en-AU" dirty="0"/>
            </a:p>
          </p:txBody>
        </p:sp>
      </p:grpSp>
    </p:spTree>
    <p:extLst>
      <p:ext uri="{BB962C8B-B14F-4D97-AF65-F5344CB8AC3E}">
        <p14:creationId xmlns:p14="http://schemas.microsoft.com/office/powerpoint/2010/main" val="243907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932945" y="5815807"/>
            <a:ext cx="6400800" cy="754062"/>
          </a:xfrm>
          <a:prstGeom prst="rect">
            <a:avLst/>
          </a:prstGeom>
        </p:spPr>
        <p:txBody>
          <a:bodyPr>
            <a:norm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AU" altLang="en-US" sz="1400" dirty="0"/>
          </a:p>
        </p:txBody>
      </p:sp>
      <p:sp>
        <p:nvSpPr>
          <p:cNvPr id="2" name="TextBox 1"/>
          <p:cNvSpPr txBox="1"/>
          <p:nvPr/>
        </p:nvSpPr>
        <p:spPr>
          <a:xfrm>
            <a:off x="3163070" y="695325"/>
            <a:ext cx="5069528" cy="523220"/>
          </a:xfrm>
          <a:prstGeom prst="rect">
            <a:avLst/>
          </a:prstGeom>
          <a:noFill/>
        </p:spPr>
        <p:txBody>
          <a:bodyPr wrap="square" rtlCol="0">
            <a:spAutoFit/>
          </a:bodyPr>
          <a:lstStyle/>
          <a:p>
            <a:r>
              <a:rPr lang="en-AU" sz="2800" dirty="0">
                <a:solidFill>
                  <a:schemeClr val="tx2"/>
                </a:solidFill>
                <a:cs typeface="Arial" charset="0"/>
              </a:rPr>
              <a:t>Thank you</a:t>
            </a:r>
            <a:endParaRPr lang="en-AU" sz="2800" dirty="0">
              <a:solidFill>
                <a:schemeClr val="tx2"/>
              </a:solidFill>
            </a:endParaRPr>
          </a:p>
        </p:txBody>
      </p:sp>
      <p:sp>
        <p:nvSpPr>
          <p:cNvPr id="10" name="Rectangle 2"/>
          <p:cNvSpPr txBox="1">
            <a:spLocks/>
          </p:cNvSpPr>
          <p:nvPr/>
        </p:nvSpPr>
        <p:spPr bwMode="auto">
          <a:xfrm>
            <a:off x="2155825" y="274638"/>
            <a:ext cx="6530975" cy="1143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kern="1200">
                <a:solidFill>
                  <a:srgbClr val="0E5F7E"/>
                </a:solidFill>
                <a:latin typeface="Arial"/>
                <a:ea typeface="ＭＳ Ｐゴシック" charset="-128"/>
                <a:cs typeface="Arial"/>
              </a:defRPr>
            </a:lvl1pPr>
            <a:lvl2pPr algn="ctr" defTabSz="457200" rtl="0" eaLnBrk="1" fontAlgn="base" hangingPunct="1">
              <a:spcBef>
                <a:spcPct val="0"/>
              </a:spcBef>
              <a:spcAft>
                <a:spcPct val="0"/>
              </a:spcAft>
              <a:defRPr sz="3200">
                <a:solidFill>
                  <a:srgbClr val="0E5F7E"/>
                </a:solidFill>
                <a:latin typeface="Arial" charset="0"/>
                <a:ea typeface="ＭＳ Ｐゴシック" charset="-128"/>
              </a:defRPr>
            </a:lvl2pPr>
            <a:lvl3pPr algn="ctr" defTabSz="457200" rtl="0" eaLnBrk="1" fontAlgn="base" hangingPunct="1">
              <a:spcBef>
                <a:spcPct val="0"/>
              </a:spcBef>
              <a:spcAft>
                <a:spcPct val="0"/>
              </a:spcAft>
              <a:defRPr sz="3200">
                <a:solidFill>
                  <a:srgbClr val="0E5F7E"/>
                </a:solidFill>
                <a:latin typeface="Arial" charset="0"/>
                <a:ea typeface="ＭＳ Ｐゴシック" charset="-128"/>
              </a:defRPr>
            </a:lvl3pPr>
            <a:lvl4pPr algn="ctr" defTabSz="457200" rtl="0" eaLnBrk="1" fontAlgn="base" hangingPunct="1">
              <a:spcBef>
                <a:spcPct val="0"/>
              </a:spcBef>
              <a:spcAft>
                <a:spcPct val="0"/>
              </a:spcAft>
              <a:defRPr sz="3200">
                <a:solidFill>
                  <a:srgbClr val="0E5F7E"/>
                </a:solidFill>
                <a:latin typeface="Arial" charset="0"/>
                <a:ea typeface="ＭＳ Ｐゴシック" charset="-128"/>
              </a:defRPr>
            </a:lvl4pPr>
            <a:lvl5pPr algn="ctr" defTabSz="457200" rtl="0" eaLnBrk="1" fontAlgn="base" hangingPunct="1">
              <a:spcBef>
                <a:spcPct val="0"/>
              </a:spcBef>
              <a:spcAft>
                <a:spcPct val="0"/>
              </a:spcAft>
              <a:defRPr sz="3200">
                <a:solidFill>
                  <a:srgbClr val="0E5F7E"/>
                </a:solidFill>
                <a:latin typeface="Arial" charset="0"/>
                <a:ea typeface="ＭＳ Ｐゴシック" charset="-128"/>
              </a:defRPr>
            </a:lvl5pPr>
            <a:lvl6pPr marL="457200" algn="ctr" defTabSz="457200" rtl="0" eaLnBrk="1" fontAlgn="base" hangingPunct="1">
              <a:spcBef>
                <a:spcPct val="0"/>
              </a:spcBef>
              <a:spcAft>
                <a:spcPct val="0"/>
              </a:spcAft>
              <a:defRPr sz="3200">
                <a:solidFill>
                  <a:srgbClr val="010000"/>
                </a:solidFill>
                <a:latin typeface="Arial" charset="0"/>
                <a:ea typeface="ＭＳ Ｐゴシック" charset="-128"/>
              </a:defRPr>
            </a:lvl6pPr>
            <a:lvl7pPr marL="914400" algn="ctr" defTabSz="457200" rtl="0" eaLnBrk="1" fontAlgn="base" hangingPunct="1">
              <a:spcBef>
                <a:spcPct val="0"/>
              </a:spcBef>
              <a:spcAft>
                <a:spcPct val="0"/>
              </a:spcAft>
              <a:defRPr sz="3200">
                <a:solidFill>
                  <a:srgbClr val="010000"/>
                </a:solidFill>
                <a:latin typeface="Arial" charset="0"/>
                <a:ea typeface="ＭＳ Ｐゴシック" charset="-128"/>
              </a:defRPr>
            </a:lvl7pPr>
            <a:lvl8pPr marL="1371600" algn="ctr" defTabSz="457200" rtl="0" eaLnBrk="1" fontAlgn="base" hangingPunct="1">
              <a:spcBef>
                <a:spcPct val="0"/>
              </a:spcBef>
              <a:spcAft>
                <a:spcPct val="0"/>
              </a:spcAft>
              <a:defRPr sz="3200">
                <a:solidFill>
                  <a:srgbClr val="010000"/>
                </a:solidFill>
                <a:latin typeface="Arial" charset="0"/>
                <a:ea typeface="ＭＳ Ｐゴシック" charset="-128"/>
              </a:defRPr>
            </a:lvl8pPr>
            <a:lvl9pPr marL="1828800" algn="ctr" defTabSz="457200" rtl="0" eaLnBrk="1" fontAlgn="base" hangingPunct="1">
              <a:spcBef>
                <a:spcPct val="0"/>
              </a:spcBef>
              <a:spcAft>
                <a:spcPct val="0"/>
              </a:spcAft>
              <a:defRPr sz="3200">
                <a:solidFill>
                  <a:srgbClr val="010000"/>
                </a:solidFill>
                <a:latin typeface="Arial" charset="0"/>
                <a:ea typeface="ＭＳ Ｐゴシック" charset="-128"/>
              </a:defRPr>
            </a:lvl9pPr>
          </a:lstStyle>
          <a:p>
            <a:r>
              <a:rPr lang="en-AU" dirty="0">
                <a:latin typeface="Arial" charset="0"/>
                <a:cs typeface="Arial" charset="0"/>
              </a:rPr>
              <a:t>Thank You</a:t>
            </a:r>
            <a:endParaRPr lang="en-US" sz="2400" i="1" dirty="0">
              <a:latin typeface="Arial" charset="0"/>
              <a:cs typeface="Arial"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069" b="2975"/>
          <a:stretch/>
        </p:blipFill>
        <p:spPr>
          <a:xfrm>
            <a:off x="0" y="1725445"/>
            <a:ext cx="9144000" cy="5109970"/>
          </a:xfrm>
          <a:prstGeom prst="rect">
            <a:avLst/>
          </a:prstGeom>
        </p:spPr>
      </p:pic>
      <p:sp>
        <p:nvSpPr>
          <p:cNvPr id="2050" name="Rectangle 2"/>
          <p:cNvSpPr>
            <a:spLocks noGrp="1"/>
          </p:cNvSpPr>
          <p:nvPr>
            <p:ph type="title"/>
          </p:nvPr>
        </p:nvSpPr>
        <p:spPr>
          <a:xfrm>
            <a:off x="76200" y="5507421"/>
            <a:ext cx="3724276" cy="1275702"/>
          </a:xfr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l"/>
            <a:br>
              <a:rPr lang="en-AU" dirty="0">
                <a:latin typeface="Arial" charset="0"/>
                <a:cs typeface="Arial" charset="0"/>
              </a:rPr>
            </a:br>
            <a:r>
              <a:rPr lang="en-AU" altLang="en-US" sz="2000" dirty="0">
                <a:solidFill>
                  <a:srgbClr val="010000"/>
                </a:solidFill>
              </a:rPr>
              <a:t>Scott Carpentier</a:t>
            </a:r>
            <a:br>
              <a:rPr lang="en-AU" altLang="en-US" sz="2000" dirty="0">
                <a:solidFill>
                  <a:srgbClr val="010000"/>
                </a:solidFill>
              </a:rPr>
            </a:br>
            <a:r>
              <a:rPr lang="en-AU" altLang="en-US" sz="2000" dirty="0">
                <a:solidFill>
                  <a:srgbClr val="010000"/>
                </a:solidFill>
              </a:rPr>
              <a:t>Manager Antarctic Meteorology </a:t>
            </a:r>
            <a:br>
              <a:rPr lang="en-AU" altLang="en-US" sz="2000" dirty="0">
                <a:solidFill>
                  <a:srgbClr val="010000"/>
                </a:solidFill>
              </a:rPr>
            </a:br>
            <a:r>
              <a:rPr lang="en-AU" altLang="en-US" sz="2000" dirty="0">
                <a:solidFill>
                  <a:srgbClr val="010000"/>
                </a:solidFill>
              </a:rPr>
              <a:t>scott.carpentier@bom.gov.au</a:t>
            </a:r>
            <a:br>
              <a:rPr lang="en-AU" altLang="en-US" sz="2400" dirty="0"/>
            </a:br>
            <a:endParaRPr lang="en-US" sz="2400" i="1" dirty="0">
              <a:latin typeface="Arial" charset="0"/>
              <a:cs typeface="Arial" charset="0"/>
            </a:endParaRPr>
          </a:p>
        </p:txBody>
      </p:sp>
    </p:spTree>
    <p:extLst>
      <p:ext uri="{BB962C8B-B14F-4D97-AF65-F5344CB8AC3E}">
        <p14:creationId xmlns:p14="http://schemas.microsoft.com/office/powerpoint/2010/main" val="247853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Air transport</a:t>
            </a:r>
          </a:p>
        </p:txBody>
      </p:sp>
      <p:pic>
        <p:nvPicPr>
          <p:cNvPr id="11"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59" b="19329"/>
          <a:stretch/>
        </p:blipFill>
        <p:spPr bwMode="auto">
          <a:xfrm>
            <a:off x="3839831" y="2898362"/>
            <a:ext cx="3825284" cy="16839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738" r="2420" b="29497"/>
          <a:stretch/>
        </p:blipFill>
        <p:spPr bwMode="auto">
          <a:xfrm>
            <a:off x="4300959" y="4502253"/>
            <a:ext cx="4600774" cy="20358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303368" y="6534834"/>
            <a:ext cx="1840632" cy="276999"/>
          </a:xfrm>
          <a:prstGeom prst="rect">
            <a:avLst/>
          </a:prstGeom>
          <a:noFill/>
        </p:spPr>
        <p:txBody>
          <a:bodyPr wrap="square" rtlCol="0">
            <a:spAutoFit/>
          </a:bodyPr>
          <a:lstStyle/>
          <a:p>
            <a:r>
              <a:rPr lang="en-AU" sz="1200" dirty="0">
                <a:solidFill>
                  <a:schemeClr val="bg2">
                    <a:lumMod val="10000"/>
                  </a:schemeClr>
                </a:solidFill>
              </a:rPr>
              <a:t>photos courtesy of AAD</a:t>
            </a:r>
          </a:p>
        </p:txBody>
      </p:sp>
      <p:pic>
        <p:nvPicPr>
          <p:cNvPr id="2" name="Picture 1"/>
          <p:cNvPicPr>
            <a:picLocks noChangeAspect="1"/>
          </p:cNvPicPr>
          <p:nvPr/>
        </p:nvPicPr>
        <p:blipFill rotWithShape="1">
          <a:blip r:embed="rId5"/>
          <a:srcRect l="11317" t="18494" b="14486"/>
          <a:stretch/>
        </p:blipFill>
        <p:spPr>
          <a:xfrm>
            <a:off x="77079" y="1882298"/>
            <a:ext cx="3986418" cy="2059781"/>
          </a:xfrm>
          <a:prstGeom prst="rect">
            <a:avLst/>
          </a:prstGeom>
          <a:ln>
            <a:noFill/>
          </a:ln>
          <a:effectLst>
            <a:softEdge rad="112500"/>
          </a:effectLst>
        </p:spPr>
      </p:pic>
      <p:pic>
        <p:nvPicPr>
          <p:cNvPr id="1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12702"/>
          <a:stretch/>
        </p:blipFill>
        <p:spPr bwMode="auto">
          <a:xfrm>
            <a:off x="4098911" y="1865707"/>
            <a:ext cx="1983662" cy="12117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8212" y="3852834"/>
            <a:ext cx="3583017" cy="369332"/>
          </a:xfrm>
          <a:prstGeom prst="rect">
            <a:avLst/>
          </a:prstGeom>
          <a:noFill/>
        </p:spPr>
        <p:txBody>
          <a:bodyPr wrap="square" rtlCol="0">
            <a:spAutoFit/>
          </a:bodyPr>
          <a:lstStyle/>
          <a:p>
            <a:r>
              <a:rPr lang="en-AU" dirty="0"/>
              <a:t>KBA Basler and Twin Otter</a:t>
            </a:r>
          </a:p>
        </p:txBody>
      </p:sp>
      <p:sp>
        <p:nvSpPr>
          <p:cNvPr id="16" name="TextBox 15"/>
          <p:cNvSpPr txBox="1"/>
          <p:nvPr/>
        </p:nvSpPr>
        <p:spPr>
          <a:xfrm>
            <a:off x="386080" y="6500146"/>
            <a:ext cx="2834639" cy="369332"/>
          </a:xfrm>
          <a:prstGeom prst="rect">
            <a:avLst/>
          </a:prstGeom>
          <a:noFill/>
        </p:spPr>
        <p:txBody>
          <a:bodyPr wrap="square" rtlCol="0">
            <a:spAutoFit/>
          </a:bodyPr>
          <a:lstStyle/>
          <a:p>
            <a:r>
              <a:rPr lang="en-AU" dirty="0"/>
              <a:t>USAP Hercules LC130</a:t>
            </a:r>
          </a:p>
        </p:txBody>
      </p:sp>
      <p:sp>
        <p:nvSpPr>
          <p:cNvPr id="17" name="TextBox 16"/>
          <p:cNvSpPr txBox="1"/>
          <p:nvPr/>
        </p:nvSpPr>
        <p:spPr>
          <a:xfrm>
            <a:off x="4300959" y="6488668"/>
            <a:ext cx="2760142" cy="369332"/>
          </a:xfrm>
          <a:prstGeom prst="rect">
            <a:avLst/>
          </a:prstGeom>
          <a:noFill/>
        </p:spPr>
        <p:txBody>
          <a:bodyPr wrap="square" rtlCol="0">
            <a:spAutoFit/>
          </a:bodyPr>
          <a:lstStyle/>
          <a:p>
            <a:r>
              <a:rPr lang="en-AU" dirty="0"/>
              <a:t>ADF </a:t>
            </a:r>
            <a:r>
              <a:rPr lang="en-AU" dirty="0" err="1"/>
              <a:t>Globemaster</a:t>
            </a:r>
            <a:r>
              <a:rPr lang="en-AU" dirty="0"/>
              <a:t> C17</a:t>
            </a:r>
          </a:p>
        </p:txBody>
      </p:sp>
      <p:sp>
        <p:nvSpPr>
          <p:cNvPr id="18" name="TextBox 17"/>
          <p:cNvSpPr txBox="1"/>
          <p:nvPr/>
        </p:nvSpPr>
        <p:spPr>
          <a:xfrm>
            <a:off x="4110661" y="4146771"/>
            <a:ext cx="3708736" cy="369332"/>
          </a:xfrm>
          <a:prstGeom prst="rect">
            <a:avLst/>
          </a:prstGeom>
          <a:noFill/>
        </p:spPr>
        <p:txBody>
          <a:bodyPr wrap="square" rtlCol="0">
            <a:spAutoFit/>
          </a:bodyPr>
          <a:lstStyle/>
          <a:p>
            <a:r>
              <a:rPr lang="en-AU" dirty="0" err="1"/>
              <a:t>Skytraders</a:t>
            </a:r>
            <a:r>
              <a:rPr lang="en-AU" dirty="0"/>
              <a:t> Airbus A319</a:t>
            </a:r>
          </a:p>
        </p:txBody>
      </p:sp>
      <p:sp>
        <p:nvSpPr>
          <p:cNvPr id="19" name="TextBox 18"/>
          <p:cNvSpPr txBox="1"/>
          <p:nvPr/>
        </p:nvSpPr>
        <p:spPr>
          <a:xfrm>
            <a:off x="3821229" y="1613762"/>
            <a:ext cx="2295091" cy="369332"/>
          </a:xfrm>
          <a:prstGeom prst="rect">
            <a:avLst/>
          </a:prstGeom>
          <a:noFill/>
        </p:spPr>
        <p:txBody>
          <a:bodyPr wrap="square" rtlCol="0">
            <a:spAutoFit/>
          </a:bodyPr>
          <a:lstStyle/>
          <a:p>
            <a:pPr algn="ctr"/>
            <a:r>
              <a:rPr lang="en-AU" dirty="0" err="1"/>
              <a:t>HeliRes</a:t>
            </a:r>
            <a:r>
              <a:rPr lang="en-AU" dirty="0"/>
              <a:t> </a:t>
            </a:r>
            <a:r>
              <a:rPr lang="en-AU" dirty="0" err="1"/>
              <a:t>Squirel</a:t>
            </a:r>
            <a:r>
              <a:rPr lang="en-AU" dirty="0"/>
              <a:t> B3</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40" y="4502252"/>
            <a:ext cx="3060829" cy="2032582"/>
          </a:xfrm>
          <a:prstGeom prst="rect">
            <a:avLst/>
          </a:prstGeom>
          <a:ln>
            <a:noFill/>
          </a:ln>
          <a:effectLst>
            <a:softEdge rad="112500"/>
          </a:effectLst>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806" t="13447" r="13896" b="30000"/>
          <a:stretch/>
        </p:blipFill>
        <p:spPr>
          <a:xfrm>
            <a:off x="6202075" y="1852452"/>
            <a:ext cx="2926080" cy="1341120"/>
          </a:xfrm>
          <a:prstGeom prst="rect">
            <a:avLst/>
          </a:prstGeom>
          <a:ln>
            <a:noFill/>
          </a:ln>
          <a:effectLst>
            <a:softEdge rad="112500"/>
          </a:effectLst>
        </p:spPr>
      </p:pic>
      <p:sp>
        <p:nvSpPr>
          <p:cNvPr id="22" name="TextBox 21"/>
          <p:cNvSpPr txBox="1"/>
          <p:nvPr/>
        </p:nvSpPr>
        <p:spPr>
          <a:xfrm>
            <a:off x="6450306" y="3077421"/>
            <a:ext cx="2407920" cy="369332"/>
          </a:xfrm>
          <a:prstGeom prst="rect">
            <a:avLst/>
          </a:prstGeom>
          <a:noFill/>
        </p:spPr>
        <p:txBody>
          <a:bodyPr wrap="square" rtlCol="0">
            <a:spAutoFit/>
          </a:bodyPr>
          <a:lstStyle/>
          <a:p>
            <a:pPr algn="ctr"/>
            <a:r>
              <a:rPr lang="en-AU" dirty="0" err="1"/>
              <a:t>Chinare</a:t>
            </a:r>
            <a:r>
              <a:rPr lang="en-AU" dirty="0"/>
              <a:t> Basler</a:t>
            </a:r>
          </a:p>
        </p:txBody>
      </p:sp>
    </p:spTree>
    <p:extLst>
      <p:ext uri="{BB962C8B-B14F-4D97-AF65-F5344CB8AC3E}">
        <p14:creationId xmlns:p14="http://schemas.microsoft.com/office/powerpoint/2010/main" val="426571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Air transport – 2017-18 season tracks</a:t>
            </a:r>
          </a:p>
        </p:txBody>
      </p:sp>
      <p:sp>
        <p:nvSpPr>
          <p:cNvPr id="14" name="TextBox 13"/>
          <p:cNvSpPr txBox="1"/>
          <p:nvPr/>
        </p:nvSpPr>
        <p:spPr>
          <a:xfrm>
            <a:off x="6641295" y="6477210"/>
            <a:ext cx="2325180" cy="307777"/>
          </a:xfrm>
          <a:prstGeom prst="rect">
            <a:avLst/>
          </a:prstGeom>
          <a:noFill/>
        </p:spPr>
        <p:txBody>
          <a:bodyPr wrap="square" rtlCol="0">
            <a:spAutoFit/>
          </a:bodyPr>
          <a:lstStyle/>
          <a:p>
            <a:r>
              <a:rPr lang="en-AU" sz="1400" dirty="0">
                <a:solidFill>
                  <a:schemeClr val="bg2">
                    <a:lumMod val="10000"/>
                  </a:schemeClr>
                </a:solidFill>
              </a:rPr>
              <a:t>photos courtesy of AAD</a:t>
            </a:r>
          </a:p>
        </p:txBody>
      </p:sp>
      <p:pic>
        <p:nvPicPr>
          <p:cNvPr id="4" name="Picture 3">
            <a:extLst>
              <a:ext uri="{FF2B5EF4-FFF2-40B4-BE49-F238E27FC236}">
                <a16:creationId xmlns:a16="http://schemas.microsoft.com/office/drawing/2014/main" id="{ACC77E8D-F203-4BD8-9B26-BE99276FF088}"/>
              </a:ext>
            </a:extLst>
          </p:cNvPr>
          <p:cNvPicPr>
            <a:picLocks noChangeAspect="1"/>
          </p:cNvPicPr>
          <p:nvPr/>
        </p:nvPicPr>
        <p:blipFill>
          <a:blip r:embed="rId3"/>
          <a:stretch>
            <a:fillRect/>
          </a:stretch>
        </p:blipFill>
        <p:spPr>
          <a:xfrm>
            <a:off x="5421312" y="3456182"/>
            <a:ext cx="2614779" cy="2958353"/>
          </a:xfrm>
          <a:prstGeom prst="rect">
            <a:avLst/>
          </a:prstGeom>
        </p:spPr>
      </p:pic>
      <p:pic>
        <p:nvPicPr>
          <p:cNvPr id="6" name="Picture 5">
            <a:extLst>
              <a:ext uri="{FF2B5EF4-FFF2-40B4-BE49-F238E27FC236}">
                <a16:creationId xmlns:a16="http://schemas.microsoft.com/office/drawing/2014/main" id="{0204B62F-3E23-4657-A147-591160F297B5}"/>
              </a:ext>
            </a:extLst>
          </p:cNvPr>
          <p:cNvPicPr>
            <a:picLocks noChangeAspect="1"/>
          </p:cNvPicPr>
          <p:nvPr/>
        </p:nvPicPr>
        <p:blipFill>
          <a:blip r:embed="rId4"/>
          <a:stretch>
            <a:fillRect/>
          </a:stretch>
        </p:blipFill>
        <p:spPr>
          <a:xfrm>
            <a:off x="177525" y="1854275"/>
            <a:ext cx="4394475" cy="3203815"/>
          </a:xfrm>
          <a:prstGeom prst="rect">
            <a:avLst/>
          </a:prstGeom>
        </p:spPr>
      </p:pic>
    </p:spTree>
    <p:extLst>
      <p:ext uri="{BB962C8B-B14F-4D97-AF65-F5344CB8AC3E}">
        <p14:creationId xmlns:p14="http://schemas.microsoft.com/office/powerpoint/2010/main" val="110126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Land Transport</a:t>
            </a:r>
          </a:p>
        </p:txBody>
      </p:sp>
      <p:sp>
        <p:nvSpPr>
          <p:cNvPr id="14" name="TextBox 13"/>
          <p:cNvSpPr txBox="1"/>
          <p:nvPr/>
        </p:nvSpPr>
        <p:spPr>
          <a:xfrm>
            <a:off x="6641295" y="6477210"/>
            <a:ext cx="2325180" cy="307777"/>
          </a:xfrm>
          <a:prstGeom prst="rect">
            <a:avLst/>
          </a:prstGeom>
          <a:noFill/>
        </p:spPr>
        <p:txBody>
          <a:bodyPr wrap="square" rtlCol="0">
            <a:spAutoFit/>
          </a:bodyPr>
          <a:lstStyle/>
          <a:p>
            <a:r>
              <a:rPr lang="en-AU" sz="1400" dirty="0">
                <a:solidFill>
                  <a:schemeClr val="bg2">
                    <a:lumMod val="10000"/>
                  </a:schemeClr>
                </a:solidFill>
              </a:rPr>
              <a:t>photos courtesy of AAD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80" y="1831972"/>
            <a:ext cx="4079515" cy="2115452"/>
          </a:xfrm>
          <a:prstGeom prst="rect">
            <a:avLst/>
          </a:prstGeom>
          <a:ln>
            <a:noFill/>
          </a:ln>
          <a:effectLst>
            <a:softEdge rad="112500"/>
          </a:effectLst>
        </p:spPr>
      </p:pic>
      <p:pic>
        <p:nvPicPr>
          <p:cNvPr id="8" name="Content Placeholder 6"/>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331883" y="4122738"/>
            <a:ext cx="2671233" cy="2003425"/>
          </a:xfrm>
          <a:prstGeom prst="rect">
            <a:avLst/>
          </a:prstGeom>
          <a:ln>
            <a:noFill/>
          </a:ln>
          <a:effectLst>
            <a:softEdge rad="112500"/>
          </a:effectLst>
        </p:spPr>
      </p:pic>
      <p:pic>
        <p:nvPicPr>
          <p:cNvPr id="10" name="Content Placeholder 5"/>
          <p:cNvPicPr>
            <a:picLocks noGrp="1" noChangeAspect="1"/>
          </p:cNvPicPr>
          <p:nvPr>
            <p:ph sz="quarter" idx="2"/>
          </p:nvPr>
        </p:nvPicPr>
        <p:blipFill>
          <a:blip r:embed="rId5">
            <a:extLst>
              <a:ext uri="{28A0092B-C50C-407E-A947-70E740481C1C}">
                <a14:useLocalDpi xmlns:a14="http://schemas.microsoft.com/office/drawing/2010/main" val="0"/>
              </a:ext>
            </a:extLst>
          </a:blip>
          <a:stretch>
            <a:fillRect/>
          </a:stretch>
        </p:blipFill>
        <p:spPr>
          <a:xfrm>
            <a:off x="720301" y="1929618"/>
            <a:ext cx="3674533" cy="2755900"/>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479" y="4685518"/>
            <a:ext cx="3738880" cy="2099469"/>
          </a:xfrm>
          <a:prstGeom prst="rect">
            <a:avLst/>
          </a:prstGeom>
          <a:ln>
            <a:noFill/>
          </a:ln>
          <a:effectLst>
            <a:softEdge rad="112500"/>
          </a:effectLst>
        </p:spPr>
      </p:pic>
    </p:spTree>
    <p:extLst>
      <p:ext uri="{BB962C8B-B14F-4D97-AF65-F5344CB8AC3E}">
        <p14:creationId xmlns:p14="http://schemas.microsoft.com/office/powerpoint/2010/main" val="417095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Maritime transport</a:t>
            </a:r>
          </a:p>
        </p:txBody>
      </p:sp>
      <p:sp>
        <p:nvSpPr>
          <p:cNvPr id="14" name="TextBox 13"/>
          <p:cNvSpPr txBox="1"/>
          <p:nvPr/>
        </p:nvSpPr>
        <p:spPr>
          <a:xfrm>
            <a:off x="6641295" y="6477210"/>
            <a:ext cx="2325180" cy="307777"/>
          </a:xfrm>
          <a:prstGeom prst="rect">
            <a:avLst/>
          </a:prstGeom>
          <a:noFill/>
        </p:spPr>
        <p:txBody>
          <a:bodyPr wrap="square" rtlCol="0">
            <a:spAutoFit/>
          </a:bodyPr>
          <a:lstStyle/>
          <a:p>
            <a:r>
              <a:rPr lang="en-AU" sz="1400" dirty="0">
                <a:solidFill>
                  <a:schemeClr val="bg2">
                    <a:lumMod val="10000"/>
                  </a:schemeClr>
                </a:solidFill>
              </a:rPr>
              <a:t>photos courtesy of AAD</a:t>
            </a:r>
          </a:p>
        </p:txBody>
      </p:sp>
      <p:pic>
        <p:nvPicPr>
          <p:cNvPr id="7" name="Content Placeholder 6"/>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279294" y="1729756"/>
            <a:ext cx="3687181" cy="2765386"/>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645" y="4524789"/>
            <a:ext cx="3013595" cy="2260197"/>
          </a:xfrm>
          <a:prstGeom prst="rect">
            <a:avLst/>
          </a:prstGeom>
          <a:ln>
            <a:noFill/>
          </a:ln>
          <a:effectLst>
            <a:softEdge rad="112500"/>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9044" r="11955" b="17855"/>
          <a:stretch/>
        </p:blipFill>
        <p:spPr>
          <a:xfrm>
            <a:off x="256536" y="1918374"/>
            <a:ext cx="4196157" cy="2255520"/>
          </a:xfrm>
          <a:prstGeom prst="rect">
            <a:avLst/>
          </a:prstGeom>
          <a:ln>
            <a:noFill/>
          </a:ln>
          <a:effectLst>
            <a:softEdge rad="1125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40" y="4396739"/>
            <a:ext cx="3052441" cy="2289331"/>
          </a:xfrm>
          <a:prstGeom prst="rect">
            <a:avLst/>
          </a:prstGeom>
          <a:ln>
            <a:noFill/>
          </a:ln>
          <a:effectLst>
            <a:softEdge rad="112500"/>
          </a:effectLst>
        </p:spPr>
      </p:pic>
    </p:spTree>
    <p:extLst>
      <p:ext uri="{BB962C8B-B14F-4D97-AF65-F5344CB8AC3E}">
        <p14:creationId xmlns:p14="http://schemas.microsoft.com/office/powerpoint/2010/main" val="291027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Resupply and Research</a:t>
            </a:r>
          </a:p>
        </p:txBody>
      </p:sp>
      <p:sp>
        <p:nvSpPr>
          <p:cNvPr id="14" name="TextBox 13"/>
          <p:cNvSpPr txBox="1"/>
          <p:nvPr/>
        </p:nvSpPr>
        <p:spPr>
          <a:xfrm>
            <a:off x="6641295" y="6477210"/>
            <a:ext cx="2325180" cy="307777"/>
          </a:xfrm>
          <a:prstGeom prst="rect">
            <a:avLst/>
          </a:prstGeom>
          <a:noFill/>
        </p:spPr>
        <p:txBody>
          <a:bodyPr wrap="square" rtlCol="0">
            <a:spAutoFit/>
          </a:bodyPr>
          <a:lstStyle/>
          <a:p>
            <a:r>
              <a:rPr lang="en-AU" sz="1400" dirty="0">
                <a:solidFill>
                  <a:schemeClr val="bg2">
                    <a:lumMod val="10000"/>
                  </a:schemeClr>
                </a:solidFill>
              </a:rPr>
              <a:t>photos courtesy of AAD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1061"/>
            <a:ext cx="2993813" cy="2245360"/>
          </a:xfrm>
          <a:prstGeom prst="rect">
            <a:avLst/>
          </a:prstGeom>
          <a:ln>
            <a:noFill/>
          </a:ln>
          <a:effectLst>
            <a:softEdge rad="112500"/>
          </a:effectLst>
        </p:spPr>
      </p:pic>
      <p:pic>
        <p:nvPicPr>
          <p:cNvPr id="5" name="Content Placeholder 6"/>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4273871" y="4267161"/>
            <a:ext cx="3139296" cy="2354472"/>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5" y="4267161"/>
            <a:ext cx="3556000" cy="2378769"/>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4534" y="1873409"/>
            <a:ext cx="2973865" cy="2230398"/>
          </a:xfrm>
          <a:prstGeom prst="rect">
            <a:avLst/>
          </a:prstGeom>
          <a:ln>
            <a:noFill/>
          </a:ln>
          <a:effectLst>
            <a:softEdge rad="112500"/>
          </a:effec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5539" t="10428"/>
          <a:stretch/>
        </p:blipFill>
        <p:spPr>
          <a:xfrm>
            <a:off x="6370321" y="1954428"/>
            <a:ext cx="2755038" cy="1948768"/>
          </a:xfrm>
          <a:prstGeom prst="rect">
            <a:avLst/>
          </a:prstGeom>
          <a:ln>
            <a:noFill/>
          </a:ln>
          <a:effectLst>
            <a:softEdge rad="112500"/>
          </a:effectLst>
        </p:spPr>
      </p:pic>
    </p:spTree>
    <p:extLst>
      <p:ext uri="{BB962C8B-B14F-4D97-AF65-F5344CB8AC3E}">
        <p14:creationId xmlns:p14="http://schemas.microsoft.com/office/powerpoint/2010/main" val="25301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Mawson Helicopter Resupply</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228" y="2188925"/>
            <a:ext cx="4307218" cy="41368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1766530"/>
            <a:ext cx="3028014" cy="18761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008" y="3714355"/>
            <a:ext cx="4136208" cy="30941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7228" y="6439098"/>
            <a:ext cx="4465869" cy="307777"/>
          </a:xfrm>
          <a:prstGeom prst="rect">
            <a:avLst/>
          </a:prstGeom>
          <a:noFill/>
        </p:spPr>
        <p:txBody>
          <a:bodyPr wrap="square" rtlCol="0">
            <a:spAutoFit/>
          </a:bodyPr>
          <a:lstStyle/>
          <a:p>
            <a:r>
              <a:rPr lang="en-US" sz="1400" b="1" dirty="0"/>
              <a:t>Credit: Robb Clifton – COMNAP Sea Ice workshop</a:t>
            </a:r>
            <a:endParaRPr lang="en-AU" sz="1400" b="1" dirty="0"/>
          </a:p>
        </p:txBody>
      </p:sp>
    </p:spTree>
    <p:extLst>
      <p:ext uri="{BB962C8B-B14F-4D97-AF65-F5344CB8AC3E}">
        <p14:creationId xmlns:p14="http://schemas.microsoft.com/office/powerpoint/2010/main" val="207906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en-US" sz="2400" dirty="0">
                <a:latin typeface="Arial" charset="0"/>
                <a:cs typeface="Arial" charset="0"/>
              </a:rPr>
              <a:t>Australian Antarctic program</a:t>
            </a:r>
            <a:br>
              <a:rPr lang="en-US" sz="2400" i="1" dirty="0">
                <a:latin typeface="Arial" charset="0"/>
                <a:cs typeface="Arial" charset="0"/>
              </a:rPr>
            </a:br>
            <a:r>
              <a:rPr lang="en-US" sz="2400" i="1" dirty="0">
                <a:latin typeface="Arial" charset="0"/>
                <a:cs typeface="Arial" charset="0"/>
              </a:rPr>
              <a:t>Public Weather</a:t>
            </a:r>
          </a:p>
        </p:txBody>
      </p:sp>
      <p:sp>
        <p:nvSpPr>
          <p:cNvPr id="14" name="TextBox 13"/>
          <p:cNvSpPr txBox="1"/>
          <p:nvPr/>
        </p:nvSpPr>
        <p:spPr>
          <a:xfrm>
            <a:off x="6641295" y="6536212"/>
            <a:ext cx="2325180" cy="307777"/>
          </a:xfrm>
          <a:prstGeom prst="rect">
            <a:avLst/>
          </a:prstGeom>
          <a:noFill/>
        </p:spPr>
        <p:txBody>
          <a:bodyPr wrap="square" rtlCol="0">
            <a:spAutoFit/>
          </a:bodyPr>
          <a:lstStyle/>
          <a:p>
            <a:r>
              <a:rPr lang="en-AU" sz="1400" dirty="0">
                <a:solidFill>
                  <a:schemeClr val="bg2">
                    <a:lumMod val="10000"/>
                  </a:schemeClr>
                </a:solidFill>
              </a:rPr>
              <a:t>photos courtesy of AAD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67" y="2061785"/>
            <a:ext cx="2572713" cy="1929535"/>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098" t="14609" r="16917" b="23403"/>
          <a:stretch/>
        </p:blipFill>
        <p:spPr>
          <a:xfrm>
            <a:off x="4995375" y="3850912"/>
            <a:ext cx="4148625" cy="2679319"/>
          </a:xfrm>
          <a:prstGeom prst="rect">
            <a:avLst/>
          </a:prstGeom>
          <a:ln>
            <a:noFill/>
          </a:ln>
          <a:effectLst>
            <a:softEdge rad="112500"/>
          </a:effectLst>
        </p:spPr>
      </p:pic>
      <p:sp>
        <p:nvSpPr>
          <p:cNvPr id="8" name="TextBox 7"/>
          <p:cNvSpPr txBox="1"/>
          <p:nvPr/>
        </p:nvSpPr>
        <p:spPr>
          <a:xfrm>
            <a:off x="5604384" y="6292544"/>
            <a:ext cx="2407920" cy="369332"/>
          </a:xfrm>
          <a:prstGeom prst="rect">
            <a:avLst/>
          </a:prstGeom>
          <a:noFill/>
        </p:spPr>
        <p:txBody>
          <a:bodyPr wrap="square" rtlCol="0">
            <a:spAutoFit/>
          </a:bodyPr>
          <a:lstStyle/>
          <a:p>
            <a:pPr algn="ctr"/>
            <a:r>
              <a:rPr lang="en-AU" dirty="0"/>
              <a:t>Aurora Basin</a:t>
            </a:r>
          </a:p>
        </p:txBody>
      </p:sp>
      <p:sp>
        <p:nvSpPr>
          <p:cNvPr id="11" name="TextBox 10"/>
          <p:cNvSpPr txBox="1"/>
          <p:nvPr/>
        </p:nvSpPr>
        <p:spPr>
          <a:xfrm>
            <a:off x="3196464" y="1692453"/>
            <a:ext cx="2407920" cy="369332"/>
          </a:xfrm>
          <a:prstGeom prst="rect">
            <a:avLst/>
          </a:prstGeom>
          <a:noFill/>
        </p:spPr>
        <p:txBody>
          <a:bodyPr wrap="square" rtlCol="0">
            <a:spAutoFit/>
          </a:bodyPr>
          <a:lstStyle/>
          <a:p>
            <a:pPr algn="ctr"/>
            <a:r>
              <a:rPr lang="en-AU" dirty="0"/>
              <a:t>Parked out at Casey</a:t>
            </a:r>
          </a:p>
        </p:txBody>
      </p:sp>
      <p:pic>
        <p:nvPicPr>
          <p:cNvPr id="12" name="Picture 11"/>
          <p:cNvPicPr>
            <a:picLocks noChangeAspect="1"/>
          </p:cNvPicPr>
          <p:nvPr/>
        </p:nvPicPr>
        <p:blipFill rotWithShape="1">
          <a:blip r:embed="rId5"/>
          <a:srcRect l="29270" t="8518" r="21042" b="14816"/>
          <a:stretch/>
        </p:blipFill>
        <p:spPr>
          <a:xfrm>
            <a:off x="256729" y="3938298"/>
            <a:ext cx="3347861" cy="2905691"/>
          </a:xfrm>
          <a:prstGeom prst="rect">
            <a:avLst/>
          </a:prstGeom>
          <a:ln>
            <a:noFill/>
          </a:ln>
          <a:effectLst>
            <a:softEdge rad="112500"/>
          </a:effectLst>
        </p:spPr>
      </p:pic>
      <p:sp>
        <p:nvSpPr>
          <p:cNvPr id="13" name="TextBox 12"/>
          <p:cNvSpPr txBox="1"/>
          <p:nvPr/>
        </p:nvSpPr>
        <p:spPr>
          <a:xfrm>
            <a:off x="436305" y="3526492"/>
            <a:ext cx="2407920" cy="369332"/>
          </a:xfrm>
          <a:prstGeom prst="rect">
            <a:avLst/>
          </a:prstGeom>
          <a:noFill/>
        </p:spPr>
        <p:txBody>
          <a:bodyPr wrap="square" rtlCol="0">
            <a:spAutoFit/>
          </a:bodyPr>
          <a:lstStyle/>
          <a:p>
            <a:pPr algn="ctr"/>
            <a:r>
              <a:rPr lang="en-AU" dirty="0"/>
              <a:t>Oz day swim</a:t>
            </a:r>
          </a:p>
        </p:txBody>
      </p:sp>
    </p:spTree>
    <p:extLst>
      <p:ext uri="{BB962C8B-B14F-4D97-AF65-F5344CB8AC3E}">
        <p14:creationId xmlns:p14="http://schemas.microsoft.com/office/powerpoint/2010/main" val="2193648418"/>
      </p:ext>
    </p:extLst>
  </p:cSld>
  <p:clrMapOvr>
    <a:masterClrMapping/>
  </p:clrMapOvr>
</p:sld>
</file>

<file path=ppt/theme/theme1.xml><?xml version="1.0" encoding="utf-8"?>
<a:theme xmlns:a="http://schemas.openxmlformats.org/drawingml/2006/main" name="Bureau_Pictorial_2012_v2">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ureau 3 Picture">
  <a:themeElements>
    <a:clrScheme name="Bureau 3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3 Picture">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reau 3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reau 3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reau 3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reau 3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reau 3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reau 3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reau 3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reau 3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reau 3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reau 3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reau 3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reau 3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ureau Blank">
  <a:themeElements>
    <a:clrScheme name="Bureau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reau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reau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reau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reau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reau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reau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reau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reau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reau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reau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reau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reau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reau Blank 13">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Bureau_Pictorial_2012_v2</Template>
  <TotalTime>17929</TotalTime>
  <Words>388</Words>
  <Application>Microsoft Office PowerPoint</Application>
  <PresentationFormat>On-screen Show (4:3)</PresentationFormat>
  <Paragraphs>94</Paragraphs>
  <Slides>23</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MS Mincho</vt:lpstr>
      <vt:lpstr>MS PGothic</vt:lpstr>
      <vt:lpstr>MS PGothic</vt:lpstr>
      <vt:lpstr>Arial</vt:lpstr>
      <vt:lpstr>Calibri</vt:lpstr>
      <vt:lpstr>Cambria</vt:lpstr>
      <vt:lpstr>Lucida Grande</vt:lpstr>
      <vt:lpstr>Symbol</vt:lpstr>
      <vt:lpstr>Times New Roman</vt:lpstr>
      <vt:lpstr>Wingdings</vt:lpstr>
      <vt:lpstr>Bureau_Pictorial_2012_v2</vt:lpstr>
      <vt:lpstr>Bureau 3 Picture</vt:lpstr>
      <vt:lpstr>1_Custom Design</vt:lpstr>
      <vt:lpstr>Custom Design</vt:lpstr>
      <vt:lpstr>Bureau Blank</vt:lpstr>
      <vt:lpstr>Probabilistic Forecasts  Supporting Australian Antarctic Operations </vt:lpstr>
      <vt:lpstr>Fun Facts Australian Antarctic Territory  ~5.9 million km2 or 80% the size of the Australian mainland</vt:lpstr>
      <vt:lpstr>Australian Antarctic program Air transport</vt:lpstr>
      <vt:lpstr>Australian Antarctic program Air transport – 2017-18 season tracks</vt:lpstr>
      <vt:lpstr>Australian Antarctic program Land Transport</vt:lpstr>
      <vt:lpstr>Australian Antarctic program Maritime transport</vt:lpstr>
      <vt:lpstr>Australian Antarctic program Resupply and Research</vt:lpstr>
      <vt:lpstr>Mawson Helicopter Resupply</vt:lpstr>
      <vt:lpstr>Australian Antarctic program Public Weather</vt:lpstr>
      <vt:lpstr>Midwinter Swim</vt:lpstr>
      <vt:lpstr>2018-19 Met Team Hobart- Brisbane-Nowra-Melbourne</vt:lpstr>
      <vt:lpstr>Operational Thresholds Resupply example</vt:lpstr>
      <vt:lpstr>Operational Thresholds Midwinter Swim</vt:lpstr>
      <vt:lpstr>Risk of Whiteout: probability of &gt;5 okta  Automated Probabilities we don't routinely disseminate</vt:lpstr>
      <vt:lpstr>Probability of exceeding 33 knots  Automated products we don't routinely disseminate</vt:lpstr>
      <vt:lpstr>Observations vs Model</vt:lpstr>
      <vt:lpstr>Operations Support Brief</vt:lpstr>
      <vt:lpstr>Public Weather Poor Mans Ensemble + deterministic forecast with Blizzard Risk</vt:lpstr>
      <vt:lpstr>PowerPoint Presentation</vt:lpstr>
      <vt:lpstr>Standardising Forecast Evaluation for a transient workforce</vt:lpstr>
      <vt:lpstr>Ops coordinator feedback</vt:lpstr>
      <vt:lpstr>Conclusions and Comments</vt:lpstr>
      <vt:lpstr> Scott Carpentier Manager Antarctic Meteorology  scott.carpentier@bom.gov.au </vt:lpstr>
    </vt:vector>
  </TitlesOfParts>
  <Company>Bureau of Meteorology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Bureau of Meteorology Macquarie Island Program</dc:title>
  <dc:creator>Scott Carpentier</dc:creator>
  <cp:lastModifiedBy>Meelis Zidikheri</cp:lastModifiedBy>
  <cp:revision>469</cp:revision>
  <dcterms:created xsi:type="dcterms:W3CDTF">2015-02-19T02:21:47Z</dcterms:created>
  <dcterms:modified xsi:type="dcterms:W3CDTF">2018-11-27T00:03:30Z</dcterms:modified>
</cp:coreProperties>
</file>