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37" r:id="rId2"/>
    <p:sldId id="343" r:id="rId3"/>
    <p:sldId id="344" r:id="rId4"/>
    <p:sldId id="345" r:id="rId5"/>
    <p:sldId id="359" r:id="rId6"/>
    <p:sldId id="346" r:id="rId7"/>
    <p:sldId id="363" r:id="rId8"/>
    <p:sldId id="362" r:id="rId9"/>
    <p:sldId id="349" r:id="rId10"/>
    <p:sldId id="357" r:id="rId11"/>
    <p:sldId id="341" r:id="rId12"/>
    <p:sldId id="356" r:id="rId13"/>
    <p:sldId id="358" r:id="rId14"/>
    <p:sldId id="347" r:id="rId15"/>
    <p:sldId id="360" r:id="rId16"/>
    <p:sldId id="352" r:id="rId17"/>
    <p:sldId id="354" r:id="rId18"/>
    <p:sldId id="353" r:id="rId19"/>
    <p:sldId id="361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1606" autoAdjust="0"/>
  </p:normalViewPr>
  <p:slideViewPr>
    <p:cSldViewPr>
      <p:cViewPr varScale="1">
        <p:scale>
          <a:sx n="68" d="100"/>
          <a:sy n="68" d="100"/>
        </p:scale>
        <p:origin x="-136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7965469-4293-4129-B69C-844882EB3D71}" type="datetimeFigureOut">
              <a:rPr lang="en-AU"/>
              <a:pPr>
                <a:defRPr/>
              </a:pPr>
              <a:t>27/11/2018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83F82CE-FCBC-4A66-9609-A0ADBAD5820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AU" altLang="en-US">
                <a:latin typeface="Arial" charset="0"/>
              </a:rPr>
              <a:t>8 top level diagnostics:</a:t>
            </a:r>
          </a:p>
          <a:p>
            <a:pPr>
              <a:spcBef>
                <a:spcPct val="0"/>
              </a:spcBef>
            </a:pPr>
            <a:r>
              <a:rPr lang="en-AU" altLang="en-US">
                <a:latin typeface="Arial" charset="0"/>
              </a:rPr>
              <a:t>4 storm types (sfc-thunder; elev thunder; supercell; trop. Squall line)</a:t>
            </a:r>
          </a:p>
          <a:p>
            <a:pPr>
              <a:spcBef>
                <a:spcPct val="0"/>
              </a:spcBef>
            </a:pPr>
            <a:r>
              <a:rPr lang="en-AU" altLang="en-US">
                <a:latin typeface="Arial" charset="0"/>
              </a:rPr>
              <a:t>4 hazards (large hail; damaging wind; tornado; heavy rain)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9BFBC6-9A6A-421E-B2E9-36CE4520C5F4}" type="slidenum">
              <a:rPr lang="en-US" altLang="en-US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2150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BA61FC3-CCD9-400A-8742-2B4CEE79D85C}" type="slidenum">
              <a:rPr lang="en-AU" sz="1200">
                <a:solidFill>
                  <a:srgbClr val="000000"/>
                </a:solidFill>
                <a:latin typeface="Calibri" pitchFamily="34" charset="0"/>
              </a:rPr>
              <a:pPr algn="r"/>
              <a:t>4</a:t>
            </a:fld>
            <a:endParaRPr lang="en-A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16497FB-01CD-4550-9E19-E3BA3D59B9EA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68B5C-A570-409A-BC34-D50ACFD62379}" type="datetimeFigureOut">
              <a:rPr lang="en-AU"/>
              <a:pPr>
                <a:defRPr/>
              </a:pPr>
              <a:t>27/11/2018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DD5F7-459E-4B4F-978A-21C2CD24EE6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77E45-C892-4F3E-8CEE-65CBE9975229}" type="datetimeFigureOut">
              <a:rPr lang="en-AU"/>
              <a:pPr>
                <a:defRPr/>
              </a:pPr>
              <a:t>27/11/2018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AAB63-F046-453D-A4E7-56472A97D57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647E8-AEA9-4F78-8123-D639A0F4F625}" type="datetimeFigureOut">
              <a:rPr lang="en-AU"/>
              <a:pPr>
                <a:defRPr/>
              </a:pPr>
              <a:t>27/11/2018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FF3FF-2733-471B-9786-A661CD43735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201025" y="6202363"/>
            <a:ext cx="552450" cy="579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035550" y="6432550"/>
            <a:ext cx="32385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Research &amp; Development Branch, Bureau of Meteorology</a:t>
            </a:r>
            <a:r>
              <a:rPr lang="en-US" sz="800">
                <a:solidFill>
                  <a:srgbClr val="0099CC"/>
                </a:solidFill>
              </a:rPr>
              <a:t> </a:t>
            </a:r>
            <a:br>
              <a:rPr lang="en-US" sz="800">
                <a:solidFill>
                  <a:srgbClr val="0099CC"/>
                </a:solidFill>
              </a:rPr>
            </a:b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FDC41-3DFE-4709-9E9C-93DB9BB6E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AMOS 2018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Session 4.2B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2431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Thursday 8 February 2018, 11am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357E9-F256-4FFB-8A71-5960815B9C99}" type="datetimeFigureOut">
              <a:rPr lang="en-AU"/>
              <a:pPr>
                <a:defRPr/>
              </a:pPr>
              <a:t>27/11/2018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43CF1-347D-4F3E-9AD7-9F28D6201DD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13912-60BC-48D0-ACBC-8E204E174EEF}" type="datetimeFigureOut">
              <a:rPr lang="en-AU"/>
              <a:pPr>
                <a:defRPr/>
              </a:pPr>
              <a:t>27/11/2018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E06B0-45DD-4820-82AC-14CEDF64F03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99077-9E91-42B9-B008-A386D9DE73EC}" type="datetimeFigureOut">
              <a:rPr lang="en-AU"/>
              <a:pPr>
                <a:defRPr/>
              </a:pPr>
              <a:t>27/11/2018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C7EBB-87F4-4D39-AA76-FE1B3E9AA85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9DFBA-A282-459A-A881-F629D4314027}" type="datetimeFigureOut">
              <a:rPr lang="en-AU"/>
              <a:pPr>
                <a:defRPr/>
              </a:pPr>
              <a:t>27/11/2018</a:t>
            </a:fld>
            <a:endParaRPr lang="en-A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8A2F0-7556-4988-800F-4A74F75E36B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22084-5B90-42E3-9EE2-085422309A2B}" type="datetimeFigureOut">
              <a:rPr lang="en-AU"/>
              <a:pPr>
                <a:defRPr/>
              </a:pPr>
              <a:t>27/11/2018</a:t>
            </a:fld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0C321-7CF6-4A29-BD32-C1C46746BAC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33F17-B2CC-40E2-AC2F-6037BFF476F4}" type="datetimeFigureOut">
              <a:rPr lang="en-AU"/>
              <a:pPr>
                <a:defRPr/>
              </a:pPr>
              <a:t>27/11/2018</a:t>
            </a:fld>
            <a:endParaRPr lang="en-A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ADFED-8CDC-4948-80F2-D0CEA1F6868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FBCB3-1591-4187-9CA5-D802E43C34C7}" type="datetimeFigureOut">
              <a:rPr lang="en-AU"/>
              <a:pPr>
                <a:defRPr/>
              </a:pPr>
              <a:t>27/11/2018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947FC-D14C-4ADF-A1C6-F84F2CDF1F1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7EC99-DAFC-4363-AF6D-1BEE8A71AD8C}" type="datetimeFigureOut">
              <a:rPr lang="en-AU"/>
              <a:pPr>
                <a:defRPr/>
              </a:pPr>
              <a:t>27/11/2018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FA371-9F5D-4368-8352-E7CD4EFA30D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E0FD075-EE68-4BB0-9732-F6DDDFC97233}" type="datetimeFigureOut">
              <a:rPr lang="en-AU"/>
              <a:pPr>
                <a:defRPr/>
              </a:pPr>
              <a:t>27/11/2018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BAF448-3526-4325-9102-A30FF69BB65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mailto:harald.richter@bom.gov.au" TargetMode="Externa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em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3"/>
          <p:cNvSpPr txBox="1">
            <a:spLocks noChangeArrowheads="1"/>
          </p:cNvSpPr>
          <p:nvPr/>
        </p:nvSpPr>
        <p:spPr bwMode="auto">
          <a:xfrm>
            <a:off x="755650" y="1373188"/>
            <a:ext cx="763270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AU">
              <a:latin typeface="Calibri" pitchFamily="34" charset="0"/>
            </a:endParaRPr>
          </a:p>
          <a:p>
            <a:r>
              <a:rPr lang="en-US" sz="2000" b="1">
                <a:latin typeface="Verdana" pitchFamily="34" charset="0"/>
              </a:rPr>
              <a:t>USE OF CONVECTION-ALLOWING MODEL ENSEMBLES IN FORECASTING SEVERE CONVECTIVE HAZARDS </a:t>
            </a:r>
            <a:r>
              <a:rPr lang="en-AU" b="1">
                <a:solidFill>
                  <a:srgbClr val="000000"/>
                </a:solidFill>
                <a:latin typeface="Verdana" pitchFamily="34" charset="0"/>
              </a:rPr>
              <a:t> </a:t>
            </a:r>
          </a:p>
          <a:p>
            <a:endParaRPr lang="en-AU" b="1">
              <a:solidFill>
                <a:srgbClr val="000000"/>
              </a:solidFill>
              <a:latin typeface="Verdana" pitchFamily="34" charset="0"/>
            </a:endParaRPr>
          </a:p>
          <a:p>
            <a:endParaRPr lang="en-AU" b="1">
              <a:solidFill>
                <a:srgbClr val="000000"/>
              </a:solidFill>
              <a:latin typeface="Verdana" pitchFamily="34" charset="0"/>
            </a:endParaRPr>
          </a:p>
          <a:p>
            <a:endParaRPr lang="en-AU">
              <a:solidFill>
                <a:srgbClr val="000000"/>
              </a:solidFill>
              <a:latin typeface="Verdana" pitchFamily="34" charset="0"/>
            </a:endParaRPr>
          </a:p>
          <a:p>
            <a:r>
              <a:rPr lang="en-US" b="1">
                <a:solidFill>
                  <a:srgbClr val="000000"/>
                </a:solidFill>
                <a:latin typeface="Verdana" pitchFamily="34" charset="0"/>
              </a:rPr>
              <a:t>Harald Richter</a:t>
            </a:r>
            <a:r>
              <a:rPr lang="en-US" b="1" baseline="3000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en-US">
                <a:solidFill>
                  <a:srgbClr val="000000"/>
                </a:solidFill>
                <a:latin typeface="Verdana" pitchFamily="34" charset="0"/>
              </a:rPr>
              <a:t> and Dean Sgarbossa</a:t>
            </a:r>
            <a:r>
              <a:rPr lang="en-US" baseline="30000">
                <a:solidFill>
                  <a:srgbClr val="000000"/>
                </a:solidFill>
                <a:latin typeface="Verdana" pitchFamily="34" charset="0"/>
              </a:rPr>
              <a:t>2</a:t>
            </a:r>
            <a:endParaRPr lang="en-AU" baseline="30000">
              <a:solidFill>
                <a:srgbClr val="000000"/>
              </a:solidFill>
              <a:latin typeface="Verdana" pitchFamily="34" charset="0"/>
            </a:endParaRPr>
          </a:p>
          <a:p>
            <a:r>
              <a:rPr lang="en-US">
                <a:solidFill>
                  <a:srgbClr val="000000"/>
                </a:solidFill>
                <a:latin typeface="Verdana" pitchFamily="34" charset="0"/>
              </a:rPr>
              <a:t> </a:t>
            </a:r>
          </a:p>
          <a:p>
            <a:endParaRPr lang="en-AU">
              <a:solidFill>
                <a:srgbClr val="000000"/>
              </a:solidFill>
              <a:latin typeface="Verdana" pitchFamily="34" charset="0"/>
            </a:endParaRPr>
          </a:p>
          <a:p>
            <a:r>
              <a:rPr lang="en-US">
                <a:solidFill>
                  <a:srgbClr val="000000"/>
                </a:solidFill>
                <a:latin typeface="Verdana" pitchFamily="34" charset="0"/>
              </a:rPr>
              <a:t>Presenting author’s e-mail:  </a:t>
            </a:r>
            <a:r>
              <a:rPr lang="en-US" u="sng">
                <a:solidFill>
                  <a:srgbClr val="000000"/>
                </a:solidFill>
                <a:latin typeface="Verdana" pitchFamily="34" charset="0"/>
                <a:hlinkClick r:id="rId2"/>
              </a:rPr>
              <a:t>harald.richter@bom.gov.au</a:t>
            </a:r>
            <a:r>
              <a:rPr lang="en-US">
                <a:solidFill>
                  <a:srgbClr val="000000"/>
                </a:solidFill>
                <a:latin typeface="Verdana" pitchFamily="34" charset="0"/>
              </a:rPr>
              <a:t> </a:t>
            </a:r>
            <a:endParaRPr lang="en-AU">
              <a:solidFill>
                <a:srgbClr val="000000"/>
              </a:solidFill>
              <a:latin typeface="Verdana" pitchFamily="34" charset="0"/>
            </a:endParaRPr>
          </a:p>
          <a:p>
            <a:r>
              <a:rPr lang="en-US">
                <a:solidFill>
                  <a:srgbClr val="000000"/>
                </a:solidFill>
                <a:latin typeface="Verdana" pitchFamily="34" charset="0"/>
              </a:rPr>
              <a:t> </a:t>
            </a:r>
          </a:p>
          <a:p>
            <a:endParaRPr lang="en-AU">
              <a:solidFill>
                <a:srgbClr val="000000"/>
              </a:solidFill>
              <a:latin typeface="Verdana" pitchFamily="34" charset="0"/>
            </a:endParaRPr>
          </a:p>
          <a:p>
            <a:r>
              <a:rPr lang="en-US" i="1" baseline="30000">
                <a:solidFill>
                  <a:srgbClr val="000000"/>
                </a:solidFill>
                <a:latin typeface="Verdana" pitchFamily="34" charset="0"/>
              </a:rPr>
              <a:t>1 </a:t>
            </a:r>
            <a:r>
              <a:rPr lang="en-US" sz="1400" i="1">
                <a:solidFill>
                  <a:srgbClr val="000000"/>
                </a:solidFill>
                <a:latin typeface="Verdana" pitchFamily="34" charset="0"/>
              </a:rPr>
              <a:t>Science to Services, Australian Bureau of Meteorology, Melbourne, Australia</a:t>
            </a:r>
            <a:endParaRPr lang="en-AU" sz="1400">
              <a:solidFill>
                <a:srgbClr val="000000"/>
              </a:solidFill>
              <a:latin typeface="Verdana" pitchFamily="34" charset="0"/>
            </a:endParaRPr>
          </a:p>
          <a:p>
            <a:r>
              <a:rPr lang="en-US" sz="1400" i="1" baseline="30000">
                <a:solidFill>
                  <a:srgbClr val="000000"/>
                </a:solidFill>
                <a:latin typeface="Verdana" pitchFamily="34" charset="0"/>
              </a:rPr>
              <a:t>2 </a:t>
            </a:r>
            <a:r>
              <a:rPr lang="en-US" sz="1400" i="1">
                <a:solidFill>
                  <a:srgbClr val="000000"/>
                </a:solidFill>
                <a:latin typeface="Verdana" pitchFamily="34" charset="0"/>
              </a:rPr>
              <a:t>Extreme Weather Desk, Australian Bureau of Meteorology, Brisbane, Australia</a:t>
            </a:r>
            <a:endParaRPr lang="en-AU" sz="140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6386" name="Picture 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5113" y="115888"/>
            <a:ext cx="108426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589713" y="6457950"/>
            <a:ext cx="2590800" cy="3238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6F93"/>
                </a:solidFill>
                <a:latin typeface="Arial" charset="0"/>
                <a:cs typeface="Arial" charset="0"/>
              </a:rPr>
              <a:t>Science to Services, Bureau of Meteorology</a:t>
            </a:r>
            <a:endParaRPr lang="en-US" altLang="en-US" sz="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115888"/>
            <a:ext cx="108426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589713" y="6457950"/>
            <a:ext cx="2590800" cy="3238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6F93"/>
                </a:solidFill>
                <a:latin typeface="Arial" charset="0"/>
                <a:cs typeface="Arial" charset="0"/>
              </a:rPr>
              <a:t>Science to Services, Bureau of Meteorology</a:t>
            </a:r>
            <a:endParaRPr lang="en-US" altLang="en-US" sz="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867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0"/>
            <a:ext cx="8442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468313" y="260350"/>
            <a:ext cx="2670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400" b="1">
                <a:latin typeface="Calibri" pitchFamily="34" charset="0"/>
              </a:rPr>
              <a:t>6-hr UH max (3z-9z)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115888"/>
            <a:ext cx="108426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589713" y="6457950"/>
            <a:ext cx="2590800" cy="3238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6F93"/>
                </a:solidFill>
                <a:latin typeface="Arial" charset="0"/>
                <a:cs typeface="Arial" charset="0"/>
              </a:rPr>
              <a:t>Science to Services, Bureau of Meteorology</a:t>
            </a:r>
            <a:endParaRPr lang="en-US" altLang="en-US" sz="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750" y="333375"/>
            <a:ext cx="7450138" cy="6545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AU" sz="2800" b="1">
                <a:latin typeface="Calibri" pitchFamily="34" charset="0"/>
              </a:rPr>
              <a:t>Ensemble Maximum Plots </a:t>
            </a:r>
          </a:p>
          <a:p>
            <a:endParaRPr lang="en-AU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n-AU" sz="2400">
                <a:latin typeface="Calibri" pitchFamily="34" charset="0"/>
              </a:rPr>
              <a:t> also aggregates individual member information  </a:t>
            </a:r>
          </a:p>
          <a:p>
            <a:pPr>
              <a:buFont typeface="Arial" charset="0"/>
              <a:buNone/>
            </a:pPr>
            <a:endParaRPr lang="en-AU" sz="240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n-AU" sz="2400">
                <a:latin typeface="Calibri" pitchFamily="34" charset="0"/>
              </a:rPr>
              <a:t> the full updraft helicity magnitude ensemble distribution </a:t>
            </a:r>
            <a:br>
              <a:rPr lang="en-AU" sz="2400">
                <a:latin typeface="Calibri" pitchFamily="34" charset="0"/>
              </a:rPr>
            </a:br>
            <a:r>
              <a:rPr lang="en-AU" sz="2400">
                <a:latin typeface="Calibri" pitchFamily="34" charset="0"/>
              </a:rPr>
              <a:t>can be seen</a:t>
            </a:r>
          </a:p>
          <a:p>
            <a:pPr>
              <a:buFont typeface="Arial" charset="0"/>
              <a:buChar char="•"/>
            </a:pPr>
            <a:endParaRPr lang="en-AU" sz="2400" b="1">
              <a:solidFill>
                <a:srgbClr val="254061"/>
              </a:solidFill>
              <a:latin typeface="Calibri" pitchFamily="34" charset="0"/>
            </a:endParaRPr>
          </a:p>
          <a:p>
            <a:pPr>
              <a:buFont typeface="Arial" charset="0"/>
              <a:buNone/>
            </a:pPr>
            <a:endParaRPr lang="en-AU" sz="240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endParaRPr lang="en-AU" sz="2400">
              <a:latin typeface="Calibri" pitchFamily="34" charset="0"/>
            </a:endParaRPr>
          </a:p>
          <a:p>
            <a:pPr>
              <a:buFont typeface="Arial" charset="0"/>
              <a:buNone/>
            </a:pPr>
            <a:r>
              <a:rPr lang="en-AU" sz="2400" i="1">
                <a:latin typeface="Calibri" pitchFamily="34" charset="0"/>
              </a:rPr>
              <a:t>Useful to add probabilistic context through overlaying </a:t>
            </a:r>
            <a:br>
              <a:rPr lang="en-AU" sz="2400" i="1">
                <a:latin typeface="Calibri" pitchFamily="34" charset="0"/>
              </a:rPr>
            </a:br>
            <a:r>
              <a:rPr lang="en-AU" sz="2400" i="1">
                <a:latin typeface="Calibri" pitchFamily="34" charset="0"/>
              </a:rPr>
              <a:t>neighbourhood probability contours</a:t>
            </a:r>
          </a:p>
          <a:p>
            <a:pPr>
              <a:buFont typeface="Arial" charset="0"/>
              <a:buChar char="•"/>
            </a:pPr>
            <a:endParaRPr lang="en-AU" sz="240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n-AU" sz="2400">
                <a:latin typeface="Calibri" pitchFamily="34" charset="0"/>
              </a:rPr>
              <a:t> large UH &gt; 300 m</a:t>
            </a:r>
            <a:r>
              <a:rPr lang="en-AU" sz="2400" baseline="30000">
                <a:latin typeface="Calibri" pitchFamily="34" charset="0"/>
              </a:rPr>
              <a:t>2</a:t>
            </a:r>
            <a:r>
              <a:rPr lang="en-AU" sz="2400">
                <a:latin typeface="Calibri" pitchFamily="34" charset="0"/>
              </a:rPr>
              <a:t> s</a:t>
            </a:r>
            <a:r>
              <a:rPr lang="en-AU" sz="2400" baseline="30000">
                <a:latin typeface="Calibri" pitchFamily="34" charset="0"/>
              </a:rPr>
              <a:t>-2</a:t>
            </a:r>
            <a:r>
              <a:rPr lang="en-AU" sz="2400">
                <a:latin typeface="Calibri" pitchFamily="34" charset="0"/>
              </a:rPr>
              <a:t> &amp; low (~20%) probabilities </a:t>
            </a:r>
            <a:r>
              <a:rPr lang="en-AU" sz="2400">
                <a:latin typeface="Calibri" pitchFamily="34" charset="0"/>
                <a:sym typeface="Wingdings" pitchFamily="2" charset="2"/>
              </a:rPr>
              <a:t></a:t>
            </a:r>
            <a:r>
              <a:rPr lang="en-AU" sz="2400">
                <a:latin typeface="Calibri" pitchFamily="34" charset="0"/>
              </a:rPr>
              <a:t> </a:t>
            </a:r>
            <a:br>
              <a:rPr lang="en-AU" sz="2400">
                <a:latin typeface="Calibri" pitchFamily="34" charset="0"/>
              </a:rPr>
            </a:br>
            <a:r>
              <a:rPr lang="en-AU" sz="2400">
                <a:latin typeface="Calibri" pitchFamily="34" charset="0"/>
              </a:rPr>
              <a:t>low probability of a strong rotating storm</a:t>
            </a:r>
          </a:p>
          <a:p>
            <a:pPr>
              <a:buFont typeface="Arial" charset="0"/>
              <a:buChar char="•"/>
            </a:pPr>
            <a:endParaRPr lang="en-AU" sz="240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n-AU" sz="2400">
                <a:latin typeface="Calibri" pitchFamily="34" charset="0"/>
              </a:rPr>
              <a:t> large UH &gt; 300 m</a:t>
            </a:r>
            <a:r>
              <a:rPr lang="en-AU" sz="2400" baseline="30000">
                <a:latin typeface="Calibri" pitchFamily="34" charset="0"/>
              </a:rPr>
              <a:t>2</a:t>
            </a:r>
            <a:r>
              <a:rPr lang="en-AU" sz="2400">
                <a:latin typeface="Calibri" pitchFamily="34" charset="0"/>
              </a:rPr>
              <a:t> s</a:t>
            </a:r>
            <a:r>
              <a:rPr lang="en-AU" sz="2400" baseline="30000">
                <a:latin typeface="Calibri" pitchFamily="34" charset="0"/>
              </a:rPr>
              <a:t>-2 </a:t>
            </a:r>
            <a:r>
              <a:rPr lang="en-AU" sz="2400">
                <a:latin typeface="Calibri" pitchFamily="34" charset="0"/>
              </a:rPr>
              <a:t>&amp; higher (≥ 70%) probabilities </a:t>
            </a:r>
            <a:r>
              <a:rPr lang="en-AU" sz="2400">
                <a:latin typeface="Calibri" pitchFamily="34" charset="0"/>
                <a:sym typeface="Wingdings" pitchFamily="2" charset="2"/>
              </a:rPr>
              <a:t></a:t>
            </a:r>
            <a:r>
              <a:rPr lang="en-AU" sz="2400">
                <a:latin typeface="Calibri" pitchFamily="34" charset="0"/>
              </a:rPr>
              <a:t> </a:t>
            </a:r>
            <a:br>
              <a:rPr lang="en-AU" sz="2400">
                <a:latin typeface="Calibri" pitchFamily="34" charset="0"/>
              </a:rPr>
            </a:br>
            <a:r>
              <a:rPr lang="en-AU" sz="2400">
                <a:latin typeface="Calibri" pitchFamily="34" charset="0"/>
              </a:rPr>
              <a:t>moderately likely strongly rotating supercell </a:t>
            </a:r>
          </a:p>
          <a:p>
            <a:endParaRPr lang="en-AU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115888"/>
            <a:ext cx="108426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589713" y="6457950"/>
            <a:ext cx="2590800" cy="3238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6F93"/>
                </a:solidFill>
                <a:latin typeface="Arial" charset="0"/>
                <a:cs typeface="Arial" charset="0"/>
              </a:rPr>
              <a:t>Science to Services, Bureau of Meteorology</a:t>
            </a:r>
            <a:endParaRPr lang="en-US" altLang="en-US" sz="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174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7763" y="0"/>
            <a:ext cx="6848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1476375" y="1052513"/>
            <a:ext cx="2111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AU" sz="2400" b="1"/>
              <a:t>Paintball Plot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115888"/>
            <a:ext cx="108426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589713" y="6457950"/>
            <a:ext cx="2590800" cy="3238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6F93"/>
                </a:solidFill>
                <a:latin typeface="Arial" charset="0"/>
                <a:cs typeface="Arial" charset="0"/>
              </a:rPr>
              <a:t>Science to Services, Bureau of Meteorology</a:t>
            </a:r>
            <a:endParaRPr lang="en-US" altLang="en-US" sz="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277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115888"/>
            <a:ext cx="108426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589713" y="6457950"/>
            <a:ext cx="2590800" cy="3238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6F93"/>
                </a:solidFill>
                <a:latin typeface="Arial" charset="0"/>
                <a:cs typeface="Arial" charset="0"/>
              </a:rPr>
              <a:t>Science to Services, Bureau of Meteorology</a:t>
            </a:r>
            <a:endParaRPr lang="en-US" altLang="en-US" sz="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980728"/>
            <a:ext cx="8141460" cy="455509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3200" b="1" dirty="0">
                <a:latin typeface="+mn-lt"/>
                <a:cs typeface="+mn-cs"/>
              </a:rPr>
              <a:t>Paintball Plots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AU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AU" sz="2400" b="1" dirty="0">
                <a:latin typeface="+mn-lt"/>
                <a:cs typeface="+mn-cs"/>
              </a:rPr>
              <a:t>Smooth / non-noisy visualization of individual member </a:t>
            </a:r>
            <a:br>
              <a:rPr lang="en-AU" sz="2400" b="1" dirty="0">
                <a:latin typeface="+mn-lt"/>
                <a:cs typeface="+mn-cs"/>
              </a:rPr>
            </a:br>
            <a:r>
              <a:rPr lang="en-AU" sz="2400" b="1" dirty="0">
                <a:latin typeface="+mn-lt"/>
                <a:cs typeface="+mn-cs"/>
              </a:rPr>
              <a:t>information  </a:t>
            </a:r>
            <a:br>
              <a:rPr lang="en-AU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</a:br>
            <a:endParaRPr lang="en-AU" sz="2400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AU" sz="2400" b="1" dirty="0">
                <a:latin typeface="+mn-lt"/>
                <a:cs typeface="+mn-cs"/>
              </a:rPr>
              <a:t>shows supercell swath length, width and orientation</a:t>
            </a:r>
            <a:br>
              <a:rPr lang="en-AU" sz="2400" b="1" dirty="0">
                <a:highlight>
                  <a:srgbClr val="FFFF00"/>
                </a:highlight>
                <a:latin typeface="+mn-lt"/>
                <a:cs typeface="+mn-cs"/>
              </a:rPr>
            </a:br>
            <a:endParaRPr lang="en-AU" sz="2400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AU" sz="2400" dirty="0">
                <a:latin typeface="+mn-lt"/>
                <a:cs typeface="+mn-cs"/>
              </a:rPr>
              <a:t>narrow swaths indicative of discrete supercells; wider swaths </a:t>
            </a:r>
            <a:br>
              <a:rPr lang="en-AU" sz="2400" dirty="0">
                <a:latin typeface="+mn-lt"/>
                <a:cs typeface="+mn-cs"/>
              </a:rPr>
            </a:br>
            <a:r>
              <a:rPr lang="en-AU" sz="2400" dirty="0">
                <a:latin typeface="+mn-lt"/>
                <a:cs typeface="+mn-cs"/>
              </a:rPr>
              <a:t>more likely to indicate MCS tracks </a:t>
            </a:r>
            <a:br>
              <a:rPr lang="en-AU" sz="2400" dirty="0">
                <a:latin typeface="+mn-lt"/>
                <a:cs typeface="+mn-cs"/>
              </a:rPr>
            </a:br>
            <a:endParaRPr lang="en-AU" sz="2400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AU" sz="2400" b="1" dirty="0">
                <a:latin typeface="+mn-lt"/>
                <a:cs typeface="+mn-cs"/>
              </a:rPr>
              <a:t>Colour choice can be used to subset lagged members and </a:t>
            </a:r>
            <a:br>
              <a:rPr lang="en-AU" sz="2400" b="1" dirty="0">
                <a:latin typeface="+mn-lt"/>
                <a:cs typeface="+mn-cs"/>
              </a:rPr>
            </a:br>
            <a:r>
              <a:rPr lang="en-AU" sz="2400" b="1" dirty="0">
                <a:latin typeface="+mn-lt"/>
                <a:cs typeface="+mn-cs"/>
              </a:rPr>
              <a:t>indicate model time trends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115888"/>
            <a:ext cx="108426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589713" y="6457950"/>
            <a:ext cx="2590800" cy="3238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6F93"/>
                </a:solidFill>
                <a:latin typeface="Arial" charset="0"/>
                <a:cs typeface="Arial" charset="0"/>
              </a:rPr>
              <a:t>Science to Services, Bureau of Meteorology</a:t>
            </a:r>
            <a:endParaRPr lang="en-US" altLang="en-US" sz="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8916" name="Picture 4" descr="refl_-24h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25" y="1700213"/>
            <a:ext cx="2541588" cy="2058987"/>
          </a:xfrm>
          <a:prstGeom prst="rect">
            <a:avLst/>
          </a:prstGeom>
          <a:noFill/>
        </p:spPr>
      </p:pic>
      <p:pic>
        <p:nvPicPr>
          <p:cNvPr id="38917" name="Picture 5" descr="refl_-0h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1700213"/>
            <a:ext cx="2541588" cy="2058987"/>
          </a:xfrm>
          <a:prstGeom prst="rect">
            <a:avLst/>
          </a:prstGeom>
          <a:noFill/>
        </p:spPr>
      </p:pic>
      <p:pic>
        <p:nvPicPr>
          <p:cNvPr id="38918" name="Picture 6" descr="refl_-6h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6325" y="1700213"/>
            <a:ext cx="2541588" cy="2058987"/>
          </a:xfrm>
          <a:prstGeom prst="rect">
            <a:avLst/>
          </a:prstGeom>
          <a:noFill/>
        </p:spPr>
      </p:pic>
      <p:pic>
        <p:nvPicPr>
          <p:cNvPr id="38919" name="Picture 7" descr="refl_-12h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92275" y="4076700"/>
            <a:ext cx="2541588" cy="2058988"/>
          </a:xfrm>
          <a:prstGeom prst="rect">
            <a:avLst/>
          </a:prstGeom>
          <a:noFill/>
        </p:spPr>
      </p:pic>
      <p:pic>
        <p:nvPicPr>
          <p:cNvPr id="38920" name="Picture 8" descr="refl_-18h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4076700"/>
            <a:ext cx="2541587" cy="2058988"/>
          </a:xfrm>
          <a:prstGeom prst="rect">
            <a:avLst/>
          </a:prstGeom>
          <a:noFill/>
        </p:spPr>
      </p:pic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323850" y="836613"/>
            <a:ext cx="2555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AU" sz="2400" b="1"/>
              <a:t>Postage Stamps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115888"/>
            <a:ext cx="108426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589713" y="6457950"/>
            <a:ext cx="2590800" cy="3238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6F93"/>
                </a:solidFill>
                <a:latin typeface="Arial" charset="0"/>
                <a:cs typeface="Arial" charset="0"/>
              </a:rPr>
              <a:t>Science to Services, Bureau of Meteorology</a:t>
            </a:r>
            <a:endParaRPr lang="en-US" altLang="en-US" sz="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8138" y="1412875"/>
            <a:ext cx="8650287" cy="3570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2800" b="1" dirty="0">
                <a:latin typeface="+mn-lt"/>
                <a:cs typeface="+mn-cs"/>
              </a:rPr>
              <a:t>Postage Stamps</a:t>
            </a:r>
            <a:endParaRPr lang="en-AU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AU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AU" sz="2400" dirty="0">
                <a:latin typeface="+mn-lt"/>
                <a:cs typeface="+mn-cs"/>
              </a:rPr>
              <a:t>showing individual members aids in building forecaster’s trust </a:t>
            </a:r>
            <a:br>
              <a:rPr lang="en-AU" sz="2400" dirty="0">
                <a:latin typeface="+mn-lt"/>
                <a:cs typeface="+mn-cs"/>
              </a:rPr>
            </a:br>
            <a:r>
              <a:rPr lang="en-AU" sz="2400" dirty="0">
                <a:latin typeface="+mn-lt"/>
                <a:cs typeface="+mn-cs"/>
              </a:rPr>
              <a:t>in the summary fields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AU" sz="2400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AU" sz="2400" dirty="0">
                <a:latin typeface="+mn-lt"/>
                <a:cs typeface="+mn-cs"/>
              </a:rPr>
              <a:t>allows forecaster to conceptualise a predicted convective </a:t>
            </a:r>
            <a:br>
              <a:rPr lang="en-AU" sz="2400" dirty="0">
                <a:latin typeface="+mn-lt"/>
                <a:cs typeface="+mn-cs"/>
              </a:rPr>
            </a:br>
            <a:r>
              <a:rPr lang="en-AU" sz="2400" dirty="0">
                <a:latin typeface="+mn-lt"/>
                <a:cs typeface="+mn-cs"/>
              </a:rPr>
              <a:t>scenario and subsequently assess the plausibility of the individual </a:t>
            </a:r>
            <a:br>
              <a:rPr lang="en-AU" sz="2400" dirty="0">
                <a:latin typeface="+mn-lt"/>
                <a:cs typeface="+mn-cs"/>
              </a:rPr>
            </a:br>
            <a:r>
              <a:rPr lang="en-AU" sz="2400" dirty="0">
                <a:latin typeface="+mn-lt"/>
                <a:cs typeface="+mn-cs"/>
              </a:rPr>
              <a:t>member solutions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AU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AU" dirty="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115888"/>
            <a:ext cx="108426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589713" y="6457950"/>
            <a:ext cx="2590800" cy="3238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6F93"/>
                </a:solidFill>
                <a:latin typeface="Arial" charset="0"/>
                <a:cs typeface="Arial" charset="0"/>
              </a:rPr>
              <a:t>Science to Services, Bureau of Meteorology</a:t>
            </a:r>
            <a:endParaRPr lang="en-US" altLang="en-US" sz="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686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0"/>
            <a:ext cx="8474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611188" y="1196975"/>
            <a:ext cx="3625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AU" b="1"/>
              <a:t>Combine Storm Attribute and</a:t>
            </a:r>
            <a:br>
              <a:rPr lang="en-AU" b="1"/>
            </a:br>
            <a:r>
              <a:rPr lang="en-AU" b="1"/>
              <a:t>Storm Environment Information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115888"/>
            <a:ext cx="108426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589713" y="6457950"/>
            <a:ext cx="2590800" cy="3238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6F93"/>
                </a:solidFill>
                <a:latin typeface="Arial" charset="0"/>
                <a:cs typeface="Arial" charset="0"/>
              </a:rPr>
              <a:t>Science to Services, Bureau of Meteorology</a:t>
            </a:r>
            <a:endParaRPr lang="en-US" altLang="en-US" sz="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7891" name="TextBox 1"/>
          <p:cNvSpPr txBox="1">
            <a:spLocks noChangeArrowheads="1"/>
          </p:cNvSpPr>
          <p:nvPr/>
        </p:nvSpPr>
        <p:spPr bwMode="auto">
          <a:xfrm>
            <a:off x="827088" y="839788"/>
            <a:ext cx="16081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800" b="1">
                <a:latin typeface="Calibri" pitchFamily="34" charset="0"/>
              </a:rPr>
              <a:t>Summary</a:t>
            </a:r>
          </a:p>
        </p:txBody>
      </p:sp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971550" y="1989138"/>
            <a:ext cx="788511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>
                <a:latin typeface="Calibri" pitchFamily="34" charset="0"/>
              </a:rPr>
              <a:t>Model-based convective forecasting is evolving from previous forecasts of storm </a:t>
            </a:r>
          </a:p>
          <a:p>
            <a:r>
              <a:rPr lang="en-AU">
                <a:latin typeface="Calibri" pitchFamily="34" charset="0"/>
              </a:rPr>
              <a:t>environments to useful explicit storm forecasts</a:t>
            </a:r>
          </a:p>
          <a:p>
            <a:endParaRPr lang="en-AU">
              <a:latin typeface="Calibri" pitchFamily="34" charset="0"/>
            </a:endParaRPr>
          </a:p>
          <a:p>
            <a:r>
              <a:rPr lang="en-AU">
                <a:latin typeface="Calibri" pitchFamily="34" charset="0"/>
              </a:rPr>
              <a:t>Explicit UM model storms can be ‘mined’ for information pertinent to the actual </a:t>
            </a:r>
          </a:p>
          <a:p>
            <a:r>
              <a:rPr lang="en-AU">
                <a:latin typeface="Calibri" pitchFamily="34" charset="0"/>
              </a:rPr>
              <a:t>storm timing, placement, mode and severity through a focus on assorted storm </a:t>
            </a:r>
            <a:br>
              <a:rPr lang="en-AU">
                <a:latin typeface="Calibri" pitchFamily="34" charset="0"/>
              </a:rPr>
            </a:br>
            <a:r>
              <a:rPr lang="en-AU">
                <a:latin typeface="Calibri" pitchFamily="34" charset="0"/>
              </a:rPr>
              <a:t>attributes such as UH or simulated reflectivity</a:t>
            </a:r>
          </a:p>
          <a:p>
            <a:endParaRPr lang="en-AU">
              <a:latin typeface="Calibri" pitchFamily="34" charset="0"/>
            </a:endParaRPr>
          </a:p>
          <a:p>
            <a:r>
              <a:rPr lang="en-AU">
                <a:latin typeface="Calibri" pitchFamily="34" charset="0"/>
              </a:rPr>
              <a:t>UH and simulated reflectivity from CAM ensembles and be displayed in a range of </a:t>
            </a:r>
          </a:p>
          <a:p>
            <a:r>
              <a:rPr lang="en-AU">
                <a:latin typeface="Calibri" pitchFamily="34" charset="0"/>
              </a:rPr>
              <a:t>ways to provide more summative or more member-specific information</a:t>
            </a:r>
          </a:p>
          <a:p>
            <a:endParaRPr lang="en-AU">
              <a:latin typeface="Calibri" pitchFamily="34" charset="0"/>
            </a:endParaRPr>
          </a:p>
          <a:p>
            <a:endParaRPr lang="en-AU">
              <a:latin typeface="Calibri" pitchFamily="34" charset="0"/>
            </a:endParaRPr>
          </a:p>
          <a:p>
            <a:endParaRPr lang="en-AU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115888"/>
            <a:ext cx="108426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589713" y="6457950"/>
            <a:ext cx="2590800" cy="3238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6F93"/>
                </a:solidFill>
                <a:latin typeface="Arial" charset="0"/>
                <a:cs typeface="Arial" charset="0"/>
              </a:rPr>
              <a:t>Science to Services, Bureau of Meteorology</a:t>
            </a:r>
            <a:endParaRPr lang="en-US" altLang="en-US" sz="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2"/>
          <p:cNvSpPr txBox="1">
            <a:spLocks noChangeArrowheads="1"/>
          </p:cNvSpPr>
          <p:nvPr/>
        </p:nvSpPr>
        <p:spPr bwMode="auto">
          <a:xfrm>
            <a:off x="395288" y="190500"/>
            <a:ext cx="70024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3600">
                <a:solidFill>
                  <a:srgbClr val="000000"/>
                </a:solidFill>
                <a:latin typeface="Calibri" pitchFamily="34" charset="0"/>
              </a:rPr>
              <a:t>Evolution of NWP-Based Convective </a:t>
            </a:r>
            <a:br>
              <a:rPr lang="en-AU" sz="3600">
                <a:solidFill>
                  <a:srgbClr val="000000"/>
                </a:solidFill>
                <a:latin typeface="Calibri" pitchFamily="34" charset="0"/>
              </a:rPr>
            </a:br>
            <a:r>
              <a:rPr lang="en-AU" sz="3600">
                <a:solidFill>
                  <a:srgbClr val="000000"/>
                </a:solidFill>
                <a:latin typeface="Calibri" pitchFamily="34" charset="0"/>
              </a:rPr>
              <a:t>Forecasting</a:t>
            </a:r>
          </a:p>
        </p:txBody>
      </p:sp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684213" y="6021388"/>
            <a:ext cx="3111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b="1">
                <a:solidFill>
                  <a:srgbClr val="000000"/>
                </a:solidFill>
                <a:latin typeface="Calibri" pitchFamily="34" charset="0"/>
              </a:rPr>
              <a:t>This talk:  Focus on   3    and   4</a:t>
            </a:r>
          </a:p>
        </p:txBody>
      </p:sp>
      <p:sp>
        <p:nvSpPr>
          <p:cNvPr id="5" name="Oval 4"/>
          <p:cNvSpPr/>
          <p:nvPr/>
        </p:nvSpPr>
        <p:spPr>
          <a:xfrm>
            <a:off x="2617788" y="6021388"/>
            <a:ext cx="369887" cy="3698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419475" y="6021388"/>
            <a:ext cx="369888" cy="3698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solidFill>
                <a:prstClr val="white"/>
              </a:solidFill>
            </a:endParaRPr>
          </a:p>
        </p:txBody>
      </p:sp>
      <p:pic>
        <p:nvPicPr>
          <p:cNvPr id="17413" name="Picture 2" descr="P:\CAWCR\travel\2016_09_15_BMTC_lecture\media_CAM\ts_prediction_cascade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57338"/>
            <a:ext cx="91440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589713" y="6457950"/>
            <a:ext cx="2590800" cy="3238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6F93"/>
                </a:solidFill>
                <a:latin typeface="Arial" charset="0"/>
                <a:cs typeface="Arial" charset="0"/>
              </a:rPr>
              <a:t>Science to Services, Bureau of Meteorology</a:t>
            </a:r>
            <a:endParaRPr lang="en-US" altLang="en-US" sz="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7415" name="Picture 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5113" y="115888"/>
            <a:ext cx="108426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5"/>
          <p:cNvSpPr txBox="1">
            <a:spLocks noChangeArrowheads="1"/>
          </p:cNvSpPr>
          <p:nvPr/>
        </p:nvSpPr>
        <p:spPr bwMode="auto">
          <a:xfrm>
            <a:off x="107950" y="307975"/>
            <a:ext cx="7962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altLang="en-US" sz="2400" b="1"/>
              <a:t>1: National Thunderstorm Forecast Guidance System</a:t>
            </a:r>
          </a:p>
        </p:txBody>
      </p:sp>
      <p:pic>
        <p:nvPicPr>
          <p:cNvPr id="18434" name="Picture 5" descr="P:\Captur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2050" y="950913"/>
            <a:ext cx="6681788" cy="580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839075" y="6086475"/>
            <a:ext cx="1009650" cy="695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pic>
        <p:nvPicPr>
          <p:cNvPr id="7" name="Picture 10" descr="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401638" y="4292600"/>
            <a:ext cx="4025900" cy="2089150"/>
          </a:xfrm>
        </p:spPr>
      </p:pic>
      <p:sp>
        <p:nvSpPr>
          <p:cNvPr id="18437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589713" y="6457950"/>
            <a:ext cx="2590800" cy="3238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6F93"/>
                </a:solidFill>
                <a:latin typeface="Arial" charset="0"/>
                <a:cs typeface="Arial" charset="0"/>
              </a:rPr>
              <a:t>Science to Services, Bureau of Meteorology</a:t>
            </a:r>
            <a:endParaRPr lang="en-US" altLang="en-US" sz="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8438" name="Picture 6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85113" y="115888"/>
            <a:ext cx="108426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3"/>
          <p:cNvSpPr txBox="1">
            <a:spLocks noChangeArrowheads="1"/>
          </p:cNvSpPr>
          <p:nvPr/>
        </p:nvSpPr>
        <p:spPr bwMode="auto">
          <a:xfrm>
            <a:off x="468313" y="404813"/>
            <a:ext cx="47910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4000" b="1">
                <a:solidFill>
                  <a:srgbClr val="000000"/>
                </a:solidFill>
                <a:latin typeface="Calibri" pitchFamily="34" charset="0"/>
              </a:rPr>
              <a:t>2: Calibrated Thunder</a:t>
            </a:r>
          </a:p>
        </p:txBody>
      </p:sp>
      <p:pic>
        <p:nvPicPr>
          <p:cNvPr id="20482" name="Picture 2" descr="Z:\tmp9\pcal_lgt_2017_11_12_0900_f015_cropp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83000" y="1746250"/>
            <a:ext cx="5281613" cy="499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4" name="Text Box 6"/>
          <p:cNvSpPr txBox="1">
            <a:spLocks noChangeArrowheads="1"/>
          </p:cNvSpPr>
          <p:nvPr/>
        </p:nvSpPr>
        <p:spPr bwMode="auto">
          <a:xfrm>
            <a:off x="250825" y="1773238"/>
            <a:ext cx="306705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800">
                <a:solidFill>
                  <a:srgbClr val="000000"/>
                </a:solidFill>
                <a:latin typeface="Calibri" pitchFamily="34" charset="0"/>
              </a:rPr>
              <a:t>Calibrated Thunder </a:t>
            </a:r>
          </a:p>
          <a:p>
            <a:r>
              <a:rPr lang="en-AU" sz="2800">
                <a:solidFill>
                  <a:srgbClr val="000000"/>
                </a:solidFill>
                <a:latin typeface="Calibri" pitchFamily="34" charset="0"/>
              </a:rPr>
              <a:t>Probabilities:</a:t>
            </a:r>
          </a:p>
          <a:p>
            <a:r>
              <a:rPr lang="en-AU" sz="2400">
                <a:solidFill>
                  <a:srgbClr val="000000"/>
                </a:solidFill>
                <a:latin typeface="Calibri" pitchFamily="34" charset="0"/>
              </a:rPr>
              <a:t>3-hourly ACC-R out </a:t>
            </a:r>
            <a:br>
              <a:rPr lang="en-AU" sz="2400">
                <a:solidFill>
                  <a:srgbClr val="000000"/>
                </a:solidFill>
                <a:latin typeface="Calibri" pitchFamily="34" charset="0"/>
              </a:rPr>
            </a:br>
            <a:r>
              <a:rPr lang="en-AU" sz="2400">
                <a:solidFill>
                  <a:srgbClr val="000000"/>
                </a:solidFill>
                <a:latin typeface="Calibri" pitchFamily="34" charset="0"/>
              </a:rPr>
              <a:t>to 2 days</a:t>
            </a:r>
          </a:p>
          <a:p>
            <a:br>
              <a:rPr lang="en-AU" sz="2400">
                <a:solidFill>
                  <a:srgbClr val="000000"/>
                </a:solidFill>
                <a:latin typeface="Calibri" pitchFamily="34" charset="0"/>
              </a:rPr>
            </a:br>
            <a:r>
              <a:rPr lang="en-AU" sz="2400">
                <a:solidFill>
                  <a:srgbClr val="000000"/>
                </a:solidFill>
                <a:latin typeface="Calibri" pitchFamily="34" charset="0"/>
              </a:rPr>
              <a:t>6-hourly ACC-G out </a:t>
            </a:r>
            <a:br>
              <a:rPr lang="en-AU" sz="2400">
                <a:solidFill>
                  <a:srgbClr val="000000"/>
                </a:solidFill>
                <a:latin typeface="Calibri" pitchFamily="34" charset="0"/>
              </a:rPr>
            </a:br>
            <a:r>
              <a:rPr lang="en-AU" sz="2400">
                <a:solidFill>
                  <a:srgbClr val="000000"/>
                </a:solidFill>
                <a:latin typeface="Calibri" pitchFamily="34" charset="0"/>
              </a:rPr>
              <a:t>to 8 days</a:t>
            </a:r>
          </a:p>
          <a:p>
            <a:endParaRPr lang="en-AU" sz="240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en-AU" sz="2400">
                <a:solidFill>
                  <a:srgbClr val="000000"/>
                </a:solidFill>
                <a:latin typeface="Calibri" pitchFamily="34" charset="0"/>
              </a:rPr>
              <a:t>24-hourly ACC-G out </a:t>
            </a:r>
          </a:p>
          <a:p>
            <a:r>
              <a:rPr lang="en-AU" sz="2400">
                <a:solidFill>
                  <a:srgbClr val="000000"/>
                </a:solidFill>
                <a:latin typeface="Calibri" pitchFamily="34" charset="0"/>
              </a:rPr>
              <a:t>to 8 days</a:t>
            </a:r>
          </a:p>
          <a:p>
            <a:endParaRPr lang="en-AU" sz="240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en-AU" sz="2400">
                <a:solidFill>
                  <a:srgbClr val="000000"/>
                </a:solidFill>
                <a:latin typeface="Calibri" pitchFamily="34" charset="0"/>
              </a:rPr>
              <a:t>24-hourly ACC-R </a:t>
            </a:r>
            <a:br>
              <a:rPr lang="en-AU" sz="2400">
                <a:solidFill>
                  <a:srgbClr val="000000"/>
                </a:solidFill>
                <a:latin typeface="Calibri" pitchFamily="34" charset="0"/>
              </a:rPr>
            </a:br>
            <a:r>
              <a:rPr lang="en-AU" sz="2400">
                <a:solidFill>
                  <a:srgbClr val="000000"/>
                </a:solidFill>
                <a:latin typeface="Calibri" pitchFamily="34" charset="0"/>
              </a:rPr>
              <a:t>(1 period)</a:t>
            </a:r>
          </a:p>
        </p:txBody>
      </p:sp>
      <p:sp>
        <p:nvSpPr>
          <p:cNvPr id="2048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373813" y="1104900"/>
            <a:ext cx="2590800" cy="3238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6F93"/>
                </a:solidFill>
                <a:latin typeface="Arial" charset="0"/>
                <a:cs typeface="Arial" charset="0"/>
              </a:rPr>
              <a:t>Science to Services, Bureau of Meteorology</a:t>
            </a:r>
            <a:endParaRPr lang="en-US" altLang="en-US" sz="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0485" name="Picture 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5113" y="115888"/>
            <a:ext cx="108426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115888"/>
            <a:ext cx="108426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589713" y="6457950"/>
            <a:ext cx="2590800" cy="3238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6F93"/>
                </a:solidFill>
                <a:latin typeface="Arial" charset="0"/>
                <a:cs typeface="Arial" charset="0"/>
              </a:rPr>
              <a:t>Science to Services, Bureau of Meteorology</a:t>
            </a:r>
            <a:endParaRPr lang="en-US" altLang="en-US" sz="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2531" name="Picture 5"/>
          <p:cNvPicPr>
            <a:picLocks noChangeAspect="1"/>
          </p:cNvPicPr>
          <p:nvPr/>
        </p:nvPicPr>
        <p:blipFill>
          <a:blip r:embed="rId3"/>
          <a:srcRect l="14339" t="26588" r="70073" b="20000"/>
          <a:stretch>
            <a:fillRect/>
          </a:stretch>
        </p:blipFill>
        <p:spPr bwMode="auto">
          <a:xfrm>
            <a:off x="611188" y="2840038"/>
            <a:ext cx="3576637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/>
          <p:cNvPicPr>
            <a:picLocks noChangeAspect="1"/>
          </p:cNvPicPr>
          <p:nvPr/>
        </p:nvPicPr>
        <p:blipFill>
          <a:blip r:embed="rId4"/>
          <a:srcRect l="21814" t="5392" r="16176" b="2032"/>
          <a:stretch>
            <a:fillRect/>
          </a:stretch>
        </p:blipFill>
        <p:spPr bwMode="auto">
          <a:xfrm>
            <a:off x="4795838" y="3130550"/>
            <a:ext cx="4148137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598488" y="344488"/>
            <a:ext cx="72866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sz="2400" b="1">
                <a:latin typeface="Calibri" pitchFamily="34" charset="0"/>
              </a:rPr>
              <a:t>South Australia QLCS Tornado Outbreak 28 September 2016 (0600 UTC)</a:t>
            </a:r>
          </a:p>
        </p:txBody>
      </p:sp>
      <p:sp>
        <p:nvSpPr>
          <p:cNvPr id="22534" name="TextBox 8"/>
          <p:cNvSpPr txBox="1">
            <a:spLocks noChangeArrowheads="1"/>
          </p:cNvSpPr>
          <p:nvPr/>
        </p:nvSpPr>
        <p:spPr bwMode="auto">
          <a:xfrm>
            <a:off x="6935788" y="2454275"/>
            <a:ext cx="20335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>
                <a:latin typeface="Calibri" pitchFamily="34" charset="0"/>
              </a:rPr>
              <a:t>15Z/27 1.5 km RA1M run (f015)</a:t>
            </a:r>
          </a:p>
        </p:txBody>
      </p:sp>
      <p:pic>
        <p:nvPicPr>
          <p:cNvPr id="22535" name="Picture 2" descr="The now huge line of cells is very obvious from space!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0075" y="820738"/>
            <a:ext cx="2905125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Text Box 9"/>
          <p:cNvSpPr txBox="1">
            <a:spLocks noChangeArrowheads="1"/>
          </p:cNvSpPr>
          <p:nvPr/>
        </p:nvSpPr>
        <p:spPr bwMode="auto">
          <a:xfrm rot="1358808">
            <a:off x="7451725" y="1484313"/>
            <a:ext cx="15430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AU" sz="1400" i="1"/>
              <a:t>Thanks Dragana </a:t>
            </a:r>
          </a:p>
          <a:p>
            <a:r>
              <a:rPr lang="en-AU" sz="1400" i="1"/>
              <a:t>Zovko-Rajak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1"/>
          <p:cNvSpPr txBox="1">
            <a:spLocks noChangeArrowheads="1"/>
          </p:cNvSpPr>
          <p:nvPr/>
        </p:nvSpPr>
        <p:spPr bwMode="auto">
          <a:xfrm>
            <a:off x="233363" y="1484313"/>
            <a:ext cx="8480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altLang="en-US" sz="2400">
                <a:solidFill>
                  <a:srgbClr val="000000"/>
                </a:solidFill>
              </a:rPr>
              <a:t>Maximum updraft helicity over 24 hours (Sobash et al. 2011):</a:t>
            </a:r>
          </a:p>
        </p:txBody>
      </p:sp>
      <p:pic>
        <p:nvPicPr>
          <p:cNvPr id="23554" name="Picture 3" descr="P:\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4025" y="2062163"/>
            <a:ext cx="5695950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4" descr="P:\CAWCR\travel\2015_04_28_fdp_closure_workshop\storm_attributes\UH_versus_reports_sobash_2011_paper.f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4075" y="3187700"/>
            <a:ext cx="7435850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2"/>
          <p:cNvSpPr txBox="1">
            <a:spLocks noChangeArrowheads="1"/>
          </p:cNvSpPr>
          <p:nvPr/>
        </p:nvSpPr>
        <p:spPr bwMode="auto">
          <a:xfrm>
            <a:off x="1457325" y="5848350"/>
            <a:ext cx="24479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altLang="en-US" sz="1200">
                <a:solidFill>
                  <a:srgbClr val="000000"/>
                </a:solidFill>
              </a:rPr>
              <a:t>UHMAX &gt; 34 m</a:t>
            </a:r>
            <a:r>
              <a:rPr lang="en-AU" altLang="en-US" sz="1200" baseline="30000">
                <a:solidFill>
                  <a:srgbClr val="000000"/>
                </a:solidFill>
              </a:rPr>
              <a:t>2 </a:t>
            </a:r>
            <a:r>
              <a:rPr lang="en-AU" altLang="en-US" sz="1200">
                <a:solidFill>
                  <a:srgbClr val="000000"/>
                </a:solidFill>
              </a:rPr>
              <a:t>s</a:t>
            </a:r>
            <a:r>
              <a:rPr lang="en-AU" altLang="en-US" sz="1200" baseline="30000">
                <a:solidFill>
                  <a:srgbClr val="000000"/>
                </a:solidFill>
              </a:rPr>
              <a:t>-2</a:t>
            </a:r>
            <a:r>
              <a:rPr lang="en-AU" altLang="en-US" sz="1200">
                <a:solidFill>
                  <a:srgbClr val="000000"/>
                </a:solidFill>
              </a:rPr>
              <a:t> during period</a:t>
            </a:r>
          </a:p>
          <a:p>
            <a:r>
              <a:rPr lang="en-AU" altLang="en-US" sz="1200">
                <a:solidFill>
                  <a:srgbClr val="000000"/>
                </a:solidFill>
              </a:rPr>
              <a:t>12Z/29 – 12Z/30 May 2008</a:t>
            </a:r>
          </a:p>
        </p:txBody>
      </p:sp>
      <p:sp>
        <p:nvSpPr>
          <p:cNvPr id="23557" name="TextBox 8"/>
          <p:cNvSpPr txBox="1">
            <a:spLocks noChangeArrowheads="1"/>
          </p:cNvSpPr>
          <p:nvPr/>
        </p:nvSpPr>
        <p:spPr bwMode="auto">
          <a:xfrm>
            <a:off x="5419725" y="5837238"/>
            <a:ext cx="20526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altLang="en-US" sz="1200">
                <a:solidFill>
                  <a:srgbClr val="000000"/>
                </a:solidFill>
              </a:rPr>
              <a:t>Storm reports during period</a:t>
            </a:r>
          </a:p>
          <a:p>
            <a:r>
              <a:rPr lang="en-AU" altLang="en-US" sz="1200">
                <a:solidFill>
                  <a:srgbClr val="000000"/>
                </a:solidFill>
              </a:rPr>
              <a:t>12Z/29 – 12Z/30 May 2008</a:t>
            </a:r>
          </a:p>
        </p:txBody>
      </p:sp>
      <p:sp>
        <p:nvSpPr>
          <p:cNvPr id="23558" name="TextBox 9"/>
          <p:cNvSpPr txBox="1">
            <a:spLocks noChangeArrowheads="1"/>
          </p:cNvSpPr>
          <p:nvPr/>
        </p:nvSpPr>
        <p:spPr bwMode="auto">
          <a:xfrm>
            <a:off x="34925" y="261938"/>
            <a:ext cx="81661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3600">
                <a:latin typeface="Calibri" pitchFamily="34" charset="0"/>
                <a:sym typeface="Wingdings" pitchFamily="2" charset="2"/>
              </a:rPr>
              <a:t>3: CAM Storm Attributes: Updraft Helicity</a:t>
            </a:r>
            <a:endParaRPr lang="en-AU" sz="3600">
              <a:latin typeface="Calibri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68413"/>
            <a:ext cx="9180513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971550" y="3357563"/>
            <a:ext cx="342900" cy="37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3" name="Rectangle 2"/>
          <p:cNvSpPr/>
          <p:nvPr/>
        </p:nvSpPr>
        <p:spPr>
          <a:xfrm>
            <a:off x="4932363" y="2781300"/>
            <a:ext cx="144462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 dirty="0"/>
          </a:p>
        </p:txBody>
      </p:sp>
      <p:sp>
        <p:nvSpPr>
          <p:cNvPr id="23562" name="TextBox 3"/>
          <p:cNvSpPr txBox="1">
            <a:spLocks noChangeArrowheads="1"/>
          </p:cNvSpPr>
          <p:nvPr/>
        </p:nvSpPr>
        <p:spPr bwMode="auto">
          <a:xfrm>
            <a:off x="4859338" y="2749550"/>
            <a:ext cx="3175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1000">
                <a:latin typeface="Calibri" pitchFamily="34" charset="0"/>
              </a:rPr>
              <a:t>24</a:t>
            </a:r>
          </a:p>
        </p:txBody>
      </p:sp>
      <p:sp>
        <p:nvSpPr>
          <p:cNvPr id="23563" name="TextBox 5"/>
          <p:cNvSpPr txBox="1">
            <a:spLocks noChangeArrowheads="1"/>
          </p:cNvSpPr>
          <p:nvPr/>
        </p:nvSpPr>
        <p:spPr bwMode="auto">
          <a:xfrm>
            <a:off x="4787900" y="4581525"/>
            <a:ext cx="954088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>
                <a:solidFill>
                  <a:srgbClr val="FF0000"/>
                </a:solidFill>
                <a:latin typeface="Calibri" pitchFamily="34" charset="0"/>
              </a:rPr>
              <a:t>Tornado</a:t>
            </a:r>
          </a:p>
          <a:p>
            <a:r>
              <a:rPr lang="en-AU">
                <a:solidFill>
                  <a:srgbClr val="00B050"/>
                </a:solidFill>
                <a:latin typeface="Calibri" pitchFamily="34" charset="0"/>
              </a:rPr>
              <a:t>Hail</a:t>
            </a:r>
          </a:p>
          <a:p>
            <a:r>
              <a:rPr lang="en-AU">
                <a:latin typeface="Calibri" pitchFamily="34" charset="0"/>
              </a:rPr>
              <a:t>Other</a:t>
            </a:r>
          </a:p>
        </p:txBody>
      </p:sp>
      <p:pic>
        <p:nvPicPr>
          <p:cNvPr id="23564" name="Picture 6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85113" y="115888"/>
            <a:ext cx="108426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5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589713" y="6457950"/>
            <a:ext cx="2590800" cy="3238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6F93"/>
                </a:solidFill>
                <a:latin typeface="Arial" charset="0"/>
                <a:cs typeface="Arial" charset="0"/>
              </a:rPr>
              <a:t>Science to Services, Bureau of Meteorology</a:t>
            </a:r>
            <a:endParaRPr lang="en-US" altLang="en-US" sz="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115888"/>
            <a:ext cx="108426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Footer Placeholder 3"/>
          <p:cNvSpPr txBox="1">
            <a:spLocks noGrp="1"/>
          </p:cNvSpPr>
          <p:nvPr/>
        </p:nvSpPr>
        <p:spPr bwMode="auto">
          <a:xfrm>
            <a:off x="6589713" y="6457950"/>
            <a:ext cx="2590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en-US" sz="900">
                <a:solidFill>
                  <a:srgbClr val="006F93"/>
                </a:solidFill>
              </a:rPr>
              <a:t>Science to Services, Bureau of Meteorology</a:t>
            </a:r>
            <a:endParaRPr lang="en-US" altLang="en-US" sz="80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188" y="620713"/>
            <a:ext cx="7188200" cy="56372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AU" sz="2800" b="1">
                <a:latin typeface="Calibri" pitchFamily="34" charset="0"/>
              </a:rPr>
              <a:t>Model data for the following slides:</a:t>
            </a:r>
          </a:p>
          <a:p>
            <a:endParaRPr lang="en-AU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n-AU" sz="2400">
                <a:latin typeface="Calibri" pitchFamily="34" charset="0"/>
              </a:rPr>
              <a:t> 5-member CAM ensemble on 1.5 km grid</a:t>
            </a:r>
          </a:p>
          <a:p>
            <a:pPr>
              <a:buFont typeface="Arial" charset="0"/>
              <a:buChar char="•"/>
            </a:pPr>
            <a:r>
              <a:rPr lang="en-AU" sz="2400">
                <a:latin typeface="Calibri" pitchFamily="34" charset="0"/>
              </a:rPr>
              <a:t> “C3” model for the Adelaide (AUS) domain (v10.6 – ish)</a:t>
            </a:r>
          </a:p>
          <a:p>
            <a:pPr>
              <a:buFont typeface="Arial" charset="0"/>
              <a:buChar char="•"/>
            </a:pPr>
            <a:r>
              <a:rPr lang="en-AU" sz="2400">
                <a:latin typeface="Calibri" pitchFamily="34" charset="0"/>
              </a:rPr>
              <a:t> Model runs used: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AU">
                <a:latin typeface="Calibri" pitchFamily="34" charset="0"/>
              </a:rPr>
              <a:t> member 1:  00 UTC/28 Sep 2016</a:t>
            </a:r>
          </a:p>
          <a:p>
            <a:pPr marL="742950" lvl="1" indent="-285750">
              <a:buFont typeface="Arial" charset="0"/>
              <a:buChar char="•"/>
            </a:pPr>
            <a:r>
              <a:rPr lang="en-AU">
                <a:latin typeface="Calibri" pitchFamily="34" charset="0"/>
              </a:rPr>
              <a:t> member 2:  18 UTC/27 Sep 2016</a:t>
            </a:r>
          </a:p>
          <a:p>
            <a:pPr marL="742950" lvl="1" indent="-285750">
              <a:buFont typeface="Arial" charset="0"/>
              <a:buChar char="•"/>
            </a:pPr>
            <a:r>
              <a:rPr lang="en-AU">
                <a:latin typeface="Calibri" pitchFamily="34" charset="0"/>
              </a:rPr>
              <a:t> member 3:  12 UTC/27 Sep 2016</a:t>
            </a:r>
          </a:p>
          <a:p>
            <a:pPr marL="742950" lvl="1" indent="-285750">
              <a:buFont typeface="Arial" charset="0"/>
              <a:buChar char="•"/>
            </a:pPr>
            <a:r>
              <a:rPr lang="en-AU">
                <a:latin typeface="Calibri" pitchFamily="34" charset="0"/>
              </a:rPr>
              <a:t> member 4:  06 UTC/27 Sep 2016</a:t>
            </a:r>
          </a:p>
          <a:p>
            <a:pPr marL="742950" lvl="1" indent="-285750">
              <a:buFont typeface="Arial" charset="0"/>
              <a:buChar char="•"/>
            </a:pPr>
            <a:r>
              <a:rPr lang="en-AU">
                <a:latin typeface="Calibri" pitchFamily="34" charset="0"/>
              </a:rPr>
              <a:t> member 5:  00 UTC/27 Sep 2016</a:t>
            </a:r>
          </a:p>
          <a:p>
            <a:pPr marL="742950" lvl="1" indent="-285750">
              <a:buFont typeface="Arial" charset="0"/>
              <a:buNone/>
            </a:pPr>
            <a:endParaRPr lang="en-AU">
              <a:latin typeface="Calibri" pitchFamily="34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AU" sz="2400">
                <a:latin typeface="Calibri" pitchFamily="34" charset="0"/>
              </a:rPr>
              <a:t>ICs and LBCs from ~12.5 km ACCESS-R2 run</a:t>
            </a:r>
            <a:r>
              <a:rPr lang="en-AU">
                <a:latin typeface="Calibri" pitchFamily="34" charset="0"/>
              </a:rPr>
              <a:t>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AU" sz="2400">
                <a:latin typeface="Calibri" pitchFamily="34" charset="0"/>
              </a:rPr>
              <a:t>Maximum fields produced for 3-9 UTC/28 Sep</a:t>
            </a:r>
          </a:p>
          <a:p>
            <a:pPr marL="742950" lvl="1" indent="-285750">
              <a:buFont typeface="Arial" charset="0"/>
              <a:buChar char="•"/>
            </a:pPr>
            <a:endParaRPr lang="en-AU" sz="2400">
              <a:latin typeface="Calibri" pitchFamily="34" charset="0"/>
            </a:endParaRPr>
          </a:p>
          <a:p>
            <a:pPr marL="742950" lvl="1" indent="-285750">
              <a:buFont typeface="Arial" charset="0"/>
              <a:buNone/>
            </a:pPr>
            <a:r>
              <a:rPr lang="en-AU" sz="2400" i="1">
                <a:latin typeface="Calibri" pitchFamily="34" charset="0"/>
              </a:rPr>
              <a:t>Visualisations that follow based interaction with the </a:t>
            </a:r>
          </a:p>
          <a:p>
            <a:pPr marL="742950" lvl="1" indent="-285750">
              <a:buFont typeface="Arial" charset="0"/>
              <a:buNone/>
            </a:pPr>
            <a:r>
              <a:rPr lang="en-AU" sz="2400" i="1">
                <a:latin typeface="Calibri" pitchFamily="34" charset="0"/>
              </a:rPr>
              <a:t>HWT (Norman) </a:t>
            </a:r>
          </a:p>
          <a:p>
            <a:endParaRPr lang="en-AU" i="1">
              <a:latin typeface="Calibri" pitchFamily="34" charset="0"/>
            </a:endParaRP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 rot="1358808">
            <a:off x="4211638" y="6092825"/>
            <a:ext cx="19288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AU" sz="1400" i="1"/>
              <a:t>Thanks Susan Rennie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115888"/>
            <a:ext cx="108426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589713" y="6457950"/>
            <a:ext cx="2590800" cy="3238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6F93"/>
                </a:solidFill>
                <a:latin typeface="Arial" charset="0"/>
                <a:cs typeface="Arial" charset="0"/>
              </a:rPr>
              <a:t>Science to Services, Bureau of Meteorology</a:t>
            </a:r>
            <a:endParaRPr lang="en-US" altLang="en-US" sz="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6629" name="Picture 5" descr="N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" y="0"/>
            <a:ext cx="9093200" cy="7461250"/>
          </a:xfrm>
          <a:prstGeom prst="rect">
            <a:avLst/>
          </a:prstGeom>
          <a:noFill/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323850" y="908050"/>
            <a:ext cx="55975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AU" sz="2400" b="1"/>
              <a:t>Neighbourhood Maximum Probability</a:t>
            </a:r>
          </a:p>
          <a:p>
            <a:r>
              <a:rPr lang="en-AU" sz="2400" b="1"/>
              <a:t>for the 5-member CAM ensemble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 rot="1358808">
            <a:off x="6659563" y="6092825"/>
            <a:ext cx="21351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AU" sz="1400" i="1"/>
              <a:t>Thanks Dean Sgarbossa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115888"/>
            <a:ext cx="108426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589713" y="6457950"/>
            <a:ext cx="2590800" cy="3238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6F93"/>
                </a:solidFill>
                <a:latin typeface="Arial" charset="0"/>
                <a:cs typeface="Arial" charset="0"/>
              </a:rPr>
              <a:t>Science to Services, Bureau of Meteorology</a:t>
            </a:r>
            <a:endParaRPr lang="en-US" altLang="en-US" sz="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288" y="1844675"/>
            <a:ext cx="7834312" cy="2528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AU" sz="2800" b="1">
                <a:latin typeface="Calibri" pitchFamily="34" charset="0"/>
              </a:rPr>
              <a:t>Neighbourhood Probabilities</a:t>
            </a:r>
          </a:p>
          <a:p>
            <a:endParaRPr lang="en-AU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n-AU" sz="2400">
                <a:latin typeface="Calibri" pitchFamily="34" charset="0"/>
              </a:rPr>
              <a:t> summary of an ensemble CAM forecast for rotating updrafts</a:t>
            </a:r>
          </a:p>
          <a:p>
            <a:pPr>
              <a:buFont typeface="Arial" charset="0"/>
              <a:buChar char="•"/>
            </a:pPr>
            <a:endParaRPr lang="en-AU" sz="240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n-AU" sz="2400">
                <a:latin typeface="Calibri" pitchFamily="34" charset="0"/>
              </a:rPr>
              <a:t> no individual member UH information or information on</a:t>
            </a:r>
            <a:br>
              <a:rPr lang="en-AU" sz="2400">
                <a:latin typeface="Calibri" pitchFamily="34" charset="0"/>
              </a:rPr>
            </a:br>
            <a:r>
              <a:rPr lang="en-AU" sz="2400">
                <a:latin typeface="Calibri" pitchFamily="34" charset="0"/>
              </a:rPr>
              <a:t>   ensemble distribution of UH magnitude </a:t>
            </a:r>
          </a:p>
          <a:p>
            <a:endParaRPr lang="en-AU">
              <a:latin typeface="Calibri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1311</TotalTime>
  <Words>537</Words>
  <Application>Microsoft Office PowerPoint</Application>
  <PresentationFormat>On-screen Show (4:3)</PresentationFormat>
  <Paragraphs>128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Bureau of Meteorology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Harald Richter</dc:creator>
  <cp:lastModifiedBy>Meelis Zidikheri</cp:lastModifiedBy>
  <cp:revision>68</cp:revision>
  <dcterms:created xsi:type="dcterms:W3CDTF">2016-05-04T03:28:45Z</dcterms:created>
  <dcterms:modified xsi:type="dcterms:W3CDTF">2018-11-27T00:49:31Z</dcterms:modified>
</cp:coreProperties>
</file>