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4" r:id="rId6"/>
  </p:sldMasterIdLst>
  <p:notesMasterIdLst>
    <p:notesMasterId r:id="rId26"/>
  </p:notesMasterIdLst>
  <p:sldIdLst>
    <p:sldId id="256" r:id="rId7"/>
    <p:sldId id="280" r:id="rId8"/>
    <p:sldId id="285" r:id="rId9"/>
    <p:sldId id="260" r:id="rId10"/>
    <p:sldId id="293" r:id="rId11"/>
    <p:sldId id="291" r:id="rId12"/>
    <p:sldId id="294" r:id="rId13"/>
    <p:sldId id="295" r:id="rId14"/>
    <p:sldId id="296" r:id="rId15"/>
    <p:sldId id="297" r:id="rId16"/>
    <p:sldId id="265" r:id="rId17"/>
    <p:sldId id="259" r:id="rId18"/>
    <p:sldId id="289" r:id="rId19"/>
    <p:sldId id="268" r:id="rId20"/>
    <p:sldId id="277" r:id="rId21"/>
    <p:sldId id="275" r:id="rId22"/>
    <p:sldId id="271" r:id="rId23"/>
    <p:sldId id="272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45"/>
    <a:srgbClr val="004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3625" autoAdjust="0"/>
  </p:normalViewPr>
  <p:slideViewPr>
    <p:cSldViewPr snapToGrid="0" snapToObjects="1">
      <p:cViewPr varScale="1">
        <p:scale>
          <a:sx n="99" d="100"/>
          <a:sy n="99" d="100"/>
        </p:scale>
        <p:origin x="13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944DE-0F01-4B07-A28F-0B26A79ABBE2}" type="datetimeFigureOut">
              <a:rPr lang="en-AU" smtClean="0"/>
              <a:t>26/11/2018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2CD9-09D0-4303-B3A2-201649E460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26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F2CD9-09D0-4303-B3A2-201649E4601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12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/>
          <p:cNvSpPr/>
          <p:nvPr userDrawn="1"/>
        </p:nvSpPr>
        <p:spPr>
          <a:xfrm>
            <a:off x="0" y="0"/>
            <a:ext cx="6233950" cy="3888259"/>
          </a:xfrm>
          <a:custGeom>
            <a:avLst/>
            <a:gdLst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6233950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5261885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950" h="3888259">
                <a:moveTo>
                  <a:pt x="0" y="0"/>
                </a:moveTo>
                <a:lnTo>
                  <a:pt x="6233950" y="0"/>
                </a:lnTo>
                <a:lnTo>
                  <a:pt x="5261885" y="3888259"/>
                </a:lnTo>
                <a:lnTo>
                  <a:pt x="0" y="3888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0F0">
                  <a:alpha val="80000"/>
                </a:srgbClr>
              </a:gs>
              <a:gs pos="28000">
                <a:srgbClr val="004F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788106"/>
            <a:ext cx="4919473" cy="830997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[ Presenter Name ]</a:t>
            </a:r>
          </a:p>
          <a:p>
            <a:r>
              <a:rPr lang="en-US" sz="1800" b="0" dirty="0"/>
              <a:t>[ Presenter job title ]</a:t>
            </a:r>
          </a:p>
          <a:p>
            <a:r>
              <a:rPr lang="en-US" sz="1800" b="0" dirty="0"/>
              <a:t>Bureau of Meteorology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305145"/>
            <a:ext cx="5209607" cy="997196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[ Presentation subtitle—no more than two lines ]</a:t>
            </a:r>
          </a:p>
        </p:txBody>
      </p:sp>
    </p:spTree>
    <p:extLst>
      <p:ext uri="{BB962C8B-B14F-4D97-AF65-F5344CB8AC3E}">
        <p14:creationId xmlns:p14="http://schemas.microsoft.com/office/powerpoint/2010/main" val="46278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/>
          <p:cNvSpPr/>
          <p:nvPr userDrawn="1"/>
        </p:nvSpPr>
        <p:spPr>
          <a:xfrm>
            <a:off x="0" y="0"/>
            <a:ext cx="6233950" cy="3888259"/>
          </a:xfrm>
          <a:custGeom>
            <a:avLst/>
            <a:gdLst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6233950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5261885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950" h="3888259">
                <a:moveTo>
                  <a:pt x="0" y="0"/>
                </a:moveTo>
                <a:lnTo>
                  <a:pt x="6233950" y="0"/>
                </a:lnTo>
                <a:lnTo>
                  <a:pt x="5261885" y="3888259"/>
                </a:lnTo>
                <a:lnTo>
                  <a:pt x="0" y="3888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0F0">
                  <a:alpha val="80000"/>
                </a:srgbClr>
              </a:gs>
              <a:gs pos="28000">
                <a:srgbClr val="004F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788106"/>
            <a:ext cx="4919473" cy="830997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[ Presenter Name ]</a:t>
            </a:r>
          </a:p>
          <a:p>
            <a:r>
              <a:rPr lang="en-US" sz="1800" b="0" dirty="0"/>
              <a:t>[ Presenter job title ]</a:t>
            </a:r>
          </a:p>
          <a:p>
            <a:r>
              <a:rPr lang="en-US" sz="1800" b="0" dirty="0"/>
              <a:t>Bureau of Meteorology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305145"/>
            <a:ext cx="5209607" cy="997196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[ Presentation subtitle—no more than two lines ]</a:t>
            </a:r>
          </a:p>
        </p:txBody>
      </p:sp>
    </p:spTree>
    <p:extLst>
      <p:ext uri="{BB962C8B-B14F-4D97-AF65-F5344CB8AC3E}">
        <p14:creationId xmlns:p14="http://schemas.microsoft.com/office/powerpoint/2010/main" val="234141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 userDrawn="1"/>
        </p:nvSpPr>
        <p:spPr>
          <a:xfrm>
            <a:off x="0" y="0"/>
            <a:ext cx="6233950" cy="3888259"/>
          </a:xfrm>
          <a:custGeom>
            <a:avLst/>
            <a:gdLst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6233950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5261885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950" h="3888259">
                <a:moveTo>
                  <a:pt x="0" y="0"/>
                </a:moveTo>
                <a:lnTo>
                  <a:pt x="6233950" y="0"/>
                </a:lnTo>
                <a:lnTo>
                  <a:pt x="5261885" y="3888259"/>
                </a:lnTo>
                <a:lnTo>
                  <a:pt x="0" y="3888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0F0">
                  <a:alpha val="80000"/>
                </a:srgbClr>
              </a:gs>
              <a:gs pos="28000">
                <a:srgbClr val="004F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305145"/>
            <a:ext cx="5209607" cy="4985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Event 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450354"/>
            <a:ext cx="4919473" cy="3323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Day, Date</a:t>
            </a:r>
          </a:p>
        </p:txBody>
      </p:sp>
      <p:pic>
        <p:nvPicPr>
          <p:cNvPr id="9" name="Picture 8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5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 userDrawn="1"/>
        </p:nvSpPr>
        <p:spPr>
          <a:xfrm>
            <a:off x="0" y="0"/>
            <a:ext cx="6233950" cy="3888259"/>
          </a:xfrm>
          <a:custGeom>
            <a:avLst/>
            <a:gdLst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6233950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5261885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950" h="3888259">
                <a:moveTo>
                  <a:pt x="0" y="0"/>
                </a:moveTo>
                <a:lnTo>
                  <a:pt x="6233950" y="0"/>
                </a:lnTo>
                <a:lnTo>
                  <a:pt x="5261885" y="3888259"/>
                </a:lnTo>
                <a:lnTo>
                  <a:pt x="0" y="3888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0F0">
                  <a:alpha val="80000"/>
                </a:srgbClr>
              </a:gs>
              <a:gs pos="28000">
                <a:srgbClr val="004F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305145"/>
            <a:ext cx="5209607" cy="4985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450354"/>
            <a:ext cx="4919473" cy="3323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pic>
        <p:nvPicPr>
          <p:cNvPr id="9" name="Picture 8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Font typeface="LucidaGrande" charset="0"/>
              <a:buChar char="◦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770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56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0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07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07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0363" y="873211"/>
            <a:ext cx="8154987" cy="8174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1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63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2AE3487-4BC1-C141-B9F5-CC224C57304A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4806" y="6502400"/>
            <a:ext cx="30861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5A67961-7F78-0B44-90B4-E727FDD2C4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4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63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2AE3487-4BC1-C141-B9F5-CC224C57304A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4806" y="6502400"/>
            <a:ext cx="30861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5A67961-7F78-0B44-90B4-E727FDD2C4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9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 userDrawn="1"/>
        </p:nvSpPr>
        <p:spPr>
          <a:xfrm>
            <a:off x="0" y="0"/>
            <a:ext cx="6233950" cy="3888259"/>
          </a:xfrm>
          <a:custGeom>
            <a:avLst/>
            <a:gdLst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6233950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5261885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950" h="3888259">
                <a:moveTo>
                  <a:pt x="0" y="0"/>
                </a:moveTo>
                <a:lnTo>
                  <a:pt x="6233950" y="0"/>
                </a:lnTo>
                <a:lnTo>
                  <a:pt x="5261885" y="3888259"/>
                </a:lnTo>
                <a:lnTo>
                  <a:pt x="0" y="3888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0F0">
                  <a:alpha val="80000"/>
                </a:srgbClr>
              </a:gs>
              <a:gs pos="28000">
                <a:srgbClr val="004F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305145"/>
            <a:ext cx="5209607" cy="4985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Event 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450354"/>
            <a:ext cx="4919473" cy="3323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Day, Date</a:t>
            </a:r>
          </a:p>
        </p:txBody>
      </p:sp>
      <p:pic>
        <p:nvPicPr>
          <p:cNvPr id="9" name="Picture 8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 userDrawn="1"/>
        </p:nvSpPr>
        <p:spPr>
          <a:xfrm>
            <a:off x="0" y="0"/>
            <a:ext cx="6233950" cy="3888259"/>
          </a:xfrm>
          <a:custGeom>
            <a:avLst/>
            <a:gdLst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6233950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5261885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950" h="3888259">
                <a:moveTo>
                  <a:pt x="0" y="0"/>
                </a:moveTo>
                <a:lnTo>
                  <a:pt x="6233950" y="0"/>
                </a:lnTo>
                <a:lnTo>
                  <a:pt x="5261885" y="3888259"/>
                </a:lnTo>
                <a:lnTo>
                  <a:pt x="0" y="3888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0F0">
                  <a:alpha val="80000"/>
                </a:srgbClr>
              </a:gs>
              <a:gs pos="28000">
                <a:srgbClr val="004F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305145"/>
            <a:ext cx="5209607" cy="4985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450354"/>
            <a:ext cx="4919473" cy="3323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pic>
        <p:nvPicPr>
          <p:cNvPr id="9" name="Picture 8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Font typeface="LucidaGrande" charset="0"/>
              <a:buChar char="◦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310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1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9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07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07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0363" y="873211"/>
            <a:ext cx="8154987" cy="8174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0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63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2AE3487-4BC1-C141-B9F5-CC224C57304A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4806" y="6502400"/>
            <a:ext cx="30861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5A67961-7F78-0B44-90B4-E727FDD2C4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63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2AE3487-4BC1-C141-B9F5-CC224C57304A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4806" y="6502400"/>
            <a:ext cx="30861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5A67961-7F78-0B44-90B4-E727FDD2C4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6298" y="296334"/>
            <a:ext cx="6347340" cy="620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48032"/>
            <a:ext cx="8560117" cy="5276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BM_inline(w)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□"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873211"/>
            <a:ext cx="8154987" cy="817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825624"/>
            <a:ext cx="8154987" cy="469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BM_inline(w)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0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□"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reuters.com/news/picture/mount-sinabung-erupts-idUSRTX4XYF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46744" y="2877335"/>
            <a:ext cx="5068730" cy="5816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Chris Lucas</a:t>
            </a:r>
          </a:p>
          <a:p>
            <a:r>
              <a:rPr lang="en-US" sz="1800" b="0" dirty="0"/>
              <a:t>Science to Services/Bureau of Meteorology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46743" y="1107113"/>
            <a:ext cx="7257143" cy="997196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Challenges in ensemble dispersion modelling of volcanic 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1D3B5-EB89-40CD-9DAE-3AFC3412E6C3}"/>
              </a:ext>
            </a:extLst>
          </p:cNvPr>
          <p:cNvSpPr txBox="1"/>
          <p:nvPr/>
        </p:nvSpPr>
        <p:spPr>
          <a:xfrm>
            <a:off x="246744" y="4388311"/>
            <a:ext cx="569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Contributors: Meelis Zidikheri, Rod Potts, Mey Manickam</a:t>
            </a:r>
          </a:p>
        </p:txBody>
      </p:sp>
    </p:spTree>
    <p:extLst>
      <p:ext uri="{BB962C8B-B14F-4D97-AF65-F5344CB8AC3E}">
        <p14:creationId xmlns:p14="http://schemas.microsoft.com/office/powerpoint/2010/main" val="79316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D5F7-C2DC-4FF3-99D6-AD970215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773" y="246973"/>
            <a:ext cx="6621205" cy="817478"/>
          </a:xfrm>
        </p:spPr>
        <p:txBody>
          <a:bodyPr>
            <a:normAutofit fontScale="90000"/>
          </a:bodyPr>
          <a:lstStyle/>
          <a:p>
            <a:r>
              <a:rPr lang="en-AU" sz="2800" dirty="0"/>
              <a:t>Understanding the forecast shortcomings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CFFDB-FB00-4A28-926E-D68F1A750F7A}"/>
              </a:ext>
            </a:extLst>
          </p:cNvPr>
          <p:cNvSpPr txBox="1"/>
          <p:nvPr/>
        </p:nvSpPr>
        <p:spPr>
          <a:xfrm>
            <a:off x="284948" y="1282916"/>
            <a:ext cx="41456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NWP data -- biases and/or insufficient spread in ensemble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deposition – ash off to the west is 'rained out' later in forecast, but not in all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data threshold – which is best?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initialization – Time, height, type, etc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physics – ash fallout, aggregation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16B86-1F2E-45A1-9C33-793A9C19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085" y="1239667"/>
            <a:ext cx="3349648" cy="2515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5DB7AB-52D5-427D-A929-1970CE4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85" y="4095302"/>
            <a:ext cx="3354300" cy="25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4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FA120A-786A-4119-A8E8-BFB339E5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369" y="271736"/>
            <a:ext cx="5138394" cy="620309"/>
          </a:xfrm>
        </p:spPr>
        <p:txBody>
          <a:bodyPr>
            <a:normAutofit/>
          </a:bodyPr>
          <a:lstStyle/>
          <a:p>
            <a:r>
              <a:rPr lang="en-AU" sz="2800" dirty="0"/>
              <a:t>11 May 2018 Merapi eruption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65169-F09A-42B3-9E5B-27DC3B24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82" y="930196"/>
            <a:ext cx="3909979" cy="4322244"/>
          </a:xfrm>
        </p:spPr>
        <p:txBody>
          <a:bodyPr/>
          <a:lstStyle/>
          <a:p>
            <a:r>
              <a:rPr lang="en-AU" sz="2400" dirty="0"/>
              <a:t>Small eruption in central Java at 0040/11 May</a:t>
            </a:r>
          </a:p>
          <a:p>
            <a:r>
              <a:rPr lang="en-AU" sz="2400" dirty="0"/>
              <a:t>Very clear conditions, good retrieval info </a:t>
            </a:r>
          </a:p>
          <a:p>
            <a:r>
              <a:rPr lang="en-AU" sz="2400" dirty="0"/>
              <a:t>Volcanic Ash RGB shows ash cloud clearly</a:t>
            </a:r>
          </a:p>
          <a:p>
            <a:r>
              <a:rPr lang="en-AU" sz="2400" dirty="0"/>
              <a:t>Heights were difficult to determine</a:t>
            </a:r>
          </a:p>
          <a:p>
            <a:pPr lvl="1"/>
            <a:r>
              <a:rPr lang="en-AU" sz="2000" dirty="0"/>
              <a:t>Initial :~14.5 km</a:t>
            </a:r>
          </a:p>
          <a:p>
            <a:pPr lvl="1"/>
            <a:r>
              <a:rPr lang="en-AU" sz="2000" dirty="0"/>
              <a:t>Post-analysis: 8-9 km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8272-2180-43B8-9E22-E7F7D0BA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41" y="904403"/>
            <a:ext cx="3756475" cy="2818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634228-99FD-4CB1-A3E4-561C175B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541" y="3840740"/>
            <a:ext cx="3756475" cy="2818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7967ED-0E2C-4194-AB76-21C835E8C1B2}"/>
              </a:ext>
            </a:extLst>
          </p:cNvPr>
          <p:cNvSpPr txBox="1"/>
          <p:nvPr/>
        </p:nvSpPr>
        <p:spPr>
          <a:xfrm>
            <a:off x="7704437" y="1155089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+3 hrs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AFF07-C91C-4402-8F1F-FC7C53B98052}"/>
              </a:ext>
            </a:extLst>
          </p:cNvPr>
          <p:cNvSpPr txBox="1"/>
          <p:nvPr/>
        </p:nvSpPr>
        <p:spPr>
          <a:xfrm>
            <a:off x="7716794" y="4188941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+6 hrs</a:t>
            </a:r>
          </a:p>
        </p:txBody>
      </p:sp>
    </p:spTree>
    <p:extLst>
      <p:ext uri="{BB962C8B-B14F-4D97-AF65-F5344CB8AC3E}">
        <p14:creationId xmlns:p14="http://schemas.microsoft.com/office/powerpoint/2010/main" val="109010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C4B4-36C1-4E49-B9B4-39491BC7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915" y="242193"/>
            <a:ext cx="5103340" cy="620309"/>
          </a:xfrm>
        </p:spPr>
        <p:txBody>
          <a:bodyPr>
            <a:normAutofit/>
          </a:bodyPr>
          <a:lstStyle/>
          <a:p>
            <a:r>
              <a:rPr lang="en-AU" sz="2800" dirty="0"/>
              <a:t>Importance of initialization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02F4FD-EACE-4C0B-BE50-E7149E68B9FA}"/>
              </a:ext>
            </a:extLst>
          </p:cNvPr>
          <p:cNvGrpSpPr>
            <a:grpSpLocks noChangeAspect="1"/>
          </p:cNvGrpSpPr>
          <p:nvPr/>
        </p:nvGrpSpPr>
        <p:grpSpPr>
          <a:xfrm>
            <a:off x="562497" y="1389642"/>
            <a:ext cx="3527698" cy="2370172"/>
            <a:chOff x="4640420" y="2036842"/>
            <a:chExt cx="4489302" cy="30162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6DFA5-FB29-4393-A9C0-68192EA39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0420" y="2036842"/>
              <a:ext cx="4489302" cy="3016250"/>
            </a:xfrm>
            <a:prstGeom prst="rect">
              <a:avLst/>
            </a:prstGeom>
          </p:spPr>
        </p:pic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FBE36842-6CD7-41AC-B3C4-B12F30DEC053}"/>
                </a:ext>
              </a:extLst>
            </p:cNvPr>
            <p:cNvSpPr/>
            <p:nvPr/>
          </p:nvSpPr>
          <p:spPr>
            <a:xfrm>
              <a:off x="6990347" y="3310007"/>
              <a:ext cx="52137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489132-A1E8-486A-8CA0-401CB7478520}"/>
                </a:ext>
              </a:extLst>
            </p:cNvPr>
            <p:cNvSpPr/>
            <p:nvPr/>
          </p:nvSpPr>
          <p:spPr>
            <a:xfrm>
              <a:off x="6943642" y="3369581"/>
              <a:ext cx="275305" cy="4342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32D9B5F-9ECE-42A9-AA38-1C458FFD4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346" y="1389642"/>
            <a:ext cx="3528922" cy="2370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F1B9D5-9E72-4D85-9554-B9CA7B61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16" y="4346838"/>
            <a:ext cx="3528922" cy="2370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9803D9-BB9A-4405-8BA3-1523C6F9A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346" y="4346837"/>
            <a:ext cx="3528922" cy="2370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E447D8-2D0B-413D-BE82-EF27FA8E51B3}"/>
              </a:ext>
            </a:extLst>
          </p:cNvPr>
          <p:cNvSpPr txBox="1"/>
          <p:nvPr/>
        </p:nvSpPr>
        <p:spPr>
          <a:xfrm>
            <a:off x="654909" y="1013158"/>
            <a:ext cx="105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14.5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FF947-952A-4257-B1E4-90D64EB19B28}"/>
              </a:ext>
            </a:extLst>
          </p:cNvPr>
          <p:cNvSpPr txBox="1"/>
          <p:nvPr/>
        </p:nvSpPr>
        <p:spPr>
          <a:xfrm>
            <a:off x="4930346" y="1013158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10.0 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C2F5D7-D658-46CD-A67C-5C0B0AB86DFA}"/>
              </a:ext>
            </a:extLst>
          </p:cNvPr>
          <p:cNvSpPr txBox="1"/>
          <p:nvPr/>
        </p:nvSpPr>
        <p:spPr>
          <a:xfrm>
            <a:off x="654909" y="3978876"/>
            <a:ext cx="93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8.0 km</a:t>
            </a:r>
          </a:p>
        </p:txBody>
      </p:sp>
    </p:spTree>
    <p:extLst>
      <p:ext uri="{BB962C8B-B14F-4D97-AF65-F5344CB8AC3E}">
        <p14:creationId xmlns:p14="http://schemas.microsoft.com/office/powerpoint/2010/main" val="415621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40B1-2687-498F-9383-CB442A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298" y="296334"/>
            <a:ext cx="5953940" cy="803417"/>
          </a:xfrm>
        </p:spPr>
        <p:txBody>
          <a:bodyPr>
            <a:noAutofit/>
          </a:bodyPr>
          <a:lstStyle/>
          <a:p>
            <a:r>
              <a:rPr lang="en-AU" dirty="0"/>
              <a:t>Integration of observations with dispersion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899E-7503-4778-988B-090E5A20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Model uncertainties can be reduced by incorporating observations</a:t>
            </a:r>
          </a:p>
          <a:p>
            <a:endParaRPr lang="en-AU" sz="2400" dirty="0"/>
          </a:p>
          <a:p>
            <a:r>
              <a:rPr lang="en-AU" sz="2400" dirty="0"/>
              <a:t>Combine observations and multiple simulations to better represent the source term and improve the forecast</a:t>
            </a:r>
          </a:p>
          <a:p>
            <a:endParaRPr lang="en-AU" sz="2400" dirty="0"/>
          </a:p>
          <a:p>
            <a:r>
              <a:rPr lang="en-AU" sz="2400" dirty="0"/>
              <a:t>See the following for further detail</a:t>
            </a:r>
          </a:p>
          <a:p>
            <a:pPr lvl="1"/>
            <a:r>
              <a:rPr lang="en-AU" dirty="0"/>
              <a:t>Zidikheri &amp; Potts (2016): A simple inversion method for determining optimal dispersion model parameters from satellite detections of volcanic </a:t>
            </a:r>
            <a:r>
              <a:rPr lang="en-AU" dirty="0" err="1"/>
              <a:t>sulfur</a:t>
            </a:r>
            <a:r>
              <a:rPr lang="en-AU" dirty="0"/>
              <a:t> dioxide,  JGR</a:t>
            </a:r>
          </a:p>
          <a:p>
            <a:pPr lvl="1"/>
            <a:r>
              <a:rPr lang="en-AU" dirty="0"/>
              <a:t>Zidikheri, Lucas, Potts (2017): Estimation of optimal dispersion model source parameters using satellite detections of volcanic ash, JGR</a:t>
            </a:r>
          </a:p>
          <a:p>
            <a:pPr lvl="1"/>
            <a:r>
              <a:rPr lang="en-AU" dirty="0"/>
              <a:t>Zidikheri, Lucas, Potts (2017): Toward quantitative forecasts of volcanic ash dispersal: Using satellite retrievals for optimal estimation of source terms. JGR</a:t>
            </a:r>
          </a:p>
          <a:p>
            <a:pPr lvl="1"/>
            <a:r>
              <a:rPr lang="en-AU" dirty="0"/>
              <a:t>Zidikheri, Lucas, Potts (2018): Quantitative verification and calibration of volcanic ash ensemble forecasts using satellite data, JGR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B575-E1F7-465F-8CBF-69048DC3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Top height of Merapi eruption plume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815FD-08B1-4F0F-910B-4A8C2952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781" y="1904527"/>
            <a:ext cx="4793489" cy="3595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A5CE1F-6FFB-432B-AF61-BE99EA098DFA}"/>
              </a:ext>
            </a:extLst>
          </p:cNvPr>
          <p:cNvSpPr txBox="1"/>
          <p:nvPr/>
        </p:nvSpPr>
        <p:spPr>
          <a:xfrm>
            <a:off x="360362" y="1884720"/>
            <a:ext cx="3263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FF00"/>
                </a:solidFill>
              </a:rPr>
              <a:t>By using the inverse approach with the observed VAAC polygons for this case, we can estimate the probable height of the eruption plume.</a:t>
            </a:r>
          </a:p>
          <a:p>
            <a:endParaRPr lang="en-AU" sz="2400" dirty="0">
              <a:solidFill>
                <a:srgbClr val="FFFF00"/>
              </a:solidFill>
            </a:endParaRPr>
          </a:p>
          <a:p>
            <a:r>
              <a:rPr lang="en-AU" sz="2400" dirty="0">
                <a:solidFill>
                  <a:srgbClr val="FF0000"/>
                </a:solidFill>
              </a:rPr>
              <a:t>The model suggests the plume height is between 7 and 8 km</a:t>
            </a:r>
            <a:endParaRPr lang="en-A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3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B88A-28C5-4FBC-99A2-49514A8D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Distal Ash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010E-85B8-4D09-A06C-2FA43823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58" y="1085494"/>
            <a:ext cx="4348479" cy="2707052"/>
          </a:xfrm>
        </p:spPr>
        <p:txBody>
          <a:bodyPr/>
          <a:lstStyle/>
          <a:p>
            <a:r>
              <a:rPr lang="en-AU" dirty="0"/>
              <a:t>The model is initialised from observations, not necessarily in the vicinity of the volcano</a:t>
            </a:r>
          </a:p>
          <a:p>
            <a:r>
              <a:rPr lang="en-AU" dirty="0"/>
              <a:t>Need to combine with inverse modelling to estimate the top and bottom of ash cloud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4440E-575F-420C-B505-6B766CF187AE}"/>
              </a:ext>
            </a:extLst>
          </p:cNvPr>
          <p:cNvGrpSpPr/>
          <p:nvPr/>
        </p:nvGrpSpPr>
        <p:grpSpPr>
          <a:xfrm>
            <a:off x="5076907" y="1085494"/>
            <a:ext cx="3706731" cy="2343505"/>
            <a:chOff x="360361" y="4189863"/>
            <a:chExt cx="3888617" cy="21823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BB6437-0668-4C56-B23F-3D490EB6B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350" b="16229"/>
            <a:stretch/>
          </p:blipFill>
          <p:spPr>
            <a:xfrm>
              <a:off x="360361" y="4189863"/>
              <a:ext cx="3888617" cy="218236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06B79D-D4E0-4CB9-B2E5-9D243CFFE280}"/>
                </a:ext>
              </a:extLst>
            </p:cNvPr>
            <p:cNvSpPr txBox="1"/>
            <p:nvPr/>
          </p:nvSpPr>
          <p:spPr>
            <a:xfrm>
              <a:off x="685800" y="5695817"/>
              <a:ext cx="2952937" cy="28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rgbClr val="00B050"/>
                  </a:solidFill>
                </a:rPr>
                <a:t>Source term initialization @0040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B2B9B9-CAE7-449D-8750-AC3710B87CDF}"/>
              </a:ext>
            </a:extLst>
          </p:cNvPr>
          <p:cNvGrpSpPr/>
          <p:nvPr/>
        </p:nvGrpSpPr>
        <p:grpSpPr>
          <a:xfrm>
            <a:off x="5076906" y="3651817"/>
            <a:ext cx="3706731" cy="2440238"/>
            <a:chOff x="4797881" y="1445279"/>
            <a:chExt cx="4122598" cy="27070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3BB31C-98C5-487A-85D0-99B616D95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7881" y="1445279"/>
              <a:ext cx="4122598" cy="27070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974E30-A1E3-4BAD-A607-133664271B1C}"/>
                </a:ext>
              </a:extLst>
            </p:cNvPr>
            <p:cNvSpPr txBox="1"/>
            <p:nvPr/>
          </p:nvSpPr>
          <p:spPr>
            <a:xfrm>
              <a:off x="5117775" y="3325253"/>
              <a:ext cx="3155745" cy="34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rgbClr val="00B050"/>
                  </a:solidFill>
                </a:rPr>
                <a:t>Distal Ash initialization @ 0400 UTC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0622DE-838C-4E11-8748-F211BE559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39" y="3461377"/>
            <a:ext cx="3706730" cy="2780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463E9D-15C8-40CA-9492-269A28899D32}"/>
              </a:ext>
            </a:extLst>
          </p:cNvPr>
          <p:cNvSpPr txBox="1"/>
          <p:nvPr/>
        </p:nvSpPr>
        <p:spPr>
          <a:xfrm>
            <a:off x="223520" y="6241425"/>
            <a:ext cx="434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FF00"/>
                </a:solidFill>
              </a:rPr>
              <a:t>Cloud top 8-9 km and cloud base 4-5 km (or less)</a:t>
            </a:r>
          </a:p>
        </p:txBody>
      </p:sp>
    </p:spTree>
    <p:extLst>
      <p:ext uri="{BB962C8B-B14F-4D97-AF65-F5344CB8AC3E}">
        <p14:creationId xmlns:p14="http://schemas.microsoft.com/office/powerpoint/2010/main" val="237966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E20C-9425-4368-9BAB-514421A8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Quantitative Estimates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437C5-C6B0-43AE-873D-819D7917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20" y="1044582"/>
            <a:ext cx="4011610" cy="5081736"/>
          </a:xfrm>
        </p:spPr>
        <p:txBody>
          <a:bodyPr>
            <a:normAutofit/>
          </a:bodyPr>
          <a:lstStyle/>
          <a:p>
            <a:r>
              <a:rPr lang="en-AU" dirty="0"/>
              <a:t>Use satellite retrievals to optimize source term </a:t>
            </a:r>
          </a:p>
          <a:p>
            <a:r>
              <a:rPr lang="en-AU" dirty="0"/>
              <a:t>Several approaches being developed</a:t>
            </a:r>
          </a:p>
          <a:p>
            <a:pPr lvl="1"/>
            <a:r>
              <a:rPr lang="en-AU" dirty="0"/>
              <a:t>Multidimensional optimization</a:t>
            </a:r>
          </a:p>
          <a:p>
            <a:pPr lvl="1"/>
            <a:r>
              <a:rPr lang="en-AU" dirty="0"/>
              <a:t>Empirical parameterization</a:t>
            </a:r>
          </a:p>
          <a:p>
            <a:r>
              <a:rPr lang="en-AU" dirty="0"/>
              <a:t>Both methods greatly reduce the amount of ash carried compared to 'standard run'</a:t>
            </a:r>
          </a:p>
          <a:p>
            <a:r>
              <a:rPr lang="en-AU" dirty="0"/>
              <a:t>Can also combine with distal ash initialization </a:t>
            </a:r>
          </a:p>
          <a:p>
            <a:endParaRPr lang="en-AU" dirty="0"/>
          </a:p>
          <a:p>
            <a:r>
              <a:rPr lang="en-AU" dirty="0">
                <a:solidFill>
                  <a:srgbClr val="FFFF00"/>
                </a:solidFill>
              </a:rPr>
              <a:t>Challenging to estimate errors associated with satellite retrievals</a:t>
            </a:r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8321C8-6508-47F0-8EF1-6C712E0B3CA3}"/>
              </a:ext>
            </a:extLst>
          </p:cNvPr>
          <p:cNvGrpSpPr/>
          <p:nvPr/>
        </p:nvGrpSpPr>
        <p:grpSpPr>
          <a:xfrm>
            <a:off x="6558088" y="916643"/>
            <a:ext cx="2320485" cy="2435946"/>
            <a:chOff x="6797106" y="3680670"/>
            <a:chExt cx="2320485" cy="243594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14ECC2-EA00-428E-B867-790E52AD5CBE}"/>
                </a:ext>
              </a:extLst>
            </p:cNvPr>
            <p:cNvGrpSpPr/>
            <p:nvPr/>
          </p:nvGrpSpPr>
          <p:grpSpPr>
            <a:xfrm>
              <a:off x="6797106" y="3680670"/>
              <a:ext cx="2320485" cy="2435946"/>
              <a:chOff x="6675994" y="3489310"/>
              <a:chExt cx="2320485" cy="243594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02FB584-A34A-4D24-9A4E-D493E479E2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6454" r="19472"/>
              <a:stretch/>
            </p:blipFill>
            <p:spPr>
              <a:xfrm>
                <a:off x="6675994" y="3489310"/>
                <a:ext cx="2320485" cy="243594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3FB5AC-03E3-43D9-85DB-DC60334520BC}"/>
                  </a:ext>
                </a:extLst>
              </p:cNvPr>
              <p:cNvSpPr txBox="1"/>
              <p:nvPr/>
            </p:nvSpPr>
            <p:spPr>
              <a:xfrm>
                <a:off x="6698107" y="3750213"/>
                <a:ext cx="21076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rgbClr val="00B050"/>
                    </a:solidFill>
                  </a:rPr>
                  <a:t>empirical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D0B760-0520-4D23-8466-9DA632E28572}"/>
                </a:ext>
              </a:extLst>
            </p:cNvPr>
            <p:cNvSpPr txBox="1"/>
            <p:nvPr/>
          </p:nvSpPr>
          <p:spPr>
            <a:xfrm>
              <a:off x="6931536" y="5246610"/>
              <a:ext cx="1764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rgbClr val="00B050"/>
                  </a:solidFill>
                </a:rPr>
                <a:t>Peak ML  2.9 g/m2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C17F01-67FF-46AF-8294-6DA8BA7C13C0}"/>
              </a:ext>
            </a:extLst>
          </p:cNvPr>
          <p:cNvGrpSpPr/>
          <p:nvPr/>
        </p:nvGrpSpPr>
        <p:grpSpPr>
          <a:xfrm>
            <a:off x="4127630" y="916643"/>
            <a:ext cx="2183643" cy="2383743"/>
            <a:chOff x="4318359" y="3680670"/>
            <a:chExt cx="2183643" cy="23837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542A17-6AB2-42B9-8BCE-BFE763CE3D01}"/>
                </a:ext>
              </a:extLst>
            </p:cNvPr>
            <p:cNvGrpSpPr/>
            <p:nvPr/>
          </p:nvGrpSpPr>
          <p:grpSpPr>
            <a:xfrm>
              <a:off x="4318359" y="3680670"/>
              <a:ext cx="2183643" cy="2383743"/>
              <a:chOff x="3932793" y="3489310"/>
              <a:chExt cx="2183643" cy="238374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CCF389B-CAF4-4349-BDB9-36D8D706DC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613" r="18844"/>
              <a:stretch/>
            </p:blipFill>
            <p:spPr>
              <a:xfrm>
                <a:off x="3932793" y="3489310"/>
                <a:ext cx="2183643" cy="238374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215844-DF27-463B-B901-CBD4C9ED3357}"/>
                  </a:ext>
                </a:extLst>
              </p:cNvPr>
              <p:cNvSpPr txBox="1"/>
              <p:nvPr/>
            </p:nvSpPr>
            <p:spPr>
              <a:xfrm>
                <a:off x="3964674" y="3712191"/>
                <a:ext cx="20335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rgbClr val="00B050"/>
                    </a:solidFill>
                  </a:rPr>
                  <a:t>multidimensional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7C1EBD-2330-47DA-A9C2-94569F5592C1}"/>
                </a:ext>
              </a:extLst>
            </p:cNvPr>
            <p:cNvSpPr txBox="1"/>
            <p:nvPr/>
          </p:nvSpPr>
          <p:spPr>
            <a:xfrm>
              <a:off x="4413294" y="5176271"/>
              <a:ext cx="1706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rgbClr val="00B050"/>
                  </a:solidFill>
                </a:rPr>
                <a:t>Peak ML  4.1 g/m2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E9CF473-A146-47AA-B2DD-FDE24CAE2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641" y="3505412"/>
            <a:ext cx="2688134" cy="32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C4AF-4F58-4A0B-BF8B-8D4DD8AE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Incorporating observations improves forecasts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B4F88-932B-4CAA-90A6-7316493FB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77" y="1606370"/>
            <a:ext cx="4547533" cy="3410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5D3AD-9943-4361-9FB5-113A56DA950A}"/>
              </a:ext>
            </a:extLst>
          </p:cNvPr>
          <p:cNvSpPr txBox="1"/>
          <p:nvPr/>
        </p:nvSpPr>
        <p:spPr>
          <a:xfrm>
            <a:off x="1429353" y="3531777"/>
            <a:ext cx="125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C000"/>
                </a:solidFill>
              </a:rPr>
              <a:t>Better Skill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5C1561-68EF-44DE-924C-FAD2B98F6140}"/>
              </a:ext>
            </a:extLst>
          </p:cNvPr>
          <p:cNvCxnSpPr/>
          <p:nvPr/>
        </p:nvCxnSpPr>
        <p:spPr>
          <a:xfrm flipV="1">
            <a:off x="1959012" y="1805634"/>
            <a:ext cx="0" cy="15240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468E62-813E-4409-8710-5A9820719668}"/>
              </a:ext>
            </a:extLst>
          </p:cNvPr>
          <p:cNvSpPr txBox="1"/>
          <p:nvPr/>
        </p:nvSpPr>
        <p:spPr>
          <a:xfrm>
            <a:off x="624113" y="5182091"/>
            <a:ext cx="812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1"/>
                </a:solidFill>
              </a:rPr>
              <a:t>This aspect remains work in progress. The aim is to have a prototype system for inverse modelling by the end of current project (June 2019)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2263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40265-1511-4BD6-8032-6843C16F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89AE5-0BF2-436B-84E8-B60C68F73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Many challenges remain along the road to producing real-time quantitative, probabilistic forecasts of volcanic ash</a:t>
            </a:r>
          </a:p>
          <a:p>
            <a:pPr lvl="1"/>
            <a:r>
              <a:rPr lang="en-AU" sz="2000" dirty="0"/>
              <a:t>Better NWP</a:t>
            </a:r>
          </a:p>
          <a:p>
            <a:pPr lvl="1"/>
            <a:r>
              <a:rPr lang="en-AU" sz="2000" dirty="0"/>
              <a:t>Better Initialization (both distal and better source term)</a:t>
            </a:r>
          </a:p>
          <a:p>
            <a:pPr lvl="1"/>
            <a:r>
              <a:rPr lang="en-AU" sz="2000" dirty="0"/>
              <a:t>Careful interpretation of the results</a:t>
            </a:r>
          </a:p>
          <a:p>
            <a:r>
              <a:rPr lang="en-AU" sz="2400" dirty="0"/>
              <a:t>Incorporating observations into the forecasting process shows promise</a:t>
            </a:r>
          </a:p>
          <a:p>
            <a:pPr lvl="1"/>
            <a:r>
              <a:rPr lang="en-AU" sz="2000" dirty="0"/>
              <a:t>Observations of position</a:t>
            </a:r>
          </a:p>
          <a:p>
            <a:pPr lvl="1"/>
            <a:r>
              <a:rPr lang="en-AU" sz="2000" dirty="0"/>
              <a:t>Quantitative ash retrievals from satellite (where available)</a:t>
            </a:r>
          </a:p>
          <a:p>
            <a:r>
              <a:rPr lang="en-AU" sz="2400" dirty="0"/>
              <a:t>Combining observations and modelling potentially allows for an understanding of the 3-D structure of ash clouds that is otherwise unavailable 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609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chris.lucas@bom.gov.au</a:t>
            </a:r>
          </a:p>
        </p:txBody>
      </p:sp>
    </p:spTree>
    <p:extLst>
      <p:ext uri="{BB962C8B-B14F-4D97-AF65-F5344CB8AC3E}">
        <p14:creationId xmlns:p14="http://schemas.microsoft.com/office/powerpoint/2010/main" val="190565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8A26CC-166F-4B85-ABFA-FBE33EA3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Aims of Volcanic Ash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883908-CFA8-47A5-9507-93250E7B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248032"/>
            <a:ext cx="8560117" cy="4707925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/>
              <a:t>Research in support of operations at Volcanic Ash Advisory Centre (VAAC)</a:t>
            </a:r>
          </a:p>
          <a:p>
            <a:endParaRPr lang="en-AU" sz="2400" dirty="0"/>
          </a:p>
          <a:p>
            <a:r>
              <a:rPr lang="en-AU" sz="2400" dirty="0"/>
              <a:t>Ultimate goal is to provide users with a 3-D view of the observed and forecast position of the ash cloud</a:t>
            </a:r>
          </a:p>
          <a:p>
            <a:pPr lvl="1"/>
            <a:r>
              <a:rPr lang="en-AU" sz="2000" dirty="0"/>
              <a:t>Probabilistic </a:t>
            </a:r>
          </a:p>
          <a:p>
            <a:pPr lvl="1"/>
            <a:r>
              <a:rPr lang="en-AU" sz="2000" dirty="0"/>
              <a:t>Quantitative</a:t>
            </a:r>
          </a:p>
          <a:p>
            <a:endParaRPr lang="en-AU" dirty="0"/>
          </a:p>
          <a:p>
            <a:r>
              <a:rPr lang="en-AU" sz="2400" dirty="0"/>
              <a:t>Required tools</a:t>
            </a:r>
          </a:p>
          <a:p>
            <a:pPr lvl="1"/>
            <a:r>
              <a:rPr lang="en-AU" sz="2000" dirty="0"/>
              <a:t>Advanced satellite retrievals</a:t>
            </a:r>
          </a:p>
          <a:p>
            <a:pPr lvl="1"/>
            <a:r>
              <a:rPr lang="en-AU" sz="2000" dirty="0"/>
              <a:t>Ensemble NWP</a:t>
            </a:r>
          </a:p>
          <a:p>
            <a:pPr lvl="1"/>
            <a:r>
              <a:rPr lang="en-AU" sz="2000" dirty="0"/>
              <a:t>Dispersion modelling</a:t>
            </a:r>
          </a:p>
          <a:p>
            <a:pPr lvl="1"/>
            <a:endParaRPr lang="en-AU" dirty="0"/>
          </a:p>
          <a:p>
            <a:r>
              <a:rPr lang="en-AU" sz="2400" dirty="0"/>
              <a:t>These components need to be integrated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2502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76ADF5-8F3B-48FA-BF2F-783765DC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643" y="296334"/>
            <a:ext cx="6870357" cy="620309"/>
          </a:xfrm>
        </p:spPr>
        <p:txBody>
          <a:bodyPr>
            <a:normAutofit fontScale="90000"/>
          </a:bodyPr>
          <a:lstStyle/>
          <a:p>
            <a:r>
              <a:rPr lang="en-AU" sz="3100" dirty="0"/>
              <a:t>Dispersion</a:t>
            </a:r>
            <a:r>
              <a:rPr lang="en-AU" dirty="0"/>
              <a:t> Ensemble Prediction System (DEPS)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A231E-2FBF-402C-A0D0-727483DA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124465"/>
            <a:ext cx="8560117" cy="5163086"/>
          </a:xfrm>
        </p:spPr>
        <p:txBody>
          <a:bodyPr>
            <a:normAutofit/>
          </a:bodyPr>
          <a:lstStyle/>
          <a:p>
            <a:r>
              <a:rPr lang="en-AU" sz="2400" dirty="0"/>
              <a:t>HYSPLIT dispersion model</a:t>
            </a:r>
          </a:p>
          <a:p>
            <a:r>
              <a:rPr lang="en-AU" sz="2400" dirty="0"/>
              <a:t>(Up to) 28 member ensemble</a:t>
            </a:r>
          </a:p>
          <a:p>
            <a:pPr lvl="1"/>
            <a:r>
              <a:rPr lang="en-AU" sz="2000" dirty="0"/>
              <a:t>Bureau ACCESS model (G, R, GE)</a:t>
            </a:r>
          </a:p>
          <a:p>
            <a:pPr lvl="1"/>
            <a:r>
              <a:rPr lang="en-AU" sz="2000" dirty="0"/>
              <a:t>US GFS model</a:t>
            </a:r>
          </a:p>
          <a:p>
            <a:pPr lvl="1"/>
            <a:r>
              <a:rPr lang="en-AU" sz="2000" dirty="0"/>
              <a:t>ECMWF </a:t>
            </a:r>
          </a:p>
          <a:p>
            <a:r>
              <a:rPr lang="en-AU" sz="2400" dirty="0"/>
              <a:t>Products</a:t>
            </a:r>
          </a:p>
          <a:p>
            <a:pPr lvl="1"/>
            <a:r>
              <a:rPr lang="en-AU" sz="2000" dirty="0"/>
              <a:t>24-30 hour forecasts</a:t>
            </a:r>
          </a:p>
          <a:p>
            <a:pPr lvl="1"/>
            <a:r>
              <a:rPr lang="en-AU" sz="2000" dirty="0"/>
              <a:t>Probability of mass load above set threshold (0,1,2,4,8 g/m2)</a:t>
            </a:r>
          </a:p>
          <a:p>
            <a:pPr lvl="1"/>
            <a:r>
              <a:rPr lang="en-AU" sz="2000" dirty="0"/>
              <a:t>Probability of concentration &gt; 0 g/m3 in selected levels</a:t>
            </a:r>
          </a:p>
          <a:p>
            <a:pPr lvl="1"/>
            <a:r>
              <a:rPr lang="en-AU" sz="2000" dirty="0"/>
              <a:t>Mass load of each ensemble member</a:t>
            </a:r>
          </a:p>
          <a:p>
            <a:r>
              <a:rPr lang="en-AU" sz="2400" dirty="0"/>
              <a:t>Model runs on-demand, user initializes from source</a:t>
            </a:r>
          </a:p>
          <a:p>
            <a:r>
              <a:rPr lang="en-AU" sz="2400" dirty="0">
                <a:solidFill>
                  <a:srgbClr val="FFFF00"/>
                </a:solidFill>
              </a:rPr>
              <a:t>The current version only considers the </a:t>
            </a:r>
            <a:r>
              <a:rPr lang="en-AU" sz="2400" u="sng" dirty="0">
                <a:solidFill>
                  <a:srgbClr val="FFFF00"/>
                </a:solidFill>
              </a:rPr>
              <a:t>meteorological uncertainty</a:t>
            </a:r>
          </a:p>
        </p:txBody>
      </p:sp>
    </p:spTree>
    <p:extLst>
      <p:ext uri="{BB962C8B-B14F-4D97-AF65-F5344CB8AC3E}">
        <p14:creationId xmlns:p14="http://schemas.microsoft.com/office/powerpoint/2010/main" val="403966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60" y="1037231"/>
            <a:ext cx="4139423" cy="2754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840" y="353327"/>
            <a:ext cx="4814952" cy="540479"/>
          </a:xfrm>
        </p:spPr>
        <p:txBody>
          <a:bodyPr>
            <a:normAutofit/>
          </a:bodyPr>
          <a:lstStyle/>
          <a:p>
            <a:r>
              <a:rPr lang="en-AU" sz="2800" dirty="0"/>
              <a:t>Sinabung -- 19 Feb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11" y="1153748"/>
            <a:ext cx="4352783" cy="5037657"/>
          </a:xfrm>
        </p:spPr>
        <p:txBody>
          <a:bodyPr>
            <a:normAutofit/>
          </a:bodyPr>
          <a:lstStyle/>
          <a:p>
            <a:r>
              <a:rPr lang="en-AU" sz="2400" dirty="0"/>
              <a:t>Eruption ~0200 UTC/19 Feb, northern Sumatra</a:t>
            </a:r>
          </a:p>
          <a:p>
            <a:r>
              <a:rPr lang="en-AU" sz="2400" dirty="0"/>
              <a:t>In daylight, and relatively convection free (at first)</a:t>
            </a:r>
          </a:p>
          <a:p>
            <a:r>
              <a:rPr lang="en-AU" sz="2400" dirty="0"/>
              <a:t>CALIPSO overpass directly over cloud at 0705 UTC</a:t>
            </a:r>
          </a:p>
          <a:p>
            <a:r>
              <a:rPr lang="en-AU" sz="2400" dirty="0"/>
              <a:t>Complex behaviour and composition of volcanic cloud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60" y="4111956"/>
            <a:ext cx="4139423" cy="225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8294" y="6451347"/>
            <a:ext cx="5745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Reuters  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https://www.reuters.com/news/picture/mount-sinabung-erupts-idUSRTX4XYFN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408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7" y="228647"/>
            <a:ext cx="5764033" cy="817478"/>
          </a:xfrm>
        </p:spPr>
        <p:txBody>
          <a:bodyPr>
            <a:normAutofit/>
          </a:bodyPr>
          <a:lstStyle/>
          <a:p>
            <a:r>
              <a:rPr lang="en-AU" sz="2800" dirty="0"/>
              <a:t>Satellite Imagery (0800 UTC)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09393" y="2899439"/>
            <a:ext cx="5034607" cy="3719383"/>
            <a:chOff x="895350" y="1037231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50" y="1037231"/>
              <a:ext cx="7620000" cy="57150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 rot="20015233">
              <a:off x="3961928" y="1775974"/>
              <a:ext cx="1592479" cy="3240733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5680" y="1940494"/>
              <a:ext cx="2235309" cy="56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rgbClr val="FFFF00"/>
                  </a:solidFill>
                </a:rPr>
                <a:t>Ice/ash mix</a:t>
              </a:r>
            </a:p>
          </p:txBody>
        </p:sp>
        <p:cxnSp>
          <p:nvCxnSpPr>
            <p:cNvPr id="7" name="Straight Arrow Connector 6"/>
            <p:cNvCxnSpPr>
              <a:cxnSpLocks/>
              <a:stCxn id="5" idx="2"/>
            </p:cNvCxnSpPr>
            <p:nvPr/>
          </p:nvCxnSpPr>
          <p:spPr>
            <a:xfrm flipH="1">
              <a:off x="5336278" y="2507989"/>
              <a:ext cx="1357056" cy="23521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 rot="20607564">
              <a:off x="3516713" y="4723534"/>
              <a:ext cx="2026948" cy="1042108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2086" y="4697915"/>
              <a:ext cx="1193753" cy="56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rgbClr val="92D050"/>
                  </a:solidFill>
                </a:rPr>
                <a:t>SO2</a:t>
              </a:r>
            </a:p>
          </p:txBody>
        </p:sp>
        <p:cxnSp>
          <p:nvCxnSpPr>
            <p:cNvPr id="13" name="Straight Arrow Connector 12"/>
            <p:cNvCxnSpPr>
              <a:cxnSpLocks/>
              <a:stCxn id="11" idx="1"/>
            </p:cNvCxnSpPr>
            <p:nvPr/>
          </p:nvCxnSpPr>
          <p:spPr>
            <a:xfrm flipH="1">
              <a:off x="5145208" y="4981662"/>
              <a:ext cx="1046878" cy="220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72912" y="5201757"/>
              <a:ext cx="842594" cy="5674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rgbClr val="FF3399"/>
                  </a:solidFill>
                </a:rPr>
                <a:t>ash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974937" y="4612943"/>
              <a:ext cx="90319" cy="588814"/>
            </a:xfrm>
            <a:prstGeom prst="straightConnector1">
              <a:avLst/>
            </a:prstGeom>
            <a:ln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  <a:stCxn id="14" idx="3"/>
            </p:cNvCxnSpPr>
            <p:nvPr/>
          </p:nvCxnSpPr>
          <p:spPr>
            <a:xfrm>
              <a:off x="3515506" y="5485505"/>
              <a:ext cx="1820768" cy="85586"/>
            </a:xfrm>
            <a:prstGeom prst="straightConnector1">
              <a:avLst/>
            </a:prstGeom>
            <a:ln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C0453F-7853-4292-9079-2BD02AB2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24" y="1046125"/>
            <a:ext cx="4286550" cy="32149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884ACA-EE89-41EA-9066-E9F5B8615FCC}"/>
              </a:ext>
            </a:extLst>
          </p:cNvPr>
          <p:cNvSpPr txBox="1"/>
          <p:nvPr/>
        </p:nvSpPr>
        <p:spPr>
          <a:xfrm>
            <a:off x="406049" y="4297465"/>
            <a:ext cx="262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</a:rPr>
              <a:t>'True Colour' RGB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072353-5F4D-4C10-84B8-3810E740371F}"/>
              </a:ext>
            </a:extLst>
          </p:cNvPr>
          <p:cNvSpPr txBox="1"/>
          <p:nvPr/>
        </p:nvSpPr>
        <p:spPr>
          <a:xfrm>
            <a:off x="5283845" y="2273643"/>
            <a:ext cx="265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</a:rPr>
              <a:t>Volcanic Ash RGB</a:t>
            </a:r>
          </a:p>
        </p:txBody>
      </p:sp>
    </p:spTree>
    <p:extLst>
      <p:ext uri="{BB962C8B-B14F-4D97-AF65-F5344CB8AC3E}">
        <p14:creationId xmlns:p14="http://schemas.microsoft.com/office/powerpoint/2010/main" val="188304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33443" y="1641751"/>
            <a:ext cx="6408825" cy="4026881"/>
            <a:chOff x="257175" y="676275"/>
            <a:chExt cx="8382000" cy="5486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5" y="676275"/>
              <a:ext cx="8382000" cy="5486400"/>
            </a:xfrm>
            <a:prstGeom prst="rect">
              <a:avLst/>
            </a:prstGeom>
          </p:spPr>
        </p:pic>
        <p:sp>
          <p:nvSpPr>
            <p:cNvPr id="4" name="Isosceles Triangle 3"/>
            <p:cNvSpPr/>
            <p:nvPr/>
          </p:nvSpPr>
          <p:spPr>
            <a:xfrm>
              <a:off x="4591049" y="3609974"/>
              <a:ext cx="114301" cy="12382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486150" y="2257425"/>
              <a:ext cx="771525" cy="10953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86150" y="3352800"/>
              <a:ext cx="609600" cy="5238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95750" y="3876675"/>
              <a:ext cx="809625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57675" y="2257425"/>
              <a:ext cx="647700" cy="10191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05375" y="3276600"/>
              <a:ext cx="0" cy="6000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82158" y="191195"/>
            <a:ext cx="3791506" cy="817478"/>
          </a:xfrm>
        </p:spPr>
        <p:txBody>
          <a:bodyPr>
            <a:normAutofit/>
          </a:bodyPr>
          <a:lstStyle/>
          <a:p>
            <a:r>
              <a:rPr lang="en-AU" sz="2800" dirty="0"/>
              <a:t>DEPS 6-hr forecast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491" y="5868538"/>
            <a:ext cx="490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C000"/>
                </a:solidFill>
              </a:rPr>
              <a:t>Ash/No-ash Probability </a:t>
            </a:r>
          </a:p>
        </p:txBody>
      </p:sp>
    </p:spTree>
    <p:extLst>
      <p:ext uri="{BB962C8B-B14F-4D97-AF65-F5344CB8AC3E}">
        <p14:creationId xmlns:p14="http://schemas.microsoft.com/office/powerpoint/2010/main" val="393838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956" y="162641"/>
            <a:ext cx="4211636" cy="817478"/>
          </a:xfrm>
        </p:spPr>
        <p:txBody>
          <a:bodyPr>
            <a:normAutofit/>
          </a:bodyPr>
          <a:lstStyle/>
          <a:p>
            <a:r>
              <a:rPr lang="en-AU" sz="2800" dirty="0"/>
              <a:t>DEPS 6-hr Forecast (2)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>
          <a:xfrm>
            <a:off x="1233856" y="1641733"/>
            <a:ext cx="6408000" cy="4028400"/>
            <a:chOff x="381000" y="1037231"/>
            <a:chExt cx="8382000" cy="5486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037231"/>
              <a:ext cx="8382000" cy="5486400"/>
            </a:xfrm>
            <a:prstGeom prst="rect">
              <a:avLst/>
            </a:prstGeom>
          </p:spPr>
        </p:pic>
        <p:sp>
          <p:nvSpPr>
            <p:cNvPr id="4" name="Isosceles Triangle 3"/>
            <p:cNvSpPr/>
            <p:nvPr/>
          </p:nvSpPr>
          <p:spPr>
            <a:xfrm>
              <a:off x="4714874" y="3970930"/>
              <a:ext cx="114301" cy="12382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609975" y="2618381"/>
              <a:ext cx="771525" cy="10953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609975" y="3713756"/>
              <a:ext cx="609600" cy="5238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19575" y="4237631"/>
              <a:ext cx="809625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81500" y="2618381"/>
              <a:ext cx="647700" cy="10191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29200" y="3637556"/>
              <a:ext cx="0" cy="6000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49490" y="5868538"/>
            <a:ext cx="753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C000"/>
                </a:solidFill>
              </a:rPr>
              <a:t>Probability of  &gt;1 g/m2 ash</a:t>
            </a:r>
          </a:p>
        </p:txBody>
      </p:sp>
    </p:spTree>
    <p:extLst>
      <p:ext uri="{BB962C8B-B14F-4D97-AF65-F5344CB8AC3E}">
        <p14:creationId xmlns:p14="http://schemas.microsoft.com/office/powerpoint/2010/main" val="258174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1145251-EDFF-4115-938A-78CDCC93AC54}"/>
              </a:ext>
            </a:extLst>
          </p:cNvPr>
          <p:cNvGrpSpPr/>
          <p:nvPr/>
        </p:nvGrpSpPr>
        <p:grpSpPr>
          <a:xfrm>
            <a:off x="1234800" y="1641600"/>
            <a:ext cx="6408000" cy="4035669"/>
            <a:chOff x="381000" y="685800"/>
            <a:chExt cx="8382000" cy="54864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B7C121-57F5-4DE9-AE4F-797FF89981A9}"/>
                </a:ext>
              </a:extLst>
            </p:cNvPr>
            <p:cNvGrpSpPr/>
            <p:nvPr/>
          </p:nvGrpSpPr>
          <p:grpSpPr>
            <a:xfrm>
              <a:off x="381000" y="685800"/>
              <a:ext cx="8382000" cy="5486400"/>
              <a:chOff x="381000" y="685800"/>
              <a:chExt cx="8382000" cy="54864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B30E802-4C35-476B-B543-983742966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685800"/>
                <a:ext cx="8382000" cy="5486400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0AA2A1B-D6BC-40CE-B54B-7C15B5A6AA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3692" y="2945423"/>
                <a:ext cx="237393" cy="35169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EB95B33-FCC0-429F-91DA-CCBF73A68418}"/>
                  </a:ext>
                </a:extLst>
              </p:cNvPr>
              <p:cNvCxnSpPr/>
              <p:nvPr/>
            </p:nvCxnSpPr>
            <p:spPr>
              <a:xfrm flipH="1" flipV="1">
                <a:off x="4651131" y="2136531"/>
                <a:ext cx="509954" cy="80889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AFC732F-9101-45D3-A44B-1D3C7D66B6C5}"/>
                  </a:ext>
                </a:extLst>
              </p:cNvPr>
              <p:cNvCxnSpPr/>
              <p:nvPr/>
            </p:nvCxnSpPr>
            <p:spPr>
              <a:xfrm flipH="1">
                <a:off x="4308231" y="2136531"/>
                <a:ext cx="342900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1E5447C-F918-47CC-BD45-BF6322EC32E9}"/>
                  </a:ext>
                </a:extLst>
              </p:cNvPr>
              <p:cNvCxnSpPr/>
              <p:nvPr/>
            </p:nvCxnSpPr>
            <p:spPr>
              <a:xfrm>
                <a:off x="4308231" y="2136531"/>
                <a:ext cx="79131" cy="58029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4DAC7C0-BFD2-46D6-A2ED-6361D292401A}"/>
                  </a:ext>
                </a:extLst>
              </p:cNvPr>
              <p:cNvCxnSpPr/>
              <p:nvPr/>
            </p:nvCxnSpPr>
            <p:spPr>
              <a:xfrm>
                <a:off x="4387362" y="2716823"/>
                <a:ext cx="263769" cy="4484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DD9A98-7264-44AF-BA96-489389C7FDB6}"/>
                  </a:ext>
                </a:extLst>
              </p:cNvPr>
              <p:cNvCxnSpPr/>
              <p:nvPr/>
            </p:nvCxnSpPr>
            <p:spPr>
              <a:xfrm>
                <a:off x="4651131" y="3165231"/>
                <a:ext cx="272561" cy="13188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E41E1D0-B58C-4B88-BF71-258C76FA92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10792" y="3375126"/>
                <a:ext cx="49506" cy="11066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C3DB7C1-42BA-4C20-B3EE-E494549A66E9}"/>
                  </a:ext>
                </a:extLst>
              </p:cNvPr>
              <p:cNvCxnSpPr/>
              <p:nvPr/>
            </p:nvCxnSpPr>
            <p:spPr>
              <a:xfrm>
                <a:off x="4810792" y="3485786"/>
                <a:ext cx="72803" cy="8445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CF9AEFC-43CE-42F1-AA47-567BB0F1B35B}"/>
                  </a:ext>
                </a:extLst>
              </p:cNvPr>
              <p:cNvCxnSpPr/>
              <p:nvPr/>
            </p:nvCxnSpPr>
            <p:spPr>
              <a:xfrm flipV="1">
                <a:off x="4883595" y="3506171"/>
                <a:ext cx="131044" cy="64066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487C6DF-555C-41D5-A17D-742663B8FA61}"/>
                  </a:ext>
                </a:extLst>
              </p:cNvPr>
              <p:cNvCxnSpPr/>
              <p:nvPr/>
            </p:nvCxnSpPr>
            <p:spPr>
              <a:xfrm flipH="1" flipV="1">
                <a:off x="4991343" y="3407159"/>
                <a:ext cx="23296" cy="99012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5C1F838-487D-44E4-84DC-E6A5FF25F5FB}"/>
                  </a:ext>
                </a:extLst>
              </p:cNvPr>
              <p:cNvCxnSpPr/>
              <p:nvPr/>
            </p:nvCxnSpPr>
            <p:spPr>
              <a:xfrm flipH="1" flipV="1">
                <a:off x="4860298" y="3375126"/>
                <a:ext cx="131045" cy="32033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11B110D3-F67E-4550-AE3B-C9ABED7B4E2E}"/>
                </a:ext>
              </a:extLst>
            </p:cNvPr>
            <p:cNvSpPr/>
            <p:nvPr/>
          </p:nvSpPr>
          <p:spPr>
            <a:xfrm>
              <a:off x="4643345" y="3448236"/>
              <a:ext cx="72803" cy="751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F1B88F-8369-494C-A84D-9076441A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774" y="265732"/>
            <a:ext cx="3556729" cy="817478"/>
          </a:xfrm>
        </p:spPr>
        <p:txBody>
          <a:bodyPr>
            <a:normAutofit/>
          </a:bodyPr>
          <a:lstStyle/>
          <a:p>
            <a:r>
              <a:rPr lang="en-AU" sz="2800" dirty="0"/>
              <a:t>DEPS 12-h forecast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42827E-8E6B-496E-A8A1-B16837F9779F}"/>
              </a:ext>
            </a:extLst>
          </p:cNvPr>
          <p:cNvSpPr txBox="1"/>
          <p:nvPr/>
        </p:nvSpPr>
        <p:spPr>
          <a:xfrm>
            <a:off x="749491" y="5868538"/>
            <a:ext cx="490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C000"/>
                </a:solidFill>
              </a:rPr>
              <a:t>Ash/No-ash Probability </a:t>
            </a:r>
          </a:p>
        </p:txBody>
      </p:sp>
    </p:spTree>
    <p:extLst>
      <p:ext uri="{BB962C8B-B14F-4D97-AF65-F5344CB8AC3E}">
        <p14:creationId xmlns:p14="http://schemas.microsoft.com/office/powerpoint/2010/main" val="277521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666CF-3095-4A16-B3CD-7DFE64376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0" y="1641600"/>
            <a:ext cx="6408000" cy="4028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298C64-8AE1-4005-AECD-1EB88A3EB64B}"/>
              </a:ext>
            </a:extLst>
          </p:cNvPr>
          <p:cNvCxnSpPr>
            <a:cxnSpLocks/>
          </p:cNvCxnSpPr>
          <p:nvPr/>
        </p:nvCxnSpPr>
        <p:spPr>
          <a:xfrm flipV="1">
            <a:off x="4706904" y="3300733"/>
            <a:ext cx="181486" cy="2582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5C79F7-5EA5-4F7C-A4A5-3C6A1DD79AA8}"/>
              </a:ext>
            </a:extLst>
          </p:cNvPr>
          <p:cNvCxnSpPr/>
          <p:nvPr/>
        </p:nvCxnSpPr>
        <p:spPr>
          <a:xfrm flipH="1" flipV="1">
            <a:off x="4498533" y="2706802"/>
            <a:ext cx="389857" cy="5939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766C1C-5059-45F3-8E4C-76FDA162B2DB}"/>
              </a:ext>
            </a:extLst>
          </p:cNvPr>
          <p:cNvCxnSpPr/>
          <p:nvPr/>
        </p:nvCxnSpPr>
        <p:spPr>
          <a:xfrm flipH="1">
            <a:off x="4236387" y="2706802"/>
            <a:ext cx="26214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7C0A4D-81D1-4D4A-A35E-1C6855897748}"/>
              </a:ext>
            </a:extLst>
          </p:cNvPr>
          <p:cNvCxnSpPr/>
          <p:nvPr/>
        </p:nvCxnSpPr>
        <p:spPr>
          <a:xfrm>
            <a:off x="4236387" y="2706802"/>
            <a:ext cx="60495" cy="4260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D707E6-DA6D-4C1B-8D77-5FF44814E2BB}"/>
              </a:ext>
            </a:extLst>
          </p:cNvPr>
          <p:cNvCxnSpPr/>
          <p:nvPr/>
        </p:nvCxnSpPr>
        <p:spPr>
          <a:xfrm>
            <a:off x="4296883" y="3132883"/>
            <a:ext cx="201650" cy="32924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7CF0A4-4922-496C-8390-0858B08D95B0}"/>
              </a:ext>
            </a:extLst>
          </p:cNvPr>
          <p:cNvCxnSpPr/>
          <p:nvPr/>
        </p:nvCxnSpPr>
        <p:spPr>
          <a:xfrm>
            <a:off x="4498533" y="3462127"/>
            <a:ext cx="208372" cy="968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71E224-4E97-4D03-9EA1-D7C2BA864223}"/>
              </a:ext>
            </a:extLst>
          </p:cNvPr>
          <p:cNvCxnSpPr>
            <a:cxnSpLocks/>
          </p:cNvCxnSpPr>
          <p:nvPr/>
        </p:nvCxnSpPr>
        <p:spPr>
          <a:xfrm flipH="1">
            <a:off x="4620593" y="3616243"/>
            <a:ext cx="37847" cy="8125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3C6E7A-1616-486F-BB23-26413B9FAD4F}"/>
              </a:ext>
            </a:extLst>
          </p:cNvPr>
          <p:cNvCxnSpPr/>
          <p:nvPr/>
        </p:nvCxnSpPr>
        <p:spPr>
          <a:xfrm>
            <a:off x="4620593" y="3697495"/>
            <a:ext cx="55658" cy="620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C6E6EA-F4D9-4D9D-A22B-EDA33C6A8B72}"/>
              </a:ext>
            </a:extLst>
          </p:cNvPr>
          <p:cNvCxnSpPr/>
          <p:nvPr/>
        </p:nvCxnSpPr>
        <p:spPr>
          <a:xfrm flipV="1">
            <a:off x="4676250" y="3712463"/>
            <a:ext cx="100183" cy="4704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A2B6BD-C669-482C-B741-3DD7B7976EAE}"/>
              </a:ext>
            </a:extLst>
          </p:cNvPr>
          <p:cNvCxnSpPr/>
          <p:nvPr/>
        </p:nvCxnSpPr>
        <p:spPr>
          <a:xfrm flipH="1" flipV="1">
            <a:off x="4758623" y="3639763"/>
            <a:ext cx="17810" cy="727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AC6CB8-823B-42EC-A026-E0A628DEAEA2}"/>
              </a:ext>
            </a:extLst>
          </p:cNvPr>
          <p:cNvCxnSpPr/>
          <p:nvPr/>
        </p:nvCxnSpPr>
        <p:spPr>
          <a:xfrm flipH="1" flipV="1">
            <a:off x="4658440" y="3616243"/>
            <a:ext cx="100183" cy="2352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A599E9A-E2AD-4912-BE0B-82C1C18D7C38}"/>
              </a:ext>
            </a:extLst>
          </p:cNvPr>
          <p:cNvSpPr/>
          <p:nvPr/>
        </p:nvSpPr>
        <p:spPr>
          <a:xfrm>
            <a:off x="4510392" y="3681756"/>
            <a:ext cx="55658" cy="4169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9A9407A-D654-419D-B7A1-DC05ED02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804" y="207334"/>
            <a:ext cx="4474881" cy="817478"/>
          </a:xfrm>
        </p:spPr>
        <p:txBody>
          <a:bodyPr>
            <a:normAutofit/>
          </a:bodyPr>
          <a:lstStyle/>
          <a:p>
            <a:r>
              <a:rPr lang="en-AU" sz="2800" dirty="0"/>
              <a:t>DEPS 12-hr forecast 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4D34E2-8A73-47D5-B807-59183A09D31A}"/>
              </a:ext>
            </a:extLst>
          </p:cNvPr>
          <p:cNvSpPr txBox="1"/>
          <p:nvPr/>
        </p:nvSpPr>
        <p:spPr>
          <a:xfrm>
            <a:off x="749490" y="5868538"/>
            <a:ext cx="753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C000"/>
                </a:solidFill>
              </a:rPr>
              <a:t>Probability of  &gt;1 g/m2 ash</a:t>
            </a:r>
          </a:p>
        </p:txBody>
      </p:sp>
    </p:spTree>
    <p:extLst>
      <p:ext uri="{BB962C8B-B14F-4D97-AF65-F5344CB8AC3E}">
        <p14:creationId xmlns:p14="http://schemas.microsoft.com/office/powerpoint/2010/main" val="126235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ontent Type" ma:contentTypeID="0x010100A8C06B1E089D134B9DD0D15BF99D144B00B7390F208C57D441B145486A223E8D37" ma:contentTypeVersion="15" ma:contentTypeDescription="BoM Document Content Type is the base content type used to control all Bureau managed documents." ma:contentTypeScope="" ma:versionID="3dca3c8421e4940431f7fa7c5f237841">
  <xsd:schema xmlns:xsd="http://www.w3.org/2001/XMLSchema" xmlns:xs="http://www.w3.org/2001/XMLSchema" xmlns:p="http://schemas.microsoft.com/office/2006/metadata/properties" xmlns:ns1="http://schemas.microsoft.com/sharepoint/v3" xmlns:ns2="4db1b5e9-edb9-4a25-9e40-decc1a0480d4" xmlns:ns3="ee93cde0-6d06-497b-95e9-685a95779802" xmlns:ns5="57147047-b42e-410a-9e69-1d7e3716b4e0" xmlns:ns6="a121ad74-6009-4341-b7e3-089dedf2f508" targetNamespace="http://schemas.microsoft.com/office/2006/metadata/properties" ma:root="true" ma:fieldsID="0706132f90f0f624531f195140d5eb7f" ns1:_="" ns2:_="" ns3:_="" ns5:_="" ns6:_="">
    <xsd:import namespace="http://schemas.microsoft.com/sharepoint/v3"/>
    <xsd:import namespace="4db1b5e9-edb9-4a25-9e40-decc1a0480d4"/>
    <xsd:import namespace="ee93cde0-6d06-497b-95e9-685a95779802"/>
    <xsd:import namespace="57147047-b42e-410a-9e69-1d7e3716b4e0"/>
    <xsd:import namespace="a121ad74-6009-4341-b7e3-089dedf2f508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DocumentVersion" minOccurs="0"/>
                <xsd:element ref="ns3:p897402a74c7474580f4c6f482f5af7e" minOccurs="0"/>
                <xsd:element ref="ns3:TaxCatchAll" minOccurs="0"/>
                <xsd:element ref="ns3:TaxCatchAllLabel" minOccurs="0"/>
                <xsd:element ref="ns5:Area" minOccurs="0"/>
                <xsd:element ref="ns5:Resource" minOccurs="0"/>
                <xsd:element ref="ns2:TaxKeywordTaxHTField" minOccurs="0"/>
                <xsd:element ref="ns2:p8289c95bd4047ccbb0bdb6d4e716d78" minOccurs="0"/>
                <xsd:element ref="ns2:je7ea91d05ee448e9196b4ec33373db9" minOccurs="0"/>
                <xsd:element ref="ns3:n555ca163265404b85dc3633181a96ad" minOccurs="0"/>
                <xsd:element ref="ns6:MediaServiceMetadata" minOccurs="0"/>
                <xsd:element ref="ns6:MediaServiceFastMetadata" minOccurs="0"/>
                <xsd:element ref="ns2:ac9723e4366e4663927c94c3f56a4bf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1b5e9-edb9-4a25-9e40-decc1a0480d4" elementFormDefault="qualified">
    <xsd:import namespace="http://schemas.microsoft.com/office/2006/documentManagement/types"/>
    <xsd:import namespace="http://schemas.microsoft.com/office/infopath/2007/PartnerControls"/>
    <xsd:element name="DocumentVersion" ma:index="7" nillable="true" ma:displayName="Document Version" ma:description="The current version number of the document where the version is hard-rendered to the document rather than system versioning" ma:hidden="true" ma:internalName="DocumentVersion" ma:readOnly="false">
      <xsd:simpleType>
        <xsd:restriction base="dms:Text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ec9612d0-dc94-4ffe-ad7d-ed54524ecfd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8289c95bd4047ccbb0bdb6d4e716d78" ma:index="19" nillable="true" ma:taxonomy="true" ma:internalName="p8289c95bd4047ccbb0bdb6d4e716d78" ma:taxonomyFieldName="newfunction" ma:displayName="Function" ma:default="" ma:fieldId="{98289c95-bd40-47cc-bb0b-db6d4e716d78}" ma:sspId="ec9612d0-dc94-4ffe-ad7d-ed54524ecfd4" ma:termSetId="ab5d22f3-4700-4cc9-abbc-9743e28e9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7ea91d05ee448e9196b4ec33373db9" ma:index="22" nillable="true" ma:taxonomy="true" ma:internalName="je7ea91d05ee448e9196b4ec33373db9" ma:taxonomyFieldName="newAZListing" ma:displayName="Alphabet Listing" ma:default="" ma:fieldId="{3e7ea91d-05ee-448e-9196-b4ec33373db9}" ma:taxonomyMulti="true" ma:sspId="ec9612d0-dc94-4ffe-ad7d-ed54524ecfd4" ma:termSetId="75aa8841-f7ae-48bd-81bb-426f1e761d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9723e4366e4663927c94c3f56a4bfb" ma:index="27" nillable="true" ma:taxonomy="true" ma:internalName="ac9723e4366e4663927c94c3f56a4bfb" ma:taxonomyFieldName="Record_x0020_Activity" ma:displayName="Record Activity" ma:default="" ma:fieldId="{ac9723e4-366e-4663-927c-94c3f56a4bfb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3cde0-6d06-497b-95e9-685a95779802" elementFormDefault="qualified">
    <xsd:import namespace="http://schemas.microsoft.com/office/2006/documentManagement/types"/>
    <xsd:import namespace="http://schemas.microsoft.com/office/infopath/2007/PartnerControls"/>
    <xsd:element name="p897402a74c7474580f4c6f482f5af7e" ma:index="9" nillable="true" ma:taxonomy="true" ma:internalName="p897402a74c7474580f4c6f482f5af7e" ma:taxonomyFieldName="Topic" ma:displayName="Topic" ma:default="" ma:fieldId="{9897402a-74c7-4745-80f4-c6f482f5af7e}" ma:sspId="ec9612d0-dc94-4ffe-ad7d-ed54524ecfd4" ma:termSetId="14799b26-f1fb-48e5-90de-afd6e7b327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99fa0205-6581-43ef-a8f6-0a8ec962de4a}" ma:internalName="TaxCatchAll" ma:showField="CatchAllData" ma:web="4db1b5e9-edb9-4a25-9e40-decc1a048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99fa0205-6581-43ef-a8f6-0a8ec962de4a}" ma:internalName="TaxCatchAllLabel" ma:readOnly="true" ma:showField="CatchAllDataLabel" ma:web="4db1b5e9-edb9-4a25-9e40-decc1a048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55ca163265404b85dc3633181a96ad" ma:index="23" nillable="true" ma:taxonomy="true" ma:internalName="n555ca163265404b85dc3633181a96ad" ma:taxonomyFieldName="Document_x0020_Type" ma:displayName="Document Type" ma:default="" ma:fieldId="{7555ca16-3265-404b-85dc-3633181a96ad}" ma:sspId="ec9612d0-dc94-4ffe-ad7d-ed54524ecfd4" ma:termSetId="fedc0e18-5d81-4494-b703-47bb5b850e4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47047-b42e-410a-9e69-1d7e3716b4e0" elementFormDefault="qualified">
    <xsd:import namespace="http://schemas.microsoft.com/office/2006/documentManagement/types"/>
    <xsd:import namespace="http://schemas.microsoft.com/office/infopath/2007/PartnerControls"/>
    <xsd:element name="Area" ma:index="15" nillable="true" ma:displayName="Area" ma:internalName="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cations planning"/>
                    <xsd:enumeration value="Events"/>
                    <xsd:enumeration value="Media"/>
                    <xsd:enumeration value="Publishing"/>
                    <xsd:enumeration value="Severe weather communications"/>
                    <xsd:enumeration value="Social media"/>
                    <xsd:enumeration value="Style guide"/>
                    <xsd:enumeration value="Templates"/>
                  </xsd:restriction>
                </xsd:simpleType>
              </xsd:element>
            </xsd:sequence>
          </xsd:extension>
        </xsd:complexContent>
      </xsd:complexType>
    </xsd:element>
    <xsd:element name="Resource" ma:index="16" nillable="true" ma:displayName="Resource" ma:format="Dropdown" ma:internalName="Resource">
      <xsd:simpleType>
        <xsd:restriction base="dms:Choice">
          <xsd:enumeration value="Checklist"/>
          <xsd:enumeration value="Other resources"/>
          <xsd:enumeration value="Photography, image, video"/>
          <xsd:enumeration value="Style guide"/>
          <xsd:enumeration value="Templates"/>
          <xsd:enumeration value="User guid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1ad74-6009-4341-b7e3-089dedf2f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db1b5e9-edb9-4a25-9e40-decc1a0480d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c79ba194-340e-47e2-a2aa-ae335d8108f0</TermId>
        </TermInfo>
        <TermInfo xmlns="http://schemas.microsoft.com/office/infopath/2007/PartnerControls">
          <TermName xmlns="http://schemas.microsoft.com/office/infopath/2007/PartnerControls">Publishing</TermName>
          <TermId xmlns="http://schemas.microsoft.com/office/infopath/2007/PartnerControls">632c2870-1038-4385-8908-c2cccaf14c2e</TermId>
        </TermInfo>
        <TermInfo xmlns="http://schemas.microsoft.com/office/infopath/2007/PartnerControls">
          <TermName xmlns="http://schemas.microsoft.com/office/infopath/2007/PartnerControls">Word Templates</TermName>
          <TermId xmlns="http://schemas.microsoft.com/office/infopath/2007/PartnerControls">9447fc7b-ad67-41f7-95f2-0cc5d9925def</TermId>
        </TermInfo>
      </Terms>
    </TaxKeywordTaxHTField>
    <p8289c95bd4047ccbb0bdb6d4e716d78 xmlns="4db1b5e9-edb9-4a25-9e40-decc1a0480d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and Publishing</TermName>
          <TermId xmlns="http://schemas.microsoft.com/office/infopath/2007/PartnerControls">f34028a4-b788-40c4-9b0c-d2fbb725055a</TermId>
        </TermInfo>
      </Terms>
    </p8289c95bd4047ccbb0bdb6d4e716d78>
    <KpiDescription xmlns="http://schemas.microsoft.com/sharepoint/v3">PowerPoint template</KpiDescription>
    <p897402a74c7474580f4c6f482f5af7e xmlns="ee93cde0-6d06-497b-95e9-685a957798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Publishing</TermName>
          <TermId xmlns="http://schemas.microsoft.com/office/infopath/2007/PartnerControls">17aa74b7-4130-4098-a31f-ded78fd7a37e</TermId>
        </TermInfo>
      </Terms>
    </p897402a74c7474580f4c6f482f5af7e>
    <Resource xmlns="57147047-b42e-410a-9e69-1d7e3716b4e0">Templates</Resource>
    <TaxCatchAll xmlns="ee93cde0-6d06-497b-95e9-685a95779802">
      <Value>235</Value>
      <Value>147</Value>
      <Value>212</Value>
      <Value>313</Value>
      <Value>700</Value>
      <Value>699</Value>
    </TaxCatchAll>
    <n555ca163265404b85dc3633181a96ad xmlns="ee93cde0-6d06-497b-95e9-685a957798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7656dd30-8333-4578-98cb-21870204912d</TermId>
        </TermInfo>
      </Terms>
    </n555ca163265404b85dc3633181a96ad>
    <je7ea91d05ee448e9196b4ec33373db9 xmlns="4db1b5e9-edb9-4a25-9e40-decc1a0480d4">
      <Terms xmlns="http://schemas.microsoft.com/office/infopath/2007/PartnerControls"/>
    </je7ea91d05ee448e9196b4ec33373db9>
    <DocumentVersion xmlns="4db1b5e9-edb9-4a25-9e40-decc1a0480d4" xsi:nil="true"/>
    <Area xmlns="57147047-b42e-410a-9e69-1d7e3716b4e0">
      <Value>Publishing</Value>
      <Value>Templates</Value>
    </Area>
    <ac9723e4366e4663927c94c3f56a4bfb xmlns="4db1b5e9-edb9-4a25-9e40-decc1a0480d4">
      <Terms xmlns="http://schemas.microsoft.com/office/infopath/2007/PartnerControls"/>
    </ac9723e4366e4663927c94c3f56a4bfb>
  </documentManagement>
</p:properties>
</file>

<file path=customXml/itemProps1.xml><?xml version="1.0" encoding="utf-8"?>
<ds:datastoreItem xmlns:ds="http://schemas.openxmlformats.org/officeDocument/2006/customXml" ds:itemID="{4E7277D2-195C-4E01-BA26-9ED8F554F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b1b5e9-edb9-4a25-9e40-decc1a0480d4"/>
    <ds:schemaRef ds:uri="ee93cde0-6d06-497b-95e9-685a95779802"/>
    <ds:schemaRef ds:uri="57147047-b42e-410a-9e69-1d7e3716b4e0"/>
    <ds:schemaRef ds:uri="a121ad74-6009-4341-b7e3-089dedf2f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E51139-5180-4BA7-BA4F-01E0859536C7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DE850A05-A95D-4E22-AD6B-1935256F879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51A463C-EAAE-4A58-A42D-288A8EBDAE2D}">
  <ds:schemaRefs>
    <ds:schemaRef ds:uri="http://schemas.microsoft.com/office/2006/metadata/properties"/>
    <ds:schemaRef ds:uri="a121ad74-6009-4341-b7e3-089dedf2f508"/>
    <ds:schemaRef ds:uri="http://schemas.microsoft.com/sharepoint/v3"/>
    <ds:schemaRef ds:uri="4db1b5e9-edb9-4a25-9e40-decc1a0480d4"/>
    <ds:schemaRef ds:uri="http://purl.org/dc/terms/"/>
    <ds:schemaRef ds:uri="http://schemas.microsoft.com/office/2006/documentManagement/types"/>
    <ds:schemaRef ds:uri="http://schemas.microsoft.com/office/infopath/2007/PartnerControls"/>
    <ds:schemaRef ds:uri="ee93cde0-6d06-497b-95e9-685a95779802"/>
    <ds:schemaRef ds:uri="http://schemas.openxmlformats.org/package/2006/metadata/core-properties"/>
    <ds:schemaRef ds:uri="http://purl.org/dc/elements/1.1/"/>
    <ds:schemaRef ds:uri="57147047-b42e-410a-9e69-1d7e3716b4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11487</TotalTime>
  <Words>813</Words>
  <Application>Microsoft Office PowerPoint</Application>
  <PresentationFormat>On-screen Show (4:3)</PresentationFormat>
  <Paragraphs>124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.AppleSystemUIFont</vt:lpstr>
      <vt:lpstr>Arial</vt:lpstr>
      <vt:lpstr>Calibri</vt:lpstr>
      <vt:lpstr>LucidaGrande</vt:lpstr>
      <vt:lpstr>Office Theme</vt:lpstr>
      <vt:lpstr>1_Office Theme</vt:lpstr>
      <vt:lpstr>PowerPoint Presentation</vt:lpstr>
      <vt:lpstr>Aims of Volcanic Ash Research</vt:lpstr>
      <vt:lpstr>Dispersion Ensemble Prediction System (DEPS)</vt:lpstr>
      <vt:lpstr>Sinabung -- 19 Feb 2018</vt:lpstr>
      <vt:lpstr>Satellite Imagery (0800 UTC)</vt:lpstr>
      <vt:lpstr>DEPS 6-hr forecast</vt:lpstr>
      <vt:lpstr>DEPS 6-hr Forecast (2)</vt:lpstr>
      <vt:lpstr>DEPS 12-h forecast</vt:lpstr>
      <vt:lpstr>DEPS 12-hr forecast (2)</vt:lpstr>
      <vt:lpstr>Understanding the forecast shortcomings</vt:lpstr>
      <vt:lpstr>11 May 2018 Merapi eruption</vt:lpstr>
      <vt:lpstr>Importance of initialization</vt:lpstr>
      <vt:lpstr>Integration of observations with dispersion model</vt:lpstr>
      <vt:lpstr>Top height of Merapi eruption plume</vt:lpstr>
      <vt:lpstr>Distal Ash Initialization</vt:lpstr>
      <vt:lpstr>Quantitative Estimates </vt:lpstr>
      <vt:lpstr>Incorporating observations improves forecasts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PowerPoint Template Dark</dc:title>
  <dc:creator>Microsoft Office User</dc:creator>
  <cp:keywords>Template; Word Templates; Publishing</cp:keywords>
  <cp:lastModifiedBy>Meelis Zidikheri</cp:lastModifiedBy>
  <cp:revision>120</cp:revision>
  <dcterms:created xsi:type="dcterms:W3CDTF">2017-07-13T03:45:23Z</dcterms:created>
  <dcterms:modified xsi:type="dcterms:W3CDTF">2018-11-26T05:22:24Z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0x010100A8C06B1E089D134B9DD0D15BF99D144B00B7390F208C57D441B145486A223E8D37</vt:lpwstr>
  </property>
  <property fmtid="{D5CDD505-2E9C-101B-9397-08002B2CF9AE}" pid="3" name="TaxKeyword">
    <vt:lpwstr>699;#Template|c79ba194-340e-47e2-a2aa-ae335d8108f0;#212;#Publishing|632c2870-1038-4385-8908-c2cccaf14c2e;#700;#Word Templates|9447fc7b-ad67-41f7-95f2-0cc5d9925def</vt:lpwstr>
  </property>
  <property fmtid="{D5CDD505-2E9C-101B-9397-08002B2CF9AE}" pid="4" name="Topic">
    <vt:lpwstr>147;#Publishing|17aa74b7-4130-4098-a31f-ded78fd7a37e</vt:lpwstr>
  </property>
  <property fmtid="{D5CDD505-2E9C-101B-9397-08002B2CF9AE}" pid="5" name="newfunction">
    <vt:lpwstr>313;#Communications and Publishing|f34028a4-b788-40c4-9b0c-d2fbb725055a</vt:lpwstr>
  </property>
  <property fmtid="{D5CDD505-2E9C-101B-9397-08002B2CF9AE}" pid="6" name="newAZListing">
    <vt:lpwstr/>
  </property>
  <property fmtid="{D5CDD505-2E9C-101B-9397-08002B2CF9AE}" pid="7" name="Document Type">
    <vt:lpwstr>235;#Template|7656dd30-8333-4578-98cb-21870204912d</vt:lpwstr>
  </property>
</Properties>
</file>