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  <p:sldMasterId id="2147483697" r:id="rId3"/>
  </p:sldMasterIdLst>
  <p:notesMasterIdLst>
    <p:notesMasterId r:id="rId17"/>
  </p:notesMasterIdLst>
  <p:handoutMasterIdLst>
    <p:handoutMasterId r:id="rId18"/>
  </p:handoutMasterIdLst>
  <p:sldIdLst>
    <p:sldId id="380" r:id="rId4"/>
    <p:sldId id="556" r:id="rId5"/>
    <p:sldId id="546" r:id="rId6"/>
    <p:sldId id="560" r:id="rId7"/>
    <p:sldId id="519" r:id="rId8"/>
    <p:sldId id="517" r:id="rId9"/>
    <p:sldId id="550" r:id="rId10"/>
    <p:sldId id="551" r:id="rId11"/>
    <p:sldId id="541" r:id="rId12"/>
    <p:sldId id="554" r:id="rId13"/>
    <p:sldId id="555" r:id="rId14"/>
    <p:sldId id="544" r:id="rId15"/>
    <p:sldId id="379" r:id="rId16"/>
  </p:sldIdLst>
  <p:sldSz cx="9144000" cy="5143500" type="screen16x9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9">
          <p15:clr>
            <a:srgbClr val="A4A3A4"/>
          </p15:clr>
        </p15:guide>
        <p15:guide id="2" orient="horz" pos="3202">
          <p15:clr>
            <a:srgbClr val="A4A3A4"/>
          </p15:clr>
        </p15:guide>
        <p15:guide id="3" orient="horz" pos="3226">
          <p15:clr>
            <a:srgbClr val="A4A3A4"/>
          </p15:clr>
        </p15:guide>
        <p15:guide id="4" orient="horz" pos="2816">
          <p15:clr>
            <a:srgbClr val="A4A3A4"/>
          </p15:clr>
        </p15:guide>
        <p15:guide id="5" orient="horz" pos="1695">
          <p15:clr>
            <a:srgbClr val="A4A3A4"/>
          </p15:clr>
        </p15:guide>
        <p15:guide id="6" pos="227">
          <p15:clr>
            <a:srgbClr val="A4A3A4"/>
          </p15:clr>
        </p15:guide>
        <p15:guide id="7" pos="2880">
          <p15:clr>
            <a:srgbClr val="A4A3A4"/>
          </p15:clr>
        </p15:guide>
        <p15:guide id="8" pos="5529">
          <p15:clr>
            <a:srgbClr val="A4A3A4"/>
          </p15:clr>
        </p15:guide>
        <p15:guide id="9" pos="2765">
          <p15:clr>
            <a:srgbClr val="A4A3A4"/>
          </p15:clr>
        </p15:guide>
        <p15:guide id="10" pos="29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4F868E"/>
    <a:srgbClr val="008EAA"/>
    <a:srgbClr val="002745"/>
    <a:srgbClr val="41B3DC"/>
    <a:srgbClr val="003C71"/>
    <a:srgbClr val="34657F"/>
    <a:srgbClr val="707372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83767" autoAdjust="0"/>
  </p:normalViewPr>
  <p:slideViewPr>
    <p:cSldViewPr snapToGrid="0" showGuides="1">
      <p:cViewPr varScale="1">
        <p:scale>
          <a:sx n="117" d="100"/>
          <a:sy n="117" d="100"/>
        </p:scale>
        <p:origin x="828" y="102"/>
      </p:cViewPr>
      <p:guideLst>
        <p:guide orient="horz" pos="539"/>
        <p:guide orient="horz" pos="3202"/>
        <p:guide orient="horz" pos="3226"/>
        <p:guide orient="horz" pos="2816"/>
        <p:guide orient="horz" pos="1695"/>
        <p:guide pos="227"/>
        <p:guide pos="2880"/>
        <p:guide pos="5529"/>
        <p:guide pos="2765"/>
        <p:guide pos="2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ED426-35BB-864F-8C8D-930F3F36D6E5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9A57-CA1E-4D4E-BD1F-ABD9983CB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26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04C5B-FB35-4AAD-9D0D-9B8F3073C67B}" type="datetimeFigureOut">
              <a:rPr lang="en-US"/>
              <a:pPr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45C08A-95C8-4DCE-8AF2-6B7B84D475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6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5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VAT has two components – built in HyFS</a:t>
            </a:r>
            <a:r>
              <a:rPr lang="en-AU" baseline="0" dirty="0"/>
              <a:t> + Python scripts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8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6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Photo:</a:t>
            </a:r>
            <a:r>
              <a:rPr lang="en-AU" baseline="0" dirty="0"/>
              <a:t> </a:t>
            </a:r>
            <a:r>
              <a:rPr lang="en-AU" dirty="0"/>
              <a:t>Eildon</a:t>
            </a:r>
            <a:r>
              <a:rPr lang="en-AU" baseline="0" dirty="0"/>
              <a:t> spillway(Alison Pouliot)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7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Speaker intro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1947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6152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26156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6AC765AF-4B51-4271-8A39-C9F7E62A5A34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5777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7033FC5C-B132-4E60-B6A9-212B39506588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5794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80487F5E-B46F-470D-A039-0A89AB2CEA7E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2822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957263"/>
            <a:ext cx="4152900" cy="3419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4" y="957263"/>
            <a:ext cx="4154487" cy="3419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2395937E-F83F-4475-85C8-B26121DEDB9C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6440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34E986C7-F076-4BA5-863C-265EA8E322B4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97327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EF944F8C-6D01-4EA8-A5AD-F344D78DB109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7901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F6339E0F-DFD2-4B44-BF7A-73FDDD7115C0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71797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47844874-9B5D-4608-B0A3-FB9309602F54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74139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251BD420-C4A2-49F7-9EEC-0C63B470F7C5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6771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362" y="855663"/>
            <a:ext cx="8431200" cy="3614737"/>
          </a:xfrm>
        </p:spPr>
        <p:txBody>
          <a:bodyPr/>
          <a:lstStyle>
            <a:lvl1pPr marL="180000" indent="-180000">
              <a:spcBef>
                <a:spcPts val="0"/>
              </a:spcBef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  <a:lvl2pPr>
              <a:defRPr sz="1600"/>
            </a:lvl2pPr>
            <a:lvl3pPr>
              <a:defRPr sz="1600"/>
            </a:lvl3pPr>
          </a:lstStyle>
          <a:p>
            <a:pPr marL="180000" marR="0" lvl="0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Click to edit Master text styles</a:t>
            </a:r>
          </a:p>
          <a:p>
            <a:pPr marL="180000" marR="0" lvl="1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180000" marR="0" lvl="2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476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031913D2-1CAE-42F8-B9AA-969BDE521D28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49225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02407"/>
            <a:ext cx="2114550" cy="41743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4" y="202407"/>
            <a:ext cx="6192837" cy="41743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Post Processing NWP Rainfall Forecasts  |  Durga Lal  Shrestha  |  Page </a:t>
            </a:r>
            <a:fld id="{B6BD0B02-C729-4D33-ADE4-07D2E4DF4F4E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3790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957262"/>
            <a:ext cx="8460000" cy="3416738"/>
          </a:xfrm>
        </p:spPr>
        <p:txBody>
          <a:bodyPr/>
          <a:lstStyle>
            <a:lvl2pPr marL="189000" indent="-188119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02500"/>
            <a:ext cx="8460000" cy="67033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12"/>
              </a:spcAft>
              <a:buNone/>
              <a:defRPr sz="27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650" b="1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AU" dirty="0"/>
              <a:t>WIRADA 4.1 in 2011-12|  David Robertson|  Page </a:t>
            </a:r>
            <a:fld id="{CE85285E-B6E7-44F1-A07D-7B68406A48B1}" type="slidenum">
              <a:rPr lang="en-AU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85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957262"/>
            <a:ext cx="8460000" cy="3416738"/>
          </a:xfrm>
        </p:spPr>
        <p:txBody>
          <a:bodyPr/>
          <a:lstStyle>
            <a:lvl2pPr marL="189000" indent="-188119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02500"/>
            <a:ext cx="8460000" cy="67033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12"/>
              </a:spcAft>
              <a:buNone/>
              <a:defRPr sz="27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650" b="1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AU" dirty="0"/>
              <a:t>WIRADA 4.1 in 2011-12|  David Robertson|  Page </a:t>
            </a:r>
            <a:fld id="{CE85285E-B6E7-44F1-A07D-7B68406A48B1}" type="slidenum">
              <a:rPr lang="en-AU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0662"/>
            <a:ext cx="4037013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388" y="0"/>
            <a:ext cx="4392612" cy="4470399"/>
          </a:xfrm>
        </p:spPr>
        <p:txBody>
          <a:bodyPr/>
          <a:lstStyle>
            <a:lvl1pPr>
              <a:defRPr lang="en-US" sz="14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0363" y="855663"/>
            <a:ext cx="4035425" cy="3614737"/>
          </a:xfrm>
        </p:spPr>
        <p:txBody>
          <a:bodyPr/>
          <a:lstStyle>
            <a:lvl1pPr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63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0662"/>
            <a:ext cx="843280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0362" y="855662"/>
            <a:ext cx="4035425" cy="3614737"/>
          </a:xfrm>
        </p:spPr>
        <p:txBody>
          <a:bodyPr/>
          <a:lstStyle>
            <a:lvl1pPr marL="180000" marR="0" indent="-1800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2975" y="857249"/>
            <a:ext cx="4035600" cy="36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795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388" y="855663"/>
            <a:ext cx="4035600" cy="3614736"/>
          </a:xfrm>
        </p:spPr>
        <p:txBody>
          <a:bodyPr/>
          <a:lstStyle>
            <a:lvl1pPr>
              <a:defRPr lang="en-US" sz="16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0000" y="855662"/>
            <a:ext cx="4035600" cy="3614737"/>
          </a:xfrm>
        </p:spPr>
        <p:txBody>
          <a:bodyPr/>
          <a:lstStyle>
            <a:lvl1pPr>
              <a:defRPr lang="en-US" sz="16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15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52800"/>
            <a:ext cx="4719802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Day, Date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Event heading</a:t>
            </a:r>
          </a:p>
        </p:txBody>
      </p:sp>
      <p:pic>
        <p:nvPicPr>
          <p:cNvPr id="6" name="Picture 5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6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BE9C6A-2665-48D4-A518-838A9D5CF2C8}" type="datetimeFigureOut">
              <a:rPr lang="en-AU" smtClean="0"/>
              <a:t>26/11/2018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6EAC43B-C7ED-4BA5-8F98-88AB1AA169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830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26156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4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52800"/>
            <a:ext cx="4719802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Day, Date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Event heading</a:t>
            </a:r>
          </a:p>
        </p:txBody>
      </p:sp>
      <p:pic>
        <p:nvPicPr>
          <p:cNvPr id="6" name="Picture 5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3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855663"/>
            <a:ext cx="8431200" cy="35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Click to edit Master styles</a:t>
            </a:r>
          </a:p>
          <a:p>
            <a:pPr marL="4657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List item level 2</a:t>
            </a:r>
          </a:p>
          <a:p>
            <a:pPr marL="6457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List item level 3</a:t>
            </a:r>
          </a:p>
        </p:txBody>
      </p:sp>
      <p:pic>
        <p:nvPicPr>
          <p:cNvPr id="8" name="Picture 7" descr="BM_inline(w).ep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  <p:sldLayoutId id="2147483690" r:id="rId5"/>
    <p:sldLayoutId id="2147483695" r:id="rId6"/>
    <p:sldLayoutId id="2147483711" r:id="rId7"/>
    <p:sldLayoutId id="2147483712" r:id="rId8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350" b="0" i="0" kern="1200" cap="none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000" marR="0" indent="-18000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/>
        <a:buChar char="•"/>
        <a:tabLst/>
        <a:defRPr lang="en-US" sz="1600" kern="1200" baseline="0" dirty="0" smtClean="0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855663"/>
            <a:ext cx="8431200" cy="35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Click to edit Master styles</a:t>
            </a:r>
          </a:p>
          <a:p>
            <a:pPr marL="4657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List item level 2</a:t>
            </a:r>
          </a:p>
          <a:p>
            <a:pPr marL="6457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List item level 3</a:t>
            </a:r>
          </a:p>
        </p:txBody>
      </p:sp>
    </p:spTree>
    <p:extLst>
      <p:ext uri="{BB962C8B-B14F-4D97-AF65-F5344CB8AC3E}">
        <p14:creationId xmlns:p14="http://schemas.microsoft.com/office/powerpoint/2010/main" val="46030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350" b="0" i="0" kern="1200" cap="none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000" marR="0" indent="-18000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/>
        <a:buChar char="•"/>
        <a:tabLst/>
        <a:defRPr lang="en-US" sz="1600" kern="1200" baseline="0" dirty="0" smtClean="0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-71438" y="4538662"/>
            <a:ext cx="9317038" cy="644129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b="0" dirty="0">
                <a:latin typeface="Arial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b="0" dirty="0">
                <a:latin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b="0" dirty="0">
                <a:latin typeface="Arial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b="0" dirty="0">
                <a:latin typeface="Arial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7891680 w 2880"/>
                <a:gd name="T1" fmla="*/ 0 h 122"/>
                <a:gd name="T2" fmla="*/ 0 w 2880"/>
                <a:gd name="T3" fmla="*/ 0 h 122"/>
                <a:gd name="T4" fmla="*/ 0 w 2880"/>
                <a:gd name="T5" fmla="*/ 41444 h 122"/>
                <a:gd name="T6" fmla="*/ 7266314 w 2880"/>
                <a:gd name="T7" fmla="*/ 41444 h 122"/>
                <a:gd name="T8" fmla="*/ 7891680 w 2880"/>
                <a:gd name="T9" fmla="*/ 0 h 122"/>
                <a:gd name="T10" fmla="*/ 9142412 w 2880"/>
                <a:gd name="T11" fmla="*/ 0 h 122"/>
                <a:gd name="T12" fmla="*/ 7891680 w 2880"/>
                <a:gd name="T13" fmla="*/ 0 h 122"/>
                <a:gd name="T14" fmla="*/ 8929724 w 2880"/>
                <a:gd name="T15" fmla="*/ 388937 h 122"/>
                <a:gd name="T16" fmla="*/ 9142412 w 2880"/>
                <a:gd name="T17" fmla="*/ 388937 h 122"/>
                <a:gd name="T18" fmla="*/ 9142412 w 2880"/>
                <a:gd name="T19" fmla="*/ 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0"/>
                <a:gd name="T31" fmla="*/ 0 h 122"/>
                <a:gd name="T32" fmla="*/ 2880 w 2880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003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b="0" dirty="0">
                <a:latin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 userDrawn="1"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latin typeface="Arial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latin typeface="Arial" charset="0"/>
              </a:endParaRPr>
            </a:p>
          </p:txBody>
        </p:sp>
        <p:pic>
          <p:nvPicPr>
            <p:cNvPr id="79884" name="Picture 78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 dirty="0">
                <a:latin typeface="Arial" charset="0"/>
              </a:endParaRPr>
            </a:p>
          </p:txBody>
        </p:sp>
      </p:grpSp>
      <p:sp>
        <p:nvSpPr>
          <p:cNvPr id="798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4" y="957263"/>
            <a:ext cx="845978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4887516"/>
            <a:ext cx="6119812" cy="809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675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AU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Assessing the performance of ensemble streamflow forecasts </a:t>
            </a:r>
            <a:r>
              <a:rPr lang="en-AU" altLang="en-US" dirty="0"/>
              <a:t>|  Shrestha, Robertson, Bennett, Wang |  Page </a:t>
            </a:r>
            <a:fld id="{391871F6-55C0-4A3C-8FB4-838B591F3545}" type="slidenum">
              <a:rPr lang="en-AU" altLang="en-US"/>
              <a:pPr/>
              <a:t>‹#›</a:t>
            </a:fld>
            <a:endParaRPr lang="en-AU" altLang="en-US" dirty="0"/>
          </a:p>
        </p:txBody>
      </p:sp>
      <p:sp>
        <p:nvSpPr>
          <p:cNvPr id="7988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4" y="202406"/>
            <a:ext cx="84597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4774407"/>
            <a:ext cx="9317038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9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sldNum="0" hdr="0"/>
  <p:txStyles>
    <p:titleStyle>
      <a:lvl1pPr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libri" panose="020F0502020204030204" pitchFamily="34" charset="0"/>
        </a:defRPr>
      </a:lvl2pPr>
      <a:lvl3pPr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libri" panose="020F0502020204030204" pitchFamily="34" charset="0"/>
        </a:defRPr>
      </a:lvl3pPr>
      <a:lvl4pPr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libri" panose="020F0502020204030204" pitchFamily="34" charset="0"/>
        </a:defRPr>
      </a:lvl4pPr>
      <a:lvl5pPr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libri" panose="020F0502020204030204" pitchFamily="34" charset="0"/>
        </a:defRPr>
      </a:lvl5pPr>
      <a:lvl6pPr marL="3429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libri" panose="020F0502020204030204" pitchFamily="34" charset="0"/>
        </a:defRPr>
      </a:lvl6pPr>
      <a:lvl7pPr marL="6858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libri" panose="020F0502020204030204" pitchFamily="34" charset="0"/>
        </a:defRPr>
      </a:lvl7pPr>
      <a:lvl8pPr marL="10287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libri" panose="020F0502020204030204" pitchFamily="34" charset="0"/>
        </a:defRPr>
      </a:lvl8pPr>
      <a:lvl9pPr marL="13716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Calibri" panose="020F0502020204030204" pitchFamily="34" charset="0"/>
        </a:defRPr>
      </a:lvl9pPr>
    </p:titleStyle>
    <p:bodyStyle>
      <a:lvl1pPr algn="l" defTabSz="342900" rtl="0" fontAlgn="base">
        <a:lnSpc>
          <a:spcPct val="90000"/>
        </a:lnSpc>
        <a:spcBef>
          <a:spcPts val="450"/>
        </a:spcBef>
        <a:spcAft>
          <a:spcPts val="422"/>
        </a:spcAft>
        <a:buFont typeface="Arial" panose="020B0604020202020204" pitchFamily="34" charset="0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19" indent="-188119" algn="l" defTabSz="342900" rtl="0" fontAlgn="base">
        <a:lnSpc>
          <a:spcPct val="90000"/>
        </a:lnSpc>
        <a:spcBef>
          <a:spcPct val="0"/>
        </a:spcBef>
        <a:spcAft>
          <a:spcPts val="422"/>
        </a:spcAft>
        <a:buFont typeface="Symbol" panose="05050102010706020507" pitchFamily="18" charset="2"/>
        <a:buChar char="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77429" indent="-188119" algn="l" defTabSz="342900" rtl="0" fontAlgn="base">
        <a:lnSpc>
          <a:spcPct val="90000"/>
        </a:lnSpc>
        <a:spcBef>
          <a:spcPct val="0"/>
        </a:spcBef>
        <a:spcAft>
          <a:spcPts val="422"/>
        </a:spcAft>
        <a:buClr>
          <a:srgbClr val="484647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66738" indent="-188119" algn="l" defTabSz="342900" rtl="0" fontAlgn="base">
        <a:lnSpc>
          <a:spcPct val="90000"/>
        </a:lnSpc>
        <a:spcBef>
          <a:spcPct val="0"/>
        </a:spcBef>
        <a:spcAft>
          <a:spcPts val="422"/>
        </a:spcAft>
        <a:buClr>
          <a:srgbClr val="484647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54856" indent="-188119" algn="l" defTabSz="342900" rtl="0" fontAlgn="base">
        <a:lnSpc>
          <a:spcPct val="90000"/>
        </a:lnSpc>
        <a:spcBef>
          <a:spcPct val="0"/>
        </a:spcBef>
        <a:spcAft>
          <a:spcPts val="422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om.gov.au/water/7daystreamflo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6000" y="1742623"/>
            <a:ext cx="4719802" cy="748923"/>
          </a:xfrm>
        </p:spPr>
        <p:txBody>
          <a:bodyPr/>
          <a:lstStyle/>
          <a:p>
            <a:r>
              <a:rPr lang="en-AU" dirty="0" err="1"/>
              <a:t>Dr.</a:t>
            </a:r>
            <a:r>
              <a:rPr lang="en-AU" dirty="0"/>
              <a:t> Sophie Zhang</a:t>
            </a:r>
          </a:p>
          <a:p>
            <a:r>
              <a:rPr lang="en-AU" dirty="0"/>
              <a:t>Water Forecasting Services – Bureau of Meteorology</a:t>
            </a:r>
          </a:p>
          <a:p>
            <a:r>
              <a:rPr lang="en-AU" dirty="0"/>
              <a:t>27 November 2018, Bureau R&amp;D Workshop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30629" y="192752"/>
            <a:ext cx="6761096" cy="789960"/>
          </a:xfrm>
        </p:spPr>
        <p:txBody>
          <a:bodyPr/>
          <a:lstStyle/>
          <a:p>
            <a:r>
              <a:rPr lang="en-US" sz="2400" dirty="0"/>
              <a:t>Evaluation of NWP rainfall forecasts for </a:t>
            </a:r>
          </a:p>
          <a:p>
            <a:r>
              <a:rPr lang="en-US" sz="2400" dirty="0"/>
              <a:t>7-day ensemble flow forecasting service</a:t>
            </a:r>
            <a:endParaRPr lang="en-AU" sz="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B222A-585A-4C76-AB05-45F348B06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074" y="0"/>
            <a:ext cx="3019926" cy="40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E3A0C-26F7-42FE-B4DA-3DD71B3F64D8}"/>
              </a:ext>
            </a:extLst>
          </p:cNvPr>
          <p:cNvSpPr txBox="1"/>
          <p:nvPr/>
        </p:nvSpPr>
        <p:spPr>
          <a:xfrm>
            <a:off x="2352683" y="3828443"/>
            <a:ext cx="4943962" cy="1315057"/>
          </a:xfrm>
          <a:prstGeom prst="rect">
            <a:avLst/>
          </a:prstGeom>
          <a:noFill/>
        </p:spPr>
        <p:txBody>
          <a:bodyPr lIns="0" tIns="0" rIns="0" bIns="0" numCol="2"/>
          <a:lstStyle/>
          <a:p>
            <a:pPr>
              <a:spcAft>
                <a:spcPts val="400"/>
              </a:spcAft>
              <a:buFont typeface="Arial" charset="0"/>
              <a:buNone/>
            </a:pPr>
            <a:r>
              <a:rPr lang="en-AU" altLang="zh-CN" sz="1400" dirty="0">
                <a:solidFill>
                  <a:schemeClr val="bg1"/>
                </a:solidFill>
                <a:latin typeface="Arial" charset="0"/>
              </a:rPr>
              <a:t>Prasantha Hapuarachchi  Aynul Kabir </a:t>
            </a:r>
          </a:p>
          <a:p>
            <a:pPr>
              <a:spcAft>
                <a:spcPts val="400"/>
              </a:spcAft>
              <a:buFont typeface="Arial" charset="0"/>
              <a:buNone/>
            </a:pPr>
            <a:r>
              <a:rPr lang="en-AU" altLang="zh-CN" sz="1400" dirty="0">
                <a:solidFill>
                  <a:schemeClr val="bg1"/>
                </a:solidFill>
                <a:latin typeface="Arial" charset="0"/>
              </a:rPr>
              <a:t>Mohammed Hasan </a:t>
            </a:r>
          </a:p>
          <a:p>
            <a:pPr>
              <a:spcAft>
                <a:spcPts val="400"/>
              </a:spcAft>
              <a:buFont typeface="Arial" charset="0"/>
              <a:buNone/>
            </a:pPr>
            <a:r>
              <a:rPr lang="en-AU" altLang="zh-CN" sz="1400" dirty="0">
                <a:solidFill>
                  <a:schemeClr val="bg1"/>
                </a:solidFill>
                <a:latin typeface="Arial" charset="0"/>
              </a:rPr>
              <a:t>Mohammed Bari </a:t>
            </a:r>
          </a:p>
          <a:p>
            <a:pPr>
              <a:spcAft>
                <a:spcPts val="400"/>
              </a:spcAft>
              <a:buFont typeface="Arial" charset="0"/>
              <a:buNone/>
            </a:pPr>
            <a:r>
              <a:rPr lang="en-AU" altLang="zh-CN" sz="1400" dirty="0">
                <a:solidFill>
                  <a:schemeClr val="bg1"/>
                </a:solidFill>
                <a:latin typeface="Arial" charset="0"/>
              </a:rPr>
              <a:t>Sophie Zhang</a:t>
            </a:r>
          </a:p>
          <a:p>
            <a:pPr>
              <a:spcAft>
                <a:spcPts val="400"/>
              </a:spcAft>
              <a:buFont typeface="Arial" charset="0"/>
              <a:buNone/>
            </a:pPr>
            <a:r>
              <a:rPr lang="en-AU" altLang="zh-CN" sz="1400" dirty="0">
                <a:solidFill>
                  <a:schemeClr val="bg1"/>
                </a:solidFill>
                <a:latin typeface="Arial" charset="0"/>
              </a:rPr>
              <a:t>Narendra Tuteja  </a:t>
            </a:r>
          </a:p>
          <a:p>
            <a:pPr>
              <a:spcAft>
                <a:spcPts val="400"/>
              </a:spcAft>
              <a:buFont typeface="Arial" charset="0"/>
              <a:buNone/>
            </a:pPr>
            <a:r>
              <a:rPr lang="en-AU" altLang="zh-CN" sz="1400" dirty="0">
                <a:solidFill>
                  <a:schemeClr val="bg1"/>
                </a:solidFill>
                <a:latin typeface="Arial" charset="0"/>
              </a:rPr>
              <a:t>Jayaratne Liyanage</a:t>
            </a:r>
          </a:p>
          <a:p>
            <a:pPr>
              <a:spcAft>
                <a:spcPts val="400"/>
              </a:spcAft>
              <a:buFont typeface="Arial" charset="0"/>
              <a:buNone/>
            </a:pPr>
            <a:r>
              <a:rPr lang="en-AU" altLang="zh-CN" sz="1400" dirty="0">
                <a:solidFill>
                  <a:schemeClr val="bg1"/>
                </a:solidFill>
                <a:latin typeface="Arial" charset="0"/>
              </a:rPr>
              <a:t>Nilantha Gamage</a:t>
            </a:r>
          </a:p>
          <a:p>
            <a:pPr>
              <a:spcAft>
                <a:spcPts val="400"/>
              </a:spcAft>
              <a:buFont typeface="Arial" charset="0"/>
              <a:buNone/>
            </a:pPr>
            <a:r>
              <a:rPr lang="en-AU" sz="1400" dirty="0">
                <a:solidFill>
                  <a:schemeClr val="bg1"/>
                </a:solidFill>
                <a:latin typeface="Arial" charset="0"/>
                <a:ea typeface="Geneva" pitchFamily="124" charset="-128"/>
                <a:cs typeface="+mn-cs"/>
              </a:rPr>
              <a:t>David </a:t>
            </a:r>
            <a:r>
              <a:rPr lang="en-AU" sz="1400" dirty="0" err="1">
                <a:solidFill>
                  <a:schemeClr val="bg1"/>
                </a:solidFill>
                <a:latin typeface="Arial" charset="0"/>
                <a:ea typeface="Geneva" pitchFamily="124" charset="-128"/>
                <a:cs typeface="+mn-cs"/>
              </a:rPr>
              <a:t>Robertsen</a:t>
            </a:r>
            <a:r>
              <a:rPr lang="en-AU" sz="1400" dirty="0">
                <a:solidFill>
                  <a:schemeClr val="bg1"/>
                </a:solidFill>
                <a:latin typeface="Arial" charset="0"/>
                <a:ea typeface="Geneva" pitchFamily="124" charset="-128"/>
                <a:cs typeface="+mn-cs"/>
              </a:rPr>
              <a:t> (CSIRO)</a:t>
            </a:r>
          </a:p>
          <a:p>
            <a:pPr>
              <a:spcAft>
                <a:spcPts val="400"/>
              </a:spcAft>
            </a:pPr>
            <a:r>
              <a:rPr lang="en-AU" sz="1400" dirty="0">
                <a:solidFill>
                  <a:schemeClr val="bg1"/>
                </a:solidFill>
                <a:latin typeface="Arial"/>
              </a:rPr>
              <a:t>James Bennett </a:t>
            </a:r>
            <a:r>
              <a:rPr lang="en-AU" sz="1400" dirty="0">
                <a:solidFill>
                  <a:schemeClr val="bg1"/>
                </a:solidFill>
                <a:latin typeface="Arial" charset="0"/>
              </a:rPr>
              <a:t>(CSIRO)</a:t>
            </a:r>
          </a:p>
        </p:txBody>
      </p:sp>
    </p:spTree>
    <p:extLst>
      <p:ext uri="{BB962C8B-B14F-4D97-AF65-F5344CB8AC3E}">
        <p14:creationId xmlns:p14="http://schemas.microsoft.com/office/powerpoint/2010/main" val="4472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70" y="101935"/>
            <a:ext cx="8431200" cy="633413"/>
          </a:xfrm>
        </p:spPr>
        <p:txBody>
          <a:bodyPr/>
          <a:lstStyle/>
          <a:p>
            <a:r>
              <a:rPr lang="en-AU" b="1" dirty="0"/>
              <a:t>Summary: rainfall forecasts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58775" y="855663"/>
          <a:ext cx="8431212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404">
                  <a:extLst>
                    <a:ext uri="{9D8B030D-6E8A-4147-A177-3AD203B41FA5}">
                      <a16:colId xmlns:a16="http://schemas.microsoft.com/office/drawing/2014/main" val="3977178193"/>
                    </a:ext>
                  </a:extLst>
                </a:gridCol>
                <a:gridCol w="2810404">
                  <a:extLst>
                    <a:ext uri="{9D8B030D-6E8A-4147-A177-3AD203B41FA5}">
                      <a16:colId xmlns:a16="http://schemas.microsoft.com/office/drawing/2014/main" val="1500841091"/>
                    </a:ext>
                  </a:extLst>
                </a:gridCol>
                <a:gridCol w="2810404">
                  <a:extLst>
                    <a:ext uri="{9D8B030D-6E8A-4147-A177-3AD203B41FA5}">
                      <a16:colId xmlns:a16="http://schemas.microsoft.com/office/drawing/2014/main" val="2213196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Raw forecasts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Post 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61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Bias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ECMWF forecasts are relatively less biased, followed by PME.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Significantly reduced biases across all catchments at all lead-times.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57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CRPS (mm/day)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Increases with the lead-time.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Improves ACCESS-G rainfall forecasts, but no notable improvement in ECMWF and ACCESS-GE.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92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Reliability (KS-D)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Slightly improves with the lead-time.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Significant improvement compared to raw rainfall.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8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1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8" y="113966"/>
            <a:ext cx="8431200" cy="633413"/>
          </a:xfrm>
        </p:spPr>
        <p:txBody>
          <a:bodyPr/>
          <a:lstStyle/>
          <a:p>
            <a:r>
              <a:rPr lang="en-AU" b="1" dirty="0"/>
              <a:t>Summary: streamflow forecasts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58775" y="855663"/>
          <a:ext cx="8431212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404">
                  <a:extLst>
                    <a:ext uri="{9D8B030D-6E8A-4147-A177-3AD203B41FA5}">
                      <a16:colId xmlns:a16="http://schemas.microsoft.com/office/drawing/2014/main" val="3977178193"/>
                    </a:ext>
                  </a:extLst>
                </a:gridCol>
                <a:gridCol w="2810404">
                  <a:extLst>
                    <a:ext uri="{9D8B030D-6E8A-4147-A177-3AD203B41FA5}">
                      <a16:colId xmlns:a16="http://schemas.microsoft.com/office/drawing/2014/main" val="1500841091"/>
                    </a:ext>
                  </a:extLst>
                </a:gridCol>
                <a:gridCol w="2810404">
                  <a:extLst>
                    <a:ext uri="{9D8B030D-6E8A-4147-A177-3AD203B41FA5}">
                      <a16:colId xmlns:a16="http://schemas.microsoft.com/office/drawing/2014/main" val="2213196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Raw forecasts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Post 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61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Bias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Largely variable from catchment to catchment. Post-processed rainfall produces streamflow with slightly lower bias.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Significantly reduced biases at short lead-times and the effect declines with lead-time.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57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CRPS (mm/day)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Post-processed rainfall driven streamflow is slightly improved and found to be consistent.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Improves significantly at shorter lead-times and noticeable improvements up to 6 days.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92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Reliability (KS-D)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Improves for all rainfall products with the lead-time. Post-processed rainfall driven streamflow is slightly better.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Improves for all rainfall products with lead-time. Post-processed rainfall driven streamflow is significantly better.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8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41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dirty="0"/>
              <a:t>Outcomes</a:t>
            </a:r>
            <a:br>
              <a:rPr lang="en-AU" sz="2400" b="1" dirty="0"/>
            </a:b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775" y="726620"/>
            <a:ext cx="8154988" cy="3929785"/>
          </a:xfrm>
        </p:spPr>
        <p:txBody>
          <a:bodyPr/>
          <a:lstStyle/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Raw forecast rainfall forecast performance order (ECMWF, ACCESS-GE, PME, ACCESS-G) 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Both rainfall and streamflow post processing are required for the operational system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200 ensembles of each NWP rainfall forecasts recommended for operational service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 Super ensemble comprised of 401 members are now planned for operational implementation</a:t>
            </a:r>
          </a:p>
          <a:p>
            <a:pPr marL="628650" lvl="1" indent="-342900">
              <a:buFont typeface="Courier New" panose="02070309020205020404" pitchFamily="49" charset="0"/>
              <a:buChar char="o"/>
            </a:pPr>
            <a:r>
              <a:rPr lang="en-GB" dirty="0"/>
              <a:t>200 post processed ECMWF rainfall forecasts</a:t>
            </a:r>
          </a:p>
          <a:p>
            <a:pPr marL="628650" lvl="1" indent="-342900">
              <a:buFont typeface="Courier New" panose="02070309020205020404" pitchFamily="49" charset="0"/>
              <a:buChar char="o"/>
            </a:pPr>
            <a:r>
              <a:rPr lang="en-GB" dirty="0"/>
              <a:t>200 post processed ACCESS-GE2 rainfall forecasts</a:t>
            </a:r>
          </a:p>
          <a:p>
            <a:pPr marL="628650" lvl="1" indent="-342900">
              <a:buFont typeface="Courier New" panose="02070309020205020404" pitchFamily="49" charset="0"/>
              <a:buChar char="o"/>
            </a:pPr>
            <a:r>
              <a:rPr lang="en-GB" dirty="0"/>
              <a:t>PME deterministic forecasts (mean of NWP models available to Bureau)</a:t>
            </a:r>
          </a:p>
          <a:p>
            <a:endParaRPr lang="en-GB" dirty="0"/>
          </a:p>
          <a:p>
            <a:endParaRPr lang="en-AU" b="1" dirty="0">
              <a:solidFill>
                <a:srgbClr val="FFFF00"/>
              </a:solidFill>
            </a:endParaRPr>
          </a:p>
          <a:p>
            <a:endParaRPr lang="en-A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FFFF00"/>
                </a:solidFill>
              </a:rPr>
              <a:t>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952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Thank you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748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3680343" y="2577936"/>
            <a:ext cx="3517200" cy="9178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761058" y="4628373"/>
            <a:ext cx="5217864" cy="3925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400" dirty="0">
                <a:solidFill>
                  <a:prstClr val="white"/>
                </a:solidFill>
                <a:latin typeface="Arial"/>
                <a:hlinkClick r:id="rId2"/>
              </a:rPr>
              <a:t>http://www.bom.gov.au/water/7daystreamflow</a:t>
            </a:r>
            <a:r>
              <a:rPr lang="en-AU" sz="140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131" y="594623"/>
            <a:ext cx="3730096" cy="287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1400" dirty="0">
                <a:solidFill>
                  <a:srgbClr val="FFC000"/>
                </a:solidFill>
                <a:latin typeface="Arial"/>
              </a:rPr>
              <a:t>Current deterministic forecasts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1176" y="76568"/>
            <a:ext cx="7516101" cy="43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350" b="0" i="0" kern="1200" cap="none">
                <a:solidFill>
                  <a:schemeClr val="bg1"/>
                </a:solidFill>
                <a:latin typeface="+mj-lt"/>
                <a:ea typeface="Geneva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AU" b="1" dirty="0"/>
              <a:t>Service Development – 7day streamflow forecasts</a:t>
            </a:r>
          </a:p>
        </p:txBody>
      </p:sp>
      <p:pic>
        <p:nvPicPr>
          <p:cNvPr id="11" name="Picture 2" descr="E:\STF\conference\modsim17\web\ovens.png"/>
          <p:cNvPicPr>
            <a:picLocks noChangeAspect="1" noChangeArrowheads="1"/>
          </p:cNvPicPr>
          <p:nvPr/>
        </p:nvPicPr>
        <p:blipFill rotWithShape="1">
          <a:blip r:embed="rId3"/>
          <a:srcRect r="50001"/>
          <a:stretch/>
        </p:blipFill>
        <p:spPr bwMode="auto">
          <a:xfrm>
            <a:off x="114263" y="818629"/>
            <a:ext cx="3466889" cy="37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344" y="2599963"/>
            <a:ext cx="3600955" cy="1932355"/>
          </a:xfrm>
          <a:prstGeom prst="rect">
            <a:avLst/>
          </a:prstGeom>
        </p:spPr>
      </p:pic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69334"/>
              </p:ext>
            </p:extLst>
          </p:nvPr>
        </p:nvGraphicFramePr>
        <p:xfrm>
          <a:off x="7281299" y="1169358"/>
          <a:ext cx="1756845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lang="en-A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Regd.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000"/>
                        <a:t>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00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25</a:t>
                      </a:r>
                      <a:endParaRPr lang="en-AU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28</a:t>
                      </a:r>
                      <a:endParaRPr lang="en-AU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00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000"/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solidFill>
                            <a:schemeClr val="dk1"/>
                          </a:solidFill>
                        </a:rPr>
                        <a:t>14</a:t>
                      </a:r>
                      <a:endParaRPr lang="en-AU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16</a:t>
                      </a:r>
                      <a:endParaRPr lang="en-AU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000"/>
                        <a:t>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34</a:t>
                      </a:r>
                      <a:endParaRPr lang="en-AU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/>
                        <a:t>43</a:t>
                      </a:r>
                      <a:endParaRPr lang="en-AU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000"/>
                        <a:t>NSW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solidFill>
                            <a:schemeClr val="dk1"/>
                          </a:solidFill>
                        </a:rPr>
                        <a:t>38</a:t>
                      </a:r>
                      <a:endParaRPr lang="en-AU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solidFill>
                            <a:schemeClr val="dk1"/>
                          </a:solidFill>
                        </a:rPr>
                        <a:t>56</a:t>
                      </a:r>
                      <a:endParaRPr lang="en-AU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000"/>
                        <a:t>QLD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solidFill>
                            <a:schemeClr val="dk1"/>
                          </a:solidFill>
                        </a:rPr>
                        <a:t>32</a:t>
                      </a:r>
                      <a:endParaRPr lang="en-AU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solidFill>
                            <a:schemeClr val="dk1"/>
                          </a:solidFill>
                        </a:rPr>
                        <a:t>38</a:t>
                      </a:r>
                      <a:endParaRPr lang="en-AU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0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7281299" y="818881"/>
            <a:ext cx="2195205" cy="429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1000" b="1" dirty="0">
                <a:solidFill>
                  <a:srgbClr val="FFC000"/>
                </a:solidFill>
                <a:latin typeface="Arial"/>
              </a:rPr>
              <a:t>Numbers of </a:t>
            </a:r>
          </a:p>
          <a:p>
            <a:r>
              <a:rPr lang="en-AU" sz="1000" b="1" dirty="0">
                <a:solidFill>
                  <a:srgbClr val="FFC000"/>
                </a:solidFill>
                <a:latin typeface="Arial"/>
              </a:rPr>
              <a:t>Forecast locations: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86627" y="2290564"/>
            <a:ext cx="3730096" cy="287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1400" dirty="0">
                <a:solidFill>
                  <a:srgbClr val="FFC000"/>
                </a:solidFill>
                <a:latin typeface="Arial"/>
              </a:rPr>
              <a:t>Ensemble forecasts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94536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9" y="75293"/>
            <a:ext cx="8431200" cy="633413"/>
          </a:xfrm>
        </p:spPr>
        <p:txBody>
          <a:bodyPr/>
          <a:lstStyle/>
          <a:p>
            <a:r>
              <a:rPr lang="en-AU" b="1" dirty="0"/>
              <a:t>Workflow and Evaluation methodology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158" y="974558"/>
            <a:ext cx="6975917" cy="41214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538" y="708706"/>
            <a:ext cx="2234158" cy="2773323"/>
          </a:xfrm>
        </p:spPr>
        <p:txBody>
          <a:bodyPr/>
          <a:lstStyle/>
          <a:p>
            <a:r>
              <a:rPr lang="en-AU" sz="1200" dirty="0"/>
              <a:t>Data period (overlapping): </a:t>
            </a:r>
          </a:p>
          <a:p>
            <a:pPr marL="0" indent="0">
              <a:buNone/>
            </a:pPr>
            <a:r>
              <a:rPr lang="en-AU" sz="1200" dirty="0"/>
              <a:t>	2014 – 2016 (3 years)</a:t>
            </a:r>
          </a:p>
          <a:p>
            <a:r>
              <a:rPr lang="en-AU" sz="1200" dirty="0"/>
              <a:t>Rainfall/Flow evaluation: </a:t>
            </a:r>
          </a:p>
          <a:p>
            <a:pPr marL="0" indent="0">
              <a:buNone/>
            </a:pPr>
            <a:r>
              <a:rPr lang="en-AU" sz="1200" dirty="0"/>
              <a:t>	with and without </a:t>
            </a:r>
          </a:p>
          <a:p>
            <a:pPr marL="0" indent="0">
              <a:buNone/>
            </a:pPr>
            <a:r>
              <a:rPr lang="en-AU" sz="1200" dirty="0"/>
              <a:t>	post-processing</a:t>
            </a:r>
          </a:p>
          <a:p>
            <a:r>
              <a:rPr lang="en-AU" sz="1200" dirty="0"/>
              <a:t>Temporal resolution: </a:t>
            </a:r>
          </a:p>
          <a:p>
            <a:pPr marL="0" indent="0">
              <a:buNone/>
            </a:pPr>
            <a:r>
              <a:rPr lang="en-AU" sz="1200" dirty="0"/>
              <a:t>	daily</a:t>
            </a:r>
          </a:p>
          <a:p>
            <a:r>
              <a:rPr lang="en-AU" sz="1200" dirty="0"/>
              <a:t>Metrics: </a:t>
            </a:r>
          </a:p>
          <a:p>
            <a:pPr marL="0" indent="0">
              <a:buNone/>
            </a:pPr>
            <a:r>
              <a:rPr lang="en-AU" sz="1200" dirty="0"/>
              <a:t>	Bias, CRPS, KS-D</a:t>
            </a:r>
          </a:p>
          <a:p>
            <a:pPr marL="0" indent="0">
              <a:buNone/>
            </a:pP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2243" y="3323968"/>
            <a:ext cx="2743200" cy="13125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1400" baseline="0" dirty="0">
                <a:solidFill>
                  <a:srgbClr val="FFFF00"/>
                </a:solidFill>
                <a:latin typeface="Arial"/>
              </a:rPr>
              <a:t>Rainfall products: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rgbClr val="FFFF00"/>
                </a:solidFill>
                <a:latin typeface="Arial"/>
              </a:rPr>
              <a:t>ACCESS-G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baseline="0" dirty="0">
                <a:solidFill>
                  <a:srgbClr val="FFFF00"/>
                </a:solidFill>
                <a:latin typeface="Arial"/>
              </a:rPr>
              <a:t>ACCESS-GE2 (24 ens)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rgbClr val="FFFF00"/>
                </a:solidFill>
                <a:latin typeface="Arial"/>
              </a:rPr>
              <a:t>PME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baseline="0" dirty="0">
                <a:solidFill>
                  <a:srgbClr val="FFFF00"/>
                </a:solidFill>
                <a:latin typeface="Arial"/>
              </a:rPr>
              <a:t>ECMWF (50 ens)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5A3364-32FB-483C-A190-93913A251657}"/>
              </a:ext>
            </a:extLst>
          </p:cNvPr>
          <p:cNvGrpSpPr/>
          <p:nvPr/>
        </p:nvGrpSpPr>
        <p:grpSpPr>
          <a:xfrm>
            <a:off x="2404507" y="2753733"/>
            <a:ext cx="1117740" cy="824946"/>
            <a:chOff x="2368411" y="2753733"/>
            <a:chExt cx="1117740" cy="82494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893B90B-0AB7-4A65-B74D-5A0BD334F5B1}"/>
                </a:ext>
              </a:extLst>
            </p:cNvPr>
            <p:cNvSpPr/>
            <p:nvPr/>
          </p:nvSpPr>
          <p:spPr>
            <a:xfrm>
              <a:off x="2368411" y="2753733"/>
              <a:ext cx="1117740" cy="577296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340AA6-F250-4370-88AA-F7B0F2AB447C}"/>
                </a:ext>
              </a:extLst>
            </p:cNvPr>
            <p:cNvSpPr/>
            <p:nvPr/>
          </p:nvSpPr>
          <p:spPr>
            <a:xfrm>
              <a:off x="2504898" y="3317069"/>
              <a:ext cx="84476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100" dirty="0">
                  <a:solidFill>
                    <a:srgbClr val="FF0000"/>
                  </a:solidFill>
                  <a:latin typeface="Arial"/>
                </a:rPr>
                <a:t>Raw Rain</a:t>
              </a:r>
              <a:endParaRPr lang="en-AU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3A6C49-7E12-45B8-85C4-79FA84E1366B}"/>
              </a:ext>
            </a:extLst>
          </p:cNvPr>
          <p:cNvGrpSpPr/>
          <p:nvPr/>
        </p:nvGrpSpPr>
        <p:grpSpPr>
          <a:xfrm>
            <a:off x="8243744" y="1435455"/>
            <a:ext cx="826373" cy="1082737"/>
            <a:chOff x="2334522" y="2505652"/>
            <a:chExt cx="1151632" cy="71887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E6C45EE-5E82-431B-9326-E763C6C15807}"/>
                </a:ext>
              </a:extLst>
            </p:cNvPr>
            <p:cNvSpPr/>
            <p:nvPr/>
          </p:nvSpPr>
          <p:spPr>
            <a:xfrm>
              <a:off x="2368413" y="2762014"/>
              <a:ext cx="1117741" cy="462513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5ECB8F-C94E-466C-B183-05088896DDD2}"/>
                </a:ext>
              </a:extLst>
            </p:cNvPr>
            <p:cNvSpPr/>
            <p:nvPr/>
          </p:nvSpPr>
          <p:spPr>
            <a:xfrm>
              <a:off x="2334522" y="2505652"/>
              <a:ext cx="1117740" cy="265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rgbClr val="FF0000"/>
                  </a:solidFill>
                  <a:latin typeface="Arial"/>
                </a:rPr>
                <a:t>Corrected Flow</a:t>
              </a:r>
              <a:endParaRPr lang="en-AU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1CB0E9-C5BF-48EA-A9E7-5302CF9A85B1}"/>
              </a:ext>
            </a:extLst>
          </p:cNvPr>
          <p:cNvGrpSpPr/>
          <p:nvPr/>
        </p:nvGrpSpPr>
        <p:grpSpPr>
          <a:xfrm>
            <a:off x="5887199" y="1620762"/>
            <a:ext cx="802054" cy="885029"/>
            <a:chOff x="2368411" y="2612167"/>
            <a:chExt cx="1117740" cy="58760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82E84FA-968F-4B10-A71A-45191B6B9A4A}"/>
                </a:ext>
              </a:extLst>
            </p:cNvPr>
            <p:cNvSpPr/>
            <p:nvPr/>
          </p:nvSpPr>
          <p:spPr>
            <a:xfrm>
              <a:off x="2368411" y="2753733"/>
              <a:ext cx="1117740" cy="446042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BB68D6-F865-4309-9288-21A27B7753FF}"/>
                </a:ext>
              </a:extLst>
            </p:cNvPr>
            <p:cNvSpPr/>
            <p:nvPr/>
          </p:nvSpPr>
          <p:spPr>
            <a:xfrm>
              <a:off x="2402299" y="2612167"/>
              <a:ext cx="1049962" cy="163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rgbClr val="FF0000"/>
                  </a:solidFill>
                  <a:latin typeface="Arial"/>
                </a:rPr>
                <a:t>Raw Flow</a:t>
              </a:r>
              <a:endParaRPr lang="en-AU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B987A2-E8B6-4CA1-AA1D-4892EEDCD431}"/>
              </a:ext>
            </a:extLst>
          </p:cNvPr>
          <p:cNvGrpSpPr/>
          <p:nvPr/>
        </p:nvGrpSpPr>
        <p:grpSpPr>
          <a:xfrm>
            <a:off x="3611199" y="1743872"/>
            <a:ext cx="802054" cy="1115719"/>
            <a:chOff x="2368411" y="2753733"/>
            <a:chExt cx="1117740" cy="74077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C1AA975-8986-41BF-B162-683EA1CE9698}"/>
                </a:ext>
              </a:extLst>
            </p:cNvPr>
            <p:cNvSpPr/>
            <p:nvPr/>
          </p:nvSpPr>
          <p:spPr>
            <a:xfrm>
              <a:off x="2368411" y="2753733"/>
              <a:ext cx="1117740" cy="577296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D8EA35-7BEA-4C3C-8B75-AA9DA2C85231}"/>
                </a:ext>
              </a:extLst>
            </p:cNvPr>
            <p:cNvSpPr/>
            <p:nvPr/>
          </p:nvSpPr>
          <p:spPr>
            <a:xfrm>
              <a:off x="2402299" y="3331029"/>
              <a:ext cx="1049962" cy="163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rgbClr val="FF0000"/>
                  </a:solidFill>
                  <a:latin typeface="Arial"/>
                </a:rPr>
                <a:t>RPP Rain</a:t>
              </a:r>
              <a:endParaRPr lang="en-AU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9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5" y="67199"/>
            <a:ext cx="8431200" cy="491689"/>
          </a:xfrm>
        </p:spPr>
        <p:txBody>
          <a:bodyPr/>
          <a:lstStyle/>
          <a:p>
            <a:r>
              <a:rPr lang="en-AU" b="1" dirty="0"/>
              <a:t>Rainfall post-processing </a:t>
            </a:r>
            <a:r>
              <a:rPr lang="en-AU" sz="900" b="1" dirty="0"/>
              <a:t>*</a:t>
            </a:r>
            <a:r>
              <a:rPr lang="en-US" sz="900" dirty="0"/>
              <a:t>Robertson et al. (2013); </a:t>
            </a:r>
            <a:r>
              <a:rPr lang="en-US" sz="900" dirty="0" err="1"/>
              <a:t>Shreshtha</a:t>
            </a:r>
            <a:r>
              <a:rPr lang="en-US" sz="900" dirty="0"/>
              <a:t> et al. (2013)</a:t>
            </a:r>
            <a:br>
              <a:rPr lang="en-A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9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00084" y="463183"/>
            <a:ext cx="2199094" cy="2156958"/>
            <a:chOff x="881149" y="855663"/>
            <a:chExt cx="3408218" cy="3550082"/>
          </a:xfrm>
        </p:grpSpPr>
        <p:sp>
          <p:nvSpPr>
            <p:cNvPr id="9" name="Rectangle 8"/>
            <p:cNvSpPr/>
            <p:nvPr/>
          </p:nvSpPr>
          <p:spPr>
            <a:xfrm>
              <a:off x="881149" y="855663"/>
              <a:ext cx="3408218" cy="355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03372" y="920679"/>
              <a:ext cx="3114007" cy="3414604"/>
              <a:chOff x="1003372" y="538293"/>
              <a:chExt cx="3114007" cy="3414604"/>
            </a:xfrm>
            <a:solidFill>
              <a:schemeClr val="bg1"/>
            </a:solidFill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372" y="538293"/>
                <a:ext cx="3114007" cy="2345941"/>
              </a:xfrm>
              <a:prstGeom prst="rect">
                <a:avLst/>
              </a:prstGeom>
              <a:grpFill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75113" y="3016935"/>
                <a:ext cx="1300344" cy="935962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10" y="204795"/>
            <a:ext cx="2792185" cy="24849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5"/>
          <a:srcRect l="34442" t="60731" b="7010"/>
          <a:stretch/>
        </p:blipFill>
        <p:spPr bwMode="auto">
          <a:xfrm>
            <a:off x="3663911" y="2959613"/>
            <a:ext cx="5285085" cy="1923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5"/>
          <a:srcRect l="34442" t="92660" r="22080" b="-1418"/>
          <a:stretch/>
        </p:blipFill>
        <p:spPr bwMode="auto">
          <a:xfrm>
            <a:off x="6156811" y="4892692"/>
            <a:ext cx="2792184" cy="2095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84877" y="2657956"/>
            <a:ext cx="2958373" cy="2272506"/>
            <a:chOff x="4590362" y="1006499"/>
            <a:chExt cx="3035835" cy="2421333"/>
          </a:xfrm>
        </p:grpSpPr>
        <p:pic>
          <p:nvPicPr>
            <p:cNvPr id="13" name="Content Placeholder 4"/>
            <p:cNvPicPr>
              <a:picLocks noChangeAspect="1"/>
            </p:cNvPicPr>
            <p:nvPr/>
          </p:nvPicPr>
          <p:blipFill rotWithShape="1">
            <a:blip r:embed="rId5"/>
            <a:srcRect t="60731" r="64902" b="6459"/>
            <a:stretch/>
          </p:blipFill>
          <p:spPr bwMode="auto">
            <a:xfrm>
              <a:off x="4590362" y="1328356"/>
              <a:ext cx="3035835" cy="20994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02668" y="1006499"/>
              <a:ext cx="1231443" cy="344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0" dirty="0">
                  <a:solidFill>
                    <a:srgbClr val="FFC000"/>
                  </a:solidFill>
                </a:rPr>
                <a:t>Observations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62486" y="2694232"/>
            <a:ext cx="1447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0" dirty="0">
                <a:solidFill>
                  <a:schemeClr val="bg1"/>
                </a:solidFill>
              </a:rPr>
              <a:t>Raw ACCESS-G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24" y="2673034"/>
            <a:ext cx="2399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0" dirty="0">
                <a:solidFill>
                  <a:srgbClr val="FFC000"/>
                </a:solidFill>
              </a:rPr>
              <a:t>Post-processed ACCESS-G</a:t>
            </a:r>
          </a:p>
        </p:txBody>
      </p:sp>
    </p:spTree>
    <p:extLst>
      <p:ext uri="{BB962C8B-B14F-4D97-AF65-F5344CB8AC3E}">
        <p14:creationId xmlns:p14="http://schemas.microsoft.com/office/powerpoint/2010/main" val="163248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7" y="90495"/>
            <a:ext cx="8431200" cy="633413"/>
          </a:xfrm>
        </p:spPr>
        <p:txBody>
          <a:bodyPr/>
          <a:lstStyle/>
          <a:p>
            <a:r>
              <a:rPr lang="en-AU" b="1" dirty="0"/>
              <a:t>26 Study Catchments</a:t>
            </a:r>
          </a:p>
        </p:txBody>
      </p:sp>
      <p:pic>
        <p:nvPicPr>
          <p:cNvPr id="4" name="Picture 3" descr="U:\publications\hwrs2018\20180802_26model_HWRS_index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3" y="723908"/>
            <a:ext cx="4939407" cy="37222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61642"/>
              </p:ext>
            </p:extLst>
          </p:nvPr>
        </p:nvGraphicFramePr>
        <p:xfrm>
          <a:off x="78830" y="723908"/>
          <a:ext cx="3921668" cy="37222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0202">
                  <a:extLst>
                    <a:ext uri="{9D8B030D-6E8A-4147-A177-3AD203B41FA5}">
                      <a16:colId xmlns:a16="http://schemas.microsoft.com/office/drawing/2014/main" val="2715019600"/>
                    </a:ext>
                  </a:extLst>
                </a:gridCol>
                <a:gridCol w="615973">
                  <a:extLst>
                    <a:ext uri="{9D8B030D-6E8A-4147-A177-3AD203B41FA5}">
                      <a16:colId xmlns:a16="http://schemas.microsoft.com/office/drawing/2014/main" val="2229426707"/>
                    </a:ext>
                  </a:extLst>
                </a:gridCol>
                <a:gridCol w="817198">
                  <a:extLst>
                    <a:ext uri="{9D8B030D-6E8A-4147-A177-3AD203B41FA5}">
                      <a16:colId xmlns:a16="http://schemas.microsoft.com/office/drawing/2014/main" val="2611499576"/>
                    </a:ext>
                  </a:extLst>
                </a:gridCol>
                <a:gridCol w="536450">
                  <a:extLst>
                    <a:ext uri="{9D8B030D-6E8A-4147-A177-3AD203B41FA5}">
                      <a16:colId xmlns:a16="http://schemas.microsoft.com/office/drawing/2014/main" val="2763337410"/>
                    </a:ext>
                  </a:extLst>
                </a:gridCol>
                <a:gridCol w="1681845">
                  <a:extLst>
                    <a:ext uri="{9D8B030D-6E8A-4147-A177-3AD203B41FA5}">
                      <a16:colId xmlns:a16="http://schemas.microsoft.com/office/drawing/2014/main" val="4031376939"/>
                    </a:ext>
                  </a:extLst>
                </a:gridCol>
              </a:tblGrid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600" dirty="0">
                          <a:effectLst/>
                        </a:rPr>
                        <a:t> </a:t>
                      </a:r>
                      <a:r>
                        <a:rPr lang="en-GB" sz="600" dirty="0">
                          <a:effectLst/>
                        </a:rPr>
                        <a:t>No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Region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Catchment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Area (km</a:t>
                      </a:r>
                      <a:r>
                        <a:rPr lang="en-GB" sz="600" baseline="30000" dirty="0">
                          <a:effectLst/>
                        </a:rPr>
                        <a:t>2</a:t>
                      </a:r>
                      <a:r>
                        <a:rPr lang="en-GB" sz="600" dirty="0">
                          <a:effectLst/>
                        </a:rPr>
                        <a:t>)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Site Name (Outlet)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3783050786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NSW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Abercrombie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2632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Abercrombie River at Abercrombie No.2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1748560669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NSW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Bega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316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Bemboka River at Morans Crossing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3908781241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3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NSW; ACT 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Cotter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130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Cotter River at Gingera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2782600278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4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NSW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Goobarragandra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668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Goobarragandra River at Lacmalac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2633250957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5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NSW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Hunter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1189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Hunter River at Belltrees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2765818706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6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NSW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Mandagery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1697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Mandagery Creek at Eugowra Smithfield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3051649209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7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NSW; ACT 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Queanbeyan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906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Queanbeyan River at Wickerslack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1732669547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8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NSW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Shaolheaven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4660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Shoalhaven River at Fossickers Flat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2599192187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9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NT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Adelaide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638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Adelaide River at Railway Bridge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2545459618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10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QLD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Brisbane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3875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Brisbane River at Gregor Creek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704543943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11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QLD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Gilbert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11537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Gilbert River at Rockfields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3175918070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12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QLD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Stanley 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246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Stanley River at Woodford Alert-B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2965242451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13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QLD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Tully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1388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Tully River at Euramo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369056911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14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QLD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Warrego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44786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Warrego River at Cunnamulla Weir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3188935940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15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Onkaparinga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224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Onkaparinga D/S Hahndorf Creek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2116148816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16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Torrens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347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Torrens River at Gorge Weir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80830729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17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TAS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Duck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347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Duck River at Scotchtown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889938135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18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TAS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Florentine 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445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Florentine River above Derwent River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1011326206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19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VIC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Latrobe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558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Latrobe River at Willow Grove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120756709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20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VIC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Loddon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1029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Loddon River at Newstead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3399547081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21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VIC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Macalister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1903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Macalister River D/S Lake Glenmaggie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1673746340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22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VIC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Seven Creeks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1519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Seven Creeks at Kialla West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87465068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23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VIC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Tambo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2676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Tambo River D/S Ramrod Creek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2031473160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24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Blackwood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19201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Blackwood River at Nannup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1966180769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25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Collie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1328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Collie River East at Coolangatta Farm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617687867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26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WA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Mcknoes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27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McKnoes Brook at Urquharts</a:t>
                      </a:r>
                      <a:endParaRPr lang="en-A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18" marR="45518" marT="0" marB="0" anchor="ctr"/>
                </a:tc>
                <a:extLst>
                  <a:ext uri="{0D108BD9-81ED-4DB2-BD59-A6C34878D82A}">
                    <a16:rowId xmlns:a16="http://schemas.microsoft.com/office/drawing/2014/main" val="152223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9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82" y="67129"/>
            <a:ext cx="8431200" cy="633413"/>
          </a:xfrm>
        </p:spPr>
        <p:txBody>
          <a:bodyPr/>
          <a:lstStyle/>
          <a:p>
            <a:r>
              <a:rPr lang="en-AU" b="1" dirty="0"/>
              <a:t>Evaluation: bias (%)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00592" y="1748876"/>
            <a:ext cx="4094153" cy="2439403"/>
            <a:chOff x="180474" y="1311442"/>
            <a:chExt cx="4393901" cy="2618001"/>
          </a:xfrm>
        </p:grpSpPr>
        <p:pic>
          <p:nvPicPr>
            <p:cNvPr id="4" name="Picture 3" descr="X:\STF\akabir\HWRS\final\new\bias_rain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74" y="1311442"/>
              <a:ext cx="4393901" cy="261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4" t="-2" r="-4" b="31084"/>
            <a:stretch/>
          </p:blipFill>
          <p:spPr>
            <a:xfrm>
              <a:off x="188451" y="2931639"/>
              <a:ext cx="184525" cy="8640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282" y="67129"/>
            <a:ext cx="2098992" cy="986755"/>
          </a:xfrm>
          <a:prstGeom prst="rect">
            <a:avLst/>
          </a:prstGeom>
        </p:spPr>
      </p:pic>
      <p:pic>
        <p:nvPicPr>
          <p:cNvPr id="7" name="Picture 6" descr="X:\STF\akabir\HWRS\final\new\bias_flow_af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1748876"/>
            <a:ext cx="4451910" cy="24394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51797" y="1448090"/>
            <a:ext cx="3043989" cy="4090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/>
              </a:rPr>
              <a:t>post-processed streamflow </a:t>
            </a:r>
            <a:endParaRPr lang="en-AU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062" y="1448090"/>
            <a:ext cx="3043989" cy="4090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/>
              </a:rPr>
              <a:t>Raw and post-processed rainfall</a:t>
            </a:r>
            <a:endParaRPr lang="en-AU" sz="140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58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05" y="135751"/>
            <a:ext cx="8431200" cy="633413"/>
          </a:xfrm>
        </p:spPr>
        <p:txBody>
          <a:bodyPr/>
          <a:lstStyle/>
          <a:p>
            <a:r>
              <a:rPr lang="en-AU" b="1" dirty="0"/>
              <a:t>Evaluation: skill MAE/ CRPS (mm/day)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58775" y="1522129"/>
            <a:ext cx="4001614" cy="2444387"/>
            <a:chOff x="4801998" y="75541"/>
            <a:chExt cx="4240640" cy="2590396"/>
          </a:xfrm>
        </p:grpSpPr>
        <p:pic>
          <p:nvPicPr>
            <p:cNvPr id="12" name="Picture 11" descr="X:\STF\akabir\HWRS\final\new\crps_rai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998" y="75541"/>
              <a:ext cx="4240640" cy="2590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" t="-1" r="-1" b="25549"/>
            <a:stretch/>
          </p:blipFill>
          <p:spPr>
            <a:xfrm>
              <a:off x="4833284" y="1960753"/>
              <a:ext cx="135223" cy="684000"/>
            </a:xfrm>
            <a:prstGeom prst="rect">
              <a:avLst/>
            </a:prstGeom>
          </p:spPr>
        </p:pic>
      </p:grpSp>
      <p:pic>
        <p:nvPicPr>
          <p:cNvPr id="8" name="Picture 7" descr="X:\STF\akabir\HWRS\final\new\crpss_flow_af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47" y="1522129"/>
            <a:ext cx="4486326" cy="243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330715" y="1181665"/>
            <a:ext cx="3043989" cy="4090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/>
              </a:rPr>
              <a:t>post-processed streamflow </a:t>
            </a:r>
            <a:endParaRPr lang="en-AU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418" y="1201800"/>
            <a:ext cx="3043989" cy="4090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/>
              </a:rPr>
              <a:t>Raw and post-processed rainfall</a:t>
            </a:r>
            <a:endParaRPr lang="en-AU" sz="140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0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" y="101567"/>
            <a:ext cx="8431200" cy="633413"/>
          </a:xfrm>
        </p:spPr>
        <p:txBody>
          <a:bodyPr/>
          <a:lstStyle/>
          <a:p>
            <a:r>
              <a:rPr lang="en-AU" b="1" dirty="0"/>
              <a:t>Evaluation: reliability (KS-D)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1213" y="1502028"/>
            <a:ext cx="4403934" cy="2422679"/>
            <a:chOff x="4796766" y="2757562"/>
            <a:chExt cx="4245872" cy="2335726"/>
          </a:xfrm>
        </p:grpSpPr>
        <p:pic>
          <p:nvPicPr>
            <p:cNvPr id="7" name="Picture 6" descr="X:\STF\akabir\HWRS\final\new\KS-Dddddddddddd_rai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998" y="2757562"/>
              <a:ext cx="4240640" cy="2335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" t="-1" r="-4" b="31029"/>
            <a:stretch/>
          </p:blipFill>
          <p:spPr>
            <a:xfrm>
              <a:off x="4796766" y="4054240"/>
              <a:ext cx="199741" cy="936000"/>
            </a:xfrm>
            <a:prstGeom prst="rect">
              <a:avLst/>
            </a:prstGeom>
          </p:spPr>
        </p:pic>
      </p:grpSp>
      <p:pic>
        <p:nvPicPr>
          <p:cNvPr id="11" name="Picture 10" descr="X:\STF\akabir\HWRS\final\new\KS-D_flow_after_err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54" y="1502028"/>
            <a:ext cx="4398509" cy="24226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30715" y="1181665"/>
            <a:ext cx="3043989" cy="4090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/>
              </a:rPr>
              <a:t>post-processed streamflow </a:t>
            </a:r>
            <a:endParaRPr lang="en-AU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18" y="1201800"/>
            <a:ext cx="3043989" cy="4090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/>
              </a:rPr>
              <a:t>Raw and post-processed rainfall</a:t>
            </a:r>
            <a:endParaRPr lang="en-AU" sz="140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3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66" y="110245"/>
            <a:ext cx="7024549" cy="452337"/>
          </a:xfrm>
        </p:spPr>
        <p:txBody>
          <a:bodyPr/>
          <a:lstStyle/>
          <a:p>
            <a:r>
              <a:rPr lang="en-AU" sz="2400" b="1" dirty="0"/>
              <a:t>Investigation of optimal ensemble number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746" t="25302" r="17143" b="16793"/>
          <a:stretch/>
        </p:blipFill>
        <p:spPr>
          <a:xfrm>
            <a:off x="845856" y="683385"/>
            <a:ext cx="3600000" cy="1970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744" t="24632" r="16528" b="17561"/>
          <a:stretch/>
        </p:blipFill>
        <p:spPr>
          <a:xfrm>
            <a:off x="4530494" y="683385"/>
            <a:ext cx="3600000" cy="1949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140" t="25550" r="16801" b="17574"/>
          <a:stretch/>
        </p:blipFill>
        <p:spPr>
          <a:xfrm>
            <a:off x="2931884" y="2774897"/>
            <a:ext cx="3600000" cy="1937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1" y="3334414"/>
            <a:ext cx="2036618" cy="4090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Arial"/>
              </a:rPr>
              <a:t>200 ensemble size</a:t>
            </a:r>
            <a:endParaRPr lang="en-AU" sz="1400" baseline="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96538" y="1072342"/>
            <a:ext cx="1770611" cy="220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46415" y="1072342"/>
            <a:ext cx="5336770" cy="2262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1566950" y="3133898"/>
            <a:ext cx="3794759" cy="200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01344"/>
      </p:ext>
    </p:extLst>
  </p:cSld>
  <p:clrMapOvr>
    <a:masterClrMapping/>
  </p:clrMapOvr>
</p:sld>
</file>

<file path=ppt/theme/theme1.xml><?xml version="1.0" encoding="utf-8"?>
<a:theme xmlns:a="http://schemas.openxmlformats.org/drawingml/2006/main" name="WI-ppt-template_16-9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owerpoint-template-proposed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SIRO_PowerPoint_120202">
  <a:themeElements>
    <a:clrScheme name="CSIRO_PowerPoint_120202 2">
      <a:dk1>
        <a:srgbClr val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FDFEFF"/>
      </a:accent3>
      <a:accent4>
        <a:srgbClr val="000000"/>
      </a:accent4>
      <a:accent5>
        <a:srgbClr val="B0D7F0"/>
      </a:accent5>
      <a:accent6>
        <a:srgbClr val="00437A"/>
      </a:accent6>
      <a:hlink>
        <a:srgbClr val="78BE20"/>
      </a:hlink>
      <a:folHlink>
        <a:srgbClr val="1A92C4"/>
      </a:folHlink>
    </a:clrScheme>
    <a:fontScheme name="CSIRO_PowerPoint_12020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SIRO_PowerPoint_120202 1">
        <a:dk1>
          <a:srgbClr val="000000"/>
        </a:dk1>
        <a:lt1>
          <a:srgbClr val="FBFEFF"/>
        </a:lt1>
        <a:dk2>
          <a:srgbClr val="000000"/>
        </a:dk2>
        <a:lt2>
          <a:srgbClr val="FBFEFF"/>
        </a:lt2>
        <a:accent1>
          <a:srgbClr val="41B6E6"/>
        </a:accent1>
        <a:accent2>
          <a:srgbClr val="004B87"/>
        </a:accent2>
        <a:accent3>
          <a:srgbClr val="FDFEFF"/>
        </a:accent3>
        <a:accent4>
          <a:srgbClr val="000000"/>
        </a:accent4>
        <a:accent5>
          <a:srgbClr val="B0D7F0"/>
        </a:accent5>
        <a:accent6>
          <a:srgbClr val="00437A"/>
        </a:accent6>
        <a:hlink>
          <a:srgbClr val="9FAEE5"/>
        </a:hlink>
        <a:folHlink>
          <a:srgbClr val="1E22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_PowerPoint_120202 2">
        <a:dk1>
          <a:srgbClr val="000000"/>
        </a:dk1>
        <a:lt1>
          <a:srgbClr val="FBFEFF"/>
        </a:lt1>
        <a:dk2>
          <a:srgbClr val="000000"/>
        </a:dk2>
        <a:lt2>
          <a:srgbClr val="FBFEFF"/>
        </a:lt2>
        <a:accent1>
          <a:srgbClr val="41B6E6"/>
        </a:accent1>
        <a:accent2>
          <a:srgbClr val="004B87"/>
        </a:accent2>
        <a:accent3>
          <a:srgbClr val="FDFEFF"/>
        </a:accent3>
        <a:accent4>
          <a:srgbClr val="000000"/>
        </a:accent4>
        <a:accent5>
          <a:srgbClr val="B0D7F0"/>
        </a:accent5>
        <a:accent6>
          <a:srgbClr val="00437A"/>
        </a:accent6>
        <a:hlink>
          <a:srgbClr val="78BE20"/>
        </a:hlink>
        <a:folHlink>
          <a:srgbClr val="1A92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WI-ppt-template_16-9</Template>
  <TotalTime>23075</TotalTime>
  <Words>758</Words>
  <Application>Microsoft Office PowerPoint</Application>
  <PresentationFormat>On-screen Show (16:9)</PresentationFormat>
  <Paragraphs>268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Courier New</vt:lpstr>
      <vt:lpstr>Geneva</vt:lpstr>
      <vt:lpstr>Lucida Grande</vt:lpstr>
      <vt:lpstr>Symbol</vt:lpstr>
      <vt:lpstr>Times New Roman</vt:lpstr>
      <vt:lpstr>Wingdings</vt:lpstr>
      <vt:lpstr>WI-ppt-template_16-9</vt:lpstr>
      <vt:lpstr>1_powerpoint-template-proposed</vt:lpstr>
      <vt:lpstr>CSIRO_PowerPoint_120202</vt:lpstr>
      <vt:lpstr>PowerPoint Presentation</vt:lpstr>
      <vt:lpstr>PowerPoint Presentation</vt:lpstr>
      <vt:lpstr>Workflow and Evaluation methodology</vt:lpstr>
      <vt:lpstr>Rainfall post-processing *Robertson et al. (2013); Shreshtha et al. (2013) </vt:lpstr>
      <vt:lpstr>26 Study Catchments</vt:lpstr>
      <vt:lpstr>Evaluation: bias (%)</vt:lpstr>
      <vt:lpstr>Evaluation: skill MAE/ CRPS (mm/day)</vt:lpstr>
      <vt:lpstr>Evaluation: reliability (KS-D)</vt:lpstr>
      <vt:lpstr>Investigation of optimal ensemble number</vt:lpstr>
      <vt:lpstr>Summary: rainfall forecasts</vt:lpstr>
      <vt:lpstr>Summary: streamflow forecasts</vt:lpstr>
      <vt:lpstr>Outcomes </vt:lpstr>
      <vt:lpstr>PowerPoint Presentation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 Tuteja</dc:creator>
  <cp:lastModifiedBy>Meelis Zidikheri</cp:lastModifiedBy>
  <cp:revision>963</cp:revision>
  <cp:lastPrinted>2018-11-15T05:16:45Z</cp:lastPrinted>
  <dcterms:created xsi:type="dcterms:W3CDTF">2015-10-11T19:28:14Z</dcterms:created>
  <dcterms:modified xsi:type="dcterms:W3CDTF">2018-11-26T02:26:32Z</dcterms:modified>
</cp:coreProperties>
</file>