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  <p:sldId id="278" r:id="rId8"/>
    <p:sldId id="259" r:id="rId9"/>
    <p:sldId id="280" r:id="rId10"/>
    <p:sldId id="272" r:id="rId11"/>
    <p:sldId id="274" r:id="rId12"/>
    <p:sldId id="262" r:id="rId13"/>
    <p:sldId id="275" r:id="rId14"/>
    <p:sldId id="276" r:id="rId15"/>
    <p:sldId id="277" r:id="rId16"/>
    <p:sldId id="279" r:id="rId17"/>
    <p:sldId id="281" r:id="rId18"/>
    <p:sldId id="273" r:id="rId19"/>
    <p:sldId id="268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45"/>
    <a:srgbClr val="004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9" autoAdjust="0"/>
    <p:restoredTop sz="94650"/>
  </p:normalViewPr>
  <p:slideViewPr>
    <p:cSldViewPr snapToGrid="0" snapToObjects="1">
      <p:cViewPr varScale="1">
        <p:scale>
          <a:sx n="102" d="100"/>
          <a:sy n="102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788106"/>
            <a:ext cx="4919473" cy="8309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Presenter Name ]</a:t>
            </a:r>
          </a:p>
          <a:p>
            <a:r>
              <a:rPr lang="en-US" sz="1800" b="0" dirty="0"/>
              <a:t>[ Presenter job title ]</a:t>
            </a:r>
          </a:p>
          <a:p>
            <a:r>
              <a:rPr lang="en-US" sz="1800" b="0" dirty="0"/>
              <a:t>Bureau of Meteorology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99719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[ Presentation subtitle—no more than two lines ]</a:t>
            </a:r>
          </a:p>
        </p:txBody>
      </p:sp>
    </p:spTree>
    <p:extLst>
      <p:ext uri="{BB962C8B-B14F-4D97-AF65-F5344CB8AC3E}">
        <p14:creationId xmlns:p14="http://schemas.microsoft.com/office/powerpoint/2010/main" val="46278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Event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Day, Date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/>
          <p:nvPr userDrawn="1"/>
        </p:nvSpPr>
        <p:spPr>
          <a:xfrm>
            <a:off x="0" y="0"/>
            <a:ext cx="6233950" cy="3888259"/>
          </a:xfrm>
          <a:custGeom>
            <a:avLst/>
            <a:gdLst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6233950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  <a:gd name="connsiteX0" fmla="*/ 0 w 6233950"/>
              <a:gd name="connsiteY0" fmla="*/ 0 h 3888259"/>
              <a:gd name="connsiteX1" fmla="*/ 6233950 w 6233950"/>
              <a:gd name="connsiteY1" fmla="*/ 0 h 3888259"/>
              <a:gd name="connsiteX2" fmla="*/ 5261885 w 6233950"/>
              <a:gd name="connsiteY2" fmla="*/ 3888259 h 3888259"/>
              <a:gd name="connsiteX3" fmla="*/ 0 w 6233950"/>
              <a:gd name="connsiteY3" fmla="*/ 3888259 h 3888259"/>
              <a:gd name="connsiteX4" fmla="*/ 0 w 6233950"/>
              <a:gd name="connsiteY4" fmla="*/ 0 h 388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950" h="3888259">
                <a:moveTo>
                  <a:pt x="0" y="0"/>
                </a:moveTo>
                <a:lnTo>
                  <a:pt x="6233950" y="0"/>
                </a:lnTo>
                <a:lnTo>
                  <a:pt x="5261885" y="3888259"/>
                </a:lnTo>
                <a:lnTo>
                  <a:pt x="0" y="38882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B0F0">
                  <a:alpha val="80000"/>
                </a:srgbClr>
              </a:gs>
              <a:gs pos="28000">
                <a:srgbClr val="004F8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1305145"/>
            <a:ext cx="5209607" cy="498598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Section 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" y="2450354"/>
            <a:ext cx="4919473" cy="3323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Subheading</a:t>
            </a:r>
          </a:p>
        </p:txBody>
      </p:sp>
      <p:pic>
        <p:nvPicPr>
          <p:cNvPr id="9" name="Picture 8" descr="BM_inline(w)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Font typeface="LucidaGrande" charset="0"/>
              <a:buChar char="◦"/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310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1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9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07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507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154987" cy="8174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0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360363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2AE3487-4BC1-C141-B9F5-CC224C57304A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4806" y="6502400"/>
            <a:ext cx="30861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2400"/>
            <a:ext cx="2057400" cy="21907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5A67961-7F78-0B44-90B4-E727FDD2C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4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154987" cy="81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825624"/>
            <a:ext cx="8154987" cy="469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BM_inline(w).eps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296334"/>
            <a:ext cx="1897783" cy="4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-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□"/>
        <a:defRPr sz="16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96000" y="2788106"/>
            <a:ext cx="4919473" cy="830997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b="1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+mn-lt"/>
              </a:rPr>
              <a:t>Michael Foley and Nick Loveday</a:t>
            </a:r>
          </a:p>
          <a:p>
            <a:r>
              <a:rPr lang="en-US" sz="1800" b="0" dirty="0">
                <a:latin typeface="+mn-lt"/>
              </a:rPr>
              <a:t>Forecast Systems Team</a:t>
            </a:r>
          </a:p>
          <a:p>
            <a:r>
              <a:rPr lang="en-US" sz="1800" b="0" dirty="0">
                <a:latin typeface="+mn-lt"/>
              </a:rPr>
              <a:t>Bureau of Meteorology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96000" y="1305145"/>
            <a:ext cx="5209607" cy="997196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0" i="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+mj-lt"/>
              </a:rPr>
              <a:t>Single-Valued Forecasts </a:t>
            </a:r>
            <a:r>
              <a:rPr lang="en-US" i="1" dirty="0">
                <a:latin typeface="+mj-lt"/>
              </a:rPr>
              <a:t>in an Ensemble World</a:t>
            </a:r>
          </a:p>
        </p:txBody>
      </p:sp>
    </p:spTree>
    <p:extLst>
      <p:ext uri="{BB962C8B-B14F-4D97-AF65-F5344CB8AC3E}">
        <p14:creationId xmlns:p14="http://schemas.microsoft.com/office/powerpoint/2010/main" val="79316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Linear Model of Error Characteristics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603" r="14970"/>
          <a:stretch/>
        </p:blipFill>
        <p:spPr>
          <a:xfrm>
            <a:off x="603603" y="1573269"/>
            <a:ext cx="4701743" cy="472205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05346" y="2001773"/>
                <a:ext cx="18435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46" y="2001773"/>
                <a:ext cx="1843582" cy="461665"/>
              </a:xfrm>
              <a:prstGeom prst="rect">
                <a:avLst/>
              </a:prstGeom>
              <a:blipFill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05346" y="2312857"/>
                <a:ext cx="10690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A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346" y="2312857"/>
                <a:ext cx="1069075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060902" y="1853100"/>
            <a:ext cx="244444" cy="336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356343" y="3085606"/>
            <a:ext cx="3697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Scale parameter </a:t>
            </a:r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𝜆 relates to conditional bias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Displacement </a:t>
            </a:r>
            <a:r>
              <a:rPr lang="el-GR" sz="2400" i="1" dirty="0">
                <a:solidFill>
                  <a:schemeClr val="bg1"/>
                </a:solidFill>
              </a:rPr>
              <a:t>δ</a:t>
            </a:r>
            <a:r>
              <a:rPr lang="en-AU" sz="2400" dirty="0">
                <a:solidFill>
                  <a:schemeClr val="bg1"/>
                </a:solidFill>
              </a:rPr>
              <a:t> relates to</a:t>
            </a:r>
            <a:br>
              <a:rPr lang="en-AU" sz="2400" dirty="0">
                <a:solidFill>
                  <a:schemeClr val="bg1"/>
                </a:solidFill>
              </a:rPr>
            </a:br>
            <a:r>
              <a:rPr lang="en-AU" sz="2400" dirty="0">
                <a:solidFill>
                  <a:schemeClr val="bg1"/>
                </a:solidFill>
              </a:rPr>
              <a:t>unconditional bias </a:t>
            </a:r>
            <a:r>
              <a:rPr lang="el-GR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β</a:t>
            </a:r>
            <a:endParaRPr lang="en-AU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>
                <a:solidFill>
                  <a:schemeClr val="bg1"/>
                </a:solidFill>
              </a:rPr>
              <a:t>Standard deviation </a:t>
            </a:r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𝜎 relates to random error spread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466" y="6421746"/>
            <a:ext cx="677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 pm Temperatures for  Melbourne (Olympic Park), last 3 summers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051034" y="2880718"/>
            <a:ext cx="135802" cy="1399126"/>
          </a:xfrm>
          <a:prstGeom prst="rightBrace">
            <a:avLst/>
          </a:prstGeom>
          <a:ln w="31750">
            <a:solidFill>
              <a:schemeClr val="accent4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431279" y="3658636"/>
            <a:ext cx="1925063" cy="1863978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0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Characteristics of Linear Model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582428"/>
              </p:ext>
            </p:extLst>
          </p:nvPr>
        </p:nvGraphicFramePr>
        <p:xfrm>
          <a:off x="104592" y="1868556"/>
          <a:ext cx="8865704" cy="144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2852">
                  <a:extLst>
                    <a:ext uri="{9D8B030D-6E8A-4147-A177-3AD203B41FA5}">
                      <a16:colId xmlns:a16="http://schemas.microsoft.com/office/drawing/2014/main" val="1232100293"/>
                    </a:ext>
                  </a:extLst>
                </a:gridCol>
                <a:gridCol w="4432852">
                  <a:extLst>
                    <a:ext uri="{9D8B030D-6E8A-4147-A177-3AD203B41FA5}">
                      <a16:colId xmlns:a16="http://schemas.microsoft.com/office/drawing/2014/main" val="201169148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</a:rPr>
                        <a:t>Single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</a:rPr>
                        <a:t> Scenario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bg1"/>
                          </a:solidFill>
                        </a:rPr>
                        <a:t>Consensus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40561"/>
                  </a:ext>
                </a:extLst>
              </a:tr>
              <a:tr h="494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Could have less conditional bias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Minimizes</a:t>
                      </a:r>
                      <a:r>
                        <a:rPr lang="en-AU" sz="2400" baseline="0" dirty="0">
                          <a:solidFill>
                            <a:schemeClr val="bg1"/>
                          </a:solidFill>
                        </a:rPr>
                        <a:t> random errors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56720"/>
                  </a:ext>
                </a:extLst>
              </a:tr>
              <a:tr h="494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𝜆 nearer 1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𝜎 smaller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6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9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Characteristics of Linear Model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76979"/>
              </p:ext>
            </p:extLst>
          </p:nvPr>
        </p:nvGraphicFramePr>
        <p:xfrm>
          <a:off x="1392916" y="4025524"/>
          <a:ext cx="6089879" cy="143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9372">
                  <a:extLst>
                    <a:ext uri="{9D8B030D-6E8A-4147-A177-3AD203B41FA5}">
                      <a16:colId xmlns:a16="http://schemas.microsoft.com/office/drawing/2014/main" val="3295924499"/>
                    </a:ext>
                  </a:extLst>
                </a:gridCol>
                <a:gridCol w="1450169">
                  <a:extLst>
                    <a:ext uri="{9D8B030D-6E8A-4147-A177-3AD203B41FA5}">
                      <a16:colId xmlns:a16="http://schemas.microsoft.com/office/drawing/2014/main" val="1232100293"/>
                    </a:ext>
                  </a:extLst>
                </a:gridCol>
                <a:gridCol w="1450169">
                  <a:extLst>
                    <a:ext uri="{9D8B030D-6E8A-4147-A177-3AD203B41FA5}">
                      <a16:colId xmlns:a16="http://schemas.microsoft.com/office/drawing/2014/main" val="2011691487"/>
                    </a:ext>
                  </a:extLst>
                </a:gridCol>
                <a:gridCol w="1450169">
                  <a:extLst>
                    <a:ext uri="{9D8B030D-6E8A-4147-A177-3AD203B41FA5}">
                      <a16:colId xmlns:a16="http://schemas.microsoft.com/office/drawing/2014/main" val="3706805658"/>
                    </a:ext>
                  </a:extLst>
                </a:gridCol>
              </a:tblGrid>
              <a:tr h="519240"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i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β</a:t>
                      </a:r>
                      <a:endParaRPr lang="en-AU" sz="2400" b="0" i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405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ACCESS-R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2.38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0.935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-0.193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685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OCF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0.905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0.086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4085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0363" y="6023199"/>
            <a:ext cx="847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Data for 200 stations across southern Australia, last 3 summers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757525"/>
              </p:ext>
            </p:extLst>
          </p:nvPr>
        </p:nvGraphicFramePr>
        <p:xfrm>
          <a:off x="104592" y="1868556"/>
          <a:ext cx="8865704" cy="1446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2852">
                  <a:extLst>
                    <a:ext uri="{9D8B030D-6E8A-4147-A177-3AD203B41FA5}">
                      <a16:colId xmlns:a16="http://schemas.microsoft.com/office/drawing/2014/main" val="1232100293"/>
                    </a:ext>
                  </a:extLst>
                </a:gridCol>
                <a:gridCol w="4432852">
                  <a:extLst>
                    <a:ext uri="{9D8B030D-6E8A-4147-A177-3AD203B41FA5}">
                      <a16:colId xmlns:a16="http://schemas.microsoft.com/office/drawing/2014/main" val="201169148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solidFill>
                            <a:schemeClr val="bg1"/>
                          </a:solidFill>
                        </a:rPr>
                        <a:t>Single</a:t>
                      </a:r>
                      <a:r>
                        <a:rPr lang="en-AU" sz="2400" b="1" baseline="0" dirty="0">
                          <a:solidFill>
                            <a:schemeClr val="bg1"/>
                          </a:solidFill>
                        </a:rPr>
                        <a:t> Scenario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solidFill>
                            <a:schemeClr val="bg1"/>
                          </a:solidFill>
                        </a:rPr>
                        <a:t>Consensus</a:t>
                      </a:r>
                      <a:endParaRPr lang="en-AU" sz="24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40561"/>
                  </a:ext>
                </a:extLst>
              </a:tr>
              <a:tr h="494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Could have less conditional bias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Minimizes</a:t>
                      </a:r>
                      <a:r>
                        <a:rPr lang="en-AU" sz="2400" baseline="0" dirty="0">
                          <a:solidFill>
                            <a:schemeClr val="bg1"/>
                          </a:solidFill>
                        </a:rPr>
                        <a:t> random errors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56720"/>
                  </a:ext>
                </a:extLst>
              </a:tr>
              <a:tr h="494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𝜆 nearer 1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</a:rPr>
                        <a:t>𝜎 smaller</a:t>
                      </a:r>
                      <a:endParaRPr lang="en-AU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66855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0363" y="5600994"/>
            <a:ext cx="392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Temperature at 5pm (+36 h)</a:t>
            </a:r>
          </a:p>
        </p:txBody>
      </p:sp>
    </p:spTree>
    <p:extLst>
      <p:ext uri="{BB962C8B-B14F-4D97-AF65-F5344CB8AC3E}">
        <p14:creationId xmlns:p14="http://schemas.microsoft.com/office/powerpoint/2010/main" val="202909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60363" y="873211"/>
                <a:ext cx="8376133" cy="817478"/>
              </a:xfrm>
            </p:spPr>
            <p:txBody>
              <a:bodyPr>
                <a:normAutofit/>
              </a:bodyPr>
              <a:lstStyle/>
              <a:p>
                <a:r>
                  <a:rPr lang="en-AU" sz="2800" dirty="0">
                    <a:latin typeface="+mj-lt"/>
                  </a:rPr>
                  <a:t>Theoretical Value Relationship For Systems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AU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0363" y="873211"/>
                <a:ext cx="8376133" cy="817478"/>
              </a:xfrm>
              <a:blipFill>
                <a:blip r:embed="rId2"/>
                <a:stretch>
                  <a:fillRect l="-14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0689"/>
                <a:ext cx="7886700" cy="500165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sz="2400" dirty="0">
                    <a:latin typeface="Cambria" panose="02040503050406030204" pitchFamily="18" charset="0"/>
                  </a:rPr>
                  <a:t>Assuming:</a:t>
                </a:r>
                <a:endParaRPr lang="en-AU" sz="2800" dirty="0">
                  <a:latin typeface="Cambria" panose="02040503050406030204" pitchFamily="18" charset="0"/>
                </a:endParaRPr>
              </a:p>
              <a:p>
                <a:pPr lvl="1"/>
                <a:r>
                  <a:rPr lang="en-AU" sz="2400" dirty="0">
                    <a:latin typeface="Cambria" panose="02040503050406030204" pitchFamily="18" charset="0"/>
                  </a:rPr>
                  <a:t>relative economic value</a:t>
                </a:r>
              </a:p>
              <a:p>
                <a:pPr lvl="1"/>
                <a:r>
                  <a:rPr lang="en-AU" sz="2400" dirty="0">
                    <a:latin typeface="Cambria" panose="02040503050406030204" pitchFamily="18" charset="0"/>
                  </a:rPr>
                  <a:t>linear error model</a:t>
                </a:r>
              </a:p>
              <a:p>
                <a:pPr lvl="1"/>
                <a:r>
                  <a:rPr lang="en-AU" sz="2400" dirty="0">
                    <a:latin typeface="Cambria" panose="02040503050406030204" pitchFamily="18" charset="0"/>
                  </a:rPr>
                  <a:t>Gaussian random errors</a:t>
                </a:r>
              </a:p>
              <a:p>
                <a:pPr marL="0" indent="0">
                  <a:buNone/>
                </a:pPr>
                <a:endParaRPr lang="en-AU" sz="26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AU" sz="2400" dirty="0">
                    <a:latin typeface="Cambria" panose="02040503050406030204" pitchFamily="18" charset="0"/>
                  </a:rPr>
                  <a:t>for the 'best for all' threshold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AU" sz="3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AU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3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AU" sz="3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AU" sz="30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AU" sz="3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sz="3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AU" sz="30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AU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3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dirty="0">
                    <a:latin typeface="Cambria" panose="02040503050406030204" pitchFamily="18" charset="0"/>
                  </a:rPr>
                  <a:t> </a:t>
                </a:r>
                <a:br>
                  <a:rPr lang="en-AU" sz="2400" dirty="0">
                    <a:latin typeface="Cambria" panose="02040503050406030204" pitchFamily="18" charset="0"/>
                  </a:rPr>
                </a:br>
                <a:br>
                  <a:rPr lang="en-AU" sz="2400" dirty="0">
                    <a:latin typeface="Cambria" panose="02040503050406030204" pitchFamily="18" charset="0"/>
                  </a:rPr>
                </a:br>
                <a:endParaRPr lang="en-AU" sz="2400" dirty="0">
                  <a:latin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AU" sz="2400" dirty="0">
                    <a:latin typeface="Cambria" panose="02040503050406030204" pitchFamily="18" charset="0"/>
                  </a:rPr>
                  <a:t>forecasts from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sz="2400" dirty="0">
                    <a:latin typeface="Cambria" panose="02040503050406030204" pitchFamily="18" charset="0"/>
                  </a:rPr>
                  <a:t> are more valuable than from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chemeClr val="accent4"/>
                    </a:solidFill>
                    <a:latin typeface="Cambria" panose="02040503050406030204" pitchFamily="18" charset="0"/>
                  </a:rPr>
                  <a:t>for all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40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loss</m:t>
                        </m:r>
                      </m:den>
                    </m:f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latin typeface="Cambria" panose="02040503050406030204" pitchFamily="18" charset="0"/>
                  </a:rPr>
                  <a:t> if </a:t>
                </a:r>
                <a:br>
                  <a:rPr lang="en-AU" sz="2400" dirty="0">
                    <a:latin typeface="Cambria" panose="02040503050406030204" pitchFamily="18" charset="0"/>
                  </a:rPr>
                </a:br>
                <a:br>
                  <a:rPr lang="en-AU" sz="2400" dirty="0">
                    <a:latin typeface="Cambria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AU" sz="32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AU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AU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AU" sz="2400" dirty="0">
                    <a:latin typeface="Cambria" panose="02040503050406030204" pitchFamily="18" charset="0"/>
                  </a:rPr>
                </a:br>
                <a:endParaRPr lang="en-AU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0689"/>
                <a:ext cx="7886700" cy="5001659"/>
              </a:xfrm>
              <a:blipFill>
                <a:blip r:embed="rId3"/>
                <a:stretch>
                  <a:fillRect l="-1005" t="-7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71723" y="2778605"/>
                <a:ext cx="24866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AU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AU" sz="2400" dirty="0">
                    <a:solidFill>
                      <a:schemeClr val="accent4"/>
                    </a:solidFill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AU" sz="24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23" y="2778605"/>
                <a:ext cx="2486643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/>
          <p:cNvSpPr/>
          <p:nvPr/>
        </p:nvSpPr>
        <p:spPr>
          <a:xfrm rot="5400000">
            <a:off x="6375897" y="2007251"/>
            <a:ext cx="278297" cy="2754198"/>
          </a:xfrm>
          <a:prstGeom prst="leftBrac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1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Insights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3" y="1592681"/>
            <a:ext cx="8154986" cy="4077493"/>
          </a:xfrm>
        </p:spPr>
      </p:pic>
      <p:sp>
        <p:nvSpPr>
          <p:cNvPr id="5" name="TextBox 4"/>
          <p:cNvSpPr txBox="1"/>
          <p:nvPr/>
        </p:nvSpPr>
        <p:spPr>
          <a:xfrm>
            <a:off x="2521558" y="294301"/>
            <a:ext cx="267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Consensus best for all due to smaller random errors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57894" y="1481378"/>
            <a:ext cx="316541" cy="1937683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11114" y="5843058"/>
            <a:ext cx="390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Deterministic NWP better due to less conditional bias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5462650" y="4542326"/>
            <a:ext cx="0" cy="1300732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0851" y="6212920"/>
            <a:ext cx="177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accent4"/>
                </a:solidFill>
              </a:rPr>
              <a:t>⇒ more hits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97" y="6197971"/>
            <a:ext cx="3735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400" dirty="0">
                <a:solidFill>
                  <a:schemeClr val="accent4"/>
                </a:solidFill>
              </a:rPr>
              <a:t>fewer false alarms ⇐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075935" y="3163330"/>
            <a:ext cx="1626163" cy="2673911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69235"/>
                  </p:ext>
                </p:extLst>
              </p:nvPr>
            </p:nvGraphicFramePr>
            <p:xfrm>
              <a:off x="5687748" y="476986"/>
              <a:ext cx="3189541" cy="1433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9372">
                      <a:extLst>
                        <a:ext uri="{9D8B030D-6E8A-4147-A177-3AD203B41FA5}">
                          <a16:colId xmlns:a16="http://schemas.microsoft.com/office/drawing/2014/main" val="3295924499"/>
                        </a:ext>
                      </a:extLst>
                    </a:gridCol>
                    <a:gridCol w="1450169">
                      <a:extLst>
                        <a:ext uri="{9D8B030D-6E8A-4147-A177-3AD203B41FA5}">
                          <a16:colId xmlns:a16="http://schemas.microsoft.com/office/drawing/2014/main" val="3474321094"/>
                        </a:ext>
                      </a:extLst>
                    </a:gridCol>
                  </a:tblGrid>
                  <a:tr h="519240">
                    <a:tc>
                      <a:txBody>
                        <a:bodyPr/>
                        <a:lstStyle/>
                        <a:p>
                          <a:pPr algn="ctr"/>
                          <a:endParaRPr lang="en-AU" sz="2400" b="1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AU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AU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AU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AU" sz="2400" b="0" dirty="0" smtClean="0">
                                        <a:solidFill>
                                          <a:schemeClr val="bg1"/>
                                        </a:solidFill>
                                        <a:latin typeface="Cambria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AU" sz="2400" b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9405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b="1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ACCESS-R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2.56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166855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b="1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OCF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2.16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0791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5769235"/>
                  </p:ext>
                </p:extLst>
              </p:nvPr>
            </p:nvGraphicFramePr>
            <p:xfrm>
              <a:off x="5687748" y="476986"/>
              <a:ext cx="3189541" cy="14336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9372">
                      <a:extLst>
                        <a:ext uri="{9D8B030D-6E8A-4147-A177-3AD203B41FA5}">
                          <a16:colId xmlns:a16="http://schemas.microsoft.com/office/drawing/2014/main" val="3295924499"/>
                        </a:ext>
                      </a:extLst>
                    </a:gridCol>
                    <a:gridCol w="1450169">
                      <a:extLst>
                        <a:ext uri="{9D8B030D-6E8A-4147-A177-3AD203B41FA5}">
                          <a16:colId xmlns:a16="http://schemas.microsoft.com/office/drawing/2014/main" val="3474321094"/>
                        </a:ext>
                      </a:extLst>
                    </a:gridCol>
                  </a:tblGrid>
                  <a:tr h="519240">
                    <a:tc>
                      <a:txBody>
                        <a:bodyPr/>
                        <a:lstStyle/>
                        <a:p>
                          <a:pPr algn="ctr"/>
                          <a:endParaRPr lang="en-AU" sz="2400" b="1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1008" t="-143529" r="-840" b="-21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94056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b="1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ACCESS-R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2.56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166855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b="1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OCF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2.16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20791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852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+mj-lt"/>
              </a:rPr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1825624"/>
            <a:ext cx="8154987" cy="4866724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+mn-lt"/>
              </a:rPr>
              <a:t>Bias-corrected consensus gives best general single-valued forecast service for average conditions</a:t>
            </a:r>
          </a:p>
          <a:p>
            <a:endParaRPr lang="en-AU" sz="2400" dirty="0">
              <a:latin typeface="+mn-lt"/>
            </a:endParaRPr>
          </a:p>
          <a:p>
            <a:r>
              <a:rPr lang="en-AU" sz="2400" dirty="0">
                <a:latin typeface="+mn-lt"/>
              </a:rPr>
              <a:t>For extremes, best single valued service depends on user sensitivity</a:t>
            </a:r>
          </a:p>
          <a:p>
            <a:pPr lvl="1"/>
            <a:r>
              <a:rPr lang="en-AU" sz="2400" dirty="0">
                <a:latin typeface="+mn-lt"/>
              </a:rPr>
              <a:t>more impetus for probabilistic service</a:t>
            </a:r>
            <a:br>
              <a:rPr lang="en-AU" sz="2400" dirty="0">
                <a:latin typeface="+mn-lt"/>
              </a:rPr>
            </a:br>
            <a:r>
              <a:rPr lang="en-AU" sz="2400" dirty="0">
                <a:latin typeface="+mn-lt"/>
              </a:rPr>
              <a:t>(e.g. chance of exceeding 35°C)</a:t>
            </a:r>
          </a:p>
          <a:p>
            <a:endParaRPr lang="en-AU" sz="2400" dirty="0">
              <a:latin typeface="+mn-lt"/>
            </a:endParaRPr>
          </a:p>
          <a:p>
            <a:r>
              <a:rPr lang="en-AU" sz="2400" dirty="0">
                <a:latin typeface="+mn-lt"/>
              </a:rPr>
              <a:t>Address conditional biases in</a:t>
            </a:r>
          </a:p>
          <a:p>
            <a:pPr lvl="1"/>
            <a:r>
              <a:rPr lang="en-AU" sz="2400" dirty="0">
                <a:latin typeface="+mn-lt"/>
              </a:rPr>
              <a:t>post-processing</a:t>
            </a:r>
          </a:p>
          <a:p>
            <a:pPr lvl="1"/>
            <a:r>
              <a:rPr lang="en-AU" sz="2400" dirty="0">
                <a:latin typeface="+mn-lt"/>
              </a:rPr>
              <a:t>forecaster intervention</a:t>
            </a:r>
          </a:p>
        </p:txBody>
      </p:sp>
    </p:spTree>
    <p:extLst>
      <p:ext uri="{BB962C8B-B14F-4D97-AF65-F5344CB8AC3E}">
        <p14:creationId xmlns:p14="http://schemas.microsoft.com/office/powerpoint/2010/main" val="363458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000" y="2450354"/>
            <a:ext cx="4919473" cy="664797"/>
          </a:xfrm>
        </p:spPr>
        <p:txBody>
          <a:bodyPr/>
          <a:lstStyle/>
          <a:p>
            <a:r>
              <a:rPr lang="en-US" dirty="0">
                <a:latin typeface="+mn-lt"/>
              </a:rPr>
              <a:t>Michael Foley</a:t>
            </a:r>
          </a:p>
          <a:p>
            <a:r>
              <a:rPr lang="en-US" dirty="0">
                <a:latin typeface="+mn-lt"/>
              </a:rPr>
              <a:t>michael.foley@bom.gov.au</a:t>
            </a:r>
          </a:p>
        </p:txBody>
      </p:sp>
    </p:spTree>
    <p:extLst>
      <p:ext uri="{BB962C8B-B14F-4D97-AF65-F5344CB8AC3E}">
        <p14:creationId xmlns:p14="http://schemas.microsoft.com/office/powerpoint/2010/main" val="190565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What's the Temperature Going to Be?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77" b="15060"/>
          <a:stretch/>
        </p:blipFill>
        <p:spPr>
          <a:xfrm>
            <a:off x="420938" y="1690689"/>
            <a:ext cx="8094412" cy="47533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9555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What's the Temperature Going to Be?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30" b="14872"/>
          <a:stretch/>
        </p:blipFill>
        <p:spPr>
          <a:xfrm>
            <a:off x="393271" y="1690689"/>
            <a:ext cx="8122079" cy="47553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7292419" y="818415"/>
            <a:ext cx="827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000" dirty="0">
                <a:solidFill>
                  <a:schemeClr val="accent4"/>
                </a:solidFill>
              </a:rPr>
              <a:t>single</a:t>
            </a:r>
          </a:p>
          <a:p>
            <a:pPr algn="ctr"/>
            <a:r>
              <a:rPr lang="en-AU" sz="2000" dirty="0">
                <a:solidFill>
                  <a:schemeClr val="accent4"/>
                </a:solidFill>
              </a:rPr>
              <a:t>value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25257" y="1526301"/>
            <a:ext cx="1080832" cy="1995022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0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3" y="2505075"/>
            <a:ext cx="3846294" cy="3684588"/>
          </a:xfr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Single Scenario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6" y="2498641"/>
            <a:ext cx="3858389" cy="36845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Consensus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672426" cy="817478"/>
          </a:xfrm>
        </p:spPr>
        <p:txBody>
          <a:bodyPr>
            <a:noAutofit/>
          </a:bodyPr>
          <a:lstStyle/>
          <a:p>
            <a:r>
              <a:rPr lang="en-AU" sz="3200" dirty="0">
                <a:latin typeface="Cambria" panose="02040503050406030204" pitchFamily="18" charset="0"/>
              </a:rPr>
              <a:t>What Should a Single-Valued Forecast Look Like?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4654" y="6285891"/>
            <a:ext cx="5448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</a:rPr>
              <a:t>Day +4 screen-level temperature at 5pm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5541" y="4559644"/>
            <a:ext cx="82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cold front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95735" y="4584358"/>
            <a:ext cx="308919" cy="2224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9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647713" cy="817478"/>
          </a:xfrm>
        </p:spPr>
        <p:txBody>
          <a:bodyPr>
            <a:noAutofit/>
          </a:bodyPr>
          <a:lstStyle/>
          <a:p>
            <a:r>
              <a:rPr lang="en-AU" sz="2800" dirty="0">
                <a:latin typeface="+mj-lt"/>
              </a:rPr>
              <a:t>How Valuable is a Forecast System?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363" y="1825624"/>
                <a:ext cx="8154987" cy="503237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AU" sz="2400" b="0" dirty="0">
                    <a:latin typeface="+mn-lt"/>
                  </a:rPr>
                  <a:t>Event which requires decision</a:t>
                </a:r>
                <a:br>
                  <a:rPr lang="en-AU" sz="2400" b="0" dirty="0">
                    <a:latin typeface="+mn-lt"/>
                  </a:rPr>
                </a:br>
                <a:br>
                  <a:rPr lang="en-AU" sz="2400" b="0" dirty="0">
                    <a:latin typeface="+mn-lt"/>
                  </a:rPr>
                </a:br>
                <a:r>
                  <a:rPr lang="en-AU" sz="2400" b="0" dirty="0">
                    <a:latin typeface="+mn-lt"/>
                  </a:rPr>
                  <a:t>e.g. </a:t>
                </a:r>
                <a:r>
                  <a:rPr lang="en-AU" sz="2400" b="0" i="1" dirty="0">
                    <a:latin typeface="+mn-lt"/>
                  </a:rPr>
                  <a:t>Temperature exceeding </a:t>
                </a:r>
                <a:r>
                  <a:rPr lang="en-AU" sz="2400" i="1" dirty="0">
                    <a:latin typeface="+mn-lt"/>
                  </a:rPr>
                  <a:t>35°C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AU" sz="2400" b="0" i="1" dirty="0">
                  <a:latin typeface="+mn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AU" sz="2400" b="0" dirty="0">
                    <a:latin typeface="+mn-lt"/>
                  </a:rPr>
                  <a:t>Expenses:</a:t>
                </a:r>
              </a:p>
              <a:p>
                <a:pPr lvl="1"/>
                <a:r>
                  <a:rPr lang="en-AU" sz="2400" b="1" dirty="0">
                    <a:latin typeface="+mn-lt"/>
                  </a:rPr>
                  <a:t>cost</a:t>
                </a:r>
                <a:r>
                  <a:rPr lang="en-AU" sz="2400" dirty="0">
                    <a:latin typeface="+mn-lt"/>
                  </a:rPr>
                  <a:t> is the expense of protecting against the event</a:t>
                </a:r>
              </a:p>
              <a:p>
                <a:pPr lvl="1"/>
                <a:r>
                  <a:rPr lang="en-AU" sz="2400" b="1" dirty="0">
                    <a:latin typeface="+mn-lt"/>
                  </a:rPr>
                  <a:t>loss</a:t>
                </a:r>
                <a:r>
                  <a:rPr lang="en-AU" sz="2400" dirty="0">
                    <a:latin typeface="+mn-lt"/>
                  </a:rPr>
                  <a:t> is the expense if unprotected event occurs</a:t>
                </a:r>
              </a:p>
              <a:p>
                <a:pPr lvl="1"/>
                <a:endParaRPr lang="en-AU" sz="2400" b="0" dirty="0">
                  <a:latin typeface="+mn-lt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AU" sz="2400" dirty="0">
                    <a:latin typeface="+mn-lt"/>
                  </a:rPr>
                  <a:t>Determine </a:t>
                </a:r>
                <a:r>
                  <a:rPr lang="en-AU" sz="2400" b="0" dirty="0">
                    <a:latin typeface="+mn-lt"/>
                  </a:rPr>
                  <a:t>Relative Economic Value of  forecasts</a:t>
                </a:r>
                <a:br>
                  <a:rPr lang="en-AU" sz="2400" b="0" dirty="0">
                    <a:latin typeface="+mn-lt"/>
                  </a:rPr>
                </a:br>
                <a:br>
                  <a:rPr lang="en-AU" sz="2400" b="0" dirty="0">
                    <a:latin typeface="+mn-lt"/>
                  </a:rPr>
                </a:br>
                <a:br>
                  <a:rPr lang="en-AU" sz="2400" b="0" dirty="0">
                    <a:latin typeface="+mn-lt"/>
                  </a:rPr>
                </a:br>
                <a:br>
                  <a:rPr lang="en-AU" sz="2400" b="0" dirty="0">
                    <a:latin typeface="+mn-lt"/>
                  </a:rPr>
                </a:br>
                <a:br>
                  <a:rPr lang="en-AU" sz="2400" b="0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a:rPr lang="en-AU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latin typeface="+mn-lt"/>
                  </a:rPr>
                  <a:t>is a function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400" b="0" i="0" smtClean="0">
                            <a:latin typeface="+mn-lt"/>
                          </a:rPr>
                          <m:t>cost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2400" b="0" i="0" smtClean="0">
                            <a:latin typeface="+mn-lt"/>
                          </a:rPr>
                          <m:t>loss</m:t>
                        </m:r>
                      </m:den>
                    </m:f>
                  </m:oMath>
                </a14:m>
                <a:r>
                  <a:rPr lang="en-AU" sz="2400" dirty="0">
                    <a:latin typeface="+mn-lt"/>
                  </a:rPr>
                  <a:t>.</a:t>
                </a:r>
                <a:endParaRPr lang="en-AU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363" y="1825624"/>
                <a:ext cx="8154987" cy="5032376"/>
              </a:xfrm>
              <a:blipFill>
                <a:blip r:embed="rId2"/>
                <a:stretch>
                  <a:fillRect l="-1121" t="-24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338" y="5133315"/>
                <a:ext cx="8268738" cy="8592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climatological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expense</m:t>
                          </m:r>
                          <m: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−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expense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forecast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climatological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expense</m:t>
                          </m:r>
                          <m:r>
                            <a:rPr lang="en-AU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expense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perfect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forecast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8" y="5133315"/>
                <a:ext cx="8268738" cy="8592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File:&lt;strong&gt;Ticket&lt;/strong&gt;.sv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10" y="1334796"/>
            <a:ext cx="1969694" cy="20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dirty="0">
                <a:latin typeface="+mj-lt"/>
              </a:rPr>
              <a:t>Will Temperature Exceed 35°C at 5pm (+36 h)?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8"/>
          <a:stretch/>
        </p:blipFill>
        <p:spPr>
          <a:xfrm>
            <a:off x="2206867" y="1565382"/>
            <a:ext cx="4326455" cy="3228350"/>
          </a:xfrm>
        </p:spPr>
      </p:pic>
      <p:sp>
        <p:nvSpPr>
          <p:cNvPr id="6" name="TextBox 5"/>
          <p:cNvSpPr txBox="1"/>
          <p:nvPr/>
        </p:nvSpPr>
        <p:spPr>
          <a:xfrm>
            <a:off x="360363" y="6206958"/>
            <a:ext cx="847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Data for 200 stations across southern Australia, last 3 summers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32824"/>
              </p:ext>
            </p:extLst>
          </p:nvPr>
        </p:nvGraphicFramePr>
        <p:xfrm>
          <a:off x="938560" y="4963273"/>
          <a:ext cx="7250844" cy="1243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5422">
                  <a:extLst>
                    <a:ext uri="{9D8B030D-6E8A-4147-A177-3AD203B41FA5}">
                      <a16:colId xmlns:a16="http://schemas.microsoft.com/office/drawing/2014/main" val="1232100293"/>
                    </a:ext>
                  </a:extLst>
                </a:gridCol>
                <a:gridCol w="3625422">
                  <a:extLst>
                    <a:ext uri="{9D8B030D-6E8A-4147-A177-3AD203B41FA5}">
                      <a16:colId xmlns:a16="http://schemas.microsoft.com/office/drawing/2014/main" val="2011691487"/>
                    </a:ext>
                  </a:extLst>
                </a:gridCol>
              </a:tblGrid>
              <a:tr h="481601">
                <a:tc>
                  <a:txBody>
                    <a:bodyPr/>
                    <a:lstStyle/>
                    <a:p>
                      <a:pPr algn="ctr"/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Single</a:t>
                      </a:r>
                      <a:r>
                        <a:rPr lang="en-AU" sz="20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Scenario</a:t>
                      </a:r>
                      <a:endParaRPr lang="en-AU" sz="20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Consensus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40561"/>
                  </a:ext>
                </a:extLst>
              </a:tr>
              <a:tr h="762085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ACCESS-R deterministic NWP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OCF bias-corrected</a:t>
                      </a:r>
                      <a:r>
                        <a:rPr lang="en-AU" sz="20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AU" sz="20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poor man's</a:t>
                      </a:r>
                      <a:r>
                        <a:rPr lang="en-AU" sz="200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ensemble</a:t>
                      </a:r>
                      <a:endParaRPr lang="en-AU" sz="20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4567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82956" y="1922166"/>
            <a:ext cx="1194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accent6"/>
                </a:solidFill>
              </a:rPr>
              <a:t>ACCESS-R</a:t>
            </a:r>
            <a:br>
              <a:rPr lang="en-AU" b="1" dirty="0">
                <a:solidFill>
                  <a:schemeClr val="accent6"/>
                </a:solidFill>
              </a:rPr>
            </a:br>
            <a:r>
              <a:rPr lang="en-AU" b="1" dirty="0">
                <a:solidFill>
                  <a:schemeClr val="accent6"/>
                </a:solidFill>
              </a:rPr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466" y="1922165"/>
            <a:ext cx="83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</a:rPr>
              <a:t>OCF</a:t>
            </a:r>
            <a:br>
              <a:rPr lang="en-AU" b="1" dirty="0">
                <a:solidFill>
                  <a:schemeClr val="accent1"/>
                </a:solidFill>
              </a:rPr>
            </a:br>
            <a:r>
              <a:rPr lang="en-AU" b="1" dirty="0">
                <a:solidFill>
                  <a:schemeClr val="accent1"/>
                </a:solidFill>
              </a:rPr>
              <a:t>better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99536" y="2568496"/>
            <a:ext cx="0" cy="4397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</p:cNvCxnSpPr>
          <p:nvPr/>
        </p:nvCxnSpPr>
        <p:spPr>
          <a:xfrm flipH="1">
            <a:off x="3380106" y="2568497"/>
            <a:ext cx="1" cy="219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83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873211"/>
            <a:ext cx="8647713" cy="817478"/>
          </a:xfrm>
        </p:spPr>
        <p:txBody>
          <a:bodyPr>
            <a:noAutofit/>
          </a:bodyPr>
          <a:lstStyle/>
          <a:p>
            <a:r>
              <a:rPr lang="en-AU" sz="3200" dirty="0">
                <a:latin typeface="+mj-lt"/>
              </a:rPr>
              <a:t>Difference in Value for Two Forecast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buNone/>
                </a:pPr>
                <a:endParaRPr lang="en-AU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∝(1−</m:t>
                      </m:r>
                      <m:f>
                        <m:fPr>
                          <m:ctrlPr>
                            <a:rPr lang="en-AU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loss</m:t>
                          </m:r>
                        </m:den>
                      </m:f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)∆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A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4400" b="0" i="0" smtClean="0">
                              <a:latin typeface="Cambria Math" panose="02040503050406030204" pitchFamily="18" charset="0"/>
                            </a:rPr>
                            <m:t>cost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4400" b="0" i="0" smtClean="0">
                              <a:latin typeface="Cambria Math" panose="02040503050406030204" pitchFamily="18" charset="0"/>
                            </a:rPr>
                            <m:t>loss</m:t>
                          </m:r>
                        </m:den>
                      </m:f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AU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30459" y="5490245"/>
            <a:ext cx="292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number of hits</a:t>
            </a:r>
            <a:b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</a:br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(forecasts &amp; </a:t>
            </a:r>
            <a:r>
              <a:rPr lang="en-AU" sz="2400" dirty="0" err="1">
                <a:solidFill>
                  <a:schemeClr val="accent4"/>
                </a:solidFill>
                <a:latin typeface="Cambria" panose="02040503050406030204" pitchFamily="18" charset="0"/>
              </a:rPr>
              <a:t>obs</a:t>
            </a:r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5" name="Straight Arrow Connector 4"/>
          <p:cNvCxnSpPr>
            <a:stCxn id="4" idx="0"/>
          </p:cNvCxnSpPr>
          <p:nvPr/>
        </p:nvCxnSpPr>
        <p:spPr>
          <a:xfrm flipV="1">
            <a:off x="2393181" y="4187414"/>
            <a:ext cx="2715660" cy="13028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8841" y="5490245"/>
            <a:ext cx="3824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number of false alarms</a:t>
            </a:r>
            <a:b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</a:br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(forecasts &amp; </a:t>
            </a:r>
            <a:r>
              <a:rPr lang="en-AU" sz="2400" dirty="0" err="1">
                <a:solidFill>
                  <a:schemeClr val="accent4"/>
                </a:solidFill>
                <a:latin typeface="Cambria" panose="02040503050406030204" pitchFamily="18" charset="0"/>
              </a:rPr>
              <a:t>obs</a:t>
            </a:r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94552" y="4320209"/>
            <a:ext cx="585691" cy="945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8661" y="2908187"/>
            <a:ext cx="0" cy="249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6903" y="2436971"/>
            <a:ext cx="124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4"/>
                </a:solidFill>
                <a:latin typeface="Cambria" panose="02040503050406030204" pitchFamily="18" charset="0"/>
              </a:rPr>
              <a:t>(user) </a:t>
            </a:r>
          </a:p>
        </p:txBody>
      </p:sp>
    </p:spTree>
    <p:extLst>
      <p:ext uri="{BB962C8B-B14F-4D97-AF65-F5344CB8AC3E}">
        <p14:creationId xmlns:p14="http://schemas.microsoft.com/office/powerpoint/2010/main" val="158982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>
                <a:latin typeface="+mj-lt"/>
              </a:rPr>
              <a:t>OCF/ACCESS-R Value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4" y="2136378"/>
            <a:ext cx="8154986" cy="4077493"/>
          </a:xfrm>
        </p:spPr>
      </p:pic>
      <p:cxnSp>
        <p:nvCxnSpPr>
          <p:cNvPr id="5" name="Straight Connector 4"/>
          <p:cNvCxnSpPr/>
          <p:nvPr/>
        </p:nvCxnSpPr>
        <p:spPr>
          <a:xfrm flipH="1">
            <a:off x="4890052" y="2955235"/>
            <a:ext cx="13252" cy="259742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09322" y="1890744"/>
            <a:ext cx="1126574" cy="971726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8"/>
          <a:stretch/>
        </p:blipFill>
        <p:spPr>
          <a:xfrm>
            <a:off x="6228661" y="154398"/>
            <a:ext cx="2491548" cy="1859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0363" y="6206958"/>
            <a:ext cx="8478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Data for 200 stations across southern Australia, last 3 summers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510713" y="406928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Best for all</a:t>
            </a:r>
          </a:p>
        </p:txBody>
      </p:sp>
      <p:sp>
        <p:nvSpPr>
          <p:cNvPr id="7" name="Arrow: Down 6"/>
          <p:cNvSpPr/>
          <p:nvPr/>
        </p:nvSpPr>
        <p:spPr>
          <a:xfrm>
            <a:off x="4039604" y="4891302"/>
            <a:ext cx="227995" cy="41161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Down 10"/>
          <p:cNvSpPr/>
          <p:nvPr/>
        </p:nvSpPr>
        <p:spPr>
          <a:xfrm rot="10800000">
            <a:off x="4037743" y="3161841"/>
            <a:ext cx="227995" cy="41161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360364" y="1576712"/>
            <a:ext cx="3926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Cambria" panose="02040503050406030204" pitchFamily="18" charset="0"/>
              </a:rPr>
              <a:t>Temperature at 5pm (+36 h)</a:t>
            </a:r>
          </a:p>
        </p:txBody>
      </p:sp>
    </p:spTree>
    <p:extLst>
      <p:ext uri="{BB962C8B-B14F-4D97-AF65-F5344CB8AC3E}">
        <p14:creationId xmlns:p14="http://schemas.microsoft.com/office/powerpoint/2010/main" val="386662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200" dirty="0">
                <a:latin typeface="+mj-lt"/>
              </a:rPr>
              <a:t>OCF/ACCESS-R/Climatology Value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3" y="2136378"/>
            <a:ext cx="8154986" cy="4077493"/>
          </a:xfrm>
        </p:spPr>
      </p:pic>
    </p:spTree>
    <p:extLst>
      <p:ext uri="{BB962C8B-B14F-4D97-AF65-F5344CB8AC3E}">
        <p14:creationId xmlns:p14="http://schemas.microsoft.com/office/powerpoint/2010/main" val="197711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ontent Type" ma:contentTypeID="0x010100A8C06B1E089D134B9DD0D15BF99D144B00B7390F208C57D441B145486A223E8D37" ma:contentTypeVersion="15" ma:contentTypeDescription="BoM Document Content Type is the base content type used to control all Bureau managed documents." ma:contentTypeScope="" ma:versionID="3dca3c8421e4940431f7fa7c5f237841">
  <xsd:schema xmlns:xsd="http://www.w3.org/2001/XMLSchema" xmlns:xs="http://www.w3.org/2001/XMLSchema" xmlns:p="http://schemas.microsoft.com/office/2006/metadata/properties" xmlns:ns1="http://schemas.microsoft.com/sharepoint/v3" xmlns:ns2="4db1b5e9-edb9-4a25-9e40-decc1a0480d4" xmlns:ns3="ee93cde0-6d06-497b-95e9-685a95779802" xmlns:ns5="57147047-b42e-410a-9e69-1d7e3716b4e0" xmlns:ns6="a121ad74-6009-4341-b7e3-089dedf2f508" targetNamespace="http://schemas.microsoft.com/office/2006/metadata/properties" ma:root="true" ma:fieldsID="0706132f90f0f624531f195140d5eb7f" ns1:_="" ns2:_="" ns3:_="" ns5:_="" ns6:_="">
    <xsd:import namespace="http://schemas.microsoft.com/sharepoint/v3"/>
    <xsd:import namespace="4db1b5e9-edb9-4a25-9e40-decc1a0480d4"/>
    <xsd:import namespace="ee93cde0-6d06-497b-95e9-685a95779802"/>
    <xsd:import namespace="57147047-b42e-410a-9e69-1d7e3716b4e0"/>
    <xsd:import namespace="a121ad74-6009-4341-b7e3-089dedf2f508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DocumentVersion" minOccurs="0"/>
                <xsd:element ref="ns3:p897402a74c7474580f4c6f482f5af7e" minOccurs="0"/>
                <xsd:element ref="ns3:TaxCatchAll" minOccurs="0"/>
                <xsd:element ref="ns3:TaxCatchAllLabel" minOccurs="0"/>
                <xsd:element ref="ns5:Area" minOccurs="0"/>
                <xsd:element ref="ns5:Resource" minOccurs="0"/>
                <xsd:element ref="ns2:TaxKeywordTaxHTField" minOccurs="0"/>
                <xsd:element ref="ns2:p8289c95bd4047ccbb0bdb6d4e716d78" minOccurs="0"/>
                <xsd:element ref="ns2:je7ea91d05ee448e9196b4ec33373db9" minOccurs="0"/>
                <xsd:element ref="ns3:n555ca163265404b85dc3633181a96ad" minOccurs="0"/>
                <xsd:element ref="ns6:MediaServiceMetadata" minOccurs="0"/>
                <xsd:element ref="ns6:MediaServiceFastMetadata" minOccurs="0"/>
                <xsd:element ref="ns2:ac9723e4366e4663927c94c3f56a4bf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1b5e9-edb9-4a25-9e40-decc1a0480d4" elementFormDefault="qualified">
    <xsd:import namespace="http://schemas.microsoft.com/office/2006/documentManagement/types"/>
    <xsd:import namespace="http://schemas.microsoft.com/office/infopath/2007/PartnerControls"/>
    <xsd:element name="DocumentVersion" ma:index="7" nillable="true" ma:displayName="Document Version" ma:description="The current version number of the document where the version is hard-rendered to the document rather than system versioning" ma:hidden="true" ma:internalName="DocumentVersion" ma:readOnly="false">
      <xsd:simpleType>
        <xsd:restriction base="dms:Text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ec9612d0-dc94-4ffe-ad7d-ed54524ecfd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8289c95bd4047ccbb0bdb6d4e716d78" ma:index="19" nillable="true" ma:taxonomy="true" ma:internalName="p8289c95bd4047ccbb0bdb6d4e716d78" ma:taxonomyFieldName="newfunction" ma:displayName="Function" ma:default="" ma:fieldId="{98289c95-bd40-47cc-bb0b-db6d4e716d78}" ma:sspId="ec9612d0-dc94-4ffe-ad7d-ed54524ecfd4" ma:termSetId="ab5d22f3-4700-4cc9-abbc-9743e28e90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7ea91d05ee448e9196b4ec33373db9" ma:index="22" nillable="true" ma:taxonomy="true" ma:internalName="je7ea91d05ee448e9196b4ec33373db9" ma:taxonomyFieldName="newAZListing" ma:displayName="Alphabet Listing" ma:default="" ma:fieldId="{3e7ea91d-05ee-448e-9196-b4ec33373db9}" ma:taxonomyMulti="true" ma:sspId="ec9612d0-dc94-4ffe-ad7d-ed54524ecfd4" ma:termSetId="75aa8841-f7ae-48bd-81bb-426f1e761d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9723e4366e4663927c94c3f56a4bfb" ma:index="27" nillable="true" ma:taxonomy="true" ma:internalName="ac9723e4366e4663927c94c3f56a4bfb" ma:taxonomyFieldName="Record_x0020_Activity" ma:displayName="Record Activity" ma:default="" ma:fieldId="{ac9723e4-366e-4663-927c-94c3f56a4bfb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3cde0-6d06-497b-95e9-685a95779802" elementFormDefault="qualified">
    <xsd:import namespace="http://schemas.microsoft.com/office/2006/documentManagement/types"/>
    <xsd:import namespace="http://schemas.microsoft.com/office/infopath/2007/PartnerControls"/>
    <xsd:element name="p897402a74c7474580f4c6f482f5af7e" ma:index="9" nillable="true" ma:taxonomy="true" ma:internalName="p897402a74c7474580f4c6f482f5af7e" ma:taxonomyFieldName="Topic" ma:displayName="Topic" ma:default="" ma:fieldId="{9897402a-74c7-4745-80f4-c6f482f5af7e}" ma:sspId="ec9612d0-dc94-4ffe-ad7d-ed54524ecfd4" ma:termSetId="14799b26-f1fb-48e5-90de-afd6e7b327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9fa0205-6581-43ef-a8f6-0a8ec962de4a}" ma:internalName="TaxCatchAll" ma:showField="CatchAllData" ma:web="4db1b5e9-edb9-4a25-9e40-decc1a048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99fa0205-6581-43ef-a8f6-0a8ec962de4a}" ma:internalName="TaxCatchAllLabel" ma:readOnly="true" ma:showField="CatchAllDataLabel" ma:web="4db1b5e9-edb9-4a25-9e40-decc1a048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555ca163265404b85dc3633181a96ad" ma:index="23" nillable="true" ma:taxonomy="true" ma:internalName="n555ca163265404b85dc3633181a96ad" ma:taxonomyFieldName="Document_x0020_Type" ma:displayName="Document Type" ma:default="" ma:fieldId="{7555ca16-3265-404b-85dc-3633181a96ad}" ma:sspId="ec9612d0-dc94-4ffe-ad7d-ed54524ecfd4" ma:termSetId="fedc0e18-5d81-4494-b703-47bb5b850e4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47047-b42e-410a-9e69-1d7e3716b4e0" elementFormDefault="qualified">
    <xsd:import namespace="http://schemas.microsoft.com/office/2006/documentManagement/types"/>
    <xsd:import namespace="http://schemas.microsoft.com/office/infopath/2007/PartnerControls"/>
    <xsd:element name="Area" ma:index="15" nillable="true" ma:displayName="Area" ma:internalName="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munications planning"/>
                    <xsd:enumeration value="Events"/>
                    <xsd:enumeration value="Media"/>
                    <xsd:enumeration value="Publishing"/>
                    <xsd:enumeration value="Severe weather communications"/>
                    <xsd:enumeration value="Social media"/>
                    <xsd:enumeration value="Style guide"/>
                    <xsd:enumeration value="Templates"/>
                  </xsd:restriction>
                </xsd:simpleType>
              </xsd:element>
            </xsd:sequence>
          </xsd:extension>
        </xsd:complexContent>
      </xsd:complexType>
    </xsd:element>
    <xsd:element name="Resource" ma:index="16" nillable="true" ma:displayName="Resource" ma:format="Dropdown" ma:internalName="Resource">
      <xsd:simpleType>
        <xsd:restriction base="dms:Choice">
          <xsd:enumeration value="Checklist"/>
          <xsd:enumeration value="Other resources"/>
          <xsd:enumeration value="Photography, image, video"/>
          <xsd:enumeration value="Style guide"/>
          <xsd:enumeration value="Templates"/>
          <xsd:enumeration value="User guid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1ad74-6009-4341-b7e3-089dedf2f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db1b5e9-edb9-4a25-9e40-decc1a0480d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c79ba194-340e-47e2-a2aa-ae335d8108f0</TermId>
        </TermInfo>
        <TermInfo xmlns="http://schemas.microsoft.com/office/infopath/2007/PartnerControls">
          <TermName xmlns="http://schemas.microsoft.com/office/infopath/2007/PartnerControls">Publishing</TermName>
          <TermId xmlns="http://schemas.microsoft.com/office/infopath/2007/PartnerControls">632c2870-1038-4385-8908-c2cccaf14c2e</TermId>
        </TermInfo>
        <TermInfo xmlns="http://schemas.microsoft.com/office/infopath/2007/PartnerControls">
          <TermName xmlns="http://schemas.microsoft.com/office/infopath/2007/PartnerControls">Word Templates</TermName>
          <TermId xmlns="http://schemas.microsoft.com/office/infopath/2007/PartnerControls">9447fc7b-ad67-41f7-95f2-0cc5d9925def</TermId>
        </TermInfo>
      </Terms>
    </TaxKeywordTaxHTField>
    <p8289c95bd4047ccbb0bdb6d4e716d78 xmlns="4db1b5e9-edb9-4a25-9e40-decc1a0480d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and Publishing</TermName>
          <TermId xmlns="http://schemas.microsoft.com/office/infopath/2007/PartnerControls">f34028a4-b788-40c4-9b0c-d2fbb725055a</TermId>
        </TermInfo>
      </Terms>
    </p8289c95bd4047ccbb0bdb6d4e716d78>
    <KpiDescription xmlns="http://schemas.microsoft.com/sharepoint/v3">PowerPoint template</KpiDescription>
    <p897402a74c7474580f4c6f482f5af7e xmlns="ee93cde0-6d06-497b-95e9-685a95779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Publishing</TermName>
          <TermId xmlns="http://schemas.microsoft.com/office/infopath/2007/PartnerControls">17aa74b7-4130-4098-a31f-ded78fd7a37e</TermId>
        </TermInfo>
      </Terms>
    </p897402a74c7474580f4c6f482f5af7e>
    <Resource xmlns="57147047-b42e-410a-9e69-1d7e3716b4e0">Templates</Resource>
    <TaxCatchAll xmlns="ee93cde0-6d06-497b-95e9-685a95779802">
      <Value>235</Value>
      <Value>147</Value>
      <Value>212</Value>
      <Value>313</Value>
      <Value>700</Value>
      <Value>699</Value>
    </TaxCatchAll>
    <n555ca163265404b85dc3633181a96ad xmlns="ee93cde0-6d06-497b-95e9-685a957798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7656dd30-8333-4578-98cb-21870204912d</TermId>
        </TermInfo>
      </Terms>
    </n555ca163265404b85dc3633181a96ad>
    <je7ea91d05ee448e9196b4ec33373db9 xmlns="4db1b5e9-edb9-4a25-9e40-decc1a0480d4">
      <Terms xmlns="http://schemas.microsoft.com/office/infopath/2007/PartnerControls"/>
    </je7ea91d05ee448e9196b4ec33373db9>
    <DocumentVersion xmlns="4db1b5e9-edb9-4a25-9e40-decc1a0480d4" xsi:nil="true"/>
    <Area xmlns="57147047-b42e-410a-9e69-1d7e3716b4e0">
      <Value>Publishing</Value>
      <Value>Templates</Value>
    </Area>
    <ac9723e4366e4663927c94c3f56a4bfb xmlns="4db1b5e9-edb9-4a25-9e40-decc1a0480d4">
      <Terms xmlns="http://schemas.microsoft.com/office/infopath/2007/PartnerControls"/>
    </ac9723e4366e4663927c94c3f56a4bfb>
  </documentManagement>
</p:properties>
</file>

<file path=customXml/itemProps1.xml><?xml version="1.0" encoding="utf-8"?>
<ds:datastoreItem xmlns:ds="http://schemas.openxmlformats.org/officeDocument/2006/customXml" ds:itemID="{DE850A05-A95D-4E22-AD6B-1935256F87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E51139-5180-4BA7-BA4F-01E0859536C7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4E7277D2-195C-4E01-BA26-9ED8F554F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b1b5e9-edb9-4a25-9e40-decc1a0480d4"/>
    <ds:schemaRef ds:uri="ee93cde0-6d06-497b-95e9-685a95779802"/>
    <ds:schemaRef ds:uri="57147047-b42e-410a-9e69-1d7e3716b4e0"/>
    <ds:schemaRef ds:uri="a121ad74-6009-4341-b7e3-089dedf2f5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51A463C-EAAE-4A58-A42D-288A8EBDAE2D}">
  <ds:schemaRefs>
    <ds:schemaRef ds:uri="http://schemas.microsoft.com/office/2006/metadata/properties"/>
    <ds:schemaRef ds:uri="a121ad74-6009-4341-b7e3-089dedf2f508"/>
    <ds:schemaRef ds:uri="http://schemas.microsoft.com/sharepoint/v3"/>
    <ds:schemaRef ds:uri="4db1b5e9-edb9-4a25-9e40-decc1a0480d4"/>
    <ds:schemaRef ds:uri="http://purl.org/dc/terms/"/>
    <ds:schemaRef ds:uri="http://schemas.microsoft.com/office/2006/documentManagement/types"/>
    <ds:schemaRef ds:uri="http://schemas.microsoft.com/office/infopath/2007/PartnerControls"/>
    <ds:schemaRef ds:uri="ee93cde0-6d06-497b-95e9-685a95779802"/>
    <ds:schemaRef ds:uri="http://schemas.openxmlformats.org/package/2006/metadata/core-properties"/>
    <ds:schemaRef ds:uri="http://purl.org/dc/elements/1.1/"/>
    <ds:schemaRef ds:uri="57147047-b42e-410a-9e69-1d7e3716b4e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8277</TotalTime>
  <Words>370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Cambria</vt:lpstr>
      <vt:lpstr>Cambria Math</vt:lpstr>
      <vt:lpstr>LucidaGrande</vt:lpstr>
      <vt:lpstr>Office Theme</vt:lpstr>
      <vt:lpstr>PowerPoint Presentation</vt:lpstr>
      <vt:lpstr>What's the Temperature Going to Be?</vt:lpstr>
      <vt:lpstr>What's the Temperature Going to Be?</vt:lpstr>
      <vt:lpstr>What Should a Single-Valued Forecast Look Like?</vt:lpstr>
      <vt:lpstr>How Valuable is a Forecast System?</vt:lpstr>
      <vt:lpstr>Will Temperature Exceed 35°C at 5pm (+36 h)?</vt:lpstr>
      <vt:lpstr>Difference in Value for Two Forecast Systems</vt:lpstr>
      <vt:lpstr>OCF/ACCESS-R Value Comparison</vt:lpstr>
      <vt:lpstr>OCF/ACCESS-R/Climatology Value Comparison</vt:lpstr>
      <vt:lpstr>Linear Model of Error Characteristics</vt:lpstr>
      <vt:lpstr>Characteristics of Linear Model</vt:lpstr>
      <vt:lpstr>Characteristics of Linear Model</vt:lpstr>
      <vt:lpstr>Theoretical Value Relationship For Systems A and B</vt:lpstr>
      <vt:lpstr>Insights</vt:lpstr>
      <vt:lpstr>So What?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Bureau PowerPoint Template Dark</dc:title>
  <dc:creator>Microsoft Office User</dc:creator>
  <cp:keywords>Template; Word Templates; Publishing</cp:keywords>
  <cp:lastModifiedBy>Meelis Zidikheri</cp:lastModifiedBy>
  <cp:revision>95</cp:revision>
  <dcterms:created xsi:type="dcterms:W3CDTF">2017-07-13T03:45:23Z</dcterms:created>
  <dcterms:modified xsi:type="dcterms:W3CDTF">2018-11-27T00:10:50Z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0x010100A8C06B1E089D134B9DD0D15BF99D144B00B7390F208C57D441B145486A223E8D37</vt:lpwstr>
  </property>
  <property fmtid="{D5CDD505-2E9C-101B-9397-08002B2CF9AE}" pid="3" name="TaxKeyword">
    <vt:lpwstr>699;#Template|c79ba194-340e-47e2-a2aa-ae335d8108f0;#212;#Publishing|632c2870-1038-4385-8908-c2cccaf14c2e;#700;#Word Templates|9447fc7b-ad67-41f7-95f2-0cc5d9925def</vt:lpwstr>
  </property>
  <property fmtid="{D5CDD505-2E9C-101B-9397-08002B2CF9AE}" pid="4" name="Topic">
    <vt:lpwstr>147;#Publishing|17aa74b7-4130-4098-a31f-ded78fd7a37e</vt:lpwstr>
  </property>
  <property fmtid="{D5CDD505-2E9C-101B-9397-08002B2CF9AE}" pid="5" name="newfunction">
    <vt:lpwstr>313;#Communications and Publishing|f34028a4-b788-40c4-9b0c-d2fbb725055a</vt:lpwstr>
  </property>
  <property fmtid="{D5CDD505-2E9C-101B-9397-08002B2CF9AE}" pid="6" name="newAZListing">
    <vt:lpwstr/>
  </property>
  <property fmtid="{D5CDD505-2E9C-101B-9397-08002B2CF9AE}" pid="7" name="Document Type">
    <vt:lpwstr>235;#Template|7656dd30-8333-4578-98cb-21870204912d</vt:lpwstr>
  </property>
</Properties>
</file>