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1"/>
  </p:sldMasterIdLst>
  <p:notesMasterIdLst>
    <p:notesMasterId r:id="rId14"/>
  </p:notesMasterIdLst>
  <p:sldIdLst>
    <p:sldId id="256" r:id="rId2"/>
    <p:sldId id="296" r:id="rId3"/>
    <p:sldId id="303" r:id="rId4"/>
    <p:sldId id="301" r:id="rId5"/>
    <p:sldId id="262" r:id="rId6"/>
    <p:sldId id="284" r:id="rId7"/>
    <p:sldId id="295" r:id="rId8"/>
    <p:sldId id="276" r:id="rId9"/>
    <p:sldId id="285" r:id="rId10"/>
    <p:sldId id="265" r:id="rId11"/>
    <p:sldId id="29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2448" autoAdjust="0"/>
  </p:normalViewPr>
  <p:slideViewPr>
    <p:cSldViewPr snapToGrid="0">
      <p:cViewPr varScale="1">
        <p:scale>
          <a:sx n="87" d="100"/>
          <a:sy n="87" d="100"/>
        </p:scale>
        <p:origin x="9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4D98-4867-4754-B7B9-CCCA2B17853D}" type="datetimeFigureOut">
              <a:rPr lang="en-AU" smtClean="0"/>
              <a:t>26/11/2018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40E69-1C00-40AD-8BDC-565FC47BF17E}" type="slidenum">
              <a:rPr lang="en-AU" smtClean="0"/>
              <a:t>‹#›</a:t>
            </a:fld>
            <a:endParaRPr lang="en-AU"/>
          </a:p>
        </p:txBody>
      </p:sp>
    </p:spTree>
    <p:extLst>
      <p:ext uri="{BB962C8B-B14F-4D97-AF65-F5344CB8AC3E}">
        <p14:creationId xmlns:p14="http://schemas.microsoft.com/office/powerpoint/2010/main" val="119916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Bureau – the Access NWP ensembles are not the first operational EPSs in the Bureau but they will be the first operational NWP EPSs</a:t>
            </a:r>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2</a:t>
            </a:fld>
            <a:endParaRPr lang="en-AU"/>
          </a:p>
        </p:txBody>
      </p:sp>
    </p:spTree>
    <p:extLst>
      <p:ext uri="{BB962C8B-B14F-4D97-AF65-F5344CB8AC3E}">
        <p14:creationId xmlns:p14="http://schemas.microsoft.com/office/powerpoint/2010/main" val="92751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11</a:t>
            </a:fld>
            <a:endParaRPr lang="en-AU"/>
          </a:p>
        </p:txBody>
      </p:sp>
    </p:spTree>
    <p:extLst>
      <p:ext uri="{BB962C8B-B14F-4D97-AF65-F5344CB8AC3E}">
        <p14:creationId xmlns:p14="http://schemas.microsoft.com/office/powerpoint/2010/main" val="23468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12</a:t>
            </a:fld>
            <a:endParaRPr lang="en-AU"/>
          </a:p>
        </p:txBody>
      </p:sp>
    </p:spTree>
    <p:extLst>
      <p:ext uri="{BB962C8B-B14F-4D97-AF65-F5344CB8AC3E}">
        <p14:creationId xmlns:p14="http://schemas.microsoft.com/office/powerpoint/2010/main" val="123340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Objective</a:t>
            </a:r>
            <a:r>
              <a:rPr lang="en-AU" baseline="0" dirty="0"/>
              <a:t> vs subjective</a:t>
            </a:r>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3</a:t>
            </a:fld>
            <a:endParaRPr lang="en-AU"/>
          </a:p>
        </p:txBody>
      </p:sp>
    </p:spTree>
    <p:extLst>
      <p:ext uri="{BB962C8B-B14F-4D97-AF65-F5344CB8AC3E}">
        <p14:creationId xmlns:p14="http://schemas.microsoft.com/office/powerpoint/2010/main" val="152594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4</a:t>
            </a:fld>
            <a:endParaRPr lang="en-AU"/>
          </a:p>
        </p:txBody>
      </p:sp>
    </p:spTree>
    <p:extLst>
      <p:ext uri="{BB962C8B-B14F-4D97-AF65-F5344CB8AC3E}">
        <p14:creationId xmlns:p14="http://schemas.microsoft.com/office/powerpoint/2010/main" val="113825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t>Verif</a:t>
            </a:r>
            <a:r>
              <a:rPr lang="en-US" sz="1200" baseline="0" dirty="0"/>
              <a:t> against model's own analysis for almost all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Mention the </a:t>
            </a:r>
            <a:r>
              <a:rPr lang="en-US" sz="1200" baseline="0" dirty="0" err="1"/>
              <a:t>kishou</a:t>
            </a:r>
            <a:r>
              <a:rPr lang="en-US" sz="1200" baseline="0" dirty="0"/>
              <a:t> web site.</a:t>
            </a:r>
            <a:endParaRPr lang="en-US" sz="1200" dirty="0"/>
          </a:p>
        </p:txBody>
      </p:sp>
      <p:sp>
        <p:nvSpPr>
          <p:cNvPr id="4" name="Slide Number Placeholder 3"/>
          <p:cNvSpPr>
            <a:spLocks noGrp="1"/>
          </p:cNvSpPr>
          <p:nvPr>
            <p:ph type="sldNum" sz="quarter" idx="10"/>
          </p:nvPr>
        </p:nvSpPr>
        <p:spPr/>
        <p:txBody>
          <a:bodyPr/>
          <a:lstStyle/>
          <a:p>
            <a:fld id="{E4E40E69-1C00-40AD-8BDC-565FC47BF17E}" type="slidenum">
              <a:rPr lang="en-AU" smtClean="0"/>
              <a:t>5</a:t>
            </a:fld>
            <a:endParaRPr lang="en-AU"/>
          </a:p>
        </p:txBody>
      </p:sp>
    </p:spTree>
    <p:extLst>
      <p:ext uri="{BB962C8B-B14F-4D97-AF65-F5344CB8AC3E}">
        <p14:creationId xmlns:p14="http://schemas.microsoft.com/office/powerpoint/2010/main" val="225676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Mike mentions single-value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Mike's REV</a:t>
            </a:r>
            <a:r>
              <a:rPr lang="en-US" sz="1200" baseline="0" dirty="0"/>
              <a:t> is the most interesting – move from forecast quality to value. High quality does not guarantee high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Deryn will mention reliability</a:t>
            </a:r>
          </a:p>
        </p:txBody>
      </p:sp>
      <p:sp>
        <p:nvSpPr>
          <p:cNvPr id="4" name="Slide Number Placeholder 3"/>
          <p:cNvSpPr>
            <a:spLocks noGrp="1"/>
          </p:cNvSpPr>
          <p:nvPr>
            <p:ph type="sldNum" sz="quarter" idx="10"/>
          </p:nvPr>
        </p:nvSpPr>
        <p:spPr/>
        <p:txBody>
          <a:bodyPr/>
          <a:lstStyle/>
          <a:p>
            <a:fld id="{E4E40E69-1C00-40AD-8BDC-565FC47BF17E}" type="slidenum">
              <a:rPr lang="en-AU" smtClean="0"/>
              <a:t>6</a:t>
            </a:fld>
            <a:endParaRPr lang="en-AU"/>
          </a:p>
        </p:txBody>
      </p:sp>
    </p:spTree>
    <p:extLst>
      <p:ext uri="{BB962C8B-B14F-4D97-AF65-F5344CB8AC3E}">
        <p14:creationId xmlns:p14="http://schemas.microsoft.com/office/powerpoint/2010/main" val="195986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4E40E69-1C00-40AD-8BDC-565FC47BF17E}" type="slidenum">
              <a:rPr lang="en-AU" smtClean="0"/>
              <a:t>7</a:t>
            </a:fld>
            <a:endParaRPr lang="en-AU"/>
          </a:p>
        </p:txBody>
      </p:sp>
    </p:spTree>
    <p:extLst>
      <p:ext uri="{BB962C8B-B14F-4D97-AF65-F5344CB8AC3E}">
        <p14:creationId xmlns:p14="http://schemas.microsoft.com/office/powerpoint/2010/main" val="259314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Hindcast</a:t>
            </a:r>
            <a:r>
              <a:rPr lang="en-AU" dirty="0"/>
              <a:t> trial – we have only generated scores out to 96hrs so far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period is June 2016, a snap shot of overseas model perf a couple of years ago</a:t>
            </a:r>
          </a:p>
          <a:p>
            <a:endParaRPr lang="en-AU" dirty="0"/>
          </a:p>
          <a:p>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8</a:t>
            </a:fld>
            <a:endParaRPr lang="en-AU"/>
          </a:p>
        </p:txBody>
      </p:sp>
    </p:spTree>
    <p:extLst>
      <p:ext uri="{BB962C8B-B14F-4D97-AF65-F5344CB8AC3E}">
        <p14:creationId xmlns:p14="http://schemas.microsoft.com/office/powerpoint/2010/main" val="428413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0070C0"/>
                </a:solidFill>
              </a:rPr>
              <a:t>We have verification results for different</a:t>
            </a:r>
            <a:r>
              <a:rPr lang="en-AU" sz="1200" baseline="0" dirty="0">
                <a:solidFill>
                  <a:srgbClr val="0070C0"/>
                </a:solidFill>
              </a:rPr>
              <a:t> scores and different parameters.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solidFill>
                  <a:srgbClr val="0070C0"/>
                </a:solidFill>
              </a:rPr>
              <a:t>WMO-based verification is a start – we may be interested in developing additional measures…ECMWF's headline measures CRP skill score for 850Pa temp</a:t>
            </a:r>
            <a:endParaRPr lang="en-US" sz="1200" dirty="0"/>
          </a:p>
          <a:p>
            <a:endParaRPr lang="en-AU" dirty="0"/>
          </a:p>
          <a:p>
            <a:endParaRPr lang="en-AU" dirty="0"/>
          </a:p>
        </p:txBody>
      </p:sp>
      <p:sp>
        <p:nvSpPr>
          <p:cNvPr id="4" name="Slide Number Placeholder 3"/>
          <p:cNvSpPr>
            <a:spLocks noGrp="1"/>
          </p:cNvSpPr>
          <p:nvPr>
            <p:ph type="sldNum" sz="quarter" idx="10"/>
          </p:nvPr>
        </p:nvSpPr>
        <p:spPr/>
        <p:txBody>
          <a:bodyPr/>
          <a:lstStyle/>
          <a:p>
            <a:fld id="{E4E40E69-1C00-40AD-8BDC-565FC47BF17E}" type="slidenum">
              <a:rPr lang="en-AU" smtClean="0"/>
              <a:t>9</a:t>
            </a:fld>
            <a:endParaRPr lang="en-AU"/>
          </a:p>
        </p:txBody>
      </p:sp>
    </p:spTree>
    <p:extLst>
      <p:ext uri="{BB962C8B-B14F-4D97-AF65-F5344CB8AC3E}">
        <p14:creationId xmlns:p14="http://schemas.microsoft.com/office/powerpoint/2010/main" val="195760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Some thought given to downstream users both within and outside of the Bureau.</a:t>
            </a:r>
          </a:p>
          <a:p>
            <a:r>
              <a:rPr lang="en-US" dirty="0">
                <a:solidFill>
                  <a:srgbClr val="0070C0"/>
                </a:solidFill>
              </a:rPr>
              <a:t>How will NWP output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Who are the down stream users? </a:t>
            </a:r>
          </a:p>
          <a:p>
            <a:r>
              <a:rPr lang="en-AU" dirty="0"/>
              <a:t>Will we need</a:t>
            </a:r>
            <a:r>
              <a:rPr lang="en-AU" baseline="0" dirty="0"/>
              <a:t> to 'sell' the benefits of an EPS?</a:t>
            </a:r>
          </a:p>
          <a:p>
            <a:r>
              <a:rPr lang="en-AU" baseline="0" dirty="0"/>
              <a:t>Will we need to educate potential users on the utility of our EPSs?</a:t>
            </a:r>
          </a:p>
          <a:p>
            <a:r>
              <a:rPr lang="en-AU" baseline="0" dirty="0"/>
              <a:t>Where does verification fit in?</a:t>
            </a:r>
            <a:endParaRPr lang="en-AU" dirty="0"/>
          </a:p>
          <a:p>
            <a:r>
              <a:rPr lang="en-AU" dirty="0"/>
              <a:t>Post-</a:t>
            </a:r>
            <a:r>
              <a:rPr lang="en-AU" dirty="0" err="1"/>
              <a:t>proc</a:t>
            </a:r>
            <a:r>
              <a:rPr lang="en-AU" dirty="0"/>
              <a:t>:</a:t>
            </a:r>
            <a:r>
              <a:rPr lang="en-US" baseline="0" dirty="0">
                <a:solidFill>
                  <a:srgbClr val="0070C0"/>
                </a:solidFill>
              </a:rPr>
              <a:t> coordinate efforts to make sure we </a:t>
            </a:r>
            <a:r>
              <a:rPr lang="en-AU" dirty="0"/>
              <a:t>verify raw model output and a post-processed version against the same </a:t>
            </a:r>
            <a:r>
              <a:rPr lang="en-AU" baseline="0" dirty="0"/>
              <a:t>truth/obs. Role of Improver?</a:t>
            </a:r>
          </a:p>
          <a:p>
            <a:r>
              <a:rPr lang="en-US" dirty="0">
                <a:solidFill>
                  <a:srgbClr val="0070C0"/>
                </a:solidFill>
              </a:rPr>
              <a:t>Forecasters: Appetite got</a:t>
            </a:r>
            <a:r>
              <a:rPr lang="en-US" baseline="0" dirty="0">
                <a:solidFill>
                  <a:srgbClr val="0070C0"/>
                </a:solidFill>
              </a:rPr>
              <a:t> more EPS</a:t>
            </a:r>
            <a:r>
              <a:rPr lang="en-US" dirty="0">
                <a:solidFill>
                  <a:srgbClr val="0070C0"/>
                </a:solidFill>
              </a:rPr>
              <a:t> output as part their day-to-day work. Can we work with them to produce objective verification that meets their needs. Rainfall seems to be of most interest.</a:t>
            </a:r>
          </a:p>
          <a:p>
            <a:endParaRPr lang="en-US" dirty="0">
              <a:solidFill>
                <a:srgbClr val="0070C0"/>
              </a:solidFill>
            </a:endParaRPr>
          </a:p>
        </p:txBody>
      </p:sp>
      <p:sp>
        <p:nvSpPr>
          <p:cNvPr id="4" name="Slide Number Placeholder 3"/>
          <p:cNvSpPr>
            <a:spLocks noGrp="1"/>
          </p:cNvSpPr>
          <p:nvPr>
            <p:ph type="sldNum" sz="quarter" idx="10"/>
          </p:nvPr>
        </p:nvSpPr>
        <p:spPr/>
        <p:txBody>
          <a:bodyPr/>
          <a:lstStyle/>
          <a:p>
            <a:fld id="{E4E40E69-1C00-40AD-8BDC-565FC47BF17E}" type="slidenum">
              <a:rPr lang="en-AU" smtClean="0"/>
              <a:t>10</a:t>
            </a:fld>
            <a:endParaRPr lang="en-AU"/>
          </a:p>
        </p:txBody>
      </p:sp>
    </p:spTree>
    <p:extLst>
      <p:ext uri="{BB962C8B-B14F-4D97-AF65-F5344CB8AC3E}">
        <p14:creationId xmlns:p14="http://schemas.microsoft.com/office/powerpoint/2010/main" val="145460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022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51933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54766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79055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807146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13002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21871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353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30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702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938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633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227946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159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623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16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624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t>11/26/2018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3565564"/>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8000" dirty="0"/>
              <a:t>Ensemble NWP Verification</a:t>
            </a:r>
          </a:p>
        </p:txBody>
      </p:sp>
      <p:sp>
        <p:nvSpPr>
          <p:cNvPr id="3" name="Subtitle 2"/>
          <p:cNvSpPr>
            <a:spLocks noGrp="1"/>
          </p:cNvSpPr>
          <p:nvPr>
            <p:ph type="subTitle" idx="1"/>
          </p:nvPr>
        </p:nvSpPr>
        <p:spPr/>
        <p:txBody>
          <a:bodyPr>
            <a:normAutofit fontScale="77500" lnSpcReduction="20000"/>
          </a:bodyPr>
          <a:lstStyle/>
          <a:p>
            <a:r>
              <a:rPr lang="en-AU" dirty="0"/>
              <a:t>Chris Bridge</a:t>
            </a:r>
          </a:p>
          <a:p>
            <a:r>
              <a:rPr lang="en-AU" dirty="0"/>
              <a:t>BoM</a:t>
            </a:r>
          </a:p>
        </p:txBody>
      </p:sp>
    </p:spTree>
    <p:extLst>
      <p:ext uri="{BB962C8B-B14F-4D97-AF65-F5344CB8AC3E}">
        <p14:creationId xmlns:p14="http://schemas.microsoft.com/office/powerpoint/2010/main" val="95622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Can we go further: downstream users</a:t>
            </a:r>
          </a:p>
        </p:txBody>
      </p:sp>
      <p:sp>
        <p:nvSpPr>
          <p:cNvPr id="3" name="Content Placeholder 2"/>
          <p:cNvSpPr>
            <a:spLocks noGrp="1"/>
          </p:cNvSpPr>
          <p:nvPr>
            <p:ph idx="1"/>
          </p:nvPr>
        </p:nvSpPr>
        <p:spPr>
          <a:xfrm>
            <a:off x="2231136" y="1958775"/>
            <a:ext cx="8148106" cy="1013025"/>
          </a:xfrm>
        </p:spPr>
        <p:txBody>
          <a:bodyPr>
            <a:normAutofit/>
          </a:bodyPr>
          <a:lstStyle/>
          <a:p>
            <a:pPr marL="0" indent="0">
              <a:buNone/>
            </a:pPr>
            <a:r>
              <a:rPr lang="en-AU" sz="2800" dirty="0">
                <a:solidFill>
                  <a:schemeClr val="tx1"/>
                </a:solidFill>
              </a:rPr>
              <a:t>If we had the operational 'green light' tomorrow which downstream users might be interested in our EPSs?</a:t>
            </a:r>
          </a:p>
        </p:txBody>
      </p:sp>
      <p:pic>
        <p:nvPicPr>
          <p:cNvPr id="7" name="Picture 6"/>
          <p:cNvPicPr>
            <a:picLocks noChangeAspect="1"/>
          </p:cNvPicPr>
          <p:nvPr/>
        </p:nvPicPr>
        <p:blipFill rotWithShape="1">
          <a:blip r:embed="rId3"/>
          <a:srcRect l="14057" t="17391" b="16781"/>
          <a:stretch/>
        </p:blipFill>
        <p:spPr>
          <a:xfrm>
            <a:off x="788330" y="3979595"/>
            <a:ext cx="2395087" cy="1834515"/>
          </a:xfrm>
          <a:prstGeom prst="rect">
            <a:avLst/>
          </a:prstGeom>
        </p:spPr>
      </p:pic>
      <p:sp>
        <p:nvSpPr>
          <p:cNvPr id="8" name="TextBox 7"/>
          <p:cNvSpPr txBox="1"/>
          <p:nvPr/>
        </p:nvSpPr>
        <p:spPr>
          <a:xfrm>
            <a:off x="775630" y="3279011"/>
            <a:ext cx="2619603" cy="646331"/>
          </a:xfrm>
          <a:prstGeom prst="rect">
            <a:avLst/>
          </a:prstGeom>
          <a:noFill/>
        </p:spPr>
        <p:txBody>
          <a:bodyPr wrap="square" rtlCol="0">
            <a:spAutoFit/>
          </a:bodyPr>
          <a:lstStyle/>
          <a:p>
            <a:r>
              <a:rPr lang="en-AU" dirty="0"/>
              <a:t>NWP post-processing team?</a:t>
            </a:r>
          </a:p>
        </p:txBody>
      </p:sp>
      <p:sp>
        <p:nvSpPr>
          <p:cNvPr id="11" name="TextBox 10"/>
          <p:cNvSpPr txBox="1"/>
          <p:nvPr/>
        </p:nvSpPr>
        <p:spPr>
          <a:xfrm>
            <a:off x="3846462" y="3279011"/>
            <a:ext cx="3596164" cy="369332"/>
          </a:xfrm>
          <a:prstGeom prst="rect">
            <a:avLst/>
          </a:prstGeom>
          <a:noFill/>
        </p:spPr>
        <p:txBody>
          <a:bodyPr wrap="square" rtlCol="0">
            <a:spAutoFit/>
          </a:bodyPr>
          <a:lstStyle/>
          <a:p>
            <a:r>
              <a:rPr lang="en-AU" dirty="0"/>
              <a:t>Forecasters</a:t>
            </a:r>
          </a:p>
        </p:txBody>
      </p:sp>
      <p:sp>
        <p:nvSpPr>
          <p:cNvPr id="13" name="TextBox 12"/>
          <p:cNvSpPr txBox="1"/>
          <p:nvPr/>
        </p:nvSpPr>
        <p:spPr>
          <a:xfrm>
            <a:off x="7893855" y="3284875"/>
            <a:ext cx="2619603" cy="646331"/>
          </a:xfrm>
          <a:prstGeom prst="rect">
            <a:avLst/>
          </a:prstGeom>
          <a:noFill/>
        </p:spPr>
        <p:txBody>
          <a:bodyPr wrap="square" rtlCol="0">
            <a:spAutoFit/>
          </a:bodyPr>
          <a:lstStyle/>
          <a:p>
            <a:r>
              <a:rPr lang="en-AU" dirty="0"/>
              <a:t>External users: e.g. the energy industry?</a:t>
            </a:r>
          </a:p>
        </p:txBody>
      </p:sp>
      <p:pic>
        <p:nvPicPr>
          <p:cNvPr id="14" name="Picture 13"/>
          <p:cNvPicPr>
            <a:picLocks noChangeAspect="1"/>
          </p:cNvPicPr>
          <p:nvPr/>
        </p:nvPicPr>
        <p:blipFill>
          <a:blip r:embed="rId4"/>
          <a:stretch>
            <a:fillRect/>
          </a:stretch>
        </p:blipFill>
        <p:spPr>
          <a:xfrm>
            <a:off x="7981950" y="3959640"/>
            <a:ext cx="3371850" cy="1893570"/>
          </a:xfrm>
          <a:prstGeom prst="rect">
            <a:avLst/>
          </a:prstGeom>
        </p:spPr>
      </p:pic>
      <p:pic>
        <p:nvPicPr>
          <p:cNvPr id="1026" name="Picture 2" descr="image002">
            <a:extLst>
              <a:ext uri="{FF2B5EF4-FFF2-40B4-BE49-F238E27FC236}">
                <a16:creationId xmlns:a16="http://schemas.microsoft.com/office/drawing/2014/main" id="{1F66B83D-05E2-4DF9-A0EF-2F2E2B37E2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2" t="2678" r="1482"/>
          <a:stretch/>
        </p:blipFill>
        <p:spPr bwMode="auto">
          <a:xfrm>
            <a:off x="3834368" y="3979595"/>
            <a:ext cx="3492500" cy="1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27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Can we go further: solar</a:t>
            </a:r>
          </a:p>
        </p:txBody>
      </p:sp>
      <p:sp>
        <p:nvSpPr>
          <p:cNvPr id="3" name="Content Placeholder 2"/>
          <p:cNvSpPr>
            <a:spLocks noGrp="1"/>
          </p:cNvSpPr>
          <p:nvPr>
            <p:ph idx="1"/>
          </p:nvPr>
        </p:nvSpPr>
        <p:spPr>
          <a:xfrm>
            <a:off x="337242" y="3628468"/>
            <a:ext cx="3893603" cy="1876624"/>
          </a:xfrm>
        </p:spPr>
        <p:txBody>
          <a:bodyPr>
            <a:normAutofit/>
          </a:bodyPr>
          <a:lstStyle/>
          <a:p>
            <a:pPr marL="0" indent="0">
              <a:buNone/>
            </a:pPr>
            <a:r>
              <a:rPr lang="en-AU" sz="2400" dirty="0"/>
              <a:t>Solar irradiance forecasting: </a:t>
            </a:r>
          </a:p>
          <a:p>
            <a:pPr marL="0" indent="0">
              <a:buNone/>
            </a:pPr>
            <a:r>
              <a:rPr lang="en-AU" sz="2400" dirty="0"/>
              <a:t>Can a city-scale EPS provide useful uncertainty information about sunshine amounts?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133" y="1794143"/>
            <a:ext cx="6666667" cy="4285714"/>
          </a:xfrm>
          <a:prstGeom prst="rect">
            <a:avLst/>
          </a:prstGeom>
        </p:spPr>
      </p:pic>
      <p:pic>
        <p:nvPicPr>
          <p:cNvPr id="8" name="Picture 7" descr="Dizzy Duckling Diary: Sun sun &amp; su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464" y="1794143"/>
            <a:ext cx="1461821" cy="1399642"/>
          </a:xfrm>
          <a:prstGeom prst="rect">
            <a:avLst/>
          </a:prstGeom>
        </p:spPr>
      </p:pic>
    </p:spTree>
    <p:extLst>
      <p:ext uri="{BB962C8B-B14F-4D97-AF65-F5344CB8AC3E}">
        <p14:creationId xmlns:p14="http://schemas.microsoft.com/office/powerpoint/2010/main" val="75785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a:t>
            </a:r>
          </a:p>
        </p:txBody>
      </p:sp>
      <p:sp>
        <p:nvSpPr>
          <p:cNvPr id="3" name="Content Placeholder 2"/>
          <p:cNvSpPr>
            <a:spLocks noGrp="1"/>
          </p:cNvSpPr>
          <p:nvPr>
            <p:ph idx="1"/>
          </p:nvPr>
        </p:nvSpPr>
        <p:spPr>
          <a:xfrm>
            <a:off x="1429885" y="1857250"/>
            <a:ext cx="8946541" cy="3984749"/>
          </a:xfrm>
        </p:spPr>
        <p:txBody>
          <a:bodyPr>
            <a:normAutofit lnSpcReduction="10000"/>
          </a:bodyPr>
          <a:lstStyle/>
          <a:p>
            <a:r>
              <a:rPr lang="en-AU" dirty="0"/>
              <a:t>Ensemble NWP is coming to the Bureau - we need to verify that these systems are of a sufficient quality. </a:t>
            </a:r>
          </a:p>
          <a:p>
            <a:endParaRPr lang="en-AU" dirty="0"/>
          </a:p>
          <a:p>
            <a:r>
              <a:rPr lang="en-AU" dirty="0"/>
              <a:t>We have started with global EPS verification based on WMO guidelines, we </a:t>
            </a:r>
            <a:r>
              <a:rPr lang="en-AU" sz="2800" dirty="0"/>
              <a:t>need an approach for the city-scale EPSs </a:t>
            </a:r>
            <a:r>
              <a:rPr lang="en-AU" sz="2800"/>
              <a:t>too!</a:t>
            </a:r>
          </a:p>
          <a:p>
            <a:endParaRPr lang="en-AU" sz="2800" dirty="0"/>
          </a:p>
          <a:p>
            <a:r>
              <a:rPr lang="en-AU" dirty="0"/>
              <a:t>Can we further explore working with down stream users to help with their verification needs?</a:t>
            </a:r>
          </a:p>
        </p:txBody>
      </p:sp>
    </p:spTree>
    <p:extLst>
      <p:ext uri="{BB962C8B-B14F-4D97-AF65-F5344CB8AC3E}">
        <p14:creationId xmlns:p14="http://schemas.microsoft.com/office/powerpoint/2010/main" val="399593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They’re coming…</a:t>
            </a:r>
          </a:p>
        </p:txBody>
      </p:sp>
      <p:sp>
        <p:nvSpPr>
          <p:cNvPr id="3" name="Content Placeholder 2"/>
          <p:cNvSpPr>
            <a:spLocks noGrp="1"/>
          </p:cNvSpPr>
          <p:nvPr>
            <p:ph idx="1"/>
          </p:nvPr>
        </p:nvSpPr>
        <p:spPr>
          <a:xfrm>
            <a:off x="1285843" y="1768813"/>
            <a:ext cx="9620314" cy="4195481"/>
          </a:xfrm>
        </p:spPr>
        <p:txBody>
          <a:bodyPr>
            <a:normAutofit/>
          </a:bodyPr>
          <a:lstStyle/>
          <a:p>
            <a:pPr marL="0" indent="0">
              <a:buNone/>
            </a:pPr>
            <a:r>
              <a:rPr lang="en-AU" sz="2800" dirty="0"/>
              <a:t>NWP ensembles (EPS) are coming to the Bureau!</a:t>
            </a:r>
          </a:p>
        </p:txBody>
      </p:sp>
      <p:pic>
        <p:nvPicPr>
          <p:cNvPr id="4" name="Picture 3">
            <a:extLst>
              <a:ext uri="{FF2B5EF4-FFF2-40B4-BE49-F238E27FC236}">
                <a16:creationId xmlns:a16="http://schemas.microsoft.com/office/drawing/2014/main" id="{1315DC4B-49A6-4BE6-8F2E-5891FB54D7F2}"/>
              </a:ext>
            </a:extLst>
          </p:cNvPr>
          <p:cNvPicPr>
            <a:picLocks noChangeAspect="1"/>
          </p:cNvPicPr>
          <p:nvPr/>
        </p:nvPicPr>
        <p:blipFill rotWithShape="1">
          <a:blip r:embed="rId3"/>
          <a:srcRect t="11712" b="12671"/>
          <a:stretch/>
        </p:blipFill>
        <p:spPr>
          <a:xfrm>
            <a:off x="775215" y="3032283"/>
            <a:ext cx="5707380" cy="2420046"/>
          </a:xfrm>
          <a:prstGeom prst="rect">
            <a:avLst/>
          </a:prstGeom>
        </p:spPr>
      </p:pic>
      <p:pic>
        <p:nvPicPr>
          <p:cNvPr id="5" name="Picture 4">
            <a:extLst>
              <a:ext uri="{FF2B5EF4-FFF2-40B4-BE49-F238E27FC236}">
                <a16:creationId xmlns:a16="http://schemas.microsoft.com/office/drawing/2014/main" id="{C7504D4A-6A64-46AD-9B72-3AF5F105911A}"/>
              </a:ext>
            </a:extLst>
          </p:cNvPr>
          <p:cNvPicPr>
            <a:picLocks noChangeAspect="1"/>
          </p:cNvPicPr>
          <p:nvPr/>
        </p:nvPicPr>
        <p:blipFill rotWithShape="1">
          <a:blip r:embed="rId4"/>
          <a:srcRect l="9218" t="13384" b="13473"/>
          <a:stretch/>
        </p:blipFill>
        <p:spPr>
          <a:xfrm>
            <a:off x="6760372" y="2830064"/>
            <a:ext cx="4842312" cy="2926085"/>
          </a:xfrm>
          <a:prstGeom prst="rect">
            <a:avLst/>
          </a:prstGeom>
        </p:spPr>
      </p:pic>
      <p:sp>
        <p:nvSpPr>
          <p:cNvPr id="6" name="Rectangle 5">
            <a:extLst>
              <a:ext uri="{FF2B5EF4-FFF2-40B4-BE49-F238E27FC236}">
                <a16:creationId xmlns:a16="http://schemas.microsoft.com/office/drawing/2014/main" id="{48C2CC64-474B-4FB8-AF72-543954B02F9A}"/>
              </a:ext>
            </a:extLst>
          </p:cNvPr>
          <p:cNvSpPr/>
          <p:nvPr/>
        </p:nvSpPr>
        <p:spPr>
          <a:xfrm>
            <a:off x="10182492" y="3876902"/>
            <a:ext cx="1234293" cy="646331"/>
          </a:xfrm>
          <a:prstGeom prst="rect">
            <a:avLst/>
          </a:prstGeom>
          <a:noFill/>
        </p:spPr>
        <p:txBody>
          <a:bodyPr wrap="square" lIns="91440" tIns="45720" rIns="91440" bIns="45720">
            <a:spAutoFit/>
          </a:bodyPr>
          <a:lstStyle/>
          <a:p>
            <a:pPr algn="ctr"/>
            <a:r>
              <a:rPr lang="en-US"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GE3</a:t>
            </a:r>
          </a:p>
        </p:txBody>
      </p:sp>
      <p:sp>
        <p:nvSpPr>
          <p:cNvPr id="7" name="Rectangle 6">
            <a:extLst>
              <a:ext uri="{FF2B5EF4-FFF2-40B4-BE49-F238E27FC236}">
                <a16:creationId xmlns:a16="http://schemas.microsoft.com/office/drawing/2014/main" id="{08D60DBE-5F9C-459D-B68D-EC0E168EFA52}"/>
              </a:ext>
            </a:extLst>
          </p:cNvPr>
          <p:cNvSpPr/>
          <p:nvPr/>
        </p:nvSpPr>
        <p:spPr>
          <a:xfrm>
            <a:off x="9167490" y="4523233"/>
            <a:ext cx="1234293" cy="584775"/>
          </a:xfrm>
          <a:prstGeom prst="rect">
            <a:avLst/>
          </a:prstGeom>
          <a:noFill/>
        </p:spPr>
        <p:txBody>
          <a:bodyPr wrap="square" lIns="91440" tIns="45720" rIns="91440" bIns="45720">
            <a:spAutoFit/>
          </a:bodyPr>
          <a:lstStyle/>
          <a:p>
            <a:pPr algn="ctr"/>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CE3</a:t>
            </a:r>
          </a:p>
        </p:txBody>
      </p:sp>
      <p:sp>
        <p:nvSpPr>
          <p:cNvPr id="8" name="Right Arrow 9">
            <a:extLst>
              <a:ext uri="{FF2B5EF4-FFF2-40B4-BE49-F238E27FC236}">
                <a16:creationId xmlns:a16="http://schemas.microsoft.com/office/drawing/2014/main" id="{5E5708BA-7F97-4764-B9A0-FC843A27E133}"/>
              </a:ext>
            </a:extLst>
          </p:cNvPr>
          <p:cNvSpPr/>
          <p:nvPr/>
        </p:nvSpPr>
        <p:spPr>
          <a:xfrm>
            <a:off x="5298266" y="3750997"/>
            <a:ext cx="2554557" cy="1084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826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05805" y="1676538"/>
            <a:ext cx="3564000" cy="4867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a:bodyPr>
          <a:lstStyle/>
          <a:p>
            <a:r>
              <a:rPr lang="en-AU" dirty="0"/>
              <a:t>EPS Verification</a:t>
            </a:r>
          </a:p>
        </p:txBody>
      </p:sp>
      <p:sp>
        <p:nvSpPr>
          <p:cNvPr id="3" name="Content Placeholder 2"/>
          <p:cNvSpPr>
            <a:spLocks noGrp="1"/>
          </p:cNvSpPr>
          <p:nvPr>
            <p:ph idx="1"/>
          </p:nvPr>
        </p:nvSpPr>
        <p:spPr>
          <a:xfrm>
            <a:off x="1251574" y="1806905"/>
            <a:ext cx="9085717" cy="4086625"/>
          </a:xfrm>
        </p:spPr>
        <p:txBody>
          <a:bodyPr>
            <a:normAutofit/>
          </a:bodyPr>
          <a:lstStyle/>
          <a:p>
            <a:r>
              <a:rPr lang="en-US" sz="2800" dirty="0"/>
              <a:t>Getting started</a:t>
            </a:r>
          </a:p>
          <a:p>
            <a:r>
              <a:rPr lang="en-US" sz="2800" dirty="0">
                <a:solidFill>
                  <a:schemeClr val="tx1"/>
                </a:solidFill>
              </a:rPr>
              <a:t>Can we go further?</a:t>
            </a:r>
            <a:endParaRPr lang="en-AU" sz="2800" dirty="0">
              <a:solidFill>
                <a:schemeClr val="tx1"/>
              </a:solidFill>
            </a:endParaRPr>
          </a:p>
        </p:txBody>
      </p:sp>
      <p:pic>
        <p:nvPicPr>
          <p:cNvPr id="6" name="Picture 5"/>
          <p:cNvPicPr>
            <a:picLocks noChangeAspect="1"/>
          </p:cNvPicPr>
          <p:nvPr/>
        </p:nvPicPr>
        <p:blipFill>
          <a:blip r:embed="rId3"/>
          <a:stretch>
            <a:fillRect/>
          </a:stretch>
        </p:blipFill>
        <p:spPr>
          <a:xfrm>
            <a:off x="6512583" y="1691051"/>
            <a:ext cx="3511600" cy="3017782"/>
          </a:xfrm>
          <a:prstGeom prst="rect">
            <a:avLst/>
          </a:prstGeom>
        </p:spPr>
      </p:pic>
      <p:cxnSp>
        <p:nvCxnSpPr>
          <p:cNvPr id="8" name="Straight Connector 7"/>
          <p:cNvCxnSpPr/>
          <p:nvPr/>
        </p:nvCxnSpPr>
        <p:spPr>
          <a:xfrm>
            <a:off x="6935689" y="5318468"/>
            <a:ext cx="11152" cy="903249"/>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8617798" y="5331531"/>
            <a:ext cx="0" cy="888548"/>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9208152" y="5842414"/>
            <a:ext cx="1195177" cy="461665"/>
          </a:xfrm>
          <a:prstGeom prst="rect">
            <a:avLst/>
          </a:prstGeom>
          <a:noFill/>
        </p:spPr>
        <p:txBody>
          <a:bodyPr wrap="square" rtlCol="0">
            <a:spAutoFit/>
          </a:bodyPr>
          <a:lstStyle/>
          <a:p>
            <a:r>
              <a:rPr lang="en-AU" sz="2400" dirty="0">
                <a:solidFill>
                  <a:schemeClr val="bg1"/>
                </a:solidFill>
              </a:rPr>
              <a:t>T (ºC)</a:t>
            </a:r>
          </a:p>
        </p:txBody>
      </p:sp>
      <p:sp>
        <p:nvSpPr>
          <p:cNvPr id="11" name="TextBox 10"/>
          <p:cNvSpPr txBox="1"/>
          <p:nvPr/>
        </p:nvSpPr>
        <p:spPr>
          <a:xfrm>
            <a:off x="8328431" y="4885398"/>
            <a:ext cx="853223" cy="461665"/>
          </a:xfrm>
          <a:prstGeom prst="rect">
            <a:avLst/>
          </a:prstGeom>
          <a:noFill/>
        </p:spPr>
        <p:txBody>
          <a:bodyPr wrap="square" rtlCol="0">
            <a:spAutoFit/>
          </a:bodyPr>
          <a:lstStyle/>
          <a:p>
            <a:r>
              <a:rPr lang="en-AU" sz="2400" dirty="0" err="1">
                <a:solidFill>
                  <a:srgbClr val="0070C0"/>
                </a:solidFill>
              </a:rPr>
              <a:t>obs</a:t>
            </a:r>
            <a:endParaRPr lang="en-AU" sz="2400" dirty="0">
              <a:solidFill>
                <a:srgbClr val="0070C0"/>
              </a:solidFill>
            </a:endParaRPr>
          </a:p>
        </p:txBody>
      </p:sp>
      <p:sp>
        <p:nvSpPr>
          <p:cNvPr id="12" name="TextBox 11"/>
          <p:cNvSpPr txBox="1"/>
          <p:nvPr/>
        </p:nvSpPr>
        <p:spPr>
          <a:xfrm>
            <a:off x="7407918" y="4915336"/>
            <a:ext cx="902646" cy="461665"/>
          </a:xfrm>
          <a:prstGeom prst="rect">
            <a:avLst/>
          </a:prstGeom>
          <a:solidFill>
            <a:schemeClr val="tx1"/>
          </a:solidFill>
        </p:spPr>
        <p:txBody>
          <a:bodyPr wrap="square" rtlCol="0">
            <a:spAutoFit/>
          </a:bodyPr>
          <a:lstStyle/>
          <a:p>
            <a:r>
              <a:rPr lang="en-AU" sz="2400" dirty="0" err="1">
                <a:solidFill>
                  <a:srgbClr val="00B050"/>
                </a:solidFill>
              </a:rPr>
              <a:t>fcsts</a:t>
            </a:r>
            <a:endParaRPr lang="en-AU" sz="2400" dirty="0">
              <a:solidFill>
                <a:srgbClr val="00B050"/>
              </a:solidFill>
            </a:endParaRPr>
          </a:p>
        </p:txBody>
      </p:sp>
      <p:cxnSp>
        <p:nvCxnSpPr>
          <p:cNvPr id="13" name="Straight Connector 12"/>
          <p:cNvCxnSpPr/>
          <p:nvPr/>
        </p:nvCxnSpPr>
        <p:spPr>
          <a:xfrm flipH="1">
            <a:off x="7548236" y="5179987"/>
            <a:ext cx="7357" cy="2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408577" y="6140604"/>
            <a:ext cx="7357" cy="2072"/>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37">
            <a:extLst>
              <a:ext uri="{FF2B5EF4-FFF2-40B4-BE49-F238E27FC236}">
                <a16:creationId xmlns:a16="http://schemas.microsoft.com/office/drawing/2014/main" id="{2FE522D9-FA83-4AA2-AF09-037FAA7F8993}"/>
              </a:ext>
            </a:extLst>
          </p:cNvPr>
          <p:cNvSpPr/>
          <p:nvPr/>
        </p:nvSpPr>
        <p:spPr>
          <a:xfrm>
            <a:off x="7342011" y="5461236"/>
            <a:ext cx="1545680" cy="747134"/>
          </a:xfrm>
          <a:custGeom>
            <a:avLst/>
            <a:gdLst>
              <a:gd name="connsiteX0" fmla="*/ 0 w 1449658"/>
              <a:gd name="connsiteY0" fmla="*/ 977835 h 977835"/>
              <a:gd name="connsiteX1" fmla="*/ 501805 w 1449658"/>
              <a:gd name="connsiteY1" fmla="*/ 754810 h 977835"/>
              <a:gd name="connsiteX2" fmla="*/ 646771 w 1449658"/>
              <a:gd name="connsiteY2" fmla="*/ 85737 h 977835"/>
              <a:gd name="connsiteX3" fmla="*/ 847492 w 1449658"/>
              <a:gd name="connsiteY3" fmla="*/ 85737 h 977835"/>
              <a:gd name="connsiteX4" fmla="*/ 1014761 w 1449658"/>
              <a:gd name="connsiteY4" fmla="*/ 788264 h 977835"/>
              <a:gd name="connsiteX5" fmla="*/ 1449658 w 1449658"/>
              <a:gd name="connsiteY5" fmla="*/ 977835 h 97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658" h="977835">
                <a:moveTo>
                  <a:pt x="0" y="977835"/>
                </a:moveTo>
                <a:cubicBezTo>
                  <a:pt x="197005" y="940664"/>
                  <a:pt x="394010" y="903493"/>
                  <a:pt x="501805" y="754810"/>
                </a:cubicBezTo>
                <a:cubicBezTo>
                  <a:pt x="609600" y="606127"/>
                  <a:pt x="589157" y="197249"/>
                  <a:pt x="646771" y="85737"/>
                </a:cubicBezTo>
                <a:cubicBezTo>
                  <a:pt x="704385" y="-25775"/>
                  <a:pt x="786160" y="-31351"/>
                  <a:pt x="847492" y="85737"/>
                </a:cubicBezTo>
                <a:cubicBezTo>
                  <a:pt x="908824" y="202825"/>
                  <a:pt x="914400" y="639581"/>
                  <a:pt x="1014761" y="788264"/>
                </a:cubicBezTo>
                <a:cubicBezTo>
                  <a:pt x="1115122" y="936947"/>
                  <a:pt x="1282390" y="957391"/>
                  <a:pt x="1449658" y="97783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Straight Connector 15"/>
          <p:cNvCxnSpPr/>
          <p:nvPr/>
        </p:nvCxnSpPr>
        <p:spPr>
          <a:xfrm>
            <a:off x="6959132" y="6220079"/>
            <a:ext cx="2379635"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Curved Right Arrow 6"/>
          <p:cNvSpPr/>
          <p:nvPr/>
        </p:nvSpPr>
        <p:spPr>
          <a:xfrm>
            <a:off x="6159897" y="2959100"/>
            <a:ext cx="1498203" cy="3181504"/>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7" name="Curved Left Arrow 16"/>
          <p:cNvSpPr/>
          <p:nvPr/>
        </p:nvSpPr>
        <p:spPr>
          <a:xfrm>
            <a:off x="9033930" y="3666451"/>
            <a:ext cx="1303361" cy="2274030"/>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01319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3685" y="1690690"/>
            <a:ext cx="3562350" cy="4867275"/>
          </a:xfrm>
          <a:prstGeom prst="rect">
            <a:avLst/>
          </a:prstGeom>
        </p:spPr>
      </p:pic>
      <p:sp>
        <p:nvSpPr>
          <p:cNvPr id="2" name="Title 1"/>
          <p:cNvSpPr>
            <a:spLocks noGrp="1"/>
          </p:cNvSpPr>
          <p:nvPr>
            <p:ph type="title"/>
          </p:nvPr>
        </p:nvSpPr>
        <p:spPr/>
        <p:txBody>
          <a:bodyPr>
            <a:normAutofit/>
          </a:bodyPr>
          <a:lstStyle/>
          <a:p>
            <a:r>
              <a:rPr lang="en-AU" dirty="0"/>
              <a:t>EPS Verification</a:t>
            </a:r>
          </a:p>
        </p:txBody>
      </p:sp>
      <p:sp>
        <p:nvSpPr>
          <p:cNvPr id="3" name="Content Placeholder 2"/>
          <p:cNvSpPr>
            <a:spLocks noGrp="1"/>
          </p:cNvSpPr>
          <p:nvPr>
            <p:ph idx="1"/>
          </p:nvPr>
        </p:nvSpPr>
        <p:spPr>
          <a:xfrm>
            <a:off x="1251574" y="1806905"/>
            <a:ext cx="9085717" cy="4086625"/>
          </a:xfrm>
        </p:spPr>
        <p:txBody>
          <a:bodyPr>
            <a:normAutofit/>
          </a:bodyPr>
          <a:lstStyle/>
          <a:p>
            <a:r>
              <a:rPr lang="en-US" sz="2800" dirty="0"/>
              <a:t>Getting started</a:t>
            </a:r>
          </a:p>
          <a:p>
            <a:r>
              <a:rPr lang="en-US" sz="2800" dirty="0">
                <a:solidFill>
                  <a:schemeClr val="tx1"/>
                </a:solidFill>
              </a:rPr>
              <a:t>Can we go further?</a:t>
            </a:r>
            <a:endParaRPr lang="en-AU" sz="2800" dirty="0">
              <a:solidFill>
                <a:schemeClr val="tx1"/>
              </a:solidFill>
            </a:endParaRPr>
          </a:p>
        </p:txBody>
      </p:sp>
      <p:cxnSp>
        <p:nvCxnSpPr>
          <p:cNvPr id="13" name="Straight Connector 12"/>
          <p:cNvCxnSpPr/>
          <p:nvPr/>
        </p:nvCxnSpPr>
        <p:spPr>
          <a:xfrm flipH="1">
            <a:off x="7801284" y="4933606"/>
            <a:ext cx="7357" cy="2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61625" y="5894223"/>
            <a:ext cx="7357" cy="2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1625" y="3162300"/>
            <a:ext cx="1821975" cy="800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770541" y="2984500"/>
            <a:ext cx="2267394" cy="927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6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Getting started: GE3</a:t>
            </a:r>
          </a:p>
        </p:txBody>
      </p:sp>
      <p:sp>
        <p:nvSpPr>
          <p:cNvPr id="3" name="Content Placeholder 2"/>
          <p:cNvSpPr>
            <a:spLocks noGrp="1"/>
          </p:cNvSpPr>
          <p:nvPr>
            <p:ph idx="1"/>
          </p:nvPr>
        </p:nvSpPr>
        <p:spPr>
          <a:xfrm>
            <a:off x="1103313" y="2052918"/>
            <a:ext cx="6859587" cy="4195481"/>
          </a:xfrm>
        </p:spPr>
        <p:txBody>
          <a:bodyPr>
            <a:normAutofit/>
          </a:bodyPr>
          <a:lstStyle/>
          <a:p>
            <a:r>
              <a:rPr lang="en-AU" sz="2800" dirty="0"/>
              <a:t>GE3 needs to be verified:</a:t>
            </a:r>
          </a:p>
          <a:p>
            <a:pPr lvl="1"/>
            <a:r>
              <a:rPr lang="en-AU" sz="2600" dirty="0"/>
              <a:t>during development;</a:t>
            </a:r>
          </a:p>
          <a:p>
            <a:pPr lvl="1"/>
            <a:r>
              <a:rPr lang="en-AU" sz="2600" dirty="0"/>
              <a:t>during operational trials;</a:t>
            </a:r>
          </a:p>
          <a:p>
            <a:pPr lvl="1"/>
            <a:r>
              <a:rPr lang="en-AU" sz="2600" dirty="0"/>
              <a:t>once operational</a:t>
            </a:r>
          </a:p>
          <a:p>
            <a:endParaRPr lang="en-AU" sz="2800" dirty="0"/>
          </a:p>
          <a:p>
            <a:r>
              <a:rPr lang="en-US" sz="2800" dirty="0"/>
              <a:t>To meet these aims we used WMO verification specifications.</a:t>
            </a:r>
          </a:p>
        </p:txBody>
      </p:sp>
      <p:sp>
        <p:nvSpPr>
          <p:cNvPr id="4" name="Rounded Rectangle 3"/>
          <p:cNvSpPr/>
          <p:nvPr/>
        </p:nvSpPr>
        <p:spPr>
          <a:xfrm>
            <a:off x="8498245" y="2589731"/>
            <a:ext cx="1954913" cy="1085306"/>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To meet WMO reporting commitments.</a:t>
            </a:r>
          </a:p>
        </p:txBody>
      </p:sp>
      <p:sp>
        <p:nvSpPr>
          <p:cNvPr id="8" name="Rounded Rectangle 7"/>
          <p:cNvSpPr/>
          <p:nvPr/>
        </p:nvSpPr>
        <p:spPr>
          <a:xfrm>
            <a:off x="8498245" y="5282131"/>
            <a:ext cx="1954913" cy="1217569"/>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To enable comparisons with other EPS centres</a:t>
            </a:r>
            <a:endParaRPr lang="en-US" baseline="30000" dirty="0"/>
          </a:p>
        </p:txBody>
      </p:sp>
      <p:sp>
        <p:nvSpPr>
          <p:cNvPr id="9" name="Rounded Rectangle 8"/>
          <p:cNvSpPr/>
          <p:nvPr/>
        </p:nvSpPr>
        <p:spPr>
          <a:xfrm>
            <a:off x="8498245" y="3843947"/>
            <a:ext cx="1954913" cy="1269274"/>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Mature set of EPS verification measures</a:t>
            </a:r>
          </a:p>
        </p:txBody>
      </p:sp>
      <p:sp>
        <p:nvSpPr>
          <p:cNvPr id="25" name="Right Arrow 24"/>
          <p:cNvSpPr/>
          <p:nvPr/>
        </p:nvSpPr>
        <p:spPr>
          <a:xfrm>
            <a:off x="7086600" y="4266776"/>
            <a:ext cx="1054100" cy="423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rot="19743741">
            <a:off x="7086599" y="3486218"/>
            <a:ext cx="1054100" cy="423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rot="1989024">
            <a:off x="7090465" y="5060247"/>
            <a:ext cx="1054100" cy="423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666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Getting started: WMO verification</a:t>
            </a:r>
          </a:p>
        </p:txBody>
      </p:sp>
      <p:sp>
        <p:nvSpPr>
          <p:cNvPr id="8" name="Rounded Rectangle 7"/>
          <p:cNvSpPr/>
          <p:nvPr/>
        </p:nvSpPr>
        <p:spPr>
          <a:xfrm>
            <a:off x="7282121" y="1790433"/>
            <a:ext cx="2678743" cy="901338"/>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Probabilistic</a:t>
            </a:r>
          </a:p>
          <a:p>
            <a:pPr algn="ctr"/>
            <a:r>
              <a:rPr lang="en-AU" dirty="0"/>
              <a:t>measures</a:t>
            </a:r>
          </a:p>
        </p:txBody>
      </p:sp>
      <p:sp>
        <p:nvSpPr>
          <p:cNvPr id="9" name="Rounded Rectangle 8"/>
          <p:cNvSpPr/>
          <p:nvPr/>
        </p:nvSpPr>
        <p:spPr>
          <a:xfrm>
            <a:off x="2231135" y="3787814"/>
            <a:ext cx="2634482" cy="589918"/>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RMS error </a:t>
            </a:r>
          </a:p>
          <a:p>
            <a:pPr algn="ctr"/>
            <a:r>
              <a:rPr lang="en-AU" dirty="0"/>
              <a:t>(&amp; ensemble spread) </a:t>
            </a:r>
          </a:p>
        </p:txBody>
      </p:sp>
      <p:sp>
        <p:nvSpPr>
          <p:cNvPr id="10" name="Rounded Rectangle 9"/>
          <p:cNvSpPr/>
          <p:nvPr/>
        </p:nvSpPr>
        <p:spPr>
          <a:xfrm>
            <a:off x="2231135" y="1790433"/>
            <a:ext cx="2634481" cy="901338"/>
          </a:xfrm>
          <a:prstGeom prst="round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Deterministic</a:t>
            </a:r>
          </a:p>
          <a:p>
            <a:pPr algn="ctr"/>
            <a:r>
              <a:rPr lang="en-AU" dirty="0"/>
              <a:t>measures</a:t>
            </a:r>
          </a:p>
        </p:txBody>
      </p:sp>
      <p:sp>
        <p:nvSpPr>
          <p:cNvPr id="13" name="Rounded Rectangle 12"/>
          <p:cNvSpPr/>
          <p:nvPr/>
        </p:nvSpPr>
        <p:spPr>
          <a:xfrm>
            <a:off x="7282120" y="5817223"/>
            <a:ext cx="2678744" cy="893508"/>
          </a:xfrm>
          <a:prstGeom prst="round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a:t>Continuous ranked probability score (CRPS)</a:t>
            </a:r>
          </a:p>
        </p:txBody>
      </p:sp>
      <p:sp>
        <p:nvSpPr>
          <p:cNvPr id="15" name="Rounded Rectangle 14"/>
          <p:cNvSpPr/>
          <p:nvPr/>
        </p:nvSpPr>
        <p:spPr>
          <a:xfrm>
            <a:off x="7282119" y="3538585"/>
            <a:ext cx="2678743" cy="544851"/>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Brier (skill) score</a:t>
            </a:r>
          </a:p>
        </p:txBody>
      </p:sp>
      <p:sp>
        <p:nvSpPr>
          <p:cNvPr id="16" name="Rounded Rectangle 15"/>
          <p:cNvSpPr/>
          <p:nvPr/>
        </p:nvSpPr>
        <p:spPr>
          <a:xfrm>
            <a:off x="7282120" y="4963165"/>
            <a:ext cx="2678744" cy="775063"/>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Relative operating characteristic</a:t>
            </a:r>
          </a:p>
        </p:txBody>
      </p:sp>
      <p:sp>
        <p:nvSpPr>
          <p:cNvPr id="17" name="Rounded Rectangle 16"/>
          <p:cNvSpPr/>
          <p:nvPr/>
        </p:nvSpPr>
        <p:spPr>
          <a:xfrm>
            <a:off x="7282119" y="4169269"/>
            <a:ext cx="2678744" cy="719166"/>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Relative economic value</a:t>
            </a:r>
          </a:p>
        </p:txBody>
      </p:sp>
      <p:sp>
        <p:nvSpPr>
          <p:cNvPr id="18" name="Rounded Rectangle 17"/>
          <p:cNvSpPr/>
          <p:nvPr/>
        </p:nvSpPr>
        <p:spPr>
          <a:xfrm>
            <a:off x="7282119" y="2935537"/>
            <a:ext cx="2678743" cy="523133"/>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Reliability diagram</a:t>
            </a:r>
          </a:p>
        </p:txBody>
      </p:sp>
      <p:sp>
        <p:nvSpPr>
          <p:cNvPr id="19" name="Rounded Rectangle 18"/>
          <p:cNvSpPr/>
          <p:nvPr/>
        </p:nvSpPr>
        <p:spPr>
          <a:xfrm>
            <a:off x="2231135" y="2935537"/>
            <a:ext cx="2634482" cy="755394"/>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a:t>Anomaly correlation coefficient</a:t>
            </a:r>
          </a:p>
        </p:txBody>
      </p:sp>
    </p:spTree>
    <p:extLst>
      <p:ext uri="{BB962C8B-B14F-4D97-AF65-F5344CB8AC3E}">
        <p14:creationId xmlns:p14="http://schemas.microsoft.com/office/powerpoint/2010/main" val="228104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966593" y="4893489"/>
            <a:ext cx="2231806"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AU" dirty="0"/>
              <a:t>Getting started: the CRPS</a:t>
            </a:r>
          </a:p>
        </p:txBody>
      </p:sp>
      <p:sp>
        <p:nvSpPr>
          <p:cNvPr id="3" name="Content Placeholder 2"/>
          <p:cNvSpPr>
            <a:spLocks noGrp="1"/>
          </p:cNvSpPr>
          <p:nvPr>
            <p:ph idx="1"/>
          </p:nvPr>
        </p:nvSpPr>
        <p:spPr>
          <a:xfrm>
            <a:off x="1103313" y="2052918"/>
            <a:ext cx="6723621" cy="4195481"/>
          </a:xfrm>
        </p:spPr>
        <p:txBody>
          <a:bodyPr>
            <a:normAutofit/>
          </a:bodyPr>
          <a:lstStyle/>
          <a:p>
            <a:r>
              <a:rPr lang="en-AU" sz="2800" dirty="0"/>
              <a:t>CRPS is a</a:t>
            </a:r>
            <a:r>
              <a:rPr lang="en-AU" sz="2600" dirty="0"/>
              <a:t> measure of the difference between the forecast and observed probabilities</a:t>
            </a:r>
          </a:p>
          <a:p>
            <a:r>
              <a:rPr lang="en-AU" sz="2600" dirty="0"/>
              <a:t>More formally: </a:t>
            </a:r>
          </a:p>
          <a:p>
            <a:r>
              <a:rPr lang="en-AU" sz="2800" dirty="0"/>
              <a:t>Perfect score = </a:t>
            </a:r>
            <a:r>
              <a:rPr lang="en-AU" dirty="0"/>
              <a:t>0</a:t>
            </a:r>
            <a:endParaRPr lang="en-AU" sz="2800" dirty="0"/>
          </a:p>
          <a:p>
            <a:r>
              <a:rPr lang="en-AU" sz="2800" dirty="0"/>
              <a:t>Equivalent to MAE for deterministic </a:t>
            </a:r>
            <a:r>
              <a:rPr lang="en-AU" sz="2800" dirty="0" err="1"/>
              <a:t>fcsts</a:t>
            </a:r>
            <a:endParaRPr lang="en-AU" sz="2800" dirty="0"/>
          </a:p>
          <a:p>
            <a:r>
              <a:rPr lang="en-AU" sz="2800" dirty="0"/>
              <a:t>Allows </a:t>
            </a:r>
            <a:r>
              <a:rPr lang="en-AU" sz="2800" dirty="0" err="1"/>
              <a:t>obs</a:t>
            </a:r>
            <a:r>
              <a:rPr lang="en-AU" sz="2800" dirty="0"/>
              <a:t> can also be represented probabilistically. </a:t>
            </a:r>
          </a:p>
          <a:p>
            <a:pPr lvl="1"/>
            <a:endParaRPr lang="en-US" sz="2800" dirty="0"/>
          </a:p>
        </p:txBody>
      </p:sp>
      <p:sp>
        <p:nvSpPr>
          <p:cNvPr id="12" name="Rectangle 11"/>
          <p:cNvSpPr>
            <a:spLocks noChangeAspect="1"/>
          </p:cNvSpPr>
          <p:nvPr/>
        </p:nvSpPr>
        <p:spPr>
          <a:xfrm>
            <a:off x="8244277" y="3451372"/>
            <a:ext cx="3811850" cy="1551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Connector 13"/>
          <p:cNvCxnSpPr/>
          <p:nvPr/>
        </p:nvCxnSpPr>
        <p:spPr>
          <a:xfrm>
            <a:off x="8966593" y="3990240"/>
            <a:ext cx="11152" cy="903249"/>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0686003" y="3993718"/>
            <a:ext cx="0" cy="888548"/>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6" name="TextBox 15"/>
          <p:cNvSpPr txBox="1"/>
          <p:nvPr/>
        </p:nvSpPr>
        <p:spPr>
          <a:xfrm>
            <a:off x="11133210" y="4508662"/>
            <a:ext cx="1120929" cy="461665"/>
          </a:xfrm>
          <a:prstGeom prst="rect">
            <a:avLst/>
          </a:prstGeom>
          <a:noFill/>
        </p:spPr>
        <p:txBody>
          <a:bodyPr wrap="square" rtlCol="0">
            <a:spAutoFit/>
          </a:bodyPr>
          <a:lstStyle/>
          <a:p>
            <a:r>
              <a:rPr lang="en-AU" sz="2400" dirty="0">
                <a:solidFill>
                  <a:schemeClr val="bg1"/>
                </a:solidFill>
              </a:rPr>
              <a:t>x</a:t>
            </a:r>
          </a:p>
        </p:txBody>
      </p:sp>
      <p:sp>
        <p:nvSpPr>
          <p:cNvPr id="17" name="TextBox 16"/>
          <p:cNvSpPr txBox="1"/>
          <p:nvPr/>
        </p:nvSpPr>
        <p:spPr>
          <a:xfrm>
            <a:off x="10525181" y="3506336"/>
            <a:ext cx="800218" cy="461665"/>
          </a:xfrm>
          <a:prstGeom prst="rect">
            <a:avLst/>
          </a:prstGeom>
          <a:noFill/>
        </p:spPr>
        <p:txBody>
          <a:bodyPr wrap="square" rtlCol="0">
            <a:spAutoFit/>
          </a:bodyPr>
          <a:lstStyle/>
          <a:p>
            <a:r>
              <a:rPr lang="en-AU" sz="2400" dirty="0" err="1">
                <a:solidFill>
                  <a:srgbClr val="0070C0"/>
                </a:solidFill>
              </a:rPr>
              <a:t>obs</a:t>
            </a:r>
            <a:endParaRPr lang="en-AU" sz="2400" dirty="0">
              <a:solidFill>
                <a:srgbClr val="0070C0"/>
              </a:solidFill>
            </a:endParaRPr>
          </a:p>
        </p:txBody>
      </p:sp>
      <p:sp>
        <p:nvSpPr>
          <p:cNvPr id="18" name="TextBox 17"/>
          <p:cNvSpPr txBox="1"/>
          <p:nvPr/>
        </p:nvSpPr>
        <p:spPr>
          <a:xfrm>
            <a:off x="9664704" y="3512401"/>
            <a:ext cx="846571" cy="461665"/>
          </a:xfrm>
          <a:prstGeom prst="rect">
            <a:avLst/>
          </a:prstGeom>
          <a:solidFill>
            <a:schemeClr val="tx1"/>
          </a:solidFill>
        </p:spPr>
        <p:txBody>
          <a:bodyPr wrap="square" rtlCol="0">
            <a:spAutoFit/>
          </a:bodyPr>
          <a:lstStyle/>
          <a:p>
            <a:r>
              <a:rPr lang="en-AU" sz="2400" dirty="0" err="1">
                <a:solidFill>
                  <a:srgbClr val="00B050"/>
                </a:solidFill>
              </a:rPr>
              <a:t>fcsts</a:t>
            </a:r>
            <a:endParaRPr lang="en-AU" sz="2400" dirty="0">
              <a:solidFill>
                <a:srgbClr val="00B050"/>
              </a:solidFill>
            </a:endParaRPr>
          </a:p>
        </p:txBody>
      </p:sp>
      <p:sp>
        <p:nvSpPr>
          <p:cNvPr id="19" name="Freeform 18"/>
          <p:cNvSpPr/>
          <p:nvPr/>
        </p:nvSpPr>
        <p:spPr>
          <a:xfrm>
            <a:off x="9647136" y="4011847"/>
            <a:ext cx="1365996" cy="862799"/>
          </a:xfrm>
          <a:custGeom>
            <a:avLst/>
            <a:gdLst>
              <a:gd name="connsiteX0" fmla="*/ 0 w 1365996"/>
              <a:gd name="connsiteY0" fmla="*/ 862525 h 862799"/>
              <a:gd name="connsiteX1" fmla="*/ 418012 w 1365996"/>
              <a:gd name="connsiteY1" fmla="*/ 797211 h 862799"/>
              <a:gd name="connsiteX2" fmla="*/ 640080 w 1365996"/>
              <a:gd name="connsiteY2" fmla="*/ 457577 h 862799"/>
              <a:gd name="connsiteX3" fmla="*/ 809897 w 1365996"/>
              <a:gd name="connsiteY3" fmla="*/ 235508 h 862799"/>
              <a:gd name="connsiteX4" fmla="*/ 966652 w 1365996"/>
              <a:gd name="connsiteY4" fmla="*/ 104880 h 862799"/>
              <a:gd name="connsiteX5" fmla="*/ 1162594 w 1365996"/>
              <a:gd name="connsiteY5" fmla="*/ 26503 h 862799"/>
              <a:gd name="connsiteX6" fmla="*/ 1358537 w 1365996"/>
              <a:gd name="connsiteY6" fmla="*/ 377 h 862799"/>
              <a:gd name="connsiteX7" fmla="*/ 1306286 w 1365996"/>
              <a:gd name="connsiteY7" fmla="*/ 13440 h 86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996" h="862799">
                <a:moveTo>
                  <a:pt x="0" y="862525"/>
                </a:moveTo>
                <a:cubicBezTo>
                  <a:pt x="155666" y="863613"/>
                  <a:pt x="311332" y="864702"/>
                  <a:pt x="418012" y="797211"/>
                </a:cubicBezTo>
                <a:cubicBezTo>
                  <a:pt x="524692" y="729720"/>
                  <a:pt x="574766" y="551194"/>
                  <a:pt x="640080" y="457577"/>
                </a:cubicBezTo>
                <a:cubicBezTo>
                  <a:pt x="705394" y="363960"/>
                  <a:pt x="755468" y="294291"/>
                  <a:pt x="809897" y="235508"/>
                </a:cubicBezTo>
                <a:cubicBezTo>
                  <a:pt x="864326" y="176725"/>
                  <a:pt x="907869" y="139714"/>
                  <a:pt x="966652" y="104880"/>
                </a:cubicBezTo>
                <a:cubicBezTo>
                  <a:pt x="1025435" y="70046"/>
                  <a:pt x="1097280" y="43920"/>
                  <a:pt x="1162594" y="26503"/>
                </a:cubicBezTo>
                <a:cubicBezTo>
                  <a:pt x="1227908" y="9086"/>
                  <a:pt x="1334588" y="2554"/>
                  <a:pt x="1358537" y="377"/>
                </a:cubicBezTo>
                <a:cubicBezTo>
                  <a:pt x="1382486" y="-1800"/>
                  <a:pt x="1344386" y="5820"/>
                  <a:pt x="1306286" y="13440"/>
                </a:cubicBezTo>
              </a:path>
            </a:pathLst>
          </a:custGeom>
          <a:ln w="28575">
            <a:solidFill>
              <a:srgbClr val="00B05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AU"/>
          </a:p>
        </p:txBody>
      </p:sp>
      <p:cxnSp>
        <p:nvCxnSpPr>
          <p:cNvPr id="20" name="Straight Connector 19"/>
          <p:cNvCxnSpPr/>
          <p:nvPr/>
        </p:nvCxnSpPr>
        <p:spPr>
          <a:xfrm flipH="1" flipV="1">
            <a:off x="10679102" y="3986098"/>
            <a:ext cx="6901" cy="4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0678280" y="4003463"/>
            <a:ext cx="374405" cy="0"/>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22" name="Straight Connector 21"/>
          <p:cNvCxnSpPr/>
          <p:nvPr/>
        </p:nvCxnSpPr>
        <p:spPr>
          <a:xfrm flipH="1">
            <a:off x="9654756" y="4893489"/>
            <a:ext cx="1038868" cy="0"/>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flipH="1" flipV="1">
            <a:off x="9539443" y="4946715"/>
            <a:ext cx="6901" cy="414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87910" y="3678515"/>
            <a:ext cx="959451" cy="369332"/>
          </a:xfrm>
          <a:prstGeom prst="rect">
            <a:avLst/>
          </a:prstGeom>
          <a:noFill/>
        </p:spPr>
        <p:txBody>
          <a:bodyPr wrap="square" rtlCol="0">
            <a:spAutoFit/>
          </a:bodyPr>
          <a:lstStyle/>
          <a:p>
            <a:r>
              <a:rPr lang="en-AU" dirty="0" err="1">
                <a:solidFill>
                  <a:schemeClr val="bg1"/>
                </a:solidFill>
              </a:rPr>
              <a:t>cdf</a:t>
            </a:r>
            <a:r>
              <a:rPr lang="en-AU" dirty="0">
                <a:solidFill>
                  <a:schemeClr val="bg1"/>
                </a:solidFill>
              </a:rPr>
              <a:t> </a:t>
            </a:r>
          </a:p>
        </p:txBody>
      </p:sp>
      <p:sp>
        <p:nvSpPr>
          <p:cNvPr id="30" name="Rectangle 29"/>
          <p:cNvSpPr>
            <a:spLocks noChangeAspect="1"/>
          </p:cNvSpPr>
          <p:nvPr/>
        </p:nvSpPr>
        <p:spPr>
          <a:xfrm>
            <a:off x="8244276" y="1749912"/>
            <a:ext cx="3811850" cy="1551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p:cNvCxnSpPr/>
          <p:nvPr/>
        </p:nvCxnSpPr>
        <p:spPr>
          <a:xfrm>
            <a:off x="8966592" y="2288780"/>
            <a:ext cx="11152" cy="903249"/>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0686002" y="2292258"/>
            <a:ext cx="0" cy="888548"/>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39" name="TextBox 38"/>
          <p:cNvSpPr txBox="1"/>
          <p:nvPr/>
        </p:nvSpPr>
        <p:spPr>
          <a:xfrm>
            <a:off x="11133209" y="2807202"/>
            <a:ext cx="1120929" cy="461665"/>
          </a:xfrm>
          <a:prstGeom prst="rect">
            <a:avLst/>
          </a:prstGeom>
          <a:noFill/>
        </p:spPr>
        <p:txBody>
          <a:bodyPr wrap="square" rtlCol="0">
            <a:spAutoFit/>
          </a:bodyPr>
          <a:lstStyle/>
          <a:p>
            <a:r>
              <a:rPr lang="en-AU" sz="2400" dirty="0">
                <a:solidFill>
                  <a:schemeClr val="bg1"/>
                </a:solidFill>
              </a:rPr>
              <a:t>x</a:t>
            </a:r>
          </a:p>
        </p:txBody>
      </p:sp>
      <p:sp>
        <p:nvSpPr>
          <p:cNvPr id="40" name="TextBox 39"/>
          <p:cNvSpPr txBox="1"/>
          <p:nvPr/>
        </p:nvSpPr>
        <p:spPr>
          <a:xfrm>
            <a:off x="10525180" y="1804876"/>
            <a:ext cx="800218" cy="461665"/>
          </a:xfrm>
          <a:prstGeom prst="rect">
            <a:avLst/>
          </a:prstGeom>
          <a:noFill/>
        </p:spPr>
        <p:txBody>
          <a:bodyPr wrap="square" rtlCol="0">
            <a:spAutoFit/>
          </a:bodyPr>
          <a:lstStyle/>
          <a:p>
            <a:r>
              <a:rPr lang="en-AU" sz="2400" dirty="0" err="1">
                <a:solidFill>
                  <a:srgbClr val="0070C0"/>
                </a:solidFill>
              </a:rPr>
              <a:t>obs</a:t>
            </a:r>
            <a:endParaRPr lang="en-AU" sz="2400" dirty="0">
              <a:solidFill>
                <a:srgbClr val="0070C0"/>
              </a:solidFill>
            </a:endParaRPr>
          </a:p>
        </p:txBody>
      </p:sp>
      <p:sp>
        <p:nvSpPr>
          <p:cNvPr id="41" name="TextBox 40"/>
          <p:cNvSpPr txBox="1"/>
          <p:nvPr/>
        </p:nvSpPr>
        <p:spPr>
          <a:xfrm>
            <a:off x="9664703" y="1810941"/>
            <a:ext cx="846571" cy="461665"/>
          </a:xfrm>
          <a:prstGeom prst="rect">
            <a:avLst/>
          </a:prstGeom>
          <a:solidFill>
            <a:schemeClr val="tx1"/>
          </a:solidFill>
          <a:ln>
            <a:solidFill>
              <a:schemeClr val="tx1"/>
            </a:solidFill>
          </a:ln>
        </p:spPr>
        <p:txBody>
          <a:bodyPr wrap="square" rtlCol="0">
            <a:spAutoFit/>
          </a:bodyPr>
          <a:lstStyle/>
          <a:p>
            <a:r>
              <a:rPr lang="en-AU" sz="2400" dirty="0" err="1">
                <a:solidFill>
                  <a:srgbClr val="00B050"/>
                </a:solidFill>
              </a:rPr>
              <a:t>fcsts</a:t>
            </a:r>
            <a:endParaRPr lang="en-AU" sz="2400" dirty="0">
              <a:solidFill>
                <a:srgbClr val="00B050"/>
              </a:solidFill>
            </a:endParaRPr>
          </a:p>
        </p:txBody>
      </p:sp>
      <p:cxnSp>
        <p:nvCxnSpPr>
          <p:cNvPr id="43" name="Straight Connector 42"/>
          <p:cNvCxnSpPr/>
          <p:nvPr/>
        </p:nvCxnSpPr>
        <p:spPr>
          <a:xfrm flipH="1" flipV="1">
            <a:off x="10679101" y="2284638"/>
            <a:ext cx="6901" cy="4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539442" y="3245255"/>
            <a:ext cx="6901" cy="414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230809" y="1946281"/>
            <a:ext cx="1225223" cy="369332"/>
          </a:xfrm>
          <a:prstGeom prst="rect">
            <a:avLst/>
          </a:prstGeom>
          <a:noFill/>
        </p:spPr>
        <p:txBody>
          <a:bodyPr wrap="square" rtlCol="0">
            <a:spAutoFit/>
          </a:bodyPr>
          <a:lstStyle/>
          <a:p>
            <a:r>
              <a:rPr lang="en-AU" dirty="0">
                <a:solidFill>
                  <a:schemeClr val="bg1"/>
                </a:solidFill>
              </a:rPr>
              <a:t>pdf</a:t>
            </a:r>
          </a:p>
        </p:txBody>
      </p:sp>
      <p:sp>
        <p:nvSpPr>
          <p:cNvPr id="48" name="Freeform 37">
            <a:extLst>
              <a:ext uri="{FF2B5EF4-FFF2-40B4-BE49-F238E27FC236}">
                <a16:creationId xmlns:a16="http://schemas.microsoft.com/office/drawing/2014/main" id="{2FE522D9-FA83-4AA2-AF09-037FAA7F8993}"/>
              </a:ext>
            </a:extLst>
          </p:cNvPr>
          <p:cNvSpPr/>
          <p:nvPr/>
        </p:nvSpPr>
        <p:spPr>
          <a:xfrm>
            <a:off x="9589878" y="2437864"/>
            <a:ext cx="1449658" cy="747134"/>
          </a:xfrm>
          <a:custGeom>
            <a:avLst/>
            <a:gdLst>
              <a:gd name="connsiteX0" fmla="*/ 0 w 1449658"/>
              <a:gd name="connsiteY0" fmla="*/ 977835 h 977835"/>
              <a:gd name="connsiteX1" fmla="*/ 501805 w 1449658"/>
              <a:gd name="connsiteY1" fmla="*/ 754810 h 977835"/>
              <a:gd name="connsiteX2" fmla="*/ 646771 w 1449658"/>
              <a:gd name="connsiteY2" fmla="*/ 85737 h 977835"/>
              <a:gd name="connsiteX3" fmla="*/ 847492 w 1449658"/>
              <a:gd name="connsiteY3" fmla="*/ 85737 h 977835"/>
              <a:gd name="connsiteX4" fmla="*/ 1014761 w 1449658"/>
              <a:gd name="connsiteY4" fmla="*/ 788264 h 977835"/>
              <a:gd name="connsiteX5" fmla="*/ 1449658 w 1449658"/>
              <a:gd name="connsiteY5" fmla="*/ 977835 h 97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9658" h="977835">
                <a:moveTo>
                  <a:pt x="0" y="977835"/>
                </a:moveTo>
                <a:cubicBezTo>
                  <a:pt x="197005" y="940664"/>
                  <a:pt x="394010" y="903493"/>
                  <a:pt x="501805" y="754810"/>
                </a:cubicBezTo>
                <a:cubicBezTo>
                  <a:pt x="609600" y="606127"/>
                  <a:pt x="589157" y="197249"/>
                  <a:pt x="646771" y="85737"/>
                </a:cubicBezTo>
                <a:cubicBezTo>
                  <a:pt x="704385" y="-25775"/>
                  <a:pt x="786160" y="-31351"/>
                  <a:pt x="847492" y="85737"/>
                </a:cubicBezTo>
                <a:cubicBezTo>
                  <a:pt x="908824" y="202825"/>
                  <a:pt x="914400" y="639581"/>
                  <a:pt x="1014761" y="788264"/>
                </a:cubicBezTo>
                <a:cubicBezTo>
                  <a:pt x="1115122" y="936947"/>
                  <a:pt x="1282390" y="957391"/>
                  <a:pt x="1449658" y="977835"/>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p:cNvSpPr>
            <a:spLocks noChangeAspect="1"/>
          </p:cNvSpPr>
          <p:nvPr/>
        </p:nvSpPr>
        <p:spPr>
          <a:xfrm>
            <a:off x="8244276" y="5175696"/>
            <a:ext cx="3811850" cy="1551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2" name="Straight Connector 61"/>
          <p:cNvCxnSpPr/>
          <p:nvPr/>
        </p:nvCxnSpPr>
        <p:spPr>
          <a:xfrm>
            <a:off x="8966592" y="6617813"/>
            <a:ext cx="2231806"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8966592" y="5714564"/>
            <a:ext cx="11152" cy="903249"/>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10672352" y="5175696"/>
            <a:ext cx="13650" cy="1435974"/>
          </a:xfrm>
          <a:prstGeom prst="line">
            <a:avLst/>
          </a:prstGeom>
          <a:ln w="28575">
            <a:solidFill>
              <a:schemeClr val="bg1"/>
            </a:solidFill>
            <a:prstDash val="dash"/>
          </a:ln>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a:xfrm>
            <a:off x="11133209" y="6232986"/>
            <a:ext cx="1120929" cy="461665"/>
          </a:xfrm>
          <a:prstGeom prst="rect">
            <a:avLst/>
          </a:prstGeom>
          <a:noFill/>
        </p:spPr>
        <p:txBody>
          <a:bodyPr wrap="square" rtlCol="0">
            <a:spAutoFit/>
          </a:bodyPr>
          <a:lstStyle/>
          <a:p>
            <a:r>
              <a:rPr lang="en-AU" sz="2400" dirty="0">
                <a:solidFill>
                  <a:schemeClr val="bg1"/>
                </a:solidFill>
              </a:rPr>
              <a:t>x</a:t>
            </a:r>
          </a:p>
        </p:txBody>
      </p:sp>
      <p:cxnSp>
        <p:nvCxnSpPr>
          <p:cNvPr id="69" name="Straight Connector 68"/>
          <p:cNvCxnSpPr/>
          <p:nvPr/>
        </p:nvCxnSpPr>
        <p:spPr>
          <a:xfrm flipH="1" flipV="1">
            <a:off x="10679101" y="5710422"/>
            <a:ext cx="6901" cy="4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9539442" y="6671039"/>
            <a:ext cx="6901" cy="4141"/>
          </a:xfrm>
          <a:prstGeom prst="line">
            <a:avLst/>
          </a:prstGeom>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9653449" y="5967667"/>
            <a:ext cx="1018903" cy="655257"/>
          </a:xfrm>
          <a:custGeom>
            <a:avLst/>
            <a:gdLst>
              <a:gd name="connsiteX0" fmla="*/ 0 w 1018903"/>
              <a:gd name="connsiteY0" fmla="*/ 640080 h 655257"/>
              <a:gd name="connsiteX1" fmla="*/ 444138 w 1018903"/>
              <a:gd name="connsiteY1" fmla="*/ 653143 h 655257"/>
              <a:gd name="connsiteX2" fmla="*/ 770709 w 1018903"/>
              <a:gd name="connsiteY2" fmla="*/ 600891 h 655257"/>
              <a:gd name="connsiteX3" fmla="*/ 953589 w 1018903"/>
              <a:gd name="connsiteY3" fmla="*/ 313509 h 655257"/>
              <a:gd name="connsiteX4" fmla="*/ 1018903 w 1018903"/>
              <a:gd name="connsiteY4" fmla="*/ 0 h 65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903" h="655257">
                <a:moveTo>
                  <a:pt x="0" y="640080"/>
                </a:moveTo>
                <a:cubicBezTo>
                  <a:pt x="157843" y="649877"/>
                  <a:pt x="315687" y="659674"/>
                  <a:pt x="444138" y="653143"/>
                </a:cubicBezTo>
                <a:cubicBezTo>
                  <a:pt x="572589" y="646612"/>
                  <a:pt x="685801" y="657497"/>
                  <a:pt x="770709" y="600891"/>
                </a:cubicBezTo>
                <a:cubicBezTo>
                  <a:pt x="855617" y="544285"/>
                  <a:pt x="912223" y="413658"/>
                  <a:pt x="953589" y="313509"/>
                </a:cubicBezTo>
                <a:cubicBezTo>
                  <a:pt x="994955" y="213360"/>
                  <a:pt x="1006929" y="106680"/>
                  <a:pt x="1018903" y="0"/>
                </a:cubicBezTo>
              </a:path>
            </a:pathLst>
          </a:custGeom>
          <a:ln w="28575">
            <a:solidFill>
              <a:srgbClr val="00B05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AU"/>
          </a:p>
        </p:txBody>
      </p:sp>
      <p:sp>
        <p:nvSpPr>
          <p:cNvPr id="33" name="TextBox 32"/>
          <p:cNvSpPr txBox="1"/>
          <p:nvPr/>
        </p:nvSpPr>
        <p:spPr>
          <a:xfrm>
            <a:off x="8197944" y="5318094"/>
            <a:ext cx="1876726" cy="369332"/>
          </a:xfrm>
          <a:prstGeom prst="rect">
            <a:avLst/>
          </a:prstGeom>
          <a:noFill/>
        </p:spPr>
        <p:txBody>
          <a:bodyPr wrap="square" rtlCol="0">
            <a:spAutoFit/>
          </a:bodyPr>
          <a:lstStyle/>
          <a:p>
            <a:r>
              <a:rPr lang="en-AU" dirty="0">
                <a:solidFill>
                  <a:schemeClr val="bg1"/>
                </a:solidFill>
              </a:rPr>
              <a:t>(</a:t>
            </a:r>
            <a:r>
              <a:rPr lang="en-AU" dirty="0" err="1">
                <a:solidFill>
                  <a:schemeClr val="bg1"/>
                </a:solidFill>
              </a:rPr>
              <a:t>cdf</a:t>
            </a:r>
            <a:r>
              <a:rPr lang="en-AU" dirty="0">
                <a:solidFill>
                  <a:schemeClr val="bg1"/>
                </a:solidFill>
              </a:rPr>
              <a:t> diff)</a:t>
            </a:r>
            <a:r>
              <a:rPr lang="en-AU" baseline="30000" dirty="0">
                <a:solidFill>
                  <a:schemeClr val="bg1"/>
                </a:solidFill>
              </a:rPr>
              <a:t>2</a:t>
            </a:r>
            <a:r>
              <a:rPr lang="en-AU" dirty="0">
                <a:solidFill>
                  <a:schemeClr val="bg1"/>
                </a:solidFill>
              </a:rPr>
              <a:t> </a:t>
            </a:r>
          </a:p>
        </p:txBody>
      </p:sp>
      <p:sp>
        <p:nvSpPr>
          <p:cNvPr id="8" name="Right Arrow 7"/>
          <p:cNvSpPr/>
          <p:nvPr/>
        </p:nvSpPr>
        <p:spPr>
          <a:xfrm rot="5400000">
            <a:off x="10146368" y="3296314"/>
            <a:ext cx="357645" cy="324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ight Arrow 73"/>
          <p:cNvSpPr/>
          <p:nvPr/>
        </p:nvSpPr>
        <p:spPr>
          <a:xfrm rot="5400000">
            <a:off x="10133669" y="4987562"/>
            <a:ext cx="357645" cy="324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0680700" y="6578600"/>
            <a:ext cx="268339" cy="38100"/>
          </a:xfrm>
          <a:custGeom>
            <a:avLst/>
            <a:gdLst>
              <a:gd name="connsiteX0" fmla="*/ 0 w 268339"/>
              <a:gd name="connsiteY0" fmla="*/ 0 h 38100"/>
              <a:gd name="connsiteX1" fmla="*/ 228600 w 268339"/>
              <a:gd name="connsiteY1" fmla="*/ 25400 h 38100"/>
              <a:gd name="connsiteX2" fmla="*/ 266700 w 268339"/>
              <a:gd name="connsiteY2" fmla="*/ 38100 h 38100"/>
            </a:gdLst>
            <a:ahLst/>
            <a:cxnLst>
              <a:cxn ang="0">
                <a:pos x="connsiteX0" y="connsiteY0"/>
              </a:cxn>
              <a:cxn ang="0">
                <a:pos x="connsiteX1" y="connsiteY1"/>
              </a:cxn>
              <a:cxn ang="0">
                <a:pos x="connsiteX2" y="connsiteY2"/>
              </a:cxn>
            </a:cxnLst>
            <a:rect l="l" t="t" r="r" b="b"/>
            <a:pathLst>
              <a:path w="268339" h="38100">
                <a:moveTo>
                  <a:pt x="0" y="0"/>
                </a:moveTo>
                <a:lnTo>
                  <a:pt x="228600" y="25400"/>
                </a:lnTo>
                <a:cubicBezTo>
                  <a:pt x="273050" y="31750"/>
                  <a:pt x="269875" y="34925"/>
                  <a:pt x="266700" y="3810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8966592" y="3192029"/>
            <a:ext cx="223180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10794258" y="4011847"/>
            <a:ext cx="2330" cy="1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0744252" y="4011847"/>
            <a:ext cx="0" cy="36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0608469" y="4126706"/>
            <a:ext cx="7195" cy="75032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551608" y="4193373"/>
            <a:ext cx="727" cy="68365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0495167" y="4228973"/>
            <a:ext cx="3265" cy="64996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0434812" y="4282811"/>
            <a:ext cx="4798" cy="59374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0370143" y="4386680"/>
            <a:ext cx="2231" cy="49225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0308462" y="4464373"/>
            <a:ext cx="2380" cy="41410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0250674" y="4567814"/>
            <a:ext cx="4611" cy="30897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0189930" y="4696134"/>
            <a:ext cx="4610" cy="18309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0131801" y="4766037"/>
            <a:ext cx="1995" cy="11319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074670" y="4824724"/>
            <a:ext cx="997" cy="5183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965044" y="4893489"/>
            <a:ext cx="2231806" cy="0"/>
          </a:xfrm>
          <a:prstGeom prst="line">
            <a:avLst/>
          </a:prstGeom>
          <a:ln w="19050"/>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3"/>
          <a:stretch>
            <a:fillRect/>
          </a:stretch>
        </p:blipFill>
        <p:spPr>
          <a:xfrm>
            <a:off x="3731770" y="2906154"/>
            <a:ext cx="2847975" cy="552450"/>
          </a:xfrm>
          <a:prstGeom prst="rect">
            <a:avLst/>
          </a:prstGeom>
        </p:spPr>
      </p:pic>
    </p:spTree>
    <p:extLst>
      <p:ext uri="{BB962C8B-B14F-4D97-AF65-F5344CB8AC3E}">
        <p14:creationId xmlns:p14="http://schemas.microsoft.com/office/powerpoint/2010/main" val="3437465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Getting started: A CRPS plot</a:t>
            </a:r>
          </a:p>
        </p:txBody>
      </p:sp>
      <p:sp>
        <p:nvSpPr>
          <p:cNvPr id="7" name="Down Arrow 6"/>
          <p:cNvSpPr/>
          <p:nvPr/>
        </p:nvSpPr>
        <p:spPr>
          <a:xfrm>
            <a:off x="836027" y="3618411"/>
            <a:ext cx="627018" cy="1645920"/>
          </a:xfrm>
          <a:prstGeom prst="downArrow">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9" name="TextBox 8"/>
          <p:cNvSpPr txBox="1"/>
          <p:nvPr/>
        </p:nvSpPr>
        <p:spPr>
          <a:xfrm>
            <a:off x="152400" y="3199375"/>
            <a:ext cx="2289409" cy="369332"/>
          </a:xfrm>
          <a:prstGeom prst="rect">
            <a:avLst/>
          </a:prstGeom>
          <a:noFill/>
        </p:spPr>
        <p:txBody>
          <a:bodyPr wrap="none" rtlCol="0">
            <a:spAutoFit/>
          </a:bodyPr>
          <a:lstStyle/>
          <a:p>
            <a:r>
              <a:rPr lang="en-AU" dirty="0"/>
              <a:t>Small CRPS is good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979" y="1505288"/>
            <a:ext cx="8516062" cy="5122307"/>
          </a:xfrm>
          <a:prstGeom prst="rect">
            <a:avLst/>
          </a:prstGeom>
        </p:spPr>
      </p:pic>
    </p:spTree>
    <p:extLst>
      <p:ext uri="{BB962C8B-B14F-4D97-AF65-F5344CB8AC3E}">
        <p14:creationId xmlns:p14="http://schemas.microsoft.com/office/powerpoint/2010/main" val="77415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Getting started: more to do!</a:t>
            </a:r>
          </a:p>
        </p:txBody>
      </p:sp>
      <p:sp>
        <p:nvSpPr>
          <p:cNvPr id="6" name="Content Placeholder 2"/>
          <p:cNvSpPr>
            <a:spLocks noGrp="1"/>
          </p:cNvSpPr>
          <p:nvPr>
            <p:ph idx="1"/>
          </p:nvPr>
        </p:nvSpPr>
        <p:spPr>
          <a:xfrm>
            <a:off x="869160" y="2012970"/>
            <a:ext cx="9620314" cy="4195481"/>
          </a:xfrm>
        </p:spPr>
        <p:txBody>
          <a:bodyPr>
            <a:normAutofit/>
          </a:bodyPr>
          <a:lstStyle/>
          <a:p>
            <a:r>
              <a:rPr lang="en-AU" sz="2800" dirty="0">
                <a:solidFill>
                  <a:schemeClr val="tx1"/>
                </a:solidFill>
              </a:rPr>
              <a:t>Preliminary verification results show GE3 stacks up reasonably well in the “chasing pack".</a:t>
            </a:r>
          </a:p>
          <a:p>
            <a:r>
              <a:rPr lang="en-AU" sz="2800" dirty="0">
                <a:solidFill>
                  <a:schemeClr val="tx1"/>
                </a:solidFill>
              </a:rPr>
              <a:t>Plenty more of the GE3 trial still to run.</a:t>
            </a:r>
          </a:p>
          <a:p>
            <a:r>
              <a:rPr lang="en-AU" sz="2800" dirty="0">
                <a:solidFill>
                  <a:schemeClr val="tx1"/>
                </a:solidFill>
              </a:rPr>
              <a:t>Need to start verification of the city-scale EPSs.  More of a challenge?</a:t>
            </a:r>
          </a:p>
        </p:txBody>
      </p:sp>
    </p:spTree>
    <p:extLst>
      <p:ext uri="{BB962C8B-B14F-4D97-AF65-F5344CB8AC3E}">
        <p14:creationId xmlns:p14="http://schemas.microsoft.com/office/powerpoint/2010/main" val="155226887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3859</TotalTime>
  <Words>636</Words>
  <Application>Microsoft Office PowerPoint</Application>
  <PresentationFormat>Widescreen</PresentationFormat>
  <Paragraphs>105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Depth</vt:lpstr>
      <vt:lpstr>Ensemble NWP Verification</vt:lpstr>
      <vt:lpstr>They’re coming…</vt:lpstr>
      <vt:lpstr>EPS Verification</vt:lpstr>
      <vt:lpstr>EPS Verification</vt:lpstr>
      <vt:lpstr>Getting started: GE3</vt:lpstr>
      <vt:lpstr>Getting started: WMO verification</vt:lpstr>
      <vt:lpstr>Getting started: the CRPS</vt:lpstr>
      <vt:lpstr>Getting started: A CRPS plot</vt:lpstr>
      <vt:lpstr>Getting started: more to do!</vt:lpstr>
      <vt:lpstr>Can we go further: downstream users</vt:lpstr>
      <vt:lpstr>Can we go further: solar</vt:lpstr>
      <vt:lpstr>Summary</vt:lpstr>
    </vt:vector>
  </TitlesOfParts>
  <Company>Bureau of Meteorology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verification of ensemble systems is not new in the Bureau, post-processed NWP, e.g. PME,  is subject to verification as is the Bureau's climate model We are addressing the verification needs first for R&amp;D and the operational centre.     One in fact goes a step further and provides a measure of the value of a forecast. features of the uncertainty. I shall briefly describe a selection of these scores will be described. Where we sit. This represents a baseline for the global ens system and marks the point we are at now.   What next? Some thought has been given to downstream users both within and outside of the Bureau should also be considered. How will NWP output be used? Who are the down stream users? Post-processing, – should verification efforts to show value be coordinated? derived products Forecasters will direct model output form part their day-to-day or more derived products can we work with them to produce objective verification that meets their needs. What about external users?  What about post-processing – do we need to identify forecasts to verify to identify value add? What about end-users like forecasters can we identify DMO? What about external end-users can we explore applications of DMO and verification thereof e.g. verification of for the energy industry?</dc:title>
  <dc:creator>Chris Bridge</dc:creator>
  <cp:lastModifiedBy>Meelis Zidikheri</cp:lastModifiedBy>
  <cp:revision>120</cp:revision>
  <dcterms:created xsi:type="dcterms:W3CDTF">2018-11-01T23:47:11Z</dcterms:created>
  <dcterms:modified xsi:type="dcterms:W3CDTF">2018-11-26T06:15:00Z</dcterms:modified>
</cp:coreProperties>
</file>