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6" r:id="rId1"/>
    <p:sldMasterId id="2147483662" r:id="rId2"/>
  </p:sldMasterIdLst>
  <p:notesMasterIdLst>
    <p:notesMasterId r:id="rId34"/>
  </p:notesMasterIdLst>
  <p:sldIdLst>
    <p:sldId id="294" r:id="rId3"/>
    <p:sldId id="296" r:id="rId4"/>
    <p:sldId id="344" r:id="rId5"/>
    <p:sldId id="297" r:id="rId6"/>
    <p:sldId id="337" r:id="rId7"/>
    <p:sldId id="314" r:id="rId8"/>
    <p:sldId id="298" r:id="rId9"/>
    <p:sldId id="308" r:id="rId10"/>
    <p:sldId id="309" r:id="rId11"/>
    <p:sldId id="326" r:id="rId12"/>
    <p:sldId id="341" r:id="rId13"/>
    <p:sldId id="342" r:id="rId14"/>
    <p:sldId id="339" r:id="rId15"/>
    <p:sldId id="343" r:id="rId16"/>
    <p:sldId id="320" r:id="rId17"/>
    <p:sldId id="325" r:id="rId18"/>
    <p:sldId id="315" r:id="rId19"/>
    <p:sldId id="317" r:id="rId20"/>
    <p:sldId id="318" r:id="rId21"/>
    <p:sldId id="327" r:id="rId22"/>
    <p:sldId id="329" r:id="rId23"/>
    <p:sldId id="316" r:id="rId24"/>
    <p:sldId id="319" r:id="rId25"/>
    <p:sldId id="330" r:id="rId26"/>
    <p:sldId id="331" r:id="rId27"/>
    <p:sldId id="345" r:id="rId28"/>
    <p:sldId id="334" r:id="rId29"/>
    <p:sldId id="336" r:id="rId30"/>
    <p:sldId id="321" r:id="rId31"/>
    <p:sldId id="322" r:id="rId32"/>
    <p:sldId id="323" r:id="rId33"/>
  </p:sldIdLst>
  <p:sldSz cx="12188825" cy="6858000"/>
  <p:notesSz cx="6797675" cy="99282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-352" y="-1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01262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79752" y="4715896"/>
            <a:ext cx="5438127" cy="4467687"/>
          </a:xfrm>
          <a:prstGeom prst="rect">
            <a:avLst/>
          </a:prstGeom>
        </p:spPr>
        <p:txBody>
          <a:bodyPr spcFirstLastPara="1" wrap="square" lIns="83782" tIns="83782" rIns="83782" bIns="8378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19" name="Google Shape;2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 txBox="1">
            <a:spLocks noGrp="1"/>
          </p:cNvSpPr>
          <p:nvPr>
            <p:ph type="body" idx="1"/>
          </p:nvPr>
        </p:nvSpPr>
        <p:spPr>
          <a:xfrm>
            <a:off x="679752" y="4715896"/>
            <a:ext cx="5438127" cy="4467687"/>
          </a:xfrm>
          <a:prstGeom prst="rect">
            <a:avLst/>
          </a:prstGeom>
        </p:spPr>
        <p:txBody>
          <a:bodyPr spcFirstLastPara="1" wrap="square" lIns="83782" tIns="83782" rIns="83782" bIns="8378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76" name="Google Shape;1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0" name="Google Shape;550;p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7783" cy="4467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The TOPAZ system consist 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- provide 10-day forecasts of the daily-mean of 3D and hourly surface variables: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 ecosystem/ 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physical and sea ice.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7:notes"/>
          <p:cNvSpPr txBox="1"/>
          <p:nvPr/>
        </p:nvSpPr>
        <p:spPr>
          <a:xfrm>
            <a:off x="3850589" y="9430250"/>
            <a:ext cx="2945302" cy="496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sz="14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0" name="Google Shape;550;p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7783" cy="4467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The TOPAZ system consist 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- provide 10-day forecasts of the daily-mean of 3D and hourly surface variables: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 ecosystem/ 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physical and sea ice.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7:notes"/>
          <p:cNvSpPr txBox="1"/>
          <p:nvPr/>
        </p:nvSpPr>
        <p:spPr>
          <a:xfrm>
            <a:off x="3850589" y="9430250"/>
            <a:ext cx="2945302" cy="496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 sz="14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B930F3-68D0-0E41-9560-DCC3B47FE8DF}" type="slidenum">
              <a:rPr lang="en-GB">
                <a:latin typeface="Calibri" charset="0"/>
                <a:ea typeface="Arial" charset="0"/>
                <a:cs typeface="Arial" charset="0"/>
              </a:rPr>
              <a:pPr/>
              <a:t>7</a:t>
            </a:fld>
            <a:endParaRPr lang="en-GB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8727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3" name="Google Shape;563;p8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7783" cy="4467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8:notes"/>
          <p:cNvSpPr txBox="1"/>
          <p:nvPr/>
        </p:nvSpPr>
        <p:spPr>
          <a:xfrm>
            <a:off x="3850589" y="9430250"/>
            <a:ext cx="2945302" cy="496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 sz="14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481a9abc53_0_18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g481a9abc53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481a9abc53_0_18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g481a9abc53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481a9abc53_0_18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g481a9abc53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 txBox="1">
            <a:spLocks noGrp="1"/>
          </p:cNvSpPr>
          <p:nvPr>
            <p:ph type="body" idx="1"/>
          </p:nvPr>
        </p:nvSpPr>
        <p:spPr>
          <a:xfrm>
            <a:off x="679752" y="4715896"/>
            <a:ext cx="5438127" cy="4467687"/>
          </a:xfrm>
          <a:prstGeom prst="rect">
            <a:avLst/>
          </a:prstGeom>
        </p:spPr>
        <p:txBody>
          <a:bodyPr spcFirstLastPara="1" wrap="square" lIns="83782" tIns="83782" rIns="83782" bIns="8378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76" name="Google Shape;1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tellysbilde">
  <p:cSld name="Tittellysbilde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/>
          <p:nvPr/>
        </p:nvSpPr>
        <p:spPr>
          <a:xfrm>
            <a:off x="0" y="5971045"/>
            <a:ext cx="12188700" cy="88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2400" tIns="51175" rIns="102400" bIns="5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-12190" y="6053341"/>
            <a:ext cx="2998200" cy="713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02400" tIns="51175" rIns="102400" bIns="5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3144722" y="6044197"/>
            <a:ext cx="9044100" cy="71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02400" tIns="51175" rIns="102400" bIns="5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8784" y="6050049"/>
            <a:ext cx="86847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784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None/>
              <a:defRPr sz="3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616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None/>
              <a:defRPr sz="2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None/>
              <a:def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dt" idx="10"/>
          </p:nvPr>
        </p:nvSpPr>
        <p:spPr>
          <a:xfrm>
            <a:off x="101573" y="6068710"/>
            <a:ext cx="27423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ftr" idx="11"/>
          </p:nvPr>
        </p:nvSpPr>
        <p:spPr>
          <a:xfrm>
            <a:off x="2779804" y="236540"/>
            <a:ext cx="78210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ldNum" idx="12"/>
          </p:nvPr>
        </p:nvSpPr>
        <p:spPr>
          <a:xfrm>
            <a:off x="10665236" y="228601"/>
            <a:ext cx="11172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400" tIns="51175" rIns="102400" bIns="511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F5FA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DEF5F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F5FA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DEF5F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F5FA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DEF5F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F5FA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DEF5F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F5FA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DEF5F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F5FA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DEF5F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F5FA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DEF5F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F5FA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DEF5F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F5FA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DEF5F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3148784" y="3124208"/>
            <a:ext cx="8634000" cy="27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4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531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828324" y="4265127"/>
            <a:ext cx="8532178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aseline="0">
                <a:solidFill>
                  <a:srgbClr val="59595A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sous-titre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441" y="6526620"/>
            <a:ext cx="2716594" cy="365125"/>
          </a:xfrm>
        </p:spPr>
        <p:txBody>
          <a:bodyPr/>
          <a:lstStyle/>
          <a:p>
            <a:fld id="{6DC31BFB-22B2-7143-863B-7D0C88BEA1E5}" type="datetime1">
              <a:rPr lang="fr-FR" smtClean="0"/>
              <a:pPr/>
              <a:t>27/11/18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5325" y="6526620"/>
            <a:ext cx="2844059" cy="365125"/>
          </a:xfrm>
        </p:spPr>
        <p:txBody>
          <a:bodyPr/>
          <a:lstStyle/>
          <a:p>
            <a:fld id="{DF039341-5005-694E-B92B-AA062A3D0D9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609441" y="3268269"/>
            <a:ext cx="10969943" cy="1143000"/>
          </a:xfrm>
        </p:spPr>
        <p:txBody>
          <a:bodyPr>
            <a:normAutofit/>
          </a:bodyPr>
          <a:lstStyle>
            <a:lvl1pPr>
              <a:defRPr sz="4500" b="0" baseline="0"/>
            </a:lvl1pPr>
          </a:lstStyle>
          <a:p>
            <a:r>
              <a:rPr lang="fr-FR" dirty="0"/>
              <a:t>Modifiez le titre principal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3"/>
          </p:nvPr>
        </p:nvSpPr>
        <p:spPr>
          <a:xfrm>
            <a:off x="1523604" y="6526620"/>
            <a:ext cx="2828126" cy="365125"/>
          </a:xfrm>
        </p:spPr>
        <p:txBody>
          <a:bodyPr/>
          <a:lstStyle/>
          <a:p>
            <a:r>
              <a:rPr lang="fr-FR"/>
              <a:t>Name of the event,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5917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/>
          <p:cNvSpPr>
            <a:spLocks noGrp="1"/>
          </p:cNvSpPr>
          <p:nvPr>
            <p:ph idx="13"/>
          </p:nvPr>
        </p:nvSpPr>
        <p:spPr>
          <a:xfrm>
            <a:off x="609441" y="3472408"/>
            <a:ext cx="10969943" cy="2116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/>
            </a:lvl1pPr>
          </a:lstStyle>
          <a:p>
            <a:pPr lvl="0"/>
            <a:r>
              <a:rPr lang="fr-FR" noProof="0" dirty="0"/>
              <a:t>WP XX</a:t>
            </a:r>
            <a:br>
              <a:rPr lang="fr-FR" noProof="0" dirty="0"/>
            </a:br>
            <a:r>
              <a:rPr lang="fr-FR" noProof="0" dirty="0"/>
              <a:t>MONITORING &amp; FORECASTING</a:t>
            </a:r>
            <a:br>
              <a:rPr lang="fr-FR" noProof="0" dirty="0"/>
            </a:br>
            <a:r>
              <a:rPr lang="fr-FR" noProof="0" dirty="0"/>
              <a:t>OR THEMATIC &amp; ASSEMBY</a:t>
            </a:r>
            <a:br>
              <a:rPr lang="fr-FR" noProof="0" dirty="0"/>
            </a:br>
            <a:r>
              <a:rPr lang="fr-FR" noProof="0" dirty="0"/>
              <a:t>Center for XX</a:t>
            </a:r>
            <a:br>
              <a:rPr lang="fr-FR" noProof="0" dirty="0"/>
            </a:br>
            <a:r>
              <a:rPr lang="fr-FR" noProof="0" dirty="0"/>
              <a:t>Présentation for V2 </a:t>
            </a:r>
            <a:r>
              <a:rPr lang="fr-FR" noProof="0" dirty="0" err="1"/>
              <a:t>Acceptance</a:t>
            </a:r>
            <a:endParaRPr lang="fr-FR" noProof="0" dirty="0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3D241-6AC8-1A4F-B2FB-9BF4DC7EA973}" type="datetime1">
              <a:rPr lang="fr-FR"/>
              <a:pPr>
                <a:defRPr/>
              </a:pPr>
              <a:t>27/11/18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2084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828324" y="4265127"/>
            <a:ext cx="8532178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aseline="0">
                <a:solidFill>
                  <a:srgbClr val="59595A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sous-titre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441" y="6526620"/>
            <a:ext cx="2716594" cy="365125"/>
          </a:xfrm>
        </p:spPr>
        <p:txBody>
          <a:bodyPr/>
          <a:lstStyle/>
          <a:p>
            <a:fld id="{6DC31BFB-22B2-7143-863B-7D0C88BEA1E5}" type="datetime1">
              <a:rPr lang="fr-FR" smtClean="0"/>
              <a:pPr/>
              <a:t>27/11/18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5325" y="6526620"/>
            <a:ext cx="2844059" cy="365125"/>
          </a:xfrm>
        </p:spPr>
        <p:txBody>
          <a:bodyPr/>
          <a:lstStyle/>
          <a:p>
            <a:fld id="{DF039341-5005-694E-B92B-AA062A3D0D9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609441" y="3268269"/>
            <a:ext cx="10969943" cy="1143000"/>
          </a:xfrm>
        </p:spPr>
        <p:txBody>
          <a:bodyPr>
            <a:normAutofit/>
          </a:bodyPr>
          <a:lstStyle>
            <a:lvl1pPr>
              <a:defRPr sz="4500" b="0" baseline="0"/>
            </a:lvl1pPr>
          </a:lstStyle>
          <a:p>
            <a:r>
              <a:rPr lang="fr-FR" dirty="0"/>
              <a:t>Modifiez le titre principal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3"/>
          </p:nvPr>
        </p:nvSpPr>
        <p:spPr>
          <a:xfrm>
            <a:off x="1523604" y="6526620"/>
            <a:ext cx="2828126" cy="365125"/>
          </a:xfrm>
        </p:spPr>
        <p:txBody>
          <a:bodyPr/>
          <a:lstStyle/>
          <a:p>
            <a:r>
              <a:rPr lang="fr-FR"/>
              <a:t>Name of the event,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8908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/>
          <p:cNvSpPr>
            <a:spLocks noGrp="1"/>
          </p:cNvSpPr>
          <p:nvPr>
            <p:ph idx="13"/>
          </p:nvPr>
        </p:nvSpPr>
        <p:spPr>
          <a:xfrm>
            <a:off x="609441" y="3472408"/>
            <a:ext cx="10969943" cy="2116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/>
            </a:lvl1pPr>
          </a:lstStyle>
          <a:p>
            <a:pPr lvl="0"/>
            <a:r>
              <a:rPr lang="fr-FR" noProof="0" dirty="0"/>
              <a:t>WP XX</a:t>
            </a:r>
            <a:br>
              <a:rPr lang="fr-FR" noProof="0" dirty="0"/>
            </a:br>
            <a:r>
              <a:rPr lang="fr-FR" noProof="0" dirty="0"/>
              <a:t>MONITORING &amp; FORECASTING</a:t>
            </a:r>
            <a:br>
              <a:rPr lang="fr-FR" noProof="0" dirty="0"/>
            </a:br>
            <a:r>
              <a:rPr lang="fr-FR" noProof="0" dirty="0"/>
              <a:t>OR THEMATIC &amp; ASSEMBY</a:t>
            </a:r>
            <a:br>
              <a:rPr lang="fr-FR" noProof="0" dirty="0"/>
            </a:br>
            <a:r>
              <a:rPr lang="fr-FR" noProof="0" dirty="0"/>
              <a:t>Center for XX</a:t>
            </a:r>
            <a:br>
              <a:rPr lang="fr-FR" noProof="0" dirty="0"/>
            </a:br>
            <a:r>
              <a:rPr lang="fr-FR" noProof="0" dirty="0"/>
              <a:t>Présentation for V2 </a:t>
            </a:r>
            <a:r>
              <a:rPr lang="fr-FR" noProof="0" dirty="0" err="1"/>
              <a:t>Acceptance</a:t>
            </a:r>
            <a:endParaRPr lang="fr-FR" noProof="0" dirty="0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3D241-6AC8-1A4F-B2FB-9BF4DC7EA973}" type="datetime1">
              <a:rPr lang="fr-FR"/>
              <a:pPr>
                <a:defRPr/>
              </a:pPr>
              <a:t>27/11/18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5994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eloverskrift" type="secHead">
  <p:cSld name="SECTION_HEADER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body" idx="1"/>
          </p:nvPr>
        </p:nvSpPr>
        <p:spPr>
          <a:xfrm>
            <a:off x="1828326" y="2743205"/>
            <a:ext cx="9495000" cy="16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784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None/>
              <a:defRPr sz="3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16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0" y="1524004"/>
            <a:ext cx="12188700" cy="1143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2400" tIns="51175" rIns="102400" bIns="5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0" y="1600204"/>
            <a:ext cx="1726800" cy="990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02400" tIns="51175" rIns="102400" bIns="5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1828326" y="1600204"/>
            <a:ext cx="10360200" cy="99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02400" tIns="51175" rIns="102400" bIns="5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1828327" y="1600204"/>
            <a:ext cx="10157100" cy="9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4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dt" idx="10"/>
          </p:nvPr>
        </p:nvSpPr>
        <p:spPr>
          <a:xfrm>
            <a:off x="8125895" y="6248413"/>
            <a:ext cx="35553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sldNum" idx="12"/>
          </p:nvPr>
        </p:nvSpPr>
        <p:spPr>
          <a:xfrm>
            <a:off x="0" y="1752604"/>
            <a:ext cx="1726800" cy="7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400" tIns="51175" rIns="102400" bIns="511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  <a:defRPr sz="2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ftr" idx="11"/>
          </p:nvPr>
        </p:nvSpPr>
        <p:spPr>
          <a:xfrm>
            <a:off x="812591" y="6248219"/>
            <a:ext cx="7226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 txBox="1">
            <a:spLocks noGrp="1"/>
          </p:cNvSpPr>
          <p:nvPr>
            <p:ph type="title"/>
          </p:nvPr>
        </p:nvSpPr>
        <p:spPr>
          <a:xfrm>
            <a:off x="812590" y="157480"/>
            <a:ext cx="10868400" cy="13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4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body" idx="1"/>
          </p:nvPr>
        </p:nvSpPr>
        <p:spPr>
          <a:xfrm>
            <a:off x="812590" y="1803406"/>
            <a:ext cx="5180100" cy="43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9090" algn="l" rtl="0">
              <a:lnSpc>
                <a:spcPct val="100000"/>
              </a:lnSpc>
              <a:spcBef>
                <a:spcPts val="784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4169" algn="l" rtl="0">
              <a:lnSpc>
                <a:spcPct val="100000"/>
              </a:lnSpc>
              <a:spcBef>
                <a:spcPts val="616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8137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body" idx="2"/>
          </p:nvPr>
        </p:nvSpPr>
        <p:spPr>
          <a:xfrm>
            <a:off x="6458195" y="1803403"/>
            <a:ext cx="5180100" cy="43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9090" algn="l" rtl="0">
              <a:lnSpc>
                <a:spcPct val="100000"/>
              </a:lnSpc>
              <a:spcBef>
                <a:spcPts val="784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4169" algn="l" rtl="0">
              <a:lnSpc>
                <a:spcPct val="100000"/>
              </a:lnSpc>
              <a:spcBef>
                <a:spcPts val="616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8137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dt" idx="10"/>
          </p:nvPr>
        </p:nvSpPr>
        <p:spPr>
          <a:xfrm>
            <a:off x="8125895" y="6248413"/>
            <a:ext cx="35553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ldNum" idx="12"/>
          </p:nvPr>
        </p:nvSpPr>
        <p:spPr>
          <a:xfrm>
            <a:off x="0" y="1498013"/>
            <a:ext cx="711001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400" tIns="51175" rIns="102400" bIns="511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ftr" idx="11"/>
          </p:nvPr>
        </p:nvSpPr>
        <p:spPr>
          <a:xfrm>
            <a:off x="812591" y="6248219"/>
            <a:ext cx="7226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>
  <p:cSld name="Sammenligning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816653" y="157480"/>
            <a:ext cx="10868400" cy="13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4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1"/>
          </p:nvPr>
        </p:nvSpPr>
        <p:spPr>
          <a:xfrm>
            <a:off x="812590" y="2559762"/>
            <a:ext cx="51801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9090" algn="l" rtl="0">
              <a:lnSpc>
                <a:spcPct val="100000"/>
              </a:lnSpc>
              <a:spcBef>
                <a:spcPts val="784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4169" algn="l" rtl="0">
              <a:lnSpc>
                <a:spcPct val="100000"/>
              </a:lnSpc>
              <a:spcBef>
                <a:spcPts val="616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8137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body" idx="2"/>
          </p:nvPr>
        </p:nvSpPr>
        <p:spPr>
          <a:xfrm>
            <a:off x="6399143" y="2559762"/>
            <a:ext cx="51801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9090" algn="l" rtl="0">
              <a:lnSpc>
                <a:spcPct val="100000"/>
              </a:lnSpc>
              <a:spcBef>
                <a:spcPts val="784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4169" algn="l" rtl="0">
              <a:lnSpc>
                <a:spcPct val="100000"/>
              </a:lnSpc>
              <a:spcBef>
                <a:spcPts val="616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8137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dt" idx="10"/>
          </p:nvPr>
        </p:nvSpPr>
        <p:spPr>
          <a:xfrm>
            <a:off x="8125895" y="6248413"/>
            <a:ext cx="35553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ldNum" idx="12"/>
          </p:nvPr>
        </p:nvSpPr>
        <p:spPr>
          <a:xfrm>
            <a:off x="0" y="1498013"/>
            <a:ext cx="711001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400" tIns="51175" rIns="102400" bIns="511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ftr" idx="11"/>
          </p:nvPr>
        </p:nvSpPr>
        <p:spPr>
          <a:xfrm>
            <a:off x="812591" y="6248219"/>
            <a:ext cx="7226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body" idx="3"/>
          </p:nvPr>
        </p:nvSpPr>
        <p:spPr>
          <a:xfrm>
            <a:off x="812590" y="1816386"/>
            <a:ext cx="5180100" cy="70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784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4169" algn="l" rtl="0">
              <a:lnSpc>
                <a:spcPct val="100000"/>
              </a:lnSpc>
              <a:spcBef>
                <a:spcPts val="616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8137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4"/>
          </p:nvPr>
        </p:nvSpPr>
        <p:spPr>
          <a:xfrm>
            <a:off x="6399143" y="1816386"/>
            <a:ext cx="5180100" cy="70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784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4169" algn="l" rtl="0">
              <a:lnSpc>
                <a:spcPct val="100000"/>
              </a:lnSpc>
              <a:spcBef>
                <a:spcPts val="616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8137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812590" y="157480"/>
            <a:ext cx="10868400" cy="13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4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dt" idx="10"/>
          </p:nvPr>
        </p:nvSpPr>
        <p:spPr>
          <a:xfrm>
            <a:off x="8125895" y="6248413"/>
            <a:ext cx="35553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ftr" idx="11"/>
          </p:nvPr>
        </p:nvSpPr>
        <p:spPr>
          <a:xfrm>
            <a:off x="812591" y="6248219"/>
            <a:ext cx="7226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ldNum" idx="12"/>
          </p:nvPr>
        </p:nvSpPr>
        <p:spPr>
          <a:xfrm>
            <a:off x="0" y="1498013"/>
            <a:ext cx="711001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400" tIns="51175" rIns="102400" bIns="511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hold med tekst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 txBox="1">
            <a:spLocks noGrp="1"/>
          </p:cNvSpPr>
          <p:nvPr>
            <p:ph type="title"/>
          </p:nvPr>
        </p:nvSpPr>
        <p:spPr>
          <a:xfrm>
            <a:off x="812590" y="157480"/>
            <a:ext cx="10868400" cy="13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4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dt" idx="10"/>
          </p:nvPr>
        </p:nvSpPr>
        <p:spPr>
          <a:xfrm>
            <a:off x="8125895" y="6248413"/>
            <a:ext cx="35553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ftr" idx="11"/>
          </p:nvPr>
        </p:nvSpPr>
        <p:spPr>
          <a:xfrm>
            <a:off x="812591" y="6248219"/>
            <a:ext cx="7226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0" y="1498013"/>
            <a:ext cx="711001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400" tIns="51175" rIns="102400" bIns="511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body" idx="1"/>
          </p:nvPr>
        </p:nvSpPr>
        <p:spPr>
          <a:xfrm>
            <a:off x="812590" y="1905005"/>
            <a:ext cx="2133001" cy="4165800"/>
          </a:xfrm>
          <a:prstGeom prst="rect">
            <a:avLst/>
          </a:prstGeom>
          <a:solidFill>
            <a:schemeClr val="accent2"/>
          </a:solidFill>
          <a:ln w="50800" cap="sq" cmpd="dbl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784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body" idx="2"/>
          </p:nvPr>
        </p:nvSpPr>
        <p:spPr>
          <a:xfrm>
            <a:off x="3148783" y="1905004"/>
            <a:ext cx="8532301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9090" algn="l" rtl="0">
              <a:lnSpc>
                <a:spcPct val="100000"/>
              </a:lnSpc>
              <a:spcBef>
                <a:spcPts val="784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4169" algn="l" rtl="0">
              <a:lnSpc>
                <a:spcPct val="100000"/>
              </a:lnSpc>
              <a:spcBef>
                <a:spcPts val="616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8137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lde med tekst" type="picTx">
  <p:cSld name="PICTURE_WITH_CAPTION_TEXT"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>
            <a:spLocks noGrp="1"/>
          </p:cNvSpPr>
          <p:nvPr>
            <p:ph type="pic" idx="2"/>
          </p:nvPr>
        </p:nvSpPr>
        <p:spPr>
          <a:xfrm>
            <a:off x="2076354" y="0"/>
            <a:ext cx="10112400" cy="4560300"/>
          </a:xfrm>
          <a:prstGeom prst="rect">
            <a:avLst/>
          </a:prstGeom>
          <a:solidFill>
            <a:srgbClr val="A2B2B6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784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616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body" idx="1"/>
          </p:nvPr>
        </p:nvSpPr>
        <p:spPr>
          <a:xfrm>
            <a:off x="2133048" y="5486410"/>
            <a:ext cx="97509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784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None/>
              <a:defRPr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16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9"/>
          <p:cNvSpPr/>
          <p:nvPr/>
        </p:nvSpPr>
        <p:spPr>
          <a:xfrm>
            <a:off x="-12190" y="4572010"/>
            <a:ext cx="12188700" cy="88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2400" tIns="51175" rIns="102400" bIns="5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9"/>
          <p:cNvSpPr/>
          <p:nvPr/>
        </p:nvSpPr>
        <p:spPr>
          <a:xfrm>
            <a:off x="-12189" y="4663450"/>
            <a:ext cx="1950300" cy="713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02400" tIns="51175" rIns="102400" bIns="5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9"/>
          <p:cNvSpPr/>
          <p:nvPr/>
        </p:nvSpPr>
        <p:spPr>
          <a:xfrm>
            <a:off x="2059914" y="4654306"/>
            <a:ext cx="10116300" cy="71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02400" tIns="51175" rIns="102400" bIns="5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9"/>
          <p:cNvSpPr txBox="1">
            <a:spLocks noGrp="1"/>
          </p:cNvSpPr>
          <p:nvPr>
            <p:ph type="title"/>
          </p:nvPr>
        </p:nvSpPr>
        <p:spPr>
          <a:xfrm>
            <a:off x="2133048" y="4724409"/>
            <a:ext cx="97509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3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9"/>
          <p:cNvSpPr/>
          <p:nvPr/>
        </p:nvSpPr>
        <p:spPr>
          <a:xfrm>
            <a:off x="1929900" y="0"/>
            <a:ext cx="133801" cy="686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2400" tIns="51175" rIns="102400" bIns="5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9"/>
          <p:cNvSpPr txBox="1">
            <a:spLocks noGrp="1"/>
          </p:cNvSpPr>
          <p:nvPr>
            <p:ph type="dt" idx="10"/>
          </p:nvPr>
        </p:nvSpPr>
        <p:spPr>
          <a:xfrm>
            <a:off x="8329043" y="6248413"/>
            <a:ext cx="35553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sldNum" idx="12"/>
          </p:nvPr>
        </p:nvSpPr>
        <p:spPr>
          <a:xfrm>
            <a:off x="1" y="4667258"/>
            <a:ext cx="1929899" cy="6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400" tIns="51175" rIns="102400" bIns="511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Arial"/>
              <a:buNone/>
              <a:defRPr sz="3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Arial"/>
              <a:buNone/>
              <a:defRPr sz="3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Arial"/>
              <a:buNone/>
              <a:defRPr sz="3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Arial"/>
              <a:buNone/>
              <a:defRPr sz="3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Arial"/>
              <a:buNone/>
              <a:defRPr sz="3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Arial"/>
              <a:buNone/>
              <a:defRPr sz="3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Arial"/>
              <a:buNone/>
              <a:defRPr sz="3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Arial"/>
              <a:buNone/>
              <a:defRPr sz="3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Arial"/>
              <a:buNone/>
              <a:defRPr sz="3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ftr" idx="11"/>
          </p:nvPr>
        </p:nvSpPr>
        <p:spPr>
          <a:xfrm>
            <a:off x="2133047" y="6248219"/>
            <a:ext cx="60945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gendefinert oppsett">
  <p:cSld name="Egendefinert oppset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 txBox="1">
            <a:spLocks noGrp="1"/>
          </p:cNvSpPr>
          <p:nvPr>
            <p:ph type="title"/>
          </p:nvPr>
        </p:nvSpPr>
        <p:spPr>
          <a:xfrm>
            <a:off x="812590" y="157480"/>
            <a:ext cx="10868400" cy="13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4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>
            <a:off x="8125895" y="6248413"/>
            <a:ext cx="35553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>
            <a:off x="812591" y="6248219"/>
            <a:ext cx="7226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0" y="1498013"/>
            <a:ext cx="711001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400" tIns="51175" rIns="102400" bIns="511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body" idx="1"/>
          </p:nvPr>
        </p:nvSpPr>
        <p:spPr>
          <a:xfrm>
            <a:off x="812590" y="1803403"/>
            <a:ext cx="10868400" cy="43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9090" algn="l" rtl="0">
              <a:lnSpc>
                <a:spcPct val="100000"/>
              </a:lnSpc>
              <a:spcBef>
                <a:spcPts val="784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4169" algn="l" rtl="0">
              <a:lnSpc>
                <a:spcPct val="100000"/>
              </a:lnSpc>
              <a:spcBef>
                <a:spcPts val="616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8137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2086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14954" y="1846744"/>
            <a:ext cx="7227655" cy="4367396"/>
          </a:xfrm>
        </p:spPr>
        <p:txBody>
          <a:bodyPr/>
          <a:lstStyle/>
          <a:p>
            <a:pPr lvl="0"/>
            <a:r>
              <a:rPr lang="fr-FR" dirty="0"/>
              <a:t>Cliquez pour modifier le sous-titre </a:t>
            </a:r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4" name="Titre 1"/>
          <p:cNvSpPr txBox="1">
            <a:spLocks/>
          </p:cNvSpPr>
          <p:nvPr userDrawn="1"/>
        </p:nvSpPr>
        <p:spPr>
          <a:xfrm>
            <a:off x="8574002" y="2312521"/>
            <a:ext cx="3005382" cy="5487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8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09441" y="6503076"/>
            <a:ext cx="1939856" cy="365125"/>
          </a:xfrm>
        </p:spPr>
        <p:txBody>
          <a:bodyPr/>
          <a:lstStyle/>
          <a:p>
            <a:fld id="{6A49B376-EDF3-F045-823C-0E8F7D538C23}" type="datetime1">
              <a:rPr lang="fr-FR" smtClean="0"/>
              <a:t>27/11/18</a:t>
            </a:fld>
            <a:endParaRPr lang="fr-FR" dirty="0"/>
          </a:p>
        </p:txBody>
      </p:sp>
      <p:sp>
        <p:nvSpPr>
          <p:cNvPr id="9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8735325" y="6503076"/>
            <a:ext cx="2844059" cy="365125"/>
          </a:xfrm>
        </p:spPr>
        <p:txBody>
          <a:bodyPr/>
          <a:lstStyle>
            <a:lvl1pPr>
              <a:defRPr>
                <a:solidFill>
                  <a:srgbClr val="59595A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1523604" y="6503076"/>
            <a:ext cx="2828126" cy="365125"/>
          </a:xfrm>
        </p:spPr>
        <p:txBody>
          <a:bodyPr/>
          <a:lstStyle/>
          <a:p>
            <a:r>
              <a:rPr lang="en-US"/>
              <a:t>Name of the event,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6492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theme" Target="../theme/theme2.xml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816653" y="1803405"/>
            <a:ext cx="10868400" cy="4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909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4169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8137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dt" idx="10"/>
          </p:nvPr>
        </p:nvSpPr>
        <p:spPr>
          <a:xfrm>
            <a:off x="8125895" y="6248413"/>
            <a:ext cx="35553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ftr" idx="11"/>
          </p:nvPr>
        </p:nvSpPr>
        <p:spPr>
          <a:xfrm>
            <a:off x="812591" y="6248219"/>
            <a:ext cx="7226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/>
          <p:nvPr/>
        </p:nvSpPr>
        <p:spPr>
          <a:xfrm>
            <a:off x="0" y="1460230"/>
            <a:ext cx="12188700" cy="32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2400" tIns="51175" rIns="102400" bIns="5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"/>
          <p:cNvSpPr/>
          <p:nvPr/>
        </p:nvSpPr>
        <p:spPr>
          <a:xfrm>
            <a:off x="0" y="1505950"/>
            <a:ext cx="711001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02400" tIns="51175" rIns="102400" bIns="5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"/>
          <p:cNvSpPr/>
          <p:nvPr/>
        </p:nvSpPr>
        <p:spPr>
          <a:xfrm>
            <a:off x="787198" y="1505950"/>
            <a:ext cx="114018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02400" tIns="51175" rIns="102400" bIns="5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"/>
          <p:cNvSpPr txBox="1">
            <a:spLocks noGrp="1"/>
          </p:cNvSpPr>
          <p:nvPr>
            <p:ph type="sldNum" idx="12"/>
          </p:nvPr>
        </p:nvSpPr>
        <p:spPr>
          <a:xfrm>
            <a:off x="0" y="1498013"/>
            <a:ext cx="711001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400" tIns="51175" rIns="102400" bIns="511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" name="Google Shape;17;p1"/>
          <p:cNvSpPr txBox="1">
            <a:spLocks noGrp="1"/>
          </p:cNvSpPr>
          <p:nvPr>
            <p:ph type="title"/>
          </p:nvPr>
        </p:nvSpPr>
        <p:spPr>
          <a:xfrm>
            <a:off x="812590" y="157480"/>
            <a:ext cx="10868400" cy="13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9" r:id="rId9"/>
    <p:sldLayoutId id="214748366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441" y="3091059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440" y="6520713"/>
            <a:ext cx="9938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9595A"/>
                </a:solidFill>
                <a:latin typeface="Arial"/>
                <a:cs typeface="Arial"/>
              </a:defRPr>
            </a:lvl1pPr>
          </a:lstStyle>
          <a:p>
            <a:pPr defTabSz="457200">
              <a:buClrTx/>
              <a:buFontTx/>
              <a:buNone/>
            </a:pPr>
            <a:fld id="{915E4D35-CC79-0A4E-ADBE-6BA48A9AE098}" type="datetime1">
              <a:rPr lang="fr-FR" kern="1200" smtClean="0">
                <a:ea typeface="+mn-ea"/>
              </a:rPr>
              <a:pPr defTabSz="457200">
                <a:buClrTx/>
                <a:buFontTx/>
                <a:buNone/>
              </a:pPr>
              <a:t>27/11/18</a:t>
            </a:fld>
            <a:endParaRPr lang="fr-FR" kern="1200" dirty="0">
              <a:ea typeface="+mn-ea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5325" y="6520713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59595A"/>
                </a:solidFill>
                <a:latin typeface="Arial"/>
                <a:cs typeface="Arial"/>
              </a:defRPr>
            </a:lvl1pPr>
          </a:lstStyle>
          <a:p>
            <a:pPr defTabSz="457200">
              <a:buClrTx/>
              <a:buFontTx/>
              <a:buNone/>
            </a:pPr>
            <a:fld id="{DF039341-5005-694E-B92B-AA062A3D0D9C}" type="slidenum">
              <a:rPr lang="fr-FR" kern="1200" smtClean="0">
                <a:ea typeface="+mn-ea"/>
              </a:rPr>
              <a:pPr defTabSz="457200">
                <a:buClrTx/>
                <a:buFontTx/>
                <a:buNone/>
              </a:pPr>
              <a:t>‹#›</a:t>
            </a:fld>
            <a:endParaRPr lang="fr-FR" kern="1200" dirty="0">
              <a:ea typeface="+mn-ea"/>
            </a:endParaRP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523604" y="6520713"/>
            <a:ext cx="28281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9595A"/>
                </a:solidFill>
                <a:latin typeface="Arizl"/>
                <a:cs typeface="Arizl"/>
              </a:defRPr>
            </a:lvl1pPr>
          </a:lstStyle>
          <a:p>
            <a:pPr defTabSz="457200">
              <a:buClrTx/>
              <a:buFontTx/>
              <a:buNone/>
            </a:pPr>
            <a:r>
              <a:rPr lang="fr-FR" kern="1200" dirty="0">
                <a:ea typeface="+mn-ea"/>
              </a:rPr>
              <a:t>ARC MFC Meeting, NERSC, Bergen</a:t>
            </a:r>
          </a:p>
        </p:txBody>
      </p:sp>
    </p:spTree>
    <p:extLst>
      <p:ext uri="{BB962C8B-B14F-4D97-AF65-F5344CB8AC3E}">
        <p14:creationId xmlns:p14="http://schemas.microsoft.com/office/powerpoint/2010/main" val="137964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500" b="0" kern="1200">
          <a:solidFill>
            <a:srgbClr val="59595A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8.jpg"/><Relationship Id="rId8" Type="http://schemas.openxmlformats.org/officeDocument/2006/relationships/image" Target="../media/image49.jpg"/><Relationship Id="rId9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marine.copernicus.eu/" TargetMode="Externa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hyperlink" Target="http://marine.copernicus.eu/" TargetMode="External"/><Relationship Id="rId5" Type="http://schemas.openxmlformats.org/officeDocument/2006/relationships/image" Target="../media/image12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8-11-16 at 20.54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153" y="2782677"/>
            <a:ext cx="4766672" cy="4075323"/>
          </a:xfrm>
          <a:prstGeom prst="rect">
            <a:avLst/>
          </a:prstGeom>
        </p:spPr>
      </p:pic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0" y="811143"/>
            <a:ext cx="98265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SzPts val="1175"/>
            </a:pPr>
            <a:r>
              <a:rPr lang="en-GB" sz="3200" b="1" dirty="0">
                <a:latin typeface="Arial" charset="0"/>
              </a:rPr>
              <a:t>The Copernicus </a:t>
            </a:r>
            <a:r>
              <a:rPr lang="en-GB" sz="3200" b="1" dirty="0" smtClean="0">
                <a:latin typeface="Arial" charset="0"/>
              </a:rPr>
              <a:t>Arctic</a:t>
            </a:r>
            <a:br>
              <a:rPr lang="en-GB" sz="3200" b="1" dirty="0" smtClean="0">
                <a:latin typeface="Arial" charset="0"/>
              </a:rPr>
            </a:br>
            <a:r>
              <a:rPr lang="en-GB" sz="3200" b="1" dirty="0" smtClean="0">
                <a:latin typeface="Arial" charset="0"/>
              </a:rPr>
              <a:t>Marine Forecasting </a:t>
            </a:r>
            <a:r>
              <a:rPr lang="en-GB" sz="3200" b="1" dirty="0" err="1">
                <a:latin typeface="Arial" charset="0"/>
              </a:rPr>
              <a:t>Center</a:t>
            </a:r>
            <a:r>
              <a:rPr lang="en-GB" sz="2400" b="1" i="1" dirty="0">
                <a:latin typeface="Arial" charset="0"/>
              </a:rPr>
              <a:t/>
            </a:r>
            <a:br>
              <a:rPr lang="en-GB" sz="2400" b="1" i="1" dirty="0">
                <a:latin typeface="Arial" charset="0"/>
              </a:rPr>
            </a:br>
            <a:endParaRPr sz="4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0"/>
          <p:cNvSpPr txBox="1">
            <a:spLocks noGrp="1"/>
          </p:cNvSpPr>
          <p:nvPr>
            <p:ph type="sldNum" idx="12"/>
          </p:nvPr>
        </p:nvSpPr>
        <p:spPr>
          <a:xfrm>
            <a:off x="528211" y="6497769"/>
            <a:ext cx="623700" cy="1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Met_RGB_Horisontal_Engels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695" y="0"/>
            <a:ext cx="3834130" cy="1741758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 bwMode="auto">
          <a:xfrm>
            <a:off x="4140701" y="1736654"/>
            <a:ext cx="461744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endParaRPr lang="en-GB" sz="2000" b="1" i="1" dirty="0">
              <a:latin typeface="Arial" charset="0"/>
            </a:endParaRPr>
          </a:p>
          <a:p>
            <a:pPr algn="ctr">
              <a:defRPr/>
            </a:pPr>
            <a:r>
              <a:rPr lang="en-GB" sz="2000" b="1" i="1" u="sng" dirty="0" err="1" smtClean="0">
                <a:latin typeface="Arial" charset="0"/>
              </a:rPr>
              <a:t>Øyvind</a:t>
            </a:r>
            <a:r>
              <a:rPr lang="en-GB" sz="2000" b="1" i="1" u="sng" dirty="0" smtClean="0">
                <a:latin typeface="Arial" charset="0"/>
              </a:rPr>
              <a:t> Breivik</a:t>
            </a:r>
            <a:r>
              <a:rPr lang="en-GB" sz="2000" i="1" dirty="0">
                <a:latin typeface="Arial" charset="0"/>
              </a:rPr>
              <a:t>, </a:t>
            </a:r>
            <a:r>
              <a:rPr lang="en-GB" sz="2000" i="1" dirty="0" err="1" smtClean="0">
                <a:latin typeface="Arial" charset="0"/>
              </a:rPr>
              <a:t>Malte</a:t>
            </a:r>
            <a:r>
              <a:rPr lang="en-GB" sz="2000" i="1" dirty="0" smtClean="0">
                <a:latin typeface="Arial" charset="0"/>
              </a:rPr>
              <a:t> Müller, Kai H Christensen, Ana Carrasco, </a:t>
            </a:r>
            <a:r>
              <a:rPr lang="en-GB" sz="2000" i="1" dirty="0" err="1" smtClean="0">
                <a:latin typeface="Arial" charset="0"/>
              </a:rPr>
              <a:t>Øyvind</a:t>
            </a:r>
            <a:r>
              <a:rPr lang="en-GB" sz="2000" i="1" dirty="0" smtClean="0">
                <a:latin typeface="Arial" charset="0"/>
              </a:rPr>
              <a:t> </a:t>
            </a:r>
            <a:r>
              <a:rPr lang="en-GB" sz="2000" i="1" dirty="0" err="1" smtClean="0">
                <a:latin typeface="Arial" charset="0"/>
              </a:rPr>
              <a:t>Sætra</a:t>
            </a:r>
            <a:r>
              <a:rPr lang="en-GB" sz="2000" i="1" dirty="0" smtClean="0">
                <a:latin typeface="Arial" charset="0"/>
              </a:rPr>
              <a:t>, </a:t>
            </a:r>
            <a:r>
              <a:rPr lang="en-GB" sz="2000" i="1" dirty="0" err="1" smtClean="0">
                <a:latin typeface="Arial" charset="0"/>
              </a:rPr>
              <a:t>Alfatih</a:t>
            </a:r>
            <a:r>
              <a:rPr lang="en-GB" sz="2000" i="1" dirty="0" smtClean="0">
                <a:latin typeface="Arial" charset="0"/>
              </a:rPr>
              <a:t> Ali (MET Norway), </a:t>
            </a:r>
            <a:r>
              <a:rPr lang="en-GB" sz="2000" i="1" dirty="0" err="1" smtClean="0">
                <a:latin typeface="Arial" charset="0"/>
              </a:rPr>
              <a:t>Vidar</a:t>
            </a:r>
            <a:r>
              <a:rPr lang="en-GB" sz="2000" i="1" dirty="0" smtClean="0">
                <a:latin typeface="Arial" charset="0"/>
              </a:rPr>
              <a:t> Lien (IMR) and Laurent </a:t>
            </a:r>
            <a:r>
              <a:rPr lang="en-GB" sz="2000" i="1" dirty="0" err="1" smtClean="0">
                <a:latin typeface="Arial" charset="0"/>
              </a:rPr>
              <a:t>Bertino</a:t>
            </a:r>
            <a:r>
              <a:rPr lang="en-GB" sz="2000" i="1" dirty="0" smtClean="0">
                <a:latin typeface="Arial" charset="0"/>
              </a:rPr>
              <a:t> (NERSC</a:t>
            </a:r>
            <a:r>
              <a:rPr lang="en-GB" sz="1600" i="1" dirty="0" smtClean="0">
                <a:latin typeface="Arial" charset="0"/>
              </a:rPr>
              <a:t>)</a:t>
            </a:r>
            <a:endParaRPr lang="en-GB" sz="1600" i="1" dirty="0"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1746" y="403700"/>
            <a:ext cx="1524000" cy="762000"/>
          </a:xfrm>
          <a:prstGeom prst="rect">
            <a:avLst/>
          </a:prstGeom>
        </p:spPr>
      </p:pic>
      <p:pic>
        <p:nvPicPr>
          <p:cNvPr id="6" name="Picture 5" descr="Screen Shot 2018-11-16 at 20.33.2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429" y="208213"/>
            <a:ext cx="1335678" cy="1152976"/>
          </a:xfrm>
          <a:prstGeom prst="rect">
            <a:avLst/>
          </a:prstGeom>
        </p:spPr>
      </p:pic>
      <p:pic>
        <p:nvPicPr>
          <p:cNvPr id="9" name="image3.png" descr="Z:\Documents\CMEMS\SERVICE_EVOLUTION\CALL_2\TENDERS_66-SE-CALL2\INTRANET\CMEMS_macaron_ServiceEvolution_Vert.png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3402863" y="4331079"/>
            <a:ext cx="2381250" cy="2385695"/>
          </a:xfrm>
          <a:prstGeom prst="rect">
            <a:avLst/>
          </a:prstGeom>
          <a:ln/>
        </p:spPr>
      </p:pic>
      <p:pic>
        <p:nvPicPr>
          <p:cNvPr id="10" name="Picture 3" descr="The 7 MyOcean regions.PNG"/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393" y="1575994"/>
            <a:ext cx="4391355" cy="528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871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21"/>
          <p:cNvSpPr txBox="1"/>
          <p:nvPr/>
        </p:nvSpPr>
        <p:spPr>
          <a:xfrm>
            <a:off x="6060107" y="4785355"/>
            <a:ext cx="11357629" cy="763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121"/>
          <p:cNvSpPr txBox="1"/>
          <p:nvPr/>
        </p:nvSpPr>
        <p:spPr>
          <a:xfrm>
            <a:off x="6715271" y="1777629"/>
            <a:ext cx="5057857" cy="455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440" lvl="0">
              <a:buSzPts val="1600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Boundaries for high-res ROMS models with ice</a:t>
            </a:r>
          </a:p>
          <a:p>
            <a:pPr marL="457200" marR="0" lvl="0" indent="-3297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endParaRPr lang="en-US" sz="1600" b="0" i="0" u="none" strike="noStrike" cap="none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297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Nordic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-4km: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06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0A8"/>
              </a:buClr>
              <a:buSzPts val="1300"/>
              <a:buFont typeface="Arial"/>
              <a:buChar char="­"/>
            </a:pPr>
            <a:r>
              <a:rPr lang="en-US" sz="13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Run twice daily (00 and 12)</a:t>
            </a:r>
            <a:endParaRPr sz="1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06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0A8"/>
              </a:buClr>
              <a:buSzPts val="1300"/>
              <a:buFont typeface="Arial"/>
              <a:buChar char="­"/>
            </a:pPr>
            <a:r>
              <a:rPr lang="en-US" sz="13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- 120h forecast </a:t>
            </a:r>
            <a:r>
              <a:rPr lang="en-US" sz="13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length</a:t>
            </a:r>
            <a:endParaRPr sz="1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06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0A8"/>
              </a:buClr>
              <a:buSzPts val="1300"/>
              <a:buFont typeface="Arial"/>
              <a:buChar char="­"/>
            </a:pPr>
            <a:r>
              <a:rPr lang="en-US" sz="13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Forced by ECMWF atmosphere</a:t>
            </a:r>
            <a:endParaRPr sz="1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06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0A8"/>
              </a:buClr>
              <a:buSzPts val="1300"/>
              <a:buFont typeface="Arial"/>
              <a:buChar char="­"/>
            </a:pPr>
            <a:r>
              <a:rPr lang="en-US" sz="13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TOPAZ on open boundaries</a:t>
            </a:r>
            <a:endParaRPr sz="1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97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NorKyst-800m: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06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0A8"/>
              </a:buClr>
              <a:buSzPts val="1300"/>
              <a:buFont typeface="Arial"/>
              <a:buChar char="­"/>
            </a:pPr>
            <a:r>
              <a:rPr lang="en-US" sz="13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Run once a day (00)</a:t>
            </a:r>
            <a:endParaRPr sz="1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06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0A8"/>
              </a:buClr>
              <a:buSzPts val="1300"/>
              <a:buFont typeface="Arial"/>
              <a:buChar char="­"/>
            </a:pPr>
            <a:r>
              <a:rPr lang="en-US" sz="13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- 66h forecast length</a:t>
            </a:r>
            <a:endParaRPr sz="1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06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0A8"/>
              </a:buClr>
              <a:buSzPts val="1300"/>
              <a:buFont typeface="Arial"/>
              <a:buChar char="­"/>
            </a:pPr>
            <a:r>
              <a:rPr lang="en-US" sz="13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AROME 2.5km atmospheric forcing</a:t>
            </a:r>
            <a:endParaRPr sz="1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06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0A8"/>
              </a:buClr>
              <a:buSzPts val="1300"/>
              <a:buFont typeface="Arial"/>
              <a:buChar char="­"/>
            </a:pPr>
            <a:r>
              <a:rPr lang="en-US" sz="13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Nordic-4km on open boundaries</a:t>
            </a:r>
            <a:endParaRPr sz="1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TPXO tides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EVP ice rheology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121"/>
          <p:cNvSpPr txBox="1"/>
          <p:nvPr/>
        </p:nvSpPr>
        <p:spPr>
          <a:xfrm>
            <a:off x="11293816" y="6217560"/>
            <a:ext cx="730723" cy="524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8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69" name="Google Shape;569;p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370" y="1777628"/>
            <a:ext cx="6221967" cy="50803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2590" y="0"/>
            <a:ext cx="10868400" cy="1341300"/>
          </a:xfrm>
        </p:spPr>
        <p:txBody>
          <a:bodyPr/>
          <a:lstStyle/>
          <a:p>
            <a:r>
              <a:rPr lang="en-GB" dirty="0" smtClean="0"/>
              <a:t>Who are using ocean forecasts?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9928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243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10397" y="660763"/>
            <a:ext cx="3719944" cy="18562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518" y="-484635"/>
            <a:ext cx="10868400" cy="1341300"/>
          </a:xfrm>
        </p:spPr>
        <p:txBody>
          <a:bodyPr/>
          <a:lstStyle/>
          <a:p>
            <a:r>
              <a:rPr lang="en-GB" dirty="0" smtClean="0"/>
              <a:t>Stochastic </a:t>
            </a:r>
            <a:r>
              <a:rPr lang="en-GB" dirty="0" err="1" smtClean="0"/>
              <a:t>Lagrangian</a:t>
            </a:r>
            <a:r>
              <a:rPr lang="en-GB" dirty="0" smtClean="0"/>
              <a:t> trajectory models</a:t>
            </a:r>
            <a:endParaRPr lang="en-GB" dirty="0"/>
          </a:p>
        </p:txBody>
      </p:sp>
      <p:sp>
        <p:nvSpPr>
          <p:cNvPr id="13" name="Google Shape;239;p36"/>
          <p:cNvSpPr txBox="1">
            <a:spLocks noGrp="1"/>
          </p:cNvSpPr>
          <p:nvPr>
            <p:ph type="sldNum" idx="12"/>
          </p:nvPr>
        </p:nvSpPr>
        <p:spPr>
          <a:xfrm>
            <a:off x="0" y="1498013"/>
            <a:ext cx="711000" cy="244500"/>
          </a:xfrm>
          <a:prstGeom prst="rect">
            <a:avLst/>
          </a:prstGeom>
        </p:spPr>
        <p:txBody>
          <a:bodyPr spcFirstLastPara="1" wrap="square" lIns="102400" tIns="51175" rIns="102400" bIns="51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14" name="Google Shape;240;p36"/>
          <p:cNvPicPr preferRelativeResize="0"/>
          <p:nvPr/>
        </p:nvPicPr>
        <p:blipFill rotWithShape="1">
          <a:blip r:embed="rId3">
            <a:alphaModFix/>
          </a:blip>
          <a:srcRect l="42513" t="22549" r="143" b="9487"/>
          <a:stretch/>
        </p:blipFill>
        <p:spPr>
          <a:xfrm>
            <a:off x="7910525" y="2600100"/>
            <a:ext cx="3719948" cy="208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41;p36"/>
          <p:cNvSpPr txBox="1">
            <a:spLocks/>
          </p:cNvSpPr>
          <p:nvPr/>
        </p:nvSpPr>
        <p:spPr>
          <a:xfrm>
            <a:off x="528212" y="6480598"/>
            <a:ext cx="6237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fld id="{00000000-1234-1234-1234-123412341234}" type="slidenum">
              <a:rPr lang="is-IS" b="0" smtClean="0">
                <a:solidFill>
                  <a:srgbClr val="000000"/>
                </a:solidFill>
              </a:rPr>
              <a:pPr algn="l"/>
              <a:t>11</a:t>
            </a:fld>
            <a:endParaRPr lang="is-IS" b="0">
              <a:solidFill>
                <a:srgbClr val="000000"/>
              </a:solidFill>
            </a:endParaRPr>
          </a:p>
        </p:txBody>
      </p:sp>
      <p:pic>
        <p:nvPicPr>
          <p:cNvPr id="16" name="Google Shape;242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000" y="871050"/>
            <a:ext cx="3370025" cy="183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44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1000" y="2707270"/>
            <a:ext cx="3370025" cy="2155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45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1000" y="4925800"/>
            <a:ext cx="3370025" cy="185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46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10400" y="4746080"/>
            <a:ext cx="3719951" cy="203594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47;p36"/>
          <p:cNvSpPr txBox="1"/>
          <p:nvPr/>
        </p:nvSpPr>
        <p:spPr>
          <a:xfrm>
            <a:off x="4620362" y="3474895"/>
            <a:ext cx="3046800" cy="6813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91375" rIns="91375" bIns="91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OpenDrift</a:t>
            </a:r>
            <a:endParaRPr/>
          </a:p>
        </p:txBody>
      </p:sp>
      <p:cxnSp>
        <p:nvCxnSpPr>
          <p:cNvPr id="22" name="Google Shape;248;p36"/>
          <p:cNvCxnSpPr>
            <a:stCxn id="21" idx="0"/>
            <a:endCxn id="17" idx="1"/>
          </p:cNvCxnSpPr>
          <p:nvPr/>
        </p:nvCxnSpPr>
        <p:spPr>
          <a:xfrm rot="10800000" flipH="1">
            <a:off x="6143762" y="1588795"/>
            <a:ext cx="1766700" cy="1886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23" name="Google Shape;249;p36"/>
          <p:cNvCxnSpPr>
            <a:stCxn id="21" idx="0"/>
            <a:endCxn id="16" idx="3"/>
          </p:cNvCxnSpPr>
          <p:nvPr/>
        </p:nvCxnSpPr>
        <p:spPr>
          <a:xfrm rot="10800000">
            <a:off x="4080962" y="1788595"/>
            <a:ext cx="2062800" cy="1686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24" name="Google Shape;250;p36"/>
          <p:cNvCxnSpPr>
            <a:stCxn id="21" idx="1"/>
            <a:endCxn id="18" idx="3"/>
          </p:cNvCxnSpPr>
          <p:nvPr/>
        </p:nvCxnSpPr>
        <p:spPr>
          <a:xfrm flipH="1" flipV="1">
            <a:off x="4081025" y="3785165"/>
            <a:ext cx="539337" cy="3038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25" name="Google Shape;251;p36"/>
          <p:cNvCxnSpPr>
            <a:stCxn id="21" idx="2"/>
            <a:endCxn id="19" idx="3"/>
          </p:cNvCxnSpPr>
          <p:nvPr/>
        </p:nvCxnSpPr>
        <p:spPr>
          <a:xfrm flipH="1">
            <a:off x="4080962" y="4156195"/>
            <a:ext cx="2062800" cy="169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26" name="Google Shape;252;p36"/>
          <p:cNvCxnSpPr>
            <a:stCxn id="21" idx="2"/>
            <a:endCxn id="20" idx="1"/>
          </p:cNvCxnSpPr>
          <p:nvPr/>
        </p:nvCxnSpPr>
        <p:spPr>
          <a:xfrm>
            <a:off x="6143762" y="4156195"/>
            <a:ext cx="1766638" cy="160785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27" name="Google Shape;253;p36"/>
          <p:cNvCxnSpPr>
            <a:stCxn id="21" idx="3"/>
          </p:cNvCxnSpPr>
          <p:nvPr/>
        </p:nvCxnSpPr>
        <p:spPr>
          <a:xfrm flipV="1">
            <a:off x="7667162" y="3810232"/>
            <a:ext cx="254008" cy="5313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lg" len="lg"/>
          </a:ln>
        </p:spPr>
      </p:cxnSp>
      <p:sp>
        <p:nvSpPr>
          <p:cNvPr id="28" name="Google Shape;254;p36"/>
          <p:cNvSpPr txBox="1"/>
          <p:nvPr/>
        </p:nvSpPr>
        <p:spPr>
          <a:xfrm>
            <a:off x="7968908" y="6449719"/>
            <a:ext cx="1823930" cy="408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Search and rescue</a:t>
            </a:r>
            <a:endParaRPr sz="1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55;p36"/>
          <p:cNvSpPr txBox="1"/>
          <p:nvPr/>
        </p:nvSpPr>
        <p:spPr>
          <a:xfrm>
            <a:off x="3360487" y="4948242"/>
            <a:ext cx="803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 smtClean="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Oil drift</a:t>
            </a:r>
            <a:endParaRPr sz="1400" b="0" i="0" u="none" strike="noStrike" cap="none" dirty="0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256;p36"/>
          <p:cNvSpPr txBox="1"/>
          <p:nvPr/>
        </p:nvSpPr>
        <p:spPr>
          <a:xfrm>
            <a:off x="10444641" y="2691974"/>
            <a:ext cx="1272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 smtClean="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Drifting ships</a:t>
            </a:r>
            <a:endParaRPr sz="1400" b="0" i="0" u="none" strike="noStrike" cap="none" dirty="0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257;p36"/>
          <p:cNvSpPr txBox="1"/>
          <p:nvPr/>
        </p:nvSpPr>
        <p:spPr>
          <a:xfrm>
            <a:off x="836363" y="2967394"/>
            <a:ext cx="1032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 smtClean="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Fish eggs</a:t>
            </a:r>
            <a:endParaRPr sz="1400" b="0" i="0" u="none" strike="noStrike" cap="none" dirty="0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258;p36"/>
          <p:cNvSpPr txBox="1"/>
          <p:nvPr/>
        </p:nvSpPr>
        <p:spPr>
          <a:xfrm>
            <a:off x="8007337" y="717547"/>
            <a:ext cx="2320264" cy="33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 smtClean="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Plastics and </a:t>
            </a:r>
            <a:r>
              <a:rPr lang="en-US" sz="1400" b="0" i="0" u="none" strike="noStrike" cap="none" dirty="0" err="1" smtClean="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microplastic</a:t>
            </a:r>
            <a:r>
              <a:rPr lang="en-US" dirty="0" err="1" smtClean="0">
                <a:solidFill>
                  <a:srgbClr val="FF3300"/>
                </a:solidFill>
              </a:rPr>
              <a:t>s</a:t>
            </a:r>
            <a:r>
              <a:rPr lang="en-US" dirty="0" smtClean="0">
                <a:solidFill>
                  <a:srgbClr val="FF3300"/>
                </a:solidFill>
              </a:rPr>
              <a:t> (under development)</a:t>
            </a:r>
            <a:endParaRPr sz="1400" b="0" i="0" u="none" strike="noStrike" cap="none" dirty="0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259;p36"/>
          <p:cNvSpPr txBox="1"/>
          <p:nvPr/>
        </p:nvSpPr>
        <p:spPr>
          <a:xfrm>
            <a:off x="2468662" y="991829"/>
            <a:ext cx="1920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 smtClean="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Icebergs (under development</a:t>
            </a:r>
            <a:endParaRPr sz="1400" b="0" i="0" u="none" strike="noStrike" cap="none" dirty="0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253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11-25 at 16.07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16" y="0"/>
            <a:ext cx="1235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31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9180"/>
            <a:ext cx="5247357" cy="2838820"/>
          </a:xfrm>
          <a:prstGeom prst="rect">
            <a:avLst/>
          </a:prstGeom>
        </p:spPr>
      </p:pic>
      <p:sp>
        <p:nvSpPr>
          <p:cNvPr id="264" name="Google Shape;264;p37"/>
          <p:cNvSpPr txBox="1">
            <a:spLocks noGrp="1"/>
          </p:cNvSpPr>
          <p:nvPr>
            <p:ph type="title"/>
          </p:nvPr>
        </p:nvSpPr>
        <p:spPr>
          <a:xfrm>
            <a:off x="-68700" y="208325"/>
            <a:ext cx="7185600" cy="13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400" tIns="51175" rIns="102400" bIns="511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None/>
            </a:pPr>
            <a:r>
              <a:rPr lang="nb-NO" sz="4100" dirty="0" err="1" smtClean="0"/>
              <a:t>HNoMS</a:t>
            </a:r>
            <a:r>
              <a:rPr lang="nb-NO" sz="4100" dirty="0" smtClean="0"/>
              <a:t> </a:t>
            </a:r>
            <a:r>
              <a:rPr lang="en-US" sz="4100" dirty="0" err="1" smtClean="0"/>
              <a:t>Helge</a:t>
            </a:r>
            <a:r>
              <a:rPr lang="en-US" sz="4100" dirty="0" smtClean="0"/>
              <a:t> </a:t>
            </a:r>
            <a:r>
              <a:rPr lang="en-US" sz="4100" dirty="0" err="1"/>
              <a:t>Ingstad</a:t>
            </a:r>
            <a:endParaRPr sz="4100" b="0" i="0" u="none" strike="noStrike" cap="none" dirty="0">
              <a:solidFill>
                <a:schemeClr val="dk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5" name="Google Shape;265;p37"/>
          <p:cNvSpPr txBox="1"/>
          <p:nvPr/>
        </p:nvSpPr>
        <p:spPr>
          <a:xfrm>
            <a:off x="0" y="1973300"/>
            <a:ext cx="4399500" cy="13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F0000"/>
                </a:solidFill>
              </a:rPr>
              <a:t>Red: Significant wave height (</a:t>
            </a:r>
            <a:r>
              <a:rPr lang="en-US" dirty="0">
                <a:solidFill>
                  <a:srgbClr val="FF0000"/>
                </a:solidFill>
              </a:rPr>
              <a:t>WAM800m)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0000FF"/>
                </a:solidFill>
              </a:rPr>
              <a:t>Blue: 10 m wind (</a:t>
            </a:r>
            <a:r>
              <a:rPr lang="en-US" dirty="0" err="1">
                <a:solidFill>
                  <a:srgbClr val="0000FF"/>
                </a:solidFill>
              </a:rPr>
              <a:t>Arome</a:t>
            </a:r>
            <a:r>
              <a:rPr lang="en-US" dirty="0">
                <a:solidFill>
                  <a:srgbClr val="0000FF"/>
                </a:solidFill>
              </a:rPr>
              <a:t> 2.5km)</a:t>
            </a:r>
            <a:endParaRPr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66" name="Google Shape;26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7746" y="1702025"/>
            <a:ext cx="7701078" cy="515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7"/>
          <p:cNvSpPr txBox="1"/>
          <p:nvPr/>
        </p:nvSpPr>
        <p:spPr>
          <a:xfrm>
            <a:off x="0" y="2832300"/>
            <a:ext cx="3989100" cy="5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F0000"/>
                </a:solidFill>
              </a:rPr>
              <a:t>Red curves:  Current speed (</a:t>
            </a:r>
            <a:r>
              <a:rPr lang="en-US" dirty="0">
                <a:solidFill>
                  <a:srgbClr val="FF0000"/>
                </a:solidFill>
              </a:rPr>
              <a:t>Norkyst800)</a:t>
            </a:r>
            <a:endParaRPr dirty="0"/>
          </a:p>
        </p:txBody>
      </p:sp>
      <p:pic>
        <p:nvPicPr>
          <p:cNvPr id="268" name="Google Shape;26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7750" y="1702025"/>
            <a:ext cx="7701074" cy="5155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7002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7"/>
          <p:cNvSpPr txBox="1">
            <a:spLocks noGrp="1"/>
          </p:cNvSpPr>
          <p:nvPr>
            <p:ph type="title"/>
          </p:nvPr>
        </p:nvSpPr>
        <p:spPr>
          <a:xfrm>
            <a:off x="-68700" y="208325"/>
            <a:ext cx="7185600" cy="13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400" tIns="51175" rIns="102400" bIns="511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None/>
            </a:pPr>
            <a:r>
              <a:rPr lang="nb-NO" sz="4100" dirty="0" err="1" smtClean="0"/>
              <a:t>HNoMS</a:t>
            </a:r>
            <a:r>
              <a:rPr lang="nb-NO" sz="4100" dirty="0" smtClean="0"/>
              <a:t> </a:t>
            </a:r>
            <a:r>
              <a:rPr lang="en-US" sz="4100" dirty="0" err="1" smtClean="0"/>
              <a:t>Helge</a:t>
            </a:r>
            <a:r>
              <a:rPr lang="en-US" sz="4100" dirty="0" smtClean="0"/>
              <a:t> </a:t>
            </a:r>
            <a:r>
              <a:rPr lang="en-US" sz="4100" dirty="0" err="1"/>
              <a:t>Ingstad</a:t>
            </a:r>
            <a:endParaRPr sz="4100" b="0" i="0" u="none" strike="noStrike" cap="none" dirty="0">
              <a:solidFill>
                <a:schemeClr val="dk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7" name="Google Shape;27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6900" y="0"/>
            <a:ext cx="50612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75;p38"/>
          <p:cNvSpPr txBox="1"/>
          <p:nvPr/>
        </p:nvSpPr>
        <p:spPr>
          <a:xfrm>
            <a:off x="226450" y="2232075"/>
            <a:ext cx="5952300" cy="1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 err="1" smtClean="0"/>
              <a:t>Two</a:t>
            </a:r>
            <a:r>
              <a:rPr lang="nb-NO" dirty="0" smtClean="0"/>
              <a:t> </a:t>
            </a:r>
            <a:r>
              <a:rPr lang="nb-NO" dirty="0" err="1" smtClean="0"/>
              <a:t>OpenDrift</a:t>
            </a:r>
            <a:r>
              <a:rPr lang="nb-NO" dirty="0" smtClean="0"/>
              <a:t> </a:t>
            </a:r>
            <a:r>
              <a:rPr lang="nb-NO" dirty="0" err="1" smtClean="0"/>
              <a:t>oil</a:t>
            </a:r>
            <a:r>
              <a:rPr lang="nb-NO" dirty="0" smtClean="0"/>
              <a:t> spill runs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●"/>
            </a:pPr>
            <a:r>
              <a:rPr lang="en-US" dirty="0" smtClean="0">
                <a:solidFill>
                  <a:srgbClr val="FF0000"/>
                </a:solidFill>
              </a:rPr>
              <a:t>Red: Operational Norkyst800m</a:t>
            </a:r>
            <a:endParaRPr dirty="0">
              <a:solidFill>
                <a:srgbClr val="FF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 smtClean="0"/>
              <a:t>Black: Experimental 160m</a:t>
            </a:r>
            <a:r>
              <a:rPr lang="en-US" dirty="0"/>
              <a:t>-</a:t>
            </a:r>
            <a:r>
              <a:rPr lang="en-US" dirty="0" smtClean="0"/>
              <a:t>model run in collaboration with the </a:t>
            </a:r>
            <a:r>
              <a:rPr lang="en-US" dirty="0" err="1" smtClean="0"/>
              <a:t>Instititute</a:t>
            </a:r>
            <a:r>
              <a:rPr lang="en-US" dirty="0" smtClean="0"/>
              <a:t> of Marine Research (IMR)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28138"/>
            <a:ext cx="6279539" cy="352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2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562855-A480-904B-8FA2-048520B3D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43" y="835433"/>
            <a:ext cx="11693882" cy="614374"/>
          </a:xfrm>
        </p:spPr>
        <p:txBody>
          <a:bodyPr/>
          <a:lstStyle/>
          <a:p>
            <a:r>
              <a:rPr lang="en-GB" dirty="0" smtClean="0"/>
              <a:t>Implementation of wave effects in the TOPAZ system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31AAA7-4D19-EA42-BD9C-3F96238C6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846743"/>
            <a:ext cx="6203706" cy="4816057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Wave parameters are now becoming available through the coupling of the TOPAZ system to the WAM wave model</a:t>
            </a:r>
          </a:p>
          <a:p>
            <a:r>
              <a:rPr lang="en-GB" dirty="0"/>
              <a:t>Two effects are of particular interest:</a:t>
            </a:r>
          </a:p>
          <a:p>
            <a:pPr lvl="1"/>
            <a:r>
              <a:rPr lang="en-GB" dirty="0"/>
              <a:t>mixing in the upper ocean (in testing)</a:t>
            </a:r>
          </a:p>
          <a:p>
            <a:pPr lvl="1"/>
            <a:r>
              <a:rPr lang="en-GB" dirty="0"/>
              <a:t>the effect on sea ice (under development)</a:t>
            </a:r>
          </a:p>
          <a:p>
            <a:endParaRPr lang="en-GB" dirty="0" smtClean="0"/>
          </a:p>
        </p:txBody>
      </p:sp>
      <p:pic>
        <p:nvPicPr>
          <p:cNvPr id="6" name="Google Shape;9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20518" y="1901880"/>
            <a:ext cx="5796720" cy="4956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6246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562855-A480-904B-8FA2-048520B3D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43" y="835433"/>
            <a:ext cx="11693882" cy="614374"/>
          </a:xfrm>
        </p:spPr>
        <p:txBody>
          <a:bodyPr/>
          <a:lstStyle/>
          <a:p>
            <a:r>
              <a:rPr lang="en-GB" dirty="0" smtClean="0"/>
              <a:t>Implementation of wave effects in the TOPAZ system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31AAA7-4D19-EA42-BD9C-3F96238C6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846743"/>
            <a:ext cx="6203706" cy="4816057"/>
          </a:xfrm>
        </p:spPr>
        <p:txBody>
          <a:bodyPr>
            <a:normAutofit/>
          </a:bodyPr>
          <a:lstStyle/>
          <a:p>
            <a:pPr marL="118110" indent="0">
              <a:buNone/>
            </a:pPr>
            <a:r>
              <a:rPr lang="en-GB" dirty="0" smtClean="0"/>
              <a:t>Momentum fluxes (stresses)</a:t>
            </a:r>
          </a:p>
          <a:p>
            <a:pPr marL="118110" indent="0">
              <a:buNone/>
            </a:pPr>
            <a:r>
              <a:rPr lang="en-GB" dirty="0" smtClean="0"/>
              <a:t>between the atmosphere, the wave field and the upper ocean:</a:t>
            </a:r>
          </a:p>
          <a:p>
            <a:pPr marL="118110" indent="0">
              <a:buNone/>
            </a:pPr>
            <a:endParaRPr lang="en-GB" dirty="0" smtClean="0"/>
          </a:p>
        </p:txBody>
      </p:sp>
      <p:pic>
        <p:nvPicPr>
          <p:cNvPr id="6" name="Google Shape;9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20518" y="1901880"/>
            <a:ext cx="5796720" cy="495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Screen Shot 2018-11-17 at 18.06.2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9"/>
          <a:stretch/>
        </p:blipFill>
        <p:spPr>
          <a:xfrm>
            <a:off x="0" y="4693898"/>
            <a:ext cx="9324921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562855-A480-904B-8FA2-048520B3D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43" y="835433"/>
            <a:ext cx="11693882" cy="614374"/>
          </a:xfrm>
        </p:spPr>
        <p:txBody>
          <a:bodyPr/>
          <a:lstStyle/>
          <a:p>
            <a:r>
              <a:rPr lang="en-GB" dirty="0" smtClean="0"/>
              <a:t>Implementation of wave effects in the TOPAZ system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31AAA7-4D19-EA42-BD9C-3F96238C6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953" y="1846743"/>
            <a:ext cx="10018856" cy="4816057"/>
          </a:xfrm>
        </p:spPr>
        <p:txBody>
          <a:bodyPr>
            <a:normAutofit/>
          </a:bodyPr>
          <a:lstStyle/>
          <a:p>
            <a:r>
              <a:rPr lang="en-GB" dirty="0" smtClean="0"/>
              <a:t>Langmuir turbulence</a:t>
            </a:r>
          </a:p>
          <a:p>
            <a:pPr lvl="1"/>
            <a:r>
              <a:rPr lang="en-GB" dirty="0" smtClean="0"/>
              <a:t>Five different parameterizations tested on the KPP turbulence scheme:</a:t>
            </a:r>
          </a:p>
          <a:p>
            <a:endParaRPr lang="en-GB" dirty="0" smtClean="0"/>
          </a:p>
          <a:p>
            <a:pPr marL="118110" indent="0">
              <a:buNone/>
            </a:pPr>
            <a:endParaRPr lang="en-GB" dirty="0" smtClean="0"/>
          </a:p>
          <a:p>
            <a:r>
              <a:rPr lang="en-GB" dirty="0" smtClean="0"/>
              <a:t>McWilliams and Sullivan (2000) enhancement factor:</a:t>
            </a:r>
          </a:p>
          <a:p>
            <a:endParaRPr lang="en-GB" dirty="0"/>
          </a:p>
        </p:txBody>
      </p:sp>
      <p:pic>
        <p:nvPicPr>
          <p:cNvPr id="7" name="Picture 6" descr="Screen Shot 2018-11-16 at 20.52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37" y="3569567"/>
            <a:ext cx="4305300" cy="635000"/>
          </a:xfrm>
          <a:prstGeom prst="rect">
            <a:avLst/>
          </a:prstGeom>
        </p:spPr>
      </p:pic>
      <p:pic>
        <p:nvPicPr>
          <p:cNvPr id="13" name="Picture 12" descr="Screen Shot 2018-11-16 at 20.51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415" y="5401235"/>
            <a:ext cx="33909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93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08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456" y="1"/>
            <a:ext cx="920536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562855-A480-904B-8FA2-048520B3D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7222"/>
            <a:ext cx="2960813" cy="614374"/>
          </a:xfrm>
        </p:spPr>
        <p:txBody>
          <a:bodyPr/>
          <a:lstStyle/>
          <a:p>
            <a:r>
              <a:rPr lang="en-GB" sz="3600" dirty="0" smtClean="0"/>
              <a:t>Langmuir</a:t>
            </a:r>
            <a:br>
              <a:rPr lang="en-GB" sz="3600" dirty="0" smtClean="0"/>
            </a:br>
            <a:r>
              <a:rPr lang="en-GB" sz="3600" dirty="0" smtClean="0"/>
              <a:t>turbulence</a:t>
            </a: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31AAA7-4D19-EA42-BD9C-3F96238C6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805100"/>
            <a:ext cx="3205942" cy="4816057"/>
          </a:xfrm>
        </p:spPr>
        <p:txBody>
          <a:bodyPr>
            <a:normAutofit/>
          </a:bodyPr>
          <a:lstStyle/>
          <a:p>
            <a:r>
              <a:rPr lang="en-GB" sz="2000" dirty="0" smtClean="0"/>
              <a:t>Some parameterizations have a huge impact on the mixed-layer depth (MS00) </a:t>
            </a:r>
            <a:r>
              <a:rPr lang="mr-IN" sz="2000" dirty="0" smtClean="0"/>
              <a:t>–</a:t>
            </a:r>
            <a:r>
              <a:rPr lang="en-GB" sz="2000" dirty="0" smtClean="0"/>
              <a:t> it doesn’t necessarily mean it is so ...</a:t>
            </a:r>
          </a:p>
          <a:p>
            <a:pPr marL="11811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3569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06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331" y="132886"/>
            <a:ext cx="10398494" cy="67251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562855-A480-904B-8FA2-048520B3D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7222"/>
            <a:ext cx="2960813" cy="614374"/>
          </a:xfrm>
        </p:spPr>
        <p:txBody>
          <a:bodyPr/>
          <a:lstStyle/>
          <a:p>
            <a:r>
              <a:rPr lang="en-GB" sz="3600" dirty="0" smtClean="0"/>
              <a:t>Langmuir</a:t>
            </a:r>
            <a:br>
              <a:rPr lang="en-GB" sz="3600" dirty="0" smtClean="0"/>
            </a:br>
            <a:r>
              <a:rPr lang="en-GB" sz="3600" dirty="0" smtClean="0"/>
              <a:t>turbulence</a:t>
            </a:r>
            <a:endParaRPr lang="en-GB" sz="36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E931AAA7-4D19-EA42-BD9C-3F96238C658A}"/>
              </a:ext>
            </a:extLst>
          </p:cNvPr>
          <p:cNvSpPr txBox="1">
            <a:spLocks/>
          </p:cNvSpPr>
          <p:nvPr/>
        </p:nvSpPr>
        <p:spPr>
          <a:xfrm>
            <a:off x="0" y="1805100"/>
            <a:ext cx="2997764" cy="4816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9090" algn="l" rtl="0">
              <a:lnSpc>
                <a:spcPct val="100000"/>
              </a:lnSpc>
              <a:spcBef>
                <a:spcPts val="784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4169" algn="l" rtl="0">
              <a:lnSpc>
                <a:spcPct val="100000"/>
              </a:lnSpc>
              <a:spcBef>
                <a:spcPts val="616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⬜"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8137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403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8110" indent="0">
              <a:buFont typeface="Noto Sans Symbols"/>
              <a:buNone/>
            </a:pPr>
            <a:r>
              <a:rPr lang="en-GB" sz="2000" smtClean="0"/>
              <a:t>MLD:</a:t>
            </a:r>
          </a:p>
          <a:p>
            <a:r>
              <a:rPr lang="en-GB" sz="2000" smtClean="0"/>
              <a:t>Substantial deepening by McWilliams and Sullivan (2000)</a:t>
            </a:r>
          </a:p>
          <a:p>
            <a:pPr marL="118110" indent="0">
              <a:buFont typeface="Noto Sans Symbols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53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219772" y="1728164"/>
            <a:ext cx="6650104" cy="5129836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The Copernicus Marine Environment Monitoring Services (CMEMS)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The Arctic component (ARC-MFC) of CMEMS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The TOPAZ ensemble forecast system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Applications and use 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The ARC-MFC wave model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Wave effects in the ocean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Wave attenuation in the marginal ice zone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Coupling and further development of ARC-MFC</a:t>
            </a:r>
          </a:p>
          <a:p>
            <a:pPr marL="457200" indent="-457200">
              <a:buFont typeface="Arial"/>
              <a:buChar char="•"/>
            </a:pPr>
            <a:endParaRPr lang="en-US" sz="19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0964" name="Picture 3" descr="The 7 MyOcean regions.PNG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054" y="736584"/>
            <a:ext cx="5428189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548175" y="-17462"/>
            <a:ext cx="11302071" cy="948796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" charset="0"/>
                <a:cs typeface="Arial" charset="0"/>
              </a:rPr>
              <a:t>Outline of talk</a:t>
            </a:r>
            <a:endParaRPr lang="en-US" sz="27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610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562855-A480-904B-8FA2-048520B3D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7222"/>
            <a:ext cx="2960813" cy="614374"/>
          </a:xfrm>
        </p:spPr>
        <p:txBody>
          <a:bodyPr/>
          <a:lstStyle/>
          <a:p>
            <a:r>
              <a:rPr lang="en-GB" sz="3600" dirty="0" smtClean="0"/>
              <a:t>Langmuir</a:t>
            </a:r>
            <a:br>
              <a:rPr lang="en-GB" sz="3600" dirty="0" smtClean="0"/>
            </a:br>
            <a:r>
              <a:rPr lang="en-GB" sz="3600" dirty="0" smtClean="0"/>
              <a:t>turbulence</a:t>
            </a: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31AAA7-4D19-EA42-BD9C-3F96238C6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805100"/>
            <a:ext cx="2997764" cy="4816057"/>
          </a:xfrm>
        </p:spPr>
        <p:txBody>
          <a:bodyPr>
            <a:normAutofit/>
          </a:bodyPr>
          <a:lstStyle/>
          <a:p>
            <a:pPr marL="118110" indent="0">
              <a:buNone/>
            </a:pPr>
            <a:r>
              <a:rPr lang="en-GB" sz="2000" dirty="0" smtClean="0"/>
              <a:t>SST:</a:t>
            </a:r>
          </a:p>
          <a:p>
            <a:r>
              <a:rPr lang="en-GB" sz="2000" dirty="0" smtClean="0"/>
              <a:t>Substantial surface cooling by McWilliams and Sullivan (2000) due to excessive mixing</a:t>
            </a:r>
          </a:p>
          <a:p>
            <a:r>
              <a:rPr lang="en-GB" sz="2000" dirty="0"/>
              <a:t>Li and Fox-Kemper al (2017) shows overall the best </a:t>
            </a:r>
            <a:r>
              <a:rPr lang="en-GB" sz="2000" dirty="0" smtClean="0"/>
              <a:t>performance</a:t>
            </a:r>
          </a:p>
          <a:p>
            <a:endParaRPr lang="en-GB" dirty="0"/>
          </a:p>
        </p:txBody>
      </p:sp>
      <p:pic>
        <p:nvPicPr>
          <p:cNvPr id="5" name="Picture 4" descr="Fig08I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428" y="0"/>
            <a:ext cx="9251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09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562855-A480-904B-8FA2-048520B3D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7222"/>
            <a:ext cx="2960813" cy="614374"/>
          </a:xfrm>
        </p:spPr>
        <p:txBody>
          <a:bodyPr/>
          <a:lstStyle/>
          <a:p>
            <a:r>
              <a:rPr lang="en-GB" sz="3600" dirty="0" smtClean="0"/>
              <a:t>Langmuir</a:t>
            </a:r>
            <a:br>
              <a:rPr lang="en-GB" sz="3600" dirty="0" smtClean="0"/>
            </a:br>
            <a:r>
              <a:rPr lang="en-GB" sz="3600" dirty="0" smtClean="0"/>
              <a:t>turbulence</a:t>
            </a: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31AAA7-4D19-EA42-BD9C-3F96238C6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805100"/>
            <a:ext cx="2997764" cy="4816057"/>
          </a:xfrm>
        </p:spPr>
        <p:txBody>
          <a:bodyPr>
            <a:normAutofit/>
          </a:bodyPr>
          <a:lstStyle/>
          <a:p>
            <a:pPr marL="118110" indent="0">
              <a:buNone/>
            </a:pPr>
            <a:r>
              <a:rPr lang="en-GB" sz="2000" dirty="0" smtClean="0"/>
              <a:t>Heat content:</a:t>
            </a:r>
          </a:p>
          <a:p>
            <a:r>
              <a:rPr lang="en-GB" sz="2000" dirty="0" smtClean="0"/>
              <a:t>Substantial warming by McWilliams and Sullivan (2000)</a:t>
            </a:r>
          </a:p>
          <a:p>
            <a:r>
              <a:rPr lang="en-GB" sz="2000" dirty="0"/>
              <a:t>Li and Fox-Kemper al (2017) shows overall the best </a:t>
            </a:r>
            <a:r>
              <a:rPr lang="en-GB" sz="2000" dirty="0" smtClean="0"/>
              <a:t>performance</a:t>
            </a:r>
          </a:p>
          <a:p>
            <a:r>
              <a:rPr lang="en-GB" sz="2000" dirty="0" smtClean="0"/>
              <a:t>Ali </a:t>
            </a:r>
            <a:r>
              <a:rPr lang="en-GB" sz="2000" i="1" dirty="0" smtClean="0"/>
              <a:t>et al</a:t>
            </a:r>
            <a:r>
              <a:rPr lang="en-GB" sz="2000" dirty="0" smtClean="0"/>
              <a:t>, </a:t>
            </a:r>
            <a:r>
              <a:rPr lang="en-GB" sz="2000" dirty="0" smtClean="0"/>
              <a:t>under </a:t>
            </a:r>
            <a:r>
              <a:rPr lang="en-GB" sz="2000" dirty="0" smtClean="0"/>
              <a:t>revision with </a:t>
            </a:r>
            <a:r>
              <a:rPr lang="en-GB" sz="2000" i="1" dirty="0" smtClean="0"/>
              <a:t>Ocean Modell</a:t>
            </a:r>
            <a:endParaRPr lang="en-GB" sz="2000" dirty="0" smtClean="0"/>
          </a:p>
          <a:p>
            <a:endParaRPr lang="en-GB" dirty="0"/>
          </a:p>
        </p:txBody>
      </p:sp>
      <p:pic>
        <p:nvPicPr>
          <p:cNvPr id="4" name="Picture 3" descr="Fig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456" y="0"/>
            <a:ext cx="9205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62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8-11-25 at 15.44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1" y="4445290"/>
            <a:ext cx="10582882" cy="98445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31AAA7-4D19-EA42-BD9C-3F96238C6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953" y="1587597"/>
            <a:ext cx="10018856" cy="5270403"/>
          </a:xfrm>
        </p:spPr>
        <p:txBody>
          <a:bodyPr>
            <a:normAutofit/>
          </a:bodyPr>
          <a:lstStyle/>
          <a:p>
            <a:r>
              <a:rPr lang="en-GB" dirty="0" err="1" smtClean="0"/>
              <a:t>Coriolis</a:t>
            </a:r>
            <a:r>
              <a:rPr lang="en-GB" dirty="0" smtClean="0"/>
              <a:t>-Stokes force: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Stokes tracer advection:</a:t>
            </a:r>
          </a:p>
          <a:p>
            <a:endParaRPr lang="en-GB" dirty="0" smtClean="0"/>
          </a:p>
          <a:p>
            <a:r>
              <a:rPr lang="en-GB" dirty="0" smtClean="0"/>
              <a:t>Stokes drift profile:</a:t>
            </a:r>
          </a:p>
          <a:p>
            <a:endParaRPr lang="en-GB" dirty="0" smtClean="0"/>
          </a:p>
          <a:p>
            <a:pPr marL="118110" indent="0">
              <a:buNone/>
            </a:pPr>
            <a:endParaRPr lang="en-GB" dirty="0" smtClean="0"/>
          </a:p>
          <a:p>
            <a:pPr marL="118110" indent="0">
              <a:buNone/>
            </a:pPr>
            <a:endParaRPr lang="en-GB" dirty="0"/>
          </a:p>
        </p:txBody>
      </p:sp>
      <p:pic>
        <p:nvPicPr>
          <p:cNvPr id="5" name="Picture 4" descr="Screen Shot 2018-11-18 at 11.21.1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5"/>
          <a:stretch/>
        </p:blipFill>
        <p:spPr>
          <a:xfrm>
            <a:off x="503250" y="5765800"/>
            <a:ext cx="5379138" cy="1092200"/>
          </a:xfrm>
          <a:prstGeom prst="rect">
            <a:avLst/>
          </a:prstGeom>
        </p:spPr>
      </p:pic>
      <p:pic>
        <p:nvPicPr>
          <p:cNvPr id="4" name="Picture 3" descr="Screen Shot 2018-11-16 at 21.23.3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89" y="2227823"/>
            <a:ext cx="11544300" cy="160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562855-A480-904B-8FA2-048520B3D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43" y="835433"/>
            <a:ext cx="11693882" cy="614374"/>
          </a:xfrm>
        </p:spPr>
        <p:txBody>
          <a:bodyPr/>
          <a:lstStyle/>
          <a:p>
            <a:r>
              <a:rPr lang="en-GB" dirty="0" smtClean="0"/>
              <a:t>Implementation of wave effects in the TOPAZ system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935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12I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69" y="106004"/>
            <a:ext cx="10002955" cy="6751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562855-A480-904B-8FA2-048520B3D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4336"/>
            <a:ext cx="9742704" cy="614374"/>
          </a:xfrm>
        </p:spPr>
        <p:txBody>
          <a:bodyPr/>
          <a:lstStyle/>
          <a:p>
            <a:r>
              <a:rPr lang="en-GB" sz="3200" dirty="0" err="1" smtClean="0"/>
              <a:t>Coriolis</a:t>
            </a:r>
            <a:r>
              <a:rPr lang="en-GB" sz="3200" dirty="0" smtClean="0"/>
              <a:t>-Stokes + Stokes tracer advection ...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31AAA7-4D19-EA42-BD9C-3F96238C6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263" y="3634878"/>
            <a:ext cx="10018856" cy="4816057"/>
          </a:xfrm>
        </p:spPr>
        <p:txBody>
          <a:bodyPr>
            <a:normAutofit/>
          </a:bodyPr>
          <a:lstStyle/>
          <a:p>
            <a:pPr marL="118110" indent="0">
              <a:buNone/>
            </a:pPr>
            <a:r>
              <a:rPr lang="en-GB" dirty="0" smtClean="0"/>
              <a:t>Negligible</a:t>
            </a:r>
          </a:p>
          <a:p>
            <a:pPr marL="118110" indent="0">
              <a:buNone/>
            </a:pPr>
            <a:r>
              <a:rPr lang="en-GB" dirty="0" smtClean="0"/>
              <a:t>impact</a:t>
            </a:r>
          </a:p>
          <a:p>
            <a:endParaRPr lang="en-GB" dirty="0" smtClean="0"/>
          </a:p>
          <a:p>
            <a:pPr marL="118110" indent="0">
              <a:buNone/>
            </a:pPr>
            <a:endParaRPr lang="en-GB" dirty="0" smtClean="0"/>
          </a:p>
          <a:p>
            <a:pPr marL="11811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897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562855-A480-904B-8FA2-048520B3D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43" y="835433"/>
            <a:ext cx="11693882" cy="614374"/>
          </a:xfrm>
        </p:spPr>
        <p:txBody>
          <a:bodyPr/>
          <a:lstStyle/>
          <a:p>
            <a:r>
              <a:rPr lang="en-GB" dirty="0" smtClean="0"/>
              <a:t>Implementation of wave effects in the TOPAZ system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31AAA7-4D19-EA42-BD9C-3F96238C6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814593"/>
            <a:ext cx="3182284" cy="4816057"/>
          </a:xfrm>
        </p:spPr>
        <p:txBody>
          <a:bodyPr>
            <a:normAutofit/>
          </a:bodyPr>
          <a:lstStyle/>
          <a:p>
            <a:r>
              <a:rPr lang="en-GB" dirty="0" smtClean="0"/>
              <a:t>Wave attenuation in sea ice: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118110" indent="0">
              <a:buNone/>
            </a:pPr>
            <a:endParaRPr lang="en-GB" dirty="0" smtClean="0"/>
          </a:p>
          <a:p>
            <a:pPr marL="118110" indent="0">
              <a:buNone/>
            </a:pPr>
            <a:endParaRPr lang="en-GB" dirty="0" smtClean="0"/>
          </a:p>
          <a:p>
            <a:pPr marL="118110" indent="0">
              <a:buNone/>
            </a:pPr>
            <a:endParaRPr lang="en-GB" dirty="0"/>
          </a:p>
        </p:txBody>
      </p:sp>
      <p:pic>
        <p:nvPicPr>
          <p:cNvPr id="6" name="Picture 5" descr="Screen Shot 2018-11-21 at 11.07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264" y="1801594"/>
            <a:ext cx="8907561" cy="505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95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562855-A480-904B-8FA2-048520B3D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43" y="835433"/>
            <a:ext cx="11693882" cy="614374"/>
          </a:xfrm>
        </p:spPr>
        <p:txBody>
          <a:bodyPr/>
          <a:lstStyle/>
          <a:p>
            <a:r>
              <a:rPr lang="en-GB" dirty="0" smtClean="0"/>
              <a:t>Implementation of wave effects in the TOPAZ system</a:t>
            </a:r>
            <a:endParaRPr lang="en-GB" dirty="0"/>
          </a:p>
        </p:txBody>
      </p:sp>
      <p:sp>
        <p:nvSpPr>
          <p:cNvPr id="5" name="Google Shape;142;p20"/>
          <p:cNvSpPr txBox="1">
            <a:spLocks/>
          </p:cNvSpPr>
          <p:nvPr/>
        </p:nvSpPr>
        <p:spPr>
          <a:xfrm>
            <a:off x="812856" y="1890674"/>
            <a:ext cx="7161804" cy="399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4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Ice attenuation models</a:t>
            </a:r>
            <a:endParaRPr lang="en-US" dirty="0"/>
          </a:p>
        </p:txBody>
      </p:sp>
      <p:sp>
        <p:nvSpPr>
          <p:cNvPr id="7" name="Google Shape;143;p20"/>
          <p:cNvSpPr txBox="1">
            <a:spLocks noGrp="1"/>
          </p:cNvSpPr>
          <p:nvPr>
            <p:ph type="body" idx="1"/>
          </p:nvPr>
        </p:nvSpPr>
        <p:spPr>
          <a:xfrm>
            <a:off x="852278" y="2899732"/>
            <a:ext cx="8041505" cy="3174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420"/>
              </a:spcBef>
              <a:spcAft>
                <a:spcPts val="0"/>
              </a:spcAft>
              <a:buSzPts val="2100"/>
              <a:buChar char="•"/>
            </a:pPr>
            <a:r>
              <a:rPr lang="x-none" dirty="0"/>
              <a:t>Liu and Mollo-Christensen</a:t>
            </a:r>
            <a:endParaRPr dirty="0"/>
          </a:p>
          <a:p>
            <a:pPr marL="45720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61950" algn="l" rtl="0">
              <a:spcBef>
                <a:spcPts val="420"/>
              </a:spcBef>
              <a:spcAft>
                <a:spcPts val="0"/>
              </a:spcAft>
              <a:buSzPts val="2100"/>
              <a:buChar char="•"/>
            </a:pPr>
            <a:r>
              <a:rPr lang="x-none" dirty="0"/>
              <a:t>Kohout et al. </a:t>
            </a:r>
            <a:r>
              <a:rPr lang="nb-NO" dirty="0" smtClean="0"/>
              <a:t>(</a:t>
            </a:r>
            <a:r>
              <a:rPr lang="x-none" dirty="0" smtClean="0"/>
              <a:t>2011</a:t>
            </a:r>
            <a:r>
              <a:rPr lang="nb-NO" dirty="0" smtClean="0"/>
              <a:t>)</a:t>
            </a:r>
            <a:endParaRPr dirty="0"/>
          </a:p>
          <a:p>
            <a:pPr marL="45720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61950" algn="l" rtl="0">
              <a:spcBef>
                <a:spcPts val="420"/>
              </a:spcBef>
              <a:spcAft>
                <a:spcPts val="0"/>
              </a:spcAft>
              <a:buSzPts val="2100"/>
              <a:buChar char="•"/>
            </a:pPr>
            <a:r>
              <a:rPr lang="x-none" dirty="0"/>
              <a:t>Sutherland et al. </a:t>
            </a:r>
            <a:r>
              <a:rPr lang="nb-NO" dirty="0" smtClean="0"/>
              <a:t>(</a:t>
            </a:r>
            <a:r>
              <a:rPr lang="x-none" dirty="0" smtClean="0"/>
              <a:t>2017</a:t>
            </a:r>
            <a:r>
              <a:rPr lang="nb-NO" dirty="0" smtClean="0"/>
              <a:t>)</a:t>
            </a:r>
            <a:endParaRPr dirty="0"/>
          </a:p>
          <a:p>
            <a:pPr marL="45720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44;p20"/>
          <p:cNvSpPr txBox="1">
            <a:spLocks noGrp="1"/>
          </p:cNvSpPr>
          <p:nvPr>
            <p:ph type="sldNum" idx="12"/>
          </p:nvPr>
        </p:nvSpPr>
        <p:spPr>
          <a:xfrm>
            <a:off x="3920026" y="7846974"/>
            <a:ext cx="454588" cy="8624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fld id="{00000000-1234-1234-1234-123412341234}" type="slidenum">
              <a:rPr lang="x-none">
                <a:solidFill>
                  <a:srgbClr val="000000"/>
                </a:solidFill>
              </a:rPr>
              <a:pPr/>
              <a:t>25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9" name="Google Shape;145;p20" descr="\alpha = C_d k \sqrt{\nu \pi f}/c_g" title="MathEquation,#00000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29813" y="3057920"/>
            <a:ext cx="2302169" cy="45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46;p20" descr="\alpha = C_d  H_s k²" title="MathEquation,#0000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8434" y="4293378"/>
            <a:ext cx="1540902" cy="33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47;p20" descr="\alpha = C_d h_{ice}k²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9098" y="5162750"/>
            <a:ext cx="1620123" cy="3854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5572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55;p13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2640425"/>
            <a:ext cx="12174815" cy="421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1943" y="2256058"/>
            <a:ext cx="6316882" cy="46019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562855-A480-904B-8FA2-048520B3D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43" y="835433"/>
            <a:ext cx="11693882" cy="614374"/>
          </a:xfrm>
        </p:spPr>
        <p:txBody>
          <a:bodyPr/>
          <a:lstStyle/>
          <a:p>
            <a:r>
              <a:rPr lang="en-GB" dirty="0" smtClean="0"/>
              <a:t>Implementation of wave effects in the TOPAZ system</a:t>
            </a:r>
            <a:endParaRPr lang="en-GB" dirty="0"/>
          </a:p>
        </p:txBody>
      </p:sp>
      <p:sp>
        <p:nvSpPr>
          <p:cNvPr id="8" name="Google Shape;144;p20"/>
          <p:cNvSpPr txBox="1">
            <a:spLocks noGrp="1"/>
          </p:cNvSpPr>
          <p:nvPr>
            <p:ph type="sldNum" idx="12"/>
          </p:nvPr>
        </p:nvSpPr>
        <p:spPr>
          <a:xfrm>
            <a:off x="3920026" y="7846974"/>
            <a:ext cx="454588" cy="8624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fld id="{00000000-1234-1234-1234-123412341234}" type="slidenum">
              <a:rPr lang="x-none">
                <a:solidFill>
                  <a:srgbClr val="000000"/>
                </a:solidFill>
              </a:rPr>
              <a:pPr/>
              <a:t>26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9" name="Google Shape;145;p20" descr="\alpha = C_d k \sqrt{\nu \pi f}/c_g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7204" y="3860074"/>
            <a:ext cx="2302169" cy="45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46;p20" descr="\alpha = C_d  H_s k²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40030" y="4644320"/>
            <a:ext cx="1540902" cy="33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47;p20" descr="\alpha = C_d h_{ice}k²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09622" y="2607000"/>
            <a:ext cx="1620123" cy="33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79;p17"/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893790"/>
            <a:ext cx="3952280" cy="2964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93;p19"/>
          <p:cNvPicPr preferRelativeResize="0"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7515" y="3172393"/>
            <a:ext cx="4495348" cy="3371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position_logger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5500"/>
            <a:ext cx="5965944" cy="4472500"/>
          </a:xfrm>
          <a:prstGeom prst="rect">
            <a:avLst/>
          </a:prstGeom>
        </p:spPr>
      </p:pic>
      <p:sp>
        <p:nvSpPr>
          <p:cNvPr id="5" name="Google Shape;142;p20"/>
          <p:cNvSpPr txBox="1">
            <a:spLocks/>
          </p:cNvSpPr>
          <p:nvPr/>
        </p:nvSpPr>
        <p:spPr>
          <a:xfrm>
            <a:off x="278092" y="1871693"/>
            <a:ext cx="9163807" cy="468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4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 smtClean="0"/>
              <a:t>Starting to collect field work to assess parameterizations </a:t>
            </a:r>
            <a:r>
              <a:rPr lang="mr-IN" sz="2400" dirty="0" smtClean="0"/>
              <a:t>–</a:t>
            </a:r>
            <a:r>
              <a:rPr lang="en-US" sz="2400" dirty="0" smtClean="0"/>
              <a:t> Cruise north of Svalbard September 2018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9322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562855-A480-904B-8FA2-048520B3D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43" y="835433"/>
            <a:ext cx="11693882" cy="614374"/>
          </a:xfrm>
        </p:spPr>
        <p:txBody>
          <a:bodyPr/>
          <a:lstStyle/>
          <a:p>
            <a:r>
              <a:rPr lang="en-GB" dirty="0" smtClean="0"/>
              <a:t>Implementation of wave effects in the TOPAZ system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31AAA7-4D19-EA42-BD9C-3F96238C6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814593"/>
            <a:ext cx="3182284" cy="4816057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Wave attenuation in sea ice: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Wave damping affects the marginal ice zone (MIZ) sea ice in substantial areas around Svalbard. Modelling this is still challenging, but important for a future coupled system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118110" indent="0">
              <a:buNone/>
            </a:pPr>
            <a:endParaRPr lang="en-GB" dirty="0" smtClean="0"/>
          </a:p>
          <a:p>
            <a:pPr marL="118110" indent="0">
              <a:buNone/>
            </a:pPr>
            <a:endParaRPr lang="en-GB" dirty="0" smtClean="0"/>
          </a:p>
          <a:p>
            <a:pPr marL="118110" indent="0">
              <a:buNone/>
            </a:pPr>
            <a:endParaRPr lang="en-GB" dirty="0"/>
          </a:p>
        </p:txBody>
      </p:sp>
      <p:sp>
        <p:nvSpPr>
          <p:cNvPr id="8" name="Google Shape;144;p20"/>
          <p:cNvSpPr txBox="1">
            <a:spLocks noGrp="1"/>
          </p:cNvSpPr>
          <p:nvPr>
            <p:ph type="sldNum" idx="12"/>
          </p:nvPr>
        </p:nvSpPr>
        <p:spPr>
          <a:xfrm>
            <a:off x="3920026" y="7846974"/>
            <a:ext cx="454588" cy="8624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fld id="{00000000-1234-1234-1234-123412341234}" type="slidenum">
              <a:rPr lang="x-none">
                <a:solidFill>
                  <a:srgbClr val="000000"/>
                </a:solidFill>
              </a:rPr>
              <a:pPr/>
              <a:t>27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12" name="Google Shape;155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97630" y="844138"/>
            <a:ext cx="6691195" cy="60138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748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562855-A480-904B-8FA2-048520B3D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43" y="835433"/>
            <a:ext cx="11693882" cy="614374"/>
          </a:xfrm>
        </p:spPr>
        <p:txBody>
          <a:bodyPr/>
          <a:lstStyle/>
          <a:p>
            <a:r>
              <a:rPr lang="en-GB" dirty="0" smtClean="0"/>
              <a:t>Implementation of wave effects in the TOPAZ system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31AAA7-4D19-EA42-BD9C-3F96238C6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814593"/>
            <a:ext cx="3182284" cy="4816057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Wave attenuation in sea ice: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Wave damping affects the marginal ice zone (MIZ) sea ice in substantial areas around Svalbard. Modelling this is still challenging, but important for a future coupled system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118110" indent="0">
              <a:buNone/>
            </a:pPr>
            <a:endParaRPr lang="en-GB" dirty="0" smtClean="0"/>
          </a:p>
          <a:p>
            <a:pPr marL="118110" indent="0">
              <a:buNone/>
            </a:pPr>
            <a:endParaRPr lang="en-GB" dirty="0" smtClean="0"/>
          </a:p>
          <a:p>
            <a:pPr marL="118110" indent="0">
              <a:buNone/>
            </a:pPr>
            <a:endParaRPr lang="en-GB" dirty="0"/>
          </a:p>
        </p:txBody>
      </p:sp>
      <p:sp>
        <p:nvSpPr>
          <p:cNvPr id="8" name="Google Shape;144;p20"/>
          <p:cNvSpPr txBox="1">
            <a:spLocks noGrp="1"/>
          </p:cNvSpPr>
          <p:nvPr>
            <p:ph type="sldNum" idx="12"/>
          </p:nvPr>
        </p:nvSpPr>
        <p:spPr>
          <a:xfrm>
            <a:off x="3920026" y="7846974"/>
            <a:ext cx="454588" cy="8624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fld id="{00000000-1234-1234-1234-123412341234}" type="slidenum">
              <a:rPr lang="x-none">
                <a:solidFill>
                  <a:srgbClr val="000000"/>
                </a:solidFill>
              </a:rPr>
              <a:pPr/>
              <a:t>28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4" name="Picture 3" descr="zoo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812" y="659821"/>
            <a:ext cx="8734950" cy="619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19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/>
          <p:nvPr/>
        </p:nvSpPr>
        <p:spPr>
          <a:xfrm>
            <a:off x="1983803" y="229680"/>
            <a:ext cx="10969463" cy="614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smtClean="0">
                <a:solidFill>
                  <a:srgbClr val="FF0000"/>
                </a:solidFill>
              </a:rPr>
              <a:t>Development plans</a:t>
            </a:r>
            <a:r>
              <a:rPr lang="en-US" sz="3000" b="1" strike="noStrike" dirty="0" smtClean="0">
                <a:solidFill>
                  <a:srgbClr val="FF0000"/>
                </a:solidFill>
                <a:sym typeface="Arial"/>
              </a:rPr>
              <a:t> </a:t>
            </a:r>
            <a:endParaRPr sz="3000" b="0" strike="noStrik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41"/>
          <p:cNvSpPr txBox="1"/>
          <p:nvPr/>
        </p:nvSpPr>
        <p:spPr>
          <a:xfrm>
            <a:off x="514906" y="1846800"/>
            <a:ext cx="5382758" cy="448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strike="noStrike" dirty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Mid-term (3 years)</a:t>
            </a:r>
            <a:endParaRPr sz="2400" b="1" strike="noStrike" dirty="0">
              <a:solidFill>
                <a:srgbClr val="59595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272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A"/>
              </a:buClr>
              <a:buSzPts val="2000"/>
              <a:buFont typeface="Arial"/>
              <a:buChar char="•"/>
            </a:pPr>
            <a:r>
              <a:rPr lang="en-US" sz="2000" b="1" strike="noStrike" dirty="0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6 km </a:t>
            </a:r>
            <a:r>
              <a:rPr lang="en-US" sz="2000" b="1" strike="noStrike" dirty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resolution</a:t>
            </a:r>
            <a:endParaRPr sz="2000" b="1" strike="noStrike" dirty="0">
              <a:solidFill>
                <a:srgbClr val="59595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272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A"/>
              </a:buClr>
              <a:buSzPts val="2000"/>
              <a:buFont typeface="Arial"/>
              <a:buChar char="•"/>
            </a:pPr>
            <a:r>
              <a:rPr lang="en-US" sz="2000" b="1" strike="noStrike" dirty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Tides at 3km resolution </a:t>
            </a:r>
            <a:endParaRPr sz="2000" b="1" strike="noStrike" dirty="0">
              <a:solidFill>
                <a:srgbClr val="59595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272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A"/>
              </a:buClr>
              <a:buSzPts val="2000"/>
              <a:buFont typeface="Arial"/>
              <a:buChar char="•"/>
            </a:pPr>
            <a:r>
              <a:rPr lang="en-US" sz="2000" b="1" strike="noStrike" dirty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Improve forecast accuracy of ice drift &amp; ice edge</a:t>
            </a:r>
            <a:endParaRPr sz="2000" b="1" strike="noStrike" dirty="0">
              <a:solidFill>
                <a:srgbClr val="59595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272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A"/>
              </a:buClr>
              <a:buSzPts val="2000"/>
              <a:buFont typeface="Arial"/>
              <a:buChar char="•"/>
            </a:pPr>
            <a:r>
              <a:rPr lang="en-US" sz="2000" b="1" strike="noStrike" dirty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Improve consistency of ocean, ice and waves </a:t>
            </a:r>
            <a:endParaRPr sz="2000" b="1" strike="noStrike" dirty="0">
              <a:solidFill>
                <a:srgbClr val="59595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272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A"/>
              </a:buClr>
              <a:buSzPts val="2000"/>
              <a:buFont typeface="Arial"/>
              <a:buChar char="•"/>
            </a:pPr>
            <a:r>
              <a:rPr lang="en-US" sz="2000" b="1" strike="noStrike" dirty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Carbon cycle included </a:t>
            </a:r>
            <a:endParaRPr sz="2000" b="1" strike="noStrike" dirty="0">
              <a:solidFill>
                <a:srgbClr val="59595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272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A"/>
              </a:buClr>
              <a:buSzPts val="2000"/>
              <a:buFont typeface="Arial"/>
              <a:buChar char="•"/>
            </a:pPr>
            <a:r>
              <a:rPr lang="en-US" sz="2000" b="1" strike="noStrike" dirty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Reduce biases in biological model</a:t>
            </a:r>
            <a:endParaRPr sz="2000" b="1" strike="noStrike" dirty="0">
              <a:solidFill>
                <a:srgbClr val="59595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272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A"/>
              </a:buClr>
              <a:buSzPts val="2000"/>
              <a:buFont typeface="Arial"/>
              <a:buChar char="•"/>
            </a:pPr>
            <a:r>
              <a:rPr lang="en-US" sz="2000" b="1" strike="noStrike" dirty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Assimilation of ocean </a:t>
            </a:r>
            <a:r>
              <a:rPr lang="en-US" sz="2000" b="1" strike="noStrike" dirty="0" err="1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colour</a:t>
            </a:r>
            <a:r>
              <a:rPr lang="en-US" sz="2000" b="1" strike="noStrike" dirty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 in NRT </a:t>
            </a:r>
            <a:endParaRPr sz="2000" b="1" strike="noStrike" dirty="0">
              <a:solidFill>
                <a:srgbClr val="5959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41"/>
          <p:cNvSpPr txBox="1"/>
          <p:nvPr/>
        </p:nvSpPr>
        <p:spPr>
          <a:xfrm>
            <a:off x="6196146" y="1846800"/>
            <a:ext cx="5382758" cy="448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strike="noStrike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Long term (10 years) </a:t>
            </a:r>
            <a:endParaRPr sz="2400" b="1" strike="noStrike">
              <a:solidFill>
                <a:srgbClr val="59595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272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A"/>
              </a:buClr>
              <a:buSzPts val="2000"/>
              <a:buFont typeface="Arial"/>
              <a:buChar char="•"/>
            </a:pPr>
            <a:r>
              <a:rPr lang="en-US" sz="2000" b="1" strike="noStrike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Data assimilation in Lagrangian coordinates</a:t>
            </a:r>
            <a:endParaRPr sz="2000" b="1" strike="noStrike">
              <a:solidFill>
                <a:srgbClr val="59595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272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A"/>
              </a:buClr>
              <a:buSzPts val="2000"/>
              <a:buFont typeface="Arial"/>
              <a:buChar char="•"/>
            </a:pPr>
            <a:r>
              <a:rPr lang="en-US" sz="2000" b="1" strike="noStrike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Coupling to atmosphere </a:t>
            </a:r>
            <a:endParaRPr sz="2000" b="1" strike="noStrike">
              <a:solidFill>
                <a:srgbClr val="59595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272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A"/>
              </a:buClr>
              <a:buSzPts val="2000"/>
              <a:buFont typeface="Arial"/>
              <a:buChar char="•"/>
            </a:pPr>
            <a:r>
              <a:rPr lang="en-US" sz="2000" b="1" strike="noStrike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Assimilate incredibly HR satellite data</a:t>
            </a:r>
            <a:endParaRPr sz="2000" b="1" strike="noStrike">
              <a:solidFill>
                <a:srgbClr val="59595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272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A"/>
              </a:buClr>
              <a:buSzPts val="2000"/>
              <a:buFont typeface="Arial"/>
              <a:buChar char="•"/>
            </a:pPr>
            <a:r>
              <a:rPr lang="en-US" sz="2000" b="1" strike="noStrike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Sub-mesoscale resolution </a:t>
            </a:r>
            <a:endParaRPr sz="2000" b="1" strike="noStrike">
              <a:solidFill>
                <a:srgbClr val="59595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280" marR="0" lvl="1" indent="-342719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rgbClr val="2E84DA"/>
              </a:buClr>
              <a:buSzPts val="1700"/>
              <a:buFont typeface="Arial"/>
              <a:buChar char="•"/>
            </a:pPr>
            <a:r>
              <a:rPr lang="en-US" sz="1700" b="1" i="0" u="none" strike="noStrike" cap="none">
                <a:solidFill>
                  <a:srgbClr val="2E84DA"/>
                </a:solidFill>
                <a:latin typeface="Arial"/>
                <a:ea typeface="Arial"/>
                <a:cs typeface="Arial"/>
                <a:sym typeface="Arial"/>
              </a:rPr>
              <a:t>Non-hydrostatic terms</a:t>
            </a:r>
            <a:endParaRPr sz="1700" b="1" i="0" u="none" strike="noStrike" cap="none">
              <a:solidFill>
                <a:srgbClr val="59595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272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A"/>
              </a:buClr>
              <a:buSzPts val="2000"/>
              <a:buFont typeface="Arial"/>
              <a:buChar char="•"/>
            </a:pPr>
            <a:r>
              <a:rPr lang="en-US" sz="2000" b="1" strike="noStrike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Unstructured grids</a:t>
            </a:r>
            <a:endParaRPr sz="2000" b="1" strike="noStrike">
              <a:solidFill>
                <a:srgbClr val="59595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272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A"/>
              </a:buClr>
              <a:buSzPts val="2000"/>
              <a:buFont typeface="Arial"/>
              <a:buChar char="•"/>
            </a:pPr>
            <a:r>
              <a:rPr lang="en-US" sz="2000" b="1" strike="noStrike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Many biological tracers </a:t>
            </a:r>
            <a:endParaRPr sz="2000" b="1" strike="noStrike">
              <a:solidFill>
                <a:srgbClr val="5959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41"/>
          <p:cNvSpPr txBox="1"/>
          <p:nvPr/>
        </p:nvSpPr>
        <p:spPr>
          <a:xfrm>
            <a:off x="8735165" y="6503040"/>
            <a:ext cx="2843739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6079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219772" y="1728164"/>
            <a:ext cx="6650104" cy="5129836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CMEMS uniqueness:</a:t>
            </a:r>
          </a:p>
          <a:p>
            <a:pPr marL="914400" lvl="1" indent="-457200">
              <a:buFont typeface="Arial"/>
              <a:buChar char="•"/>
            </a:pPr>
            <a:r>
              <a:rPr lang="en-US" sz="1900" dirty="0">
                <a:latin typeface="Calibri" charset="0"/>
                <a:ea typeface="ＭＳ Ｐゴシック" charset="0"/>
                <a:cs typeface="ＭＳ Ｐゴシック" charset="0"/>
              </a:rPr>
              <a:t>Operate ocean forecast and reanalysis (physics &amp; bio)</a:t>
            </a:r>
          </a:p>
          <a:p>
            <a:pPr marL="914400" lvl="1" indent="-457200">
              <a:buFont typeface="Arial"/>
              <a:buChar char="•"/>
            </a:pPr>
            <a:r>
              <a:rPr lang="en-US" sz="1900" dirty="0">
                <a:latin typeface="Calibri" charset="0"/>
                <a:ea typeface="ＭＳ Ｐゴシック" charset="0"/>
                <a:cs typeface="ＭＳ Ｐゴシック" charset="0"/>
              </a:rPr>
              <a:t>Open &amp; Free data distribution</a:t>
            </a:r>
          </a:p>
          <a:p>
            <a:pPr marL="914400" lvl="1" indent="-457200">
              <a:buFont typeface="Arial"/>
              <a:buChar char="•"/>
            </a:pPr>
            <a:r>
              <a:rPr lang="en-US" sz="1900" dirty="0">
                <a:latin typeface="Calibri" charset="0"/>
                <a:ea typeface="ＭＳ Ｐゴシック" charset="0"/>
                <a:cs typeface="ＭＳ Ｐゴシック" charset="0"/>
              </a:rPr>
              <a:t>Added value to Copernicus satellites (data assimilation)</a:t>
            </a:r>
          </a:p>
          <a:p>
            <a:pPr marL="914400" lvl="1" indent="-457200">
              <a:buFont typeface="Arial"/>
              <a:buChar char="•"/>
            </a:pPr>
            <a:r>
              <a:rPr lang="en-US" sz="1900" dirty="0">
                <a:latin typeface="Calibri" charset="0"/>
                <a:ea typeface="ＭＳ Ｐゴシック" charset="0"/>
                <a:cs typeface="ＭＳ Ｐゴシック" charset="0"/>
              </a:rPr>
              <a:t>Distributed European </a:t>
            </a:r>
            <a:r>
              <a:rPr lang="en-US" sz="1900" dirty="0" smtClean="0">
                <a:latin typeface="Calibri" charset="0"/>
                <a:ea typeface="ＭＳ Ｐゴシック" charset="0"/>
                <a:cs typeface="ＭＳ Ｐゴシック" charset="0"/>
              </a:rPr>
              <a:t>Service</a:t>
            </a:r>
            <a:endParaRPr lang="en-US" sz="19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1900" dirty="0">
                <a:latin typeface="Calibri" charset="0"/>
                <a:ea typeface="ＭＳ Ｐゴシック" charset="0"/>
                <a:cs typeface="ＭＳ Ｐゴシック" charset="0"/>
              </a:rPr>
              <a:t>Delegated to Mercator </a:t>
            </a:r>
            <a:r>
              <a:rPr lang="en-US" sz="1900" dirty="0" err="1">
                <a:latin typeface="Calibri" charset="0"/>
                <a:ea typeface="ＭＳ Ｐゴシック" charset="0"/>
                <a:cs typeface="ＭＳ Ｐゴシック" charset="0"/>
              </a:rPr>
              <a:t>Océan</a:t>
            </a:r>
            <a:r>
              <a:rPr lang="en-US" sz="19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CMEMS Opportunity</a:t>
            </a:r>
          </a:p>
          <a:p>
            <a:pPr marL="914400" lvl="1" indent="-457200">
              <a:buFont typeface="Arial"/>
              <a:buChar char="•"/>
            </a:pPr>
            <a:r>
              <a:rPr lang="en-US" sz="1900" dirty="0">
                <a:latin typeface="Calibri" charset="0"/>
                <a:ea typeface="ＭＳ Ｐゴシック" charset="0"/>
                <a:cs typeface="ＭＳ Ｐゴシック" charset="0"/>
              </a:rPr>
              <a:t>A major initiative supporting ambitious modeling systems development and validation </a:t>
            </a:r>
          </a:p>
          <a:p>
            <a:pPr marL="914400" lvl="1" indent="-457200">
              <a:buFont typeface="Arial"/>
              <a:buChar char="•"/>
            </a:pPr>
            <a:r>
              <a:rPr lang="en-US" sz="1900" dirty="0">
                <a:latin typeface="Calibri" charset="0"/>
                <a:ea typeface="ＭＳ Ｐゴシック" charset="0"/>
                <a:cs typeface="ＭＳ Ｐゴシック" charset="0"/>
              </a:rPr>
              <a:t>Intended for sustainable operations by the EU </a:t>
            </a:r>
          </a:p>
          <a:p>
            <a:pPr marL="914400" lvl="1" indent="-457200">
              <a:buFont typeface="Arial"/>
              <a:buChar char="•"/>
            </a:pPr>
            <a:r>
              <a:rPr lang="en-US" sz="1900" dirty="0">
                <a:latin typeface="Calibri" charset="0"/>
                <a:ea typeface="ＭＳ Ｐゴシック" charset="0"/>
                <a:cs typeface="ＭＳ Ｐゴシック" charset="0"/>
              </a:rPr>
              <a:t>Mercator </a:t>
            </a:r>
            <a:r>
              <a:rPr lang="en-US" sz="1900" dirty="0" err="1">
                <a:latin typeface="Calibri" charset="0"/>
                <a:ea typeface="ＭＳ Ｐゴシック" charset="0"/>
                <a:cs typeface="ＭＳ Ｐゴシック" charset="0"/>
              </a:rPr>
              <a:t>Océan</a:t>
            </a:r>
            <a:r>
              <a:rPr lang="en-US" sz="1900" dirty="0">
                <a:latin typeface="Calibri" charset="0"/>
                <a:ea typeface="ＭＳ Ｐゴシック" charset="0"/>
                <a:cs typeface="ＭＳ Ｐゴシック" charset="0"/>
              </a:rPr>
              <a:t> is becoming a European center </a:t>
            </a:r>
          </a:p>
        </p:txBody>
      </p:sp>
      <p:pic>
        <p:nvPicPr>
          <p:cNvPr id="40964" name="Picture 3" descr="The 7 MyOcean regions.PNG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054" y="736584"/>
            <a:ext cx="5428189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548175" y="-17462"/>
            <a:ext cx="11302071" cy="948796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Arial" charset="0"/>
                <a:cs typeface="Arial" charset="0"/>
              </a:rPr>
              <a:t>The Copernicus Marine </a:t>
            </a:r>
            <a:br>
              <a:rPr lang="en-US" sz="3600" dirty="0">
                <a:latin typeface="Arial" charset="0"/>
                <a:cs typeface="Arial" charset="0"/>
              </a:rPr>
            </a:br>
            <a:r>
              <a:rPr lang="en-US" sz="2700" dirty="0">
                <a:latin typeface="Arial" charset="0"/>
                <a:cs typeface="Arial" charset="0"/>
              </a:rPr>
              <a:t>Environment Monitoring Services (CMEMS)</a:t>
            </a:r>
          </a:p>
        </p:txBody>
      </p:sp>
    </p:spTree>
    <p:extLst>
      <p:ext uri="{BB962C8B-B14F-4D97-AF65-F5344CB8AC3E}">
        <p14:creationId xmlns:p14="http://schemas.microsoft.com/office/powerpoint/2010/main" val="122928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6"/>
          <p:cNvSpPr txBox="1"/>
          <p:nvPr/>
        </p:nvSpPr>
        <p:spPr>
          <a:xfrm>
            <a:off x="500030" y="229680"/>
            <a:ext cx="11491087" cy="614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strike="noStrike" dirty="0" smtClean="0">
                <a:solidFill>
                  <a:srgbClr val="FF0000"/>
                </a:solidFill>
                <a:sym typeface="Arial"/>
              </a:rPr>
              <a:t>Three years from now</a:t>
            </a:r>
            <a:endParaRPr sz="2400" b="0" strike="noStrik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46"/>
          <p:cNvSpPr/>
          <p:nvPr/>
        </p:nvSpPr>
        <p:spPr>
          <a:xfrm>
            <a:off x="1688591" y="2880816"/>
            <a:ext cx="959270" cy="3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5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dist="20160" dir="5400000">
              <a:srgbClr val="000000">
                <a:alpha val="37647"/>
              </a:srgbClr>
            </a:outerShdw>
          </a:effectLst>
        </p:spPr>
      </p:sp>
      <p:sp>
        <p:nvSpPr>
          <p:cNvPr id="223" name="Google Shape;223;p46"/>
          <p:cNvSpPr/>
          <p:nvPr/>
        </p:nvSpPr>
        <p:spPr>
          <a:xfrm>
            <a:off x="260276" y="2677851"/>
            <a:ext cx="1055245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4" name="Google Shape;224;p46"/>
          <p:cNvGrpSpPr/>
          <p:nvPr/>
        </p:nvGrpSpPr>
        <p:grpSpPr>
          <a:xfrm>
            <a:off x="2768768" y="687101"/>
            <a:ext cx="9107177" cy="5970019"/>
            <a:chOff x="1027440" y="1193040"/>
            <a:chExt cx="7881840" cy="5464080"/>
          </a:xfrm>
        </p:grpSpPr>
        <p:sp>
          <p:nvSpPr>
            <p:cNvPr id="225" name="Google Shape;225;p46"/>
            <p:cNvSpPr/>
            <p:nvPr/>
          </p:nvSpPr>
          <p:spPr>
            <a:xfrm>
              <a:off x="1027440" y="4637880"/>
              <a:ext cx="1101240" cy="799560"/>
            </a:xfrm>
            <a:prstGeom prst="rect">
              <a:avLst/>
            </a:prstGeom>
            <a:solidFill>
              <a:srgbClr val="6666FF"/>
            </a:solidFill>
            <a:ln>
              <a:noFill/>
            </a:ln>
            <a:effectLst>
              <a:outerShdw dist="107423" dir="2700000">
                <a:srgbClr val="EEECE1">
                  <a:alpha val="74901"/>
                </a:srgbClr>
              </a:outerShdw>
            </a:effectLst>
          </p:spPr>
          <p:txBody>
            <a:bodyPr spcFirstLastPara="1" wrap="square" lIns="82800" tIns="41400" rIns="82800" bIns="41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Physical RT</a:t>
              </a:r>
              <a:endParaRPr sz="1600" b="0" strike="noStrike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Forecast</a:t>
              </a:r>
              <a:endParaRPr sz="1600" b="0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46"/>
            <p:cNvSpPr/>
            <p:nvPr/>
          </p:nvSpPr>
          <p:spPr>
            <a:xfrm>
              <a:off x="3645000" y="4637880"/>
              <a:ext cx="1159560" cy="799560"/>
            </a:xfrm>
            <a:prstGeom prst="rect">
              <a:avLst/>
            </a:prstGeom>
            <a:solidFill>
              <a:srgbClr val="6666FF"/>
            </a:solidFill>
            <a:ln>
              <a:noFill/>
            </a:ln>
          </p:spPr>
          <p:txBody>
            <a:bodyPr spcFirstLastPara="1" wrap="square" lIns="82800" tIns="41400" rIns="82800" bIns="41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Physical </a:t>
              </a:r>
              <a:endParaRPr sz="1600" b="0" strike="noStrike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Reanalysis</a:t>
              </a:r>
              <a:endParaRPr sz="1600" b="0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46"/>
            <p:cNvSpPr/>
            <p:nvPr/>
          </p:nvSpPr>
          <p:spPr>
            <a:xfrm>
              <a:off x="5893560" y="1203480"/>
              <a:ext cx="2724120" cy="718200"/>
            </a:xfrm>
            <a:prstGeom prst="rect">
              <a:avLst/>
            </a:prstGeom>
            <a:solidFill>
              <a:srgbClr val="6666FF"/>
            </a:solidFill>
            <a:ln>
              <a:noFill/>
            </a:ln>
            <a:effectLst>
              <a:outerShdw dist="107423" dir="2700000">
                <a:srgbClr val="EEECE1">
                  <a:alpha val="74901"/>
                </a:srgbClr>
              </a:outerShdw>
            </a:effectLst>
          </p:spPr>
          <p:txBody>
            <a:bodyPr spcFirstLastPara="1" wrap="square" lIns="82800" tIns="41400" rIns="82800" bIns="41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strike="noStrik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Atmospheric </a:t>
              </a:r>
              <a:endParaRPr sz="1600" b="0" strike="noStrike" dirty="0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strike="noStrik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ECMWF data</a:t>
              </a:r>
              <a:endParaRPr sz="1600" b="0" strike="noStrike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46"/>
            <p:cNvSpPr/>
            <p:nvPr/>
          </p:nvSpPr>
          <p:spPr>
            <a:xfrm>
              <a:off x="1349280" y="1193040"/>
              <a:ext cx="2496600" cy="719640"/>
            </a:xfrm>
            <a:prstGeom prst="rect">
              <a:avLst/>
            </a:prstGeom>
            <a:solidFill>
              <a:srgbClr val="6666FF"/>
            </a:solidFill>
            <a:ln>
              <a:noFill/>
            </a:ln>
          </p:spPr>
          <p:txBody>
            <a:bodyPr spcFirstLastPara="1" wrap="square" lIns="82800" tIns="41400" rIns="82800" bIns="41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strike="noStrik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Satellite and in situ </a:t>
              </a:r>
              <a:endParaRPr sz="1600" b="0" strike="noStrike" dirty="0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strike="noStrike" dirty="0" err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obs</a:t>
              </a:r>
              <a:r>
                <a:rPr lang="en-US" sz="1600" b="0" strike="noStrik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from CMEMS TACs</a:t>
              </a:r>
              <a:endParaRPr sz="1600" b="0" strike="noStrike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46"/>
            <p:cNvSpPr/>
            <p:nvPr/>
          </p:nvSpPr>
          <p:spPr>
            <a:xfrm>
              <a:off x="1238400" y="5857560"/>
              <a:ext cx="7670880" cy="799560"/>
            </a:xfrm>
            <a:prstGeom prst="rect">
              <a:avLst/>
            </a:prstGeom>
            <a:solidFill>
              <a:srgbClr val="6666FF"/>
            </a:solidFill>
            <a:ln>
              <a:noFill/>
            </a:ln>
          </p:spPr>
          <p:txBody>
            <a:bodyPr spcFirstLastPara="1" wrap="square" lIns="82800" tIns="41400" rIns="82800" bIns="41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Diffusion Unit</a:t>
              </a:r>
              <a:endParaRPr sz="1800" b="0" strike="noStrike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CMEMS Information System</a:t>
              </a:r>
              <a:endParaRPr sz="1800" b="0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46"/>
            <p:cNvSpPr/>
            <p:nvPr/>
          </p:nvSpPr>
          <p:spPr>
            <a:xfrm>
              <a:off x="5054760" y="4637880"/>
              <a:ext cx="1106640" cy="799560"/>
            </a:xfrm>
            <a:prstGeom prst="rect">
              <a:avLst/>
            </a:prstGeom>
            <a:solidFill>
              <a:srgbClr val="6666FF"/>
            </a:solidFill>
            <a:ln>
              <a:noFill/>
            </a:ln>
          </p:spPr>
          <p:txBody>
            <a:bodyPr spcFirstLastPara="1" wrap="square" lIns="82800" tIns="41400" rIns="82800" bIns="41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Biological </a:t>
              </a:r>
              <a:endParaRPr sz="1600" b="0" strike="noStrike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Reanalysis</a:t>
              </a:r>
              <a:endParaRPr sz="1600" b="0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46"/>
            <p:cNvSpPr/>
            <p:nvPr/>
          </p:nvSpPr>
          <p:spPr>
            <a:xfrm>
              <a:off x="2322360" y="4637880"/>
              <a:ext cx="1215720" cy="799560"/>
            </a:xfrm>
            <a:prstGeom prst="rect">
              <a:avLst/>
            </a:prstGeom>
            <a:solidFill>
              <a:srgbClr val="6666FF"/>
            </a:solidFill>
            <a:ln>
              <a:noFill/>
            </a:ln>
            <a:effectLst>
              <a:outerShdw dist="107423" dir="2700000">
                <a:srgbClr val="EEECE1">
                  <a:alpha val="74901"/>
                </a:srgbClr>
              </a:outerShdw>
            </a:effectLst>
          </p:spPr>
          <p:txBody>
            <a:bodyPr spcFirstLastPara="1" wrap="square" lIns="82800" tIns="41400" rIns="82800" bIns="41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Biological RT</a:t>
              </a:r>
              <a:endParaRPr sz="1600" b="0" strike="noStrike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Forecast</a:t>
              </a:r>
              <a:endParaRPr sz="1600" b="0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46"/>
            <p:cNvSpPr/>
            <p:nvPr/>
          </p:nvSpPr>
          <p:spPr>
            <a:xfrm>
              <a:off x="1365840" y="2209320"/>
              <a:ext cx="7543440" cy="2072520"/>
            </a:xfrm>
            <a:prstGeom prst="rect">
              <a:avLst/>
            </a:prstGeom>
            <a:noFill/>
            <a:ln w="38150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33" name="Google Shape;233;p46"/>
            <p:cNvCxnSpPr/>
            <p:nvPr/>
          </p:nvCxnSpPr>
          <p:spPr>
            <a:xfrm>
              <a:off x="3273480" y="1913040"/>
              <a:ext cx="887760" cy="858240"/>
            </a:xfrm>
            <a:prstGeom prst="straightConnector1">
              <a:avLst/>
            </a:prstGeom>
            <a:noFill/>
            <a:ln w="5722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34" name="Google Shape;234;p46"/>
            <p:cNvCxnSpPr/>
            <p:nvPr/>
          </p:nvCxnSpPr>
          <p:spPr>
            <a:xfrm flipH="1">
              <a:off x="6613200" y="1889640"/>
              <a:ext cx="658800" cy="700200"/>
            </a:xfrm>
            <a:prstGeom prst="straightConnector1">
              <a:avLst/>
            </a:prstGeom>
            <a:noFill/>
            <a:ln w="5722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35" name="Google Shape;235;p46"/>
            <p:cNvCxnSpPr/>
            <p:nvPr/>
          </p:nvCxnSpPr>
          <p:spPr>
            <a:xfrm>
              <a:off x="2089440" y="5443560"/>
              <a:ext cx="3048120" cy="378720"/>
            </a:xfrm>
            <a:prstGeom prst="straightConnector1">
              <a:avLst/>
            </a:prstGeom>
            <a:noFill/>
            <a:ln w="2842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36" name="Google Shape;236;p46"/>
            <p:cNvCxnSpPr/>
            <p:nvPr/>
          </p:nvCxnSpPr>
          <p:spPr>
            <a:xfrm>
              <a:off x="3704760" y="5443560"/>
              <a:ext cx="1432800" cy="378720"/>
            </a:xfrm>
            <a:prstGeom prst="straightConnector1">
              <a:avLst/>
            </a:prstGeom>
            <a:noFill/>
            <a:ln w="2842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37" name="Google Shape;237;p46"/>
            <p:cNvCxnSpPr/>
            <p:nvPr/>
          </p:nvCxnSpPr>
          <p:spPr>
            <a:xfrm rot="10800000" flipH="1">
              <a:off x="5137560" y="5443560"/>
              <a:ext cx="115200" cy="378720"/>
            </a:xfrm>
            <a:prstGeom prst="straightConnector1">
              <a:avLst/>
            </a:prstGeom>
            <a:noFill/>
            <a:ln w="28425" cap="flat" cmpd="sng">
              <a:solidFill>
                <a:srgbClr val="000000"/>
              </a:solidFill>
              <a:prstDash val="solid"/>
              <a:round/>
              <a:headEnd type="triangle" w="med" len="med"/>
              <a:tailEnd type="none" w="sm" len="sm"/>
            </a:ln>
          </p:spPr>
        </p:cxnSp>
        <p:cxnSp>
          <p:nvCxnSpPr>
            <p:cNvPr id="238" name="Google Shape;238;p46"/>
            <p:cNvCxnSpPr/>
            <p:nvPr/>
          </p:nvCxnSpPr>
          <p:spPr>
            <a:xfrm rot="10800000" flipH="1">
              <a:off x="5137560" y="5443560"/>
              <a:ext cx="1663200" cy="378720"/>
            </a:xfrm>
            <a:prstGeom prst="straightConnector1">
              <a:avLst/>
            </a:prstGeom>
            <a:noFill/>
            <a:ln w="28425" cap="flat" cmpd="sng">
              <a:solidFill>
                <a:srgbClr val="000000"/>
              </a:solidFill>
              <a:prstDash val="solid"/>
              <a:round/>
              <a:headEnd type="triangle" w="med" len="med"/>
              <a:tailEnd type="none" w="sm" len="sm"/>
            </a:ln>
          </p:spPr>
        </p:cxnSp>
        <p:cxnSp>
          <p:nvCxnSpPr>
            <p:cNvPr id="239" name="Google Shape;239;p46"/>
            <p:cNvCxnSpPr/>
            <p:nvPr/>
          </p:nvCxnSpPr>
          <p:spPr>
            <a:xfrm>
              <a:off x="1577880" y="4282200"/>
              <a:ext cx="0" cy="237960"/>
            </a:xfrm>
            <a:prstGeom prst="straightConnector1">
              <a:avLst/>
            </a:prstGeom>
            <a:noFill/>
            <a:ln w="2842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40" name="Google Shape;240;p46"/>
            <p:cNvCxnSpPr/>
            <p:nvPr/>
          </p:nvCxnSpPr>
          <p:spPr>
            <a:xfrm>
              <a:off x="4260960" y="4290480"/>
              <a:ext cx="0" cy="237960"/>
            </a:xfrm>
            <a:prstGeom prst="straightConnector1">
              <a:avLst/>
            </a:prstGeom>
            <a:noFill/>
            <a:ln w="2842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41" name="Google Shape;241;p46"/>
            <p:cNvCxnSpPr/>
            <p:nvPr/>
          </p:nvCxnSpPr>
          <p:spPr>
            <a:xfrm>
              <a:off x="5690520" y="4290480"/>
              <a:ext cx="0" cy="237960"/>
            </a:xfrm>
            <a:prstGeom prst="straightConnector1">
              <a:avLst/>
            </a:prstGeom>
            <a:noFill/>
            <a:ln w="2842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42" name="Google Shape;242;p46"/>
            <p:cNvCxnSpPr/>
            <p:nvPr/>
          </p:nvCxnSpPr>
          <p:spPr>
            <a:xfrm>
              <a:off x="2828520" y="4282200"/>
              <a:ext cx="0" cy="237960"/>
            </a:xfrm>
            <a:prstGeom prst="straightConnector1">
              <a:avLst/>
            </a:prstGeom>
            <a:noFill/>
            <a:ln w="2842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grpSp>
          <p:nvGrpSpPr>
            <p:cNvPr id="243" name="Google Shape;243;p46"/>
            <p:cNvGrpSpPr/>
            <p:nvPr/>
          </p:nvGrpSpPr>
          <p:grpSpPr>
            <a:xfrm>
              <a:off x="3848760" y="2364840"/>
              <a:ext cx="3326400" cy="1882080"/>
              <a:chOff x="3848760" y="2364840"/>
              <a:chExt cx="3326400" cy="1882080"/>
            </a:xfrm>
          </p:grpSpPr>
          <p:sp>
            <p:nvSpPr>
              <p:cNvPr id="244" name="Google Shape;244;p46"/>
              <p:cNvSpPr/>
              <p:nvPr/>
            </p:nvSpPr>
            <p:spPr>
              <a:xfrm>
                <a:off x="5398560" y="2364840"/>
                <a:ext cx="1137600" cy="1076400"/>
              </a:xfrm>
              <a:prstGeom prst="ellipse">
                <a:avLst/>
              </a:prstGeom>
              <a:solidFill>
                <a:srgbClr val="C0C0C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46"/>
              <p:cNvSpPr/>
              <p:nvPr/>
            </p:nvSpPr>
            <p:spPr>
              <a:xfrm>
                <a:off x="5404320" y="3170520"/>
                <a:ext cx="1137600" cy="1076400"/>
              </a:xfrm>
              <a:prstGeom prst="ellipse">
                <a:avLst/>
              </a:prstGeom>
              <a:solidFill>
                <a:srgbClr val="CCFFC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46"/>
              <p:cNvSpPr/>
              <p:nvPr/>
            </p:nvSpPr>
            <p:spPr>
              <a:xfrm>
                <a:off x="3848760" y="2691360"/>
                <a:ext cx="1268280" cy="1224000"/>
              </a:xfrm>
              <a:prstGeom prst="ellipse">
                <a:avLst/>
              </a:prstGeom>
              <a:solidFill>
                <a:srgbClr val="6666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46"/>
              <p:cNvSpPr/>
              <p:nvPr/>
            </p:nvSpPr>
            <p:spPr>
              <a:xfrm>
                <a:off x="5918040" y="2554200"/>
                <a:ext cx="1257120" cy="1249200"/>
              </a:xfrm>
              <a:prstGeom prst="ellipse">
                <a:avLst/>
              </a:prstGeom>
              <a:solidFill>
                <a:srgbClr val="6666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46"/>
              <p:cNvSpPr/>
              <p:nvPr/>
            </p:nvSpPr>
            <p:spPr>
              <a:xfrm>
                <a:off x="3859200" y="2976840"/>
                <a:ext cx="1230840" cy="82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2800" tIns="41400" rIns="82800" bIns="414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b="1" strike="noStrike" dirty="0" err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EnKF</a:t>
                </a:r>
                <a:endParaRPr sz="1600" b="0" strike="noStrike" dirty="0"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 strike="noStrike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Data assimilation</a:t>
                </a:r>
                <a:endParaRPr sz="1100" b="0" strike="noStrike" dirty="0"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 strike="noStrike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system</a:t>
                </a:r>
                <a:endParaRPr sz="1100" b="0" strike="noStrike" dirty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46"/>
              <p:cNvSpPr/>
              <p:nvPr/>
            </p:nvSpPr>
            <p:spPr>
              <a:xfrm>
                <a:off x="5977440" y="2882880"/>
                <a:ext cx="1100880" cy="752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2800" tIns="41400" rIns="82800" bIns="414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b="1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HYCOM</a:t>
                </a:r>
                <a:endParaRPr sz="1600" b="0" strike="noStrike"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Ocean model</a:t>
                </a:r>
                <a:endParaRPr sz="1400" b="0" strike="noStrike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50" name="Google Shape;250;p46"/>
              <p:cNvCxnSpPr/>
              <p:nvPr/>
            </p:nvCxnSpPr>
            <p:spPr>
              <a:xfrm rot="10800000" flipH="1">
                <a:off x="5122800" y="3274560"/>
                <a:ext cx="794880" cy="24840"/>
              </a:xfrm>
              <a:prstGeom prst="straightConnector1">
                <a:avLst/>
              </a:prstGeom>
              <a:noFill/>
              <a:ln w="28425" cap="flat" cmpd="sng">
                <a:solidFill>
                  <a:srgbClr val="000000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sp>
            <p:nvSpPr>
              <p:cNvPr id="251" name="Google Shape;251;p46"/>
              <p:cNvSpPr/>
              <p:nvPr/>
            </p:nvSpPr>
            <p:spPr>
              <a:xfrm>
                <a:off x="5531760" y="2562480"/>
                <a:ext cx="629640" cy="5846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2800" tIns="41400" rIns="82800" bIns="414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Sea-Ice</a:t>
                </a:r>
                <a:endParaRPr sz="1100" b="0" strike="noStrike"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model</a:t>
                </a:r>
                <a:endParaRPr sz="1100" b="0" strike="noStrike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46"/>
              <p:cNvSpPr/>
              <p:nvPr/>
            </p:nvSpPr>
            <p:spPr>
              <a:xfrm>
                <a:off x="5527440" y="3656160"/>
                <a:ext cx="894600" cy="417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2800" tIns="41400" rIns="82800" bIns="414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Ecosystem model</a:t>
                </a:r>
                <a:endParaRPr sz="1100" b="0" strike="noStrike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53" name="Google Shape;253;p46"/>
              <p:cNvCxnSpPr/>
              <p:nvPr/>
            </p:nvCxnSpPr>
            <p:spPr>
              <a:xfrm rot="10800000" flipH="1">
                <a:off x="4974840" y="2824920"/>
                <a:ext cx="423360" cy="151920"/>
              </a:xfrm>
              <a:prstGeom prst="straightConnector1">
                <a:avLst/>
              </a:prstGeom>
              <a:noFill/>
              <a:ln w="28425" cap="flat" cmpd="sng">
                <a:solidFill>
                  <a:srgbClr val="000000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cxnSp>
            <p:nvCxnSpPr>
              <p:cNvPr id="254" name="Google Shape;254;p46"/>
              <p:cNvCxnSpPr/>
              <p:nvPr/>
            </p:nvCxnSpPr>
            <p:spPr>
              <a:xfrm>
                <a:off x="5063760" y="3545640"/>
                <a:ext cx="334440" cy="142920"/>
              </a:xfrm>
              <a:prstGeom prst="straightConnector1">
                <a:avLst/>
              </a:prstGeom>
              <a:noFill/>
              <a:ln w="28425" cap="rnd" cmpd="sng">
                <a:solidFill>
                  <a:srgbClr val="000000"/>
                </a:solidFill>
                <a:prstDash val="dashDot"/>
                <a:round/>
                <a:headEnd type="triangle" w="med" len="med"/>
                <a:tailEnd type="triangle" w="med" len="med"/>
              </a:ln>
            </p:spPr>
          </p:cxnSp>
        </p:grpSp>
        <p:cxnSp>
          <p:nvCxnSpPr>
            <p:cNvPr id="255" name="Google Shape;255;p46"/>
            <p:cNvCxnSpPr/>
            <p:nvPr/>
          </p:nvCxnSpPr>
          <p:spPr>
            <a:xfrm>
              <a:off x="7339320" y="1889640"/>
              <a:ext cx="672840" cy="766800"/>
            </a:xfrm>
            <a:prstGeom prst="straightConnector1">
              <a:avLst/>
            </a:prstGeom>
            <a:noFill/>
            <a:ln w="5722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56" name="Google Shape;256;p46"/>
            <p:cNvSpPr/>
            <p:nvPr/>
          </p:nvSpPr>
          <p:spPr>
            <a:xfrm>
              <a:off x="7598880" y="2691360"/>
              <a:ext cx="1288080" cy="1149480"/>
            </a:xfrm>
            <a:prstGeom prst="ellipse">
              <a:avLst/>
            </a:prstGeom>
            <a:gradFill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00" scaled="0"/>
            </a:gradFill>
            <a:ln w="9525" cap="flat" cmpd="sng">
              <a:solidFill>
                <a:srgbClr val="4A7EB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3040" dir="5400000">
                <a:srgbClr val="000000">
                  <a:alpha val="34901"/>
                </a:srgbClr>
              </a:outerShdw>
            </a:effectLst>
          </p:spPr>
          <p:txBody>
            <a:bodyPr spcFirstLastPara="1" wrap="square" lIns="90000" tIns="45000" rIns="90000" bIns="45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WAM </a:t>
              </a:r>
              <a:r>
                <a:rPr lang="en-US" sz="1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Wave model</a:t>
              </a:r>
              <a:endParaRPr sz="1400" b="0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7" name="Google Shape;257;p46"/>
            <p:cNvCxnSpPr/>
            <p:nvPr/>
          </p:nvCxnSpPr>
          <p:spPr>
            <a:xfrm>
              <a:off x="7175160" y="3195000"/>
              <a:ext cx="471240" cy="0"/>
            </a:xfrm>
            <a:prstGeom prst="straightConnector1">
              <a:avLst/>
            </a:prstGeom>
            <a:noFill/>
            <a:ln w="28425" cap="flat" cmpd="sng">
              <a:solidFill>
                <a:srgbClr val="000000"/>
              </a:solidFill>
              <a:prstDash val="solid"/>
              <a:round/>
              <a:headEnd type="triangle" w="med" len="med"/>
              <a:tailEnd type="none" w="sm" len="sm"/>
            </a:ln>
          </p:spPr>
        </p:cxnSp>
        <p:cxnSp>
          <p:nvCxnSpPr>
            <p:cNvPr id="258" name="Google Shape;258;p46"/>
            <p:cNvCxnSpPr/>
            <p:nvPr/>
          </p:nvCxnSpPr>
          <p:spPr>
            <a:xfrm rot="10800000" flipH="1">
              <a:off x="5118120" y="5443560"/>
              <a:ext cx="3163320" cy="417960"/>
            </a:xfrm>
            <a:prstGeom prst="straightConnector1">
              <a:avLst/>
            </a:prstGeom>
            <a:noFill/>
            <a:ln w="28425" cap="flat" cmpd="sng">
              <a:solidFill>
                <a:srgbClr val="000000"/>
              </a:solidFill>
              <a:prstDash val="solid"/>
              <a:round/>
              <a:headEnd type="triangle" w="med" len="med"/>
              <a:tailEnd type="none" w="sm" len="sm"/>
            </a:ln>
          </p:spPr>
        </p:cxnSp>
        <p:sp>
          <p:nvSpPr>
            <p:cNvPr id="259" name="Google Shape;259;p46"/>
            <p:cNvSpPr/>
            <p:nvPr/>
          </p:nvSpPr>
          <p:spPr>
            <a:xfrm>
              <a:off x="6326640" y="4643640"/>
              <a:ext cx="1080720" cy="799560"/>
            </a:xfrm>
            <a:prstGeom prst="rect">
              <a:avLst/>
            </a:prstGeom>
            <a:solidFill>
              <a:srgbClr val="6666FF"/>
            </a:solidFill>
            <a:ln>
              <a:noFill/>
            </a:ln>
          </p:spPr>
          <p:txBody>
            <a:bodyPr spcFirstLastPara="1" wrap="square" lIns="82800" tIns="41400" rIns="82800" bIns="41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Waves </a:t>
              </a:r>
              <a:endParaRPr sz="1600" b="0" strike="noStrike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Forecast </a:t>
              </a:r>
              <a:endParaRPr sz="1600" b="0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60" name="Google Shape;260;p46"/>
            <p:cNvCxnSpPr/>
            <p:nvPr/>
          </p:nvCxnSpPr>
          <p:spPr>
            <a:xfrm>
              <a:off x="7083000" y="4298760"/>
              <a:ext cx="0" cy="237960"/>
            </a:xfrm>
            <a:prstGeom prst="straightConnector1">
              <a:avLst/>
            </a:prstGeom>
            <a:noFill/>
            <a:ln w="2842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61" name="Google Shape;261;p46"/>
            <p:cNvCxnSpPr/>
            <p:nvPr/>
          </p:nvCxnSpPr>
          <p:spPr>
            <a:xfrm>
              <a:off x="7175160" y="3299400"/>
              <a:ext cx="471240" cy="0"/>
            </a:xfrm>
            <a:prstGeom prst="straightConnector1">
              <a:avLst/>
            </a:prstGeom>
            <a:noFill/>
            <a:ln w="2842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62" name="Google Shape;262;p46"/>
            <p:cNvSpPr/>
            <p:nvPr/>
          </p:nvSpPr>
          <p:spPr>
            <a:xfrm>
              <a:off x="6369840" y="2522520"/>
              <a:ext cx="1417320" cy="33696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50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dist="20160" dir="5400000">
                <a:srgbClr val="000000">
                  <a:alpha val="37647"/>
                </a:srgbClr>
              </a:outerShdw>
            </a:effectLst>
          </p:spPr>
        </p:sp>
        <p:sp>
          <p:nvSpPr>
            <p:cNvPr id="263" name="Google Shape;263;p46"/>
            <p:cNvSpPr/>
            <p:nvPr/>
          </p:nvSpPr>
          <p:spPr>
            <a:xfrm>
              <a:off x="1238400" y="2608200"/>
              <a:ext cx="1137600" cy="1076400"/>
            </a:xfrm>
            <a:prstGeom prst="ellipse">
              <a:avLst/>
            </a:prstGeom>
            <a:solidFill>
              <a:srgbClr val="C0C0C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6"/>
            <p:cNvSpPr/>
            <p:nvPr/>
          </p:nvSpPr>
          <p:spPr>
            <a:xfrm>
              <a:off x="2480400" y="2737080"/>
              <a:ext cx="1257120" cy="1249200"/>
            </a:xfrm>
            <a:prstGeom prst="ellipse">
              <a:avLst/>
            </a:prstGeom>
            <a:solidFill>
              <a:srgbClr val="6666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6"/>
            <p:cNvSpPr/>
            <p:nvPr/>
          </p:nvSpPr>
          <p:spPr>
            <a:xfrm>
              <a:off x="2545560" y="3009600"/>
              <a:ext cx="1100880" cy="7520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800" tIns="41400" rIns="82800" bIns="414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strike="noStrik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HYCOM</a:t>
              </a:r>
              <a:endParaRPr sz="1600" b="0" strike="noStrike" dirty="0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strike="noStrik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Tidal model</a:t>
              </a:r>
              <a:endParaRPr sz="1400" b="0" strike="noStrike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46"/>
            <p:cNvSpPr/>
            <p:nvPr/>
          </p:nvSpPr>
          <p:spPr>
            <a:xfrm>
              <a:off x="1315080" y="2882880"/>
              <a:ext cx="880200" cy="5846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800" tIns="41400" rIns="82800" bIns="414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strike="noStrik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NeXtSIM</a:t>
              </a:r>
              <a:endParaRPr sz="1100" b="0" strike="noStrike" dirty="0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Sea-Ice</a:t>
              </a:r>
              <a:endParaRPr sz="1100" b="0" strike="noStrike" dirty="0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model</a:t>
              </a:r>
              <a:endParaRPr sz="1100" b="0" strike="noStrike" dirty="0"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67" name="Google Shape;267;p46"/>
            <p:cNvCxnSpPr/>
            <p:nvPr/>
          </p:nvCxnSpPr>
          <p:spPr>
            <a:xfrm flipH="1">
              <a:off x="3452400" y="1913040"/>
              <a:ext cx="3252960" cy="947520"/>
            </a:xfrm>
            <a:prstGeom prst="straightConnector1">
              <a:avLst/>
            </a:prstGeom>
            <a:noFill/>
            <a:ln w="5722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68" name="Google Shape;268;p46"/>
            <p:cNvCxnSpPr/>
            <p:nvPr/>
          </p:nvCxnSpPr>
          <p:spPr>
            <a:xfrm flipH="1">
              <a:off x="2195640" y="1902600"/>
              <a:ext cx="3691440" cy="847080"/>
            </a:xfrm>
            <a:prstGeom prst="straightConnector1">
              <a:avLst/>
            </a:prstGeom>
            <a:noFill/>
            <a:ln w="5722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69" name="Google Shape;269;p46"/>
            <p:cNvCxnSpPr/>
            <p:nvPr/>
          </p:nvCxnSpPr>
          <p:spPr>
            <a:xfrm flipH="1">
              <a:off x="1970640" y="1891440"/>
              <a:ext cx="640440" cy="770040"/>
            </a:xfrm>
            <a:prstGeom prst="straightConnector1">
              <a:avLst/>
            </a:prstGeom>
            <a:noFill/>
            <a:ln w="5722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70" name="Google Shape;270;p46"/>
            <p:cNvCxnSpPr/>
            <p:nvPr/>
          </p:nvCxnSpPr>
          <p:spPr>
            <a:xfrm>
              <a:off x="5591160" y="1916640"/>
              <a:ext cx="2325600" cy="848520"/>
            </a:xfrm>
            <a:prstGeom prst="straightConnector1">
              <a:avLst/>
            </a:prstGeom>
            <a:noFill/>
            <a:ln w="5722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71" name="Google Shape;271;p46"/>
            <p:cNvSpPr/>
            <p:nvPr/>
          </p:nvSpPr>
          <p:spPr>
            <a:xfrm>
              <a:off x="7678080" y="4626360"/>
              <a:ext cx="1203480" cy="799560"/>
            </a:xfrm>
            <a:prstGeom prst="rect">
              <a:avLst/>
            </a:prstGeom>
            <a:solidFill>
              <a:srgbClr val="6666FF"/>
            </a:solidFill>
            <a:ln>
              <a:noFill/>
            </a:ln>
          </p:spPr>
          <p:txBody>
            <a:bodyPr spcFirstLastPara="1" wrap="square" lIns="82800" tIns="41400" rIns="82800" bIns="41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Waves </a:t>
              </a:r>
              <a:endParaRPr sz="1600" b="0" strike="noStrike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Reanalysis </a:t>
              </a:r>
              <a:endParaRPr sz="1600" b="0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72" name="Google Shape;272;p46"/>
            <p:cNvCxnSpPr/>
            <p:nvPr/>
          </p:nvCxnSpPr>
          <p:spPr>
            <a:xfrm>
              <a:off x="8281440" y="4282200"/>
              <a:ext cx="0" cy="237960"/>
            </a:xfrm>
            <a:prstGeom prst="straightConnector1">
              <a:avLst/>
            </a:prstGeom>
            <a:noFill/>
            <a:ln w="2842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273" name="Google Shape;273;p46"/>
          <p:cNvSpPr/>
          <p:nvPr/>
        </p:nvSpPr>
        <p:spPr>
          <a:xfrm>
            <a:off x="6092596" y="721293"/>
            <a:ext cx="2192549" cy="719640"/>
          </a:xfrm>
          <a:prstGeom prst="rect">
            <a:avLst/>
          </a:prstGeom>
          <a:solidFill>
            <a:srgbClr val="6666FF"/>
          </a:solidFill>
          <a:ln>
            <a:noFill/>
          </a:ln>
        </p:spPr>
        <p:txBody>
          <a:bodyPr spcFirstLastPara="1" wrap="square" lIns="82800" tIns="41400" rIns="82800" bIns="4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Lateral </a:t>
            </a:r>
            <a:r>
              <a:rPr lang="en-US" sz="1600" b="0" strike="noStrik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bc</a:t>
            </a:r>
            <a:r>
              <a:rPr lang="en-US" sz="16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 MFC</a:t>
            </a:r>
            <a:endParaRPr sz="16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4" name="Google Shape;274;p46"/>
          <p:cNvCxnSpPr/>
          <p:nvPr/>
        </p:nvCxnSpPr>
        <p:spPr>
          <a:xfrm flipH="1">
            <a:off x="4236710" y="1408381"/>
            <a:ext cx="1937075" cy="1195132"/>
          </a:xfrm>
          <a:prstGeom prst="straightConnector1">
            <a:avLst/>
          </a:prstGeom>
          <a:noFill/>
          <a:ln w="572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5" name="Google Shape;275;p46"/>
          <p:cNvCxnSpPr/>
          <p:nvPr/>
        </p:nvCxnSpPr>
        <p:spPr>
          <a:xfrm>
            <a:off x="7052180" y="1537462"/>
            <a:ext cx="1387041" cy="1086250"/>
          </a:xfrm>
          <a:prstGeom prst="straightConnector1">
            <a:avLst/>
          </a:prstGeom>
          <a:noFill/>
          <a:ln w="572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6" name="Google Shape;276;p46"/>
          <p:cNvCxnSpPr/>
          <p:nvPr/>
        </p:nvCxnSpPr>
        <p:spPr>
          <a:xfrm>
            <a:off x="7003302" y="1426231"/>
            <a:ext cx="907464" cy="1717778"/>
          </a:xfrm>
          <a:prstGeom prst="straightConnector1">
            <a:avLst/>
          </a:prstGeom>
          <a:noFill/>
          <a:ln w="572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9" name="Google Shape;262;p46"/>
          <p:cNvSpPr/>
          <p:nvPr/>
        </p:nvSpPr>
        <p:spPr>
          <a:xfrm flipH="1" flipV="1">
            <a:off x="8801729" y="2250894"/>
            <a:ext cx="1672328" cy="3395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5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  <a:effectLst>
            <a:outerShdw dist="20160" dir="5400000">
              <a:srgbClr val="000000">
                <a:alpha val="37647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665754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/>
          <p:nvPr/>
        </p:nvSpPr>
        <p:spPr>
          <a:xfrm>
            <a:off x="1983803" y="229680"/>
            <a:ext cx="10969463" cy="614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strike="noStrike" dirty="0" smtClean="0">
                <a:solidFill>
                  <a:srgbClr val="FF0000"/>
                </a:solidFill>
                <a:sym typeface="Arial"/>
              </a:rPr>
              <a:t>Conclusions</a:t>
            </a:r>
            <a:endParaRPr sz="3000" b="0" strike="noStrik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41"/>
          <p:cNvSpPr txBox="1"/>
          <p:nvPr/>
        </p:nvSpPr>
        <p:spPr>
          <a:xfrm>
            <a:off x="514905" y="1846800"/>
            <a:ext cx="10705891" cy="448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nb-NO" sz="2000" b="1" strike="noStrike" dirty="0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The ARC-MFC </a:t>
            </a:r>
            <a:r>
              <a:rPr lang="nb-NO" sz="2000" b="1" strike="noStrike" dirty="0" err="1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forecast</a:t>
            </a:r>
            <a:r>
              <a:rPr lang="nb-NO" sz="2000" b="1" strike="noStrike" dirty="0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 system </a:t>
            </a:r>
            <a:r>
              <a:rPr lang="nb-NO" sz="2000" b="1" strike="noStrike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is operational</a:t>
            </a:r>
            <a:r>
              <a:rPr lang="nb-NO" sz="2000" b="1" strike="noStrike" dirty="0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 and delivers </a:t>
            </a:r>
            <a:r>
              <a:rPr lang="nb-NO" sz="2000" b="1" strike="noStrike" dirty="0" err="1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daily</a:t>
            </a:r>
            <a:r>
              <a:rPr lang="nb-NO" sz="2000" b="1" strike="noStrike" dirty="0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 10-day ensemble </a:t>
            </a:r>
            <a:r>
              <a:rPr lang="nb-NO" sz="2000" b="1" strike="noStrike" dirty="0" err="1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forecasts</a:t>
            </a:r>
            <a:r>
              <a:rPr lang="nb-NO" sz="2000" b="1" strike="noStrike" dirty="0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nb-NO" sz="2000" b="1" dirty="0" smtClean="0">
                <a:solidFill>
                  <a:srgbClr val="59595A"/>
                </a:solidFill>
              </a:rPr>
              <a:t>The </a:t>
            </a:r>
            <a:r>
              <a:rPr lang="nb-NO" sz="2000" b="1" dirty="0" err="1" smtClean="0">
                <a:solidFill>
                  <a:srgbClr val="59595A"/>
                </a:solidFill>
              </a:rPr>
              <a:t>forecast</a:t>
            </a:r>
            <a:r>
              <a:rPr lang="nb-NO" sz="2000" b="1" dirty="0" smtClean="0">
                <a:solidFill>
                  <a:srgbClr val="59595A"/>
                </a:solidFill>
              </a:rPr>
              <a:t> system is used by a </a:t>
            </a:r>
            <a:r>
              <a:rPr lang="nb-NO" sz="2000" b="1" dirty="0" err="1" smtClean="0">
                <a:solidFill>
                  <a:srgbClr val="59595A"/>
                </a:solidFill>
              </a:rPr>
              <a:t>wide</a:t>
            </a:r>
            <a:r>
              <a:rPr lang="nb-NO" sz="2000" b="1" dirty="0" smtClean="0">
                <a:solidFill>
                  <a:srgbClr val="59595A"/>
                </a:solidFill>
              </a:rPr>
              <a:t> range </a:t>
            </a:r>
            <a:r>
              <a:rPr lang="nb-NO" sz="2000" b="1" dirty="0" err="1" smtClean="0">
                <a:solidFill>
                  <a:srgbClr val="59595A"/>
                </a:solidFill>
              </a:rPr>
              <a:t>of</a:t>
            </a:r>
            <a:r>
              <a:rPr lang="nb-NO" sz="2000" b="1" dirty="0" smtClean="0">
                <a:solidFill>
                  <a:srgbClr val="59595A"/>
                </a:solidFill>
              </a:rPr>
              <a:t> end </a:t>
            </a:r>
            <a:r>
              <a:rPr lang="nb-NO" sz="2000" b="1" dirty="0" err="1" smtClean="0">
                <a:solidFill>
                  <a:srgbClr val="59595A"/>
                </a:solidFill>
              </a:rPr>
              <a:t>users</a:t>
            </a:r>
            <a:r>
              <a:rPr lang="nb-NO" sz="2000" b="1" dirty="0" smtClean="0">
                <a:solidFill>
                  <a:srgbClr val="59595A"/>
                </a:solidFill>
              </a:rPr>
              <a:t> and </a:t>
            </a:r>
            <a:r>
              <a:rPr lang="nb-NO" sz="2000" b="1" dirty="0" err="1" smtClean="0">
                <a:solidFill>
                  <a:srgbClr val="59595A"/>
                </a:solidFill>
              </a:rPr>
              <a:t>provides</a:t>
            </a:r>
            <a:r>
              <a:rPr lang="nb-NO" sz="2000" b="1" dirty="0" smtClean="0">
                <a:solidFill>
                  <a:srgbClr val="59595A"/>
                </a:solidFill>
              </a:rPr>
              <a:t> </a:t>
            </a:r>
            <a:r>
              <a:rPr lang="nb-NO" sz="2000" b="1" dirty="0" err="1" smtClean="0">
                <a:solidFill>
                  <a:srgbClr val="59595A"/>
                </a:solidFill>
              </a:rPr>
              <a:t>the</a:t>
            </a:r>
            <a:r>
              <a:rPr lang="nb-NO" sz="2000" b="1" dirty="0" smtClean="0">
                <a:solidFill>
                  <a:srgbClr val="59595A"/>
                </a:solidFill>
              </a:rPr>
              <a:t> </a:t>
            </a:r>
            <a:r>
              <a:rPr lang="nb-NO" sz="2000" b="1" dirty="0" err="1" smtClean="0">
                <a:solidFill>
                  <a:srgbClr val="59595A"/>
                </a:solidFill>
              </a:rPr>
              <a:t>boundaries</a:t>
            </a:r>
            <a:r>
              <a:rPr lang="nb-NO" sz="2000" b="1" dirty="0" smtClean="0">
                <a:solidFill>
                  <a:srgbClr val="59595A"/>
                </a:solidFill>
              </a:rPr>
              <a:t> for </a:t>
            </a:r>
            <a:r>
              <a:rPr lang="nb-NO" sz="2000" b="1" dirty="0" err="1" smtClean="0">
                <a:solidFill>
                  <a:srgbClr val="59595A"/>
                </a:solidFill>
              </a:rPr>
              <a:t>the</a:t>
            </a:r>
            <a:r>
              <a:rPr lang="nb-NO" sz="2000" b="1" dirty="0" smtClean="0">
                <a:solidFill>
                  <a:srgbClr val="59595A"/>
                </a:solidFill>
              </a:rPr>
              <a:t> Norwegian </a:t>
            </a:r>
            <a:r>
              <a:rPr lang="nb-NO" sz="2000" b="1" dirty="0" err="1" smtClean="0">
                <a:solidFill>
                  <a:srgbClr val="59595A"/>
                </a:solidFill>
              </a:rPr>
              <a:t>high-resolution</a:t>
            </a:r>
            <a:r>
              <a:rPr lang="nb-NO" sz="2000" b="1" dirty="0" smtClean="0">
                <a:solidFill>
                  <a:srgbClr val="59595A"/>
                </a:solidFill>
              </a:rPr>
              <a:t> </a:t>
            </a:r>
            <a:r>
              <a:rPr lang="nb-NO" sz="2000" b="1" dirty="0" err="1" smtClean="0">
                <a:solidFill>
                  <a:srgbClr val="59595A"/>
                </a:solidFill>
              </a:rPr>
              <a:t>ocean</a:t>
            </a:r>
            <a:r>
              <a:rPr lang="nb-NO" sz="2000" b="1" dirty="0" smtClean="0">
                <a:solidFill>
                  <a:srgbClr val="59595A"/>
                </a:solidFill>
              </a:rPr>
              <a:t> </a:t>
            </a:r>
            <a:r>
              <a:rPr lang="nb-NO" sz="2000" b="1" dirty="0" err="1" smtClean="0">
                <a:solidFill>
                  <a:srgbClr val="59595A"/>
                </a:solidFill>
              </a:rPr>
              <a:t>forecasts</a:t>
            </a:r>
            <a:endParaRPr lang="nb-NO" sz="2000" b="1" strike="noStrike" dirty="0" smtClean="0">
              <a:solidFill>
                <a:srgbClr val="59595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nb-NO" sz="2000" b="1" dirty="0" smtClean="0">
                <a:solidFill>
                  <a:srgbClr val="59595A"/>
                </a:solidFill>
              </a:rPr>
              <a:t>The system </a:t>
            </a:r>
            <a:r>
              <a:rPr lang="nb-NO" sz="2000" b="1" dirty="0" err="1" smtClean="0">
                <a:solidFill>
                  <a:srgbClr val="59595A"/>
                </a:solidFill>
              </a:rPr>
              <a:t>will</a:t>
            </a:r>
            <a:r>
              <a:rPr lang="nb-NO" sz="2000" b="1" dirty="0" smtClean="0">
                <a:solidFill>
                  <a:srgbClr val="59595A"/>
                </a:solidFill>
              </a:rPr>
              <a:t> be </a:t>
            </a:r>
            <a:r>
              <a:rPr lang="nb-NO" sz="2000" b="1" dirty="0" err="1" smtClean="0">
                <a:solidFill>
                  <a:srgbClr val="59595A"/>
                </a:solidFill>
              </a:rPr>
              <a:t>extended</a:t>
            </a:r>
            <a:r>
              <a:rPr lang="nb-NO" sz="2000" b="1" dirty="0" smtClean="0">
                <a:solidFill>
                  <a:srgbClr val="59595A"/>
                </a:solidFill>
              </a:rPr>
              <a:t> in </a:t>
            </a:r>
            <a:r>
              <a:rPr lang="nb-NO" sz="2000" b="1" dirty="0" err="1" smtClean="0">
                <a:solidFill>
                  <a:srgbClr val="59595A"/>
                </a:solidFill>
              </a:rPr>
              <a:t>the</a:t>
            </a:r>
            <a:r>
              <a:rPr lang="nb-NO" sz="2000" b="1" dirty="0" smtClean="0">
                <a:solidFill>
                  <a:srgbClr val="59595A"/>
                </a:solidFill>
              </a:rPr>
              <a:t> </a:t>
            </a:r>
            <a:r>
              <a:rPr lang="nb-NO" sz="2000" b="1" dirty="0" err="1" smtClean="0">
                <a:solidFill>
                  <a:srgbClr val="59595A"/>
                </a:solidFill>
              </a:rPr>
              <a:t>near</a:t>
            </a:r>
            <a:r>
              <a:rPr lang="nb-NO" sz="2000" b="1" dirty="0" smtClean="0">
                <a:solidFill>
                  <a:srgbClr val="59595A"/>
                </a:solidFill>
              </a:rPr>
              <a:t> </a:t>
            </a:r>
            <a:r>
              <a:rPr lang="nb-NO" sz="2000" b="1" dirty="0" err="1" smtClean="0">
                <a:solidFill>
                  <a:srgbClr val="59595A"/>
                </a:solidFill>
              </a:rPr>
              <a:t>future</a:t>
            </a:r>
            <a:r>
              <a:rPr lang="nb-NO" sz="2000" b="1" dirty="0" smtClean="0">
                <a:solidFill>
                  <a:srgbClr val="59595A"/>
                </a:solidFill>
              </a:rPr>
              <a:t> to </a:t>
            </a:r>
            <a:r>
              <a:rPr lang="nb-NO" sz="2000" b="1" dirty="0" err="1" smtClean="0">
                <a:solidFill>
                  <a:srgbClr val="59595A"/>
                </a:solidFill>
              </a:rPr>
              <a:t>higher</a:t>
            </a:r>
            <a:r>
              <a:rPr lang="nb-NO" sz="2000" b="1" dirty="0" smtClean="0">
                <a:solidFill>
                  <a:srgbClr val="59595A"/>
                </a:solidFill>
              </a:rPr>
              <a:t> </a:t>
            </a:r>
            <a:r>
              <a:rPr lang="nb-NO" sz="2000" b="1" dirty="0" err="1" smtClean="0">
                <a:solidFill>
                  <a:srgbClr val="59595A"/>
                </a:solidFill>
              </a:rPr>
              <a:t>resolution</a:t>
            </a:r>
            <a:r>
              <a:rPr lang="nb-NO" sz="2000" b="1" dirty="0" smtClean="0">
                <a:solidFill>
                  <a:srgbClr val="59595A"/>
                </a:solidFill>
              </a:rPr>
              <a:t> (</a:t>
            </a:r>
            <a:r>
              <a:rPr lang="nb-NO" sz="2000" b="1" dirty="0" err="1" smtClean="0">
                <a:solidFill>
                  <a:srgbClr val="59595A"/>
                </a:solidFill>
              </a:rPr>
              <a:t>including</a:t>
            </a:r>
            <a:r>
              <a:rPr lang="nb-NO" sz="2000" b="1" dirty="0" smtClean="0">
                <a:solidFill>
                  <a:srgbClr val="59595A"/>
                </a:solidFill>
              </a:rPr>
              <a:t> tides)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nb-NO" sz="2000" b="1" dirty="0" smtClean="0">
                <a:solidFill>
                  <a:srgbClr val="59595A"/>
                </a:solidFill>
              </a:rPr>
              <a:t>A </a:t>
            </a:r>
            <a:r>
              <a:rPr lang="nb-NO" sz="2000" b="1" dirty="0" err="1" smtClean="0">
                <a:solidFill>
                  <a:srgbClr val="59595A"/>
                </a:solidFill>
              </a:rPr>
              <a:t>fully</a:t>
            </a:r>
            <a:r>
              <a:rPr lang="nb-NO" sz="2000" b="1" dirty="0" smtClean="0">
                <a:solidFill>
                  <a:srgbClr val="59595A"/>
                </a:solidFill>
              </a:rPr>
              <a:t> </a:t>
            </a:r>
            <a:r>
              <a:rPr lang="nb-NO" sz="2000" b="1" dirty="0" err="1" smtClean="0">
                <a:solidFill>
                  <a:srgbClr val="59595A"/>
                </a:solidFill>
              </a:rPr>
              <a:t>coupled</a:t>
            </a:r>
            <a:r>
              <a:rPr lang="nb-NO" sz="2000" b="1" dirty="0" smtClean="0">
                <a:solidFill>
                  <a:srgbClr val="59595A"/>
                </a:solidFill>
              </a:rPr>
              <a:t> </a:t>
            </a:r>
            <a:r>
              <a:rPr lang="nb-NO" sz="2000" b="1" dirty="0" err="1" smtClean="0">
                <a:solidFill>
                  <a:srgbClr val="59595A"/>
                </a:solidFill>
              </a:rPr>
              <a:t>ocean-sea</a:t>
            </a:r>
            <a:r>
              <a:rPr lang="nb-NO" sz="2000" b="1" dirty="0">
                <a:solidFill>
                  <a:srgbClr val="59595A"/>
                </a:solidFill>
              </a:rPr>
              <a:t> </a:t>
            </a:r>
            <a:r>
              <a:rPr lang="nb-NO" sz="2000" b="1" dirty="0" err="1" smtClean="0">
                <a:solidFill>
                  <a:srgbClr val="59595A"/>
                </a:solidFill>
              </a:rPr>
              <a:t>ice-wave</a:t>
            </a:r>
            <a:r>
              <a:rPr lang="nb-NO" sz="2000" b="1" dirty="0" smtClean="0">
                <a:solidFill>
                  <a:srgbClr val="59595A"/>
                </a:solidFill>
              </a:rPr>
              <a:t> </a:t>
            </a:r>
            <a:r>
              <a:rPr lang="nb-NO" sz="2000" b="1" dirty="0" err="1" smtClean="0">
                <a:solidFill>
                  <a:srgbClr val="59595A"/>
                </a:solidFill>
              </a:rPr>
              <a:t>forecast</a:t>
            </a:r>
            <a:r>
              <a:rPr lang="nb-NO" sz="2000" b="1" dirty="0" smtClean="0">
                <a:solidFill>
                  <a:srgbClr val="59595A"/>
                </a:solidFill>
              </a:rPr>
              <a:t> system </a:t>
            </a:r>
            <a:r>
              <a:rPr lang="nb-NO" sz="2000" b="1" dirty="0" err="1" smtClean="0">
                <a:solidFill>
                  <a:srgbClr val="59595A"/>
                </a:solidFill>
              </a:rPr>
              <a:t>will</a:t>
            </a:r>
            <a:r>
              <a:rPr lang="nb-NO" sz="2000" b="1" dirty="0" smtClean="0">
                <a:solidFill>
                  <a:srgbClr val="59595A"/>
                </a:solidFill>
              </a:rPr>
              <a:t> be </a:t>
            </a:r>
            <a:r>
              <a:rPr lang="nb-NO" sz="2000" b="1" dirty="0" err="1" smtClean="0">
                <a:solidFill>
                  <a:srgbClr val="59595A"/>
                </a:solidFill>
              </a:rPr>
              <a:t>operational</a:t>
            </a:r>
            <a:r>
              <a:rPr lang="nb-NO" sz="2000" b="1" dirty="0" smtClean="0">
                <a:solidFill>
                  <a:srgbClr val="59595A"/>
                </a:solidFill>
              </a:rPr>
              <a:t> in </a:t>
            </a:r>
            <a:r>
              <a:rPr lang="nb-NO" sz="2000" b="1" dirty="0" err="1" smtClean="0">
                <a:solidFill>
                  <a:srgbClr val="59595A"/>
                </a:solidFill>
              </a:rPr>
              <a:t>about</a:t>
            </a:r>
            <a:r>
              <a:rPr lang="nb-NO" sz="2000" b="1" dirty="0" smtClean="0">
                <a:solidFill>
                  <a:srgbClr val="59595A"/>
                </a:solidFill>
              </a:rPr>
              <a:t> </a:t>
            </a:r>
            <a:r>
              <a:rPr lang="nb-NO" sz="2000" b="1" dirty="0" err="1" smtClean="0">
                <a:solidFill>
                  <a:srgbClr val="59595A"/>
                </a:solidFill>
              </a:rPr>
              <a:t>three</a:t>
            </a:r>
            <a:r>
              <a:rPr lang="nb-NO" sz="2000" b="1" dirty="0" smtClean="0">
                <a:solidFill>
                  <a:srgbClr val="59595A"/>
                </a:solidFill>
              </a:rPr>
              <a:t> </a:t>
            </a:r>
            <a:r>
              <a:rPr lang="nb-NO" sz="2000" b="1" dirty="0" err="1" smtClean="0">
                <a:solidFill>
                  <a:srgbClr val="59595A"/>
                </a:solidFill>
              </a:rPr>
              <a:t>years</a:t>
            </a:r>
            <a:endParaRPr lang="nb-NO" sz="2000" b="1" dirty="0" smtClean="0">
              <a:solidFill>
                <a:srgbClr val="59595A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nb-NO" sz="2000" b="1" strike="noStrike" dirty="0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nb-NO" sz="2000" b="1" strike="noStrike" dirty="0" err="1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impact</a:t>
            </a:r>
            <a:r>
              <a:rPr lang="nb-NO" sz="2000" b="1" strike="noStrike" dirty="0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b-NO" sz="2000" b="1" strike="noStrike" dirty="0" err="1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nb-NO" sz="2000" b="1" strike="noStrike" dirty="0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b-NO" sz="2000" b="1" strike="noStrike" dirty="0" err="1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wave</a:t>
            </a:r>
            <a:r>
              <a:rPr lang="nb-NO" sz="2000" b="1" dirty="0" err="1" smtClean="0">
                <a:solidFill>
                  <a:srgbClr val="59595A"/>
                </a:solidFill>
              </a:rPr>
              <a:t>s</a:t>
            </a:r>
            <a:r>
              <a:rPr lang="nb-NO" sz="2000" b="1" dirty="0" smtClean="0">
                <a:solidFill>
                  <a:srgbClr val="59595A"/>
                </a:solidFill>
              </a:rPr>
              <a:t> </a:t>
            </a:r>
            <a:r>
              <a:rPr lang="nb-NO" sz="2000" b="1" strike="noStrike" dirty="0" err="1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nb-NO" sz="2000" b="1" strike="noStrike" dirty="0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b-NO" sz="2000" b="1" strike="noStrike" dirty="0" err="1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sea</a:t>
            </a:r>
            <a:r>
              <a:rPr lang="nb-NO" sz="2000" b="1" strike="noStrike" dirty="0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b-NO" sz="2000" b="1" strike="noStrike" dirty="0" err="1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ice</a:t>
            </a:r>
            <a:r>
              <a:rPr lang="nb-NO" sz="2000" b="1" strike="noStrike" dirty="0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nb-NO" sz="2000" b="1" strike="noStrike" dirty="0" err="1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upper-ocean</a:t>
            </a:r>
            <a:r>
              <a:rPr lang="nb-NO" sz="2000" b="1" strike="noStrike" dirty="0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b-NO" sz="2000" b="1" strike="noStrike" dirty="0" err="1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mixing</a:t>
            </a:r>
            <a:r>
              <a:rPr lang="nb-NO" sz="2000" b="1" strike="noStrike" dirty="0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nb-NO" sz="2000" b="1" strike="noStrike" dirty="0" err="1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large</a:t>
            </a:r>
            <a:r>
              <a:rPr lang="nb-NO" sz="2000" b="1" strike="noStrike" dirty="0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b-NO" sz="2000" b="1" strike="noStrike" dirty="0" err="1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enough</a:t>
            </a:r>
            <a:r>
              <a:rPr lang="nb-NO" sz="2000" b="1" strike="noStrike" dirty="0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nb-NO" sz="2000" b="1" strike="noStrike" dirty="0" err="1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justify</a:t>
            </a:r>
            <a:r>
              <a:rPr lang="nb-NO" sz="2000" b="1" strike="noStrike" dirty="0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b-NO" sz="2000" b="1" strike="noStrike" dirty="0" err="1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nb-NO" sz="2000" b="1" strike="noStrike" dirty="0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b-NO" sz="2000" b="1" strike="noStrike" dirty="0" err="1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added</a:t>
            </a:r>
            <a:r>
              <a:rPr lang="nb-NO" sz="2000" b="1" strike="noStrike" dirty="0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b-NO" sz="2000" b="1" strike="noStrike" dirty="0" err="1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complexity</a:t>
            </a:r>
            <a:r>
              <a:rPr lang="nb-NO" sz="2000" b="1" strike="noStrike" dirty="0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nb-NO" sz="2000" b="1" strike="noStrike" dirty="0" err="1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cost</a:t>
            </a:r>
            <a:r>
              <a:rPr lang="nb-NO" sz="2000" b="1" strike="noStrike" dirty="0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b-NO" sz="2000" b="1" strike="noStrike" dirty="0" err="1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nb-NO" sz="2000" b="1" strike="noStrike" dirty="0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b-NO" sz="2000" b="1" strike="noStrike" dirty="0" err="1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coupling</a:t>
            </a:r>
            <a:r>
              <a:rPr lang="nb-NO" sz="2000" b="1" strike="noStrike" dirty="0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b-NO" sz="2000" b="1" strike="noStrike" dirty="0" err="1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nb-NO" sz="2000" b="1" strike="noStrike" dirty="0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b-NO" sz="2000" b="1" strike="noStrike" dirty="0" err="1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wave</a:t>
            </a:r>
            <a:r>
              <a:rPr lang="nb-NO" sz="2000" b="1" strike="noStrike" dirty="0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b-NO" sz="2000" b="1" strike="noStrike" dirty="0" err="1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model</a:t>
            </a:r>
            <a:r>
              <a:rPr lang="nb-NO" sz="2000" b="1" strike="noStrike" dirty="0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nb-NO" sz="2000" b="1" strike="noStrike" dirty="0" err="1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nb-NO" sz="2000" b="1" strike="noStrike" dirty="0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 TOPAZ </a:t>
            </a:r>
            <a:r>
              <a:rPr lang="nb-NO" sz="2000" b="1" strike="noStrike" dirty="0" err="1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model</a:t>
            </a:r>
            <a:r>
              <a:rPr lang="nb-NO" sz="2000" b="1" strike="noStrike" dirty="0" smtClean="0">
                <a:solidFill>
                  <a:srgbClr val="59595A"/>
                </a:solidFill>
                <a:latin typeface="Arial"/>
                <a:ea typeface="Arial"/>
                <a:cs typeface="Arial"/>
                <a:sym typeface="Arial"/>
              </a:rPr>
              <a:t> system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2000" b="1" strike="noStrike" dirty="0">
              <a:solidFill>
                <a:srgbClr val="5959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41"/>
          <p:cNvSpPr txBox="1"/>
          <p:nvPr/>
        </p:nvSpPr>
        <p:spPr>
          <a:xfrm>
            <a:off x="8735165" y="6503040"/>
            <a:ext cx="2843739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214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ket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073" y="390144"/>
            <a:ext cx="9064752" cy="6467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62661"/>
            <a:ext cx="11491515" cy="61437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The ARC </a:t>
            </a:r>
            <a:r>
              <a:rPr lang="en-US" sz="4000" dirty="0" smtClean="0"/>
              <a:t>MFC</a:t>
            </a:r>
            <a:br>
              <a:rPr lang="en-US" sz="4000" dirty="0" smtClean="0"/>
            </a:br>
            <a:endParaRPr lang="en-US" sz="4000" dirty="0"/>
          </a:p>
        </p:txBody>
      </p:sp>
      <p:pic>
        <p:nvPicPr>
          <p:cNvPr id="10" name="Picture 3" descr="The 7 MyOcean regions.PNG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5797" y="4264148"/>
            <a:ext cx="4226014" cy="518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>
            <a:off x="1207433" y="1082705"/>
            <a:ext cx="1165798" cy="34563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644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20"/>
          <p:cNvSpPr txBox="1"/>
          <p:nvPr/>
        </p:nvSpPr>
        <p:spPr>
          <a:xfrm>
            <a:off x="64132" y="126571"/>
            <a:ext cx="9826134" cy="568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90A8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3600" b="1" i="0" u="none" strike="noStrike" cap="none" dirty="0" smtClean="0">
                <a:solidFill>
                  <a:srgbClr val="0090A8"/>
                </a:solidFill>
                <a:latin typeface="Arial"/>
                <a:ea typeface="Arial"/>
                <a:cs typeface="Arial"/>
                <a:sym typeface="Arial"/>
              </a:rPr>
              <a:t>TOPAZ/HYCOM </a:t>
            </a:r>
            <a:r>
              <a:rPr lang="en-US" sz="3600" b="1" i="0" u="none" strike="noStrike" cap="none" dirty="0">
                <a:solidFill>
                  <a:srgbClr val="0090A8"/>
                </a:solidFill>
                <a:latin typeface="Arial"/>
                <a:ea typeface="Arial"/>
                <a:cs typeface="Arial"/>
                <a:sym typeface="Arial"/>
              </a:rPr>
              <a:t>System</a:t>
            </a: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120"/>
          <p:cNvSpPr txBox="1"/>
          <p:nvPr/>
        </p:nvSpPr>
        <p:spPr>
          <a:xfrm>
            <a:off x="470362" y="2514369"/>
            <a:ext cx="4896674" cy="4241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14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US" sz="21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HYCOM run 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operationally at MET Norway</a:t>
            </a: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14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US" sz="21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EnKF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data </a:t>
            </a:r>
            <a:r>
              <a:rPr lang="en-US" sz="21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assimilation (100 members)</a:t>
            </a: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14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US" sz="2100" dirty="0"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lang="en-US" sz="21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cosystem 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model</a:t>
            </a: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14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Coupled sea-ice </a:t>
            </a:r>
            <a:r>
              <a:rPr lang="en-US" sz="21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model (CICE)</a:t>
            </a: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14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10-day forecast performed once a day</a:t>
            </a: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US" sz="21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Freely 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available through CMEMS</a:t>
            </a:r>
            <a:endParaRPr sz="21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sng" strike="noStrike" cap="none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http://marine.copernicus.eu/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20"/>
          <p:cNvSpPr txBox="1"/>
          <p:nvPr/>
        </p:nvSpPr>
        <p:spPr>
          <a:xfrm>
            <a:off x="223583" y="6175930"/>
            <a:ext cx="623329" cy="12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8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60" name="Google Shape;560;p1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6088" y="681193"/>
            <a:ext cx="2939390" cy="1766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creen Shot 2018-11-25 at 15.47.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67" y="1022720"/>
            <a:ext cx="7013558" cy="58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91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44088" y="3304080"/>
            <a:ext cx="6110647" cy="3411720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120"/>
          <p:cNvSpPr txBox="1"/>
          <p:nvPr/>
        </p:nvSpPr>
        <p:spPr>
          <a:xfrm>
            <a:off x="64132" y="126571"/>
            <a:ext cx="9826134" cy="568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90A8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3600" b="1" i="0" u="none" strike="noStrike" cap="none" dirty="0" smtClean="0">
                <a:solidFill>
                  <a:srgbClr val="0090A8"/>
                </a:solidFill>
                <a:latin typeface="Arial"/>
                <a:ea typeface="Arial"/>
                <a:cs typeface="Arial"/>
                <a:sym typeface="Arial"/>
              </a:rPr>
              <a:t>TOPAZ/HYCOM </a:t>
            </a:r>
            <a:r>
              <a:rPr lang="en-US" sz="3600" b="1" i="0" u="none" strike="noStrike" cap="none" dirty="0">
                <a:solidFill>
                  <a:srgbClr val="0090A8"/>
                </a:solidFill>
                <a:latin typeface="Arial"/>
                <a:ea typeface="Arial"/>
                <a:cs typeface="Arial"/>
                <a:sym typeface="Arial"/>
              </a:rPr>
              <a:t>System</a:t>
            </a: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120"/>
          <p:cNvSpPr txBox="1"/>
          <p:nvPr/>
        </p:nvSpPr>
        <p:spPr>
          <a:xfrm>
            <a:off x="470362" y="2514369"/>
            <a:ext cx="4896674" cy="4241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14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US" sz="2100" dirty="0" smtClean="0">
                <a:latin typeface="Times New Roman"/>
                <a:ea typeface="Times New Roman"/>
                <a:cs typeface="Times New Roman"/>
                <a:sym typeface="Times New Roman"/>
              </a:rPr>
              <a:t>HYCOM r</a:t>
            </a:r>
            <a:r>
              <a:rPr lang="en-US" sz="21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 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operationally at MET Norway</a:t>
            </a: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14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US" sz="21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EnKF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data </a:t>
            </a:r>
            <a:r>
              <a:rPr lang="en-US" sz="21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assimilation (100 members)</a:t>
            </a: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14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US" sz="2100" dirty="0"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lang="en-US" sz="21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cosystem 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model</a:t>
            </a: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14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Coupled sea-ice </a:t>
            </a:r>
            <a:r>
              <a:rPr lang="en-US" sz="21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model (CICE)</a:t>
            </a: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14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10-day forecast performed once a </a:t>
            </a:r>
            <a:r>
              <a:rPr lang="en-US" sz="21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day</a:t>
            </a:r>
            <a:endParaRPr lang="en-US" sz="2100" dirty="0"/>
          </a:p>
          <a:p>
            <a:pPr marL="457200" marR="0" lvl="0" indent="-3614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US" sz="21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Freely 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available through CMEMS</a:t>
            </a:r>
            <a:endParaRPr sz="21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sng" strike="noStrike" cap="none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http://marine.copernicus.eu/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20"/>
          <p:cNvSpPr txBox="1"/>
          <p:nvPr/>
        </p:nvSpPr>
        <p:spPr>
          <a:xfrm>
            <a:off x="223583" y="6175930"/>
            <a:ext cx="623329" cy="12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8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57" name="Google Shape;557;p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44094" y="0"/>
            <a:ext cx="6110627" cy="3394015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120"/>
          <p:cNvSpPr/>
          <p:nvPr/>
        </p:nvSpPr>
        <p:spPr>
          <a:xfrm>
            <a:off x="6509973" y="0"/>
            <a:ext cx="5460429" cy="410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Sea ice concentration forecast</a:t>
            </a:r>
            <a:r>
              <a:rPr lang="en-US">
                <a:highlight>
                  <a:schemeClr val="lt1"/>
                </a:highlight>
              </a:rPr>
              <a:t>:</a:t>
            </a:r>
            <a:r>
              <a:rPr lang="en-US" b="1">
                <a:highlight>
                  <a:schemeClr val="lt1"/>
                </a:highlight>
              </a:rPr>
              <a:t> </a:t>
            </a:r>
            <a:r>
              <a:rPr lang="en-US" b="1" i="0" u="none" strike="noStrike" cap="none">
                <a:solidFill>
                  <a:srgbClr val="000000"/>
                </a:solidFill>
                <a:highlight>
                  <a:schemeClr val="lt1"/>
                </a:highlight>
              </a:rPr>
              <a:t>22 Aug 2017</a:t>
            </a:r>
            <a:endParaRPr b="1" i="0" u="none" strike="noStrike" cap="none">
              <a:highlight>
                <a:schemeClr val="lt1"/>
              </a:highlight>
            </a:endParaRPr>
          </a:p>
        </p:txBody>
      </p:sp>
      <p:sp>
        <p:nvSpPr>
          <p:cNvPr id="559" name="Google Shape;559;p120"/>
          <p:cNvSpPr/>
          <p:nvPr/>
        </p:nvSpPr>
        <p:spPr>
          <a:xfrm>
            <a:off x="6420312" y="3378343"/>
            <a:ext cx="5301298" cy="34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Sea ice concentration forecast</a:t>
            </a:r>
            <a:r>
              <a:rPr lang="en-US">
                <a:highlight>
                  <a:schemeClr val="lt1"/>
                </a:highlight>
              </a:rPr>
              <a:t>:</a:t>
            </a:r>
            <a:r>
              <a:rPr lang="en-US" b="1">
                <a:highlight>
                  <a:schemeClr val="lt1"/>
                </a:highlight>
              </a:rPr>
              <a:t> 09 Sep </a:t>
            </a:r>
            <a:r>
              <a:rPr lang="en-US" b="1" i="0" u="none" strike="noStrike" cap="none">
                <a:solidFill>
                  <a:srgbClr val="000000"/>
                </a:solidFill>
                <a:highlight>
                  <a:schemeClr val="lt1"/>
                </a:highlight>
              </a:rPr>
              <a:t> 201</a:t>
            </a:r>
            <a:r>
              <a:rPr lang="en-US" b="1">
                <a:highlight>
                  <a:schemeClr val="lt1"/>
                </a:highlight>
              </a:rPr>
              <a:t>8</a:t>
            </a:r>
            <a:endParaRPr b="1" i="0" u="none" strike="noStrike" cap="none">
              <a:highlight>
                <a:schemeClr val="lt1"/>
              </a:highlight>
            </a:endParaRPr>
          </a:p>
        </p:txBody>
      </p:sp>
      <p:pic>
        <p:nvPicPr>
          <p:cNvPr id="560" name="Google Shape;560;p1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86088" y="681193"/>
            <a:ext cx="2939390" cy="17665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93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Ensemble Kalman filtering</a:t>
            </a:r>
            <a:endParaRPr lang="en-US" sz="2800" i="1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1" name="Oval 3"/>
          <p:cNvSpPr>
            <a:spLocks noChangeArrowheads="1"/>
          </p:cNvSpPr>
          <p:nvPr/>
        </p:nvSpPr>
        <p:spPr bwMode="auto">
          <a:xfrm>
            <a:off x="1054857" y="2840963"/>
            <a:ext cx="382317" cy="1614784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4" name="Freeform 7"/>
          <p:cNvSpPr>
            <a:spLocks/>
          </p:cNvSpPr>
          <p:nvPr/>
        </p:nvSpPr>
        <p:spPr bwMode="auto">
          <a:xfrm>
            <a:off x="1294033" y="2205924"/>
            <a:ext cx="4003457" cy="699024"/>
          </a:xfrm>
          <a:custGeom>
            <a:avLst/>
            <a:gdLst>
              <a:gd name="T0" fmla="*/ 0 w 2327"/>
              <a:gd name="T1" fmla="*/ 2147483647 h 307"/>
              <a:gd name="T2" fmla="*/ 2147483647 w 2327"/>
              <a:gd name="T3" fmla="*/ 2147483647 h 307"/>
              <a:gd name="T4" fmla="*/ 2147483647 w 2327"/>
              <a:gd name="T5" fmla="*/ 2147483647 h 307"/>
              <a:gd name="T6" fmla="*/ 2147483647 w 2327"/>
              <a:gd name="T7" fmla="*/ 2147483647 h 307"/>
              <a:gd name="T8" fmla="*/ 2147483647 w 2327"/>
              <a:gd name="T9" fmla="*/ 2147483647 h 307"/>
              <a:gd name="T10" fmla="*/ 2147483647 w 2327"/>
              <a:gd name="T11" fmla="*/ 2147483647 h 307"/>
              <a:gd name="T12" fmla="*/ 2147483647 w 2327"/>
              <a:gd name="T13" fmla="*/ 2147483647 h 307"/>
              <a:gd name="T14" fmla="*/ 2147483647 w 2327"/>
              <a:gd name="T15" fmla="*/ 2147483647 h 307"/>
              <a:gd name="T16" fmla="*/ 2147483647 w 2327"/>
              <a:gd name="T17" fmla="*/ 2147483647 h 307"/>
              <a:gd name="T18" fmla="*/ 2147483647 w 2327"/>
              <a:gd name="T19" fmla="*/ 2147483647 h 307"/>
              <a:gd name="T20" fmla="*/ 2147483647 w 2327"/>
              <a:gd name="T21" fmla="*/ 2147483647 h 307"/>
              <a:gd name="T22" fmla="*/ 2147483647 w 2327"/>
              <a:gd name="T23" fmla="*/ 2147483647 h 307"/>
              <a:gd name="T24" fmla="*/ 2147483647 w 2327"/>
              <a:gd name="T25" fmla="*/ 2147483647 h 307"/>
              <a:gd name="T26" fmla="*/ 2147483647 w 2327"/>
              <a:gd name="T27" fmla="*/ 2147483647 h 307"/>
              <a:gd name="T28" fmla="*/ 2147483647 w 2327"/>
              <a:gd name="T29" fmla="*/ 2147483647 h 307"/>
              <a:gd name="T30" fmla="*/ 2147483647 w 2327"/>
              <a:gd name="T31" fmla="*/ 0 h 30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327"/>
              <a:gd name="T49" fmla="*/ 0 h 307"/>
              <a:gd name="T50" fmla="*/ 2327 w 2327"/>
              <a:gd name="T51" fmla="*/ 307 h 30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327" h="307">
                <a:moveTo>
                  <a:pt x="0" y="262"/>
                </a:moveTo>
                <a:cubicBezTo>
                  <a:pt x="85" y="275"/>
                  <a:pt x="169" y="294"/>
                  <a:pt x="254" y="307"/>
                </a:cubicBezTo>
                <a:cubicBezTo>
                  <a:pt x="397" y="300"/>
                  <a:pt x="516" y="302"/>
                  <a:pt x="651" y="277"/>
                </a:cubicBezTo>
                <a:cubicBezTo>
                  <a:pt x="758" y="257"/>
                  <a:pt x="864" y="227"/>
                  <a:pt x="972" y="210"/>
                </a:cubicBezTo>
                <a:cubicBezTo>
                  <a:pt x="1011" y="197"/>
                  <a:pt x="1055" y="191"/>
                  <a:pt x="1092" y="172"/>
                </a:cubicBezTo>
                <a:cubicBezTo>
                  <a:pt x="1115" y="160"/>
                  <a:pt x="1134" y="151"/>
                  <a:pt x="1159" y="142"/>
                </a:cubicBezTo>
                <a:cubicBezTo>
                  <a:pt x="1206" y="155"/>
                  <a:pt x="1255" y="163"/>
                  <a:pt x="1301" y="180"/>
                </a:cubicBezTo>
                <a:cubicBezTo>
                  <a:pt x="1335" y="214"/>
                  <a:pt x="1348" y="233"/>
                  <a:pt x="1391" y="247"/>
                </a:cubicBezTo>
                <a:cubicBezTo>
                  <a:pt x="1426" y="245"/>
                  <a:pt x="1461" y="244"/>
                  <a:pt x="1496" y="240"/>
                </a:cubicBezTo>
                <a:cubicBezTo>
                  <a:pt x="1536" y="235"/>
                  <a:pt x="1610" y="181"/>
                  <a:pt x="1646" y="165"/>
                </a:cubicBezTo>
                <a:cubicBezTo>
                  <a:pt x="1679" y="151"/>
                  <a:pt x="1717" y="149"/>
                  <a:pt x="1750" y="135"/>
                </a:cubicBezTo>
                <a:cubicBezTo>
                  <a:pt x="1842" y="95"/>
                  <a:pt x="1776" y="111"/>
                  <a:pt x="1847" y="98"/>
                </a:cubicBezTo>
                <a:cubicBezTo>
                  <a:pt x="1886" y="73"/>
                  <a:pt x="1930" y="64"/>
                  <a:pt x="1975" y="53"/>
                </a:cubicBezTo>
                <a:cubicBezTo>
                  <a:pt x="2038" y="63"/>
                  <a:pt x="2099" y="85"/>
                  <a:pt x="2162" y="98"/>
                </a:cubicBezTo>
                <a:cubicBezTo>
                  <a:pt x="2275" y="90"/>
                  <a:pt x="2290" y="120"/>
                  <a:pt x="2319" y="30"/>
                </a:cubicBezTo>
                <a:cubicBezTo>
                  <a:pt x="2327" y="6"/>
                  <a:pt x="2326" y="15"/>
                  <a:pt x="2326" y="0"/>
                </a:cubicBez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5" name="Freeform 8"/>
          <p:cNvSpPr>
            <a:spLocks/>
          </p:cNvSpPr>
          <p:nvPr/>
        </p:nvSpPr>
        <p:spPr bwMode="auto">
          <a:xfrm>
            <a:off x="1249068" y="4434928"/>
            <a:ext cx="4017837" cy="520530"/>
          </a:xfrm>
          <a:custGeom>
            <a:avLst/>
            <a:gdLst>
              <a:gd name="T0" fmla="*/ 0 w 2327"/>
              <a:gd name="T1" fmla="*/ 0 h 427"/>
              <a:gd name="T2" fmla="*/ 2147483647 w 2327"/>
              <a:gd name="T3" fmla="*/ 2147483647 h 427"/>
              <a:gd name="T4" fmla="*/ 2147483647 w 2327"/>
              <a:gd name="T5" fmla="*/ 2147483647 h 427"/>
              <a:gd name="T6" fmla="*/ 2147483647 w 2327"/>
              <a:gd name="T7" fmla="*/ 2147483647 h 427"/>
              <a:gd name="T8" fmla="*/ 2147483647 w 2327"/>
              <a:gd name="T9" fmla="*/ 2147483647 h 427"/>
              <a:gd name="T10" fmla="*/ 2147483647 w 2327"/>
              <a:gd name="T11" fmla="*/ 2147483647 h 427"/>
              <a:gd name="T12" fmla="*/ 2147483647 w 2327"/>
              <a:gd name="T13" fmla="*/ 2147483647 h 427"/>
              <a:gd name="T14" fmla="*/ 2147483647 w 2327"/>
              <a:gd name="T15" fmla="*/ 2147483647 h 427"/>
              <a:gd name="T16" fmla="*/ 2147483647 w 2327"/>
              <a:gd name="T17" fmla="*/ 2147483647 h 427"/>
              <a:gd name="T18" fmla="*/ 2147483647 w 2327"/>
              <a:gd name="T19" fmla="*/ 2147483647 h 427"/>
              <a:gd name="T20" fmla="*/ 2147483647 w 2327"/>
              <a:gd name="T21" fmla="*/ 2147483647 h 427"/>
              <a:gd name="T22" fmla="*/ 2147483647 w 2327"/>
              <a:gd name="T23" fmla="*/ 2147483647 h 427"/>
              <a:gd name="T24" fmla="*/ 2147483647 w 2327"/>
              <a:gd name="T25" fmla="*/ 2147483647 h 427"/>
              <a:gd name="T26" fmla="*/ 2147483647 w 2327"/>
              <a:gd name="T27" fmla="*/ 2147483647 h 427"/>
              <a:gd name="T28" fmla="*/ 2147483647 w 2327"/>
              <a:gd name="T29" fmla="*/ 2147483647 h 427"/>
              <a:gd name="T30" fmla="*/ 2147483647 w 2327"/>
              <a:gd name="T31" fmla="*/ 2147483647 h 427"/>
              <a:gd name="T32" fmla="*/ 2147483647 w 2327"/>
              <a:gd name="T33" fmla="*/ 2147483647 h 427"/>
              <a:gd name="T34" fmla="*/ 2147483647 w 2327"/>
              <a:gd name="T35" fmla="*/ 2147483647 h 427"/>
              <a:gd name="T36" fmla="*/ 2147483647 w 2327"/>
              <a:gd name="T37" fmla="*/ 2147483647 h 42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327"/>
              <a:gd name="T58" fmla="*/ 0 h 427"/>
              <a:gd name="T59" fmla="*/ 2327 w 2327"/>
              <a:gd name="T60" fmla="*/ 427 h 42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327" h="427">
                <a:moveTo>
                  <a:pt x="0" y="0"/>
                </a:moveTo>
                <a:cubicBezTo>
                  <a:pt x="105" y="68"/>
                  <a:pt x="223" y="110"/>
                  <a:pt x="344" y="135"/>
                </a:cubicBezTo>
                <a:cubicBezTo>
                  <a:pt x="374" y="141"/>
                  <a:pt x="403" y="155"/>
                  <a:pt x="434" y="157"/>
                </a:cubicBezTo>
                <a:cubicBezTo>
                  <a:pt x="519" y="161"/>
                  <a:pt x="604" y="162"/>
                  <a:pt x="689" y="165"/>
                </a:cubicBezTo>
                <a:cubicBezTo>
                  <a:pt x="728" y="174"/>
                  <a:pt x="756" y="197"/>
                  <a:pt x="793" y="210"/>
                </a:cubicBezTo>
                <a:cubicBezTo>
                  <a:pt x="865" y="281"/>
                  <a:pt x="918" y="336"/>
                  <a:pt x="1018" y="359"/>
                </a:cubicBezTo>
                <a:cubicBezTo>
                  <a:pt x="1068" y="357"/>
                  <a:pt x="1118" y="358"/>
                  <a:pt x="1167" y="352"/>
                </a:cubicBezTo>
                <a:cubicBezTo>
                  <a:pt x="1188" y="349"/>
                  <a:pt x="1267" y="290"/>
                  <a:pt x="1287" y="277"/>
                </a:cubicBezTo>
                <a:cubicBezTo>
                  <a:pt x="1339" y="242"/>
                  <a:pt x="1372" y="233"/>
                  <a:pt x="1437" y="224"/>
                </a:cubicBezTo>
                <a:cubicBezTo>
                  <a:pt x="1495" y="235"/>
                  <a:pt x="1564" y="238"/>
                  <a:pt x="1616" y="269"/>
                </a:cubicBezTo>
                <a:cubicBezTo>
                  <a:pt x="1630" y="278"/>
                  <a:pt x="1675" y="308"/>
                  <a:pt x="1691" y="322"/>
                </a:cubicBezTo>
                <a:cubicBezTo>
                  <a:pt x="1720" y="348"/>
                  <a:pt x="1745" y="386"/>
                  <a:pt x="1781" y="404"/>
                </a:cubicBezTo>
                <a:cubicBezTo>
                  <a:pt x="1803" y="415"/>
                  <a:pt x="1831" y="420"/>
                  <a:pt x="1855" y="426"/>
                </a:cubicBezTo>
                <a:cubicBezTo>
                  <a:pt x="1934" y="422"/>
                  <a:pt x="1978" y="427"/>
                  <a:pt x="2043" y="404"/>
                </a:cubicBezTo>
                <a:cubicBezTo>
                  <a:pt x="2079" y="347"/>
                  <a:pt x="2031" y="416"/>
                  <a:pt x="2080" y="367"/>
                </a:cubicBezTo>
                <a:cubicBezTo>
                  <a:pt x="2108" y="339"/>
                  <a:pt x="2118" y="307"/>
                  <a:pt x="2162" y="292"/>
                </a:cubicBezTo>
                <a:cubicBezTo>
                  <a:pt x="2177" y="287"/>
                  <a:pt x="2192" y="282"/>
                  <a:pt x="2207" y="277"/>
                </a:cubicBezTo>
                <a:cubicBezTo>
                  <a:pt x="2215" y="274"/>
                  <a:pt x="2230" y="269"/>
                  <a:pt x="2230" y="269"/>
                </a:cubicBezTo>
                <a:cubicBezTo>
                  <a:pt x="2262" y="272"/>
                  <a:pt x="2327" y="277"/>
                  <a:pt x="2327" y="277"/>
                </a:cubicBez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6" name="Freeform 9"/>
          <p:cNvSpPr>
            <a:spLocks/>
          </p:cNvSpPr>
          <p:nvPr/>
        </p:nvSpPr>
        <p:spPr bwMode="auto">
          <a:xfrm>
            <a:off x="1487630" y="2874386"/>
            <a:ext cx="3509057" cy="319466"/>
          </a:xfrm>
          <a:custGeom>
            <a:avLst/>
            <a:gdLst>
              <a:gd name="T0" fmla="*/ 0 w 2095"/>
              <a:gd name="T1" fmla="*/ 2147483647 h 284"/>
              <a:gd name="T2" fmla="*/ 2147483647 w 2095"/>
              <a:gd name="T3" fmla="*/ 2147483647 h 284"/>
              <a:gd name="T4" fmla="*/ 2147483647 w 2095"/>
              <a:gd name="T5" fmla="*/ 2147483647 h 284"/>
              <a:gd name="T6" fmla="*/ 2147483647 w 2095"/>
              <a:gd name="T7" fmla="*/ 2147483647 h 284"/>
              <a:gd name="T8" fmla="*/ 2147483647 w 2095"/>
              <a:gd name="T9" fmla="*/ 2147483647 h 284"/>
              <a:gd name="T10" fmla="*/ 2147483647 w 2095"/>
              <a:gd name="T11" fmla="*/ 2147483647 h 284"/>
              <a:gd name="T12" fmla="*/ 2147483647 w 2095"/>
              <a:gd name="T13" fmla="*/ 2147483647 h 284"/>
              <a:gd name="T14" fmla="*/ 2147483647 w 2095"/>
              <a:gd name="T15" fmla="*/ 2147483647 h 284"/>
              <a:gd name="T16" fmla="*/ 2147483647 w 2095"/>
              <a:gd name="T17" fmla="*/ 2147483647 h 284"/>
              <a:gd name="T18" fmla="*/ 2147483647 w 2095"/>
              <a:gd name="T19" fmla="*/ 2147483647 h 284"/>
              <a:gd name="T20" fmla="*/ 2147483647 w 2095"/>
              <a:gd name="T21" fmla="*/ 2147483647 h 284"/>
              <a:gd name="T22" fmla="*/ 2147483647 w 2095"/>
              <a:gd name="T23" fmla="*/ 0 h 28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95"/>
              <a:gd name="T37" fmla="*/ 0 h 284"/>
              <a:gd name="T38" fmla="*/ 2095 w 2095"/>
              <a:gd name="T39" fmla="*/ 284 h 28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95" h="284">
                <a:moveTo>
                  <a:pt x="0" y="172"/>
                </a:moveTo>
                <a:cubicBezTo>
                  <a:pt x="48" y="208"/>
                  <a:pt x="88" y="242"/>
                  <a:pt x="142" y="269"/>
                </a:cubicBezTo>
                <a:cubicBezTo>
                  <a:pt x="156" y="276"/>
                  <a:pt x="187" y="284"/>
                  <a:pt x="187" y="284"/>
                </a:cubicBezTo>
                <a:cubicBezTo>
                  <a:pt x="290" y="275"/>
                  <a:pt x="387" y="269"/>
                  <a:pt x="486" y="239"/>
                </a:cubicBezTo>
                <a:cubicBezTo>
                  <a:pt x="711" y="171"/>
                  <a:pt x="929" y="71"/>
                  <a:pt x="1160" y="22"/>
                </a:cubicBezTo>
                <a:cubicBezTo>
                  <a:pt x="1303" y="28"/>
                  <a:pt x="1322" y="20"/>
                  <a:pt x="1421" y="52"/>
                </a:cubicBezTo>
                <a:cubicBezTo>
                  <a:pt x="1454" y="74"/>
                  <a:pt x="1487" y="82"/>
                  <a:pt x="1526" y="90"/>
                </a:cubicBezTo>
                <a:cubicBezTo>
                  <a:pt x="1734" y="84"/>
                  <a:pt x="1735" y="99"/>
                  <a:pt x="1863" y="60"/>
                </a:cubicBezTo>
                <a:cubicBezTo>
                  <a:pt x="1918" y="67"/>
                  <a:pt x="1934" y="82"/>
                  <a:pt x="1983" y="97"/>
                </a:cubicBezTo>
                <a:cubicBezTo>
                  <a:pt x="2027" y="86"/>
                  <a:pt x="2009" y="99"/>
                  <a:pt x="2027" y="45"/>
                </a:cubicBezTo>
                <a:cubicBezTo>
                  <a:pt x="2033" y="28"/>
                  <a:pt x="2057" y="25"/>
                  <a:pt x="2072" y="15"/>
                </a:cubicBezTo>
                <a:cubicBezTo>
                  <a:pt x="2080" y="10"/>
                  <a:pt x="2095" y="0"/>
                  <a:pt x="2095" y="0"/>
                </a:cubicBez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7" name="Freeform 10"/>
          <p:cNvSpPr>
            <a:spLocks/>
          </p:cNvSpPr>
          <p:nvPr/>
        </p:nvSpPr>
        <p:spPr bwMode="auto">
          <a:xfrm>
            <a:off x="1536301" y="3831110"/>
            <a:ext cx="3426963" cy="263218"/>
          </a:xfrm>
          <a:custGeom>
            <a:avLst/>
            <a:gdLst>
              <a:gd name="T0" fmla="*/ 0 w 2124"/>
              <a:gd name="T1" fmla="*/ 0 h 487"/>
              <a:gd name="T2" fmla="*/ 2147483647 w 2124"/>
              <a:gd name="T3" fmla="*/ 2147483647 h 487"/>
              <a:gd name="T4" fmla="*/ 2147483647 w 2124"/>
              <a:gd name="T5" fmla="*/ 2147483647 h 487"/>
              <a:gd name="T6" fmla="*/ 2147483647 w 2124"/>
              <a:gd name="T7" fmla="*/ 2147483647 h 487"/>
              <a:gd name="T8" fmla="*/ 2147483647 w 2124"/>
              <a:gd name="T9" fmla="*/ 2147483647 h 487"/>
              <a:gd name="T10" fmla="*/ 2147483647 w 2124"/>
              <a:gd name="T11" fmla="*/ 2147483647 h 487"/>
              <a:gd name="T12" fmla="*/ 2147483647 w 2124"/>
              <a:gd name="T13" fmla="*/ 2147483647 h 487"/>
              <a:gd name="T14" fmla="*/ 2147483647 w 2124"/>
              <a:gd name="T15" fmla="*/ 2147483647 h 487"/>
              <a:gd name="T16" fmla="*/ 2147483647 w 2124"/>
              <a:gd name="T17" fmla="*/ 2147483647 h 487"/>
              <a:gd name="T18" fmla="*/ 2147483647 w 2124"/>
              <a:gd name="T19" fmla="*/ 2147483647 h 487"/>
              <a:gd name="T20" fmla="*/ 2147483647 w 2124"/>
              <a:gd name="T21" fmla="*/ 2147483647 h 487"/>
              <a:gd name="T22" fmla="*/ 2147483647 w 2124"/>
              <a:gd name="T23" fmla="*/ 2147483647 h 487"/>
              <a:gd name="T24" fmla="*/ 2147483647 w 2124"/>
              <a:gd name="T25" fmla="*/ 2147483647 h 487"/>
              <a:gd name="T26" fmla="*/ 2147483647 w 2124"/>
              <a:gd name="T27" fmla="*/ 2147483647 h 48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24"/>
              <a:gd name="T43" fmla="*/ 0 h 487"/>
              <a:gd name="T44" fmla="*/ 2124 w 2124"/>
              <a:gd name="T45" fmla="*/ 487 h 48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24" h="487">
                <a:moveTo>
                  <a:pt x="0" y="0"/>
                </a:moveTo>
                <a:cubicBezTo>
                  <a:pt x="75" y="27"/>
                  <a:pt x="154" y="49"/>
                  <a:pt x="232" y="68"/>
                </a:cubicBezTo>
                <a:cubicBezTo>
                  <a:pt x="338" y="138"/>
                  <a:pt x="286" y="118"/>
                  <a:pt x="381" y="142"/>
                </a:cubicBezTo>
                <a:cubicBezTo>
                  <a:pt x="520" y="235"/>
                  <a:pt x="710" y="298"/>
                  <a:pt x="875" y="329"/>
                </a:cubicBezTo>
                <a:cubicBezTo>
                  <a:pt x="912" y="324"/>
                  <a:pt x="950" y="321"/>
                  <a:pt x="987" y="315"/>
                </a:cubicBezTo>
                <a:cubicBezTo>
                  <a:pt x="1022" y="309"/>
                  <a:pt x="1092" y="292"/>
                  <a:pt x="1092" y="292"/>
                </a:cubicBezTo>
                <a:cubicBezTo>
                  <a:pt x="1202" y="297"/>
                  <a:pt x="1299" y="308"/>
                  <a:pt x="1406" y="322"/>
                </a:cubicBezTo>
                <a:cubicBezTo>
                  <a:pt x="1445" y="361"/>
                  <a:pt x="1501" y="399"/>
                  <a:pt x="1548" y="427"/>
                </a:cubicBezTo>
                <a:cubicBezTo>
                  <a:pt x="1563" y="436"/>
                  <a:pt x="1576" y="452"/>
                  <a:pt x="1593" y="457"/>
                </a:cubicBezTo>
                <a:cubicBezTo>
                  <a:pt x="1633" y="470"/>
                  <a:pt x="1672" y="478"/>
                  <a:pt x="1713" y="487"/>
                </a:cubicBezTo>
                <a:cubicBezTo>
                  <a:pt x="1735" y="484"/>
                  <a:pt x="1758" y="485"/>
                  <a:pt x="1780" y="479"/>
                </a:cubicBezTo>
                <a:cubicBezTo>
                  <a:pt x="1809" y="472"/>
                  <a:pt x="1798" y="459"/>
                  <a:pt x="1817" y="442"/>
                </a:cubicBezTo>
                <a:cubicBezTo>
                  <a:pt x="1828" y="432"/>
                  <a:pt x="1873" y="404"/>
                  <a:pt x="1892" y="397"/>
                </a:cubicBezTo>
                <a:cubicBezTo>
                  <a:pt x="1970" y="371"/>
                  <a:pt x="2040" y="374"/>
                  <a:pt x="2124" y="374"/>
                </a:cubicBez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8" name="Freeform 11"/>
          <p:cNvSpPr>
            <a:spLocks/>
          </p:cNvSpPr>
          <p:nvPr/>
        </p:nvSpPr>
        <p:spPr bwMode="auto">
          <a:xfrm>
            <a:off x="5329357" y="2189212"/>
            <a:ext cx="3811739" cy="496729"/>
          </a:xfrm>
          <a:custGeom>
            <a:avLst/>
            <a:gdLst>
              <a:gd name="T0" fmla="*/ 0 w 2327"/>
              <a:gd name="T1" fmla="*/ 2147483647 h 307"/>
              <a:gd name="T2" fmla="*/ 2147483647 w 2327"/>
              <a:gd name="T3" fmla="*/ 2147483647 h 307"/>
              <a:gd name="T4" fmla="*/ 2147483647 w 2327"/>
              <a:gd name="T5" fmla="*/ 2147483647 h 307"/>
              <a:gd name="T6" fmla="*/ 2147483647 w 2327"/>
              <a:gd name="T7" fmla="*/ 2147483647 h 307"/>
              <a:gd name="T8" fmla="*/ 2147483647 w 2327"/>
              <a:gd name="T9" fmla="*/ 2147483647 h 307"/>
              <a:gd name="T10" fmla="*/ 2147483647 w 2327"/>
              <a:gd name="T11" fmla="*/ 2147483647 h 307"/>
              <a:gd name="T12" fmla="*/ 2147483647 w 2327"/>
              <a:gd name="T13" fmla="*/ 2147483647 h 307"/>
              <a:gd name="T14" fmla="*/ 2147483647 w 2327"/>
              <a:gd name="T15" fmla="*/ 2147483647 h 307"/>
              <a:gd name="T16" fmla="*/ 2147483647 w 2327"/>
              <a:gd name="T17" fmla="*/ 2147483647 h 307"/>
              <a:gd name="T18" fmla="*/ 2147483647 w 2327"/>
              <a:gd name="T19" fmla="*/ 2147483647 h 307"/>
              <a:gd name="T20" fmla="*/ 2147483647 w 2327"/>
              <a:gd name="T21" fmla="*/ 2147483647 h 307"/>
              <a:gd name="T22" fmla="*/ 2147483647 w 2327"/>
              <a:gd name="T23" fmla="*/ 2147483647 h 307"/>
              <a:gd name="T24" fmla="*/ 2147483647 w 2327"/>
              <a:gd name="T25" fmla="*/ 2147483647 h 307"/>
              <a:gd name="T26" fmla="*/ 2147483647 w 2327"/>
              <a:gd name="T27" fmla="*/ 2147483647 h 307"/>
              <a:gd name="T28" fmla="*/ 2147483647 w 2327"/>
              <a:gd name="T29" fmla="*/ 2147483647 h 307"/>
              <a:gd name="T30" fmla="*/ 2147483647 w 2327"/>
              <a:gd name="T31" fmla="*/ 0 h 30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327"/>
              <a:gd name="T49" fmla="*/ 0 h 307"/>
              <a:gd name="T50" fmla="*/ 2327 w 2327"/>
              <a:gd name="T51" fmla="*/ 307 h 30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327" h="307">
                <a:moveTo>
                  <a:pt x="0" y="262"/>
                </a:moveTo>
                <a:cubicBezTo>
                  <a:pt x="85" y="275"/>
                  <a:pt x="169" y="294"/>
                  <a:pt x="254" y="307"/>
                </a:cubicBezTo>
                <a:cubicBezTo>
                  <a:pt x="397" y="300"/>
                  <a:pt x="516" y="302"/>
                  <a:pt x="651" y="277"/>
                </a:cubicBezTo>
                <a:cubicBezTo>
                  <a:pt x="758" y="257"/>
                  <a:pt x="864" y="227"/>
                  <a:pt x="972" y="210"/>
                </a:cubicBezTo>
                <a:cubicBezTo>
                  <a:pt x="1011" y="197"/>
                  <a:pt x="1055" y="191"/>
                  <a:pt x="1092" y="172"/>
                </a:cubicBezTo>
                <a:cubicBezTo>
                  <a:pt x="1115" y="160"/>
                  <a:pt x="1134" y="151"/>
                  <a:pt x="1159" y="142"/>
                </a:cubicBezTo>
                <a:cubicBezTo>
                  <a:pt x="1206" y="155"/>
                  <a:pt x="1255" y="163"/>
                  <a:pt x="1301" y="180"/>
                </a:cubicBezTo>
                <a:cubicBezTo>
                  <a:pt x="1335" y="214"/>
                  <a:pt x="1348" y="233"/>
                  <a:pt x="1391" y="247"/>
                </a:cubicBezTo>
                <a:cubicBezTo>
                  <a:pt x="1426" y="245"/>
                  <a:pt x="1461" y="244"/>
                  <a:pt x="1496" y="240"/>
                </a:cubicBezTo>
                <a:cubicBezTo>
                  <a:pt x="1536" y="235"/>
                  <a:pt x="1610" y="181"/>
                  <a:pt x="1646" y="165"/>
                </a:cubicBezTo>
                <a:cubicBezTo>
                  <a:pt x="1679" y="151"/>
                  <a:pt x="1717" y="149"/>
                  <a:pt x="1750" y="135"/>
                </a:cubicBezTo>
                <a:cubicBezTo>
                  <a:pt x="1842" y="95"/>
                  <a:pt x="1776" y="111"/>
                  <a:pt x="1847" y="98"/>
                </a:cubicBezTo>
                <a:cubicBezTo>
                  <a:pt x="1886" y="73"/>
                  <a:pt x="1930" y="64"/>
                  <a:pt x="1975" y="53"/>
                </a:cubicBezTo>
                <a:cubicBezTo>
                  <a:pt x="2038" y="63"/>
                  <a:pt x="2099" y="85"/>
                  <a:pt x="2162" y="98"/>
                </a:cubicBezTo>
                <a:cubicBezTo>
                  <a:pt x="2275" y="90"/>
                  <a:pt x="2290" y="120"/>
                  <a:pt x="2319" y="30"/>
                </a:cubicBezTo>
                <a:cubicBezTo>
                  <a:pt x="2327" y="6"/>
                  <a:pt x="2326" y="15"/>
                  <a:pt x="2326" y="0"/>
                </a:cubicBez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9" name="Freeform 12"/>
          <p:cNvSpPr>
            <a:spLocks/>
          </p:cNvSpPr>
          <p:nvPr/>
        </p:nvSpPr>
        <p:spPr bwMode="auto">
          <a:xfrm>
            <a:off x="5247357" y="4311577"/>
            <a:ext cx="3893740" cy="668463"/>
          </a:xfrm>
          <a:custGeom>
            <a:avLst/>
            <a:gdLst>
              <a:gd name="T0" fmla="*/ 0 w 2327"/>
              <a:gd name="T1" fmla="*/ 0 h 427"/>
              <a:gd name="T2" fmla="*/ 2147483647 w 2327"/>
              <a:gd name="T3" fmla="*/ 2147483647 h 427"/>
              <a:gd name="T4" fmla="*/ 2147483647 w 2327"/>
              <a:gd name="T5" fmla="*/ 2147483647 h 427"/>
              <a:gd name="T6" fmla="*/ 2147483647 w 2327"/>
              <a:gd name="T7" fmla="*/ 2147483647 h 427"/>
              <a:gd name="T8" fmla="*/ 2147483647 w 2327"/>
              <a:gd name="T9" fmla="*/ 2147483647 h 427"/>
              <a:gd name="T10" fmla="*/ 2147483647 w 2327"/>
              <a:gd name="T11" fmla="*/ 2147483647 h 427"/>
              <a:gd name="T12" fmla="*/ 2147483647 w 2327"/>
              <a:gd name="T13" fmla="*/ 2147483647 h 427"/>
              <a:gd name="T14" fmla="*/ 2147483647 w 2327"/>
              <a:gd name="T15" fmla="*/ 2147483647 h 427"/>
              <a:gd name="T16" fmla="*/ 2147483647 w 2327"/>
              <a:gd name="T17" fmla="*/ 2147483647 h 427"/>
              <a:gd name="T18" fmla="*/ 2147483647 w 2327"/>
              <a:gd name="T19" fmla="*/ 2147483647 h 427"/>
              <a:gd name="T20" fmla="*/ 2147483647 w 2327"/>
              <a:gd name="T21" fmla="*/ 2147483647 h 427"/>
              <a:gd name="T22" fmla="*/ 2147483647 w 2327"/>
              <a:gd name="T23" fmla="*/ 2147483647 h 427"/>
              <a:gd name="T24" fmla="*/ 2147483647 w 2327"/>
              <a:gd name="T25" fmla="*/ 2147483647 h 427"/>
              <a:gd name="T26" fmla="*/ 2147483647 w 2327"/>
              <a:gd name="T27" fmla="*/ 2147483647 h 427"/>
              <a:gd name="T28" fmla="*/ 2147483647 w 2327"/>
              <a:gd name="T29" fmla="*/ 2147483647 h 427"/>
              <a:gd name="T30" fmla="*/ 2147483647 w 2327"/>
              <a:gd name="T31" fmla="*/ 2147483647 h 427"/>
              <a:gd name="T32" fmla="*/ 2147483647 w 2327"/>
              <a:gd name="T33" fmla="*/ 2147483647 h 427"/>
              <a:gd name="T34" fmla="*/ 2147483647 w 2327"/>
              <a:gd name="T35" fmla="*/ 2147483647 h 427"/>
              <a:gd name="T36" fmla="*/ 2147483647 w 2327"/>
              <a:gd name="T37" fmla="*/ 2147483647 h 42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327"/>
              <a:gd name="T58" fmla="*/ 0 h 427"/>
              <a:gd name="T59" fmla="*/ 2327 w 2327"/>
              <a:gd name="T60" fmla="*/ 427 h 42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327" h="427">
                <a:moveTo>
                  <a:pt x="0" y="0"/>
                </a:moveTo>
                <a:cubicBezTo>
                  <a:pt x="105" y="68"/>
                  <a:pt x="223" y="110"/>
                  <a:pt x="344" y="135"/>
                </a:cubicBezTo>
                <a:cubicBezTo>
                  <a:pt x="374" y="141"/>
                  <a:pt x="403" y="155"/>
                  <a:pt x="434" y="157"/>
                </a:cubicBezTo>
                <a:cubicBezTo>
                  <a:pt x="519" y="161"/>
                  <a:pt x="604" y="162"/>
                  <a:pt x="689" y="165"/>
                </a:cubicBezTo>
                <a:cubicBezTo>
                  <a:pt x="728" y="174"/>
                  <a:pt x="756" y="197"/>
                  <a:pt x="793" y="210"/>
                </a:cubicBezTo>
                <a:cubicBezTo>
                  <a:pt x="865" y="281"/>
                  <a:pt x="918" y="336"/>
                  <a:pt x="1018" y="359"/>
                </a:cubicBezTo>
                <a:cubicBezTo>
                  <a:pt x="1068" y="357"/>
                  <a:pt x="1118" y="358"/>
                  <a:pt x="1167" y="352"/>
                </a:cubicBezTo>
                <a:cubicBezTo>
                  <a:pt x="1188" y="349"/>
                  <a:pt x="1267" y="290"/>
                  <a:pt x="1287" y="277"/>
                </a:cubicBezTo>
                <a:cubicBezTo>
                  <a:pt x="1339" y="242"/>
                  <a:pt x="1372" y="233"/>
                  <a:pt x="1437" y="224"/>
                </a:cubicBezTo>
                <a:cubicBezTo>
                  <a:pt x="1495" y="235"/>
                  <a:pt x="1564" y="238"/>
                  <a:pt x="1616" y="269"/>
                </a:cubicBezTo>
                <a:cubicBezTo>
                  <a:pt x="1630" y="278"/>
                  <a:pt x="1675" y="308"/>
                  <a:pt x="1691" y="322"/>
                </a:cubicBezTo>
                <a:cubicBezTo>
                  <a:pt x="1720" y="348"/>
                  <a:pt x="1745" y="386"/>
                  <a:pt x="1781" y="404"/>
                </a:cubicBezTo>
                <a:cubicBezTo>
                  <a:pt x="1803" y="415"/>
                  <a:pt x="1831" y="420"/>
                  <a:pt x="1855" y="426"/>
                </a:cubicBezTo>
                <a:cubicBezTo>
                  <a:pt x="1934" y="422"/>
                  <a:pt x="1978" y="427"/>
                  <a:pt x="2043" y="404"/>
                </a:cubicBezTo>
                <a:cubicBezTo>
                  <a:pt x="2079" y="347"/>
                  <a:pt x="2031" y="416"/>
                  <a:pt x="2080" y="367"/>
                </a:cubicBezTo>
                <a:cubicBezTo>
                  <a:pt x="2108" y="339"/>
                  <a:pt x="2118" y="307"/>
                  <a:pt x="2162" y="292"/>
                </a:cubicBezTo>
                <a:cubicBezTo>
                  <a:pt x="2177" y="287"/>
                  <a:pt x="2192" y="282"/>
                  <a:pt x="2207" y="277"/>
                </a:cubicBezTo>
                <a:cubicBezTo>
                  <a:pt x="2215" y="274"/>
                  <a:pt x="2230" y="269"/>
                  <a:pt x="2230" y="269"/>
                </a:cubicBezTo>
                <a:cubicBezTo>
                  <a:pt x="2262" y="272"/>
                  <a:pt x="2327" y="277"/>
                  <a:pt x="2327" y="277"/>
                </a:cubicBez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900" name="Freeform 13"/>
          <p:cNvSpPr>
            <a:spLocks/>
          </p:cNvSpPr>
          <p:nvPr/>
        </p:nvSpPr>
        <p:spPr bwMode="auto">
          <a:xfrm>
            <a:off x="5475084" y="2748404"/>
            <a:ext cx="3663934" cy="437247"/>
          </a:xfrm>
          <a:custGeom>
            <a:avLst/>
            <a:gdLst>
              <a:gd name="T0" fmla="*/ 0 w 2095"/>
              <a:gd name="T1" fmla="*/ 2147483647 h 284"/>
              <a:gd name="T2" fmla="*/ 2147483647 w 2095"/>
              <a:gd name="T3" fmla="*/ 2147483647 h 284"/>
              <a:gd name="T4" fmla="*/ 2147483647 w 2095"/>
              <a:gd name="T5" fmla="*/ 2147483647 h 284"/>
              <a:gd name="T6" fmla="*/ 2147483647 w 2095"/>
              <a:gd name="T7" fmla="*/ 2147483647 h 284"/>
              <a:gd name="T8" fmla="*/ 2147483647 w 2095"/>
              <a:gd name="T9" fmla="*/ 2147483647 h 284"/>
              <a:gd name="T10" fmla="*/ 2147483647 w 2095"/>
              <a:gd name="T11" fmla="*/ 2147483647 h 284"/>
              <a:gd name="T12" fmla="*/ 2147483647 w 2095"/>
              <a:gd name="T13" fmla="*/ 2147483647 h 284"/>
              <a:gd name="T14" fmla="*/ 2147483647 w 2095"/>
              <a:gd name="T15" fmla="*/ 2147483647 h 284"/>
              <a:gd name="T16" fmla="*/ 2147483647 w 2095"/>
              <a:gd name="T17" fmla="*/ 2147483647 h 284"/>
              <a:gd name="T18" fmla="*/ 2147483647 w 2095"/>
              <a:gd name="T19" fmla="*/ 2147483647 h 284"/>
              <a:gd name="T20" fmla="*/ 2147483647 w 2095"/>
              <a:gd name="T21" fmla="*/ 2147483647 h 284"/>
              <a:gd name="T22" fmla="*/ 2147483647 w 2095"/>
              <a:gd name="T23" fmla="*/ 0 h 28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95"/>
              <a:gd name="T37" fmla="*/ 0 h 284"/>
              <a:gd name="T38" fmla="*/ 2095 w 2095"/>
              <a:gd name="T39" fmla="*/ 284 h 28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95" h="284">
                <a:moveTo>
                  <a:pt x="0" y="172"/>
                </a:moveTo>
                <a:cubicBezTo>
                  <a:pt x="48" y="208"/>
                  <a:pt x="88" y="242"/>
                  <a:pt x="142" y="269"/>
                </a:cubicBezTo>
                <a:cubicBezTo>
                  <a:pt x="156" y="276"/>
                  <a:pt x="187" y="284"/>
                  <a:pt x="187" y="284"/>
                </a:cubicBezTo>
                <a:cubicBezTo>
                  <a:pt x="290" y="275"/>
                  <a:pt x="387" y="269"/>
                  <a:pt x="486" y="239"/>
                </a:cubicBezTo>
                <a:cubicBezTo>
                  <a:pt x="711" y="171"/>
                  <a:pt x="929" y="71"/>
                  <a:pt x="1160" y="22"/>
                </a:cubicBezTo>
                <a:cubicBezTo>
                  <a:pt x="1303" y="28"/>
                  <a:pt x="1322" y="20"/>
                  <a:pt x="1421" y="52"/>
                </a:cubicBezTo>
                <a:cubicBezTo>
                  <a:pt x="1454" y="74"/>
                  <a:pt x="1487" y="82"/>
                  <a:pt x="1526" y="90"/>
                </a:cubicBezTo>
                <a:cubicBezTo>
                  <a:pt x="1734" y="84"/>
                  <a:pt x="1735" y="99"/>
                  <a:pt x="1863" y="60"/>
                </a:cubicBezTo>
                <a:cubicBezTo>
                  <a:pt x="1918" y="67"/>
                  <a:pt x="1934" y="82"/>
                  <a:pt x="1983" y="97"/>
                </a:cubicBezTo>
                <a:cubicBezTo>
                  <a:pt x="2027" y="86"/>
                  <a:pt x="2009" y="99"/>
                  <a:pt x="2027" y="45"/>
                </a:cubicBezTo>
                <a:cubicBezTo>
                  <a:pt x="2033" y="28"/>
                  <a:pt x="2057" y="25"/>
                  <a:pt x="2072" y="15"/>
                </a:cubicBezTo>
                <a:cubicBezTo>
                  <a:pt x="2080" y="10"/>
                  <a:pt x="2095" y="0"/>
                  <a:pt x="2095" y="0"/>
                </a:cubicBez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901" name="Freeform 14"/>
          <p:cNvSpPr>
            <a:spLocks/>
          </p:cNvSpPr>
          <p:nvPr/>
        </p:nvSpPr>
        <p:spPr bwMode="auto">
          <a:xfrm flipV="1">
            <a:off x="5414471" y="2757404"/>
            <a:ext cx="3693204" cy="1119673"/>
          </a:xfrm>
          <a:custGeom>
            <a:avLst/>
            <a:gdLst>
              <a:gd name="T0" fmla="*/ 0 w 2124"/>
              <a:gd name="T1" fmla="*/ 0 h 487"/>
              <a:gd name="T2" fmla="*/ 2147483647 w 2124"/>
              <a:gd name="T3" fmla="*/ 2147483647 h 487"/>
              <a:gd name="T4" fmla="*/ 2147483647 w 2124"/>
              <a:gd name="T5" fmla="*/ 2147483647 h 487"/>
              <a:gd name="T6" fmla="*/ 2147483647 w 2124"/>
              <a:gd name="T7" fmla="*/ 2147483647 h 487"/>
              <a:gd name="T8" fmla="*/ 2147483647 w 2124"/>
              <a:gd name="T9" fmla="*/ 2147483647 h 487"/>
              <a:gd name="T10" fmla="*/ 2147483647 w 2124"/>
              <a:gd name="T11" fmla="*/ 2147483647 h 487"/>
              <a:gd name="T12" fmla="*/ 2147483647 w 2124"/>
              <a:gd name="T13" fmla="*/ 2147483647 h 487"/>
              <a:gd name="T14" fmla="*/ 2147483647 w 2124"/>
              <a:gd name="T15" fmla="*/ 2147483647 h 487"/>
              <a:gd name="T16" fmla="*/ 2147483647 w 2124"/>
              <a:gd name="T17" fmla="*/ 2147483647 h 487"/>
              <a:gd name="T18" fmla="*/ 2147483647 w 2124"/>
              <a:gd name="T19" fmla="*/ 2147483647 h 487"/>
              <a:gd name="T20" fmla="*/ 2147483647 w 2124"/>
              <a:gd name="T21" fmla="*/ 2147483647 h 487"/>
              <a:gd name="T22" fmla="*/ 2147483647 w 2124"/>
              <a:gd name="T23" fmla="*/ 2147483647 h 487"/>
              <a:gd name="T24" fmla="*/ 2147483647 w 2124"/>
              <a:gd name="T25" fmla="*/ 2147483647 h 487"/>
              <a:gd name="T26" fmla="*/ 2147483647 w 2124"/>
              <a:gd name="T27" fmla="*/ 2147483647 h 48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24"/>
              <a:gd name="T43" fmla="*/ 0 h 487"/>
              <a:gd name="T44" fmla="*/ 2124 w 2124"/>
              <a:gd name="T45" fmla="*/ 487 h 48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24" h="487">
                <a:moveTo>
                  <a:pt x="0" y="0"/>
                </a:moveTo>
                <a:cubicBezTo>
                  <a:pt x="75" y="27"/>
                  <a:pt x="154" y="49"/>
                  <a:pt x="232" y="68"/>
                </a:cubicBezTo>
                <a:cubicBezTo>
                  <a:pt x="338" y="138"/>
                  <a:pt x="286" y="118"/>
                  <a:pt x="381" y="142"/>
                </a:cubicBezTo>
                <a:cubicBezTo>
                  <a:pt x="520" y="235"/>
                  <a:pt x="710" y="298"/>
                  <a:pt x="875" y="329"/>
                </a:cubicBezTo>
                <a:cubicBezTo>
                  <a:pt x="912" y="324"/>
                  <a:pt x="950" y="321"/>
                  <a:pt x="987" y="315"/>
                </a:cubicBezTo>
                <a:cubicBezTo>
                  <a:pt x="1022" y="309"/>
                  <a:pt x="1092" y="292"/>
                  <a:pt x="1092" y="292"/>
                </a:cubicBezTo>
                <a:cubicBezTo>
                  <a:pt x="1202" y="297"/>
                  <a:pt x="1299" y="308"/>
                  <a:pt x="1406" y="322"/>
                </a:cubicBezTo>
                <a:cubicBezTo>
                  <a:pt x="1445" y="361"/>
                  <a:pt x="1501" y="399"/>
                  <a:pt x="1548" y="427"/>
                </a:cubicBezTo>
                <a:cubicBezTo>
                  <a:pt x="1563" y="436"/>
                  <a:pt x="1576" y="452"/>
                  <a:pt x="1593" y="457"/>
                </a:cubicBezTo>
                <a:cubicBezTo>
                  <a:pt x="1633" y="470"/>
                  <a:pt x="1672" y="478"/>
                  <a:pt x="1713" y="487"/>
                </a:cubicBezTo>
                <a:cubicBezTo>
                  <a:pt x="1735" y="484"/>
                  <a:pt x="1758" y="485"/>
                  <a:pt x="1780" y="479"/>
                </a:cubicBezTo>
                <a:cubicBezTo>
                  <a:pt x="1809" y="472"/>
                  <a:pt x="1798" y="459"/>
                  <a:pt x="1817" y="442"/>
                </a:cubicBezTo>
                <a:cubicBezTo>
                  <a:pt x="1828" y="432"/>
                  <a:pt x="1873" y="404"/>
                  <a:pt x="1892" y="397"/>
                </a:cubicBezTo>
                <a:cubicBezTo>
                  <a:pt x="1970" y="371"/>
                  <a:pt x="2040" y="374"/>
                  <a:pt x="2124" y="374"/>
                </a:cubicBez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902" name="Text Box 15"/>
          <p:cNvSpPr txBox="1">
            <a:spLocks noChangeArrowheads="1"/>
          </p:cNvSpPr>
          <p:nvPr/>
        </p:nvSpPr>
        <p:spPr bwMode="auto">
          <a:xfrm>
            <a:off x="1534048" y="1828801"/>
            <a:ext cx="2336191" cy="307777"/>
          </a:xfrm>
          <a:prstGeom prst="rect">
            <a:avLst/>
          </a:prstGeom>
          <a:noFill/>
          <a:ln w="15875">
            <a:solidFill>
              <a:srgbClr val="4F81BD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Forecast</a:t>
            </a:r>
          </a:p>
        </p:txBody>
      </p:sp>
      <p:sp>
        <p:nvSpPr>
          <p:cNvPr id="37903" name="Text Box 16"/>
          <p:cNvSpPr txBox="1">
            <a:spLocks noChangeArrowheads="1"/>
          </p:cNvSpPr>
          <p:nvPr/>
        </p:nvSpPr>
        <p:spPr bwMode="auto">
          <a:xfrm>
            <a:off x="4361656" y="1862223"/>
            <a:ext cx="1604288" cy="307777"/>
          </a:xfrm>
          <a:prstGeom prst="rect">
            <a:avLst/>
          </a:prstGeom>
          <a:noFill/>
          <a:ln w="15875">
            <a:solidFill>
              <a:srgbClr val="4F81B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Analysis</a:t>
            </a:r>
          </a:p>
        </p:txBody>
      </p:sp>
      <p:sp>
        <p:nvSpPr>
          <p:cNvPr id="37905" name="Text Box 18"/>
          <p:cNvSpPr txBox="1">
            <a:spLocks noChangeArrowheads="1"/>
          </p:cNvSpPr>
          <p:nvPr/>
        </p:nvSpPr>
        <p:spPr bwMode="auto">
          <a:xfrm>
            <a:off x="4183511" y="5943601"/>
            <a:ext cx="2539339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</a:rPr>
              <a:t>Observations</a:t>
            </a:r>
          </a:p>
        </p:txBody>
      </p:sp>
      <p:sp>
        <p:nvSpPr>
          <p:cNvPr id="37906" name="Line 19"/>
          <p:cNvSpPr>
            <a:spLocks noChangeShapeType="1"/>
          </p:cNvSpPr>
          <p:nvPr/>
        </p:nvSpPr>
        <p:spPr bwMode="auto">
          <a:xfrm flipV="1">
            <a:off x="5277488" y="4994643"/>
            <a:ext cx="0" cy="83820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907" name="Text Box 20"/>
          <p:cNvSpPr txBox="1">
            <a:spLocks noChangeArrowheads="1"/>
          </p:cNvSpPr>
          <p:nvPr/>
        </p:nvSpPr>
        <p:spPr bwMode="auto">
          <a:xfrm>
            <a:off x="304721" y="4937126"/>
            <a:ext cx="5690807" cy="132343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000" dirty="0">
                <a:solidFill>
                  <a:srgbClr val="FF0000"/>
                </a:solidFill>
              </a:rPr>
              <a:t>Initial uncertainty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000" dirty="0">
                <a:solidFill>
                  <a:srgbClr val="FF0000"/>
                </a:solidFill>
              </a:rPr>
              <a:t>Model uncertainty 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000" dirty="0" smtClean="0">
                <a:solidFill>
                  <a:srgbClr val="FF0000"/>
                </a:solidFill>
              </a:rPr>
              <a:t>Measurement </a:t>
            </a:r>
            <a:r>
              <a:rPr lang="en-US" sz="2000" dirty="0">
                <a:solidFill>
                  <a:srgbClr val="FF0000"/>
                </a:solidFill>
              </a:rPr>
              <a:t>uncertainty</a:t>
            </a:r>
          </a:p>
        </p:txBody>
      </p:sp>
      <p:sp>
        <p:nvSpPr>
          <p:cNvPr id="37908" name="Text Box 21"/>
          <p:cNvSpPr txBox="1">
            <a:spLocks noChangeArrowheads="1"/>
          </p:cNvSpPr>
          <p:nvPr/>
        </p:nvSpPr>
        <p:spPr bwMode="auto">
          <a:xfrm>
            <a:off x="609441" y="3429001"/>
            <a:ext cx="304721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7909" name="Text Box 22"/>
          <p:cNvSpPr txBox="1">
            <a:spLocks noChangeArrowheads="1"/>
          </p:cNvSpPr>
          <p:nvPr/>
        </p:nvSpPr>
        <p:spPr bwMode="auto">
          <a:xfrm>
            <a:off x="3148780" y="3200401"/>
            <a:ext cx="304721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7910" name="Text Box 23"/>
          <p:cNvSpPr txBox="1">
            <a:spLocks noChangeArrowheads="1"/>
          </p:cNvSpPr>
          <p:nvPr/>
        </p:nvSpPr>
        <p:spPr bwMode="auto">
          <a:xfrm>
            <a:off x="5141824" y="4765176"/>
            <a:ext cx="304721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7911" name="Text Box 24"/>
          <p:cNvSpPr txBox="1">
            <a:spLocks noChangeArrowheads="1"/>
          </p:cNvSpPr>
          <p:nvPr/>
        </p:nvSpPr>
        <p:spPr bwMode="auto">
          <a:xfrm>
            <a:off x="9169819" y="2038265"/>
            <a:ext cx="2031471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Member 1 </a:t>
            </a:r>
            <a:endParaRPr lang="en-US" dirty="0"/>
          </a:p>
        </p:txBody>
      </p:sp>
      <p:sp>
        <p:nvSpPr>
          <p:cNvPr id="37912" name="Text Box 25"/>
          <p:cNvSpPr txBox="1">
            <a:spLocks noChangeArrowheads="1"/>
          </p:cNvSpPr>
          <p:nvPr/>
        </p:nvSpPr>
        <p:spPr bwMode="auto">
          <a:xfrm>
            <a:off x="9186531" y="2384473"/>
            <a:ext cx="2031471" cy="127727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Member 2</a:t>
            </a:r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 smtClean="0"/>
              <a:t> </a:t>
            </a: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 smtClean="0"/>
              <a:t>...</a:t>
            </a:r>
            <a:endParaRPr lang="en-US" dirty="0"/>
          </a:p>
        </p:txBody>
      </p:sp>
      <p:sp>
        <p:nvSpPr>
          <p:cNvPr id="37913" name="Text Box 26"/>
          <p:cNvSpPr txBox="1">
            <a:spLocks noChangeArrowheads="1"/>
          </p:cNvSpPr>
          <p:nvPr/>
        </p:nvSpPr>
        <p:spPr bwMode="auto">
          <a:xfrm>
            <a:off x="9128183" y="4245597"/>
            <a:ext cx="2031471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Member 99</a:t>
            </a:r>
            <a:endParaRPr lang="en-US" dirty="0"/>
          </a:p>
        </p:txBody>
      </p:sp>
      <p:sp>
        <p:nvSpPr>
          <p:cNvPr id="37914" name="Text Box 27"/>
          <p:cNvSpPr txBox="1">
            <a:spLocks noChangeArrowheads="1"/>
          </p:cNvSpPr>
          <p:nvPr/>
        </p:nvSpPr>
        <p:spPr bwMode="auto">
          <a:xfrm>
            <a:off x="9119686" y="4618342"/>
            <a:ext cx="2031471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Member 100 </a:t>
            </a:r>
            <a:endParaRPr lang="en-US" dirty="0"/>
          </a:p>
        </p:txBody>
      </p:sp>
      <p:sp>
        <p:nvSpPr>
          <p:cNvPr id="27" name="Oval 3"/>
          <p:cNvSpPr>
            <a:spLocks noChangeArrowheads="1"/>
          </p:cNvSpPr>
          <p:nvPr/>
        </p:nvSpPr>
        <p:spPr bwMode="auto">
          <a:xfrm>
            <a:off x="5087756" y="2623478"/>
            <a:ext cx="339761" cy="1693172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Oval 3"/>
          <p:cNvSpPr>
            <a:spLocks noChangeArrowheads="1"/>
          </p:cNvSpPr>
          <p:nvPr/>
        </p:nvSpPr>
        <p:spPr bwMode="auto">
          <a:xfrm>
            <a:off x="4954638" y="2290338"/>
            <a:ext cx="645352" cy="2456908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6181796" y="1864219"/>
            <a:ext cx="2336191" cy="307777"/>
          </a:xfrm>
          <a:prstGeom prst="rect">
            <a:avLst/>
          </a:prstGeom>
          <a:noFill/>
          <a:ln w="15875">
            <a:solidFill>
              <a:srgbClr val="4F81BD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Forecast</a:t>
            </a:r>
          </a:p>
        </p:txBody>
      </p:sp>
      <p:sp>
        <p:nvSpPr>
          <p:cNvPr id="29" name="Freeform 13"/>
          <p:cNvSpPr>
            <a:spLocks/>
          </p:cNvSpPr>
          <p:nvPr/>
        </p:nvSpPr>
        <p:spPr bwMode="auto">
          <a:xfrm flipV="1">
            <a:off x="5297491" y="4161175"/>
            <a:ext cx="3793473" cy="284096"/>
          </a:xfrm>
          <a:custGeom>
            <a:avLst/>
            <a:gdLst>
              <a:gd name="T0" fmla="*/ 0 w 2095"/>
              <a:gd name="T1" fmla="*/ 2147483647 h 284"/>
              <a:gd name="T2" fmla="*/ 2147483647 w 2095"/>
              <a:gd name="T3" fmla="*/ 2147483647 h 284"/>
              <a:gd name="T4" fmla="*/ 2147483647 w 2095"/>
              <a:gd name="T5" fmla="*/ 2147483647 h 284"/>
              <a:gd name="T6" fmla="*/ 2147483647 w 2095"/>
              <a:gd name="T7" fmla="*/ 2147483647 h 284"/>
              <a:gd name="T8" fmla="*/ 2147483647 w 2095"/>
              <a:gd name="T9" fmla="*/ 2147483647 h 284"/>
              <a:gd name="T10" fmla="*/ 2147483647 w 2095"/>
              <a:gd name="T11" fmla="*/ 2147483647 h 284"/>
              <a:gd name="T12" fmla="*/ 2147483647 w 2095"/>
              <a:gd name="T13" fmla="*/ 2147483647 h 284"/>
              <a:gd name="T14" fmla="*/ 2147483647 w 2095"/>
              <a:gd name="T15" fmla="*/ 2147483647 h 284"/>
              <a:gd name="T16" fmla="*/ 2147483647 w 2095"/>
              <a:gd name="T17" fmla="*/ 2147483647 h 284"/>
              <a:gd name="T18" fmla="*/ 2147483647 w 2095"/>
              <a:gd name="T19" fmla="*/ 2147483647 h 284"/>
              <a:gd name="T20" fmla="*/ 2147483647 w 2095"/>
              <a:gd name="T21" fmla="*/ 2147483647 h 284"/>
              <a:gd name="T22" fmla="*/ 2147483647 w 2095"/>
              <a:gd name="T23" fmla="*/ 0 h 28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95"/>
              <a:gd name="T37" fmla="*/ 0 h 284"/>
              <a:gd name="T38" fmla="*/ 2095 w 2095"/>
              <a:gd name="T39" fmla="*/ 284 h 28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95" h="284">
                <a:moveTo>
                  <a:pt x="0" y="172"/>
                </a:moveTo>
                <a:cubicBezTo>
                  <a:pt x="48" y="208"/>
                  <a:pt x="88" y="242"/>
                  <a:pt x="142" y="269"/>
                </a:cubicBezTo>
                <a:cubicBezTo>
                  <a:pt x="156" y="276"/>
                  <a:pt x="187" y="284"/>
                  <a:pt x="187" y="284"/>
                </a:cubicBezTo>
                <a:cubicBezTo>
                  <a:pt x="290" y="275"/>
                  <a:pt x="387" y="269"/>
                  <a:pt x="486" y="239"/>
                </a:cubicBezTo>
                <a:cubicBezTo>
                  <a:pt x="711" y="171"/>
                  <a:pt x="929" y="71"/>
                  <a:pt x="1160" y="22"/>
                </a:cubicBezTo>
                <a:cubicBezTo>
                  <a:pt x="1303" y="28"/>
                  <a:pt x="1322" y="20"/>
                  <a:pt x="1421" y="52"/>
                </a:cubicBezTo>
                <a:cubicBezTo>
                  <a:pt x="1454" y="74"/>
                  <a:pt x="1487" y="82"/>
                  <a:pt x="1526" y="90"/>
                </a:cubicBezTo>
                <a:cubicBezTo>
                  <a:pt x="1734" y="84"/>
                  <a:pt x="1735" y="99"/>
                  <a:pt x="1863" y="60"/>
                </a:cubicBezTo>
                <a:cubicBezTo>
                  <a:pt x="1918" y="67"/>
                  <a:pt x="1934" y="82"/>
                  <a:pt x="1983" y="97"/>
                </a:cubicBezTo>
                <a:cubicBezTo>
                  <a:pt x="2027" y="86"/>
                  <a:pt x="2009" y="99"/>
                  <a:pt x="2027" y="45"/>
                </a:cubicBezTo>
                <a:cubicBezTo>
                  <a:pt x="2033" y="28"/>
                  <a:pt x="2057" y="25"/>
                  <a:pt x="2072" y="15"/>
                </a:cubicBezTo>
                <a:cubicBezTo>
                  <a:pt x="2080" y="10"/>
                  <a:pt x="2095" y="0"/>
                  <a:pt x="2095" y="0"/>
                </a:cubicBez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Freeform 13"/>
          <p:cNvSpPr>
            <a:spLocks/>
          </p:cNvSpPr>
          <p:nvPr/>
        </p:nvSpPr>
        <p:spPr bwMode="auto">
          <a:xfrm flipV="1">
            <a:off x="1451650" y="3394439"/>
            <a:ext cx="3528326" cy="315524"/>
          </a:xfrm>
          <a:custGeom>
            <a:avLst/>
            <a:gdLst>
              <a:gd name="T0" fmla="*/ 0 w 2095"/>
              <a:gd name="T1" fmla="*/ 2147483647 h 284"/>
              <a:gd name="T2" fmla="*/ 2147483647 w 2095"/>
              <a:gd name="T3" fmla="*/ 2147483647 h 284"/>
              <a:gd name="T4" fmla="*/ 2147483647 w 2095"/>
              <a:gd name="T5" fmla="*/ 2147483647 h 284"/>
              <a:gd name="T6" fmla="*/ 2147483647 w 2095"/>
              <a:gd name="T7" fmla="*/ 2147483647 h 284"/>
              <a:gd name="T8" fmla="*/ 2147483647 w 2095"/>
              <a:gd name="T9" fmla="*/ 2147483647 h 284"/>
              <a:gd name="T10" fmla="*/ 2147483647 w 2095"/>
              <a:gd name="T11" fmla="*/ 2147483647 h 284"/>
              <a:gd name="T12" fmla="*/ 2147483647 w 2095"/>
              <a:gd name="T13" fmla="*/ 2147483647 h 284"/>
              <a:gd name="T14" fmla="*/ 2147483647 w 2095"/>
              <a:gd name="T15" fmla="*/ 2147483647 h 284"/>
              <a:gd name="T16" fmla="*/ 2147483647 w 2095"/>
              <a:gd name="T17" fmla="*/ 2147483647 h 284"/>
              <a:gd name="T18" fmla="*/ 2147483647 w 2095"/>
              <a:gd name="T19" fmla="*/ 2147483647 h 284"/>
              <a:gd name="T20" fmla="*/ 2147483647 w 2095"/>
              <a:gd name="T21" fmla="*/ 2147483647 h 284"/>
              <a:gd name="T22" fmla="*/ 2147483647 w 2095"/>
              <a:gd name="T23" fmla="*/ 0 h 28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95"/>
              <a:gd name="T37" fmla="*/ 0 h 284"/>
              <a:gd name="T38" fmla="*/ 2095 w 2095"/>
              <a:gd name="T39" fmla="*/ 284 h 28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95" h="284">
                <a:moveTo>
                  <a:pt x="0" y="172"/>
                </a:moveTo>
                <a:cubicBezTo>
                  <a:pt x="48" y="208"/>
                  <a:pt x="88" y="242"/>
                  <a:pt x="142" y="269"/>
                </a:cubicBezTo>
                <a:cubicBezTo>
                  <a:pt x="156" y="276"/>
                  <a:pt x="187" y="284"/>
                  <a:pt x="187" y="284"/>
                </a:cubicBezTo>
                <a:cubicBezTo>
                  <a:pt x="290" y="275"/>
                  <a:pt x="387" y="269"/>
                  <a:pt x="486" y="239"/>
                </a:cubicBezTo>
                <a:cubicBezTo>
                  <a:pt x="711" y="171"/>
                  <a:pt x="929" y="71"/>
                  <a:pt x="1160" y="22"/>
                </a:cubicBezTo>
                <a:cubicBezTo>
                  <a:pt x="1303" y="28"/>
                  <a:pt x="1322" y="20"/>
                  <a:pt x="1421" y="52"/>
                </a:cubicBezTo>
                <a:cubicBezTo>
                  <a:pt x="1454" y="74"/>
                  <a:pt x="1487" y="82"/>
                  <a:pt x="1526" y="90"/>
                </a:cubicBezTo>
                <a:cubicBezTo>
                  <a:pt x="1734" y="84"/>
                  <a:pt x="1735" y="99"/>
                  <a:pt x="1863" y="60"/>
                </a:cubicBezTo>
                <a:cubicBezTo>
                  <a:pt x="1918" y="67"/>
                  <a:pt x="1934" y="82"/>
                  <a:pt x="1983" y="97"/>
                </a:cubicBezTo>
                <a:cubicBezTo>
                  <a:pt x="2027" y="86"/>
                  <a:pt x="2009" y="99"/>
                  <a:pt x="2027" y="45"/>
                </a:cubicBezTo>
                <a:cubicBezTo>
                  <a:pt x="2033" y="28"/>
                  <a:pt x="2057" y="25"/>
                  <a:pt x="2072" y="15"/>
                </a:cubicBezTo>
                <a:cubicBezTo>
                  <a:pt x="2080" y="10"/>
                  <a:pt x="2095" y="0"/>
                  <a:pt x="2095" y="0"/>
                </a:cubicBez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9171816" y="2792280"/>
            <a:ext cx="2031471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Member 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6918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75" y="1241070"/>
            <a:ext cx="5030307" cy="31003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590" y="0"/>
            <a:ext cx="10868400" cy="1341300"/>
          </a:xfrm>
        </p:spPr>
        <p:txBody>
          <a:bodyPr/>
          <a:lstStyle/>
          <a:p>
            <a:r>
              <a:rPr lang="en-GB" dirty="0" smtClean="0"/>
              <a:t>Who are using ocean forecasts?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953" y="1686520"/>
            <a:ext cx="6966019" cy="517147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Coastal and Marine </a:t>
            </a:r>
            <a:r>
              <a:rPr lang="en-GB" dirty="0" smtClean="0"/>
              <a:t>environment</a:t>
            </a:r>
          </a:p>
          <a:p>
            <a:pPr marL="800100" lvl="1" indent="-342900">
              <a:buFont typeface="Arial"/>
              <a:buChar char="•"/>
            </a:pPr>
            <a:r>
              <a:rPr lang="en-GB" dirty="0" err="1" smtClean="0"/>
              <a:t>StormGeo</a:t>
            </a:r>
            <a:r>
              <a:rPr lang="en-GB" dirty="0"/>
              <a:t>, C-Core </a:t>
            </a:r>
          </a:p>
          <a:p>
            <a:pPr marL="800100" lvl="1" indent="-342900">
              <a:buFont typeface="Arial"/>
              <a:buChar char="•"/>
            </a:pPr>
            <a:r>
              <a:rPr lang="nb-NO" dirty="0"/>
              <a:t>WWF</a:t>
            </a:r>
            <a:r>
              <a:rPr lang="en-GB" dirty="0"/>
              <a:t> </a:t>
            </a:r>
          </a:p>
          <a:p>
            <a:pPr marL="800100" lvl="1" indent="-342900">
              <a:buFont typeface="Arial"/>
              <a:buChar char="•"/>
            </a:pPr>
            <a:r>
              <a:rPr lang="en-GB" dirty="0"/>
              <a:t>Oil </a:t>
            </a:r>
            <a:r>
              <a:rPr lang="en-GB" dirty="0" smtClean="0"/>
              <a:t>Industry - Total</a:t>
            </a:r>
            <a:r>
              <a:rPr lang="en-GB" dirty="0"/>
              <a:t>, </a:t>
            </a:r>
            <a:r>
              <a:rPr lang="en-GB" dirty="0" err="1" smtClean="0"/>
              <a:t>Equinor</a:t>
            </a:r>
            <a:r>
              <a:rPr lang="en-GB" dirty="0" smtClean="0"/>
              <a:t> (formerly Statoil)</a:t>
            </a:r>
            <a:r>
              <a:rPr lang="nb-NO" dirty="0" smtClean="0"/>
              <a:t> </a:t>
            </a:r>
            <a:endParaRPr lang="nb-NO" dirty="0"/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What </a:t>
            </a:r>
            <a:r>
              <a:rPr lang="en-GB" dirty="0"/>
              <a:t>do people do? </a:t>
            </a:r>
          </a:p>
          <a:p>
            <a:pPr marL="800100" lvl="1" indent="-342900">
              <a:buFont typeface="Arial"/>
              <a:buChar char="•"/>
            </a:pPr>
            <a:r>
              <a:rPr lang="en-GB" dirty="0" smtClean="0"/>
              <a:t>Downscaling </a:t>
            </a:r>
            <a:r>
              <a:rPr lang="en-GB" dirty="0"/>
              <a:t>to coastal forecasts </a:t>
            </a:r>
          </a:p>
          <a:p>
            <a:pPr marL="800100" lvl="1" indent="-342900">
              <a:buFont typeface="Arial"/>
              <a:buChar char="•"/>
            </a:pPr>
            <a:r>
              <a:rPr lang="en-GB" dirty="0"/>
              <a:t>Oil spill forecasts / scenarios </a:t>
            </a:r>
          </a:p>
          <a:p>
            <a:pPr marL="342900" indent="-342900">
              <a:buFont typeface="Arial"/>
              <a:buChar char="•"/>
            </a:pPr>
            <a:r>
              <a:rPr lang="en-GB" dirty="0"/>
              <a:t>Which Products?</a:t>
            </a:r>
          </a:p>
          <a:p>
            <a:pPr marL="800100" lvl="1" indent="-342900">
              <a:buFont typeface="Arial"/>
              <a:buChar char="•"/>
            </a:pPr>
            <a:r>
              <a:rPr lang="en-GB" dirty="0"/>
              <a:t>Ocean currents</a:t>
            </a:r>
          </a:p>
          <a:p>
            <a:pPr marL="800100" lvl="1" indent="-342900">
              <a:buFont typeface="Arial"/>
              <a:buChar char="•"/>
            </a:pPr>
            <a:r>
              <a:rPr lang="en-GB" dirty="0"/>
              <a:t>Ocean temperature, salinity </a:t>
            </a:r>
          </a:p>
          <a:p>
            <a:pPr marL="800100" lvl="1" indent="-342900">
              <a:buFont typeface="Arial"/>
              <a:buChar char="•"/>
            </a:pPr>
            <a:r>
              <a:rPr lang="en-GB" dirty="0"/>
              <a:t>Waves</a:t>
            </a:r>
          </a:p>
          <a:p>
            <a:pPr marL="800100" lvl="1" indent="-342900">
              <a:buFont typeface="Arial"/>
              <a:buChar char="•"/>
            </a:pPr>
            <a:r>
              <a:rPr lang="en-GB" dirty="0"/>
              <a:t>Ocean primary production</a:t>
            </a:r>
          </a:p>
          <a:p>
            <a:pPr marL="800100" lvl="1" indent="-342900">
              <a:buFont typeface="Arial"/>
              <a:buChar char="•"/>
            </a:pPr>
            <a:r>
              <a:rPr lang="en-GB" dirty="0"/>
              <a:t>Sea ice drift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9B376-EDF3-F045-823C-0E8F7D538C23}" type="datetime1">
              <a:rPr lang="fr-FR" smtClean="0"/>
              <a:t>27/11/18</a:t>
            </a:fld>
            <a:endParaRPr lang="fr-FR" dirty="0"/>
          </a:p>
        </p:txBody>
      </p:sp>
      <p:sp>
        <p:nvSpPr>
          <p:cNvPr id="9" name="TextBox 8"/>
          <p:cNvSpPr txBox="1"/>
          <p:nvPr/>
        </p:nvSpPr>
        <p:spPr bwMode="auto">
          <a:xfrm>
            <a:off x="6486197" y="1383036"/>
            <a:ext cx="44982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Water surface oiling probabilities. 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RPS ASA for WWF (</a:t>
            </a:r>
            <a:r>
              <a:rPr lang="en-US" sz="1200" b="1" dirty="0" err="1">
                <a:solidFill>
                  <a:srgbClr val="FF0000"/>
                </a:solidFill>
              </a:rPr>
              <a:t>Gearon</a:t>
            </a:r>
            <a:r>
              <a:rPr lang="en-US" sz="1200" b="1" dirty="0">
                <a:solidFill>
                  <a:srgbClr val="FF0000"/>
                </a:solidFill>
              </a:rPr>
              <a:t> et al. 2014) </a:t>
            </a:r>
            <a:endParaRPr lang="en-GB" sz="12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1376" y="4185344"/>
            <a:ext cx="4933572" cy="26000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5394683" y="5858274"/>
            <a:ext cx="33406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Arial" charset="0"/>
              </a:rPr>
              <a:t>North Alaska, Simulated and observed ice trajectories</a:t>
            </a:r>
          </a:p>
          <a:p>
            <a:r>
              <a:rPr lang="en-GB" sz="1200" b="1" dirty="0">
                <a:solidFill>
                  <a:srgbClr val="FF0000"/>
                </a:solidFill>
                <a:latin typeface="Arial" charset="0"/>
              </a:rPr>
              <a:t>D. French </a:t>
            </a:r>
            <a:r>
              <a:rPr lang="en-GB" sz="1200" b="1" dirty="0" err="1">
                <a:solidFill>
                  <a:srgbClr val="FF0000"/>
                </a:solidFill>
                <a:latin typeface="Arial" charset="0"/>
              </a:rPr>
              <a:t>McCay</a:t>
            </a:r>
            <a:r>
              <a:rPr lang="en-GB" sz="1200" b="1" dirty="0">
                <a:solidFill>
                  <a:srgbClr val="FF0000"/>
                </a:solidFill>
                <a:latin typeface="Arial" charset="0"/>
              </a:rPr>
              <a:t>, RPS ASA, 2017 </a:t>
            </a:r>
          </a:p>
        </p:txBody>
      </p:sp>
    </p:spTree>
    <p:extLst>
      <p:ext uri="{BB962C8B-B14F-4D97-AF65-F5344CB8AC3E}">
        <p14:creationId xmlns:p14="http://schemas.microsoft.com/office/powerpoint/2010/main" val="3627846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31AAA7-4D19-EA42-BD9C-3F96238C6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954" y="1846744"/>
            <a:ext cx="5383398" cy="1862880"/>
          </a:xfrm>
        </p:spPr>
        <p:txBody>
          <a:bodyPr>
            <a:normAutofit fontScale="55000" lnSpcReduction="20000"/>
          </a:bodyPr>
          <a:lstStyle/>
          <a:p>
            <a:pPr marL="118110" indent="0">
              <a:buNone/>
            </a:pPr>
            <a:r>
              <a:rPr lang="en-GB" dirty="0" smtClean="0"/>
              <a:t>Search and rescue:</a:t>
            </a:r>
          </a:p>
          <a:p>
            <a:r>
              <a:rPr lang="en-GB" dirty="0" smtClean="0"/>
              <a:t>Compute </a:t>
            </a:r>
            <a:r>
              <a:rPr lang="en-GB" dirty="0" err="1"/>
              <a:t>Lagrangian</a:t>
            </a:r>
            <a:r>
              <a:rPr lang="en-GB" dirty="0"/>
              <a:t> </a:t>
            </a:r>
            <a:r>
              <a:rPr lang="en-GB" dirty="0" smtClean="0"/>
              <a:t>S&amp;R </a:t>
            </a:r>
            <a:r>
              <a:rPr lang="en-GB" dirty="0"/>
              <a:t>trajectories from each of TOPAZ members forecast. </a:t>
            </a:r>
          </a:p>
          <a:p>
            <a:r>
              <a:rPr lang="en-GB" dirty="0"/>
              <a:t>Take the convex hull of the end points. </a:t>
            </a:r>
          </a:p>
          <a:p>
            <a:r>
              <a:rPr lang="en-GB" dirty="0"/>
              <a:t>Calculate the probability of containment (POC)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7A1C4898-50CB-7749-AF85-0BC486B2B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5986" y="1846744"/>
            <a:ext cx="5383398" cy="1790894"/>
          </a:xfrm>
        </p:spPr>
        <p:txBody>
          <a:bodyPr>
            <a:normAutofit fontScale="55000" lnSpcReduction="20000"/>
          </a:bodyPr>
          <a:lstStyle/>
          <a:p>
            <a:r>
              <a:rPr lang="en-GB" dirty="0"/>
              <a:t>Hull area increases with forecast range </a:t>
            </a:r>
          </a:p>
          <a:p>
            <a:r>
              <a:rPr lang="en-GB" dirty="0"/>
              <a:t>But hit rate remains identical (reduced accuracy)</a:t>
            </a:r>
          </a:p>
          <a:p>
            <a:r>
              <a:rPr lang="en-GB" dirty="0"/>
              <a:t>Results improve when replacing the deterministic model by the ensemble mean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EAC201A-7FF9-CB4C-BAC0-1944C8A70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397" y="3643117"/>
            <a:ext cx="4016291" cy="30425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F3EB0E0-B337-5847-ADBD-227632136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382" y="3807059"/>
            <a:ext cx="4435763" cy="27598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BEB39D7-0EF8-734A-A3FE-D38296A13F9A}"/>
              </a:ext>
            </a:extLst>
          </p:cNvPr>
          <p:cNvSpPr txBox="1"/>
          <p:nvPr/>
        </p:nvSpPr>
        <p:spPr bwMode="auto">
          <a:xfrm>
            <a:off x="514954" y="3602851"/>
            <a:ext cx="16717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en-GB" sz="1200" b="1" dirty="0" err="1">
                <a:latin typeface="Arial" charset="0"/>
              </a:rPr>
              <a:t>Melsom</a:t>
            </a:r>
            <a:r>
              <a:rPr lang="en-GB" sz="1200" b="1" dirty="0">
                <a:latin typeface="Arial" charset="0"/>
              </a:rPr>
              <a:t> et al</a:t>
            </a:r>
            <a:r>
              <a:rPr lang="en-GB" sz="1200" b="1" dirty="0" smtClean="0">
                <a:latin typeface="Arial" charset="0"/>
              </a:rPr>
              <a:t>. (2012) </a:t>
            </a:r>
            <a:endParaRPr lang="en-GB" sz="1200" b="1" dirty="0">
              <a:latin typeface="Arial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12590" y="0"/>
            <a:ext cx="10868400" cy="1341300"/>
          </a:xfrm>
        </p:spPr>
        <p:txBody>
          <a:bodyPr/>
          <a:lstStyle/>
          <a:p>
            <a:r>
              <a:rPr lang="en-GB" dirty="0" smtClean="0"/>
              <a:t>Who are using ocean forecasts?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7805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WidescreenPresentation">
  <a:themeElements>
    <a:clrScheme name="Concourse">
      <a:dk1>
        <a:srgbClr val="000000"/>
      </a:dk1>
      <a:lt1>
        <a:srgbClr val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8476</TotalTime>
  <Words>1278</Words>
  <Application>Microsoft Macintosh PowerPoint</Application>
  <PresentationFormat>Custom</PresentationFormat>
  <Paragraphs>275</Paragraphs>
  <Slides>31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WidescreenPresentation</vt:lpstr>
      <vt:lpstr>1_Thème Office</vt:lpstr>
      <vt:lpstr>The Copernicus Arctic Marine Forecasting Center </vt:lpstr>
      <vt:lpstr>Outline of talk</vt:lpstr>
      <vt:lpstr>The Copernicus Marine  Environment Monitoring Services (CMEMS)</vt:lpstr>
      <vt:lpstr>The ARC MFC </vt:lpstr>
      <vt:lpstr>PowerPoint Presentation</vt:lpstr>
      <vt:lpstr>PowerPoint Presentation</vt:lpstr>
      <vt:lpstr>Ensemble Kalman filtering</vt:lpstr>
      <vt:lpstr>Who are using ocean forecasts?</vt:lpstr>
      <vt:lpstr>Who are using ocean forecasts?</vt:lpstr>
      <vt:lpstr>Who are using ocean forecasts?</vt:lpstr>
      <vt:lpstr>Stochastic Lagrangian trajectory models</vt:lpstr>
      <vt:lpstr>PowerPoint Presentation</vt:lpstr>
      <vt:lpstr>HNoMS Helge Ingstad</vt:lpstr>
      <vt:lpstr>HNoMS Helge Ingstad</vt:lpstr>
      <vt:lpstr>Implementation of wave effects in the TOPAZ system</vt:lpstr>
      <vt:lpstr>Implementation of wave effects in the TOPAZ system</vt:lpstr>
      <vt:lpstr>Implementation of wave effects in the TOPAZ system</vt:lpstr>
      <vt:lpstr>Langmuir turbulence</vt:lpstr>
      <vt:lpstr>Langmuir turbulence</vt:lpstr>
      <vt:lpstr>Langmuir turbulence</vt:lpstr>
      <vt:lpstr>Langmuir turbulence</vt:lpstr>
      <vt:lpstr>Implementation of wave effects in the TOPAZ system</vt:lpstr>
      <vt:lpstr>Coriolis-Stokes + Stokes tracer advection ...</vt:lpstr>
      <vt:lpstr>Implementation of wave effects in the TOPAZ system</vt:lpstr>
      <vt:lpstr>Implementation of wave effects in the TOPAZ system</vt:lpstr>
      <vt:lpstr>Implementation of wave effects in the TOPAZ system</vt:lpstr>
      <vt:lpstr>Implementation of wave effects in the TOPAZ system</vt:lpstr>
      <vt:lpstr>Implementation of wave effects in the TOPAZ system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Varsling av bølger for IPPC </dc:title>
  <cp:lastModifiedBy>Oyvind Breivik</cp:lastModifiedBy>
  <cp:revision>86</cp:revision>
  <dcterms:modified xsi:type="dcterms:W3CDTF">2018-11-27T12:01:28Z</dcterms:modified>
</cp:coreProperties>
</file>