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34" r:id="rId2"/>
    <p:sldMasterId id="2147483802" r:id="rId3"/>
  </p:sldMasterIdLst>
  <p:notesMasterIdLst>
    <p:notesMasterId r:id="rId20"/>
  </p:notesMasterIdLst>
  <p:handoutMasterIdLst>
    <p:handoutMasterId r:id="rId21"/>
  </p:handoutMasterIdLst>
  <p:sldIdLst>
    <p:sldId id="262" r:id="rId4"/>
    <p:sldId id="371" r:id="rId5"/>
    <p:sldId id="372" r:id="rId6"/>
    <p:sldId id="390" r:id="rId7"/>
    <p:sldId id="391" r:id="rId8"/>
    <p:sldId id="283" r:id="rId9"/>
    <p:sldId id="375" r:id="rId10"/>
    <p:sldId id="376" r:id="rId11"/>
    <p:sldId id="377" r:id="rId12"/>
    <p:sldId id="332" r:id="rId13"/>
    <p:sldId id="379" r:id="rId14"/>
    <p:sldId id="327" r:id="rId15"/>
    <p:sldId id="392" r:id="rId16"/>
    <p:sldId id="370" r:id="rId17"/>
    <p:sldId id="383" r:id="rId18"/>
    <p:sldId id="362" r:id="rId19"/>
  </p:sldIdLst>
  <p:sldSz cx="6858000" cy="51435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0000"/>
    <a:srgbClr val="666666"/>
    <a:srgbClr val="0E5F7E"/>
    <a:srgbClr val="0E7D60"/>
    <a:srgbClr val="0095C1"/>
    <a:srgbClr val="EDED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954" autoAdjust="0"/>
    <p:restoredTop sz="86230" autoAdjust="0"/>
  </p:normalViewPr>
  <p:slideViewPr>
    <p:cSldViewPr snapToGrid="0" snapToObjects="1">
      <p:cViewPr varScale="1">
        <p:scale>
          <a:sx n="132" d="100"/>
          <a:sy n="132" d="100"/>
        </p:scale>
        <p:origin x="246" y="120"/>
      </p:cViewPr>
      <p:guideLst>
        <p:guide orient="horz" pos="1620"/>
        <p:guide pos="2160"/>
      </p:guideLst>
    </p:cSldViewPr>
  </p:slideViewPr>
  <p:outlineViewPr>
    <p:cViewPr>
      <p:scale>
        <a:sx n="33" d="100"/>
        <a:sy n="33" d="100"/>
      </p:scale>
      <p:origin x="0" y="123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charset="0"/>
              </a:defRPr>
            </a:lvl1pPr>
          </a:lstStyle>
          <a:p>
            <a:pPr>
              <a:defRPr/>
            </a:pPr>
            <a:fld id="{9BACD239-1229-A34D-B987-63180A39435B}" type="datetime1">
              <a:rPr lang="en-US"/>
              <a:pPr>
                <a:defRPr/>
              </a:pPr>
              <a:t>11/23/2018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charset="0"/>
              </a:defRPr>
            </a:lvl1pPr>
          </a:lstStyle>
          <a:p>
            <a:pPr>
              <a:defRPr/>
            </a:pPr>
            <a:fld id="{5638CAB7-F427-114B-B304-D960D5521C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6927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/>
            </a:lvl1pPr>
          </a:lstStyle>
          <a:p>
            <a:pPr>
              <a:defRPr/>
            </a:pPr>
            <a:fld id="{8C9556CF-F8C2-294D-BB14-974DC845CD26}" type="datetime1">
              <a:rPr lang="en-US"/>
              <a:pPr>
                <a:defRPr/>
              </a:pPr>
              <a:t>11/23/2018</a:t>
            </a:fld>
            <a:endParaRPr lang="en-US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63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noProof="0"/>
              <a:t>Click to edit Master text styles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</p:txBody>
      </p:sp>
      <p:sp>
        <p:nvSpPr>
          <p:cNvPr id="563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/>
            </a:lvl1pPr>
          </a:lstStyle>
          <a:p>
            <a:pPr>
              <a:defRPr/>
            </a:pPr>
            <a:fld id="{072CE094-EB39-F14E-840B-04367246ED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2585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161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3342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96578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96578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96578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9657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185989"/>
            <a:ext cx="6858000" cy="10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logo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" y="329804"/>
            <a:ext cx="100965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Title Placeholder 1"/>
          <p:cNvSpPr>
            <a:spLocks noGrp="1"/>
          </p:cNvSpPr>
          <p:nvPr>
            <p:ph type="ctrTitle"/>
          </p:nvPr>
        </p:nvSpPr>
        <p:spPr>
          <a:xfrm>
            <a:off x="460772" y="1154906"/>
            <a:ext cx="5937647" cy="539354"/>
          </a:xfrm>
        </p:spPr>
        <p:txBody>
          <a:bodyPr/>
          <a:lstStyle>
            <a:lvl1pPr algn="l">
              <a:defRPr smtClean="0">
                <a:latin typeface="Arial" charset="0"/>
              </a:defRPr>
            </a:lvl1pPr>
          </a:lstStyle>
          <a:p>
            <a:pPr lvl="0"/>
            <a:r>
              <a:rPr lang="en-AU" noProof="0"/>
              <a:t>Click to edit Master title style</a:t>
            </a:r>
          </a:p>
        </p:txBody>
      </p:sp>
      <p:sp>
        <p:nvSpPr>
          <p:cNvPr id="18435" name="Text Placeholder 2"/>
          <p:cNvSpPr>
            <a:spLocks noGrp="1"/>
          </p:cNvSpPr>
          <p:nvPr>
            <p:ph type="subTitle" idx="1"/>
          </p:nvPr>
        </p:nvSpPr>
        <p:spPr>
          <a:xfrm>
            <a:off x="460772" y="1734742"/>
            <a:ext cx="5937647" cy="539353"/>
          </a:xfrm>
        </p:spPr>
        <p:txBody>
          <a:bodyPr/>
          <a:lstStyle>
            <a:lvl1pPr marL="0" indent="0">
              <a:buFontTx/>
              <a:buNone/>
              <a:defRPr sz="1350" smtClean="0">
                <a:latin typeface="Arial" charset="0"/>
              </a:defRPr>
            </a:lvl1pPr>
          </a:lstStyle>
          <a:p>
            <a:pPr lvl="0"/>
            <a:r>
              <a:rPr lang="en-AU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25869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 sz="900"/>
            </a:lvl5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2168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1481753"/>
            <a:ext cx="1543050" cy="3112871"/>
          </a:xfrm>
        </p:spPr>
        <p:txBody>
          <a:bodyPr vert="eaVert"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1481753"/>
            <a:ext cx="4514850" cy="3112871"/>
          </a:xfrm>
        </p:spPr>
        <p:txBody>
          <a:bodyPr vert="eaVert"/>
          <a:lstStyle>
            <a:lvl5pPr>
              <a:defRPr sz="900"/>
            </a:lvl5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3635719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597820"/>
            <a:ext cx="58293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2914650"/>
            <a:ext cx="48006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456031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621237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3305176"/>
            <a:ext cx="58293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180035"/>
            <a:ext cx="58293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20838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" y="1200150"/>
            <a:ext cx="3181350" cy="377904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200150"/>
            <a:ext cx="3182541" cy="377904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587697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05979"/>
            <a:ext cx="61722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151335"/>
            <a:ext cx="3030141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1631156"/>
            <a:ext cx="3030141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0" y="1151335"/>
            <a:ext cx="3031331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0" y="1631156"/>
            <a:ext cx="3031331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132917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138811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50116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1" y="204787"/>
            <a:ext cx="2256235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204789"/>
            <a:ext cx="3833813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1" y="1076327"/>
            <a:ext cx="2256235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4816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6932" y="205979"/>
            <a:ext cx="4898168" cy="857250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r>
              <a:rPr lang="en-AU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Tx/>
              <a:buNone/>
              <a:defRPr/>
            </a:lvl1pPr>
            <a:lvl2pPr>
              <a:buFont typeface="Arial"/>
              <a:buChar char="•"/>
              <a:defRPr/>
            </a:lvl2pPr>
            <a:lvl3pPr>
              <a:buFont typeface="Lucida Grande"/>
              <a:buChar char="−"/>
              <a:defRPr/>
            </a:lvl3pPr>
            <a:lvl5pPr>
              <a:defRPr sz="900"/>
            </a:lvl5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6132843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3600450"/>
            <a:ext cx="41148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459581"/>
            <a:ext cx="41148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4025504"/>
            <a:ext cx="41148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35461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848816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49441" y="205980"/>
            <a:ext cx="1619250" cy="477321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" y="205980"/>
            <a:ext cx="4744641" cy="477321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520863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rotWithShape="0">
          <a:gsLst>
            <a:gs pos="0">
              <a:srgbClr val="02B2E4"/>
            </a:gs>
            <a:gs pos="100000">
              <a:srgbClr val="01427A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3" name="Rectangle 17"/>
          <p:cNvSpPr>
            <a:spLocks noChangeArrowheads="1"/>
          </p:cNvSpPr>
          <p:nvPr/>
        </p:nvSpPr>
        <p:spPr bwMode="auto">
          <a:xfrm>
            <a:off x="1" y="1"/>
            <a:ext cx="6855619" cy="15930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60605B"/>
              </a:solidFill>
              <a:latin typeface="Arial"/>
              <a:ea typeface="ＭＳ Ｐゴシック"/>
              <a:cs typeface="+mn-cs"/>
            </a:endParaRPr>
          </a:p>
        </p:txBody>
      </p:sp>
      <p:pic>
        <p:nvPicPr>
          <p:cNvPr id="4116" name="Picture 20" descr="Water Master Title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85938" cy="135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7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513160" y="1815704"/>
            <a:ext cx="5829300" cy="884634"/>
          </a:xfrm>
        </p:spPr>
        <p:txBody>
          <a:bodyPr/>
          <a:lstStyle>
            <a:lvl1pPr>
              <a:defRPr sz="27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118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519113" y="2914650"/>
            <a:ext cx="4800600" cy="1314450"/>
          </a:xfrm>
        </p:spPr>
        <p:txBody>
          <a:bodyPr/>
          <a:lstStyle>
            <a:lvl1pPr marL="0" indent="0">
              <a:lnSpc>
                <a:spcPct val="80000"/>
              </a:lnSpc>
              <a:buFontTx/>
              <a:buNone/>
              <a:defRPr sz="1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444721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7135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3305176"/>
            <a:ext cx="58293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180035"/>
            <a:ext cx="58293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23372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" y="1491854"/>
            <a:ext cx="3181350" cy="345638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491854"/>
            <a:ext cx="3182541" cy="345638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64064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05979"/>
            <a:ext cx="61722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151335"/>
            <a:ext cx="3030141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1631156"/>
            <a:ext cx="3030141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0" y="1151335"/>
            <a:ext cx="3031331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0" y="1631156"/>
            <a:ext cx="3031331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508795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575967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8936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3305176"/>
            <a:ext cx="5829300" cy="1021556"/>
          </a:xfrm>
        </p:spPr>
        <p:txBody>
          <a:bodyPr anchor="t"/>
          <a:lstStyle>
            <a:lvl1pPr algn="l">
              <a:defRPr sz="2100" b="1" cap="all"/>
            </a:lvl1pPr>
          </a:lstStyle>
          <a:p>
            <a:r>
              <a:rPr lang="en-AU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180035"/>
            <a:ext cx="58293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7760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1" y="204787"/>
            <a:ext cx="2256235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204789"/>
            <a:ext cx="3833813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1" y="1076327"/>
            <a:ext cx="2256235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0991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3600450"/>
            <a:ext cx="41148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459581"/>
            <a:ext cx="41148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4025504"/>
            <a:ext cx="41148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5152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9899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49441" y="357188"/>
            <a:ext cx="1619250" cy="45910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" y="357188"/>
            <a:ext cx="4744641" cy="45910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073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481753"/>
            <a:ext cx="3028950" cy="3112871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9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481753"/>
            <a:ext cx="3028950" cy="3112871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9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871917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481753"/>
            <a:ext cx="3030141" cy="241079"/>
          </a:xfrm>
        </p:spPr>
        <p:txBody>
          <a:bodyPr anchor="b"/>
          <a:lstStyle>
            <a:lvl1pPr marL="0" indent="0">
              <a:buNone/>
              <a:defRPr sz="1500" b="1">
                <a:solidFill>
                  <a:srgbClr val="0E5F7E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1961572"/>
            <a:ext cx="3030141" cy="263305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9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0" y="1481753"/>
            <a:ext cx="3031331" cy="241079"/>
          </a:xfrm>
        </p:spPr>
        <p:txBody>
          <a:bodyPr anchor="b"/>
          <a:lstStyle>
            <a:lvl1pPr marL="0" indent="0">
              <a:buNone/>
              <a:defRPr sz="1500" b="1">
                <a:solidFill>
                  <a:srgbClr val="0E5F7E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0" y="1961572"/>
            <a:ext cx="3031331" cy="263305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9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757199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312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5808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1422661"/>
            <a:ext cx="3833813" cy="3171962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buNone/>
              <a:defRPr sz="1050"/>
            </a:lvl4pPr>
            <a:lvl5pPr>
              <a:defRPr sz="9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1" y="1422661"/>
            <a:ext cx="2256235" cy="31719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616870" y="205979"/>
            <a:ext cx="4898231" cy="857250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013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1475872"/>
            <a:ext cx="4114800" cy="254963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AU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4123283"/>
            <a:ext cx="4114800" cy="603647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616870" y="205979"/>
            <a:ext cx="4898231" cy="857250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882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/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00152"/>
            <a:ext cx="6858000" cy="10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1440657" y="205979"/>
            <a:ext cx="5245894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90500" y="1476376"/>
            <a:ext cx="6478191" cy="350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029" name="Picture 7" descr="logo.eps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" y="329804"/>
            <a:ext cx="100965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xStyles>
    <p:titleStyle>
      <a:lvl1pPr algn="ctr" defTabSz="342900" rtl="0" eaLnBrk="1" fontAlgn="base" hangingPunct="1">
        <a:spcBef>
          <a:spcPct val="0"/>
        </a:spcBef>
        <a:spcAft>
          <a:spcPct val="0"/>
        </a:spcAft>
        <a:defRPr sz="2400" kern="1200">
          <a:solidFill>
            <a:srgbClr val="0E5F7E"/>
          </a:solidFill>
          <a:latin typeface="Arial"/>
          <a:ea typeface="ＭＳ Ｐゴシック" charset="-128"/>
          <a:cs typeface="Arial"/>
        </a:defRPr>
      </a:lvl1pPr>
      <a:lvl2pPr algn="ctr" defTabSz="342900" rtl="0" eaLnBrk="1" fontAlgn="base" hangingPunct="1">
        <a:spcBef>
          <a:spcPct val="0"/>
        </a:spcBef>
        <a:spcAft>
          <a:spcPct val="0"/>
        </a:spcAft>
        <a:defRPr sz="2400">
          <a:solidFill>
            <a:srgbClr val="0E5F7E"/>
          </a:solidFill>
          <a:latin typeface="Arial" charset="0"/>
          <a:ea typeface="ＭＳ Ｐゴシック" charset="-128"/>
          <a:cs typeface="Arial" charset="0"/>
        </a:defRPr>
      </a:lvl2pPr>
      <a:lvl3pPr algn="ctr" defTabSz="342900" rtl="0" eaLnBrk="1" fontAlgn="base" hangingPunct="1">
        <a:spcBef>
          <a:spcPct val="0"/>
        </a:spcBef>
        <a:spcAft>
          <a:spcPct val="0"/>
        </a:spcAft>
        <a:defRPr sz="2400">
          <a:solidFill>
            <a:srgbClr val="0E5F7E"/>
          </a:solidFill>
          <a:latin typeface="Arial" charset="0"/>
          <a:ea typeface="ＭＳ Ｐゴシック" charset="-128"/>
          <a:cs typeface="Arial" charset="0"/>
        </a:defRPr>
      </a:lvl3pPr>
      <a:lvl4pPr algn="ctr" defTabSz="342900" rtl="0" eaLnBrk="1" fontAlgn="base" hangingPunct="1">
        <a:spcBef>
          <a:spcPct val="0"/>
        </a:spcBef>
        <a:spcAft>
          <a:spcPct val="0"/>
        </a:spcAft>
        <a:defRPr sz="2400">
          <a:solidFill>
            <a:srgbClr val="0E5F7E"/>
          </a:solidFill>
          <a:latin typeface="Arial" charset="0"/>
          <a:ea typeface="ＭＳ Ｐゴシック" charset="-128"/>
          <a:cs typeface="Arial" charset="0"/>
        </a:defRPr>
      </a:lvl4pPr>
      <a:lvl5pPr algn="ctr" defTabSz="342900" rtl="0" eaLnBrk="1" fontAlgn="base" hangingPunct="1">
        <a:spcBef>
          <a:spcPct val="0"/>
        </a:spcBef>
        <a:spcAft>
          <a:spcPct val="0"/>
        </a:spcAft>
        <a:defRPr sz="2400">
          <a:solidFill>
            <a:srgbClr val="0E5F7E"/>
          </a:solidFill>
          <a:latin typeface="Arial" charset="0"/>
          <a:ea typeface="ＭＳ Ｐゴシック" charset="-128"/>
          <a:cs typeface="Arial" charset="0"/>
        </a:defRPr>
      </a:lvl5pPr>
      <a:lvl6pPr marL="342900" algn="ctr" defTabSz="342900" rtl="0" eaLnBrk="1" fontAlgn="base" hangingPunct="1">
        <a:spcBef>
          <a:spcPct val="0"/>
        </a:spcBef>
        <a:spcAft>
          <a:spcPct val="0"/>
        </a:spcAft>
        <a:defRPr sz="2400">
          <a:solidFill>
            <a:srgbClr val="010000"/>
          </a:solidFill>
          <a:latin typeface="Arial" charset="0"/>
          <a:ea typeface="ＭＳ Ｐゴシック" charset="-128"/>
        </a:defRPr>
      </a:lvl6pPr>
      <a:lvl7pPr marL="685800" algn="ctr" defTabSz="342900" rtl="0" eaLnBrk="1" fontAlgn="base" hangingPunct="1">
        <a:spcBef>
          <a:spcPct val="0"/>
        </a:spcBef>
        <a:spcAft>
          <a:spcPct val="0"/>
        </a:spcAft>
        <a:defRPr sz="2400">
          <a:solidFill>
            <a:srgbClr val="010000"/>
          </a:solidFill>
          <a:latin typeface="Arial" charset="0"/>
          <a:ea typeface="ＭＳ Ｐゴシック" charset="-128"/>
        </a:defRPr>
      </a:lvl7pPr>
      <a:lvl8pPr marL="1028700" algn="ctr" defTabSz="342900" rtl="0" eaLnBrk="1" fontAlgn="base" hangingPunct="1">
        <a:spcBef>
          <a:spcPct val="0"/>
        </a:spcBef>
        <a:spcAft>
          <a:spcPct val="0"/>
        </a:spcAft>
        <a:defRPr sz="2400">
          <a:solidFill>
            <a:srgbClr val="010000"/>
          </a:solidFill>
          <a:latin typeface="Arial" charset="0"/>
          <a:ea typeface="ＭＳ Ｐゴシック" charset="-128"/>
        </a:defRPr>
      </a:lvl8pPr>
      <a:lvl9pPr marL="1371600" algn="ctr" defTabSz="342900" rtl="0" eaLnBrk="1" fontAlgn="base" hangingPunct="1">
        <a:spcBef>
          <a:spcPct val="0"/>
        </a:spcBef>
        <a:spcAft>
          <a:spcPct val="0"/>
        </a:spcAft>
        <a:defRPr sz="2400">
          <a:solidFill>
            <a:srgbClr val="010000"/>
          </a:solidFill>
          <a:latin typeface="Arial" charset="0"/>
          <a:ea typeface="ＭＳ Ｐゴシック" charset="-128"/>
        </a:defRPr>
      </a:lvl9pPr>
    </p:titleStyle>
    <p:bodyStyle>
      <a:lvl1pPr marL="257175" indent="-257175" algn="l" rtl="0" eaLnBrk="1" fontAlgn="t" hangingPunct="1">
        <a:spcBef>
          <a:spcPct val="30000"/>
        </a:spcBef>
        <a:spcAft>
          <a:spcPct val="30000"/>
        </a:spcAft>
        <a:buChar char="•"/>
        <a:defRPr sz="1800" kern="1200">
          <a:solidFill>
            <a:srgbClr val="666666"/>
          </a:solidFill>
          <a:latin typeface="Arial"/>
          <a:ea typeface="ＭＳ Ｐゴシック" charset="-128"/>
          <a:cs typeface="Arial"/>
        </a:defRPr>
      </a:lvl1pPr>
      <a:lvl2pPr marL="557213" indent="-214313" algn="l" rtl="0" eaLnBrk="1" fontAlgn="t" hangingPunct="1">
        <a:spcBef>
          <a:spcPct val="15000"/>
        </a:spcBef>
        <a:spcAft>
          <a:spcPct val="15000"/>
        </a:spcAft>
        <a:buFont typeface="Arial" charset="0"/>
        <a:buChar char="–"/>
        <a:defRPr sz="1800" kern="1200">
          <a:solidFill>
            <a:srgbClr val="666666"/>
          </a:solidFill>
          <a:latin typeface="Arial"/>
          <a:ea typeface="ＭＳ Ｐゴシック" charset="-128"/>
          <a:cs typeface="Arial"/>
        </a:defRPr>
      </a:lvl2pPr>
      <a:lvl3pPr marL="857250" indent="-171450" algn="l" rtl="0" eaLnBrk="1" fontAlgn="t" hangingPunct="1">
        <a:spcBef>
          <a:spcPct val="15000"/>
        </a:spcBef>
        <a:spcAft>
          <a:spcPct val="15000"/>
        </a:spcAft>
        <a:buChar char="•"/>
        <a:defRPr sz="1800" kern="1200">
          <a:solidFill>
            <a:srgbClr val="666666"/>
          </a:solidFill>
          <a:latin typeface="Arial"/>
          <a:ea typeface="ＭＳ Ｐゴシック" charset="-128"/>
          <a:cs typeface="Arial"/>
        </a:defRPr>
      </a:lvl3pPr>
      <a:lvl4pPr marL="1200150" indent="-171450" algn="l" rtl="0" eaLnBrk="1" fontAlgn="t" hangingPunct="1">
        <a:spcBef>
          <a:spcPct val="15000"/>
        </a:spcBef>
        <a:spcAft>
          <a:spcPct val="15000"/>
        </a:spcAft>
        <a:buChar char="–"/>
        <a:defRPr sz="1800" kern="1200">
          <a:solidFill>
            <a:srgbClr val="666666"/>
          </a:solidFill>
          <a:latin typeface="Arial"/>
          <a:ea typeface="ＭＳ Ｐゴシック" charset="-128"/>
          <a:cs typeface="Arial"/>
        </a:defRPr>
      </a:lvl4pPr>
      <a:lvl5pPr marL="1543050" indent="-171450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0500" y="205979"/>
            <a:ext cx="6478191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500" y="1200150"/>
            <a:ext cx="6478191" cy="3779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0E5F7E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0E5F7E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0E5F7E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0E5F7E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0E5F7E"/>
          </a:solidFill>
          <a:latin typeface="Arial" charset="0"/>
          <a:ea typeface="ＭＳ Ｐゴシック" charset="0"/>
          <a:cs typeface="ＭＳ Ｐゴシック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2400">
          <a:solidFill>
            <a:srgbClr val="0E5F7E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2400">
          <a:solidFill>
            <a:srgbClr val="0E5F7E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2400">
          <a:solidFill>
            <a:srgbClr val="0E5F7E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2400">
          <a:solidFill>
            <a:srgbClr val="0E5F7E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defRPr sz="1800">
          <a:solidFill>
            <a:srgbClr val="666666"/>
          </a:solidFill>
          <a:latin typeface="+mn-lt"/>
          <a:ea typeface="ＭＳ Ｐゴシック" charset="0"/>
          <a:cs typeface="ＭＳ Ｐゴシック" charset="0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Symbol" charset="0"/>
        <a:buChar char="·"/>
        <a:defRPr sz="1800">
          <a:solidFill>
            <a:srgbClr val="666666"/>
          </a:solidFill>
          <a:latin typeface="+mn-lt"/>
          <a:ea typeface="ＭＳ Ｐゴシック" charset="0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800">
          <a:solidFill>
            <a:srgbClr val="666666"/>
          </a:solidFill>
          <a:latin typeface="+mn-lt"/>
          <a:ea typeface="ＭＳ Ｐゴシック" charset="0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800">
          <a:solidFill>
            <a:srgbClr val="666666"/>
          </a:solidFill>
          <a:latin typeface="+mn-lt"/>
          <a:ea typeface="ＭＳ Ｐゴシック" charset="0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800">
          <a:solidFill>
            <a:srgbClr val="666666"/>
          </a:solidFill>
          <a:latin typeface="+mn-lt"/>
          <a:ea typeface="ＭＳ Ｐゴシック" charset="0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1800">
          <a:solidFill>
            <a:srgbClr val="666666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1800">
          <a:solidFill>
            <a:srgbClr val="666666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1800">
          <a:solidFill>
            <a:srgbClr val="666666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1800">
          <a:solidFill>
            <a:srgbClr val="666666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2F1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Rectangle 23"/>
          <p:cNvSpPr>
            <a:spLocks noChangeArrowheads="1"/>
          </p:cNvSpPr>
          <p:nvPr/>
        </p:nvSpPr>
        <p:spPr bwMode="auto">
          <a:xfrm flipV="1">
            <a:off x="0" y="1"/>
            <a:ext cx="6858000" cy="14370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60605B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1042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1538289" y="357188"/>
            <a:ext cx="5128022" cy="864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43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500" y="1491854"/>
            <a:ext cx="6478191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049" name="Picture 25" descr="Water Master Slide log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4" y="34529"/>
            <a:ext cx="1314450" cy="1078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116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3F77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3F77"/>
          </a:solidFill>
          <a:latin typeface="Arial" charset="0"/>
          <a:ea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3F77"/>
          </a:solidFill>
          <a:latin typeface="Arial" charset="0"/>
          <a:ea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3F77"/>
          </a:solidFill>
          <a:latin typeface="Arial" charset="0"/>
          <a:ea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3F77"/>
          </a:solidFill>
          <a:latin typeface="Arial" charset="0"/>
          <a:ea typeface="ＭＳ Ｐゴシック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3F77"/>
          </a:solidFill>
          <a:latin typeface="Arial" charset="0"/>
          <a:ea typeface="ＭＳ Ｐゴシック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3F77"/>
          </a:solidFill>
          <a:latin typeface="Arial" charset="0"/>
          <a:ea typeface="ＭＳ Ｐゴシック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3F77"/>
          </a:solidFill>
          <a:latin typeface="Arial" charset="0"/>
          <a:ea typeface="ＭＳ Ｐゴシック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3F77"/>
          </a:solidFill>
          <a:latin typeface="Arial" charset="0"/>
          <a:ea typeface="ＭＳ Ｐゴシック" charset="0"/>
        </a:defRPr>
      </a:lvl9pPr>
    </p:titleStyle>
    <p:bodyStyle>
      <a:lvl1pPr marL="257175" indent="-257175" algn="l" rtl="0" eaLnBrk="1" fontAlgn="t" hangingPunct="1">
        <a:spcBef>
          <a:spcPct val="30000"/>
        </a:spcBef>
        <a:spcAft>
          <a:spcPct val="30000"/>
        </a:spcAft>
        <a:buChar char="•"/>
        <a:defRPr sz="1800">
          <a:solidFill>
            <a:srgbClr val="60605B"/>
          </a:solidFill>
          <a:latin typeface="+mn-lt"/>
          <a:ea typeface="+mn-ea"/>
          <a:cs typeface="+mn-cs"/>
        </a:defRPr>
      </a:lvl1pPr>
      <a:lvl2pPr marL="557213" indent="-214313" algn="l" rtl="0" eaLnBrk="1" fontAlgn="t" hangingPunct="1">
        <a:spcBef>
          <a:spcPct val="15000"/>
        </a:spcBef>
        <a:spcAft>
          <a:spcPct val="15000"/>
        </a:spcAft>
        <a:buFont typeface="Arial" charset="0"/>
        <a:buChar char="–"/>
        <a:defRPr sz="1800">
          <a:solidFill>
            <a:schemeClr val="tx1"/>
          </a:solidFill>
          <a:latin typeface="+mn-lt"/>
          <a:ea typeface="+mn-ea"/>
        </a:defRPr>
      </a:lvl2pPr>
      <a:lvl3pPr marL="857250" indent="-171450" algn="l" rtl="0" eaLnBrk="1" fontAlgn="t" hangingPunct="1">
        <a:spcBef>
          <a:spcPct val="15000"/>
        </a:spcBef>
        <a:spcAft>
          <a:spcPct val="15000"/>
        </a:spcAft>
        <a:buChar char="•"/>
        <a:defRPr sz="1800">
          <a:solidFill>
            <a:schemeClr val="tx1"/>
          </a:solidFill>
          <a:latin typeface="+mn-lt"/>
          <a:ea typeface="+mn-ea"/>
        </a:defRPr>
      </a:lvl3pPr>
      <a:lvl4pPr marL="1200150" indent="-171450" algn="l" rtl="0" eaLnBrk="1" fontAlgn="t" hangingPunct="1">
        <a:spcBef>
          <a:spcPct val="15000"/>
        </a:spcBef>
        <a:spcAft>
          <a:spcPct val="15000"/>
        </a:spcAft>
        <a:buChar char="–"/>
        <a:defRPr sz="1800">
          <a:solidFill>
            <a:schemeClr val="tx1"/>
          </a:solidFill>
          <a:latin typeface="+mn-lt"/>
          <a:ea typeface="+mn-ea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defRPr sz="1800">
          <a:solidFill>
            <a:srgbClr val="363636"/>
          </a:solidFill>
          <a:latin typeface="Arial Unicode MS" charset="0"/>
          <a:ea typeface="+mn-ea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defRPr sz="1800">
          <a:solidFill>
            <a:srgbClr val="363636"/>
          </a:solidFill>
          <a:latin typeface="Arial Unicode MS" charset="0"/>
          <a:ea typeface="+mn-ea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defRPr sz="1800">
          <a:solidFill>
            <a:srgbClr val="363636"/>
          </a:solidFill>
          <a:latin typeface="Arial Unicode MS" charset="0"/>
          <a:ea typeface="+mn-ea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defRPr sz="1800">
          <a:solidFill>
            <a:srgbClr val="363636"/>
          </a:solidFill>
          <a:latin typeface="Arial Unicode MS" charset="0"/>
          <a:ea typeface="+mn-ea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defRPr sz="1800">
          <a:solidFill>
            <a:srgbClr val="363636"/>
          </a:solidFill>
          <a:latin typeface="Arial Unicode MS" charset="0"/>
          <a:ea typeface="+mn-ea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om.gov.au/research/research-reports.shtml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4" descr="Placeholder_sk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2352080"/>
            <a:ext cx="6856810" cy="2148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5" name="Rectangle 6"/>
          <p:cNvSpPr>
            <a:spLocks noGrp="1"/>
          </p:cNvSpPr>
          <p:nvPr>
            <p:ph type="ctrTitle"/>
          </p:nvPr>
        </p:nvSpPr>
        <p:spPr>
          <a:xfrm>
            <a:off x="459582" y="1542238"/>
            <a:ext cx="5937647" cy="664226"/>
          </a:xfrm>
        </p:spPr>
        <p:txBody>
          <a:bodyPr>
            <a:normAutofit fontScale="90000"/>
          </a:bodyPr>
          <a:lstStyle/>
          <a:p>
            <a:r>
              <a:rPr lang="en-AU" dirty="0"/>
              <a:t>Ensemble forecast system for TC storm surge</a:t>
            </a:r>
            <a:br>
              <a:rPr lang="en-US" dirty="0">
                <a:ea typeface="ＭＳ Ｐゴシック" charset="0"/>
              </a:rPr>
            </a:br>
            <a:endParaRPr lang="en-US" sz="975" i="1" dirty="0">
              <a:ea typeface="ＭＳ Ｐゴシック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6994" y="2539216"/>
            <a:ext cx="5466766" cy="1914440"/>
          </a:xfrm>
        </p:spPr>
        <p:txBody>
          <a:bodyPr>
            <a:normAutofit fontScale="85000" lnSpcReduction="20000"/>
          </a:bodyPr>
          <a:lstStyle/>
          <a:p>
            <a:r>
              <a:rPr lang="en-US" sz="1425" i="1" dirty="0">
                <a:ea typeface="ＭＳ Ｐゴシック" charset="0"/>
              </a:rPr>
              <a:t>Diana Greenslade, </a:t>
            </a:r>
            <a:r>
              <a:rPr lang="en-AU" sz="1425" i="1" dirty="0"/>
              <a:t>Stewart Allen,</a:t>
            </a:r>
            <a:r>
              <a:rPr lang="en-AU" sz="1425" i="1" baseline="30000" dirty="0"/>
              <a:t> </a:t>
            </a:r>
            <a:r>
              <a:rPr lang="en-AU" sz="1425" i="1" dirty="0"/>
              <a:t>Andy Taylor, Frank Colberg, Justin Freeman, Holly Sims, Eric Schulz</a:t>
            </a:r>
            <a:r>
              <a:rPr lang="en-AU" sz="1425" i="1" baseline="30000" dirty="0"/>
              <a:t>,</a:t>
            </a:r>
            <a:r>
              <a:rPr lang="en-AU" sz="1425" i="1" dirty="0"/>
              <a:t> Mirko Velic, Prasanth Divakaran, Jeff Kepert, Andrew Donaldson, Rick Bailey, Mikhail Entel</a:t>
            </a:r>
          </a:p>
          <a:p>
            <a:endParaRPr lang="en-AU" sz="1200" i="1" dirty="0"/>
          </a:p>
          <a:p>
            <a:endParaRPr lang="en-US" sz="1200" dirty="0"/>
          </a:p>
          <a:p>
            <a:r>
              <a:rPr lang="en-US" sz="1200" dirty="0"/>
              <a:t>Research and Development Branch (now Science to Services)</a:t>
            </a:r>
          </a:p>
          <a:p>
            <a:r>
              <a:rPr lang="en-US" sz="1200" dirty="0"/>
              <a:t>Bureau National Operations Centre (now National Operations Centre)</a:t>
            </a:r>
          </a:p>
          <a:p>
            <a:r>
              <a:rPr lang="en-US" sz="1200" dirty="0"/>
              <a:t>Information Systems and Services Division (now Data and Digital)</a:t>
            </a:r>
          </a:p>
          <a:p>
            <a:r>
              <a:rPr lang="en-US" sz="1200" dirty="0"/>
              <a:t>Hazards Warnings and Forecasts Division (now National Forecast Services)</a:t>
            </a:r>
          </a:p>
          <a:p>
            <a:endParaRPr lang="en-AU" sz="1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Tropical Cyclone storm surge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754251"/>
            <a:ext cx="3289300" cy="3063282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en-US" altLang="ja-JP" dirty="0"/>
              <a:t>ROMS (Regional Ocean Modelling System)</a:t>
            </a:r>
          </a:p>
          <a:p>
            <a:pPr lvl="1">
              <a:lnSpc>
                <a:spcPct val="120000"/>
              </a:lnSpc>
            </a:pPr>
            <a:r>
              <a:rPr lang="en-US" altLang="ja-JP" dirty="0"/>
              <a:t>2D barotropic mode</a:t>
            </a:r>
          </a:p>
          <a:p>
            <a:pPr lvl="1">
              <a:lnSpc>
                <a:spcPct val="120000"/>
              </a:lnSpc>
            </a:pPr>
            <a:r>
              <a:rPr lang="en-US" altLang="ja-JP" dirty="0"/>
              <a:t>Open boundary conditions</a:t>
            </a:r>
          </a:p>
          <a:p>
            <a:pPr lvl="1">
              <a:lnSpc>
                <a:spcPct val="120000"/>
              </a:lnSpc>
            </a:pPr>
            <a:r>
              <a:rPr lang="en-US" altLang="ja-JP" dirty="0"/>
              <a:t>Coastal spatial resolution ~2.5km</a:t>
            </a:r>
          </a:p>
          <a:p>
            <a:pPr>
              <a:lnSpc>
                <a:spcPct val="120000"/>
              </a:lnSpc>
            </a:pPr>
            <a:r>
              <a:rPr lang="en-AU" dirty="0"/>
              <a:t>Re-locatable domain (subset of full grid) to reduce computational time</a:t>
            </a:r>
          </a:p>
          <a:p>
            <a:pPr>
              <a:lnSpc>
                <a:spcPct val="120000"/>
              </a:lnSpc>
            </a:pPr>
            <a:r>
              <a:rPr lang="en-AU" dirty="0"/>
              <a:t>200 ensemble members (randomly chosen from 1000 possible tracks)</a:t>
            </a:r>
          </a:p>
          <a:p>
            <a:pPr>
              <a:lnSpc>
                <a:spcPct val="120000"/>
              </a:lnSpc>
            </a:pPr>
            <a:r>
              <a:rPr lang="en-AU" dirty="0"/>
              <a:t>72 hour forecast</a:t>
            </a:r>
          </a:p>
          <a:p>
            <a:pPr>
              <a:lnSpc>
                <a:spcPct val="120000"/>
              </a:lnSpc>
            </a:pPr>
            <a:r>
              <a:rPr lang="en-US" altLang="ja-JP" dirty="0"/>
              <a:t>Wave set-up (from AUSWAVE-R) and tides linearly added to surge</a:t>
            </a:r>
            <a:endParaRPr lang="en-AU" dirty="0"/>
          </a:p>
          <a:p>
            <a:pPr>
              <a:lnSpc>
                <a:spcPct val="120000"/>
              </a:lnSpc>
            </a:pPr>
            <a:endParaRPr lang="en-AU" dirty="0"/>
          </a:p>
        </p:txBody>
      </p:sp>
      <p:pic>
        <p:nvPicPr>
          <p:cNvPr id="5" name="Picture 2" descr="P:\Documents\TCs and Storm surge\Project 2015\Tropical_report\domain.png">
            <a:extLst>
              <a:ext uri="{FF2B5EF4-FFF2-40B4-BE49-F238E27FC236}">
                <a16:creationId xmlns:a16="http://schemas.microsoft.com/office/drawing/2014/main" id="{EF95F1D5-709E-4754-AF81-7761A315B18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8" r="10822"/>
          <a:stretch/>
        </p:blipFill>
        <p:spPr bwMode="auto">
          <a:xfrm>
            <a:off x="3930613" y="3485065"/>
            <a:ext cx="2491958" cy="1552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E836E9-FAF4-49F9-822A-A9756F66C1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0677" y="1754251"/>
            <a:ext cx="2111829" cy="131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8852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996187"/>
            <a:ext cx="3136900" cy="1958133"/>
          </a:xfrm>
        </p:spPr>
        <p:txBody>
          <a:bodyPr>
            <a:normAutofit/>
          </a:bodyPr>
          <a:lstStyle/>
          <a:p>
            <a:r>
              <a:rPr lang="en-AU" dirty="0"/>
              <a:t>Verification</a:t>
            </a:r>
          </a:p>
          <a:p>
            <a:pPr lvl="1"/>
            <a:r>
              <a:rPr lang="en-AU" dirty="0"/>
              <a:t>'Best track' hindcast runs verified for 7 recent TCs</a:t>
            </a:r>
          </a:p>
          <a:p>
            <a:pPr lvl="1"/>
            <a:r>
              <a:rPr lang="en-AU" dirty="0"/>
              <a:t>28 observations of surge at tide gauges </a:t>
            </a:r>
          </a:p>
          <a:p>
            <a:pPr lvl="1"/>
            <a:r>
              <a:rPr lang="en-AU" dirty="0"/>
              <a:t>Assess amplitude and timing of peak surge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Tropical Cyclone storm surge system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1BF474-465B-4FA9-895C-159FC96022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1" t="5140" r="8330" b="2802"/>
          <a:stretch/>
        </p:blipFill>
        <p:spPr bwMode="auto">
          <a:xfrm>
            <a:off x="3548011" y="1761301"/>
            <a:ext cx="3210203" cy="21626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/>
            </a:ext>
          </a:extLst>
        </p:spPr>
      </p:pic>
    </p:spTree>
    <p:extLst>
      <p:ext uri="{BB962C8B-B14F-4D97-AF65-F5344CB8AC3E}">
        <p14:creationId xmlns:p14="http://schemas.microsoft.com/office/powerpoint/2010/main" val="25074790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TC Yasi – Best track</a:t>
            </a:r>
            <a:br>
              <a:rPr lang="en-AU" dirty="0"/>
            </a:br>
            <a:r>
              <a:rPr lang="en-AU" sz="1350" dirty="0"/>
              <a:t>Jan/Feb 2011</a:t>
            </a:r>
          </a:p>
        </p:txBody>
      </p:sp>
      <p:sp>
        <p:nvSpPr>
          <p:cNvPr id="6" name="AutoShape 2" descr="Image result for TC yasi cardwell"/>
          <p:cNvSpPr>
            <a:spLocks noChangeAspect="1" noChangeArrowheads="1"/>
          </p:cNvSpPr>
          <p:nvPr/>
        </p:nvSpPr>
        <p:spPr bwMode="auto">
          <a:xfrm>
            <a:off x="944761" y="1064197"/>
            <a:ext cx="171450" cy="12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A8201B3A-BDD8-43F4-93AF-AAD795D9453C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35" y="2041020"/>
            <a:ext cx="3028950" cy="1893094"/>
          </a:xfrm>
          <a:prstGeom prst="rect">
            <a:avLst/>
          </a:prstGeo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CB2E4150-878A-4D08-AC93-2DFC5377656D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834581" y="1684139"/>
            <a:ext cx="2245443" cy="14512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87452B3-98E3-4DBC-9A94-122C26B46C8B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834581" y="3049287"/>
            <a:ext cx="2245443" cy="145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5851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07494-BA53-4F40-9D08-100176BF1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Ensemble Forecasts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19313DE-2C25-4BF6-9804-0E5CA450D4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66" r="5789"/>
          <a:stretch/>
        </p:blipFill>
        <p:spPr>
          <a:xfrm>
            <a:off x="284171" y="1309612"/>
            <a:ext cx="4377039" cy="1929321"/>
          </a:xfr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68980CD4-AFA2-4BC8-A01E-B75E510EF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524" y="1549131"/>
            <a:ext cx="1497770" cy="1235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35FCB7-0556-42A8-9F97-60F852D87C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25" y="3214179"/>
            <a:ext cx="4823301" cy="192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3238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How does 'worst case' vary with time</a:t>
            </a:r>
          </a:p>
        </p:txBody>
      </p:sp>
      <p:sp>
        <p:nvSpPr>
          <p:cNvPr id="6" name="AutoShape 2" descr="Image result for TC yasi cardwell"/>
          <p:cNvSpPr>
            <a:spLocks noChangeAspect="1" noChangeArrowheads="1"/>
          </p:cNvSpPr>
          <p:nvPr/>
        </p:nvSpPr>
        <p:spPr bwMode="auto">
          <a:xfrm>
            <a:off x="944761" y="1064197"/>
            <a:ext cx="171450" cy="12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01724C00-ADBA-4337-B9E1-E17BBFB16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781" y="1507856"/>
            <a:ext cx="1497770" cy="1235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40FE47-60CB-4A35-B2C6-F8E33A6C37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337" b="5440"/>
          <a:stretch/>
        </p:blipFill>
        <p:spPr>
          <a:xfrm>
            <a:off x="-31830" y="3308148"/>
            <a:ext cx="4746496" cy="165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A0FC3B-3571-4465-A763-9D3CB8E30D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435" b="5437"/>
          <a:stretch/>
        </p:blipFill>
        <p:spPr>
          <a:xfrm>
            <a:off x="0" y="1364694"/>
            <a:ext cx="4746496" cy="16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989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Further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754253"/>
            <a:ext cx="3416300" cy="2334653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AU" dirty="0"/>
              <a:t>Further verification of ensemble system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AU" dirty="0"/>
              <a:t>Seven recent TCs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AU" dirty="0"/>
              <a:t>Reliability diagrams – enough data?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/>
              <a:t>Number of ensemble members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/>
              <a:t>Improve wave set-up for ensemble system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1712FF-B1D8-42D8-B358-5CB4F10470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1" t="5140" r="8330" b="2802"/>
          <a:stretch/>
        </p:blipFill>
        <p:spPr bwMode="auto">
          <a:xfrm>
            <a:off x="4303486" y="1946265"/>
            <a:ext cx="2383065" cy="16054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/>
            </a:ext>
          </a:extLst>
        </p:spPr>
      </p:pic>
    </p:spTree>
    <p:extLst>
      <p:ext uri="{BB962C8B-B14F-4D97-AF65-F5344CB8AC3E}">
        <p14:creationId xmlns:p14="http://schemas.microsoft.com/office/powerpoint/2010/main" val="33838207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4" descr="Placeholder_sky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354507"/>
            <a:ext cx="6858000" cy="2146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5" name="Rectangle 6"/>
          <p:cNvSpPr>
            <a:spLocks noGrp="1"/>
          </p:cNvSpPr>
          <p:nvPr>
            <p:ph type="ctrTitle"/>
          </p:nvPr>
        </p:nvSpPr>
        <p:spPr>
          <a:xfrm>
            <a:off x="101605" y="2354508"/>
            <a:ext cx="6006119" cy="2039815"/>
          </a:xfrm>
        </p:spPr>
        <p:txBody>
          <a:bodyPr>
            <a:normAutofit/>
          </a:bodyPr>
          <a:lstStyle/>
          <a:p>
            <a:r>
              <a:rPr lang="en-US" dirty="0">
                <a:ea typeface="ＭＳ Ｐゴシック" charset="0"/>
              </a:rPr>
              <a:t>Thank you</a:t>
            </a:r>
            <a:br>
              <a:rPr lang="en-US" dirty="0">
                <a:ea typeface="ＭＳ Ｐゴシック" charset="0"/>
              </a:rPr>
            </a:br>
            <a:br>
              <a:rPr lang="en-US" dirty="0">
                <a:ea typeface="ＭＳ Ｐゴシック" charset="0"/>
              </a:rPr>
            </a:br>
            <a:r>
              <a:rPr lang="en-AU" sz="900" dirty="0">
                <a:solidFill>
                  <a:srgbClr val="010000"/>
                </a:solidFill>
              </a:rPr>
              <a:t>Greenslade, D., Taylor, A., Freeman, J., Sims, H., Schulz, E., Colberg, F., Divakaran, P., Velic, M. and Kepert, J., October 2018, A First Generation Dynamical Tropical Cyclone Storm Surge Forecast System Part 1: Hydrodynamic model, Bureau Research Report No. 031</a:t>
            </a:r>
            <a:br>
              <a:rPr lang="en-AU" sz="900" dirty="0">
                <a:solidFill>
                  <a:srgbClr val="010000"/>
                </a:solidFill>
              </a:rPr>
            </a:br>
            <a:br>
              <a:rPr lang="en-AU" sz="900" i="1" dirty="0"/>
            </a:br>
            <a:r>
              <a:rPr lang="en-US" sz="1350" dirty="0">
                <a:ea typeface="ＭＳ Ｐゴシック" charset="0"/>
                <a:hlinkClick r:id="rId3"/>
              </a:rPr>
              <a:t>http://www.bom.gov.au/research/research-reports.shtml</a:t>
            </a:r>
            <a:endParaRPr lang="en-US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8791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2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 dirty="0">
                <a:latin typeface="Arial" charset="0"/>
              </a:rPr>
              <a:t>Background</a:t>
            </a:r>
          </a:p>
        </p:txBody>
      </p:sp>
      <p:sp>
        <p:nvSpPr>
          <p:cNvPr id="15363" name="Content Placeholder 93"/>
          <p:cNvSpPr>
            <a:spLocks noGrp="1"/>
          </p:cNvSpPr>
          <p:nvPr>
            <p:ph sz="half" idx="1"/>
          </p:nvPr>
        </p:nvSpPr>
        <p:spPr>
          <a:xfrm>
            <a:off x="342899" y="1481753"/>
            <a:ext cx="3510643" cy="3112871"/>
          </a:xfrm>
        </p:spPr>
        <p:txBody>
          <a:bodyPr>
            <a:normAutofit fontScale="77500" lnSpcReduction="20000"/>
          </a:bodyPr>
          <a:lstStyle/>
          <a:p>
            <a:endParaRPr lang="en-US" altLang="en-US" sz="1500" dirty="0">
              <a:latin typeface="Arial" charset="0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1500" dirty="0">
                <a:latin typeface="Arial" charset="0"/>
              </a:rPr>
              <a:t>Bureau mandate (Met Act 1955) to provide warnings for extreme weather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1500" dirty="0">
                <a:latin typeface="Arial" charset="0"/>
              </a:rPr>
              <a:t>2013 - '</a:t>
            </a:r>
            <a:r>
              <a:rPr lang="en-US" sz="1500" dirty="0"/>
              <a:t>Review of the Bureau of Meteorology’s capacity to respond to future extreme weather and natural disaster events….'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1500" dirty="0">
                <a:latin typeface="Arial" charset="0"/>
              </a:rPr>
              <a:t>Additional funding to …..</a:t>
            </a:r>
            <a:r>
              <a:rPr lang="en-US" sz="1500" dirty="0"/>
              <a:t> </a:t>
            </a:r>
            <a:r>
              <a:rPr lang="en-US" sz="1500" i="1" dirty="0"/>
              <a:t>Implement an advanced storm tide prediction system</a:t>
            </a:r>
            <a:r>
              <a:rPr lang="en-US" sz="1500" dirty="0"/>
              <a:t>……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Three year project: mid-2014 to mid-2017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Dynamical Tropical Cyclone Storm Surge Forecast System</a:t>
            </a:r>
          </a:p>
          <a:p>
            <a:pPr marL="0" indent="0">
              <a:buFontTx/>
              <a:buChar char="•"/>
            </a:pPr>
            <a:endParaRPr lang="en-US" altLang="en-US" sz="1500" dirty="0">
              <a:latin typeface="Arial" charset="0"/>
            </a:endParaRPr>
          </a:p>
        </p:txBody>
      </p:sp>
      <p:pic>
        <p:nvPicPr>
          <p:cNvPr id="5" name="Picture 2" descr="Image result for tropical cyclone">
            <a:extLst>
              <a:ext uri="{FF2B5EF4-FFF2-40B4-BE49-F238E27FC236}">
                <a16:creationId xmlns:a16="http://schemas.microsoft.com/office/drawing/2014/main" id="{FE299EA5-2703-408C-A7D1-19F5B75D737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256" y="1835947"/>
            <a:ext cx="2443843" cy="193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47434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2400" dirty="0"/>
              <a:t>Storm tide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3" y="1770828"/>
            <a:ext cx="3655787" cy="2162854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458CA3-D69C-4E4E-91B4-00DE0B7E0C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17256" y="1481753"/>
            <a:ext cx="2697843" cy="3112871"/>
          </a:xfrm>
        </p:spPr>
        <p:txBody>
          <a:bodyPr/>
          <a:lstStyle/>
          <a:p>
            <a:pPr marL="0" indent="0">
              <a:buNone/>
            </a:pPr>
            <a:endParaRPr lang="en-AU" altLang="en-US" sz="1200" dirty="0"/>
          </a:p>
          <a:p>
            <a:pPr marL="0" indent="0">
              <a:buNone/>
            </a:pPr>
            <a:endParaRPr lang="en-AU" altLang="en-US" sz="1200" dirty="0"/>
          </a:p>
          <a:p>
            <a:pPr marL="0" indent="0">
              <a:buNone/>
            </a:pPr>
            <a:r>
              <a:rPr lang="en-AU" altLang="en-US" sz="1200" dirty="0"/>
              <a:t>Storm surge:  An increase in coastal sea-level and/or inundation due to winds and atmospheric pressure</a:t>
            </a:r>
          </a:p>
          <a:p>
            <a:pPr marL="0" indent="0">
              <a:buNone/>
            </a:pPr>
            <a:endParaRPr lang="en-AU" altLang="en-US" sz="1200" dirty="0"/>
          </a:p>
          <a:p>
            <a:pPr marL="0" indent="0">
              <a:buNone/>
            </a:pPr>
            <a:r>
              <a:rPr lang="en-AU" sz="1200" dirty="0"/>
              <a:t>Storm tide =  Storm surge + tide + wave setup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57950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1500" dirty="0"/>
              <a:t>Tropical Cyclone storm surge system</a:t>
            </a:r>
          </a:p>
        </p:txBody>
      </p:sp>
      <p:sp>
        <p:nvSpPr>
          <p:cNvPr id="43" name="Content Placeholder 4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en-AU" sz="1200" dirty="0">
                <a:latin typeface="Arial" charset="0"/>
              </a:rPr>
              <a:t>Ideal solution for storm surge predictions would be to drive storm surge model with surface forcing from Numerical Weather Prediction (NWP) model</a:t>
            </a:r>
          </a:p>
          <a:p>
            <a:pPr>
              <a:lnSpc>
                <a:spcPct val="120000"/>
              </a:lnSpc>
            </a:pPr>
            <a:r>
              <a:rPr lang="en-AU" sz="1200" dirty="0">
                <a:latin typeface="Arial" charset="0"/>
              </a:rPr>
              <a:t>Standard NWP models generally do not predict Tropical Cyclones (TCs) sufficiently well</a:t>
            </a:r>
          </a:p>
          <a:p>
            <a:pPr>
              <a:lnSpc>
                <a:spcPct val="120000"/>
              </a:lnSpc>
            </a:pPr>
            <a:r>
              <a:rPr lang="en-AU" sz="1200" dirty="0">
                <a:latin typeface="Arial" charset="0"/>
              </a:rPr>
              <a:t>Specialised TC models exist but are only one input into official TC forecast</a:t>
            </a:r>
          </a:p>
          <a:p>
            <a:pPr>
              <a:lnSpc>
                <a:spcPct val="120000"/>
              </a:lnSpc>
            </a:pPr>
            <a:r>
              <a:rPr lang="en-AU" sz="1200" i="1" dirty="0">
                <a:latin typeface="Arial" charset="0"/>
              </a:rPr>
              <a:t>Challenge 1 </a:t>
            </a:r>
            <a:r>
              <a:rPr lang="en-AU" sz="1200" dirty="0">
                <a:latin typeface="Arial" charset="0"/>
              </a:rPr>
              <a:t>is to provide storm surge forecast consistent with Official Forecast Track</a:t>
            </a:r>
          </a:p>
        </p:txBody>
      </p:sp>
      <p:pic>
        <p:nvPicPr>
          <p:cNvPr id="2050" name="Picture 2" descr="\\bom-user.bom.gov.au\home$\dag\Documents\Meetings\AMOS\amos_2016\Presentations\tcmodule-yasi-scatterplo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255" y="1334324"/>
            <a:ext cx="1986801" cy="187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bom-user.bom.gov.au\home$\dag\Documents\Meetings\AMOS\amos_2016\Presentations\tcmodule-yasi-ft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254" y="3358668"/>
            <a:ext cx="2207541" cy="16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9904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1500" dirty="0"/>
              <a:t>Tropical Cyclone storm surge system</a:t>
            </a:r>
          </a:p>
        </p:txBody>
      </p:sp>
      <p:sp>
        <p:nvSpPr>
          <p:cNvPr id="43" name="Content Placeholder 4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endParaRPr lang="en-AU" sz="1200" dirty="0">
              <a:latin typeface="Arial" charset="0"/>
            </a:endParaRPr>
          </a:p>
          <a:p>
            <a:pPr>
              <a:lnSpc>
                <a:spcPct val="120000"/>
              </a:lnSpc>
            </a:pPr>
            <a:r>
              <a:rPr lang="en-AU" sz="1200" dirty="0">
                <a:latin typeface="Arial" charset="0"/>
              </a:rPr>
              <a:t>Storm surge amplitudes highly sensitive to errors in forcing</a:t>
            </a:r>
          </a:p>
          <a:p>
            <a:pPr>
              <a:lnSpc>
                <a:spcPct val="120000"/>
              </a:lnSpc>
            </a:pPr>
            <a:r>
              <a:rPr lang="en-AU" sz="1200" dirty="0">
                <a:latin typeface="Arial" charset="0"/>
              </a:rPr>
              <a:t>Particularly true of spatial distribution in relation to landfall point</a:t>
            </a:r>
          </a:p>
          <a:p>
            <a:pPr>
              <a:lnSpc>
                <a:spcPct val="120000"/>
              </a:lnSpc>
            </a:pPr>
            <a:r>
              <a:rPr lang="en-AU" sz="1200" i="1" dirty="0">
                <a:latin typeface="Arial" charset="0"/>
              </a:rPr>
              <a:t>Challenge 2 </a:t>
            </a:r>
            <a:r>
              <a:rPr lang="en-AU" sz="1200" dirty="0">
                <a:latin typeface="Arial" charset="0"/>
              </a:rPr>
              <a:t>is to address the uncertainty in the forcing</a:t>
            </a:r>
          </a:p>
          <a:p>
            <a:pPr marL="0" indent="0">
              <a:buNone/>
            </a:pPr>
            <a:endParaRPr lang="en-AU" dirty="0"/>
          </a:p>
        </p:txBody>
      </p:sp>
      <p:pic>
        <p:nvPicPr>
          <p:cNvPr id="3" name="Picture 2" descr="https://d32ogoqmya1dw8.cloudfront.net/images/research_education/katrina/model_surge.jpg">
            <a:extLst>
              <a:ext uri="{FF2B5EF4-FFF2-40B4-BE49-F238E27FC236}">
                <a16:creationId xmlns:a16="http://schemas.microsoft.com/office/drawing/2014/main" id="{B8E5FD13-F559-445F-A371-67BC9B8D8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199" y="1950451"/>
            <a:ext cx="2303799" cy="1609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0520C27-9A3E-4991-8EF9-1FC56FB02E82}"/>
              </a:ext>
            </a:extLst>
          </p:cNvPr>
          <p:cNvSpPr/>
          <p:nvPr/>
        </p:nvSpPr>
        <p:spPr>
          <a:xfrm>
            <a:off x="3486152" y="3764675"/>
            <a:ext cx="257175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AU" sz="750" dirty="0">
                <a:solidFill>
                  <a:srgbClr val="333333"/>
                </a:solidFill>
                <a:latin typeface="Verdana" panose="020B0604030504040204" pitchFamily="34" charset="0"/>
              </a:rPr>
              <a:t>TC Katrina</a:t>
            </a:r>
          </a:p>
          <a:p>
            <a:pPr algn="ctr"/>
            <a:r>
              <a:rPr lang="en-AU" sz="525" dirty="0">
                <a:solidFill>
                  <a:srgbClr val="333333"/>
                </a:solidFill>
                <a:latin typeface="Verdana" panose="020B0604030504040204" pitchFamily="34" charset="0"/>
              </a:rPr>
              <a:t>Image by Ivor Ll. van Heerden, </a:t>
            </a:r>
            <a:r>
              <a:rPr lang="en-AU" sz="525" dirty="0" err="1">
                <a:solidFill>
                  <a:srgbClr val="333333"/>
                </a:solidFill>
                <a:latin typeface="Verdana" panose="020B0604030504040204" pitchFamily="34" charset="0"/>
              </a:rPr>
              <a:t>Center</a:t>
            </a:r>
            <a:r>
              <a:rPr lang="en-AU" sz="525" dirty="0">
                <a:solidFill>
                  <a:srgbClr val="333333"/>
                </a:solidFill>
                <a:latin typeface="Verdana" panose="020B0604030504040204" pitchFamily="34" charset="0"/>
              </a:rPr>
              <a:t> for the Study of Public Health Impacts of Hurricanes.</a:t>
            </a:r>
            <a:endParaRPr lang="en-AU" sz="525" dirty="0"/>
          </a:p>
        </p:txBody>
      </p:sp>
    </p:spTree>
    <p:extLst>
      <p:ext uri="{BB962C8B-B14F-4D97-AF65-F5344CB8AC3E}">
        <p14:creationId xmlns:p14="http://schemas.microsoft.com/office/powerpoint/2010/main" val="39143179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Tropical Cyclone storm surge system</a:t>
            </a:r>
          </a:p>
        </p:txBody>
      </p:sp>
      <p:sp>
        <p:nvSpPr>
          <p:cNvPr id="43" name="Content Placeholder 42"/>
          <p:cNvSpPr>
            <a:spLocks noGrp="1"/>
          </p:cNvSpPr>
          <p:nvPr>
            <p:ph sz="half" idx="1"/>
          </p:nvPr>
        </p:nvSpPr>
        <p:spPr>
          <a:xfrm>
            <a:off x="342899" y="1754252"/>
            <a:ext cx="3246968" cy="307174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AU" b="1" dirty="0"/>
              <a:t>Use BoM official forecast track</a:t>
            </a:r>
          </a:p>
          <a:p>
            <a:pPr>
              <a:lnSpc>
                <a:spcPct val="110000"/>
              </a:lnSpc>
            </a:pPr>
            <a:r>
              <a:rPr lang="en-AU" dirty="0"/>
              <a:t>Derive ensemble of tracks (</a:t>
            </a:r>
            <a:r>
              <a:rPr lang="en-AU" dirty="0" err="1"/>
              <a:t>DeMaria</a:t>
            </a:r>
            <a:r>
              <a:rPr lang="en-AU" dirty="0"/>
              <a:t> et al., 2009)</a:t>
            </a:r>
          </a:p>
          <a:p>
            <a:pPr lvl="1">
              <a:lnSpc>
                <a:spcPct val="110000"/>
              </a:lnSpc>
            </a:pPr>
            <a:r>
              <a:rPr lang="en-AU" dirty="0"/>
              <a:t>Based on track errors over past 5 years</a:t>
            </a:r>
          </a:p>
          <a:p>
            <a:pPr>
              <a:lnSpc>
                <a:spcPct val="110000"/>
              </a:lnSpc>
            </a:pPr>
            <a:r>
              <a:rPr lang="en-US" dirty="0"/>
              <a:t>Derive gridded forcing field from parametric TC vortex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Modified Rankine vortex including asymmetry due to storm forward motion </a:t>
            </a:r>
          </a:p>
          <a:p>
            <a:pPr>
              <a:lnSpc>
                <a:spcPct val="110000"/>
              </a:lnSpc>
            </a:pPr>
            <a:r>
              <a:rPr lang="en-AU" dirty="0"/>
              <a:t>Run ensemble of storm surge models</a:t>
            </a:r>
          </a:p>
          <a:p>
            <a:pPr>
              <a:lnSpc>
                <a:spcPct val="110000"/>
              </a:lnSpc>
            </a:pPr>
            <a:endParaRPr lang="en-AU" dirty="0"/>
          </a:p>
          <a:p>
            <a:pPr>
              <a:lnSpc>
                <a:spcPct val="110000"/>
              </a:lnSpc>
            </a:pPr>
            <a:endParaRPr lang="en-AU" dirty="0"/>
          </a:p>
        </p:txBody>
      </p:sp>
      <p:pic>
        <p:nvPicPr>
          <p:cNvPr id="6" name="Picture 3" descr="\\bom-user.bom.gov.au\home$\dag\Documents\Meetings\AMOS\amos_2016\Presentations\tcmodule-yasi-ft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127" y="1872202"/>
            <a:ext cx="2896967" cy="217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79850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Tropical Cyclone storm surge system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263" y="1824742"/>
            <a:ext cx="2868083" cy="2366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42"/>
          <p:cNvSpPr>
            <a:spLocks noGrp="1"/>
          </p:cNvSpPr>
          <p:nvPr>
            <p:ph sz="half" idx="1"/>
          </p:nvPr>
        </p:nvSpPr>
        <p:spPr>
          <a:xfrm>
            <a:off x="342899" y="1754252"/>
            <a:ext cx="3246968" cy="307174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AU" dirty="0"/>
              <a:t>Use BoM official forecast track</a:t>
            </a:r>
          </a:p>
          <a:p>
            <a:pPr>
              <a:lnSpc>
                <a:spcPct val="110000"/>
              </a:lnSpc>
            </a:pPr>
            <a:r>
              <a:rPr lang="en-AU" b="1" dirty="0"/>
              <a:t>Derive ensemble of tracks (</a:t>
            </a:r>
            <a:r>
              <a:rPr lang="en-AU" b="1" dirty="0" err="1"/>
              <a:t>DeMaria</a:t>
            </a:r>
            <a:r>
              <a:rPr lang="en-AU" b="1" dirty="0"/>
              <a:t> et al., 2009)</a:t>
            </a:r>
          </a:p>
          <a:p>
            <a:pPr lvl="1">
              <a:lnSpc>
                <a:spcPct val="110000"/>
              </a:lnSpc>
            </a:pPr>
            <a:r>
              <a:rPr lang="en-AU" dirty="0"/>
              <a:t>Based on track errors over past 5 years</a:t>
            </a:r>
          </a:p>
          <a:p>
            <a:pPr>
              <a:lnSpc>
                <a:spcPct val="110000"/>
              </a:lnSpc>
            </a:pPr>
            <a:r>
              <a:rPr lang="en-US" dirty="0"/>
              <a:t>Derive gridded forcing field from parametric TC vortex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Modified Rankine vortex including asymmetry due to storm forward motion </a:t>
            </a:r>
          </a:p>
          <a:p>
            <a:pPr>
              <a:lnSpc>
                <a:spcPct val="110000"/>
              </a:lnSpc>
            </a:pPr>
            <a:r>
              <a:rPr lang="en-AU" dirty="0"/>
              <a:t>Run ensemble of storm surge models</a:t>
            </a:r>
          </a:p>
          <a:p>
            <a:pPr>
              <a:lnSpc>
                <a:spcPct val="110000"/>
              </a:lnSpc>
            </a:pPr>
            <a:endParaRPr lang="en-AU" dirty="0"/>
          </a:p>
          <a:p>
            <a:pPr>
              <a:lnSpc>
                <a:spcPct val="110000"/>
              </a:lnSpc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923584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Tropical Cyclone storm surge system</a:t>
            </a:r>
          </a:p>
        </p:txBody>
      </p:sp>
      <p:pic>
        <p:nvPicPr>
          <p:cNvPr id="6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235" y="1982853"/>
            <a:ext cx="2769903" cy="250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42"/>
          <p:cNvSpPr>
            <a:spLocks noGrp="1"/>
          </p:cNvSpPr>
          <p:nvPr>
            <p:ph sz="half" idx="1"/>
          </p:nvPr>
        </p:nvSpPr>
        <p:spPr>
          <a:xfrm>
            <a:off x="342899" y="1754252"/>
            <a:ext cx="3246968" cy="307174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AU" dirty="0"/>
              <a:t>Use BoM official forecast track</a:t>
            </a:r>
          </a:p>
          <a:p>
            <a:pPr>
              <a:lnSpc>
                <a:spcPct val="110000"/>
              </a:lnSpc>
            </a:pPr>
            <a:r>
              <a:rPr lang="en-AU" dirty="0"/>
              <a:t>Derive ensemble of tracks (</a:t>
            </a:r>
            <a:r>
              <a:rPr lang="en-AU" dirty="0" err="1"/>
              <a:t>DeMaria</a:t>
            </a:r>
            <a:r>
              <a:rPr lang="en-AU" dirty="0"/>
              <a:t> et al., 2009)</a:t>
            </a:r>
          </a:p>
          <a:p>
            <a:pPr lvl="1">
              <a:lnSpc>
                <a:spcPct val="110000"/>
              </a:lnSpc>
            </a:pPr>
            <a:r>
              <a:rPr lang="en-AU" dirty="0"/>
              <a:t>Based on track errors over past 5 years</a:t>
            </a:r>
          </a:p>
          <a:p>
            <a:pPr>
              <a:lnSpc>
                <a:spcPct val="110000"/>
              </a:lnSpc>
            </a:pPr>
            <a:r>
              <a:rPr lang="en-US" b="1" dirty="0"/>
              <a:t>Derive gridded forcing field from parametric TC vortex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Modified Rankine vortex including asymmetry due to storm forward motion </a:t>
            </a:r>
          </a:p>
          <a:p>
            <a:pPr>
              <a:lnSpc>
                <a:spcPct val="110000"/>
              </a:lnSpc>
            </a:pPr>
            <a:r>
              <a:rPr lang="en-AU" dirty="0"/>
              <a:t>Run ensemble of storm surge models</a:t>
            </a:r>
          </a:p>
          <a:p>
            <a:pPr>
              <a:lnSpc>
                <a:spcPct val="110000"/>
              </a:lnSpc>
            </a:pPr>
            <a:endParaRPr lang="en-AU" dirty="0"/>
          </a:p>
          <a:p>
            <a:pPr>
              <a:lnSpc>
                <a:spcPct val="110000"/>
              </a:lnSpc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37581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Tropical Cyclone storm surge system</a:t>
            </a:r>
          </a:p>
        </p:txBody>
      </p:sp>
      <p:sp>
        <p:nvSpPr>
          <p:cNvPr id="7" name="Content Placeholder 42"/>
          <p:cNvSpPr>
            <a:spLocks noGrp="1"/>
          </p:cNvSpPr>
          <p:nvPr>
            <p:ph sz="half" idx="1"/>
          </p:nvPr>
        </p:nvSpPr>
        <p:spPr>
          <a:xfrm>
            <a:off x="342899" y="1754252"/>
            <a:ext cx="3246968" cy="307174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AU" dirty="0"/>
              <a:t>Use BoM official forecast track</a:t>
            </a:r>
          </a:p>
          <a:p>
            <a:pPr>
              <a:lnSpc>
                <a:spcPct val="110000"/>
              </a:lnSpc>
            </a:pPr>
            <a:r>
              <a:rPr lang="en-AU" dirty="0"/>
              <a:t>Derive ensemble of tracks (</a:t>
            </a:r>
            <a:r>
              <a:rPr lang="en-AU" dirty="0" err="1"/>
              <a:t>DeMaria</a:t>
            </a:r>
            <a:r>
              <a:rPr lang="en-AU" dirty="0"/>
              <a:t> et al., 2009)</a:t>
            </a:r>
          </a:p>
          <a:p>
            <a:pPr lvl="1">
              <a:lnSpc>
                <a:spcPct val="110000"/>
              </a:lnSpc>
            </a:pPr>
            <a:r>
              <a:rPr lang="en-AU" dirty="0"/>
              <a:t>Based on track errors over past 5 years</a:t>
            </a:r>
          </a:p>
          <a:p>
            <a:pPr>
              <a:lnSpc>
                <a:spcPct val="110000"/>
              </a:lnSpc>
            </a:pPr>
            <a:r>
              <a:rPr lang="en-US" dirty="0"/>
              <a:t>Derive gridded forcing field from parametric TC vortex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Modified Rankine vortex including asymmetry due to storm forward motion </a:t>
            </a:r>
          </a:p>
          <a:p>
            <a:pPr>
              <a:lnSpc>
                <a:spcPct val="110000"/>
              </a:lnSpc>
            </a:pPr>
            <a:r>
              <a:rPr lang="en-AU" b="1" dirty="0"/>
              <a:t>Run ensemble of storm surge models</a:t>
            </a:r>
          </a:p>
          <a:p>
            <a:pPr>
              <a:lnSpc>
                <a:spcPct val="110000"/>
              </a:lnSpc>
            </a:pPr>
            <a:endParaRPr lang="en-AU" dirty="0"/>
          </a:p>
          <a:p>
            <a:pPr>
              <a:lnSpc>
                <a:spcPct val="110000"/>
              </a:lnSpc>
            </a:pPr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CB4214-2EB0-4350-9D5B-C721A63FC2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8625" y="2174647"/>
            <a:ext cx="2910840" cy="181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943485"/>
      </p:ext>
    </p:extLst>
  </p:cSld>
  <p:clrMapOvr>
    <a:masterClrMapping/>
  </p:clrMapOvr>
</p:sld>
</file>

<file path=ppt/theme/theme1.xml><?xml version="1.0" encoding="utf-8"?>
<a:theme xmlns:a="http://schemas.openxmlformats.org/drawingml/2006/main" name="Dep Enviro Ocean Modelling Schulz 9Feb2015">
  <a:themeElements>
    <a:clrScheme name="Bureau Standard 2">
      <a:dk1>
        <a:srgbClr val="666666"/>
      </a:dk1>
      <a:lt1>
        <a:srgbClr val="FFFFFF"/>
      </a:lt1>
      <a:dk2>
        <a:srgbClr val="34657F"/>
      </a:dk2>
      <a:lt2>
        <a:srgbClr val="EEECE1"/>
      </a:lt2>
      <a:accent1>
        <a:srgbClr val="00AFD7"/>
      </a:accent1>
      <a:accent2>
        <a:srgbClr val="34657F"/>
      </a:accent2>
      <a:accent3>
        <a:srgbClr val="FFFFFF"/>
      </a:accent3>
      <a:accent4>
        <a:srgbClr val="565656"/>
      </a:accent4>
      <a:accent5>
        <a:srgbClr val="AAD4E8"/>
      </a:accent5>
      <a:accent6>
        <a:srgbClr val="2E5B72"/>
      </a:accent6>
      <a:hlink>
        <a:srgbClr val="00AFD7"/>
      </a:hlink>
      <a:folHlink>
        <a:srgbClr val="671E75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ureau Standard 1">
        <a:dk1>
          <a:srgbClr val="666666"/>
        </a:dk1>
        <a:lt1>
          <a:srgbClr val="FFFFFF"/>
        </a:lt1>
        <a:dk2>
          <a:srgbClr val="1F497D"/>
        </a:dk2>
        <a:lt2>
          <a:srgbClr val="EEECE1"/>
        </a:lt2>
        <a:accent1>
          <a:srgbClr val="10ADDA"/>
        </a:accent1>
        <a:accent2>
          <a:srgbClr val="2A597A"/>
        </a:accent2>
        <a:accent3>
          <a:srgbClr val="FFFFFF"/>
        </a:accent3>
        <a:accent4>
          <a:srgbClr val="565656"/>
        </a:accent4>
        <a:accent5>
          <a:srgbClr val="AAD3EA"/>
        </a:accent5>
        <a:accent6>
          <a:srgbClr val="25506E"/>
        </a:accent6>
        <a:hlink>
          <a:srgbClr val="FF0000"/>
        </a:hlink>
        <a:folHlink>
          <a:srgbClr val="FFE1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reau Standard 2">
        <a:dk1>
          <a:srgbClr val="666666"/>
        </a:dk1>
        <a:lt1>
          <a:srgbClr val="FFFFFF"/>
        </a:lt1>
        <a:dk2>
          <a:srgbClr val="34657F"/>
        </a:dk2>
        <a:lt2>
          <a:srgbClr val="EEECE1"/>
        </a:lt2>
        <a:accent1>
          <a:srgbClr val="00AFD7"/>
        </a:accent1>
        <a:accent2>
          <a:srgbClr val="34657F"/>
        </a:accent2>
        <a:accent3>
          <a:srgbClr val="FFFFFF"/>
        </a:accent3>
        <a:accent4>
          <a:srgbClr val="565656"/>
        </a:accent4>
        <a:accent5>
          <a:srgbClr val="AAD4E8"/>
        </a:accent5>
        <a:accent6>
          <a:srgbClr val="2E5B72"/>
        </a:accent6>
        <a:hlink>
          <a:srgbClr val="00AFD7"/>
        </a:hlink>
        <a:folHlink>
          <a:srgbClr val="671E7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ureau Blank">
  <a:themeElements>
    <a:clrScheme name="Bureau Blank 13">
      <a:dk1>
        <a:srgbClr val="666666"/>
      </a:dk1>
      <a:lt1>
        <a:srgbClr val="FFFFFF"/>
      </a:lt1>
      <a:dk2>
        <a:srgbClr val="34657F"/>
      </a:dk2>
      <a:lt2>
        <a:srgbClr val="EEECE1"/>
      </a:lt2>
      <a:accent1>
        <a:srgbClr val="00AFD7"/>
      </a:accent1>
      <a:accent2>
        <a:srgbClr val="34657F"/>
      </a:accent2>
      <a:accent3>
        <a:srgbClr val="FFFFFF"/>
      </a:accent3>
      <a:accent4>
        <a:srgbClr val="565656"/>
      </a:accent4>
      <a:accent5>
        <a:srgbClr val="AAD4E8"/>
      </a:accent5>
      <a:accent6>
        <a:srgbClr val="2E5B72"/>
      </a:accent6>
      <a:hlink>
        <a:srgbClr val="00AFD7"/>
      </a:hlink>
      <a:folHlink>
        <a:srgbClr val="671E75"/>
      </a:folHlink>
    </a:clrScheme>
    <a:fontScheme name="Bureau 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ureau 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reau 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reau 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reau 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reau 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reau 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reau 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reau 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reau 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reau 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reau 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reau 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reau Blank 13">
        <a:dk1>
          <a:srgbClr val="666666"/>
        </a:dk1>
        <a:lt1>
          <a:srgbClr val="FFFFFF"/>
        </a:lt1>
        <a:dk2>
          <a:srgbClr val="34657F"/>
        </a:dk2>
        <a:lt2>
          <a:srgbClr val="EEECE1"/>
        </a:lt2>
        <a:accent1>
          <a:srgbClr val="00AFD7"/>
        </a:accent1>
        <a:accent2>
          <a:srgbClr val="34657F"/>
        </a:accent2>
        <a:accent3>
          <a:srgbClr val="FFFFFF"/>
        </a:accent3>
        <a:accent4>
          <a:srgbClr val="565656"/>
        </a:accent4>
        <a:accent5>
          <a:srgbClr val="AAD4E8"/>
        </a:accent5>
        <a:accent6>
          <a:srgbClr val="2E5B72"/>
        </a:accent6>
        <a:hlink>
          <a:srgbClr val="00AFD7"/>
        </a:hlink>
        <a:folHlink>
          <a:srgbClr val="671E7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WI PowerPoint template">
  <a:themeElements>
    <a:clrScheme name="WI PowerPoint template 13">
      <a:dk1>
        <a:srgbClr val="60605B"/>
      </a:dk1>
      <a:lt1>
        <a:srgbClr val="FFFFFF"/>
      </a:lt1>
      <a:dk2>
        <a:srgbClr val="003F77"/>
      </a:dk2>
      <a:lt2>
        <a:srgbClr val="5B8F22"/>
      </a:lt2>
      <a:accent1>
        <a:srgbClr val="93B7D1"/>
      </a:accent1>
      <a:accent2>
        <a:srgbClr val="280091"/>
      </a:accent2>
      <a:accent3>
        <a:srgbClr val="FFFFFF"/>
      </a:accent3>
      <a:accent4>
        <a:srgbClr val="51514C"/>
      </a:accent4>
      <a:accent5>
        <a:srgbClr val="C8D8E5"/>
      </a:accent5>
      <a:accent6>
        <a:srgbClr val="230083"/>
      </a:accent6>
      <a:hlink>
        <a:srgbClr val="156570"/>
      </a:hlink>
      <a:folHlink>
        <a:srgbClr val="00B588"/>
      </a:folHlink>
    </a:clrScheme>
    <a:fontScheme name="WI PowerPoint templat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WI PowerPoint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I PowerPoint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I PowerPoint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I PowerPoint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I PowerPoint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I PowerPoint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I PowerPoint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I PowerPoint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I PowerPoint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I PowerPoint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I PowerPoint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I PowerPoint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I PowerPoint template 13">
        <a:dk1>
          <a:srgbClr val="60605B"/>
        </a:dk1>
        <a:lt1>
          <a:srgbClr val="FFFFFF"/>
        </a:lt1>
        <a:dk2>
          <a:srgbClr val="003F77"/>
        </a:dk2>
        <a:lt2>
          <a:srgbClr val="5B8F22"/>
        </a:lt2>
        <a:accent1>
          <a:srgbClr val="93B7D1"/>
        </a:accent1>
        <a:accent2>
          <a:srgbClr val="280091"/>
        </a:accent2>
        <a:accent3>
          <a:srgbClr val="FFFFFF"/>
        </a:accent3>
        <a:accent4>
          <a:srgbClr val="51514C"/>
        </a:accent4>
        <a:accent5>
          <a:srgbClr val="C8D8E5"/>
        </a:accent5>
        <a:accent6>
          <a:srgbClr val="230083"/>
        </a:accent6>
        <a:hlink>
          <a:srgbClr val="156570"/>
        </a:hlink>
        <a:folHlink>
          <a:srgbClr val="00B58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Dep Enviro Ocean Modelling Schulz 9Feb2015.pot</Template>
  <TotalTime>10509</TotalTime>
  <Words>647</Words>
  <Application>Microsoft Office PowerPoint</Application>
  <PresentationFormat>Custom</PresentationFormat>
  <Paragraphs>85</Paragraphs>
  <Slides>16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ＭＳ Ｐゴシック</vt:lpstr>
      <vt:lpstr>Arial</vt:lpstr>
      <vt:lpstr>Arial Unicode MS</vt:lpstr>
      <vt:lpstr>Calibri</vt:lpstr>
      <vt:lpstr>Lucida Grande</vt:lpstr>
      <vt:lpstr>Symbol</vt:lpstr>
      <vt:lpstr>Verdana</vt:lpstr>
      <vt:lpstr>Dep Enviro Ocean Modelling Schulz 9Feb2015</vt:lpstr>
      <vt:lpstr>Bureau Blank</vt:lpstr>
      <vt:lpstr>WI PowerPoint template</vt:lpstr>
      <vt:lpstr>Ensemble forecast system for TC storm surge </vt:lpstr>
      <vt:lpstr>Background</vt:lpstr>
      <vt:lpstr>Storm tide</vt:lpstr>
      <vt:lpstr>Tropical Cyclone storm surge system</vt:lpstr>
      <vt:lpstr>Tropical Cyclone storm surge system</vt:lpstr>
      <vt:lpstr>Tropical Cyclone storm surge system</vt:lpstr>
      <vt:lpstr>Tropical Cyclone storm surge system</vt:lpstr>
      <vt:lpstr>Tropical Cyclone storm surge system</vt:lpstr>
      <vt:lpstr>Tropical Cyclone storm surge system</vt:lpstr>
      <vt:lpstr>Tropical Cyclone storm surge system</vt:lpstr>
      <vt:lpstr>Tropical Cyclone storm surge system</vt:lpstr>
      <vt:lpstr>TC Yasi – Best track Jan/Feb 2011</vt:lpstr>
      <vt:lpstr>Ensemble Forecasts</vt:lpstr>
      <vt:lpstr>How does 'worst case' vary with time</vt:lpstr>
      <vt:lpstr>Further work</vt:lpstr>
      <vt:lpstr>Thank you  Greenslade, D., Taylor, A., Freeman, J., Sims, H., Schulz, E., Colberg, F., Divakaran, P., Velic, M. and Kepert, J., October 2018, A First Generation Dynamical Tropical Cyclone Storm Surge Forecast System Part 1: Hydrodynamic model, Bureau Research Report No. 031  http://www.bom.gov.au/research/research-reports.shtml</vt:lpstr>
    </vt:vector>
  </TitlesOfParts>
  <Company>Bureau of Meteorology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Meryl Wiseman</dc:creator>
  <cp:lastModifiedBy>Diana Greenslade</cp:lastModifiedBy>
  <cp:revision>326</cp:revision>
  <dcterms:created xsi:type="dcterms:W3CDTF">2011-07-05T03:39:51Z</dcterms:created>
  <dcterms:modified xsi:type="dcterms:W3CDTF">2018-11-23T06:09:52Z</dcterms:modified>
</cp:coreProperties>
</file>