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8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81" r:id="rId17"/>
    <p:sldId id="271" r:id="rId18"/>
    <p:sldId id="282" r:id="rId19"/>
    <p:sldId id="285" r:id="rId20"/>
    <p:sldId id="284" r:id="rId21"/>
    <p:sldId id="280" r:id="rId22"/>
    <p:sldId id="286" r:id="rId23"/>
    <p:sldId id="272" r:id="rId24"/>
    <p:sldId id="274" r:id="rId25"/>
    <p:sldId id="275" r:id="rId26"/>
    <p:sldId id="276" r:id="rId27"/>
    <p:sldId id="267" r:id="rId28"/>
  </p:sldIdLst>
  <p:sldSz cx="12192000" cy="6858000"/>
  <p:notesSz cx="7099300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28" autoAdjust="0"/>
  </p:normalViewPr>
  <p:slideViewPr>
    <p:cSldViewPr snapToGrid="0">
      <p:cViewPr varScale="1">
        <p:scale>
          <a:sx n="80" d="100"/>
          <a:sy n="80" d="100"/>
        </p:scale>
        <p:origin x="754" y="4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76363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4021295" y="0"/>
            <a:ext cx="3076363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19264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012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Shape 220"/>
          <p:cNvSpPr txBox="1">
            <a:spLocks noGrp="1"/>
          </p:cNvSpPr>
          <p:nvPr>
            <p:ph type="sldNum" idx="12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7549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Shape 229"/>
          <p:cNvSpPr txBox="1">
            <a:spLocks noGrp="1"/>
          </p:cNvSpPr>
          <p:nvPr>
            <p:ph type="sldNum" idx="12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8032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5116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3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Shape 264"/>
          <p:cNvSpPr txBox="1">
            <a:spLocks noGrp="1"/>
          </p:cNvSpPr>
          <p:nvPr>
            <p:ph type="sldNum" idx="12"/>
          </p:nvPr>
        </p:nvSpPr>
        <p:spPr>
          <a:xfrm>
            <a:off x="4021295" y="9721107"/>
            <a:ext cx="30765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6227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7937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9312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hape 666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7" name="Shape 667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Shape 668"/>
          <p:cNvSpPr txBox="1">
            <a:spLocks noGrp="1"/>
          </p:cNvSpPr>
          <p:nvPr>
            <p:ph type="sldNum" idx="12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953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03612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8" name="Shape 658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3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Shape 659"/>
          <p:cNvSpPr txBox="1">
            <a:spLocks noGrp="1"/>
          </p:cNvSpPr>
          <p:nvPr>
            <p:ph type="sldNum" idx="12"/>
          </p:nvPr>
        </p:nvSpPr>
        <p:spPr>
          <a:xfrm>
            <a:off x="4021295" y="9721107"/>
            <a:ext cx="30765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757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8" name="Shape 658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300" cy="4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Shape 659"/>
          <p:cNvSpPr txBox="1">
            <a:spLocks noGrp="1"/>
          </p:cNvSpPr>
          <p:nvPr>
            <p:ph type="sldNum" idx="12"/>
          </p:nvPr>
        </p:nvSpPr>
        <p:spPr>
          <a:xfrm>
            <a:off x="4021295" y="9721107"/>
            <a:ext cx="30765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7976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31721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Shape 317"/>
          <p:cNvSpPr txBox="1">
            <a:spLocks noGrp="1"/>
          </p:cNvSpPr>
          <p:nvPr>
            <p:ph type="sldNum" idx="12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53129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Shape 358"/>
          <p:cNvSpPr txBox="1">
            <a:spLocks noGrp="1"/>
          </p:cNvSpPr>
          <p:nvPr>
            <p:ph type="sldNum" idx="12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68827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Shape 380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49433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17860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Shape 250"/>
          <p:cNvSpPr txBox="1">
            <a:spLocks noGrp="1"/>
          </p:cNvSpPr>
          <p:nvPr>
            <p:ph type="sldNum" idx="12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2937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4436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940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7894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4462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6945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5161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709931" y="4925407"/>
            <a:ext cx="5679300" cy="4029900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sldNum" idx="12"/>
          </p:nvPr>
        </p:nvSpPr>
        <p:spPr>
          <a:xfrm>
            <a:off x="4021295" y="9721107"/>
            <a:ext cx="3076500" cy="513600"/>
          </a:xfrm>
          <a:prstGeom prst="rect">
            <a:avLst/>
          </a:prstGeom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3700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mbria"/>
              <a:buNone/>
              <a:defRPr sz="6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r>
              <a:rPr lang="en-AU"/>
              <a:t>22-26 April 2018 WISE meeting - Alberto Meucci</a:t>
            </a:r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spcBef>
                <a:spcPts val="0"/>
              </a:spcBef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mbria"/>
              <a:buNone/>
              <a:defRPr sz="4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r>
              <a:rPr lang="en-AU"/>
              <a:t>22-26 April 2018 WISE meeting - Alberto Meucci</a:t>
            </a:r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mbria"/>
              <a:buNone/>
              <a:defRPr sz="4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r>
              <a:rPr lang="en-AU"/>
              <a:t>22-26 April 2018 WISE meeting - Alberto Meucci</a:t>
            </a:r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mbria"/>
              <a:buNone/>
              <a:defRPr sz="4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mbria"/>
              <a:buNone/>
              <a:defRPr sz="6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r>
              <a:rPr lang="en-AU"/>
              <a:t>22-26 April 2018 WISE meeting - Alberto Meucci</a:t>
            </a:r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mbria"/>
              <a:buNone/>
              <a:defRPr sz="4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r>
              <a:rPr lang="en-AU"/>
              <a:t>22-26 April 2018 WISE meeting - Alberto Meucci</a:t>
            </a: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mbria"/>
              <a:buNone/>
              <a:defRPr sz="4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r>
              <a:rPr lang="en-AU"/>
              <a:t>22-26 April 2018 WISE meeting - Alberto Meucci</a:t>
            </a:r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mbria"/>
              <a:buNone/>
              <a:defRPr sz="4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r>
              <a:rPr lang="en-AU"/>
              <a:t>22-26 April 2018 WISE meeting - Alberto Meucci</a:t>
            </a: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r>
              <a:rPr lang="en-AU"/>
              <a:t>22-26 April 2018 WISE meeting - Alberto Meucci</a:t>
            </a:r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  <a:defRPr sz="3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r>
              <a:rPr lang="en-AU"/>
              <a:t>22-26 April 2018 WISE meeting - Alberto Meucci</a:t>
            </a:r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  <a:defRPr sz="3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r>
              <a:rPr lang="en-AU"/>
              <a:t>22-26 April 2018 WISE meeting - Alberto Meucci</a:t>
            </a:r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mbria"/>
              <a:buNone/>
              <a:defRPr sz="4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r>
              <a:rPr lang="en-AU"/>
              <a:t>22-26 April 2018 WISE meeting - Alberto Meucci</a:t>
            </a: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3.emf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ctrTitle"/>
          </p:nvPr>
        </p:nvSpPr>
        <p:spPr>
          <a:xfrm>
            <a:off x="83820" y="795528"/>
            <a:ext cx="12024360" cy="1324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mbria"/>
              <a:buNone/>
            </a:pPr>
            <a:r>
              <a:rPr lang="en-AU" sz="4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Wind and wave extremes from atmosphere and wave model ensembles</a:t>
            </a:r>
            <a:endParaRPr sz="44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subTitle" idx="1"/>
          </p:nvPr>
        </p:nvSpPr>
        <p:spPr>
          <a:xfrm>
            <a:off x="1375913" y="3725292"/>
            <a:ext cx="9440174" cy="125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AU" sz="2400" b="0" i="0" u="none" strike="noStrike" cap="none" baseline="30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en-AU" sz="2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Department of Infrastructure Engineering, University of Melbourne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AU" sz="2400" b="0" i="0" u="none" strike="noStrike" cap="none" baseline="30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-AU" sz="2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Norwegian Meteorological Institute and University of Bergen, Norway</a:t>
            </a:r>
            <a:endParaRPr dirty="0"/>
          </a:p>
        </p:txBody>
      </p:sp>
      <p:sp>
        <p:nvSpPr>
          <p:cNvPr id="91" name="Shape 91"/>
          <p:cNvSpPr txBox="1"/>
          <p:nvPr/>
        </p:nvSpPr>
        <p:spPr>
          <a:xfrm>
            <a:off x="1524000" y="2510854"/>
            <a:ext cx="9144000" cy="467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7F7F7F"/>
              </a:buClr>
              <a:buSzPts val="2400"/>
            </a:pPr>
            <a:r>
              <a:rPr lang="en-AU" sz="2400" b="0" i="0" u="none" strike="noStrike" cap="none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Ian R. Young</a:t>
            </a:r>
            <a:r>
              <a:rPr lang="en-AU" sz="2400" b="0" i="0" u="none" strike="noStrike" cap="none" baseline="30000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en-AU" sz="2400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; Alberto Meucci</a:t>
            </a:r>
            <a:r>
              <a:rPr lang="en-AU" sz="2400" baseline="30000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en-AU" sz="2400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;  </a:t>
            </a:r>
            <a:r>
              <a:rPr lang="en-AU" sz="2400" b="0" i="0" u="none" strike="noStrike" cap="none" dirty="0" err="1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Øyvind</a:t>
            </a:r>
            <a:r>
              <a:rPr lang="en-AU" sz="2400" b="0" i="0" u="none" strike="noStrike" cap="none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 Breivik</a:t>
            </a:r>
            <a:r>
              <a:rPr lang="en-AU" sz="2400" b="0" i="0" u="none" strike="noStrike" cap="none" baseline="30000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endParaRPr sz="2400" b="0" i="0" u="none" strike="noStrike" cap="none" dirty="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92" name="Shape 92"/>
          <p:cNvPicPr preferRelativeResize="0"/>
          <p:nvPr/>
        </p:nvPicPr>
        <p:blipFill rotWithShape="1">
          <a:blip r:embed="rId3">
            <a:alphaModFix/>
          </a:blip>
          <a:srcRect l="14412" t="15451" r="13090" b="13304"/>
          <a:stretch/>
        </p:blipFill>
        <p:spPr>
          <a:xfrm>
            <a:off x="804672" y="4899336"/>
            <a:ext cx="1517904" cy="151790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1524000" y="2956149"/>
            <a:ext cx="9144000" cy="467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lang="en-AU" sz="2400" b="0" i="1" u="none" strike="noStrike" cap="non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ameucci@student.unimelb.edu.au</a:t>
            </a:r>
            <a:endParaRPr sz="2400" b="0" i="1" u="none" strike="noStrike" cap="none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25025" y="4870050"/>
            <a:ext cx="1438375" cy="157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838200" y="212725"/>
            <a:ext cx="105156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mbria"/>
              <a:buNone/>
            </a:pPr>
            <a:r>
              <a:rPr lang="en-AU" sz="3959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ENS DRE H</a:t>
            </a:r>
            <a:r>
              <a:rPr lang="en-AU" sz="3959" b="0" i="0" u="none" strike="noStrike" cap="none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 </a:t>
            </a:r>
            <a:r>
              <a:rPr lang="en-AU" sz="3959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100 years RP</a:t>
            </a:r>
            <a:endParaRPr sz="3959" b="0" i="0" u="none" strike="noStrike" cap="none" baseline="-25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4" name="Shape 224"/>
          <p:cNvSpPr txBox="1"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</a:t>
            </a:fld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2AE32F-A715-4CBE-B59F-43805E76A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325"/>
            <a:ext cx="12192000" cy="600758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11</a:t>
            </a:fld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838200" y="212725"/>
            <a:ext cx="105156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mbria"/>
              <a:buNone/>
            </a:pPr>
            <a:r>
              <a:rPr lang="en-AU" sz="3959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ENS DRE U</a:t>
            </a:r>
            <a:r>
              <a:rPr lang="en-AU" sz="3959" b="0" i="0" u="none" strike="noStrike" cap="none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10N </a:t>
            </a:r>
            <a:r>
              <a:rPr lang="en-AU" sz="3959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100 years RP</a:t>
            </a:r>
            <a:endParaRPr sz="3959" b="0" i="0" u="none" strike="noStrike" cap="none" baseline="-25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B16788-026C-4887-AA8F-FC8BCDFD4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325"/>
            <a:ext cx="12192000" cy="599452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12</a:t>
            </a:fld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259466" y="1501511"/>
            <a:ext cx="4463005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</a:pPr>
            <a:r>
              <a:rPr lang="en-AU"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ENS DRE H</a:t>
            </a:r>
            <a:r>
              <a:rPr lang="en-AU" sz="2800" b="0" i="0" u="none" strike="noStrike" cap="none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 </a:t>
            </a:r>
            <a:r>
              <a:rPr lang="en-AU"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95% CI</a:t>
            </a:r>
            <a:endParaRPr sz="2800" b="0" i="0" u="none" strike="noStrike" cap="none" baseline="-25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42" name="Shape 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99345"/>
            <a:ext cx="6319777" cy="304928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 txBox="1"/>
          <p:nvPr/>
        </p:nvSpPr>
        <p:spPr>
          <a:xfrm>
            <a:off x="7024868" y="878240"/>
            <a:ext cx="3647992" cy="42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-AU" sz="2400" i="1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Breivik and Aarnes</a:t>
            </a: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, 2017)</a:t>
            </a:r>
            <a:endParaRPr sz="240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44" name="Shape 244"/>
          <p:cNvPicPr preferRelativeResize="0"/>
          <p:nvPr/>
        </p:nvPicPr>
        <p:blipFill rotWithShape="1">
          <a:blip r:embed="rId4">
            <a:alphaModFix/>
          </a:blip>
          <a:srcRect r="2509"/>
          <a:stretch/>
        </p:blipFill>
        <p:spPr>
          <a:xfrm>
            <a:off x="6119151" y="2120017"/>
            <a:ext cx="6068992" cy="301703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 txBox="1"/>
          <p:nvPr/>
        </p:nvSpPr>
        <p:spPr>
          <a:xfrm>
            <a:off x="6319777" y="1501510"/>
            <a:ext cx="4879694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</a:pPr>
            <a:r>
              <a:rPr lang="en-AU" sz="2800" b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ENS DRE U</a:t>
            </a:r>
            <a:r>
              <a:rPr lang="en-AU" sz="2800" b="0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10N </a:t>
            </a:r>
            <a:r>
              <a:rPr lang="en-AU" sz="2800" b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95% CI</a:t>
            </a:r>
            <a:endParaRPr sz="2800" b="0" baseline="-25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6" name="Shape 246"/>
          <p:cNvSpPr txBox="1"/>
          <p:nvPr/>
        </p:nvSpPr>
        <p:spPr>
          <a:xfrm>
            <a:off x="838200" y="365125"/>
            <a:ext cx="10515600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mbria"/>
              <a:buNone/>
            </a:pPr>
            <a:r>
              <a:rPr lang="en-AU" sz="3959" b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DRE 95% CI bootstrap estimates</a:t>
            </a:r>
            <a:endParaRPr sz="3959" b="0" baseline="-25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13</a:t>
            </a:fld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8" name="Shape 268"/>
          <p:cNvSpPr txBox="1"/>
          <p:nvPr/>
        </p:nvSpPr>
        <p:spPr>
          <a:xfrm>
            <a:off x="6250117" y="3316641"/>
            <a:ext cx="5888496" cy="5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None/>
            </a:pPr>
            <a:r>
              <a:rPr lang="en-AU" sz="2400" b="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</a:t>
            </a:r>
            <a:r>
              <a:rPr lang="en-AU" sz="2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RA-Interim POT 99.8%  </a:t>
            </a:r>
            <a:r>
              <a:rPr lang="en-AU" sz="2400" b="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</a:t>
            </a:r>
            <a:r>
              <a:rPr lang="en-AU" sz="2400" b="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10N </a:t>
            </a:r>
            <a:r>
              <a:rPr lang="en-AU" sz="2400" b="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100 years RP</a:t>
            </a:r>
            <a:endParaRPr sz="2400" b="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304858" y="-38912"/>
            <a:ext cx="5361600" cy="5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None/>
            </a:pPr>
            <a:r>
              <a:rPr lang="en-AU" sz="2400" b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ENS DRE H</a:t>
            </a:r>
            <a:r>
              <a:rPr lang="en-AU" sz="2400" b="0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 </a:t>
            </a:r>
            <a:r>
              <a:rPr lang="en-AU" sz="2400" b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100 years RP</a:t>
            </a:r>
            <a:endParaRPr sz="2400" b="0" baseline="-25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304858" y="3316641"/>
            <a:ext cx="5361600" cy="5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None/>
            </a:pPr>
            <a:r>
              <a:rPr lang="en-AU" sz="2400" b="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ENS DRE U</a:t>
            </a:r>
            <a:r>
              <a:rPr lang="en-AU" sz="2400" b="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10N </a:t>
            </a:r>
            <a:r>
              <a:rPr lang="en-AU" sz="2400" b="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100 years RP</a:t>
            </a:r>
            <a:endParaRPr sz="2400" b="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xfrm>
            <a:off x="6250118" y="-38912"/>
            <a:ext cx="5507718" cy="5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None/>
            </a:pPr>
            <a:r>
              <a:rPr lang="en-AU" sz="2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</a:t>
            </a:r>
            <a:r>
              <a:rPr lang="en-AU" sz="2400" dirty="0"/>
              <a:t>RA-Interim POT 99.8%</a:t>
            </a:r>
            <a:r>
              <a:rPr lang="en-AU" sz="2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H</a:t>
            </a:r>
            <a:r>
              <a:rPr lang="en-AU" sz="2400" b="0" i="0" u="none" strike="noStrike" cap="none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 </a:t>
            </a:r>
            <a:r>
              <a:rPr lang="en-AU" sz="24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100 years RP</a:t>
            </a:r>
            <a:endParaRPr sz="2400" b="0" i="0" u="none" strike="noStrike" cap="none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A423A6-A400-4279-A773-93E5342587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18"/>
          <a:stretch/>
        </p:blipFill>
        <p:spPr>
          <a:xfrm>
            <a:off x="55486" y="387472"/>
            <a:ext cx="5662471" cy="30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F7C149-68BD-4368-A33B-17F576B50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794" y="387472"/>
            <a:ext cx="6306035" cy="30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E08435-93F1-438E-80CA-4C62D88C9F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016"/>
          <a:stretch/>
        </p:blipFill>
        <p:spPr>
          <a:xfrm>
            <a:off x="71859" y="3765326"/>
            <a:ext cx="5662471" cy="306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E4F875-F086-4168-B326-50A10F1C92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9738" y="3779528"/>
            <a:ext cx="6237192" cy="3060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mbria"/>
              <a:buNone/>
            </a:pPr>
            <a:r>
              <a:rPr lang="en-AU" sz="3959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Limitations</a:t>
            </a:r>
            <a:endParaRPr sz="3959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1" name="Shape 281"/>
          <p:cNvSpPr txBox="1"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14</a:t>
            </a:fld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2" name="Shape 282"/>
          <p:cNvSpPr txBox="1"/>
          <p:nvPr/>
        </p:nvSpPr>
        <p:spPr>
          <a:xfrm>
            <a:off x="556259" y="1422357"/>
            <a:ext cx="11468101" cy="41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AU"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Tropical Cyclones still not correctly reproduced at the current resolution</a:t>
            </a:r>
            <a:endParaRPr/>
          </a:p>
        </p:txBody>
      </p:sp>
      <p:sp>
        <p:nvSpPr>
          <p:cNvPr id="283" name="Shape 283"/>
          <p:cNvSpPr txBox="1"/>
          <p:nvPr/>
        </p:nvSpPr>
        <p:spPr>
          <a:xfrm>
            <a:off x="556259" y="3489707"/>
            <a:ext cx="11468101" cy="41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AU"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Possible biases in the model representation of strong winds</a:t>
            </a:r>
            <a:endParaRPr/>
          </a:p>
        </p:txBody>
      </p:sp>
      <p:sp>
        <p:nvSpPr>
          <p:cNvPr id="284" name="Shape 284"/>
          <p:cNvSpPr txBox="1"/>
          <p:nvPr/>
        </p:nvSpPr>
        <p:spPr>
          <a:xfrm>
            <a:off x="8086289" y="3994483"/>
            <a:ext cx="3938072" cy="32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-AU" sz="2400" i="1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Pineau-Guillou et al.</a:t>
            </a: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, 2017)</a:t>
            </a:r>
            <a:endParaRPr sz="240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5" name="Shape 285"/>
          <p:cNvSpPr txBox="1"/>
          <p:nvPr/>
        </p:nvSpPr>
        <p:spPr>
          <a:xfrm>
            <a:off x="2229783" y="2076948"/>
            <a:ext cx="9379626" cy="972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-"/>
            </a:pPr>
            <a:r>
              <a:rPr lang="en-AU"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Confidence intervals are also larger in TC areas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-"/>
            </a:pPr>
            <a:r>
              <a:rPr lang="en-AU"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Increased resolution is computationally expensive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6" name="Shape 286"/>
          <p:cNvSpPr txBox="1"/>
          <p:nvPr/>
        </p:nvSpPr>
        <p:spPr>
          <a:xfrm>
            <a:off x="556258" y="4699633"/>
            <a:ext cx="11468101" cy="41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Stationarity may not be the case for ocean extremes</a:t>
            </a:r>
            <a:endParaRPr dirty="0"/>
          </a:p>
        </p:txBody>
      </p:sp>
      <p:sp>
        <p:nvSpPr>
          <p:cNvPr id="287" name="Shape 287"/>
          <p:cNvSpPr txBox="1"/>
          <p:nvPr/>
        </p:nvSpPr>
        <p:spPr>
          <a:xfrm>
            <a:off x="7319200" y="5094732"/>
            <a:ext cx="3938072" cy="32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-AU" sz="2400" i="1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Young et al.</a:t>
            </a: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, 2011)</a:t>
            </a:r>
            <a:endParaRPr sz="240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mbria"/>
              <a:buNone/>
            </a:pPr>
            <a:r>
              <a:rPr lang="en-AU" sz="3959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Potential</a:t>
            </a:r>
            <a:endParaRPr sz="3959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3" name="Shape 293"/>
          <p:cNvSpPr txBox="1"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15</a:t>
            </a:fld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4" name="Shape 294"/>
          <p:cNvSpPr txBox="1"/>
          <p:nvPr/>
        </p:nvSpPr>
        <p:spPr>
          <a:xfrm>
            <a:off x="3006089" y="1855275"/>
            <a:ext cx="2314781" cy="44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AU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6 years of data</a:t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5" name="Shape 295"/>
          <p:cNvSpPr/>
          <p:nvPr/>
        </p:nvSpPr>
        <p:spPr>
          <a:xfrm rot="-5400000">
            <a:off x="5846914" y="1795683"/>
            <a:ext cx="498171" cy="61735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2E75B5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6" name="Shape 296"/>
          <p:cNvSpPr txBox="1"/>
          <p:nvPr/>
        </p:nvSpPr>
        <p:spPr>
          <a:xfrm>
            <a:off x="7120889" y="1855275"/>
            <a:ext cx="3131821" cy="44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AU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Synthesized 750 years</a:t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7" name="Shape 297"/>
          <p:cNvSpPr txBox="1"/>
          <p:nvPr/>
        </p:nvSpPr>
        <p:spPr>
          <a:xfrm>
            <a:off x="556259" y="3861076"/>
            <a:ext cx="11468101" cy="432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AU"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Sounder justification of the forecast representative time parameter:</a:t>
            </a:r>
            <a:endParaRPr sz="2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	</a:t>
            </a:r>
            <a:endParaRPr/>
          </a:p>
        </p:txBody>
      </p:sp>
      <p:sp>
        <p:nvSpPr>
          <p:cNvPr id="299" name="Shape 299"/>
          <p:cNvSpPr txBox="1"/>
          <p:nvPr/>
        </p:nvSpPr>
        <p:spPr>
          <a:xfrm>
            <a:off x="556259" y="1298850"/>
            <a:ext cx="11468101" cy="41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AU"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Selection of 5 different ENS advanced lead times	</a:t>
            </a:r>
            <a:endParaRPr/>
          </a:p>
        </p:txBody>
      </p:sp>
      <p:sp>
        <p:nvSpPr>
          <p:cNvPr id="300" name="Shape 300"/>
          <p:cNvSpPr txBox="1"/>
          <p:nvPr/>
        </p:nvSpPr>
        <p:spPr>
          <a:xfrm>
            <a:off x="556258" y="5428053"/>
            <a:ext cx="11468101" cy="489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Buoys Return Periods estimates fall in the confidence limits of the DRE</a:t>
            </a:r>
            <a:endParaRPr sz="28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	</a:t>
            </a:r>
            <a:endParaRPr dirty="0"/>
          </a:p>
        </p:txBody>
      </p:sp>
      <p:sp>
        <p:nvSpPr>
          <p:cNvPr id="301" name="Shape 301"/>
          <p:cNvSpPr txBox="1"/>
          <p:nvPr/>
        </p:nvSpPr>
        <p:spPr>
          <a:xfrm>
            <a:off x="8119880" y="808426"/>
            <a:ext cx="1015943" cy="52322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i="1">
                <a:solidFill>
                  <a:srgbClr val="2E75B5"/>
                </a:solidFill>
                <a:latin typeface="Cambria"/>
                <a:ea typeface="Cambria"/>
                <a:cs typeface="Cambria"/>
                <a:sym typeface="Cambria"/>
              </a:rPr>
              <a:t>(i.i.d)</a:t>
            </a:r>
            <a:endParaRPr sz="2800" i="1">
              <a:solidFill>
                <a:srgbClr val="2E75B5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02" name="Shape 302"/>
          <p:cNvSpPr txBox="1"/>
          <p:nvPr/>
        </p:nvSpPr>
        <p:spPr>
          <a:xfrm>
            <a:off x="1209874" y="2435733"/>
            <a:ext cx="10530457" cy="1298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▪"/>
            </a:pPr>
            <a:r>
              <a:rPr lang="en-AU" sz="2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Short time series guarantees stationarity and avoid effects of model changes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▪"/>
            </a:pPr>
            <a:r>
              <a:rPr lang="en-AU" sz="2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Smaller Confidence Intervals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AU" sz="2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	</a:t>
            </a:r>
            <a:endParaRPr dirty="0"/>
          </a:p>
        </p:txBody>
      </p:sp>
      <p:sp>
        <p:nvSpPr>
          <p:cNvPr id="303" name="Shape 303"/>
          <p:cNvSpPr txBox="1"/>
          <p:nvPr/>
        </p:nvSpPr>
        <p:spPr>
          <a:xfrm>
            <a:off x="4175183" y="4496467"/>
            <a:ext cx="1145687" cy="44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AU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Δt = 6h</a:t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04" name="Shape 304"/>
          <p:cNvSpPr txBox="1"/>
          <p:nvPr/>
        </p:nvSpPr>
        <p:spPr>
          <a:xfrm>
            <a:off x="6976712" y="4496467"/>
            <a:ext cx="2348443" cy="44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AU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Δt = 6 x 5 = 30h </a:t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05" name="Shape 305"/>
          <p:cNvSpPr/>
          <p:nvPr/>
        </p:nvSpPr>
        <p:spPr>
          <a:xfrm rot="-5400000">
            <a:off x="5846914" y="4423227"/>
            <a:ext cx="498171" cy="61735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2E75B5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06" name="Shape 306"/>
          <p:cNvSpPr/>
          <p:nvPr/>
        </p:nvSpPr>
        <p:spPr>
          <a:xfrm>
            <a:off x="838200" y="4505925"/>
            <a:ext cx="32004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-AU" sz="2000" i="1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Breivik et al.</a:t>
            </a:r>
            <a:r>
              <a:rPr lang="en-AU" sz="20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, 2013, 2014)</a:t>
            </a:r>
            <a:endParaRPr sz="200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 txBox="1"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16</a:t>
            </a:fld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71" name="Shape 6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mbria"/>
              <a:buNone/>
            </a:pPr>
            <a:r>
              <a:rPr lang="en-AU" sz="3959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Conclusions</a:t>
            </a:r>
            <a:br>
              <a:rPr lang="en-AU" sz="3959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en-AU" sz="3959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Advantages of the ENS approach</a:t>
            </a:r>
            <a:endParaRPr sz="3959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72" name="Shape 672"/>
          <p:cNvSpPr txBox="1">
            <a:spLocks noGrp="1"/>
          </p:cNvSpPr>
          <p:nvPr>
            <p:ph type="body" idx="1"/>
          </p:nvPr>
        </p:nvSpPr>
        <p:spPr>
          <a:xfrm>
            <a:off x="556259" y="1309554"/>
            <a:ext cx="11468101" cy="48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AU"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Low correlation at advanced lead times that guarantees independence</a:t>
            </a:r>
            <a:endParaRPr sz="26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73" name="Shape 673"/>
          <p:cNvSpPr txBox="1"/>
          <p:nvPr/>
        </p:nvSpPr>
        <p:spPr>
          <a:xfrm>
            <a:off x="556257" y="3315887"/>
            <a:ext cx="11468101" cy="859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AU"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Possibility to synthesize an equivalent time series of duration far longer than the simulation period</a:t>
            </a:r>
            <a:endParaRPr/>
          </a:p>
        </p:txBody>
      </p:sp>
      <p:sp>
        <p:nvSpPr>
          <p:cNvPr id="674" name="Shape 674"/>
          <p:cNvSpPr txBox="1"/>
          <p:nvPr/>
        </p:nvSpPr>
        <p:spPr>
          <a:xfrm>
            <a:off x="556258" y="2168017"/>
            <a:ext cx="11468101" cy="859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AU"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Short time series of data that guarantees stationarity and avoid effects of model changes</a:t>
            </a:r>
            <a:endParaRPr sz="2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75" name="Shape 675"/>
          <p:cNvSpPr txBox="1"/>
          <p:nvPr/>
        </p:nvSpPr>
        <p:spPr>
          <a:xfrm>
            <a:off x="556258" y="4887558"/>
            <a:ext cx="11468101" cy="54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Possibility to use direct inference statistics</a:t>
            </a:r>
            <a:endParaRPr sz="2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76" name="Shape 676"/>
          <p:cNvSpPr txBox="1"/>
          <p:nvPr/>
        </p:nvSpPr>
        <p:spPr>
          <a:xfrm>
            <a:off x="556258" y="5484310"/>
            <a:ext cx="11468101" cy="54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AU"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Increase of confidence levels</a:t>
            </a:r>
            <a:endParaRPr sz="2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77" name="Shape 677"/>
          <p:cNvSpPr/>
          <p:nvPr/>
        </p:nvSpPr>
        <p:spPr>
          <a:xfrm>
            <a:off x="5772000" y="4218638"/>
            <a:ext cx="648000" cy="6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2E75B5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959"/>
              <a:buFont typeface="Cambria"/>
              <a:buNone/>
            </a:pPr>
            <a:r>
              <a:rPr lang="en-AU" sz="3959" b="0" i="0" u="none" strike="noStrike" cap="none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References</a:t>
            </a:r>
            <a:endParaRPr sz="3959" b="0" i="0" u="none" strike="noStrike" cap="none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2" name="Shape 312"/>
          <p:cNvSpPr txBox="1"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17</a:t>
            </a:fld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3" name="Shape 313"/>
          <p:cNvSpPr txBox="1"/>
          <p:nvPr/>
        </p:nvSpPr>
        <p:spPr>
          <a:xfrm>
            <a:off x="-69450" y="941832"/>
            <a:ext cx="12192000" cy="56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Breivik, Ø., Aarnes, O. J., Bidlot, J.-R., Carrasco, A., and Saetra, Ø. (2013). Wave extremes in the northeast Atlantic from ensemble forecasts. </a:t>
            </a:r>
            <a:r>
              <a:rPr lang="en-AU" sz="12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Journal of Climate</a:t>
            </a: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26(19):7525–7540.</a:t>
            </a:r>
            <a:endParaRPr/>
          </a:p>
          <a:p>
            <a:pPr marL="2160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160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Bidlot, J. R., Holmes, D. J., Wittmann, P. A., Lalbeharry, R., &amp; Chen, H. S. (2002). Intercomparison of the performance of operational ocean wave forecasting systems with buoy data. </a:t>
            </a:r>
            <a:r>
              <a:rPr lang="en-AU" sz="12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Weather and Forecasting</a:t>
            </a: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 </a:t>
            </a:r>
            <a:r>
              <a:rPr lang="en-AU" sz="12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17</a:t>
            </a: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(2), 287-310.</a:t>
            </a:r>
            <a:endParaRPr/>
          </a:p>
          <a:p>
            <a:pPr marL="2160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160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Breivik, Ø., Aarnes, O. J., Bidlot, J. R., Carrasco, A., &amp; Saetra, Ø. (2013). Wave extremes in the northeast Atlantic from ensemble forecasts. </a:t>
            </a:r>
            <a:r>
              <a:rPr lang="en-AU" sz="12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Journal of Climate</a:t>
            </a: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 </a:t>
            </a:r>
            <a:r>
              <a:rPr lang="en-AU" sz="12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26</a:t>
            </a: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(19), 7525-7540.</a:t>
            </a:r>
            <a:endParaRPr/>
          </a:p>
          <a:p>
            <a:pPr marL="2160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160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Breivik, Ø., Aarnes, O. J., Abdalla, S., Bidlot, J. R., &amp; Janssen, P. A. (2014). Wind and wave extremes over the world oceans from very large ensembles. </a:t>
            </a:r>
            <a:r>
              <a:rPr lang="en-AU" sz="12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Geophysical Research Letters</a:t>
            </a: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 </a:t>
            </a:r>
            <a:r>
              <a:rPr lang="en-AU" sz="12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41</a:t>
            </a: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(14), 5122-5131.</a:t>
            </a:r>
            <a:endParaRPr/>
          </a:p>
          <a:p>
            <a:pPr marL="2160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160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Breivik, Ø. and Aarnes, O.J., (2017). Efficient bootstrap estimates for tail statistics. </a:t>
            </a:r>
            <a:r>
              <a:rPr lang="en-AU" sz="12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Natural Hazards and Earth System Sciences</a:t>
            </a: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17(3), p.357.</a:t>
            </a:r>
            <a:endParaRPr/>
          </a:p>
          <a:p>
            <a:pPr marL="2160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160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Coles, S., Bawa, J., Trenner, L., &amp; Dorazio, P. (2001). </a:t>
            </a:r>
            <a:r>
              <a:rPr lang="en-AU" sz="12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 introduction to statistical modeling of extreme values</a:t>
            </a: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 (Vol. 208). London: Springer.</a:t>
            </a:r>
            <a:endParaRPr/>
          </a:p>
          <a:p>
            <a:pPr marL="2160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160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Lopatoukhin, L., Rozhkov, V., Ryabinin, V., Swail, V., Boukhanovsky, A., and Degtyarev, A. (2000). Estimation of extreme wind wave heights. Technical report, WMO.</a:t>
            </a:r>
            <a:endParaRPr/>
          </a:p>
          <a:p>
            <a:pPr marL="2160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160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Lorenz, E. N. (1963). Deterministic nonperiodic flow. </a:t>
            </a:r>
            <a:r>
              <a:rPr lang="en-AU" sz="12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Journal of the atmospheric sciences</a:t>
            </a: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 </a:t>
            </a:r>
            <a:r>
              <a:rPr lang="en-AU" sz="12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20</a:t>
            </a: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(2), 130-141.</a:t>
            </a:r>
            <a:endParaRPr/>
          </a:p>
          <a:p>
            <a:pPr marL="2160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 u="sng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160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Molteni, F., Buizza, R., Palmer, T. N., &amp; Petroliagis, T. (1996). The ECMWF ensemble prediction system: Methodology and validation. Quarterly journal of the royal meteorological society, 122(529), 73-119.</a:t>
            </a:r>
            <a:endParaRPr/>
          </a:p>
          <a:p>
            <a:pPr marL="216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160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Wang, X. L., Feng, Y., &amp; Swail, V. R. (2014). Changes in global ocean wave heights as projected using multimodel CMIP5 simulations. </a:t>
            </a:r>
            <a:r>
              <a:rPr lang="en-AU" sz="12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Geophysical Research Letters</a:t>
            </a: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 </a:t>
            </a:r>
            <a:r>
              <a:rPr lang="en-AU" sz="12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41</a:t>
            </a: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(3), 1026-1034.</a:t>
            </a:r>
            <a:endParaRPr/>
          </a:p>
          <a:p>
            <a:pPr marL="2160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160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Wilks, D. S. (2011). </a:t>
            </a:r>
            <a:r>
              <a:rPr lang="en-AU" sz="12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Statistical methods in the atmospheric sciences</a:t>
            </a: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volume 100. Academic press.</a:t>
            </a:r>
            <a:endParaRPr/>
          </a:p>
          <a:p>
            <a:pPr marL="2160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160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rgbClr val="222222"/>
                </a:solidFill>
                <a:latin typeface="Cambria"/>
                <a:ea typeface="Cambria"/>
                <a:cs typeface="Cambria"/>
                <a:sym typeface="Cambria"/>
              </a:rPr>
              <a:t>Young, I. R., Zieger, S., &amp; Babanin, A. V. (2011). Global trends in wind speed and wave height. </a:t>
            </a:r>
            <a:r>
              <a:rPr lang="en-AU" sz="1200" i="1">
                <a:solidFill>
                  <a:srgbClr val="222222"/>
                </a:solidFill>
                <a:latin typeface="Cambria"/>
                <a:ea typeface="Cambria"/>
                <a:cs typeface="Cambria"/>
                <a:sym typeface="Cambria"/>
              </a:rPr>
              <a:t>Science</a:t>
            </a:r>
            <a:r>
              <a:rPr lang="en-AU" sz="1200">
                <a:solidFill>
                  <a:srgbClr val="222222"/>
                </a:solidFill>
                <a:latin typeface="Cambria"/>
                <a:ea typeface="Cambria"/>
                <a:cs typeface="Cambria"/>
                <a:sym typeface="Cambria"/>
              </a:rPr>
              <a:t>, </a:t>
            </a:r>
            <a:r>
              <a:rPr lang="en-AU" sz="1200" i="1">
                <a:solidFill>
                  <a:srgbClr val="222222"/>
                </a:solidFill>
                <a:latin typeface="Cambria"/>
                <a:ea typeface="Cambria"/>
                <a:cs typeface="Cambria"/>
                <a:sym typeface="Cambria"/>
              </a:rPr>
              <a:t>332</a:t>
            </a:r>
            <a:r>
              <a:rPr lang="en-AU" sz="1200">
                <a:solidFill>
                  <a:srgbClr val="222222"/>
                </a:solidFill>
                <a:latin typeface="Cambria"/>
                <a:ea typeface="Cambria"/>
                <a:cs typeface="Cambria"/>
                <a:sym typeface="Cambria"/>
              </a:rPr>
              <a:t>(6028), 451-455.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160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160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Young, I., Sanina, E., and Babanin, A. (2017). Calibration and cross-validation of a global wind and wave database of altimeter, radiometer and scatterometer measurements. Journal of Atmospheric and Oceanic Technology, (2017).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18</a:t>
            </a:fld>
            <a:endParaRPr lang="en-AU"/>
          </a:p>
        </p:txBody>
      </p:sp>
      <p:sp>
        <p:nvSpPr>
          <p:cNvPr id="5" name="Shape 176"/>
          <p:cNvSpPr txBox="1">
            <a:spLocks/>
          </p:cNvSpPr>
          <p:nvPr/>
        </p:nvSpPr>
        <p:spPr>
          <a:xfrm>
            <a:off x="990600" y="517525"/>
            <a:ext cx="10515600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mbria"/>
              <a:buNone/>
              <a:defRPr sz="4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959"/>
            </a:pPr>
            <a:r>
              <a:rPr lang="en-AU" sz="3959" dirty="0"/>
              <a:t>Test locations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487" y="1138912"/>
            <a:ext cx="940502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14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19</a:t>
            </a:fld>
            <a:endParaRPr lang="en-AU"/>
          </a:p>
        </p:txBody>
      </p:sp>
      <p:sp>
        <p:nvSpPr>
          <p:cNvPr id="5" name="Shape 176"/>
          <p:cNvSpPr txBox="1">
            <a:spLocks/>
          </p:cNvSpPr>
          <p:nvPr/>
        </p:nvSpPr>
        <p:spPr>
          <a:xfrm>
            <a:off x="675640" y="476885"/>
            <a:ext cx="10515600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mbria"/>
              <a:buNone/>
              <a:defRPr sz="4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959"/>
            </a:pPr>
            <a:r>
              <a:rPr lang="en-AU" sz="3959" dirty="0"/>
              <a:t>NH: ENS#1 – ENS#50</a:t>
            </a:r>
          </a:p>
        </p:txBody>
      </p:sp>
      <p:sp>
        <p:nvSpPr>
          <p:cNvPr id="7" name="Shape 396"/>
          <p:cNvSpPr/>
          <p:nvPr/>
        </p:nvSpPr>
        <p:spPr>
          <a:xfrm>
            <a:off x="724389" y="1549511"/>
            <a:ext cx="5192517" cy="42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just">
              <a:buFont typeface="+mj-lt"/>
              <a:buAutoNum type="alphaLcPeriod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North Atlantic H</a:t>
            </a:r>
            <a:r>
              <a:rPr lang="en-AU" sz="28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  <a:endParaRPr lang="en-AU" sz="28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North Atlantic U</a:t>
            </a:r>
            <a:r>
              <a:rPr lang="en-AU" sz="28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10N</a:t>
            </a: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 algn="just">
              <a:buFont typeface="+mj-lt"/>
              <a:buAutoNum type="alphaLcPeriod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North East Pacific H</a:t>
            </a:r>
            <a:r>
              <a:rPr lang="en-AU" sz="28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</a:p>
          <a:p>
            <a:pPr marL="514350" indent="-514350" algn="just"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 algn="just">
              <a:buFont typeface="+mj-lt"/>
              <a:buAutoNum type="alphaLcPeriod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North East Pacific U</a:t>
            </a:r>
            <a:r>
              <a:rPr lang="en-AU" sz="28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10N</a:t>
            </a:r>
          </a:p>
          <a:p>
            <a:pPr marL="514350" indent="-514350" algn="just"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 algn="just">
              <a:buFont typeface="+mj-lt"/>
              <a:buAutoNum type="alphaLcPeriod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North Indian Ocean H</a:t>
            </a:r>
            <a:r>
              <a:rPr lang="en-AU" sz="28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</a:p>
          <a:p>
            <a:pPr marL="514350" indent="-514350" algn="just"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 algn="just">
              <a:buFont typeface="+mj-lt"/>
              <a:buAutoNum type="alphaLcPeriod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North Indian Ocean U</a:t>
            </a:r>
            <a:r>
              <a:rPr lang="en-AU" sz="28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10N</a:t>
            </a:r>
          </a:p>
          <a:p>
            <a:pPr algn="just"/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 algn="just"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 algn="just"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113" y="0"/>
            <a:ext cx="4685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5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fld>
            <a:endParaRPr sz="20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mbria"/>
              <a:buNone/>
            </a:pPr>
            <a:r>
              <a:rPr lang="en-AU" sz="3959" dirty="0"/>
              <a:t>Extreme Value Analysis</a:t>
            </a:r>
            <a:endParaRPr sz="3959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D4E458-CADC-4265-830C-C4DEBCA12722}"/>
              </a:ext>
            </a:extLst>
          </p:cNvPr>
          <p:cNvSpPr txBox="1"/>
          <p:nvPr/>
        </p:nvSpPr>
        <p:spPr>
          <a:xfrm>
            <a:off x="990600" y="1457325"/>
            <a:ext cx="114201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latin typeface="Cambria" panose="02040503050406030204" pitchFamily="18" charset="0"/>
                <a:ea typeface="Cambria" panose="02040503050406030204" pitchFamily="18" charset="0"/>
              </a:rPr>
              <a:t>Typically use long time series of measured or model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latin typeface="Cambria" panose="02040503050406030204" pitchFamily="18" charset="0"/>
                <a:ea typeface="Cambria" panose="02040503050406030204" pitchFamily="18" charset="0"/>
              </a:rPr>
              <a:t>Determine the PDF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latin typeface="Cambria" panose="02040503050406030204" pitchFamily="18" charset="0"/>
                <a:ea typeface="Cambria" panose="02040503050406030204" pitchFamily="18" charset="0"/>
              </a:rPr>
              <a:t>Extrapolate to the required probability level – </a:t>
            </a:r>
            <a:r>
              <a:rPr lang="en-AU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eg.</a:t>
            </a:r>
            <a:r>
              <a:rPr lang="en-AU" sz="2800" dirty="0">
                <a:latin typeface="Cambria" panose="02040503050406030204" pitchFamily="18" charset="0"/>
                <a:ea typeface="Cambria" panose="02040503050406030204" pitchFamily="18" charset="0"/>
              </a:rPr>
              <a:t> 100 </a:t>
            </a:r>
            <a:r>
              <a:rPr lang="en-AU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yr</a:t>
            </a:r>
            <a:r>
              <a:rPr lang="en-AU" sz="2800" dirty="0">
                <a:latin typeface="Cambria" panose="02040503050406030204" pitchFamily="18" charset="0"/>
                <a:ea typeface="Cambria" panose="02040503050406030204" pitchFamily="18" charset="0"/>
              </a:rPr>
              <a:t> return period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987DE5-0005-4C74-B728-D6A4DAD0A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175" y="3396559"/>
            <a:ext cx="3733800" cy="2962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AC589A-D815-491F-8128-9A9ABFDDF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025" y="3357813"/>
            <a:ext cx="3244680" cy="29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52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20</a:t>
            </a:fld>
            <a:endParaRPr lang="en-AU"/>
          </a:p>
        </p:txBody>
      </p:sp>
      <p:sp>
        <p:nvSpPr>
          <p:cNvPr id="5" name="Shape 176"/>
          <p:cNvSpPr txBox="1">
            <a:spLocks/>
          </p:cNvSpPr>
          <p:nvPr/>
        </p:nvSpPr>
        <p:spPr>
          <a:xfrm>
            <a:off x="675640" y="476885"/>
            <a:ext cx="10515600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mbria"/>
              <a:buNone/>
              <a:defRPr sz="4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959"/>
            </a:pPr>
            <a:r>
              <a:rPr lang="en-AU" sz="3959" dirty="0"/>
              <a:t>SH: ENS#1 – ENS#50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253" y="0"/>
            <a:ext cx="4669547" cy="6858000"/>
          </a:xfrm>
          <a:prstGeom prst="rect">
            <a:avLst/>
          </a:prstGeom>
        </p:spPr>
      </p:pic>
      <p:sp>
        <p:nvSpPr>
          <p:cNvPr id="7" name="Shape 396"/>
          <p:cNvSpPr/>
          <p:nvPr/>
        </p:nvSpPr>
        <p:spPr>
          <a:xfrm>
            <a:off x="724389" y="1549511"/>
            <a:ext cx="5192517" cy="42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just">
              <a:buFont typeface="+mj-lt"/>
              <a:buAutoNum type="alphaLcPeriod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Southern Ocean H</a:t>
            </a:r>
            <a:r>
              <a:rPr lang="en-AU" sz="28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  <a:endParaRPr lang="en-AU" sz="28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Southern Ocean U</a:t>
            </a:r>
            <a:r>
              <a:rPr lang="en-AU" sz="28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10N</a:t>
            </a: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 algn="just">
              <a:buFont typeface="+mj-lt"/>
              <a:buAutoNum type="alphaLcPeriod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South West Pacific H</a:t>
            </a:r>
            <a:r>
              <a:rPr lang="en-AU" sz="28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</a:p>
          <a:p>
            <a:pPr marL="514350" indent="-514350" algn="just"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 algn="just">
              <a:buFont typeface="+mj-lt"/>
              <a:buAutoNum type="alphaLcPeriod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South West Pacific U</a:t>
            </a:r>
            <a:r>
              <a:rPr lang="en-AU" sz="28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10N</a:t>
            </a:r>
          </a:p>
          <a:p>
            <a:pPr marL="514350" indent="-514350" algn="just"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 algn="just">
              <a:buFont typeface="+mj-lt"/>
              <a:buAutoNum type="alphaLcPeriod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South Atlantic H</a:t>
            </a:r>
            <a:r>
              <a:rPr lang="en-AU" sz="28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</a:p>
          <a:p>
            <a:pPr marL="514350" indent="-514350" algn="just"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 algn="just">
              <a:buFont typeface="+mj-lt"/>
              <a:buAutoNum type="alphaLcPeriod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South Atlantic U</a:t>
            </a:r>
            <a:r>
              <a:rPr lang="en-AU" sz="28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10N</a:t>
            </a:r>
          </a:p>
          <a:p>
            <a:pPr algn="just"/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 algn="just"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 algn="just"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656579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 txBox="1">
            <a:spLocks noGrp="1"/>
          </p:cNvSpPr>
          <p:nvPr>
            <p:ph type="title"/>
          </p:nvPr>
        </p:nvSpPr>
        <p:spPr>
          <a:xfrm>
            <a:off x="492208" y="365125"/>
            <a:ext cx="105156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mbria"/>
              <a:buNone/>
            </a:pPr>
            <a:r>
              <a:rPr lang="en-AU" sz="3959" dirty="0"/>
              <a:t>NH: ENS</a:t>
            </a:r>
            <a:r>
              <a:rPr lang="en-AU" sz="2800" dirty="0"/>
              <a:t>+240h </a:t>
            </a:r>
            <a:r>
              <a:rPr lang="en-AU" sz="3959" dirty="0"/>
              <a:t>- SAT</a:t>
            </a:r>
            <a:endParaRPr sz="3959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62" name="Shape 662"/>
          <p:cNvSpPr txBox="1"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21</a:t>
            </a:fld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" name="Shape 661"/>
          <p:cNvSpPr txBox="1">
            <a:spLocks/>
          </p:cNvSpPr>
          <p:nvPr/>
        </p:nvSpPr>
        <p:spPr>
          <a:xfrm>
            <a:off x="274791" y="972911"/>
            <a:ext cx="105156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mbria"/>
              <a:buNone/>
              <a:defRPr sz="4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959"/>
            </a:pPr>
            <a:r>
              <a:rPr lang="en-AU" sz="3200" dirty="0">
                <a:solidFill>
                  <a:schemeClr val="bg1">
                    <a:lumMod val="50000"/>
                  </a:schemeClr>
                </a:solidFill>
              </a:rPr>
              <a:t>Monthly 90</a:t>
            </a:r>
            <a:r>
              <a:rPr lang="en-AU" sz="32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AU" sz="3200" dirty="0">
                <a:solidFill>
                  <a:schemeClr val="bg1">
                    <a:lumMod val="50000"/>
                  </a:schemeClr>
                </a:solidFill>
              </a:rPr>
              <a:t> percentiles</a:t>
            </a:r>
          </a:p>
        </p:txBody>
      </p:sp>
      <p:sp>
        <p:nvSpPr>
          <p:cNvPr id="9" name="Shape 396"/>
          <p:cNvSpPr/>
          <p:nvPr/>
        </p:nvSpPr>
        <p:spPr>
          <a:xfrm>
            <a:off x="160980" y="1549511"/>
            <a:ext cx="5192517" cy="42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just">
              <a:buFont typeface="+mj-lt"/>
              <a:buAutoNum type="alphaLcPeriod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North Atlantic H</a:t>
            </a:r>
            <a:r>
              <a:rPr lang="en-AU" sz="28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  <a:endParaRPr lang="en-AU" sz="28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North Atlantic U</a:t>
            </a:r>
            <a:r>
              <a:rPr lang="en-AU" sz="28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10N</a:t>
            </a: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 algn="just">
              <a:buFont typeface="+mj-lt"/>
              <a:buAutoNum type="alphaLcPeriod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North East Pacific H</a:t>
            </a:r>
            <a:r>
              <a:rPr lang="en-AU" sz="28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</a:p>
          <a:p>
            <a:pPr marL="514350" indent="-514350" algn="just"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 algn="just">
              <a:buFont typeface="+mj-lt"/>
              <a:buAutoNum type="alphaLcPeriod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North East Pacific U</a:t>
            </a:r>
            <a:r>
              <a:rPr lang="en-AU" sz="28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10N</a:t>
            </a:r>
          </a:p>
          <a:p>
            <a:pPr marL="514350" indent="-514350" algn="just"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 algn="just">
              <a:buFont typeface="+mj-lt"/>
              <a:buAutoNum type="alphaLcPeriod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North Indian Ocean H</a:t>
            </a:r>
            <a:r>
              <a:rPr lang="en-AU" sz="28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</a:p>
          <a:p>
            <a:pPr marL="514350" indent="-514350" algn="just"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 algn="just">
              <a:buFont typeface="+mj-lt"/>
              <a:buAutoNum type="alphaLcPeriod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North Indian Ocean U</a:t>
            </a:r>
            <a:r>
              <a:rPr lang="en-AU" sz="28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10N</a:t>
            </a:r>
          </a:p>
          <a:p>
            <a:pPr algn="just"/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 algn="just"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 algn="just"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317B5E-C8A3-435F-A136-94902CBBB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025" y="-6929"/>
            <a:ext cx="75609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 txBox="1">
            <a:spLocks noGrp="1"/>
          </p:cNvSpPr>
          <p:nvPr>
            <p:ph type="title"/>
          </p:nvPr>
        </p:nvSpPr>
        <p:spPr>
          <a:xfrm>
            <a:off x="492208" y="365125"/>
            <a:ext cx="105156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mbria"/>
              <a:buNone/>
            </a:pPr>
            <a:r>
              <a:rPr lang="en-AU" sz="3959" dirty="0"/>
              <a:t>SH: ENS</a:t>
            </a:r>
            <a:r>
              <a:rPr lang="en-AU" sz="2800" dirty="0"/>
              <a:t>+240h </a:t>
            </a:r>
            <a:r>
              <a:rPr lang="en-AU" sz="3959" dirty="0"/>
              <a:t>- SAT</a:t>
            </a:r>
            <a:endParaRPr sz="3959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62" name="Shape 662"/>
          <p:cNvSpPr txBox="1"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22</a:t>
            </a:fld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" name="Shape 396"/>
          <p:cNvSpPr/>
          <p:nvPr/>
        </p:nvSpPr>
        <p:spPr>
          <a:xfrm>
            <a:off x="133264" y="1549511"/>
            <a:ext cx="5192517" cy="42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just">
              <a:buFont typeface="+mj-lt"/>
              <a:buAutoNum type="alphaLcPeriod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Southern Ocean H</a:t>
            </a:r>
            <a:r>
              <a:rPr lang="en-AU" sz="28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  <a:endParaRPr lang="en-AU" sz="28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Southern Ocean U</a:t>
            </a:r>
            <a:r>
              <a:rPr lang="en-AU" sz="28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10N</a:t>
            </a: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 algn="just">
              <a:buFont typeface="+mj-lt"/>
              <a:buAutoNum type="alphaLcPeriod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South West Pacific H</a:t>
            </a:r>
            <a:r>
              <a:rPr lang="en-AU" sz="28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</a:p>
          <a:p>
            <a:pPr marL="514350" indent="-514350" algn="just"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 algn="just">
              <a:buFont typeface="+mj-lt"/>
              <a:buAutoNum type="alphaLcPeriod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South West Pacific U</a:t>
            </a:r>
            <a:r>
              <a:rPr lang="en-AU" sz="28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10N</a:t>
            </a:r>
          </a:p>
          <a:p>
            <a:pPr marL="514350" indent="-514350" algn="just"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 algn="just">
              <a:buFont typeface="+mj-lt"/>
              <a:buAutoNum type="alphaLcPeriod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South Atlantic H</a:t>
            </a:r>
            <a:r>
              <a:rPr lang="en-AU" sz="28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</a:p>
          <a:p>
            <a:pPr marL="514350" indent="-514350" algn="just"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 algn="just">
              <a:buFont typeface="+mj-lt"/>
              <a:buAutoNum type="alphaLcPeriod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South Atlantic U</a:t>
            </a:r>
            <a:r>
              <a:rPr lang="en-AU" sz="280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10N</a:t>
            </a:r>
          </a:p>
          <a:p>
            <a:pPr algn="just"/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 algn="just"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indent="-514350" algn="just"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AU"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sz="280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" name="Shape 661"/>
          <p:cNvSpPr txBox="1">
            <a:spLocks/>
          </p:cNvSpPr>
          <p:nvPr/>
        </p:nvSpPr>
        <p:spPr>
          <a:xfrm>
            <a:off x="247075" y="972911"/>
            <a:ext cx="105156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mbria"/>
              <a:buNone/>
              <a:defRPr sz="4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959"/>
            </a:pPr>
            <a:r>
              <a:rPr lang="en-AU" sz="3200" dirty="0">
                <a:solidFill>
                  <a:schemeClr val="bg1">
                    <a:lumMod val="50000"/>
                  </a:schemeClr>
                </a:solidFill>
              </a:rPr>
              <a:t>Monthly 90</a:t>
            </a:r>
            <a:r>
              <a:rPr lang="en-AU" sz="32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AU" sz="3200" dirty="0">
                <a:solidFill>
                  <a:schemeClr val="bg1">
                    <a:lumMod val="50000"/>
                  </a:schemeClr>
                </a:solidFill>
              </a:rPr>
              <a:t> percentiles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F6CF6-6A1C-43FB-93CB-C6DB12076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104" y="0"/>
            <a:ext cx="7285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13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mbria"/>
              <a:buNone/>
            </a:pPr>
            <a:r>
              <a:rPr lang="en-AU" sz="3959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Criteria check</a:t>
            </a:r>
            <a:endParaRPr sz="3959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22" name="Shape 3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528" y="1837061"/>
            <a:ext cx="4248000" cy="3050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 rotWithShape="1">
          <a:blip r:embed="rId4">
            <a:alphaModFix/>
          </a:blip>
          <a:srcRect l="9233" b="9242"/>
          <a:stretch/>
        </p:blipFill>
        <p:spPr>
          <a:xfrm>
            <a:off x="6186543" y="46709"/>
            <a:ext cx="2160000" cy="2104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/>
          <p:cNvPicPr preferRelativeResize="0"/>
          <p:nvPr/>
        </p:nvPicPr>
        <p:blipFill rotWithShape="1">
          <a:blip r:embed="rId5">
            <a:alphaModFix/>
          </a:blip>
          <a:srcRect l="9694" b="8720"/>
          <a:stretch/>
        </p:blipFill>
        <p:spPr>
          <a:xfrm>
            <a:off x="9531512" y="36727"/>
            <a:ext cx="2160000" cy="2138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 rotWithShape="1">
          <a:blip r:embed="rId6">
            <a:alphaModFix/>
          </a:blip>
          <a:srcRect l="10162" b="8372"/>
          <a:stretch/>
        </p:blipFill>
        <p:spPr>
          <a:xfrm>
            <a:off x="6186543" y="2129592"/>
            <a:ext cx="2160000" cy="216185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Shape 326"/>
          <p:cNvSpPr/>
          <p:nvPr/>
        </p:nvSpPr>
        <p:spPr>
          <a:xfrm>
            <a:off x="4416357" y="795039"/>
            <a:ext cx="10049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P35</a:t>
            </a:r>
            <a:endParaRPr sz="28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27" name="Shape 327"/>
          <p:cNvSpPr/>
          <p:nvPr/>
        </p:nvSpPr>
        <p:spPr>
          <a:xfrm>
            <a:off x="4416357" y="2912944"/>
            <a:ext cx="10049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P40</a:t>
            </a:r>
            <a:endParaRPr sz="28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28" name="Shape 328"/>
          <p:cNvPicPr preferRelativeResize="0"/>
          <p:nvPr/>
        </p:nvPicPr>
        <p:blipFill rotWithShape="1">
          <a:blip r:embed="rId7">
            <a:alphaModFix/>
          </a:blip>
          <a:srcRect l="9927" t="1068" b="7612"/>
          <a:stretch/>
        </p:blipFill>
        <p:spPr>
          <a:xfrm>
            <a:off x="9531512" y="2151380"/>
            <a:ext cx="2160000" cy="21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 rotWithShape="1">
          <a:blip r:embed="rId4">
            <a:alphaModFix/>
          </a:blip>
          <a:srcRect l="-825" t="8725" r="92650" b="26451"/>
          <a:stretch/>
        </p:blipFill>
        <p:spPr>
          <a:xfrm>
            <a:off x="5509476" y="1684487"/>
            <a:ext cx="432000" cy="3337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/>
          <p:cNvPicPr preferRelativeResize="0"/>
          <p:nvPr/>
        </p:nvPicPr>
        <p:blipFill rotWithShape="1">
          <a:blip r:embed="rId4">
            <a:alphaModFix/>
          </a:blip>
          <a:srcRect l="26679" t="92099" r="8657" b="-215"/>
          <a:stretch/>
        </p:blipFill>
        <p:spPr>
          <a:xfrm>
            <a:off x="5852930" y="6453717"/>
            <a:ext cx="2864398" cy="350321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Shape 331"/>
          <p:cNvSpPr/>
          <p:nvPr/>
        </p:nvSpPr>
        <p:spPr>
          <a:xfrm>
            <a:off x="4416357" y="4955968"/>
            <a:ext cx="101056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B16</a:t>
            </a:r>
            <a:endParaRPr sz="28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32" name="Shape 332"/>
          <p:cNvPicPr preferRelativeResize="0"/>
          <p:nvPr/>
        </p:nvPicPr>
        <p:blipFill rotWithShape="1">
          <a:blip r:embed="rId8">
            <a:alphaModFix/>
          </a:blip>
          <a:srcRect l="10125" t="1954" b="8759"/>
          <a:stretch/>
        </p:blipFill>
        <p:spPr>
          <a:xfrm>
            <a:off x="6186543" y="4285524"/>
            <a:ext cx="2160000" cy="212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/>
          <p:cNvPicPr preferRelativeResize="0"/>
          <p:nvPr/>
        </p:nvPicPr>
        <p:blipFill rotWithShape="1">
          <a:blip r:embed="rId9">
            <a:alphaModFix/>
          </a:blip>
          <a:srcRect l="9987" b="8967"/>
          <a:stretch/>
        </p:blipFill>
        <p:spPr>
          <a:xfrm>
            <a:off x="9531512" y="4263208"/>
            <a:ext cx="2160000" cy="2144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/>
          <p:cNvPicPr preferRelativeResize="0"/>
          <p:nvPr/>
        </p:nvPicPr>
        <p:blipFill rotWithShape="1">
          <a:blip r:embed="rId9">
            <a:alphaModFix/>
          </a:blip>
          <a:srcRect l="25067" t="92135" r="8751" b="-65"/>
          <a:stretch/>
        </p:blipFill>
        <p:spPr>
          <a:xfrm>
            <a:off x="9194156" y="6480885"/>
            <a:ext cx="2754774" cy="324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Shape 335"/>
          <p:cNvPicPr preferRelativeResize="0"/>
          <p:nvPr/>
        </p:nvPicPr>
        <p:blipFill rotWithShape="1">
          <a:blip r:embed="rId9">
            <a:alphaModFix/>
          </a:blip>
          <a:srcRect l="39" t="8005" r="93288" b="22029"/>
          <a:stretch/>
        </p:blipFill>
        <p:spPr>
          <a:xfrm>
            <a:off x="9016988" y="1633885"/>
            <a:ext cx="324000" cy="333448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Shape 336"/>
          <p:cNvSpPr/>
          <p:nvPr/>
        </p:nvSpPr>
        <p:spPr>
          <a:xfrm>
            <a:off x="430161" y="6198255"/>
            <a:ext cx="2875748" cy="52322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>
                <a:solidFill>
                  <a:srgbClr val="2E75B5"/>
                </a:solidFill>
                <a:latin typeface="Cambria"/>
                <a:ea typeface="Cambria"/>
                <a:cs typeface="Cambria"/>
                <a:sym typeface="Cambria"/>
              </a:rPr>
              <a:t>ENS#1 – ENS#50</a:t>
            </a:r>
            <a:endParaRPr sz="2800" b="1">
              <a:solidFill>
                <a:srgbClr val="2E75B5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sldNum" idx="4294967295"/>
          </p:nvPr>
        </p:nvSpPr>
        <p:spPr>
          <a:xfrm>
            <a:off x="932383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24</a:t>
            </a:fld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1" name="Shape 3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mbria"/>
              <a:buNone/>
            </a:pPr>
            <a:r>
              <a:rPr lang="en-AU" sz="3959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Criteria check</a:t>
            </a:r>
            <a:endParaRPr sz="3959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4" name="Shape 364"/>
          <p:cNvSpPr/>
          <p:nvPr/>
        </p:nvSpPr>
        <p:spPr>
          <a:xfrm>
            <a:off x="4579524" y="795050"/>
            <a:ext cx="841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P35</a:t>
            </a:r>
            <a:endParaRPr sz="28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5" name="Shape 365"/>
          <p:cNvSpPr/>
          <p:nvPr/>
        </p:nvSpPr>
        <p:spPr>
          <a:xfrm>
            <a:off x="4497048" y="2912950"/>
            <a:ext cx="924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P40</a:t>
            </a:r>
            <a:endParaRPr sz="28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6" name="Shape 366"/>
          <p:cNvSpPr/>
          <p:nvPr/>
        </p:nvSpPr>
        <p:spPr>
          <a:xfrm>
            <a:off x="4585125" y="4955975"/>
            <a:ext cx="841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B16</a:t>
            </a:r>
            <a:endParaRPr sz="28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67" name="Shape 367"/>
          <p:cNvPicPr preferRelativeResize="0"/>
          <p:nvPr/>
        </p:nvPicPr>
        <p:blipFill rotWithShape="1">
          <a:blip r:embed="rId3">
            <a:alphaModFix/>
          </a:blip>
          <a:srcRect l="11020" b="9216"/>
          <a:stretch/>
        </p:blipFill>
        <p:spPr>
          <a:xfrm>
            <a:off x="6228603" y="2161159"/>
            <a:ext cx="2160000" cy="2157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Shape 368"/>
          <p:cNvPicPr preferRelativeResize="0"/>
          <p:nvPr/>
        </p:nvPicPr>
        <p:blipFill rotWithShape="1">
          <a:blip r:embed="rId4">
            <a:alphaModFix/>
          </a:blip>
          <a:srcRect l="9539" b="9591"/>
          <a:stretch/>
        </p:blipFill>
        <p:spPr>
          <a:xfrm>
            <a:off x="9615432" y="2177796"/>
            <a:ext cx="2160000" cy="2124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Shape 369"/>
          <p:cNvPicPr preferRelativeResize="0"/>
          <p:nvPr/>
        </p:nvPicPr>
        <p:blipFill rotWithShape="1">
          <a:blip r:embed="rId3">
            <a:alphaModFix/>
          </a:blip>
          <a:srcRect t="10576" r="92317" b="27104"/>
          <a:stretch/>
        </p:blipFill>
        <p:spPr>
          <a:xfrm>
            <a:off x="5544364" y="1527548"/>
            <a:ext cx="459575" cy="3649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/>
          <p:cNvPicPr preferRelativeResize="0"/>
          <p:nvPr/>
        </p:nvPicPr>
        <p:blipFill rotWithShape="1">
          <a:blip r:embed="rId3">
            <a:alphaModFix/>
          </a:blip>
          <a:srcRect l="41346" t="92011" r="21644" b="-227"/>
          <a:stretch/>
        </p:blipFill>
        <p:spPr>
          <a:xfrm>
            <a:off x="6391857" y="6373115"/>
            <a:ext cx="1990143" cy="434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Shape 371"/>
          <p:cNvPicPr preferRelativeResize="0"/>
          <p:nvPr/>
        </p:nvPicPr>
        <p:blipFill rotWithShape="1">
          <a:blip r:embed="rId5">
            <a:alphaModFix/>
          </a:blip>
          <a:srcRect l="10882" b="8829"/>
          <a:stretch/>
        </p:blipFill>
        <p:spPr>
          <a:xfrm>
            <a:off x="6228603" y="31285"/>
            <a:ext cx="2160000" cy="215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Shape 372"/>
          <p:cNvPicPr preferRelativeResize="0"/>
          <p:nvPr/>
        </p:nvPicPr>
        <p:blipFill rotWithShape="1">
          <a:blip r:embed="rId6">
            <a:alphaModFix/>
          </a:blip>
          <a:srcRect l="9239" b="8266"/>
          <a:stretch/>
        </p:blipFill>
        <p:spPr>
          <a:xfrm>
            <a:off x="9615432" y="31397"/>
            <a:ext cx="2160000" cy="215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Shape 373"/>
          <p:cNvPicPr preferRelativeResize="0"/>
          <p:nvPr/>
        </p:nvPicPr>
        <p:blipFill rotWithShape="1">
          <a:blip r:embed="rId6">
            <a:alphaModFix/>
          </a:blip>
          <a:srcRect l="-76" t="9131" r="93646" b="23196"/>
          <a:stretch/>
        </p:blipFill>
        <p:spPr>
          <a:xfrm>
            <a:off x="8871644" y="1413681"/>
            <a:ext cx="373578" cy="387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Shape 374"/>
          <p:cNvPicPr preferRelativeResize="0"/>
          <p:nvPr/>
        </p:nvPicPr>
        <p:blipFill rotWithShape="1">
          <a:blip r:embed="rId6">
            <a:alphaModFix/>
          </a:blip>
          <a:srcRect l="35907" t="92634" r="20415" b="-503"/>
          <a:stretch/>
        </p:blipFill>
        <p:spPr>
          <a:xfrm>
            <a:off x="9354989" y="6392354"/>
            <a:ext cx="2227411" cy="39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/>
          <p:cNvPicPr preferRelativeResize="0"/>
          <p:nvPr/>
        </p:nvPicPr>
        <p:blipFill rotWithShape="1">
          <a:blip r:embed="rId7">
            <a:alphaModFix/>
          </a:blip>
          <a:srcRect l="10966" b="8960"/>
          <a:stretch/>
        </p:blipFill>
        <p:spPr>
          <a:xfrm>
            <a:off x="6228603" y="4306280"/>
            <a:ext cx="2160000" cy="214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Shape 376"/>
          <p:cNvPicPr preferRelativeResize="0"/>
          <p:nvPr/>
        </p:nvPicPr>
        <p:blipFill rotWithShape="1">
          <a:blip r:embed="rId8">
            <a:alphaModFix/>
          </a:blip>
          <a:srcRect l="10142" b="9094"/>
          <a:stretch/>
        </p:blipFill>
        <p:spPr>
          <a:xfrm>
            <a:off x="9615432" y="4314590"/>
            <a:ext cx="2160000" cy="213057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Shape 377"/>
          <p:cNvSpPr/>
          <p:nvPr/>
        </p:nvSpPr>
        <p:spPr>
          <a:xfrm>
            <a:off x="430161" y="6198255"/>
            <a:ext cx="2875748" cy="52322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>
                <a:solidFill>
                  <a:srgbClr val="2E75B5"/>
                </a:solidFill>
                <a:latin typeface="Cambria"/>
                <a:ea typeface="Cambria"/>
                <a:cs typeface="Cambria"/>
                <a:sym typeface="Cambria"/>
              </a:rPr>
              <a:t>ENS#1 – ERA-I</a:t>
            </a:r>
            <a:endParaRPr sz="2800" b="1">
              <a:solidFill>
                <a:srgbClr val="2E75B5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0" name="Shape 3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1528" y="1837061"/>
            <a:ext cx="4248000" cy="3050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25</a:t>
            </a:fld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3" name="Shape 383"/>
          <p:cNvSpPr txBox="1"/>
          <p:nvPr/>
        </p:nvSpPr>
        <p:spPr>
          <a:xfrm>
            <a:off x="990600" y="517525"/>
            <a:ext cx="10515600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mbria"/>
              <a:buNone/>
            </a:pPr>
            <a:r>
              <a:rPr lang="en-AU" sz="3959" b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Buoys Validation H</a:t>
            </a:r>
            <a:r>
              <a:rPr lang="en-AU" sz="3959" b="0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  <a:endParaRPr sz="3959" b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4" name="Shape 384"/>
          <p:cNvSpPr/>
          <p:nvPr/>
        </p:nvSpPr>
        <p:spPr>
          <a:xfrm>
            <a:off x="230118" y="4764843"/>
            <a:ext cx="6142973" cy="149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Synoptic time centred averages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 ±2 hrs</a:t>
            </a:r>
            <a:endParaRPr sz="28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48 hour peak independence</a:t>
            </a:r>
            <a:endParaRPr sz="28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5" name="Shape 385"/>
          <p:cNvSpPr txBox="1"/>
          <p:nvPr/>
        </p:nvSpPr>
        <p:spPr>
          <a:xfrm>
            <a:off x="2675684" y="4548947"/>
            <a:ext cx="2746951" cy="39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-AU" sz="2400" i="1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Bidlot et al.</a:t>
            </a: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, 2002)</a:t>
            </a:r>
            <a:endParaRPr sz="240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6" name="Shape 386"/>
          <p:cNvSpPr txBox="1"/>
          <p:nvPr/>
        </p:nvSpPr>
        <p:spPr>
          <a:xfrm>
            <a:off x="1239273" y="5748270"/>
            <a:ext cx="4183362" cy="38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-AU" sz="2400" i="1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Lopatoukhin et al.</a:t>
            </a: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, 2000)</a:t>
            </a:r>
            <a:endParaRPr sz="240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7" name="Shape 387"/>
          <p:cNvSpPr txBox="1"/>
          <p:nvPr/>
        </p:nvSpPr>
        <p:spPr>
          <a:xfrm>
            <a:off x="586134" y="4212083"/>
            <a:ext cx="2028093" cy="50575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POT 90%</a:t>
            </a:r>
            <a:endParaRPr sz="28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88" name="Shape 3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193" y="1286394"/>
            <a:ext cx="4916730" cy="278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Shape 3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6114" y="351692"/>
            <a:ext cx="4794989" cy="5981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26</a:t>
            </a:fld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5" name="Shape 395"/>
          <p:cNvSpPr txBox="1"/>
          <p:nvPr/>
        </p:nvSpPr>
        <p:spPr>
          <a:xfrm>
            <a:off x="990600" y="517525"/>
            <a:ext cx="10515600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mbria"/>
              <a:buNone/>
            </a:pPr>
            <a:r>
              <a:rPr lang="en-AU" sz="3959" b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Buoys Validation U</a:t>
            </a:r>
            <a:r>
              <a:rPr lang="en-AU" sz="3959" b="0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10N</a:t>
            </a:r>
            <a:endParaRPr sz="3959" b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6" name="Shape 396"/>
          <p:cNvSpPr/>
          <p:nvPr/>
        </p:nvSpPr>
        <p:spPr>
          <a:xfrm>
            <a:off x="230118" y="4764843"/>
            <a:ext cx="5782755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Synoptic time centred averages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 ±2 hrs</a:t>
            </a:r>
            <a:endParaRPr sz="28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48 hour peak independence</a:t>
            </a:r>
            <a:endParaRPr sz="28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7" name="Shape 397"/>
          <p:cNvSpPr txBox="1"/>
          <p:nvPr/>
        </p:nvSpPr>
        <p:spPr>
          <a:xfrm>
            <a:off x="2675684" y="4548947"/>
            <a:ext cx="2746951" cy="39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-AU" sz="2400" i="1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Bidlot et al.</a:t>
            </a: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, 2002)</a:t>
            </a:r>
            <a:endParaRPr sz="240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8" name="Shape 398"/>
          <p:cNvSpPr txBox="1"/>
          <p:nvPr/>
        </p:nvSpPr>
        <p:spPr>
          <a:xfrm>
            <a:off x="1239273" y="5748270"/>
            <a:ext cx="4183362" cy="38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-AU" sz="2400" i="1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Lopatoukhin et al.</a:t>
            </a: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, 2000)</a:t>
            </a:r>
            <a:endParaRPr sz="240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9" name="Shape 399"/>
          <p:cNvSpPr txBox="1"/>
          <p:nvPr/>
        </p:nvSpPr>
        <p:spPr>
          <a:xfrm>
            <a:off x="586134" y="4212083"/>
            <a:ext cx="2028093" cy="50575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POT 90%</a:t>
            </a:r>
            <a:endParaRPr sz="28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00" name="Shape 4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193" y="1286394"/>
            <a:ext cx="4916730" cy="278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1850" y="304800"/>
            <a:ext cx="4695807" cy="605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27</a:t>
            </a:fld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6379424" y="-38912"/>
            <a:ext cx="5361496" cy="524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None/>
            </a:pPr>
            <a:r>
              <a:rPr lang="en-AU"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ENS IDM H</a:t>
            </a:r>
            <a:r>
              <a:rPr lang="en-AU" sz="2400" b="0" i="0" u="none" strike="noStrike" cap="none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 </a:t>
            </a:r>
            <a:r>
              <a:rPr lang="en-AU"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100 years RP (Gumbel)</a:t>
            </a:r>
            <a:endParaRPr sz="2400" b="0" i="0" u="none" strike="noStrike" cap="none" baseline="-25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6" name="Shape 256"/>
          <p:cNvSpPr txBox="1"/>
          <p:nvPr/>
        </p:nvSpPr>
        <p:spPr>
          <a:xfrm>
            <a:off x="6379424" y="3316641"/>
            <a:ext cx="5361496" cy="524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None/>
            </a:pPr>
            <a:r>
              <a:rPr lang="en-AU" sz="2400" b="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ENS IDM U</a:t>
            </a:r>
            <a:r>
              <a:rPr lang="en-AU" sz="2400" b="0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10N </a:t>
            </a:r>
            <a:r>
              <a:rPr lang="en-AU" sz="2400" b="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100 years RP (W2P)</a:t>
            </a:r>
            <a:endParaRPr sz="2400" b="0" baseline="-25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304858" y="-38912"/>
            <a:ext cx="5361496" cy="524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None/>
            </a:pPr>
            <a:r>
              <a:rPr lang="en-AU" sz="2400" b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ENS DRE H</a:t>
            </a:r>
            <a:r>
              <a:rPr lang="en-AU" sz="2400" b="0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 </a:t>
            </a:r>
            <a:r>
              <a:rPr lang="en-AU" sz="2400" b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100 years RP</a:t>
            </a:r>
            <a:endParaRPr sz="2400" b="0" baseline="-25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0" name="Shape 260"/>
          <p:cNvSpPr txBox="1"/>
          <p:nvPr/>
        </p:nvSpPr>
        <p:spPr>
          <a:xfrm>
            <a:off x="304858" y="3316641"/>
            <a:ext cx="5361496" cy="524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None/>
            </a:pPr>
            <a:r>
              <a:rPr lang="en-AU" sz="2400" b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ENS DRE U</a:t>
            </a:r>
            <a:r>
              <a:rPr lang="en-AU" sz="2400" b="0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10N </a:t>
            </a:r>
            <a:r>
              <a:rPr lang="en-AU" sz="2400" b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100 years RP</a:t>
            </a:r>
            <a:endParaRPr sz="2400" b="0" baseline="-25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AB5A13-BE01-44F1-859B-36D594F01E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18"/>
          <a:stretch/>
        </p:blipFill>
        <p:spPr>
          <a:xfrm>
            <a:off x="55486" y="387472"/>
            <a:ext cx="5662471" cy="30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067872-B3F2-4715-8407-EE0F1CE958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016"/>
          <a:stretch/>
        </p:blipFill>
        <p:spPr>
          <a:xfrm>
            <a:off x="71859" y="3765326"/>
            <a:ext cx="5662471" cy="306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CB7685-080C-4C0C-84D9-ECF299BB7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5726" y="387472"/>
            <a:ext cx="6257687" cy="30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3D3683-9706-49FF-B223-47CB1ACE3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434" y="3782017"/>
            <a:ext cx="6210074" cy="3060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hape 100"/>
          <p:cNvPicPr preferRelativeResize="0"/>
          <p:nvPr/>
        </p:nvPicPr>
        <p:blipFill rotWithShape="1">
          <a:blip r:embed="rId3">
            <a:alphaModFix/>
          </a:blip>
          <a:srcRect l="7426" t="4027" r="8646" b="12422"/>
          <a:stretch/>
        </p:blipFill>
        <p:spPr>
          <a:xfrm>
            <a:off x="2470630" y="2761527"/>
            <a:ext cx="3600000" cy="2401237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 txBox="1"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</a:t>
            </a:fld>
            <a:endParaRPr sz="20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2" name="Shape 102"/>
          <p:cNvSpPr txBox="1"/>
          <p:nvPr/>
        </p:nvSpPr>
        <p:spPr>
          <a:xfrm>
            <a:off x="6901900" y="1748841"/>
            <a:ext cx="2016000" cy="7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AU" sz="2800" b="0" i="1" u="none" strike="noStrike" cap="none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Constraints in time</a:t>
            </a:r>
            <a:endParaRPr/>
          </a:p>
        </p:txBody>
      </p:sp>
      <p:pic>
        <p:nvPicPr>
          <p:cNvPr id="103" name="Shape 103"/>
          <p:cNvPicPr preferRelativeResize="0"/>
          <p:nvPr/>
        </p:nvPicPr>
        <p:blipFill rotWithShape="1">
          <a:blip r:embed="rId4">
            <a:alphaModFix/>
          </a:blip>
          <a:srcRect l="56606" t="37225" r="890" b="5185"/>
          <a:stretch/>
        </p:blipFill>
        <p:spPr>
          <a:xfrm>
            <a:off x="196771" y="1233411"/>
            <a:ext cx="3067074" cy="23715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/>
        </p:nvSpPr>
        <p:spPr>
          <a:xfrm>
            <a:off x="231987" y="3906109"/>
            <a:ext cx="2016000" cy="7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AU" sz="2800" b="0" i="1" u="none" strike="noStrike" cap="none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Constraints in space</a:t>
            </a:r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mbria"/>
              <a:buNone/>
            </a:pPr>
            <a:r>
              <a:rPr lang="en-AU" sz="3959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Data limitations</a:t>
            </a:r>
            <a:endParaRPr sz="3959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t="18673"/>
          <a:stretch/>
        </p:blipFill>
        <p:spPr>
          <a:xfrm>
            <a:off x="2935423" y="1027961"/>
            <a:ext cx="3123636" cy="1685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77697" y="2895759"/>
            <a:ext cx="5914302" cy="2325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l="6119" t="19" r="5123" b="312"/>
          <a:stretch/>
        </p:blipFill>
        <p:spPr>
          <a:xfrm>
            <a:off x="9059083" y="536721"/>
            <a:ext cx="2651900" cy="223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397788" y="5346697"/>
            <a:ext cx="113964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8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ECMWF Atmosphere and wave model ensemble forecast dataset (ENS)</a:t>
            </a:r>
            <a:endParaRPr sz="2800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0" name="Shape 110"/>
          <p:cNvSpPr txBox="1"/>
          <p:nvPr/>
        </p:nvSpPr>
        <p:spPr>
          <a:xfrm>
            <a:off x="7033574" y="6041033"/>
            <a:ext cx="2948700" cy="4548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0" i="0" u="none" strike="noStrike" cap="none">
                <a:latin typeface="Cambria"/>
                <a:ea typeface="Cambria"/>
                <a:cs typeface="Cambria"/>
                <a:sym typeface="Cambria"/>
              </a:rPr>
              <a:t> </a:t>
            </a:r>
            <a:endParaRPr/>
          </a:p>
        </p:txBody>
      </p:sp>
      <p:sp>
        <p:nvSpPr>
          <p:cNvPr id="111" name="Shape 111"/>
          <p:cNvSpPr/>
          <p:nvPr/>
        </p:nvSpPr>
        <p:spPr>
          <a:xfrm rot="-5400000">
            <a:off x="5772025" y="5940527"/>
            <a:ext cx="648000" cy="6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2E75B5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2" name="Shape 112"/>
          <p:cNvSpPr txBox="1"/>
          <p:nvPr/>
        </p:nvSpPr>
        <p:spPr>
          <a:xfrm>
            <a:off x="3021017" y="6041033"/>
            <a:ext cx="1685100" cy="4002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l="-11959" t="-25759" b="-4847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>
                <a:latin typeface="Cambria"/>
                <a:ea typeface="Cambria"/>
                <a:cs typeface="Cambria"/>
                <a:sym typeface="Cambria"/>
              </a:rPr>
              <a:t> 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mbria"/>
              <a:buNone/>
            </a:pPr>
            <a:r>
              <a:rPr lang="en-AU" sz="3959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Dataset: 	ENS prediction system</a:t>
            </a:r>
            <a:endParaRPr sz="3959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</a:t>
            </a:fld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0" name="Shape 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99187" y="3656024"/>
            <a:ext cx="3255175" cy="222427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485011" y="1443181"/>
            <a:ext cx="1122197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AU"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Inaccurate estimates of the current state (i.e. initial conditions)</a:t>
            </a:r>
            <a:endParaRPr/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AU"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Numerical models inadequacies: parameterization &amp; unresolved scales</a:t>
            </a:r>
            <a:endParaRPr sz="2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3497362" y="3042789"/>
            <a:ext cx="519727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Stochastic-dynamic approach:</a:t>
            </a:r>
            <a:endParaRPr/>
          </a:p>
        </p:txBody>
      </p:sp>
      <p:sp>
        <p:nvSpPr>
          <p:cNvPr id="123" name="Shape 123"/>
          <p:cNvSpPr txBox="1"/>
          <p:nvPr/>
        </p:nvSpPr>
        <p:spPr>
          <a:xfrm>
            <a:off x="4105899" y="941858"/>
            <a:ext cx="398020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Uncertainties of NWP</a:t>
            </a:r>
            <a:endParaRPr sz="28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4" name="Shape 124"/>
          <p:cNvSpPr txBox="1"/>
          <p:nvPr/>
        </p:nvSpPr>
        <p:spPr>
          <a:xfrm>
            <a:off x="2078966" y="3775089"/>
            <a:ext cx="3858130" cy="2227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52 forecasts twice a day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AU"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 HRES</a:t>
            </a:r>
            <a:endParaRPr sz="2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AU"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 Control Forecast </a:t>
            </a:r>
            <a:endParaRPr sz="2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AU"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50 ENSembles</a:t>
            </a:r>
            <a:endParaRPr sz="2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4842144" y="5656261"/>
            <a:ext cx="1317116" cy="52322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>
                <a:solidFill>
                  <a:srgbClr val="2E75B5"/>
                </a:solidFill>
                <a:latin typeface="Cambria"/>
                <a:ea typeface="Cambria"/>
                <a:cs typeface="Cambria"/>
                <a:sym typeface="Cambria"/>
              </a:rPr>
              <a:t>50 ENS</a:t>
            </a:r>
            <a:endParaRPr sz="2800" b="1">
              <a:solidFill>
                <a:srgbClr val="2E75B5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5772000" y="2463677"/>
            <a:ext cx="648000" cy="6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2E75B5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7" name="Shape 127"/>
          <p:cNvSpPr txBox="1"/>
          <p:nvPr/>
        </p:nvSpPr>
        <p:spPr>
          <a:xfrm>
            <a:off x="349610" y="5944302"/>
            <a:ext cx="29187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-AU" sz="2400" i="1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Molteni et al.</a:t>
            </a: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, 1996)</a:t>
            </a:r>
            <a:endParaRPr sz="240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8" name="Shape 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850" y="3353679"/>
            <a:ext cx="2452595" cy="42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</a:t>
            </a:fld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84" y="2412128"/>
            <a:ext cx="7184289" cy="393147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7684300" y="3873075"/>
            <a:ext cx="41574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None/>
            </a:pPr>
            <a:r>
              <a:rPr lang="en-AU" sz="238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March 2010 – March 2016</a:t>
            </a:r>
            <a:endParaRPr b="1"/>
          </a:p>
        </p:txBody>
      </p:sp>
      <p:sp>
        <p:nvSpPr>
          <p:cNvPr id="137" name="Shape 137"/>
          <p:cNvSpPr txBox="1"/>
          <p:nvPr/>
        </p:nvSpPr>
        <p:spPr>
          <a:xfrm>
            <a:off x="7874696" y="4277063"/>
            <a:ext cx="36987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70"/>
              <a:buFont typeface="Arial"/>
              <a:buNone/>
            </a:pPr>
            <a:r>
              <a:rPr lang="en-AU" sz="217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1°x1° global grid resolution</a:t>
            </a:r>
            <a:endParaRPr/>
          </a:p>
        </p:txBody>
      </p:sp>
      <p:sp>
        <p:nvSpPr>
          <p:cNvPr id="138" name="Shape 138"/>
          <p:cNvSpPr txBox="1"/>
          <p:nvPr/>
        </p:nvSpPr>
        <p:spPr>
          <a:xfrm>
            <a:off x="7859885" y="5533954"/>
            <a:ext cx="3728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r>
              <a:rPr lang="en-AU" sz="259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100 years RP</a:t>
            </a:r>
            <a:endParaRPr sz="2590" b="1" baseline="-25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9" name="Shape 139"/>
          <p:cNvSpPr txBox="1"/>
          <p:nvPr/>
        </p:nvSpPr>
        <p:spPr>
          <a:xfrm>
            <a:off x="7684307" y="5119249"/>
            <a:ext cx="4416600" cy="36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None/>
            </a:pPr>
            <a:r>
              <a:rPr lang="en-AU" sz="238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Extreme Value Analysis (EVA):</a:t>
            </a:r>
            <a:endParaRPr sz="238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7863594" y="1709832"/>
            <a:ext cx="36987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r>
              <a:rPr lang="en-AU" sz="259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Advanced lead times:</a:t>
            </a:r>
            <a:endParaRPr sz="259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1" name="Shape 141"/>
          <p:cNvSpPr txBox="1"/>
          <p:nvPr/>
        </p:nvSpPr>
        <p:spPr>
          <a:xfrm>
            <a:off x="7859885" y="5979508"/>
            <a:ext cx="3728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-AU" sz="2800" b="1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  <a:r>
              <a:rPr lang="en-AU"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-  </a:t>
            </a:r>
            <a:r>
              <a:rPr lang="en-AU" sz="2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</a:t>
            </a:r>
            <a:r>
              <a:rPr lang="en-AU" sz="2800" b="1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10N</a:t>
            </a:r>
            <a:endParaRPr sz="2800" b="1" baseline="-25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42" name="Shape 142"/>
          <p:cNvCxnSpPr/>
          <p:nvPr/>
        </p:nvCxnSpPr>
        <p:spPr>
          <a:xfrm rot="10800000" flipH="1">
            <a:off x="2230348" y="2012220"/>
            <a:ext cx="5184300" cy="14700"/>
          </a:xfrm>
          <a:prstGeom prst="straightConnector1">
            <a:avLst/>
          </a:prstGeom>
          <a:noFill/>
          <a:ln w="41275" cap="flat" cmpd="sng">
            <a:solidFill>
              <a:srgbClr val="2E75B5"/>
            </a:solidFill>
            <a:prstDash val="solid"/>
            <a:miter lim="800000"/>
            <a:headEnd type="oval" w="med" len="med"/>
            <a:tailEnd type="stealth" w="med" len="med"/>
          </a:ln>
        </p:spPr>
      </p:cxnSp>
      <p:sp>
        <p:nvSpPr>
          <p:cNvPr id="143" name="Shape 143"/>
          <p:cNvSpPr/>
          <p:nvPr/>
        </p:nvSpPr>
        <p:spPr>
          <a:xfrm>
            <a:off x="7988650" y="2216525"/>
            <a:ext cx="3573600" cy="576600"/>
          </a:xfrm>
          <a:prstGeom prst="rect">
            <a:avLst/>
          </a:prstGeom>
          <a:noFill/>
          <a:ln w="31750" cap="sq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4" name="Shape 144"/>
          <p:cNvSpPr txBox="1"/>
          <p:nvPr/>
        </p:nvSpPr>
        <p:spPr>
          <a:xfrm>
            <a:off x="7988645" y="2262940"/>
            <a:ext cx="126000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Day 9</a:t>
            </a:r>
            <a:endParaRPr/>
          </a:p>
        </p:txBody>
      </p:sp>
      <p:sp>
        <p:nvSpPr>
          <p:cNvPr id="145" name="Shape 145"/>
          <p:cNvSpPr txBox="1"/>
          <p:nvPr/>
        </p:nvSpPr>
        <p:spPr>
          <a:xfrm>
            <a:off x="10083525" y="2262950"/>
            <a:ext cx="14787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Day 10</a:t>
            </a:r>
            <a:endParaRPr/>
          </a:p>
        </p:txBody>
      </p:sp>
      <p:cxnSp>
        <p:nvCxnSpPr>
          <p:cNvPr id="146" name="Shape 146"/>
          <p:cNvCxnSpPr/>
          <p:nvPr/>
        </p:nvCxnSpPr>
        <p:spPr>
          <a:xfrm>
            <a:off x="9248645" y="2501863"/>
            <a:ext cx="834900" cy="0"/>
          </a:xfrm>
          <a:prstGeom prst="straightConnector1">
            <a:avLst/>
          </a:prstGeom>
          <a:noFill/>
          <a:ln w="41275" cap="flat" cmpd="sng">
            <a:solidFill>
              <a:srgbClr val="2E75B5"/>
            </a:solidFill>
            <a:prstDash val="solid"/>
            <a:miter lim="800000"/>
            <a:headEnd type="oval" w="med" len="med"/>
            <a:tailEnd type="stealth" w="med" len="med"/>
          </a:ln>
        </p:spPr>
      </p:cxnSp>
      <p:sp>
        <p:nvSpPr>
          <p:cNvPr id="147" name="Shape 147"/>
          <p:cNvSpPr/>
          <p:nvPr/>
        </p:nvSpPr>
        <p:spPr>
          <a:xfrm>
            <a:off x="693312" y="1771981"/>
            <a:ext cx="1376400" cy="523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>
                <a:solidFill>
                  <a:srgbClr val="2E75B5"/>
                </a:solidFill>
                <a:latin typeface="Cambria"/>
                <a:ea typeface="Cambria"/>
                <a:cs typeface="Cambria"/>
                <a:sym typeface="Cambria"/>
              </a:rPr>
              <a:t>50 ENS</a:t>
            </a:r>
            <a:endParaRPr sz="2800" b="1">
              <a:solidFill>
                <a:srgbClr val="2E75B5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8" name="Shape 148"/>
          <p:cNvSpPr txBox="1"/>
          <p:nvPr/>
        </p:nvSpPr>
        <p:spPr>
          <a:xfrm>
            <a:off x="838200" y="365125"/>
            <a:ext cx="11242430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mbria"/>
              <a:buNone/>
            </a:pPr>
            <a:r>
              <a:rPr lang="en-AU" sz="3959" b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Dataset:  ENS forecasts at advanced lead times</a:t>
            </a:r>
            <a:endParaRPr sz="3959" b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9" name="Shape 149"/>
          <p:cNvSpPr txBox="1"/>
          <p:nvPr/>
        </p:nvSpPr>
        <p:spPr>
          <a:xfrm>
            <a:off x="6933234" y="3013940"/>
            <a:ext cx="53937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sz="2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MAX (+216h, +222h +228h, +234h, +240h)</a:t>
            </a:r>
            <a:endParaRPr sz="20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0" name="Shape 150"/>
          <p:cNvSpPr txBox="1"/>
          <p:nvPr/>
        </p:nvSpPr>
        <p:spPr>
          <a:xfrm>
            <a:off x="5139160" y="886188"/>
            <a:ext cx="7018200" cy="52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i="1" dirty="0">
                <a:solidFill>
                  <a:srgbClr val="2E75B5"/>
                </a:solidFill>
                <a:latin typeface="Cambria"/>
                <a:ea typeface="Cambria"/>
                <a:cs typeface="Cambria"/>
                <a:sym typeface="Cambria"/>
              </a:rPr>
              <a:t>Independent and Identically Distributed (</a:t>
            </a:r>
            <a:r>
              <a:rPr lang="en-AU" sz="2800" i="1" dirty="0" err="1">
                <a:solidFill>
                  <a:srgbClr val="2E75B5"/>
                </a:solidFill>
                <a:latin typeface="Cambria"/>
                <a:ea typeface="Cambria"/>
                <a:cs typeface="Cambria"/>
                <a:sym typeface="Cambria"/>
              </a:rPr>
              <a:t>i.i.d</a:t>
            </a:r>
            <a:r>
              <a:rPr lang="en-AU" sz="2800" i="1" dirty="0">
                <a:solidFill>
                  <a:srgbClr val="2E75B5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endParaRPr sz="2800" i="1" dirty="0">
              <a:solidFill>
                <a:srgbClr val="2E75B5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1" name="Shape 151"/>
          <p:cNvSpPr txBox="1"/>
          <p:nvPr/>
        </p:nvSpPr>
        <p:spPr>
          <a:xfrm>
            <a:off x="9982200" y="1262870"/>
            <a:ext cx="20985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-AU" sz="2400" i="1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Coles</a:t>
            </a: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, 2001)</a:t>
            </a:r>
            <a:endParaRPr sz="240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2" name="Shape 152"/>
          <p:cNvSpPr txBox="1"/>
          <p:nvPr/>
        </p:nvSpPr>
        <p:spPr>
          <a:xfrm>
            <a:off x="8153400" y="67993"/>
            <a:ext cx="35961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-AU" sz="2400" i="1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Breivik et al.</a:t>
            </a: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, 2013, 2014)</a:t>
            </a:r>
            <a:endParaRPr sz="240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53" name="Shape 153"/>
          <p:cNvCxnSpPr/>
          <p:nvPr/>
        </p:nvCxnSpPr>
        <p:spPr>
          <a:xfrm flipH="1">
            <a:off x="3574425" y="3164225"/>
            <a:ext cx="14400" cy="2586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dashDot"/>
            <a:round/>
            <a:headEnd type="none" w="med" len="med"/>
            <a:tailEnd type="none" w="med" len="med"/>
          </a:ln>
        </p:spPr>
      </p:cxnSp>
      <p:cxnSp>
        <p:nvCxnSpPr>
          <p:cNvPr id="154" name="Shape 154"/>
          <p:cNvCxnSpPr/>
          <p:nvPr/>
        </p:nvCxnSpPr>
        <p:spPr>
          <a:xfrm flipH="1">
            <a:off x="4264425" y="3164225"/>
            <a:ext cx="14400" cy="2586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dashDot"/>
            <a:round/>
            <a:headEnd type="none" w="med" len="med"/>
            <a:tailEnd type="none" w="med" len="med"/>
          </a:ln>
        </p:spPr>
      </p:cxnSp>
      <p:sp>
        <p:nvSpPr>
          <p:cNvPr id="155" name="Shape 155"/>
          <p:cNvSpPr txBox="1"/>
          <p:nvPr/>
        </p:nvSpPr>
        <p:spPr>
          <a:xfrm>
            <a:off x="2944720" y="2680640"/>
            <a:ext cx="126000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Day 9</a:t>
            </a:r>
            <a:endParaRPr sz="2000"/>
          </a:p>
        </p:txBody>
      </p:sp>
      <p:sp>
        <p:nvSpPr>
          <p:cNvPr id="156" name="Shape 156"/>
          <p:cNvSpPr txBox="1"/>
          <p:nvPr/>
        </p:nvSpPr>
        <p:spPr>
          <a:xfrm>
            <a:off x="3641825" y="2680650"/>
            <a:ext cx="147870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0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Day 10</a:t>
            </a:r>
            <a:endParaRPr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mbria"/>
              <a:buNone/>
            </a:pPr>
            <a:r>
              <a:rPr lang="en-AU" sz="3959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Methodology testing</a:t>
            </a:r>
            <a:endParaRPr sz="279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6</a:t>
            </a:fld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3" name="Shape 163"/>
          <p:cNvSpPr txBox="1"/>
          <p:nvPr/>
        </p:nvSpPr>
        <p:spPr>
          <a:xfrm>
            <a:off x="550985" y="1898091"/>
            <a:ext cx="11087215" cy="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No significant correlation between ensemble members at advanced lead times      		</a:t>
            </a:r>
            <a:r>
              <a:rPr lang="en-AU" sz="2800" i="1" dirty="0">
                <a:solidFill>
                  <a:srgbClr val="2E75B5"/>
                </a:solidFill>
                <a:latin typeface="Cambria"/>
                <a:ea typeface="Cambria"/>
                <a:cs typeface="Cambria"/>
                <a:sym typeface="Cambria"/>
              </a:rPr>
              <a:t>Independent and Identically Distributed</a:t>
            </a:r>
            <a:endParaRPr sz="2800" dirty="0">
              <a:solidFill>
                <a:srgbClr val="2E75B5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85754" marR="0" lvl="0" indent="-207954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</a:pPr>
            <a:endParaRPr sz="28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552392" y="4158840"/>
            <a:ext cx="110872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Model climatology comparable to the observed climatology distribution</a:t>
            </a:r>
            <a:endParaRPr/>
          </a:p>
        </p:txBody>
      </p:sp>
      <p:sp>
        <p:nvSpPr>
          <p:cNvPr id="165" name="Shape 165"/>
          <p:cNvSpPr txBox="1"/>
          <p:nvPr/>
        </p:nvSpPr>
        <p:spPr>
          <a:xfrm>
            <a:off x="10337857" y="2560013"/>
            <a:ext cx="1015943" cy="52322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i="1">
                <a:solidFill>
                  <a:srgbClr val="2E75B5"/>
                </a:solidFill>
                <a:latin typeface="Cambria"/>
                <a:ea typeface="Cambria"/>
                <a:cs typeface="Cambria"/>
                <a:sym typeface="Cambria"/>
              </a:rPr>
              <a:t>(i.i.d)</a:t>
            </a:r>
            <a:endParaRPr sz="2800" i="1">
              <a:solidFill>
                <a:srgbClr val="2E75B5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6" name="Shape 166"/>
          <p:cNvSpPr txBox="1"/>
          <p:nvPr/>
        </p:nvSpPr>
        <p:spPr>
          <a:xfrm>
            <a:off x="5234613" y="906279"/>
            <a:ext cx="29640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-AU" sz="2400" i="1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Breivik et al.</a:t>
            </a: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, 2013)</a:t>
            </a:r>
            <a:endParaRPr sz="240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8034733" y="5150680"/>
            <a:ext cx="2875748" cy="52322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>
                <a:solidFill>
                  <a:srgbClr val="2E75B5"/>
                </a:solidFill>
                <a:latin typeface="Cambria"/>
                <a:ea typeface="Cambria"/>
                <a:cs typeface="Cambria"/>
                <a:sym typeface="Cambria"/>
              </a:rPr>
              <a:t>ENS – SAT</a:t>
            </a:r>
            <a:endParaRPr sz="2800" b="1">
              <a:solidFill>
                <a:srgbClr val="2E75B5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8034733" y="3225801"/>
            <a:ext cx="2875748" cy="52322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>
                <a:solidFill>
                  <a:srgbClr val="2E75B5"/>
                </a:solidFill>
                <a:latin typeface="Cambria"/>
                <a:ea typeface="Cambria"/>
                <a:cs typeface="Cambria"/>
                <a:sym typeface="Cambria"/>
              </a:rPr>
              <a:t>ENS#1 – ENS#50</a:t>
            </a:r>
            <a:endParaRPr sz="2800" b="1">
              <a:solidFill>
                <a:srgbClr val="2E75B5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0" name="Shape 170"/>
          <p:cNvSpPr txBox="1"/>
          <p:nvPr/>
        </p:nvSpPr>
        <p:spPr>
          <a:xfrm>
            <a:off x="4505661" y="5215431"/>
            <a:ext cx="3938072" cy="324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</a:pP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-AU" sz="2400" i="1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Young et al.</a:t>
            </a: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, 2017)</a:t>
            </a:r>
            <a:endParaRPr sz="240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mbria"/>
              <a:buNone/>
            </a:pPr>
            <a:r>
              <a:rPr lang="en-AU" sz="3959" b="0" i="0" u="none" strike="noStrike" cap="none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-AU" sz="3959" dirty="0" err="1"/>
              <a:t>entered</a:t>
            </a:r>
            <a:r>
              <a:rPr lang="en-AU" sz="3959" dirty="0"/>
              <a:t> anomaly correlation</a:t>
            </a:r>
            <a:endParaRPr sz="3959" b="0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7" name="Shape 177"/>
          <p:cNvSpPr txBox="1"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7</a:t>
            </a:fld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8074" y="1151233"/>
            <a:ext cx="4603381" cy="1240967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/>
          <p:nvPr/>
        </p:nvSpPr>
        <p:spPr>
          <a:xfrm>
            <a:off x="430146" y="5872850"/>
            <a:ext cx="2168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-AU" sz="2800" b="1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  <a:r>
              <a:rPr lang="en-AU" sz="2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+216h</a:t>
            </a: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10147548" y="5872850"/>
            <a:ext cx="204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</a:t>
            </a:r>
            <a:r>
              <a:rPr lang="en-AU" sz="2800" b="1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</a:t>
            </a:r>
            <a:r>
              <a:rPr lang="en-AU" sz="2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+216h</a:t>
            </a:r>
            <a:endParaRPr/>
          </a:p>
        </p:txBody>
      </p:sp>
      <p:sp>
        <p:nvSpPr>
          <p:cNvPr id="181" name="Shape 181"/>
          <p:cNvSpPr txBox="1"/>
          <p:nvPr/>
        </p:nvSpPr>
        <p:spPr>
          <a:xfrm>
            <a:off x="7831450" y="1483414"/>
            <a:ext cx="25875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</a:pP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-AU" sz="2400" i="1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Wilks</a:t>
            </a:r>
            <a:r>
              <a:rPr lang="en-AU" sz="24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, 2011)</a:t>
            </a:r>
            <a:endParaRPr sz="240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82" name="Shape 182"/>
          <p:cNvPicPr preferRelativeResize="0"/>
          <p:nvPr/>
        </p:nvPicPr>
        <p:blipFill rotWithShape="1">
          <a:blip r:embed="rId4">
            <a:alphaModFix/>
          </a:blip>
          <a:srcRect r="7511" b="871"/>
          <a:stretch/>
        </p:blipFill>
        <p:spPr>
          <a:xfrm>
            <a:off x="106933" y="2815258"/>
            <a:ext cx="5759999" cy="3046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/>
          <p:cNvPicPr preferRelativeResize="0"/>
          <p:nvPr/>
        </p:nvPicPr>
        <p:blipFill rotWithShape="1">
          <a:blip r:embed="rId5">
            <a:alphaModFix/>
          </a:blip>
          <a:srcRect l="-706" t="1530"/>
          <a:stretch/>
        </p:blipFill>
        <p:spPr>
          <a:xfrm>
            <a:off x="5896708" y="2815255"/>
            <a:ext cx="6244801" cy="309007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/>
          <p:nvPr/>
        </p:nvSpPr>
        <p:spPr>
          <a:xfrm>
            <a:off x="430161" y="2159655"/>
            <a:ext cx="2875800" cy="523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>
                <a:solidFill>
                  <a:srgbClr val="2E75B5"/>
                </a:solidFill>
                <a:latin typeface="Cambria"/>
                <a:ea typeface="Cambria"/>
                <a:cs typeface="Cambria"/>
                <a:sym typeface="Cambria"/>
              </a:rPr>
              <a:t>ENS#1 – ENS#50</a:t>
            </a:r>
            <a:endParaRPr sz="2800" b="1">
              <a:solidFill>
                <a:srgbClr val="2E75B5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212725"/>
            <a:ext cx="98121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mbria"/>
              <a:buNone/>
            </a:pPr>
            <a:r>
              <a:rPr lang="en-AU" sz="3959"/>
              <a:t>Construction of the dataset</a:t>
            </a:r>
            <a:endParaRPr sz="3959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1" name="Shape 191"/>
          <p:cNvSpPr txBox="1"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8</a:t>
            </a:fld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839D55-694D-4A13-B1E0-9FBDC40C7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35" y="728891"/>
            <a:ext cx="11468730" cy="604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9</a:t>
            </a:fld>
            <a:endParaRPr/>
          </a:p>
        </p:txBody>
      </p:sp>
      <p:sp>
        <p:nvSpPr>
          <p:cNvPr id="205" name="Shape 205"/>
          <p:cNvSpPr txBox="1"/>
          <p:nvPr/>
        </p:nvSpPr>
        <p:spPr>
          <a:xfrm>
            <a:off x="1" y="2942948"/>
            <a:ext cx="12192000" cy="444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273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>
                <a:latin typeface="Cambria"/>
                <a:ea typeface="Cambria"/>
                <a:cs typeface="Cambria"/>
                <a:sym typeface="Cambria"/>
              </a:rPr>
              <a:t> </a:t>
            </a:r>
            <a:endParaRPr/>
          </a:p>
        </p:txBody>
      </p:sp>
      <p:sp>
        <p:nvSpPr>
          <p:cNvPr id="206" name="Shape 206"/>
          <p:cNvSpPr txBox="1"/>
          <p:nvPr/>
        </p:nvSpPr>
        <p:spPr>
          <a:xfrm rot="917861">
            <a:off x="9110023" y="2506664"/>
            <a:ext cx="2726713" cy="55457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</a:t>
            </a:r>
            <a:r>
              <a:rPr lang="en-AU" sz="2800" b="1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eq</a:t>
            </a:r>
            <a:r>
              <a:rPr lang="en-AU" sz="28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= 750 years</a:t>
            </a:r>
            <a:endParaRPr/>
          </a:p>
        </p:txBody>
      </p:sp>
      <p:sp>
        <p:nvSpPr>
          <p:cNvPr id="207" name="Shape 207"/>
          <p:cNvSpPr txBox="1"/>
          <p:nvPr/>
        </p:nvSpPr>
        <p:spPr>
          <a:xfrm>
            <a:off x="4029558" y="1670883"/>
            <a:ext cx="11457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AU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Δt = 6h</a:t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8" name="Shape 208"/>
          <p:cNvSpPr txBox="1"/>
          <p:nvPr/>
        </p:nvSpPr>
        <p:spPr>
          <a:xfrm>
            <a:off x="6831087" y="1670883"/>
            <a:ext cx="23484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AU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Δt = 6 x 5 = 30h </a:t>
            </a: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9" name="Shape 209"/>
          <p:cNvSpPr/>
          <p:nvPr/>
        </p:nvSpPr>
        <p:spPr>
          <a:xfrm rot="-5400000">
            <a:off x="5701246" y="1597557"/>
            <a:ext cx="498300" cy="617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2E75B5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1143000" y="1262541"/>
            <a:ext cx="320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-AU" sz="2000" i="1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Breivik et al.</a:t>
            </a:r>
            <a:r>
              <a:rPr lang="en-AU" sz="200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, 2013, 2014)</a:t>
            </a:r>
            <a:endParaRPr sz="2000">
              <a:solidFill>
                <a:srgbClr val="7F7F7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1" name="Shape 211"/>
          <p:cNvSpPr txBox="1"/>
          <p:nvPr/>
        </p:nvSpPr>
        <p:spPr>
          <a:xfrm>
            <a:off x="4888744" y="5442516"/>
            <a:ext cx="2843016" cy="127893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200">
                <a:latin typeface="Cambria"/>
                <a:ea typeface="Cambria"/>
                <a:cs typeface="Cambria"/>
                <a:sym typeface="Cambria"/>
              </a:rPr>
              <a:t> </a:t>
            </a:r>
            <a:endParaRPr sz="2400"/>
          </a:p>
        </p:txBody>
      </p:sp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838200" y="212725"/>
            <a:ext cx="10515600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mbria"/>
              <a:buNone/>
            </a:pPr>
            <a:r>
              <a:rPr lang="en-AU" sz="3959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ENS DRE </a:t>
            </a:r>
            <a:r>
              <a:rPr lang="en-AU" sz="3959"/>
              <a:t>approach</a:t>
            </a:r>
            <a:endParaRPr sz="3959" b="0" i="0" u="none" strike="noStrike" cap="none" baseline="-25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13" name="Shape 213"/>
          <p:cNvPicPr preferRelativeResize="0"/>
          <p:nvPr/>
        </p:nvPicPr>
        <p:blipFill rotWithShape="1">
          <a:blip r:embed="rId5">
            <a:alphaModFix/>
          </a:blip>
          <a:srcRect b="35165"/>
          <a:stretch/>
        </p:blipFill>
        <p:spPr>
          <a:xfrm>
            <a:off x="3108100" y="3752746"/>
            <a:ext cx="1617900" cy="15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/>
          <p:nvPr/>
        </p:nvSpPr>
        <p:spPr>
          <a:xfrm rot="-5400000">
            <a:off x="5692196" y="4225107"/>
            <a:ext cx="498300" cy="617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2E75B5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7032944" y="4272200"/>
            <a:ext cx="320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1000 highest peaks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211" grpId="0" animBg="1"/>
      <p:bldP spid="214" grpId="0" animBg="1"/>
      <p:bldP spid="2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961</Words>
  <Application>Microsoft Office PowerPoint</Application>
  <PresentationFormat>Widescreen</PresentationFormat>
  <Paragraphs>274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Cambria</vt:lpstr>
      <vt:lpstr>Noto Sans Symbols</vt:lpstr>
      <vt:lpstr>Office Theme</vt:lpstr>
      <vt:lpstr>Wind and wave extremes from atmosphere and wave model ensembles</vt:lpstr>
      <vt:lpstr>Extreme Value Analysis</vt:lpstr>
      <vt:lpstr>Data limitations</vt:lpstr>
      <vt:lpstr>Dataset:  ENS prediction system</vt:lpstr>
      <vt:lpstr>PowerPoint Presentation</vt:lpstr>
      <vt:lpstr>Methodology testing</vt:lpstr>
      <vt:lpstr>Centered anomaly correlation</vt:lpstr>
      <vt:lpstr>Construction of the dataset</vt:lpstr>
      <vt:lpstr>ENS DRE approach</vt:lpstr>
      <vt:lpstr>ENS DRE Hs 100 years RP</vt:lpstr>
      <vt:lpstr>ENS DRE U10N 100 years RP</vt:lpstr>
      <vt:lpstr>ENS DRE Hs 95% CI</vt:lpstr>
      <vt:lpstr>ERA-Interim POT 99.8% Hs 100 years RP</vt:lpstr>
      <vt:lpstr>Limitations</vt:lpstr>
      <vt:lpstr>Potential</vt:lpstr>
      <vt:lpstr>Conclusions Advantages of the ENS approach</vt:lpstr>
      <vt:lpstr>References</vt:lpstr>
      <vt:lpstr>PowerPoint Presentation</vt:lpstr>
      <vt:lpstr>PowerPoint Presentation</vt:lpstr>
      <vt:lpstr>PowerPoint Presentation</vt:lpstr>
      <vt:lpstr>NH: ENS+240h - SAT</vt:lpstr>
      <vt:lpstr>SH: ENS+240h - SAT</vt:lpstr>
      <vt:lpstr>Criteria check</vt:lpstr>
      <vt:lpstr>Criteria check</vt:lpstr>
      <vt:lpstr>PowerPoint Presentation</vt:lpstr>
      <vt:lpstr>PowerPoint Presentation</vt:lpstr>
      <vt:lpstr>ENS IDM Hs 100 years RP (Gumbel)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Wind and wave extremes from atmosphere and wave model ensembles</dc:title>
  <cp:lastModifiedBy>Ian Young</cp:lastModifiedBy>
  <cp:revision>26</cp:revision>
  <dcterms:modified xsi:type="dcterms:W3CDTF">2018-11-15T01:06:47Z</dcterms:modified>
</cp:coreProperties>
</file>