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2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40.xml" ContentType="application/vnd.openxmlformats-officedocument.presentationml.slide+xml"/>
  <Override PartName="/ppt/slides/slide2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39.xml" ContentType="application/vnd.openxmlformats-officedocument.presentationml.slide+xml"/>
  <Override PartName="/ppt/slides/slide41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0.xml" ContentType="application/vnd.openxmlformats-officedocument.presentationml.slide+xml"/>
  <Override PartName="/ppt/slides/slide34.xml" ContentType="application/vnd.openxmlformats-officedocument.presentationml.slide+xml"/>
  <Override PartName="/ppt/slides/slide36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8"/>
  </p:notesMasterIdLst>
  <p:handoutMasterIdLst>
    <p:handoutMasterId r:id="rId49"/>
  </p:handoutMasterIdLst>
  <p:sldIdLst>
    <p:sldId id="1263" r:id="rId2"/>
    <p:sldId id="1386" r:id="rId3"/>
    <p:sldId id="1286" r:id="rId4"/>
    <p:sldId id="1406" r:id="rId5"/>
    <p:sldId id="1404" r:id="rId6"/>
    <p:sldId id="1396" r:id="rId7"/>
    <p:sldId id="1394" r:id="rId8"/>
    <p:sldId id="1275" r:id="rId9"/>
    <p:sldId id="1325" r:id="rId10"/>
    <p:sldId id="1341" r:id="rId11"/>
    <p:sldId id="1333" r:id="rId12"/>
    <p:sldId id="1334" r:id="rId13"/>
    <p:sldId id="1352" r:id="rId14"/>
    <p:sldId id="1282" r:id="rId15"/>
    <p:sldId id="1389" r:id="rId16"/>
    <p:sldId id="1365" r:id="rId17"/>
    <p:sldId id="1366" r:id="rId18"/>
    <p:sldId id="1390" r:id="rId19"/>
    <p:sldId id="1258" r:id="rId20"/>
    <p:sldId id="1391" r:id="rId21"/>
    <p:sldId id="1343" r:id="rId22"/>
    <p:sldId id="1317" r:id="rId23"/>
    <p:sldId id="1379" r:id="rId24"/>
    <p:sldId id="1272" r:id="rId25"/>
    <p:sldId id="1392" r:id="rId26"/>
    <p:sldId id="1320" r:id="rId27"/>
    <p:sldId id="1377" r:id="rId28"/>
    <p:sldId id="1378" r:id="rId29"/>
    <p:sldId id="1353" r:id="rId30"/>
    <p:sldId id="1355" r:id="rId31"/>
    <p:sldId id="1354" r:id="rId32"/>
    <p:sldId id="1357" r:id="rId33"/>
    <p:sldId id="1388" r:id="rId34"/>
    <p:sldId id="1359" r:id="rId35"/>
    <p:sldId id="1360" r:id="rId36"/>
    <p:sldId id="1361" r:id="rId37"/>
    <p:sldId id="1362" r:id="rId38"/>
    <p:sldId id="1363" r:id="rId39"/>
    <p:sldId id="1315" r:id="rId40"/>
    <p:sldId id="1393" r:id="rId41"/>
    <p:sldId id="1398" r:id="rId42"/>
    <p:sldId id="1400" r:id="rId43"/>
    <p:sldId id="1403" r:id="rId44"/>
    <p:sldId id="1401" r:id="rId45"/>
    <p:sldId id="1402" r:id="rId46"/>
    <p:sldId id="1395" r:id="rId47"/>
  </p:sldIdLst>
  <p:sldSz cx="9144000" cy="6858000" type="screen4x3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A4377"/>
    <a:srgbClr val="106EC8"/>
    <a:srgbClr val="4A82BD"/>
    <a:srgbClr val="FEC0C0"/>
    <a:srgbClr val="FD8588"/>
    <a:srgbClr val="FC1934"/>
    <a:srgbClr val="92CFFF"/>
    <a:srgbClr val="0000A6"/>
    <a:srgbClr val="3B807F"/>
    <a:srgbClr val="FF2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29" autoAdjust="0"/>
  </p:normalViewPr>
  <p:slideViewPr>
    <p:cSldViewPr>
      <p:cViewPr>
        <p:scale>
          <a:sx n="125" d="100"/>
          <a:sy n="125" d="100"/>
        </p:scale>
        <p:origin x="-472" y="-224"/>
      </p:cViewPr>
      <p:guideLst>
        <p:guide orient="horz" pos="209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" Type="http://schemas.openxmlformats.org/officeDocument/2006/relationships/slide" Target="slides/slide25.xml"/><Relationship Id="rId50" Type="http://schemas.openxmlformats.org/officeDocument/2006/relationships/printerSettings" Target="printerSettings/printerSettings1.bin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34" Type="http://schemas.openxmlformats.org/officeDocument/2006/relationships/slide" Target="slides/slide33.xml"/><Relationship Id="rId21" Type="http://schemas.openxmlformats.org/officeDocument/2006/relationships/slide" Target="slides/slide20.xml"/><Relationship Id="rId55" Type="http://schemas.openxmlformats.org/officeDocument/2006/relationships/customXml" Target="../customXml/item1.xml"/><Relationship Id="rId7" Type="http://schemas.openxmlformats.org/officeDocument/2006/relationships/slide" Target="slides/slide6.xml"/><Relationship Id="rId16" Type="http://schemas.openxmlformats.org/officeDocument/2006/relationships/slide" Target="slides/slide15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53" Type="http://schemas.openxmlformats.org/officeDocument/2006/relationships/theme" Target="theme/theme1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24" Type="http://schemas.openxmlformats.org/officeDocument/2006/relationships/slide" Target="slides/slide23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56" Type="http://schemas.openxmlformats.org/officeDocument/2006/relationships/customXml" Target="../customXml/item2.xml"/><Relationship Id="rId51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7" Type="http://schemas.openxmlformats.org/officeDocument/2006/relationships/slide" Target="slides/slide16.xml"/><Relationship Id="rId46" Type="http://schemas.openxmlformats.org/officeDocument/2006/relationships/slide" Target="slides/slide45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5" Type="http://schemas.openxmlformats.org/officeDocument/2006/relationships/slide" Target="slides/slide24.xml"/><Relationship Id="rId12" Type="http://schemas.openxmlformats.org/officeDocument/2006/relationships/slide" Target="slides/slide11.xml"/><Relationship Id="rId54" Type="http://schemas.openxmlformats.org/officeDocument/2006/relationships/tableStyles" Target="tableStyles.xml"/><Relationship Id="rId41" Type="http://schemas.openxmlformats.org/officeDocument/2006/relationships/slide" Target="slides/slide40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49" Type="http://schemas.openxmlformats.org/officeDocument/2006/relationships/handoutMaster" Target="handoutMasters/handoutMaster1.xml"/><Relationship Id="rId36" Type="http://schemas.openxmlformats.org/officeDocument/2006/relationships/slide" Target="slides/slide3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57" Type="http://schemas.openxmlformats.org/officeDocument/2006/relationships/customXml" Target="../customXml/item3.xml"/><Relationship Id="rId52" Type="http://schemas.openxmlformats.org/officeDocument/2006/relationships/viewProps" Target="viewProps.xml"/><Relationship Id="rId44" Type="http://schemas.openxmlformats.org/officeDocument/2006/relationships/slide" Target="slides/slide43.xml"/><Relationship Id="rId31" Type="http://schemas.openxmlformats.org/officeDocument/2006/relationships/slide" Target="slides/slide30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8DFF4-32C6-FF4E-A198-95E55E752CD1}" type="datetimeFigureOut">
              <a:rPr lang="en-US" smtClean="0"/>
              <a:t>27/11/18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B51F9-F191-7041-8A5B-58DC383E9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995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levelkjkkjk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3956FD-1BDB-2049-AD12-76B7132A15B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17707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is a beautiful ocean out there.</a:t>
            </a:r>
          </a:p>
          <a:p>
            <a:r>
              <a:rPr lang="en-US" baseline="0" dirty="0" smtClean="0"/>
              <a:t>Despite being a desk jockey oceanographer it is nice to get out there </a:t>
            </a:r>
            <a:r>
              <a:rPr lang="en-US" baseline="0" dirty="0" err="1" smtClean="0"/>
              <a:t>occassionally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3956FD-1BDB-2049-AD12-76B7132A15B4}" type="slidenum">
              <a:rPr lang="en-AU" smtClean="0"/>
              <a:pPr>
                <a:defRPr/>
              </a:pPr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6516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449CA9F-1665-5048-B55E-15D4E0A4C364}" type="slidenum">
              <a:rPr lang="en-AU" sz="1200"/>
              <a:pPr eaLnBrk="1" hangingPunct="1"/>
              <a:t>43</a:t>
            </a:fld>
            <a:endParaRPr lang="en-AU" sz="1200"/>
          </a:p>
        </p:txBody>
      </p:sp>
      <p:sp>
        <p:nvSpPr>
          <p:cNvPr id="58371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ln/>
        </p:spPr>
      </p:sp>
      <p:sp>
        <p:nvSpPr>
          <p:cNvPr id="43011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83779" tIns="41889" rIns="83779" bIns="41889" anchor="ctr"/>
          <a:lstStyle/>
          <a:p>
            <a:pPr eaLnBrk="1" hangingPunct="1">
              <a:defRPr/>
            </a:pPr>
            <a:r>
              <a:rPr lang="en-AU" dirty="0" smtClean="0"/>
              <a:t>Contours of weighted ensemble variance (0.02:0.01:0.1) of Sea surface height anomaly overlayed by the super-observations with error magnitudes exceeding 0.01 for the forecast hours, -096, -072, -048, -024, 000, 024, 048, 072 for the 1</a:t>
            </a:r>
            <a:r>
              <a:rPr lang="en-AU" baseline="30000" dirty="0" smtClean="0"/>
              <a:t>st</a:t>
            </a:r>
            <a:r>
              <a:rPr lang="en-AU" dirty="0" smtClean="0"/>
              <a:t>-8</a:t>
            </a:r>
            <a:r>
              <a:rPr lang="en-AU" baseline="30000" dirty="0" smtClean="0"/>
              <a:t>th</a:t>
            </a:r>
            <a:r>
              <a:rPr lang="en-AU" dirty="0" smtClean="0"/>
              <a:t> Jul. 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5739107-2535-BB4B-AEF0-3A5FCD8ACDF2}" type="slidenum">
              <a:rPr lang="en-AU" sz="1200"/>
              <a:pPr eaLnBrk="1" hangingPunct="1"/>
              <a:t>44</a:t>
            </a:fld>
            <a:endParaRPr lang="en-AU" sz="1200"/>
          </a:p>
        </p:txBody>
      </p:sp>
      <p:sp>
        <p:nvSpPr>
          <p:cNvPr id="56323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ln/>
        </p:spPr>
      </p:sp>
      <p:sp>
        <p:nvSpPr>
          <p:cNvPr id="43011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83779" tIns="41889" rIns="83779" bIns="41889" anchor="ctr"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5739107-2535-BB4B-AEF0-3A5FCD8ACDF2}" type="slidenum">
              <a:rPr lang="en-AU" sz="1200"/>
              <a:pPr eaLnBrk="1" hangingPunct="1"/>
              <a:t>45</a:t>
            </a:fld>
            <a:endParaRPr lang="en-AU" sz="1200"/>
          </a:p>
        </p:txBody>
      </p:sp>
      <p:sp>
        <p:nvSpPr>
          <p:cNvPr id="56323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ln/>
        </p:spPr>
      </p:sp>
      <p:sp>
        <p:nvSpPr>
          <p:cNvPr id="43011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83779" tIns="41889" rIns="83779" bIns="41889" anchor="ctr"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1B4507-0C7F-D04F-AC20-EBD1896E815F}" type="slidenum">
              <a:rPr lang="en-AU" sz="1200"/>
              <a:pPr eaLnBrk="1" hangingPunct="1"/>
              <a:t>3</a:t>
            </a:fld>
            <a:endParaRPr lang="en-AU" sz="1200"/>
          </a:p>
        </p:txBody>
      </p:sp>
      <p:sp>
        <p:nvSpPr>
          <p:cNvPr id="98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Highlight the information content – 10km resolution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Credible representation of the shelf processes, boundary currents, upwelling, downwelling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Port, bay beach scale require further downscaling through nesting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However, additional information is also required with coastal observing systems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Monthly ensemble</a:t>
            </a:r>
            <a:r>
              <a:rPr lang="en-US" baseline="0" dirty="0" smtClean="0"/>
              <a:t> STD is confined to the fronts</a:t>
            </a:r>
          </a:p>
          <a:p>
            <a:r>
              <a:rPr lang="en-US" baseline="0" dirty="0" smtClean="0"/>
              <a:t>The position and magnitude of the frontal temperature is captured in the uncertainty.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019EF-2A11-4A49-8B05-1B46888C1A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95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1B4507-0C7F-D04F-AC20-EBD1896E815F}" type="slidenum">
              <a:rPr lang="en-AU" sz="1200"/>
              <a:pPr eaLnBrk="1" hangingPunct="1"/>
              <a:t>10</a:t>
            </a:fld>
            <a:endParaRPr lang="en-AU" sz="1200"/>
          </a:p>
        </p:txBody>
      </p:sp>
      <p:sp>
        <p:nvSpPr>
          <p:cNvPr id="98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Highlight the information content – 10km resolution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Credible representation of the shelf processes, boundary currents, upwelling, downwelling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Port, bay beach scale require further downscaling through nesting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However, additional information is also required with coastal observing systems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Systematically better than the op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3956FD-1BDB-2049-AD12-76B7132A15B4}" type="slidenum">
              <a:rPr lang="en-AU" smtClean="0"/>
              <a:pPr>
                <a:defRPr/>
              </a:pPr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7626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Given the </a:t>
            </a:r>
            <a:r>
              <a:rPr lang="en-US" dirty="0" err="1" smtClean="0"/>
              <a:t>EnKF</a:t>
            </a:r>
            <a:r>
              <a:rPr lang="en-US" dirty="0" smtClean="0"/>
              <a:t> foundation we will</a:t>
            </a:r>
            <a:r>
              <a:rPr lang="en-US" baseline="0" dirty="0" smtClean="0"/>
              <a:t> explore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3956FD-1BDB-2049-AD12-76B7132A15B4}" type="slidenum">
              <a:rPr lang="en-AU" smtClean="0"/>
              <a:pPr>
                <a:defRPr/>
              </a:pPr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2328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3956FD-1BDB-2049-AD12-76B7132A15B4}" type="slidenum">
              <a:rPr lang="en-AU" smtClean="0"/>
              <a:pPr>
                <a:defRPr/>
              </a:pPr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8762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17A223-84FC-014A-998B-740D69311B9B}" type="slidenum">
              <a:rPr lang="en-AU" sz="1200"/>
              <a:pPr eaLnBrk="1" hangingPunct="1"/>
              <a:t>41</a:t>
            </a:fld>
            <a:endParaRPr lang="en-AU" sz="1200"/>
          </a:p>
        </p:txBody>
      </p:sp>
      <p:sp>
        <p:nvSpPr>
          <p:cNvPr id="38915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ln/>
        </p:spPr>
      </p:sp>
      <p:sp>
        <p:nvSpPr>
          <p:cNvPr id="43011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83779" tIns="41889" rIns="83779" bIns="41889" anchor="ctr"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449CA9F-1665-5048-B55E-15D4E0A4C364}" type="slidenum">
              <a:rPr lang="en-AU" sz="1200"/>
              <a:pPr eaLnBrk="1" hangingPunct="1"/>
              <a:t>42</a:t>
            </a:fld>
            <a:endParaRPr lang="en-AU" sz="1200"/>
          </a:p>
        </p:txBody>
      </p:sp>
      <p:sp>
        <p:nvSpPr>
          <p:cNvPr id="58371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ln/>
        </p:spPr>
      </p:sp>
      <p:sp>
        <p:nvSpPr>
          <p:cNvPr id="43011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83779" tIns="41889" rIns="83779" bIns="41889" anchor="ctr"/>
          <a:lstStyle/>
          <a:p>
            <a:pPr eaLnBrk="1" hangingPunct="1">
              <a:defRPr/>
            </a:pPr>
            <a:r>
              <a:rPr lang="en-AU" dirty="0" smtClean="0"/>
              <a:t>Contours of weighted ensemble variance (0.02:0.01:0.1) of Sea surface height anomaly overlayed by the super-observations with error magnitudes exceeding 0.01 for the forecast hours, -096, -072, -048, -024, 000, 024, 048, 072 for the 1</a:t>
            </a:r>
            <a:r>
              <a:rPr lang="en-AU" baseline="30000" dirty="0" smtClean="0"/>
              <a:t>st</a:t>
            </a:r>
            <a:r>
              <a:rPr lang="en-AU" dirty="0" smtClean="0"/>
              <a:t>-8</a:t>
            </a:r>
            <a:r>
              <a:rPr lang="en-AU" baseline="30000" dirty="0" smtClean="0"/>
              <a:t>th</a:t>
            </a:r>
            <a:r>
              <a:rPr lang="en-AU" dirty="0" smtClean="0"/>
              <a:t> Jul. 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27BDB-F8D4-0B4D-B99C-8A8611C59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07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1F1E2-3ED6-714C-A213-6B1E5E4FB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3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94128-E4C9-3745-AA0C-5CF2B60C2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37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106988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58209-F392-094F-86BD-C06EC5A34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A932D-98C2-1645-8E88-9325D1AD0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58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8CA4D-79A3-5440-8746-59FE844681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34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DA472-197C-B643-B7E1-E69D023F7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28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3AA72-A86E-A74D-945B-1AE90FBD8A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91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5A77D-0E52-F44E-A1C5-09834B7C2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33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09D11-D1AC-D543-976C-226C0A471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71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1EE12-24F3-7E49-80BF-756A3E4CA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2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2A6F37E-D070-9140-AA3E-E5520173C0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831" r:id="rId2"/>
    <p:sldLayoutId id="2147484832" r:id="rId3"/>
    <p:sldLayoutId id="2147484833" r:id="rId4"/>
    <p:sldLayoutId id="2147484834" r:id="rId5"/>
    <p:sldLayoutId id="2147484835" r:id="rId6"/>
    <p:sldLayoutId id="2147484836" r:id="rId7"/>
    <p:sldLayoutId id="2147484837" r:id="rId8"/>
    <p:sldLayoutId id="2147484838" r:id="rId9"/>
    <p:sldLayoutId id="2147484839" r:id="rId10"/>
    <p:sldLayoutId id="2147484840" r:id="rId11"/>
    <p:sldLayoutId id="2147484841" r:id="rId1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3.pn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emf"/><Relationship Id="rId3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3.pn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emf"/><Relationship Id="rId3" Type="http://schemas.openxmlformats.org/officeDocument/2006/relationships/image" Target="../media/image6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Picture 3" descr="malta_water1_new.jpg"/>
          <p:cNvSpPr>
            <a:spLocks noChangeAspect="1"/>
          </p:cNvSpPr>
          <p:nvPr/>
        </p:nvSpPr>
        <p:spPr bwMode="auto">
          <a:xfrm>
            <a:off x="0" y="0"/>
            <a:ext cx="9144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 descr="PastedGraphic-1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0"/>
            <a:ext cx="8640959" cy="4326732"/>
          </a:xfrm>
          <a:prstGeom prst="rect">
            <a:avLst/>
          </a:prstGeom>
        </p:spPr>
      </p:pic>
      <p:pic>
        <p:nvPicPr>
          <p:cNvPr id="8" name="Picture 7" descr="Bluelink inline colou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880942"/>
            <a:ext cx="2376264" cy="811259"/>
          </a:xfrm>
          <a:prstGeom prst="rect">
            <a:avLst/>
          </a:prstGeom>
        </p:spPr>
      </p:pic>
      <p:pic>
        <p:nvPicPr>
          <p:cNvPr id="10" name="Picture 9" descr="CSIRO_logo_RGB_colour_small.bm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5885698"/>
            <a:ext cx="648072" cy="779883"/>
          </a:xfrm>
          <a:prstGeom prst="rect">
            <a:avLst/>
          </a:prstGeom>
        </p:spPr>
      </p:pic>
      <p:pic>
        <p:nvPicPr>
          <p:cNvPr id="11" name="Picture 10" descr="Navy_logo_hr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60"/>
          <a:stretch/>
        </p:blipFill>
        <p:spPr>
          <a:xfrm>
            <a:off x="7884368" y="5877851"/>
            <a:ext cx="1080120" cy="791509"/>
          </a:xfrm>
          <a:prstGeom prst="rect">
            <a:avLst/>
          </a:prstGeom>
        </p:spPr>
      </p:pic>
      <p:pic>
        <p:nvPicPr>
          <p:cNvPr id="2" name="Picture 1" descr="BOM_stacked_whit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1" y="5908335"/>
            <a:ext cx="1080121" cy="7347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4365104"/>
            <a:ext cx="89289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Bluelink</a:t>
            </a:r>
            <a:r>
              <a:rPr lang="en-US" sz="2800" dirty="0" smtClean="0">
                <a:solidFill>
                  <a:schemeClr val="bg1"/>
                </a:solidFill>
              </a:rPr>
              <a:t> ocean forecasting developments:</a:t>
            </a:r>
          </a:p>
          <a:p>
            <a:pPr algn="ctr"/>
            <a:r>
              <a:rPr lang="en-US" sz="1800" dirty="0" err="1" smtClean="0">
                <a:solidFill>
                  <a:schemeClr val="bg1"/>
                </a:solidFill>
              </a:rPr>
              <a:t>OceanMAPS</a:t>
            </a:r>
            <a:r>
              <a:rPr lang="en-US" sz="1800" dirty="0" smtClean="0">
                <a:solidFill>
                  <a:schemeClr val="bg1"/>
                </a:solidFill>
              </a:rPr>
              <a:t>, </a:t>
            </a:r>
            <a:r>
              <a:rPr lang="en-US" sz="1800" dirty="0">
                <a:solidFill>
                  <a:schemeClr val="bg1"/>
                </a:solidFill>
              </a:rPr>
              <a:t>ensemble </a:t>
            </a:r>
            <a:r>
              <a:rPr lang="en-US" sz="1800" dirty="0" smtClean="0">
                <a:solidFill>
                  <a:schemeClr val="bg1"/>
                </a:solidFill>
              </a:rPr>
              <a:t>forecasting and Maritime continent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5220488"/>
            <a:ext cx="89289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Brassington, </a:t>
            </a:r>
            <a:r>
              <a:rPr lang="en-US" sz="1600" dirty="0" err="1" smtClean="0">
                <a:solidFill>
                  <a:schemeClr val="bg1"/>
                </a:solidFill>
              </a:rPr>
              <a:t>Oke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</a:rPr>
              <a:t>Divakaran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</a:rPr>
              <a:t>Sakov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</a:rPr>
              <a:t>Velic</a:t>
            </a:r>
            <a:r>
              <a:rPr lang="en-US" sz="1600" dirty="0" smtClean="0">
                <a:solidFill>
                  <a:schemeClr val="bg1"/>
                </a:solidFill>
              </a:rPr>
              <a:t>, Huang, </a:t>
            </a:r>
            <a:r>
              <a:rPr lang="en-US" sz="1600" dirty="0" err="1" smtClean="0">
                <a:solidFill>
                  <a:schemeClr val="bg1"/>
                </a:solidFill>
              </a:rPr>
              <a:t>Zhong</a:t>
            </a:r>
            <a:r>
              <a:rPr lang="en-US" sz="1600" dirty="0" smtClean="0">
                <a:solidFill>
                  <a:schemeClr val="bg1"/>
                </a:solidFill>
              </a:rPr>
              <a:t>, Fiedler, Chamberlain, Hogg and Kiss </a:t>
            </a:r>
            <a:r>
              <a:rPr lang="en-US" sz="1600" dirty="0" smtClean="0">
                <a:solidFill>
                  <a:srgbClr val="FFFF00"/>
                </a:solidFill>
              </a:rPr>
              <a:t>+ </a:t>
            </a:r>
            <a:r>
              <a:rPr lang="en-US" sz="1600" dirty="0" err="1" smtClean="0">
                <a:solidFill>
                  <a:srgbClr val="FFFF00"/>
                </a:solidFill>
              </a:rPr>
              <a:t>Dietachmayer</a:t>
            </a:r>
            <a:r>
              <a:rPr lang="en-US" sz="1600" dirty="0" smtClean="0">
                <a:solidFill>
                  <a:srgbClr val="FFFF00"/>
                </a:solidFill>
              </a:rPr>
              <a:t>, </a:t>
            </a:r>
            <a:r>
              <a:rPr lang="en-US" sz="1600" dirty="0" err="1" smtClean="0">
                <a:solidFill>
                  <a:srgbClr val="FFFF00"/>
                </a:solidFill>
              </a:rPr>
              <a:t>Colberg</a:t>
            </a:r>
            <a:r>
              <a:rPr lang="en-US" sz="1600" dirty="0" smtClean="0">
                <a:solidFill>
                  <a:srgbClr val="FFFF00"/>
                </a:solidFill>
              </a:rPr>
              <a:t> and </a:t>
            </a:r>
            <a:r>
              <a:rPr lang="en-US" sz="1600" dirty="0" err="1" smtClean="0">
                <a:solidFill>
                  <a:srgbClr val="FFFF00"/>
                </a:solidFill>
              </a:rPr>
              <a:t>Zeiger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53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eanMAPSv3_S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44" y="1340768"/>
            <a:ext cx="9147944" cy="43562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340768"/>
            <a:ext cx="9144000" cy="453650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solidFill>
            <a:srgbClr val="106EC8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281" name="Text Box 5"/>
          <p:cNvSpPr txBox="1">
            <a:spLocks noChangeArrowheads="1"/>
          </p:cNvSpPr>
          <p:nvPr/>
        </p:nvSpPr>
        <p:spPr bwMode="auto">
          <a:xfrm>
            <a:off x="107504" y="188640"/>
            <a:ext cx="8928992" cy="892552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Ocean Model Analysis and Prediction System 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schemeClr val="bg1"/>
                </a:solidFill>
              </a:rPr>
              <a:t>OceanMAPS</a:t>
            </a:r>
            <a:r>
              <a:rPr lang="en-US" dirty="0" smtClean="0">
                <a:solidFill>
                  <a:schemeClr val="bg1"/>
                </a:solidFill>
              </a:rPr>
              <a:t> version 3.2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TARGET 2018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7286" name="TextBox 6"/>
          <p:cNvSpPr txBox="1">
            <a:spLocks noChangeArrowheads="1"/>
          </p:cNvSpPr>
          <p:nvPr/>
        </p:nvSpPr>
        <p:spPr bwMode="auto">
          <a:xfrm>
            <a:off x="395536" y="1556792"/>
            <a:ext cx="362751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 smtClean="0"/>
              <a:t>Ocean Model</a:t>
            </a: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MOM 5.1</a:t>
            </a:r>
          </a:p>
          <a:p>
            <a:pPr eaLnBrk="1" hangingPunct="1"/>
            <a:r>
              <a:rPr lang="en-US" sz="1600" dirty="0" smtClean="0"/>
              <a:t>z</a:t>
            </a:r>
            <a:r>
              <a:rPr lang="en-US" sz="1600" dirty="0"/>
              <a:t>* vertical coordinate</a:t>
            </a:r>
          </a:p>
          <a:p>
            <a:pPr eaLnBrk="1" hangingPunct="1"/>
            <a:r>
              <a:rPr lang="en-US" sz="1600" dirty="0"/>
              <a:t>Smith and </a:t>
            </a:r>
            <a:r>
              <a:rPr lang="en-US" sz="1600" dirty="0" err="1"/>
              <a:t>Sandwell</a:t>
            </a:r>
            <a:r>
              <a:rPr lang="en-US" sz="1600" dirty="0"/>
              <a:t>, v11.1</a:t>
            </a:r>
          </a:p>
          <a:p>
            <a:pPr eaLnBrk="1" hangingPunct="1"/>
            <a:r>
              <a:rPr lang="en-US" sz="1600" dirty="0" smtClean="0"/>
              <a:t>3599×1499×50</a:t>
            </a:r>
            <a:endParaRPr lang="en-US" sz="1600" dirty="0"/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/>
              <a:t>0</a:t>
            </a:r>
            <a:r>
              <a:rPr lang="en-US" sz="1600" dirty="0" smtClean="0"/>
              <a:t>-360, </a:t>
            </a:r>
            <a:r>
              <a:rPr lang="en-US" sz="1600" dirty="0"/>
              <a:t>75S</a:t>
            </a:r>
            <a:r>
              <a:rPr lang="en-US" sz="1600" dirty="0" smtClean="0"/>
              <a:t>-75N </a:t>
            </a:r>
            <a:r>
              <a:rPr lang="en-US" sz="1600" dirty="0"/>
              <a:t>(0.1°×0.1°)</a:t>
            </a:r>
          </a:p>
          <a:p>
            <a:pPr eaLnBrk="1" hangingPunct="1"/>
            <a:r>
              <a:rPr lang="en-US" sz="1600" dirty="0"/>
              <a:t>0</a:t>
            </a:r>
            <a:r>
              <a:rPr lang="en-US" sz="1600" dirty="0" smtClean="0"/>
              <a:t>-15 </a:t>
            </a:r>
            <a:r>
              <a:rPr lang="en-US" sz="1600" dirty="0"/>
              <a:t>m 	(</a:t>
            </a:r>
            <a:r>
              <a:rPr lang="en-US" sz="1600" dirty="0" err="1"/>
              <a:t>Δz</a:t>
            </a:r>
            <a:r>
              <a:rPr lang="en-US" sz="1600" dirty="0"/>
              <a:t> = 5 m)</a:t>
            </a:r>
          </a:p>
          <a:p>
            <a:pPr eaLnBrk="1" hangingPunct="1"/>
            <a:r>
              <a:rPr lang="en-US" sz="1600" dirty="0" smtClean="0"/>
              <a:t>15-90 </a:t>
            </a:r>
            <a:r>
              <a:rPr lang="en-US" sz="1600" dirty="0"/>
              <a:t>m 	(</a:t>
            </a:r>
            <a:r>
              <a:rPr lang="en-US" sz="1600" dirty="0" smtClean="0"/>
              <a:t>Δz~5 to 10 </a:t>
            </a:r>
            <a:r>
              <a:rPr lang="en-US" sz="1600" dirty="0"/>
              <a:t>m</a:t>
            </a:r>
            <a:r>
              <a:rPr lang="en-US" sz="1600" dirty="0" smtClean="0"/>
              <a:t>)</a:t>
            </a:r>
          </a:p>
          <a:p>
            <a:pPr eaLnBrk="1" hangingPunct="1"/>
            <a:r>
              <a:rPr lang="en-US" sz="1600" dirty="0" smtClean="0"/>
              <a:t>90-</a:t>
            </a:r>
            <a:r>
              <a:rPr lang="en-US" sz="1600" dirty="0"/>
              <a:t>200m </a:t>
            </a:r>
            <a:r>
              <a:rPr lang="en-US" sz="1600" dirty="0" smtClean="0"/>
              <a:t>	(</a:t>
            </a:r>
            <a:r>
              <a:rPr lang="en-US" sz="1600" dirty="0" err="1" smtClean="0"/>
              <a:t>Δz</a:t>
            </a:r>
            <a:r>
              <a:rPr lang="en-US" sz="1600" dirty="0" smtClean="0"/>
              <a:t>=10 </a:t>
            </a:r>
            <a:r>
              <a:rPr lang="en-US" sz="1600" dirty="0"/>
              <a:t>m</a:t>
            </a:r>
            <a:r>
              <a:rPr lang="en-US" sz="1600" dirty="0" smtClean="0"/>
              <a:t>)</a:t>
            </a:r>
            <a:endParaRPr lang="en-US" sz="1600" dirty="0"/>
          </a:p>
          <a:p>
            <a:pPr eaLnBrk="1" hangingPunct="1"/>
            <a:r>
              <a:rPr lang="en-US" sz="1600" dirty="0"/>
              <a:t>Minimum column depth – 15 m</a:t>
            </a:r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 smtClean="0"/>
              <a:t>GOTM, </a:t>
            </a:r>
            <a:r>
              <a:rPr lang="en-US" sz="1600" dirty="0" smtClean="0">
                <a:solidFill>
                  <a:srgbClr val="FF0000"/>
                </a:solidFill>
              </a:rPr>
              <a:t>K-</a:t>
            </a:r>
            <a:r>
              <a:rPr lang="en-US" sz="1600" dirty="0" err="1" smtClean="0">
                <a:solidFill>
                  <a:srgbClr val="FF0000"/>
                </a:solidFill>
              </a:rPr>
              <a:t>eps</a:t>
            </a:r>
            <a:r>
              <a:rPr lang="en-US" sz="1600" dirty="0" smtClean="0">
                <a:solidFill>
                  <a:srgbClr val="FF0000"/>
                </a:solidFill>
              </a:rPr>
              <a:t> buoyancy</a:t>
            </a:r>
          </a:p>
          <a:p>
            <a:pPr eaLnBrk="1" hangingPunct="1"/>
            <a:r>
              <a:rPr lang="en-US" sz="1600" dirty="0" smtClean="0"/>
              <a:t>No tides</a:t>
            </a:r>
          </a:p>
          <a:p>
            <a:pPr eaLnBrk="1" hangingPunct="1"/>
            <a:r>
              <a:rPr lang="en-US" sz="1600" dirty="0" smtClean="0"/>
              <a:t>No sea-ice</a:t>
            </a:r>
            <a:endParaRPr lang="en-US" sz="1600" dirty="0"/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4400872" y="1587564"/>
            <a:ext cx="474312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 smtClean="0"/>
              <a:t>Data Assimilation</a:t>
            </a:r>
          </a:p>
          <a:p>
            <a:pPr eaLnBrk="1" hangingPunct="1"/>
            <a:r>
              <a:rPr lang="en-US" sz="1600" dirty="0" smtClean="0"/>
              <a:t>ENKF-C (</a:t>
            </a:r>
            <a:r>
              <a:rPr lang="en-US" sz="1600" dirty="0" err="1" smtClean="0"/>
              <a:t>Sakov</a:t>
            </a:r>
            <a:r>
              <a:rPr lang="en-US" sz="1600" dirty="0" smtClean="0"/>
              <a:t>, 2014)</a:t>
            </a:r>
          </a:p>
          <a:p>
            <a:pPr eaLnBrk="1" hangingPunct="1"/>
            <a:r>
              <a:rPr lang="en-US" sz="1600" dirty="0" smtClean="0"/>
              <a:t>Ensemble </a:t>
            </a:r>
            <a:r>
              <a:rPr lang="en-US" sz="1600" dirty="0"/>
              <a:t>optimal interpolation</a:t>
            </a:r>
          </a:p>
          <a:p>
            <a:pPr eaLnBrk="1" hangingPunct="1"/>
            <a:r>
              <a:rPr lang="en-US" sz="1600" dirty="0"/>
              <a:t>State vector (eta, T, </a:t>
            </a:r>
            <a:r>
              <a:rPr lang="en-US" sz="1600" dirty="0" smtClean="0"/>
              <a:t>S, u, v)</a:t>
            </a:r>
            <a:endParaRPr lang="en-US" sz="1600" dirty="0"/>
          </a:p>
          <a:p>
            <a:pPr eaLnBrk="1" hangingPunct="1"/>
            <a:r>
              <a:rPr lang="en-US" sz="1600" dirty="0"/>
              <a:t>144-member ensemble </a:t>
            </a:r>
            <a:endParaRPr lang="en-US" sz="1600" dirty="0" smtClean="0"/>
          </a:p>
          <a:p>
            <a:pPr eaLnBrk="1" hangingPunct="1"/>
            <a:r>
              <a:rPr lang="en-US" sz="1600" dirty="0" smtClean="0"/>
              <a:t>Restart </a:t>
            </a:r>
            <a:r>
              <a:rPr lang="en-US" sz="1600" dirty="0" err="1" smtClean="0"/>
              <a:t>initialisation</a:t>
            </a:r>
            <a:endParaRPr lang="en-US" sz="1600" dirty="0" smtClean="0"/>
          </a:p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1600" b="1" dirty="0" smtClean="0"/>
              <a:t>Observations</a:t>
            </a:r>
          </a:p>
          <a:p>
            <a:pPr eaLnBrk="1" hangingPunct="1"/>
            <a:r>
              <a:rPr lang="en-US" sz="1600" dirty="0" smtClean="0"/>
              <a:t>Satellite altimetry (</a:t>
            </a:r>
            <a:r>
              <a:rPr lang="en-US" sz="1200" dirty="0" smtClean="0"/>
              <a:t>Jason3, Sentinel3A, Cryosat2, </a:t>
            </a:r>
            <a:r>
              <a:rPr lang="en-US" sz="1200" dirty="0" err="1" smtClean="0"/>
              <a:t>AltiKa</a:t>
            </a:r>
            <a:r>
              <a:rPr lang="en-US" sz="1200" dirty="0" smtClean="0"/>
              <a:t>) </a:t>
            </a:r>
          </a:p>
          <a:p>
            <a:pPr eaLnBrk="1" hangingPunct="1"/>
            <a:r>
              <a:rPr lang="en-US" sz="1600" dirty="0" smtClean="0"/>
              <a:t>Satellite SST (</a:t>
            </a:r>
            <a:r>
              <a:rPr lang="en-US" sz="1200" dirty="0" err="1" smtClean="0"/>
              <a:t>Metop</a:t>
            </a:r>
            <a:r>
              <a:rPr lang="en-US" sz="1200" dirty="0" smtClean="0"/>
              <a:t>-A, </a:t>
            </a:r>
            <a:r>
              <a:rPr lang="en-US" sz="1200" dirty="0" err="1" smtClean="0"/>
              <a:t>Metop</a:t>
            </a:r>
            <a:r>
              <a:rPr lang="en-US" sz="1200" dirty="0" smtClean="0"/>
              <a:t>-B, VIIRS, AVHRR, AMSR2</a:t>
            </a:r>
            <a:r>
              <a:rPr lang="en-US" sz="1600" dirty="0" smtClean="0"/>
              <a:t>)</a:t>
            </a:r>
          </a:p>
          <a:p>
            <a:pPr eaLnBrk="1" hangingPunct="1"/>
            <a:r>
              <a:rPr lang="en-US" sz="1600" dirty="0" smtClean="0"/>
              <a:t>In situ profiles Argo, CTD, XBT</a:t>
            </a:r>
          </a:p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1600" b="1" dirty="0" smtClean="0"/>
              <a:t>Forcing</a:t>
            </a:r>
          </a:p>
          <a:p>
            <a:pPr eaLnBrk="1" hangingPunct="1"/>
            <a:r>
              <a:rPr lang="en-US" sz="1600" dirty="0" smtClean="0"/>
              <a:t>ACCESS-G APS2 (</a:t>
            </a:r>
            <a:r>
              <a:rPr lang="en-US" sz="1600" dirty="0" smtClean="0">
                <a:solidFill>
                  <a:srgbClr val="FF0000"/>
                </a:solidFill>
              </a:rPr>
              <a:t>bulk-formulae</a:t>
            </a:r>
            <a:r>
              <a:rPr lang="en-US" sz="1600" dirty="0" smtClean="0"/>
              <a:t>)</a:t>
            </a:r>
          </a:p>
          <a:p>
            <a:pPr eaLnBrk="1" hangingPunct="1"/>
            <a:r>
              <a:rPr lang="en-US" sz="1600" dirty="0"/>
              <a:t>Climatological river </a:t>
            </a:r>
            <a:r>
              <a:rPr lang="en-US" sz="1600" dirty="0" smtClean="0"/>
              <a:t>discharge</a:t>
            </a:r>
            <a:endParaRPr lang="en-US" sz="1600" dirty="0"/>
          </a:p>
        </p:txBody>
      </p:sp>
      <p:pic>
        <p:nvPicPr>
          <p:cNvPr id="4" name="Picture 3" descr="Bluelink inline colou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5733256"/>
            <a:ext cx="3168352" cy="1081679"/>
          </a:xfrm>
          <a:prstGeom prst="rect">
            <a:avLst/>
          </a:prstGeom>
        </p:spPr>
      </p:pic>
      <p:pic>
        <p:nvPicPr>
          <p:cNvPr id="5" name="Picture 4" descr="BOM_stacked_blac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5764342"/>
            <a:ext cx="1547664" cy="1093658"/>
          </a:xfrm>
          <a:prstGeom prst="rect">
            <a:avLst/>
          </a:prstGeom>
        </p:spPr>
      </p:pic>
      <p:pic>
        <p:nvPicPr>
          <p:cNvPr id="6" name="Picture 5" descr="CSIRO_logo_RGB_colour_small.bm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5939533"/>
            <a:ext cx="606477" cy="729828"/>
          </a:xfrm>
          <a:prstGeom prst="rect">
            <a:avLst/>
          </a:prstGeom>
        </p:spPr>
      </p:pic>
      <p:pic>
        <p:nvPicPr>
          <p:cNvPr id="10" name="Picture 9" descr="Navy_logo_hr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60"/>
          <a:stretch/>
        </p:blipFill>
        <p:spPr>
          <a:xfrm>
            <a:off x="5786368" y="5923460"/>
            <a:ext cx="1017880" cy="745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20272" y="6093296"/>
            <a:ext cx="2016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Thanks also to GFDL, the </a:t>
            </a:r>
          </a:p>
          <a:p>
            <a:r>
              <a:rPr lang="en-US" sz="1000" dirty="0" smtClean="0"/>
              <a:t>global ocean observing system, IMOS and JCOMM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72045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_for_glo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9947" y="476672"/>
            <a:ext cx="4534051" cy="5688632"/>
          </a:xfrm>
          <a:prstGeom prst="rect">
            <a:avLst/>
          </a:prstGeom>
        </p:spPr>
      </p:pic>
      <p:pic>
        <p:nvPicPr>
          <p:cNvPr id="3" name="Picture 2" descr="temp_ana_glo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00" y="468684"/>
            <a:ext cx="4531978" cy="56966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9632" y="44624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52120" y="44624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FORECAST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6381328"/>
            <a:ext cx="29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Divakaran</a:t>
            </a:r>
            <a:r>
              <a:rPr lang="en-US" sz="1800" dirty="0" smtClean="0"/>
              <a:t> et al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09693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44624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52120" y="44624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FORECAST</a:t>
            </a:r>
            <a:endParaRPr lang="en-US" dirty="0"/>
          </a:p>
        </p:txBody>
      </p:sp>
      <p:pic>
        <p:nvPicPr>
          <p:cNvPr id="6" name="Picture 5" descr="salt_ana_glo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36"/>
          <a:stretch/>
        </p:blipFill>
        <p:spPr>
          <a:xfrm>
            <a:off x="254000" y="842158"/>
            <a:ext cx="4173984" cy="5107122"/>
          </a:xfrm>
          <a:prstGeom prst="rect">
            <a:avLst/>
          </a:prstGeom>
        </p:spPr>
      </p:pic>
      <p:pic>
        <p:nvPicPr>
          <p:cNvPr id="7" name="Picture 6" descr="salt_glo_for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33"/>
          <a:stretch/>
        </p:blipFill>
        <p:spPr>
          <a:xfrm>
            <a:off x="4917440" y="836712"/>
            <a:ext cx="424249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8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icture 3" descr="malta_water1_new.jpg"/>
          <p:cNvSpPr>
            <a:spLocks noChangeAspect="1"/>
          </p:cNvSpPr>
          <p:nvPr/>
        </p:nvSpPr>
        <p:spPr bwMode="auto">
          <a:xfrm>
            <a:off x="0" y="0"/>
            <a:ext cx="9144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106EC8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9512" y="188640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rgbClr val="FFFFFF"/>
                </a:solidFill>
                <a:latin typeface="Helvetica"/>
                <a:cs typeface="Helvetica"/>
              </a:rPr>
              <a:t>Toward </a:t>
            </a:r>
            <a:r>
              <a:rPr lang="en-AU" sz="2800" dirty="0" err="1" smtClean="0">
                <a:solidFill>
                  <a:srgbClr val="FFFFFF"/>
                </a:solidFill>
                <a:latin typeface="Helvetica"/>
                <a:cs typeface="Helvetica"/>
              </a:rPr>
              <a:t>EnKF</a:t>
            </a:r>
            <a:r>
              <a:rPr lang="en-AU" sz="2800" dirty="0" smtClean="0">
                <a:solidFill>
                  <a:srgbClr val="FFFFFF"/>
                </a:solidFill>
                <a:latin typeface="Helvetica"/>
                <a:cs typeface="Helvetica"/>
              </a:rPr>
              <a:t> initialisation / ensemble forecasting</a:t>
            </a:r>
            <a:endParaRPr lang="en-US" sz="28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1196752"/>
            <a:ext cx="45365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Helvetica"/>
                <a:cs typeface="Helvetica"/>
              </a:rPr>
              <a:t>OFAM3 + </a:t>
            </a:r>
            <a:r>
              <a:rPr lang="en-AU" dirty="0" err="1" smtClean="0">
                <a:latin typeface="Helvetica"/>
                <a:cs typeface="Helvetica"/>
              </a:rPr>
              <a:t>EnKF</a:t>
            </a:r>
            <a:r>
              <a:rPr lang="en-AU" dirty="0" smtClean="0">
                <a:latin typeface="Helvetica"/>
                <a:cs typeface="Helvetica"/>
              </a:rPr>
              <a:t> </a:t>
            </a:r>
          </a:p>
          <a:p>
            <a:pPr marL="800100" lvl="1" indent="-342900">
              <a:buFont typeface="Arial"/>
              <a:buChar char="•"/>
            </a:pPr>
            <a:r>
              <a:rPr lang="en-AU" sz="1800" dirty="0" smtClean="0">
                <a:latin typeface="Helvetica"/>
                <a:cs typeface="Helvetica"/>
              </a:rPr>
              <a:t>96-member ensemble</a:t>
            </a:r>
          </a:p>
          <a:p>
            <a:pPr marL="800100" lvl="1" indent="-342900">
              <a:buFont typeface="Arial"/>
              <a:buChar char="•"/>
            </a:pPr>
            <a:r>
              <a:rPr lang="en-AU" sz="1800" dirty="0" smtClean="0">
                <a:latin typeface="Helvetica"/>
                <a:cs typeface="Helvetica"/>
              </a:rPr>
              <a:t>Sat-altimetry, Sat-SST, profiles </a:t>
            </a:r>
          </a:p>
          <a:p>
            <a:pPr marL="800100" lvl="1" indent="-342900">
              <a:buFont typeface="Arial"/>
              <a:buChar char="•"/>
            </a:pPr>
            <a:r>
              <a:rPr lang="en-AU" sz="1800" dirty="0" smtClean="0">
                <a:latin typeface="Helvetica"/>
                <a:cs typeface="Helvetica"/>
              </a:rPr>
              <a:t>2 year </a:t>
            </a:r>
            <a:r>
              <a:rPr lang="en-AU" sz="1800" dirty="0" err="1" smtClean="0">
                <a:latin typeface="Helvetica"/>
                <a:cs typeface="Helvetica"/>
              </a:rPr>
              <a:t>hindcast</a:t>
            </a:r>
            <a:endParaRPr lang="en-AU" sz="1800" dirty="0" smtClean="0">
              <a:latin typeface="Helvetica"/>
              <a:cs typeface="Helvetica"/>
            </a:endParaRPr>
          </a:p>
          <a:p>
            <a:pPr marL="800100" lvl="1" indent="-342900">
              <a:buFont typeface="Arial"/>
              <a:buChar char="•"/>
            </a:pPr>
            <a:r>
              <a:rPr lang="en-AU" sz="1800" dirty="0" smtClean="0">
                <a:latin typeface="Helvetica"/>
                <a:cs typeface="Helvetica"/>
              </a:rPr>
              <a:t>3 day </a:t>
            </a:r>
            <a:r>
              <a:rPr lang="en-AU" sz="1800" dirty="0" err="1" smtClean="0">
                <a:latin typeface="Helvetica"/>
                <a:cs typeface="Helvetica"/>
              </a:rPr>
              <a:t>hindcast</a:t>
            </a:r>
            <a:r>
              <a:rPr lang="en-AU" sz="1800" dirty="0" smtClean="0">
                <a:latin typeface="Helvetica"/>
                <a:cs typeface="Helvetica"/>
              </a:rPr>
              <a:t> cycle</a:t>
            </a:r>
          </a:p>
          <a:p>
            <a:pPr marL="800100" lvl="1" indent="-342900">
              <a:buFont typeface="Arial"/>
              <a:buChar char="•"/>
            </a:pPr>
            <a:r>
              <a:rPr lang="en-AU" sz="1800" dirty="0" smtClean="0">
                <a:latin typeface="Helvetica"/>
                <a:cs typeface="Helvetica"/>
              </a:rPr>
              <a:t>Localisation: 150 km SLA and SST </a:t>
            </a:r>
          </a:p>
          <a:p>
            <a:pPr marL="2171700" lvl="4" indent="-342900">
              <a:buFont typeface="Arial"/>
              <a:buChar char="•"/>
            </a:pPr>
            <a:r>
              <a:rPr lang="en-AU" sz="1800" dirty="0" smtClean="0">
                <a:latin typeface="Helvetica"/>
                <a:cs typeface="Helvetica"/>
              </a:rPr>
              <a:t>450 km T and S</a:t>
            </a:r>
          </a:p>
          <a:p>
            <a:pPr marL="800100" lvl="1" indent="-342900">
              <a:buFont typeface="Arial"/>
              <a:buChar char="•"/>
            </a:pPr>
            <a:r>
              <a:rPr lang="en-AU" sz="1800" dirty="0" smtClean="0">
                <a:latin typeface="Helvetica"/>
                <a:cs typeface="Helvetica"/>
              </a:rPr>
              <a:t>4% capped inflation</a:t>
            </a:r>
          </a:p>
          <a:p>
            <a:pPr marL="800100" lvl="1" indent="-342900">
              <a:buFont typeface="Arial"/>
              <a:buChar char="•"/>
            </a:pPr>
            <a:r>
              <a:rPr lang="en-AU" sz="1800" dirty="0" smtClean="0">
                <a:latin typeface="Helvetica"/>
                <a:cs typeface="Helvetica"/>
              </a:rPr>
              <a:t>SST bias correction</a:t>
            </a:r>
            <a:endParaRPr lang="en-AU" sz="18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6381328"/>
            <a:ext cx="29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Sakov</a:t>
            </a:r>
            <a:endParaRPr lang="en-US" sz="1800" dirty="0"/>
          </a:p>
        </p:txBody>
      </p:sp>
      <p:pic>
        <p:nvPicPr>
          <p:cNvPr id="9" name="Picture 8" descr="Sakov_talk_pg11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33" t="24096" r="11889" b="25431"/>
          <a:stretch/>
        </p:blipFill>
        <p:spPr>
          <a:xfrm>
            <a:off x="2843808" y="3904710"/>
            <a:ext cx="6192688" cy="28767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48064" y="1196752"/>
            <a:ext cx="3556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Helvetica"/>
                <a:cs typeface="Helvetica"/>
              </a:rPr>
              <a:t>Resources:</a:t>
            </a:r>
          </a:p>
          <a:p>
            <a:pPr marL="800100" lvl="1" indent="-342900">
              <a:buFont typeface="Arial"/>
              <a:buChar char="•"/>
            </a:pPr>
            <a:r>
              <a:rPr lang="en-AU" sz="2000" dirty="0" smtClean="0">
                <a:latin typeface="Helvetica"/>
                <a:cs typeface="Helvetica"/>
              </a:rPr>
              <a:t>CPU: ~9 </a:t>
            </a:r>
            <a:r>
              <a:rPr lang="en-AU" sz="2000" dirty="0" err="1" smtClean="0">
                <a:latin typeface="Helvetica"/>
                <a:cs typeface="Helvetica"/>
              </a:rPr>
              <a:t>kSU</a:t>
            </a:r>
            <a:r>
              <a:rPr lang="en-AU" sz="2000" dirty="0" smtClean="0">
                <a:latin typeface="Helvetica"/>
                <a:cs typeface="Helvetica"/>
              </a:rPr>
              <a:t> / cycle</a:t>
            </a:r>
          </a:p>
          <a:p>
            <a:pPr marL="800100" lvl="1" indent="-342900">
              <a:buFont typeface="Arial"/>
              <a:buChar char="•"/>
            </a:pPr>
            <a:r>
              <a:rPr lang="en-AU" sz="2000" dirty="0" smtClean="0">
                <a:latin typeface="Helvetica"/>
                <a:cs typeface="Helvetica"/>
              </a:rPr>
              <a:t>Footprint: 4-7 TB</a:t>
            </a:r>
          </a:p>
          <a:p>
            <a:pPr marL="800100" lvl="1" indent="-342900">
              <a:buFont typeface="Arial"/>
              <a:buChar char="•"/>
            </a:pPr>
            <a:r>
              <a:rPr lang="en-AU" sz="2000" dirty="0" smtClean="0">
                <a:latin typeface="Helvetica"/>
                <a:cs typeface="Helvetica"/>
              </a:rPr>
              <a:t>Full restart: 2.8 TB</a:t>
            </a:r>
          </a:p>
        </p:txBody>
      </p:sp>
    </p:spTree>
    <p:extLst>
      <p:ext uri="{BB962C8B-B14F-4D97-AF65-F5344CB8AC3E}">
        <p14:creationId xmlns:p14="http://schemas.microsoft.com/office/powerpoint/2010/main" val="1243257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106EC8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886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 smtClean="0">
                <a:solidFill>
                  <a:schemeClr val="bg1"/>
                </a:solidFill>
              </a:rPr>
              <a:t>Ensemble </a:t>
            </a:r>
            <a:r>
              <a:rPr lang="en-AU" sz="2800" dirty="0" err="1" smtClean="0">
                <a:solidFill>
                  <a:schemeClr val="bg1"/>
                </a:solidFill>
              </a:rPr>
              <a:t>Kalman</a:t>
            </a:r>
            <a:r>
              <a:rPr lang="en-AU" sz="2800" dirty="0" smtClean="0">
                <a:solidFill>
                  <a:schemeClr val="bg1"/>
                </a:solidFill>
              </a:rPr>
              <a:t> Filter DA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3" name="Picture 2" descr="Sakov_talk_slide19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11" t="11633" r="15556" b="8334"/>
          <a:stretch/>
        </p:blipFill>
        <p:spPr>
          <a:xfrm>
            <a:off x="2581382" y="1024695"/>
            <a:ext cx="4006842" cy="3268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23728" y="620688"/>
            <a:ext cx="5004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OceanMAPSv3 </a:t>
            </a:r>
            <a:r>
              <a:rPr lang="en-US" sz="1800" dirty="0" err="1" smtClean="0">
                <a:solidFill>
                  <a:srgbClr val="FFFFFF"/>
                </a:solidFill>
              </a:rPr>
              <a:t>vs</a:t>
            </a:r>
            <a:r>
              <a:rPr lang="en-US" sz="1800" dirty="0" smtClean="0">
                <a:solidFill>
                  <a:srgbClr val="FFFFFF"/>
                </a:solidFill>
              </a:rPr>
              <a:t> OFAM3+EnKF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99592" y="4365104"/>
            <a:ext cx="7537613" cy="1783708"/>
            <a:chOff x="1259632" y="5157192"/>
            <a:chExt cx="6624736" cy="1567684"/>
          </a:xfrm>
        </p:grpSpPr>
        <p:pic>
          <p:nvPicPr>
            <p:cNvPr id="7" name="Picture 6" descr="stats.pd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632" y="5608320"/>
              <a:ext cx="6624736" cy="1116556"/>
            </a:xfrm>
            <a:prstGeom prst="rect">
              <a:avLst/>
            </a:prstGeom>
          </p:spPr>
        </p:pic>
        <p:pic>
          <p:nvPicPr>
            <p:cNvPr id="9" name="Picture 8" descr="stats.pdf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632" y="5157192"/>
              <a:ext cx="6624736" cy="494536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835696" y="6309320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8000"/>
                </a:solidFill>
              </a:rPr>
              <a:t>15%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1840" y="6309320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8000"/>
                </a:solidFill>
              </a:rPr>
              <a:t>15%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3768" y="6309320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8000"/>
                </a:solidFill>
              </a:rPr>
              <a:t>7</a:t>
            </a:r>
            <a:r>
              <a:rPr lang="en-US" sz="2000" dirty="0" smtClean="0">
                <a:solidFill>
                  <a:srgbClr val="008000"/>
                </a:solidFill>
              </a:rPr>
              <a:t>%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79912" y="6309320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8000"/>
                </a:solidFill>
              </a:rPr>
              <a:t>29%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8144" y="6309320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8000"/>
                </a:solidFill>
              </a:rPr>
              <a:t>11%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64288" y="6309320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8000"/>
                </a:solidFill>
              </a:rPr>
              <a:t>16%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16216" y="6309320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-2%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12360" y="6309320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8000"/>
                </a:solidFill>
              </a:rPr>
              <a:t>28%</a:t>
            </a:r>
            <a:endParaRPr lang="en-US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9982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106EC8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Picture 3" descr="malta_water1_new.jpg"/>
          <p:cNvSpPr>
            <a:spLocks noChangeAspect="1"/>
          </p:cNvSpPr>
          <p:nvPr/>
        </p:nvSpPr>
        <p:spPr bwMode="auto">
          <a:xfrm>
            <a:off x="0" y="0"/>
            <a:ext cx="9144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9512" y="116632"/>
            <a:ext cx="77768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Helvetica"/>
                <a:cs typeface="Helvetica"/>
              </a:rPr>
              <a:t>Potential performance gain from </a:t>
            </a:r>
            <a:r>
              <a:rPr lang="en-US" sz="3200" dirty="0" err="1" smtClean="0">
                <a:solidFill>
                  <a:srgbClr val="FFFFFF"/>
                </a:solidFill>
                <a:latin typeface="Helvetica"/>
                <a:cs typeface="Helvetica"/>
              </a:rPr>
              <a:t>EnKF</a:t>
            </a:r>
            <a:endParaRPr lang="en-US" sz="32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548680"/>
            <a:ext cx="860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Mean Absolute Difference </a:t>
            </a:r>
            <a:r>
              <a:rPr lang="mr-IN" sz="1800" dirty="0" smtClean="0">
                <a:solidFill>
                  <a:schemeClr val="bg1"/>
                </a:solidFill>
              </a:rPr>
              <a:t>–</a:t>
            </a:r>
            <a:r>
              <a:rPr lang="en-US" sz="1800" dirty="0" smtClean="0">
                <a:solidFill>
                  <a:schemeClr val="bg1"/>
                </a:solidFill>
              </a:rPr>
              <a:t> Day 1 forecast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79912" y="609329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srgbClr val="000000"/>
                </a:solidFill>
              </a:rPr>
              <a:t>2018</a:t>
            </a:r>
            <a:endParaRPr 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4048" y="119675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Temperature</a:t>
            </a:r>
            <a:endParaRPr lang="en-US" sz="18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211960" y="3645024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Sea level anomaly</a:t>
            </a:r>
            <a:endParaRPr lang="en-US" sz="1800" dirty="0" smtClean="0"/>
          </a:p>
        </p:txBody>
      </p:sp>
      <p:pic>
        <p:nvPicPr>
          <p:cNvPr id="5" name="Picture 4" descr="CLASS4_temp_MAE_Aus_f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87"/>
          <a:stretch/>
        </p:blipFill>
        <p:spPr>
          <a:xfrm>
            <a:off x="914982" y="1052737"/>
            <a:ext cx="6480720" cy="2359393"/>
          </a:xfrm>
          <a:prstGeom prst="rect">
            <a:avLst/>
          </a:prstGeom>
        </p:spPr>
      </p:pic>
      <p:pic>
        <p:nvPicPr>
          <p:cNvPr id="13" name="Picture 12" descr="CLASS4_salt_MAE_Aus_f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982" y="3499436"/>
            <a:ext cx="6480720" cy="26658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6200000">
            <a:off x="-304508" y="2040813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 smtClean="0">
                <a:solidFill>
                  <a:srgbClr val="000000"/>
                </a:solidFill>
              </a:rPr>
              <a:t>Temperature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89119" y="4561093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 smtClean="0">
                <a:solidFill>
                  <a:srgbClr val="000000"/>
                </a:solidFill>
              </a:rPr>
              <a:t>Salinity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147230" y="2492896"/>
            <a:ext cx="3528392" cy="720080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19238" y="5445224"/>
            <a:ext cx="3744416" cy="0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868144" y="3140968"/>
            <a:ext cx="1800200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796136" y="4149080"/>
            <a:ext cx="1872208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524328" y="2348880"/>
            <a:ext cx="16196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</a:rPr>
              <a:t>EnKF</a:t>
            </a:r>
            <a:r>
              <a:rPr lang="en-US" sz="2000" dirty="0" smtClean="0">
                <a:solidFill>
                  <a:srgbClr val="000000"/>
                </a:solidFill>
              </a:rPr>
              <a:t> offers competitive to leading performance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o</a:t>
            </a:r>
            <a:r>
              <a:rPr lang="en-US" sz="2000" dirty="0" smtClean="0">
                <a:solidFill>
                  <a:srgbClr val="000000"/>
                </a:solidFill>
              </a:rPr>
              <a:t>r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Tactical neutrality to advantage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808" y="648866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AU" sz="1800" b="1" dirty="0" smtClean="0">
                <a:solidFill>
                  <a:srgbClr val="FF0000"/>
                </a:solidFill>
              </a:rPr>
              <a:t>__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Australia</a:t>
            </a:r>
            <a:r>
              <a:rPr lang="en-US" sz="1800" dirty="0" smtClean="0">
                <a:solidFill>
                  <a:schemeClr val="bg1"/>
                </a:solidFill>
              </a:rPr>
              <a:t>   </a:t>
            </a:r>
            <a:r>
              <a:rPr lang="en-US" sz="1800" b="1" dirty="0" smtClean="0">
                <a:solidFill>
                  <a:srgbClr val="3366FF"/>
                </a:solidFill>
              </a:rPr>
              <a:t>__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UK</a:t>
            </a:r>
            <a:r>
              <a:rPr lang="en-US" sz="1800" dirty="0" smtClean="0">
                <a:solidFill>
                  <a:schemeClr val="bg1"/>
                </a:solidFill>
              </a:rPr>
              <a:t>   </a:t>
            </a:r>
            <a:r>
              <a:rPr lang="en-US" sz="1800" dirty="0" smtClean="0">
                <a:solidFill>
                  <a:srgbClr val="FF6600"/>
                </a:solidFill>
              </a:rPr>
              <a:t>__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France</a:t>
            </a:r>
            <a:r>
              <a:rPr lang="en-US" sz="1800" dirty="0" smtClean="0">
                <a:solidFill>
                  <a:schemeClr val="bg1"/>
                </a:solidFill>
              </a:rPr>
              <a:t>   </a:t>
            </a:r>
            <a:r>
              <a:rPr lang="en-US" sz="1800" dirty="0" smtClean="0">
                <a:solidFill>
                  <a:srgbClr val="008000"/>
                </a:solidFill>
              </a:rPr>
              <a:t>__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Canada</a:t>
            </a:r>
          </a:p>
        </p:txBody>
      </p:sp>
    </p:spTree>
    <p:extLst>
      <p:ext uri="{BB962C8B-B14F-4D97-AF65-F5344CB8AC3E}">
        <p14:creationId xmlns:p14="http://schemas.microsoft.com/office/powerpoint/2010/main" val="4134710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106EC8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51720" y="188640"/>
            <a:ext cx="500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OFAM3</a:t>
            </a:r>
            <a:r>
              <a:rPr lang="en-US" dirty="0">
                <a:solidFill>
                  <a:srgbClr val="FFFFFF"/>
                </a:solidFill>
              </a:rPr>
              <a:t>+</a:t>
            </a:r>
            <a:r>
              <a:rPr lang="en-US" dirty="0" smtClean="0">
                <a:solidFill>
                  <a:srgbClr val="FFFFFF"/>
                </a:solidFill>
              </a:rPr>
              <a:t>EnKF </a:t>
            </a:r>
            <a:r>
              <a:rPr lang="en-US" dirty="0" err="1" smtClean="0">
                <a:solidFill>
                  <a:srgbClr val="FFFFFF"/>
                </a:solidFill>
              </a:rPr>
              <a:t>vs</a:t>
            </a:r>
            <a:r>
              <a:rPr lang="en-US" dirty="0" smtClean="0">
                <a:solidFill>
                  <a:srgbClr val="FFFFFF"/>
                </a:solidFill>
              </a:rPr>
              <a:t> OceanMAPSv3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536" y="5805264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|v|, </a:t>
            </a:r>
            <a:r>
              <a:rPr lang="en-US" dirty="0" err="1" smtClean="0">
                <a:solidFill>
                  <a:srgbClr val="000000"/>
                </a:solidFill>
              </a:rPr>
              <a:t>EnKF</a:t>
            </a:r>
            <a:r>
              <a:rPr lang="en-US" dirty="0" smtClean="0">
                <a:solidFill>
                  <a:srgbClr val="000000"/>
                </a:solidFill>
              </a:rPr>
              <a:t> member 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0032" y="5805264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|v|, OMAPS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11" descr="vel-enkfmem001-omaps-z=0-zoom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16" t="23122" r="57526" b="33008"/>
          <a:stretch/>
        </p:blipFill>
        <p:spPr>
          <a:xfrm>
            <a:off x="251520" y="1340768"/>
            <a:ext cx="4236639" cy="4248472"/>
          </a:xfrm>
          <a:prstGeom prst="rect">
            <a:avLst/>
          </a:prstGeom>
        </p:spPr>
      </p:pic>
      <p:pic>
        <p:nvPicPr>
          <p:cNvPr id="13" name="Picture 12" descr="vel-enkfmem001-omaps-z=0-zoom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88" t="22879" r="22662" b="33007"/>
          <a:stretch/>
        </p:blipFill>
        <p:spPr>
          <a:xfrm>
            <a:off x="4716016" y="1340768"/>
            <a:ext cx="4248472" cy="42721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99792" y="90872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z = 0 m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71600" y="6426266"/>
            <a:ext cx="2592288" cy="459118"/>
            <a:chOff x="971600" y="6426266"/>
            <a:chExt cx="2592288" cy="459118"/>
          </a:xfrm>
        </p:grpSpPr>
        <p:pic>
          <p:nvPicPr>
            <p:cNvPr id="16" name="Picture 15" descr="vel-enkf-omaps-z=65-zoom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55" t="29875" r="18521" b="39728"/>
            <a:stretch/>
          </p:blipFill>
          <p:spPr>
            <a:xfrm rot="5400000">
              <a:off x="2181186" y="5432704"/>
              <a:ext cx="173116" cy="216024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131840" y="660838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1.0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51720" y="660838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0.5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71600" y="660838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0.0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508104" y="6398882"/>
            <a:ext cx="2592288" cy="459118"/>
            <a:chOff x="971600" y="6426266"/>
            <a:chExt cx="2592288" cy="459118"/>
          </a:xfrm>
        </p:grpSpPr>
        <p:pic>
          <p:nvPicPr>
            <p:cNvPr id="21" name="Picture 20" descr="vel-enkf-omaps-z=65-zoom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55" t="29875" r="18521" b="39728"/>
            <a:stretch/>
          </p:blipFill>
          <p:spPr>
            <a:xfrm rot="5400000">
              <a:off x="2181186" y="5432704"/>
              <a:ext cx="173116" cy="216024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31840" y="660838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1.0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51720" y="660838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0.5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71600" y="660838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0.0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1075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106EC8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51720" y="188640"/>
            <a:ext cx="500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OFAM3</a:t>
            </a:r>
            <a:r>
              <a:rPr lang="en-US" dirty="0">
                <a:solidFill>
                  <a:srgbClr val="FFFFFF"/>
                </a:solidFill>
              </a:rPr>
              <a:t>+</a:t>
            </a:r>
            <a:r>
              <a:rPr lang="en-US" dirty="0" smtClean="0">
                <a:solidFill>
                  <a:srgbClr val="FFFFFF"/>
                </a:solidFill>
              </a:rPr>
              <a:t>EnKF </a:t>
            </a:r>
            <a:r>
              <a:rPr lang="en-US" dirty="0" err="1" smtClean="0">
                <a:solidFill>
                  <a:srgbClr val="FFFFFF"/>
                </a:solidFill>
              </a:rPr>
              <a:t>vs</a:t>
            </a:r>
            <a:r>
              <a:rPr lang="en-US" dirty="0" smtClean="0">
                <a:solidFill>
                  <a:srgbClr val="FFFFFF"/>
                </a:solidFill>
              </a:rPr>
              <a:t> OceanMAPSv3</a:t>
            </a:r>
          </a:p>
        </p:txBody>
      </p:sp>
      <p:pic>
        <p:nvPicPr>
          <p:cNvPr id="10" name="Picture 9" descr="vel-enkf-omaps-z=65-zoom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00" t="23190" r="57579" b="33113"/>
          <a:stretch/>
        </p:blipFill>
        <p:spPr>
          <a:xfrm>
            <a:off x="251520" y="1340768"/>
            <a:ext cx="4248472" cy="4248472"/>
          </a:xfrm>
          <a:prstGeom prst="rect">
            <a:avLst/>
          </a:prstGeom>
        </p:spPr>
      </p:pic>
      <p:pic>
        <p:nvPicPr>
          <p:cNvPr id="11" name="Picture 10" descr="vel-enkf-omaps-z=65-zoom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99" t="23068" r="22599" b="32994"/>
          <a:stretch/>
        </p:blipFill>
        <p:spPr>
          <a:xfrm>
            <a:off x="4716016" y="1340768"/>
            <a:ext cx="4248472" cy="42484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5805264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|v|, </a:t>
            </a:r>
            <a:r>
              <a:rPr lang="en-US" dirty="0" err="1" smtClean="0">
                <a:solidFill>
                  <a:srgbClr val="000000"/>
                </a:solidFill>
              </a:rPr>
              <a:t>EnKF</a:t>
            </a:r>
            <a:r>
              <a:rPr lang="en-US" dirty="0" smtClean="0">
                <a:solidFill>
                  <a:srgbClr val="000000"/>
                </a:solidFill>
              </a:rPr>
              <a:t> ens. mean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2040" y="5805264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|v|, OMAPS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71600" y="6426266"/>
            <a:ext cx="2592288" cy="459118"/>
            <a:chOff x="971600" y="6426266"/>
            <a:chExt cx="2592288" cy="459118"/>
          </a:xfrm>
        </p:grpSpPr>
        <p:pic>
          <p:nvPicPr>
            <p:cNvPr id="15" name="Picture 14" descr="vel-enkf-omaps-z=65-zoom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55" t="29875" r="18521" b="39728"/>
            <a:stretch/>
          </p:blipFill>
          <p:spPr>
            <a:xfrm rot="5400000">
              <a:off x="2181186" y="5432704"/>
              <a:ext cx="173116" cy="216024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131840" y="660838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1.0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51720" y="660838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0.5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71600" y="660838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0.0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508104" y="6398882"/>
            <a:ext cx="2592288" cy="459118"/>
            <a:chOff x="971600" y="6426266"/>
            <a:chExt cx="2592288" cy="459118"/>
          </a:xfrm>
        </p:grpSpPr>
        <p:pic>
          <p:nvPicPr>
            <p:cNvPr id="20" name="Picture 19" descr="vel-enkf-omaps-z=65-zoom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55" t="29875" r="18521" b="39728"/>
            <a:stretch/>
          </p:blipFill>
          <p:spPr>
            <a:xfrm rot="5400000">
              <a:off x="2181186" y="5432704"/>
              <a:ext cx="173116" cy="216024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131840" y="660838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1.0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51720" y="660838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0.5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71600" y="660838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0.0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99792" y="90872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z = 65 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781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106EC8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vel-enkf-omaps-z=65-zoom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89" t="23189" r="57580" b="33115"/>
          <a:stretch/>
        </p:blipFill>
        <p:spPr>
          <a:xfrm>
            <a:off x="253880" y="1340768"/>
            <a:ext cx="4236840" cy="42484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1720" y="188640"/>
            <a:ext cx="500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OFAM3</a:t>
            </a:r>
            <a:r>
              <a:rPr lang="en-US" dirty="0">
                <a:solidFill>
                  <a:srgbClr val="FFFFFF"/>
                </a:solidFill>
              </a:rPr>
              <a:t>+</a:t>
            </a:r>
            <a:r>
              <a:rPr lang="en-US" dirty="0" smtClean="0">
                <a:solidFill>
                  <a:srgbClr val="FFFFFF"/>
                </a:solidFill>
              </a:rPr>
              <a:t>EnKF </a:t>
            </a:r>
          </a:p>
        </p:txBody>
      </p:sp>
      <p:pic>
        <p:nvPicPr>
          <p:cNvPr id="9" name="Picture 8" descr="spread-temp-z=62-zoom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68" t="23169" r="57540" b="33106"/>
          <a:stretch/>
        </p:blipFill>
        <p:spPr>
          <a:xfrm>
            <a:off x="4735448" y="1340768"/>
            <a:ext cx="4229040" cy="4248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5805264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|v|, </a:t>
            </a:r>
            <a:r>
              <a:rPr lang="en-US" dirty="0" err="1" smtClean="0">
                <a:solidFill>
                  <a:srgbClr val="000000"/>
                </a:solidFill>
              </a:rPr>
              <a:t>EnKF</a:t>
            </a:r>
            <a:r>
              <a:rPr lang="en-US" dirty="0" smtClean="0">
                <a:solidFill>
                  <a:srgbClr val="000000"/>
                </a:solidFill>
              </a:rPr>
              <a:t> ens. mean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8024" y="5805264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EnKF</a:t>
            </a:r>
            <a:r>
              <a:rPr lang="en-US" dirty="0" smtClean="0">
                <a:solidFill>
                  <a:srgbClr val="000000"/>
                </a:solidFill>
              </a:rPr>
              <a:t> ens. spread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9792" y="90872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z = 65 m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71600" y="6426266"/>
            <a:ext cx="2592288" cy="459118"/>
            <a:chOff x="971600" y="6426266"/>
            <a:chExt cx="2592288" cy="459118"/>
          </a:xfrm>
        </p:grpSpPr>
        <p:pic>
          <p:nvPicPr>
            <p:cNvPr id="12" name="Picture 11" descr="vel-enkf-omaps-z=65-zoom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55" t="29875" r="18521" b="39728"/>
            <a:stretch/>
          </p:blipFill>
          <p:spPr>
            <a:xfrm rot="5400000">
              <a:off x="2181186" y="5432704"/>
              <a:ext cx="173116" cy="216024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131840" y="660838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1.0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51720" y="660838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0.5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71600" y="660838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0.0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508104" y="6398882"/>
            <a:ext cx="2592288" cy="459118"/>
            <a:chOff x="971600" y="6426266"/>
            <a:chExt cx="2592288" cy="459118"/>
          </a:xfrm>
        </p:grpSpPr>
        <p:pic>
          <p:nvPicPr>
            <p:cNvPr id="17" name="Picture 16" descr="vel-enkf-omaps-z=65-zoom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55" t="29875" r="18521" b="39728"/>
            <a:stretch/>
          </p:blipFill>
          <p:spPr>
            <a:xfrm rot="5400000">
              <a:off x="2181186" y="5432704"/>
              <a:ext cx="173116" cy="216024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131840" y="660838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2</a:t>
              </a:r>
              <a:r>
                <a:rPr lang="en-US" sz="1200" dirty="0" smtClean="0">
                  <a:solidFill>
                    <a:srgbClr val="000000"/>
                  </a:solidFill>
                </a:rPr>
                <a:t>.0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51720" y="660838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1.0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71600" y="660838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0.0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8800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106EC8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60032" y="1196752"/>
            <a:ext cx="2016224" cy="43204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48264" y="1196752"/>
            <a:ext cx="2016224" cy="43204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60032" y="5661248"/>
            <a:ext cx="4104456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36512" y="5373216"/>
            <a:ext cx="4896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Modular Ocean Model version5 and CICE 5.1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d</a:t>
            </a:r>
            <a:r>
              <a:rPr lang="en-US" sz="1400" dirty="0" smtClean="0">
                <a:solidFill>
                  <a:srgbClr val="000000"/>
                </a:solidFill>
              </a:rPr>
              <a:t>eveloped by the ARC linkage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16632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Consortium for ocean and Sea Ice </a:t>
            </a:r>
            <a:r>
              <a:rPr lang="en-US" dirty="0" err="1" smtClean="0">
                <a:solidFill>
                  <a:srgbClr val="FFFFFF"/>
                </a:solidFill>
              </a:rPr>
              <a:t>Modelling</a:t>
            </a:r>
            <a:r>
              <a:rPr lang="en-US" dirty="0" smtClean="0">
                <a:solidFill>
                  <a:srgbClr val="FFFFFF"/>
                </a:solidFill>
              </a:rPr>
              <a:t> Australia (COSIMA)</a:t>
            </a:r>
          </a:p>
          <a:p>
            <a:pPr algn="ctr"/>
            <a:r>
              <a:rPr lang="en-US" sz="1800" dirty="0">
                <a:solidFill>
                  <a:srgbClr val="FFFFFF"/>
                </a:solidFill>
              </a:rPr>
              <a:t>Next generation global ocean </a:t>
            </a:r>
            <a:r>
              <a:rPr lang="en-US" sz="1800" dirty="0" smtClean="0">
                <a:solidFill>
                  <a:srgbClr val="FFFFFF"/>
                </a:solidFill>
              </a:rPr>
              <a:t>forecasting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2" name="Picture 1" descr="southern-ocean-768x76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196752"/>
            <a:ext cx="4176464" cy="4176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60032" y="1196752"/>
            <a:ext cx="194421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3366FF"/>
                </a:solidFill>
              </a:rPr>
              <a:t>OFAM3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MOM4.1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Near-global</a:t>
            </a: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0.1</a:t>
            </a:r>
            <a:r>
              <a:rPr lang="en-US" sz="1600" dirty="0" smtClean="0">
                <a:solidFill>
                  <a:srgbClr val="000000"/>
                </a:solidFill>
              </a:rPr>
              <a:t>°×0.1°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Uniform</a:t>
            </a:r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51 vertical levels</a:t>
            </a:r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Δz</a:t>
            </a:r>
            <a:r>
              <a:rPr lang="en-US" sz="1600" baseline="-25000" dirty="0" err="1" smtClean="0">
                <a:solidFill>
                  <a:srgbClr val="000000"/>
                </a:solidFill>
              </a:rPr>
              <a:t>top</a:t>
            </a:r>
            <a:r>
              <a:rPr lang="en-US" sz="1600" baseline="-25000" dirty="0" smtClean="0">
                <a:solidFill>
                  <a:srgbClr val="000000"/>
                </a:solidFill>
              </a:rPr>
              <a:t>    </a:t>
            </a:r>
            <a:r>
              <a:rPr lang="en-US" sz="1600" dirty="0" smtClean="0">
                <a:solidFill>
                  <a:srgbClr val="000000"/>
                </a:solidFill>
              </a:rPr>
              <a:t>= 5 m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Δz</a:t>
            </a:r>
            <a:r>
              <a:rPr lang="en-US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en-US" sz="1600" baseline="-25000" dirty="0" smtClean="0">
                <a:solidFill>
                  <a:srgbClr val="000000"/>
                </a:solidFill>
              </a:rPr>
              <a:t>  </a:t>
            </a:r>
            <a:r>
              <a:rPr lang="en-US" sz="1600" dirty="0" smtClean="0">
                <a:solidFill>
                  <a:srgbClr val="000000"/>
                </a:solidFill>
              </a:rPr>
              <a:t>= 906 m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H</a:t>
            </a:r>
            <a:r>
              <a:rPr lang="en-US" sz="1600" baseline="-25000" dirty="0" err="1" smtClean="0">
                <a:solidFill>
                  <a:srgbClr val="000000"/>
                </a:solidFill>
              </a:rPr>
              <a:t>bottom</a:t>
            </a:r>
            <a:r>
              <a:rPr lang="en-US" sz="1600" dirty="0" smtClean="0">
                <a:solidFill>
                  <a:srgbClr val="000000"/>
                </a:solidFill>
              </a:rPr>
              <a:t>= 4509 m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55760" y="1196752"/>
            <a:ext cx="21602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3366FF"/>
                </a:solidFill>
              </a:rPr>
              <a:t>ACCESS-OM2-01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MOM5.1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CICE5.1</a:t>
            </a: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Full global model</a:t>
            </a: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0.1°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Mercator projection to 65S</a:t>
            </a:r>
            <a:endParaRPr lang="en-US" sz="1200" dirty="0">
              <a:solidFill>
                <a:srgbClr val="000000"/>
              </a:solidFill>
            </a:endParaRP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75 vertical levels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Δz</a:t>
            </a:r>
            <a:r>
              <a:rPr lang="en-US" sz="1600" baseline="-25000" dirty="0" smtClean="0">
                <a:solidFill>
                  <a:srgbClr val="000000"/>
                </a:solidFill>
              </a:rPr>
              <a:t>1       </a:t>
            </a:r>
            <a:r>
              <a:rPr lang="en-US" sz="1600" dirty="0" smtClean="0">
                <a:solidFill>
                  <a:srgbClr val="000000"/>
                </a:solidFill>
              </a:rPr>
              <a:t>= 1.1 m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Δz</a:t>
            </a:r>
            <a:r>
              <a:rPr lang="en-US" sz="1600" baseline="-25000" dirty="0" err="1" smtClean="0">
                <a:solidFill>
                  <a:srgbClr val="000000"/>
                </a:solidFill>
              </a:rPr>
              <a:t>max</a:t>
            </a:r>
            <a:r>
              <a:rPr lang="en-US" sz="1600" baseline="-25000" dirty="0" smtClean="0">
                <a:solidFill>
                  <a:srgbClr val="000000"/>
                </a:solidFill>
              </a:rPr>
              <a:t>  </a:t>
            </a:r>
            <a:r>
              <a:rPr lang="en-US" sz="1600" dirty="0" smtClean="0">
                <a:solidFill>
                  <a:srgbClr val="000000"/>
                </a:solidFill>
              </a:rPr>
              <a:t>= 198 </a:t>
            </a:r>
            <a:r>
              <a:rPr lang="en-US" sz="1600" dirty="0">
                <a:solidFill>
                  <a:srgbClr val="000000"/>
                </a:solidFill>
              </a:rPr>
              <a:t>m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err="1">
                <a:solidFill>
                  <a:srgbClr val="000000"/>
                </a:solidFill>
              </a:rPr>
              <a:t>H</a:t>
            </a:r>
            <a:r>
              <a:rPr lang="en-US" sz="1600" baseline="-25000" dirty="0" err="1">
                <a:solidFill>
                  <a:srgbClr val="000000"/>
                </a:solidFill>
              </a:rPr>
              <a:t>bottom</a:t>
            </a:r>
            <a:r>
              <a:rPr lang="en-US" sz="1600" dirty="0">
                <a:solidFill>
                  <a:srgbClr val="000000"/>
                </a:solidFill>
              </a:rPr>
              <a:t>= </a:t>
            </a:r>
            <a:r>
              <a:rPr lang="en-US" sz="1600" dirty="0" smtClean="0">
                <a:solidFill>
                  <a:srgbClr val="000000"/>
                </a:solidFill>
              </a:rPr>
              <a:t>5837 </a:t>
            </a:r>
            <a:r>
              <a:rPr lang="en-US" sz="1600" dirty="0">
                <a:solidFill>
                  <a:srgbClr val="000000"/>
                </a:solidFill>
              </a:rPr>
              <a:t>m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2080" y="5613047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Improved representation of: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	warm layer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	sonic layer depth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	below layer gradient 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5" name="Picture 4" descr="Vertical_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727200"/>
            <a:ext cx="85471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139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7" name="Picture 3" descr="oceanmaps_layout_sketch_p3.jpg"/>
          <p:cNvSpPr>
            <a:spLocks noChangeAspect="1"/>
          </p:cNvSpPr>
          <p:nvPr/>
        </p:nvSpPr>
        <p:spPr bwMode="auto">
          <a:xfrm>
            <a:off x="0" y="1604963"/>
            <a:ext cx="9099550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8" name="Picture 3" descr="malta_water1_new.jpg"/>
          <p:cNvSpPr>
            <a:spLocks noChangeAspect="1"/>
          </p:cNvSpPr>
          <p:nvPr/>
        </p:nvSpPr>
        <p:spPr bwMode="auto">
          <a:xfrm>
            <a:off x="0" y="0"/>
            <a:ext cx="9144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Picture 4" descr="DSC_0015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03" y="620688"/>
            <a:ext cx="842822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61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106EC8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43608" y="188640"/>
            <a:ext cx="2520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OFAM3</a:t>
            </a:r>
            <a:r>
              <a:rPr lang="en-US" dirty="0">
                <a:solidFill>
                  <a:srgbClr val="FFFFFF"/>
                </a:solidFill>
              </a:rPr>
              <a:t>+</a:t>
            </a:r>
            <a:r>
              <a:rPr lang="en-US" dirty="0" smtClean="0">
                <a:solidFill>
                  <a:srgbClr val="FFFFFF"/>
                </a:solidFill>
              </a:rPr>
              <a:t>EnKF 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Ensemble spread</a:t>
            </a:r>
          </a:p>
        </p:txBody>
      </p:sp>
      <p:pic>
        <p:nvPicPr>
          <p:cNvPr id="9" name="Picture 8" descr="spread-temp-z=62-zoom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19" t="23169" r="57540" b="33106"/>
          <a:stretch/>
        </p:blipFill>
        <p:spPr>
          <a:xfrm>
            <a:off x="251520" y="1340768"/>
            <a:ext cx="4248472" cy="42484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88024" y="5805264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EnKF</a:t>
            </a:r>
            <a:r>
              <a:rPr lang="en-US" dirty="0" smtClean="0">
                <a:solidFill>
                  <a:srgbClr val="000000"/>
                </a:solidFill>
              </a:rPr>
              <a:t> ens. spread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90872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z = 65 m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11" descr="spread-temp-z=62-zoom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632" t="23232" r="22696" b="33136"/>
          <a:stretch/>
        </p:blipFill>
        <p:spPr>
          <a:xfrm>
            <a:off x="4716016" y="1340768"/>
            <a:ext cx="4248472" cy="42484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528" y="5805264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EnKF</a:t>
            </a:r>
            <a:r>
              <a:rPr lang="en-US" dirty="0" smtClean="0">
                <a:solidFill>
                  <a:srgbClr val="000000"/>
                </a:solidFill>
              </a:rPr>
              <a:t> ens. spread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2040" y="879103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z = 62 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64088" y="188640"/>
            <a:ext cx="2520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OFAM</a:t>
            </a:r>
            <a:r>
              <a:rPr lang="en-US" dirty="0" smtClean="0">
                <a:solidFill>
                  <a:srgbClr val="FF0000"/>
                </a:solidFill>
              </a:rPr>
              <a:t>-75</a:t>
            </a:r>
            <a:r>
              <a:rPr lang="en-US" dirty="0" smtClean="0">
                <a:solidFill>
                  <a:srgbClr val="FFFFFF"/>
                </a:solidFill>
              </a:rPr>
              <a:t>+EnKF </a:t>
            </a:r>
          </a:p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Ensemble spread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508104" y="6398882"/>
            <a:ext cx="2592288" cy="459118"/>
            <a:chOff x="971600" y="6426266"/>
            <a:chExt cx="2592288" cy="459118"/>
          </a:xfrm>
        </p:grpSpPr>
        <p:pic>
          <p:nvPicPr>
            <p:cNvPr id="17" name="Picture 16" descr="vel-enkf-omaps-z=65-zoom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55" t="29875" r="18521" b="39728"/>
            <a:stretch/>
          </p:blipFill>
          <p:spPr>
            <a:xfrm rot="5400000">
              <a:off x="2181186" y="5432704"/>
              <a:ext cx="173116" cy="216024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131840" y="660838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2</a:t>
              </a:r>
              <a:r>
                <a:rPr lang="en-US" sz="1200" dirty="0" smtClean="0">
                  <a:solidFill>
                    <a:srgbClr val="000000"/>
                  </a:solidFill>
                </a:rPr>
                <a:t>.0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51720" y="660838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1.0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71600" y="660838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0.0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71600" y="6426266"/>
            <a:ext cx="2592288" cy="459118"/>
            <a:chOff x="971600" y="6426266"/>
            <a:chExt cx="2592288" cy="459118"/>
          </a:xfrm>
        </p:grpSpPr>
        <p:pic>
          <p:nvPicPr>
            <p:cNvPr id="22" name="Picture 21" descr="vel-enkf-omaps-z=65-zoom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655" t="29875" r="18521" b="39728"/>
            <a:stretch/>
          </p:blipFill>
          <p:spPr>
            <a:xfrm rot="5400000">
              <a:off x="2181186" y="5432704"/>
              <a:ext cx="173116" cy="216024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131840" y="660838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2</a:t>
              </a:r>
              <a:r>
                <a:rPr lang="en-US" sz="1200" dirty="0" smtClean="0">
                  <a:solidFill>
                    <a:srgbClr val="000000"/>
                  </a:solidFill>
                </a:rPr>
                <a:t>.0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051720" y="660838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1.0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71600" y="660838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0.0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7918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9592" y="2348880"/>
            <a:ext cx="7488832" cy="244827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3568" y="2386623"/>
            <a:ext cx="74888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AU" dirty="0" smtClean="0">
                <a:latin typeface="Helvetica"/>
                <a:cs typeface="Helvetica"/>
              </a:rPr>
              <a:t>Real-time research trial in 2019</a:t>
            </a:r>
          </a:p>
          <a:p>
            <a:pPr marL="1257300" lvl="2" indent="-342900">
              <a:buFont typeface="Arial"/>
              <a:buChar char="•"/>
            </a:pPr>
            <a:r>
              <a:rPr lang="en-AU" dirty="0" smtClean="0">
                <a:latin typeface="Helvetica"/>
                <a:cs typeface="Helvetica"/>
              </a:rPr>
              <a:t>Ensemble </a:t>
            </a:r>
            <a:r>
              <a:rPr lang="en-AU" dirty="0" err="1" smtClean="0">
                <a:latin typeface="Helvetica"/>
                <a:cs typeface="Helvetica"/>
              </a:rPr>
              <a:t>nowcast</a:t>
            </a:r>
            <a:endParaRPr lang="en-AU" dirty="0">
              <a:latin typeface="Helvetica"/>
              <a:cs typeface="Helvetica"/>
            </a:endParaRPr>
          </a:p>
          <a:p>
            <a:pPr marL="1257300" lvl="2" indent="-342900">
              <a:buFont typeface="Arial"/>
              <a:buChar char="•"/>
            </a:pPr>
            <a:r>
              <a:rPr lang="en-AU" dirty="0" smtClean="0">
                <a:latin typeface="Helvetica"/>
                <a:cs typeface="Helvetica"/>
              </a:rPr>
              <a:t>Focus defence, SAR and public applications</a:t>
            </a:r>
          </a:p>
          <a:p>
            <a:pPr marL="1257300" lvl="2" indent="-342900">
              <a:buFont typeface="Arial"/>
              <a:buChar char="•"/>
            </a:pPr>
            <a:r>
              <a:rPr lang="en-AU" dirty="0">
                <a:solidFill>
                  <a:srgbClr val="000000"/>
                </a:solidFill>
                <a:latin typeface="Helvetica"/>
                <a:cs typeface="Helvetica"/>
              </a:rPr>
              <a:t>Probability of threshold </a:t>
            </a:r>
            <a:r>
              <a:rPr lang="en-AU" dirty="0" err="1" smtClean="0">
                <a:solidFill>
                  <a:srgbClr val="000000"/>
                </a:solidFill>
                <a:latin typeface="Helvetica"/>
                <a:cs typeface="Helvetica"/>
              </a:rPr>
              <a:t>exceedance</a:t>
            </a:r>
            <a:r>
              <a:rPr lang="en-AU" dirty="0" smtClean="0">
                <a:latin typeface="Helvetica"/>
                <a:cs typeface="Helvetica"/>
              </a:rPr>
              <a:t> </a:t>
            </a:r>
          </a:p>
          <a:p>
            <a:pPr marL="1257300" lvl="2" indent="-342900">
              <a:buFont typeface="Arial"/>
              <a:buChar char="•"/>
            </a:pPr>
            <a:r>
              <a:rPr lang="en-AU" dirty="0" smtClean="0">
                <a:latin typeface="Helvetica"/>
                <a:cs typeface="Helvetica"/>
              </a:rPr>
              <a:t>Observation </a:t>
            </a:r>
            <a:r>
              <a:rPr lang="en-AU" dirty="0">
                <a:latin typeface="Helvetica"/>
                <a:cs typeface="Helvetica"/>
              </a:rPr>
              <a:t>impact / Observation design</a:t>
            </a:r>
          </a:p>
          <a:p>
            <a:pPr marL="1714500" lvl="3" indent="-342900">
              <a:buFont typeface="Arial"/>
              <a:buChar char="•"/>
            </a:pPr>
            <a:r>
              <a:rPr lang="en-AU" dirty="0">
                <a:latin typeface="Helvetica"/>
                <a:cs typeface="Helvetica"/>
              </a:rPr>
              <a:t>DFS and SRF </a:t>
            </a:r>
            <a:r>
              <a:rPr lang="en-AU" dirty="0" smtClean="0">
                <a:latin typeface="Helvetica"/>
                <a:cs typeface="Helvetica"/>
              </a:rPr>
              <a:t>diagnostics</a:t>
            </a:r>
          </a:p>
          <a:p>
            <a:pPr lvl="1"/>
            <a:endParaRPr lang="en-AU" sz="1600" dirty="0">
              <a:latin typeface="Helvetica"/>
              <a:cs typeface="Helvetica"/>
            </a:endParaRPr>
          </a:p>
        </p:txBody>
      </p:sp>
      <p:sp>
        <p:nvSpPr>
          <p:cNvPr id="19458" name="Picture 3" descr="malta_water1_new.jpg"/>
          <p:cNvSpPr>
            <a:spLocks noChangeAspect="1"/>
          </p:cNvSpPr>
          <p:nvPr/>
        </p:nvSpPr>
        <p:spPr bwMode="auto">
          <a:xfrm>
            <a:off x="0" y="0"/>
            <a:ext cx="9144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106EC8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9512" y="188640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rgbClr val="FFFFFF"/>
                </a:solidFill>
                <a:latin typeface="Helvetica"/>
                <a:cs typeface="Helvetica"/>
              </a:rPr>
              <a:t>Toward ensemble ocean forecasting</a:t>
            </a:r>
            <a:endParaRPr lang="en-US" sz="28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34053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106EC8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Picture 3" descr="malta_water1_new.jpg"/>
          <p:cNvSpPr>
            <a:spLocks noChangeAspect="1"/>
          </p:cNvSpPr>
          <p:nvPr/>
        </p:nvSpPr>
        <p:spPr bwMode="auto">
          <a:xfrm>
            <a:off x="0" y="0"/>
            <a:ext cx="9144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icture 12" descr="v_northward.sfc.single.2018030800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2161659"/>
            <a:ext cx="6645310" cy="46517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03648" y="159023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Maritime Continent forecast system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7" name="Picture 6" descr="ADEPT-ACCES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46"/>
          <a:stretch/>
        </p:blipFill>
        <p:spPr>
          <a:xfrm>
            <a:off x="179513" y="1052736"/>
            <a:ext cx="1800199" cy="1756500"/>
          </a:xfrm>
          <a:prstGeom prst="rect">
            <a:avLst/>
          </a:prstGeom>
        </p:spPr>
      </p:pic>
      <p:pic>
        <p:nvPicPr>
          <p:cNvPr id="8" name="Picture 7" descr="ADEPT-ocean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4977403"/>
            <a:ext cx="1800200" cy="1691957"/>
          </a:xfrm>
          <a:prstGeom prst="rect">
            <a:avLst/>
          </a:prstGeom>
        </p:spPr>
      </p:pic>
      <p:pic>
        <p:nvPicPr>
          <p:cNvPr id="9" name="Picture 8" descr="ADEPT-wave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3015964"/>
            <a:ext cx="1800200" cy="17811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504" y="2719953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Atmosphere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6608385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Ocean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4725144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Wave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27176" y="932527"/>
            <a:ext cx="7416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800" dirty="0" smtClean="0"/>
              <a:t>Significant impact on Australia’s economy and security</a:t>
            </a:r>
          </a:p>
          <a:p>
            <a:pPr lvl="1"/>
            <a:r>
              <a:rPr lang="en-US" sz="1800" dirty="0" smtClean="0"/>
              <a:t>Large domain, regional, nested, downscaled (1/50 x 1/50)</a:t>
            </a:r>
          </a:p>
          <a:p>
            <a:pPr lvl="1"/>
            <a:r>
              <a:rPr lang="en-US" sz="1800" dirty="0" smtClean="0"/>
              <a:t>Resolve convection, resolve internal tides</a:t>
            </a:r>
            <a:endParaRPr lang="en-US" sz="1800" dirty="0"/>
          </a:p>
          <a:p>
            <a:pPr lvl="1"/>
            <a:r>
              <a:rPr lang="en-US" sz="1800" dirty="0" smtClean="0"/>
              <a:t>Fixed domains, </a:t>
            </a:r>
            <a:r>
              <a:rPr lang="en-US" sz="1800" dirty="0" err="1" smtClean="0"/>
              <a:t>optimised</a:t>
            </a:r>
            <a:r>
              <a:rPr lang="en-US" sz="1800" dirty="0" smtClean="0"/>
              <a:t>, verified/validated (skill)</a:t>
            </a:r>
            <a:endParaRPr lang="en-US" sz="1800" dirty="0"/>
          </a:p>
          <a:p>
            <a:pPr lvl="1"/>
            <a:r>
              <a:rPr lang="en-US" sz="1800" dirty="0" smtClean="0"/>
              <a:t>Software suitable for Bureau HPC (ACCESS/</a:t>
            </a:r>
            <a:r>
              <a:rPr lang="en-US" sz="1800" dirty="0" err="1" smtClean="0"/>
              <a:t>WavewatchIII</a:t>
            </a:r>
            <a:r>
              <a:rPr lang="en-US" sz="1800" dirty="0" smtClean="0"/>
              <a:t>/ROMS)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39952" y="6534834"/>
            <a:ext cx="500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Brassington, </a:t>
            </a:r>
            <a:r>
              <a:rPr lang="en-US" sz="1800" dirty="0" err="1" smtClean="0"/>
              <a:t>Dietachmayer</a:t>
            </a:r>
            <a:r>
              <a:rPr lang="en-US" sz="1800" dirty="0" smtClean="0"/>
              <a:t>, </a:t>
            </a:r>
            <a:r>
              <a:rPr lang="en-US" sz="1800" dirty="0" err="1" smtClean="0"/>
              <a:t>Colberg</a:t>
            </a:r>
            <a:r>
              <a:rPr lang="en-US" sz="1800" dirty="0" smtClean="0"/>
              <a:t>, </a:t>
            </a:r>
            <a:r>
              <a:rPr lang="en-US" sz="1800" dirty="0" err="1" smtClean="0"/>
              <a:t>Zeiger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71783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106EC8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67544" y="33265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Maritime Continent development progress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1168291"/>
            <a:ext cx="82089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rgbClr val="000000"/>
                </a:solidFill>
              </a:rPr>
              <a:t>Pilot </a:t>
            </a:r>
            <a:r>
              <a:rPr lang="en-AU" sz="2000" dirty="0">
                <a:solidFill>
                  <a:srgbClr val="000000"/>
                </a:solidFill>
              </a:rPr>
              <a:t>P</a:t>
            </a:r>
            <a:r>
              <a:rPr lang="en-AU" sz="2000" dirty="0" smtClean="0">
                <a:solidFill>
                  <a:srgbClr val="000000"/>
                </a:solidFill>
              </a:rPr>
              <a:t>roject Outcomes</a:t>
            </a:r>
          </a:p>
          <a:p>
            <a:endParaRPr lang="en-AU" sz="2000" dirty="0" smtClean="0">
              <a:solidFill>
                <a:srgbClr val="000000"/>
              </a:solidFill>
            </a:endParaRPr>
          </a:p>
          <a:p>
            <a:r>
              <a:rPr lang="en-AU" sz="2000" dirty="0" smtClean="0">
                <a:solidFill>
                  <a:srgbClr val="000000"/>
                </a:solidFill>
              </a:rPr>
              <a:t>Ocean component </a:t>
            </a:r>
            <a:endParaRPr lang="en-AU" sz="20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AU" sz="2000" dirty="0" smtClean="0">
                <a:solidFill>
                  <a:srgbClr val="000000"/>
                </a:solidFill>
              </a:rPr>
              <a:t>significant added value (resolving internal tides)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>
                <a:solidFill>
                  <a:srgbClr val="000000"/>
                </a:solidFill>
              </a:rPr>
              <a:t>ACCESS-R performed better than ADEPT forcing</a:t>
            </a:r>
            <a:endParaRPr lang="en-AU" sz="2000" dirty="0">
              <a:solidFill>
                <a:srgbClr val="000000"/>
              </a:solidFill>
            </a:endParaRPr>
          </a:p>
          <a:p>
            <a:r>
              <a:rPr lang="en-AU" sz="2000" dirty="0" smtClean="0">
                <a:solidFill>
                  <a:srgbClr val="000000"/>
                </a:solidFill>
              </a:rPr>
              <a:t>Wave component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>
                <a:solidFill>
                  <a:srgbClr val="000000"/>
                </a:solidFill>
              </a:rPr>
              <a:t>Improvements due to resolving straits/islands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>
                <a:solidFill>
                  <a:srgbClr val="000000"/>
                </a:solidFill>
              </a:rPr>
              <a:t>ACCESS-R similar to ADEPT forcing (except storms/TC’s)</a:t>
            </a:r>
            <a:endParaRPr lang="en-AU" sz="2000" dirty="0">
              <a:solidFill>
                <a:srgbClr val="000000"/>
              </a:solidFill>
            </a:endParaRPr>
          </a:p>
          <a:p>
            <a:r>
              <a:rPr lang="en-AU" sz="2000" dirty="0" smtClean="0">
                <a:solidFill>
                  <a:srgbClr val="000000"/>
                </a:solidFill>
              </a:rPr>
              <a:t>Atmospheric component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>
                <a:solidFill>
                  <a:srgbClr val="000000"/>
                </a:solidFill>
              </a:rPr>
              <a:t>Stability over New Guinea for extreme systems (TC’s)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>
                <a:solidFill>
                  <a:srgbClr val="000000"/>
                </a:solidFill>
              </a:rPr>
              <a:t>Convection optimisation required</a:t>
            </a:r>
          </a:p>
          <a:p>
            <a:pPr marL="342900" indent="-342900">
              <a:buFont typeface="Arial"/>
              <a:buChar char="•"/>
            </a:pPr>
            <a:endParaRPr lang="en-AU" sz="2000" dirty="0">
              <a:solidFill>
                <a:srgbClr val="000000"/>
              </a:solidFill>
            </a:endParaRPr>
          </a:p>
          <a:p>
            <a:r>
              <a:rPr lang="en-AU" sz="2000" dirty="0" smtClean="0">
                <a:solidFill>
                  <a:srgbClr val="000000"/>
                </a:solidFill>
              </a:rPr>
              <a:t>NEXT STEP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>
                <a:solidFill>
                  <a:srgbClr val="000000"/>
                </a:solidFill>
              </a:rPr>
              <a:t>Model optimisation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>
                <a:solidFill>
                  <a:srgbClr val="000000"/>
                </a:solidFill>
              </a:rPr>
              <a:t>Ocean DA strategy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>
                <a:solidFill>
                  <a:srgbClr val="000000"/>
                </a:solidFill>
              </a:rPr>
              <a:t>Ocean reanalysis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1517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106EC8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Picture 3" descr="malta_water1_new.jpg"/>
          <p:cNvSpPr>
            <a:spLocks noChangeAspect="1"/>
          </p:cNvSpPr>
          <p:nvPr/>
        </p:nvSpPr>
        <p:spPr bwMode="auto">
          <a:xfrm>
            <a:off x="0" y="0"/>
            <a:ext cx="9144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9512" y="188640"/>
            <a:ext cx="77768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Helvetica"/>
                <a:cs typeface="Helvetica"/>
              </a:rPr>
              <a:t>F</a:t>
            </a:r>
            <a:r>
              <a:rPr lang="en-US" sz="3200" dirty="0" smtClean="0">
                <a:solidFill>
                  <a:srgbClr val="FFFFFF"/>
                </a:solidFill>
                <a:latin typeface="Helvetica"/>
                <a:cs typeface="Helvetica"/>
              </a:rPr>
              <a:t>uture directions</a:t>
            </a:r>
            <a:endParaRPr lang="en-US" sz="32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124744"/>
            <a:ext cx="842493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Next 1-3 years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Ensemble </a:t>
            </a:r>
            <a:r>
              <a:rPr lang="en-US" sz="2000" dirty="0" err="1" smtClean="0">
                <a:solidFill>
                  <a:srgbClr val="000000"/>
                </a:solidFill>
              </a:rPr>
              <a:t>Kalman</a:t>
            </a:r>
            <a:r>
              <a:rPr lang="en-US" sz="2000" dirty="0" smtClean="0">
                <a:solidFill>
                  <a:srgbClr val="000000"/>
                </a:solidFill>
              </a:rPr>
              <a:t> Filter Data Assimilation (</a:t>
            </a:r>
            <a:r>
              <a:rPr lang="en-US" sz="2000" dirty="0" err="1" smtClean="0">
                <a:solidFill>
                  <a:srgbClr val="000000"/>
                </a:solidFill>
              </a:rPr>
              <a:t>EnKF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75-level Ocean Model (ACCESS-OM2-01)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Ensemble ocean forecasting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Coupled ice forecasting (CICE)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Coupled </a:t>
            </a:r>
            <a:r>
              <a:rPr lang="en-US" sz="2000" dirty="0">
                <a:solidFill>
                  <a:srgbClr val="000000"/>
                </a:solidFill>
              </a:rPr>
              <a:t>ocean-ice-wave forecasting (MOM5-WWIII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Outlook 3+ years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SWOT (wide-swath altimetry)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Ensemble atmospheric forcing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Coupled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ocean-atmosphere forecasting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Coupled BGC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Higher resolution global (1/30) and explicit tides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MOM6 and MPAS model development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34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21297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Supplementary slides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8245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80512" cy="68675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51720" y="116632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ADEPT configuration - summary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1196752"/>
            <a:ext cx="2808312" cy="513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Atmosphere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Unified Model v10.6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80 terrain-following levels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Top of model 38.5 km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Full Euler (non-hydro)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Semi-implicit/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Semi-</a:t>
            </a:r>
            <a:r>
              <a:rPr lang="en-US" sz="1600" dirty="0" err="1" smtClean="0">
                <a:solidFill>
                  <a:srgbClr val="FFFFFF"/>
                </a:solidFill>
              </a:rPr>
              <a:t>Lagrangian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Explicit convection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Options: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RA1-T (physics - tropics)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RA1-M (physics </a:t>
            </a:r>
            <a:r>
              <a:rPr lang="mr-IN" sz="1600" dirty="0" smtClean="0">
                <a:solidFill>
                  <a:srgbClr val="FFFFFF"/>
                </a:solidFill>
              </a:rPr>
              <a:t>–</a:t>
            </a:r>
            <a:r>
              <a:rPr lang="en-US" sz="1600" dirty="0" smtClean="0">
                <a:solidFill>
                  <a:srgbClr val="FFFFFF"/>
                </a:solidFill>
              </a:rPr>
              <a:t> mid-</a:t>
            </a:r>
            <a:r>
              <a:rPr lang="en-US" sz="1600" dirty="0" err="1" smtClean="0">
                <a:solidFill>
                  <a:srgbClr val="FFFFFF"/>
                </a:solidFill>
              </a:rPr>
              <a:t>lat</a:t>
            </a:r>
            <a:r>
              <a:rPr lang="en-US" sz="1600" dirty="0" smtClean="0">
                <a:solidFill>
                  <a:srgbClr val="FFFFFF"/>
                </a:solidFill>
              </a:rPr>
              <a:t>)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Boundary conditions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APS2 ACCESS-R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Initial conditions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Downscaling ACCESS-R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816" y="1196752"/>
            <a:ext cx="3168352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Ocean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ROMS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3</a:t>
            </a:r>
            <a:r>
              <a:rPr lang="en-US" sz="1600" dirty="0" smtClean="0">
                <a:solidFill>
                  <a:srgbClr val="FFFFFF"/>
                </a:solidFill>
              </a:rPr>
              <a:t>0 sigma-levels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SRTM30+ bathymetry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Hydrostatic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Mellor-Yamada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4</a:t>
            </a:r>
            <a:r>
              <a:rPr lang="en-US" sz="1600" baseline="30000" dirty="0" smtClean="0">
                <a:solidFill>
                  <a:srgbClr val="FFFFFF"/>
                </a:solidFill>
              </a:rPr>
              <a:t>th</a:t>
            </a:r>
            <a:r>
              <a:rPr lang="en-US" sz="1600" dirty="0" smtClean="0">
                <a:solidFill>
                  <a:srgbClr val="FFFFFF"/>
                </a:solidFill>
              </a:rPr>
              <a:t> order and 3</a:t>
            </a:r>
            <a:r>
              <a:rPr lang="en-US" sz="1600" baseline="30000" dirty="0" smtClean="0">
                <a:solidFill>
                  <a:srgbClr val="FFFFFF"/>
                </a:solidFill>
              </a:rPr>
              <a:t>rd</a:t>
            </a:r>
            <a:r>
              <a:rPr lang="en-US" sz="1600" dirty="0" smtClean="0">
                <a:solidFill>
                  <a:srgbClr val="FFFFFF"/>
                </a:solidFill>
              </a:rPr>
              <a:t> order upstream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Forcing (options)</a:t>
            </a:r>
          </a:p>
          <a:p>
            <a:r>
              <a:rPr lang="en-US" sz="1600" dirty="0">
                <a:solidFill>
                  <a:srgbClr val="FFFFFF"/>
                </a:solidFill>
              </a:rPr>
              <a:t>ACCESS-R (RT1</a:t>
            </a:r>
            <a:r>
              <a:rPr lang="en-US" sz="1600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ACCESS-ADEPT (RT2)</a:t>
            </a: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Boundary conditions</a:t>
            </a:r>
          </a:p>
          <a:p>
            <a:r>
              <a:rPr lang="en-US" sz="1600" dirty="0" err="1" smtClean="0">
                <a:solidFill>
                  <a:srgbClr val="FFFFFF"/>
                </a:solidFill>
              </a:rPr>
              <a:t>OceanMAPS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TPXO7.2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Dai and </a:t>
            </a:r>
            <a:r>
              <a:rPr lang="en-US" sz="1600" dirty="0" err="1" smtClean="0">
                <a:solidFill>
                  <a:srgbClr val="FFFFFF"/>
                </a:solidFill>
              </a:rPr>
              <a:t>Trenberth</a:t>
            </a:r>
            <a:r>
              <a:rPr lang="en-US" sz="1600" dirty="0" smtClean="0">
                <a:solidFill>
                  <a:srgbClr val="FFFFFF"/>
                </a:solidFill>
              </a:rPr>
              <a:t>, rivers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Initial conditions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Downscaling </a:t>
            </a:r>
            <a:r>
              <a:rPr lang="en-US" sz="1600" dirty="0" err="1" smtClean="0">
                <a:solidFill>
                  <a:srgbClr val="FFFFFF"/>
                </a:solidFill>
              </a:rPr>
              <a:t>OceanMAPS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6176" y="1196752"/>
            <a:ext cx="3168352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Wave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WAVEWATCH III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implicit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Variable grid (525,836)</a:t>
            </a: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29 </a:t>
            </a:r>
            <a:r>
              <a:rPr lang="en-US" sz="1600" dirty="0" err="1" smtClean="0">
                <a:solidFill>
                  <a:srgbClr val="FFFFFF"/>
                </a:solidFill>
              </a:rPr>
              <a:t>freq</a:t>
            </a:r>
            <a:r>
              <a:rPr lang="en-US" sz="1600" dirty="0" smtClean="0">
                <a:solidFill>
                  <a:srgbClr val="FFFFFF"/>
                </a:solidFill>
              </a:rPr>
              <a:t> bins (0.035-0.5047)</a:t>
            </a: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Directional </a:t>
            </a:r>
            <a:r>
              <a:rPr lang="en-US" sz="1600" dirty="0" err="1" smtClean="0">
                <a:solidFill>
                  <a:srgbClr val="FFFFFF"/>
                </a:solidFill>
              </a:rPr>
              <a:t>inc</a:t>
            </a:r>
            <a:r>
              <a:rPr lang="en-US" sz="1600" dirty="0" smtClean="0">
                <a:solidFill>
                  <a:srgbClr val="FFFFFF"/>
                </a:solidFill>
              </a:rPr>
              <a:t> 10d (36)</a:t>
            </a:r>
            <a:endParaRPr lang="en-US" sz="1600" dirty="0">
              <a:solidFill>
                <a:srgbClr val="FFFFFF"/>
              </a:solidFill>
            </a:endParaRP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SRTM30+ bathymetry</a:t>
            </a:r>
            <a:endParaRPr lang="en-US" sz="1600" dirty="0">
              <a:solidFill>
                <a:srgbClr val="FFFFFF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Forcing (options)</a:t>
            </a:r>
          </a:p>
          <a:p>
            <a:r>
              <a:rPr lang="en-US" sz="1600" dirty="0">
                <a:solidFill>
                  <a:srgbClr val="FFFFFF"/>
                </a:solidFill>
              </a:rPr>
              <a:t>ACCESS-R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ACCESS-ADEPT</a:t>
            </a: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Boundary conditions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AUSWAVE-R</a:t>
            </a:r>
          </a:p>
        </p:txBody>
      </p:sp>
    </p:spTree>
    <p:extLst>
      <p:ext uri="{BB962C8B-B14F-4D97-AF65-F5344CB8AC3E}">
        <p14:creationId xmlns:p14="http://schemas.microsoft.com/office/powerpoint/2010/main" val="30268198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80512" cy="68675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15616" y="404664"/>
            <a:ext cx="7128792" cy="597666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DEPT_Demonstration_Final_Report_Rev3_pg35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15" t="8592" r="12892" b="46370"/>
          <a:stretch/>
        </p:blipFill>
        <p:spPr>
          <a:xfrm>
            <a:off x="1043608" y="404664"/>
            <a:ext cx="7200800" cy="604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577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80512" cy="68675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9552" y="548680"/>
            <a:ext cx="8136904" cy="57606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DEPT_Demonstration_Final_Report_Rev3_pg36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96" t="9333" r="13522" b="54074"/>
          <a:stretch/>
        </p:blipFill>
        <p:spPr>
          <a:xfrm>
            <a:off x="539551" y="692696"/>
            <a:ext cx="8103669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133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icture 3" descr="malta_water1_new.jpg"/>
          <p:cNvSpPr>
            <a:spLocks noChangeAspect="1"/>
          </p:cNvSpPr>
          <p:nvPr/>
        </p:nvSpPr>
        <p:spPr bwMode="auto">
          <a:xfrm>
            <a:off x="0" y="0"/>
            <a:ext cx="9144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106EC8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9512" y="188640"/>
            <a:ext cx="88569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>
                <a:solidFill>
                  <a:srgbClr val="FFFFFF"/>
                </a:solidFill>
                <a:latin typeface="Helvetica"/>
                <a:cs typeface="Helvetica"/>
              </a:rPr>
              <a:t>NEW DIAGNOSTIC </a:t>
            </a:r>
            <a:r>
              <a:rPr lang="mr-IN" sz="3200" dirty="0" smtClean="0">
                <a:solidFill>
                  <a:srgbClr val="FFFFFF"/>
                </a:solidFill>
                <a:latin typeface="Helvetica"/>
                <a:cs typeface="Helvetica"/>
              </a:rPr>
              <a:t>–</a:t>
            </a:r>
            <a:r>
              <a:rPr lang="en-AU" sz="3200" dirty="0" smtClean="0">
                <a:solidFill>
                  <a:srgbClr val="FFFFFF"/>
                </a:solidFill>
                <a:latin typeface="Helvetica"/>
                <a:cs typeface="Helvetica"/>
              </a:rPr>
              <a:t> Anomalies/extremes</a:t>
            </a:r>
            <a:endParaRPr lang="en-US" sz="32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1412776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Seasonal climatology from BRAN (</a:t>
            </a:r>
            <a:r>
              <a:rPr lang="en-US" dirty="0" err="1" smtClean="0"/>
              <a:t>u,v,T,S,eta</a:t>
            </a:r>
            <a:r>
              <a:rPr lang="en-US" dirty="0" smtClean="0"/>
              <a:t>)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Construct daily mean annual cycle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SVD (parallel code from CTD)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Leading modes (annual, semi-annual)</a:t>
            </a:r>
          </a:p>
          <a:p>
            <a:endParaRPr lang="en-US" dirty="0"/>
          </a:p>
          <a:p>
            <a:r>
              <a:rPr lang="en-US" dirty="0" smtClean="0"/>
              <a:t>Spatial and daily anomaly distribution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9</a:t>
            </a:r>
            <a:r>
              <a:rPr lang="en-US" dirty="0" smtClean="0"/>
              <a:t> grid cell x 20 year sample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708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eanMAPSv3_S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44" y="1340768"/>
            <a:ext cx="9147944" cy="43562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340768"/>
            <a:ext cx="9144000" cy="453650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solidFill>
            <a:srgbClr val="106EC8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281" name="Text Box 5"/>
          <p:cNvSpPr txBox="1">
            <a:spLocks noChangeArrowheads="1"/>
          </p:cNvSpPr>
          <p:nvPr/>
        </p:nvSpPr>
        <p:spPr bwMode="auto">
          <a:xfrm>
            <a:off x="107504" y="188640"/>
            <a:ext cx="8928992" cy="892552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Ocean Model Analysis and Prediction System 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schemeClr val="bg1"/>
                </a:solidFill>
              </a:rPr>
              <a:t>OceanMAPS</a:t>
            </a:r>
            <a:r>
              <a:rPr lang="en-US" dirty="0" smtClean="0">
                <a:solidFill>
                  <a:schemeClr val="bg1"/>
                </a:solidFill>
              </a:rPr>
              <a:t> version 3.1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7286" name="TextBox 6"/>
          <p:cNvSpPr txBox="1">
            <a:spLocks noChangeArrowheads="1"/>
          </p:cNvSpPr>
          <p:nvPr/>
        </p:nvSpPr>
        <p:spPr bwMode="auto">
          <a:xfrm>
            <a:off x="395536" y="1556792"/>
            <a:ext cx="362751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 smtClean="0"/>
              <a:t>Ocean Model</a:t>
            </a:r>
          </a:p>
          <a:p>
            <a:pPr eaLnBrk="1" hangingPunct="1"/>
            <a:r>
              <a:rPr lang="en-US" sz="1600" dirty="0" smtClean="0"/>
              <a:t>MOM </a:t>
            </a:r>
            <a:r>
              <a:rPr lang="en-US" sz="1600" dirty="0"/>
              <a:t>4p1, </a:t>
            </a:r>
            <a:r>
              <a:rPr lang="en-US" sz="1600" dirty="0" err="1"/>
              <a:t>Griffies</a:t>
            </a:r>
            <a:r>
              <a:rPr lang="en-US" sz="1600" dirty="0"/>
              <a:t> et al., 2008</a:t>
            </a:r>
          </a:p>
          <a:p>
            <a:pPr eaLnBrk="1" hangingPunct="1"/>
            <a:r>
              <a:rPr lang="en-US" sz="1600" dirty="0"/>
              <a:t>z* vertical coordinate</a:t>
            </a:r>
          </a:p>
          <a:p>
            <a:pPr eaLnBrk="1" hangingPunct="1"/>
            <a:r>
              <a:rPr lang="en-US" sz="1600" dirty="0"/>
              <a:t>Smith and </a:t>
            </a:r>
            <a:r>
              <a:rPr lang="en-US" sz="1600" dirty="0" err="1"/>
              <a:t>Sandwell</a:t>
            </a:r>
            <a:r>
              <a:rPr lang="en-US" sz="1600" dirty="0"/>
              <a:t>, v11.1</a:t>
            </a:r>
          </a:p>
          <a:p>
            <a:pPr eaLnBrk="1" hangingPunct="1"/>
            <a:r>
              <a:rPr lang="en-US" sz="1600" dirty="0" smtClean="0"/>
              <a:t>3599×1499×50</a:t>
            </a:r>
            <a:endParaRPr lang="en-US" sz="1600" dirty="0"/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/>
              <a:t>0</a:t>
            </a:r>
            <a:r>
              <a:rPr lang="en-US" sz="1600" dirty="0" smtClean="0"/>
              <a:t>-360, </a:t>
            </a:r>
            <a:r>
              <a:rPr lang="en-US" sz="1600" dirty="0"/>
              <a:t>75S</a:t>
            </a:r>
            <a:r>
              <a:rPr lang="en-US" sz="1600" dirty="0" smtClean="0"/>
              <a:t>-75N </a:t>
            </a:r>
            <a:r>
              <a:rPr lang="en-US" sz="1600" dirty="0"/>
              <a:t>(0.1°×0.1°)</a:t>
            </a:r>
          </a:p>
          <a:p>
            <a:pPr eaLnBrk="1" hangingPunct="1"/>
            <a:r>
              <a:rPr lang="en-US" sz="1600" dirty="0"/>
              <a:t>0</a:t>
            </a:r>
            <a:r>
              <a:rPr lang="en-US" sz="1600" dirty="0" smtClean="0"/>
              <a:t>-15 </a:t>
            </a:r>
            <a:r>
              <a:rPr lang="en-US" sz="1600" dirty="0"/>
              <a:t>m 	(</a:t>
            </a:r>
            <a:r>
              <a:rPr lang="en-US" sz="1600" dirty="0" err="1"/>
              <a:t>Δz</a:t>
            </a:r>
            <a:r>
              <a:rPr lang="en-US" sz="1600" dirty="0"/>
              <a:t> = 5 m)</a:t>
            </a:r>
          </a:p>
          <a:p>
            <a:pPr eaLnBrk="1" hangingPunct="1"/>
            <a:r>
              <a:rPr lang="en-US" sz="1600" dirty="0" smtClean="0"/>
              <a:t>15-90 </a:t>
            </a:r>
            <a:r>
              <a:rPr lang="en-US" sz="1600" dirty="0"/>
              <a:t>m 	(</a:t>
            </a:r>
            <a:r>
              <a:rPr lang="en-US" sz="1600" dirty="0" smtClean="0"/>
              <a:t>Δz~5 to 10 </a:t>
            </a:r>
            <a:r>
              <a:rPr lang="en-US" sz="1600" dirty="0"/>
              <a:t>m</a:t>
            </a:r>
            <a:r>
              <a:rPr lang="en-US" sz="1600" dirty="0" smtClean="0"/>
              <a:t>)</a:t>
            </a:r>
          </a:p>
          <a:p>
            <a:pPr eaLnBrk="1" hangingPunct="1"/>
            <a:r>
              <a:rPr lang="en-US" sz="1600" dirty="0" smtClean="0"/>
              <a:t>90-</a:t>
            </a:r>
            <a:r>
              <a:rPr lang="en-US" sz="1600" dirty="0"/>
              <a:t>200m </a:t>
            </a:r>
            <a:r>
              <a:rPr lang="en-US" sz="1600" dirty="0" smtClean="0"/>
              <a:t>	(</a:t>
            </a:r>
            <a:r>
              <a:rPr lang="en-US" sz="1600" dirty="0" err="1" smtClean="0"/>
              <a:t>Δz</a:t>
            </a:r>
            <a:r>
              <a:rPr lang="en-US" sz="1600" dirty="0" smtClean="0"/>
              <a:t>=10 </a:t>
            </a:r>
            <a:r>
              <a:rPr lang="en-US" sz="1600" dirty="0"/>
              <a:t>m</a:t>
            </a:r>
            <a:r>
              <a:rPr lang="en-US" sz="1600" dirty="0" smtClean="0"/>
              <a:t>)</a:t>
            </a:r>
            <a:endParaRPr lang="en-US" sz="1600" dirty="0"/>
          </a:p>
          <a:p>
            <a:pPr eaLnBrk="1" hangingPunct="1"/>
            <a:r>
              <a:rPr lang="en-US" sz="1600" dirty="0"/>
              <a:t>Minimum column depth – 15 m</a:t>
            </a:r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 smtClean="0"/>
              <a:t>GOTM, K-</a:t>
            </a:r>
            <a:r>
              <a:rPr lang="en-US" sz="1600" dirty="0" err="1" smtClean="0"/>
              <a:t>eps</a:t>
            </a:r>
            <a:r>
              <a:rPr lang="en-US" sz="1600" dirty="0" smtClean="0"/>
              <a:t> mixed layer scheme</a:t>
            </a:r>
          </a:p>
          <a:p>
            <a:pPr eaLnBrk="1" hangingPunct="1"/>
            <a:r>
              <a:rPr lang="en-US" sz="1600" dirty="0" smtClean="0"/>
              <a:t>No tides</a:t>
            </a:r>
          </a:p>
          <a:p>
            <a:pPr eaLnBrk="1" hangingPunct="1"/>
            <a:r>
              <a:rPr lang="en-US" sz="1600" dirty="0" smtClean="0"/>
              <a:t>No sea-ice</a:t>
            </a:r>
            <a:endParaRPr lang="en-US" sz="1600" dirty="0"/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4400872" y="1587564"/>
            <a:ext cx="474312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 smtClean="0"/>
              <a:t>Data Assimilation</a:t>
            </a:r>
          </a:p>
          <a:p>
            <a:pPr eaLnBrk="1" hangingPunct="1"/>
            <a:r>
              <a:rPr lang="en-US" sz="1600" dirty="0" smtClean="0"/>
              <a:t>ENKF-C (</a:t>
            </a:r>
            <a:r>
              <a:rPr lang="en-US" sz="1600" dirty="0" err="1" smtClean="0"/>
              <a:t>Sakov</a:t>
            </a:r>
            <a:r>
              <a:rPr lang="en-US" sz="1600" dirty="0" smtClean="0"/>
              <a:t>, 2014)</a:t>
            </a:r>
          </a:p>
          <a:p>
            <a:pPr eaLnBrk="1" hangingPunct="1"/>
            <a:r>
              <a:rPr lang="en-US" sz="1600" dirty="0" smtClean="0"/>
              <a:t>Ensemble </a:t>
            </a:r>
            <a:r>
              <a:rPr lang="en-US" sz="1600" dirty="0"/>
              <a:t>optimal interpolation</a:t>
            </a:r>
          </a:p>
          <a:p>
            <a:pPr eaLnBrk="1" hangingPunct="1"/>
            <a:r>
              <a:rPr lang="en-US" sz="1600" dirty="0"/>
              <a:t>State vector (eta, T, </a:t>
            </a:r>
            <a:r>
              <a:rPr lang="en-US" sz="1600" dirty="0" smtClean="0"/>
              <a:t>S, u, v)</a:t>
            </a:r>
            <a:endParaRPr lang="en-US" sz="1600" dirty="0"/>
          </a:p>
          <a:p>
            <a:pPr eaLnBrk="1" hangingPunct="1"/>
            <a:r>
              <a:rPr lang="en-US" sz="1600" dirty="0"/>
              <a:t>144-member ensemble </a:t>
            </a:r>
            <a:endParaRPr lang="en-US" sz="1600" dirty="0" smtClean="0"/>
          </a:p>
          <a:p>
            <a:pPr eaLnBrk="1" hangingPunct="1"/>
            <a:r>
              <a:rPr lang="en-US" sz="1600" dirty="0" smtClean="0"/>
              <a:t>Restart </a:t>
            </a:r>
            <a:r>
              <a:rPr lang="en-US" sz="1600" dirty="0" err="1" smtClean="0"/>
              <a:t>initialisation</a:t>
            </a:r>
            <a:endParaRPr lang="en-US" sz="1600" dirty="0" smtClean="0"/>
          </a:p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1600" b="1" dirty="0" smtClean="0"/>
              <a:t>Observations</a:t>
            </a:r>
          </a:p>
          <a:p>
            <a:pPr eaLnBrk="1" hangingPunct="1"/>
            <a:r>
              <a:rPr lang="en-US" sz="1600" dirty="0" smtClean="0"/>
              <a:t>Satellite altimetry (</a:t>
            </a:r>
            <a:r>
              <a:rPr lang="en-US" sz="1200" dirty="0" smtClean="0"/>
              <a:t>Jason3, Sentinel3A, Cryosat2, </a:t>
            </a:r>
            <a:r>
              <a:rPr lang="en-US" sz="1200" dirty="0" err="1" smtClean="0"/>
              <a:t>AltiKa</a:t>
            </a:r>
            <a:r>
              <a:rPr lang="en-US" sz="1200" dirty="0" smtClean="0"/>
              <a:t>) </a:t>
            </a:r>
          </a:p>
          <a:p>
            <a:pPr eaLnBrk="1" hangingPunct="1"/>
            <a:r>
              <a:rPr lang="en-US" sz="1600" dirty="0" smtClean="0"/>
              <a:t>Satellite SST (</a:t>
            </a:r>
            <a:r>
              <a:rPr lang="en-US" sz="1200" dirty="0" err="1" smtClean="0"/>
              <a:t>Metop</a:t>
            </a:r>
            <a:r>
              <a:rPr lang="en-US" sz="1200" dirty="0" smtClean="0"/>
              <a:t>-A, </a:t>
            </a:r>
            <a:r>
              <a:rPr lang="en-US" sz="1200" dirty="0" err="1" smtClean="0"/>
              <a:t>Metop</a:t>
            </a:r>
            <a:r>
              <a:rPr lang="en-US" sz="1200" dirty="0" smtClean="0"/>
              <a:t>-B, VIIRS, AVHRR, AMSR2</a:t>
            </a:r>
            <a:r>
              <a:rPr lang="en-US" sz="1600" dirty="0" smtClean="0"/>
              <a:t>)</a:t>
            </a:r>
          </a:p>
          <a:p>
            <a:pPr eaLnBrk="1" hangingPunct="1"/>
            <a:r>
              <a:rPr lang="en-US" sz="1600" dirty="0" smtClean="0"/>
              <a:t>In situ profiles Argo, CTD, XBT</a:t>
            </a:r>
          </a:p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1600" b="1" dirty="0" smtClean="0"/>
              <a:t>Forcing</a:t>
            </a:r>
          </a:p>
          <a:p>
            <a:pPr eaLnBrk="1" hangingPunct="1"/>
            <a:r>
              <a:rPr lang="en-US" sz="1600" dirty="0" smtClean="0"/>
              <a:t>ACCESS-G APS2 (fluxes)</a:t>
            </a:r>
          </a:p>
          <a:p>
            <a:pPr eaLnBrk="1" hangingPunct="1"/>
            <a:r>
              <a:rPr lang="en-US" sz="1600" dirty="0"/>
              <a:t>Climatological river </a:t>
            </a:r>
            <a:r>
              <a:rPr lang="en-US" sz="1600" dirty="0" smtClean="0"/>
              <a:t>discharge</a:t>
            </a:r>
            <a:endParaRPr lang="en-US" sz="1600" dirty="0"/>
          </a:p>
        </p:txBody>
      </p:sp>
      <p:pic>
        <p:nvPicPr>
          <p:cNvPr id="4" name="Picture 3" descr="Bluelink inline colou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5733256"/>
            <a:ext cx="3168352" cy="1081679"/>
          </a:xfrm>
          <a:prstGeom prst="rect">
            <a:avLst/>
          </a:prstGeom>
        </p:spPr>
      </p:pic>
      <p:pic>
        <p:nvPicPr>
          <p:cNvPr id="5" name="Picture 4" descr="BOM_stacked_blac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5764342"/>
            <a:ext cx="1547664" cy="1093658"/>
          </a:xfrm>
          <a:prstGeom prst="rect">
            <a:avLst/>
          </a:prstGeom>
        </p:spPr>
      </p:pic>
      <p:pic>
        <p:nvPicPr>
          <p:cNvPr id="6" name="Picture 5" descr="CSIRO_logo_RGB_colour_small.bm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5939533"/>
            <a:ext cx="606477" cy="729828"/>
          </a:xfrm>
          <a:prstGeom prst="rect">
            <a:avLst/>
          </a:prstGeom>
        </p:spPr>
      </p:pic>
      <p:pic>
        <p:nvPicPr>
          <p:cNvPr id="10" name="Picture 9" descr="Navy_logo_hr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60"/>
          <a:stretch/>
        </p:blipFill>
        <p:spPr>
          <a:xfrm>
            <a:off x="5786368" y="5923460"/>
            <a:ext cx="1017880" cy="745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20272" y="6093296"/>
            <a:ext cx="2016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Thanks also to GFDL, the </a:t>
            </a:r>
          </a:p>
          <a:p>
            <a:r>
              <a:rPr lang="en-US" sz="1000" dirty="0" smtClean="0"/>
              <a:t>global ocean observing system, IMOS and JCOMM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19163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icture 3" descr="malta_water1_new.jpg"/>
          <p:cNvSpPr>
            <a:spLocks noChangeAspect="1"/>
          </p:cNvSpPr>
          <p:nvPr/>
        </p:nvSpPr>
        <p:spPr bwMode="auto">
          <a:xfrm>
            <a:off x="0" y="0"/>
            <a:ext cx="9144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 descr="diff_0180_5mo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44" y="0"/>
            <a:ext cx="8679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4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icture 3" descr="malta_water1_new.jpg"/>
          <p:cNvSpPr>
            <a:spLocks noChangeAspect="1"/>
          </p:cNvSpPr>
          <p:nvPr/>
        </p:nvSpPr>
        <p:spPr bwMode="auto">
          <a:xfrm>
            <a:off x="0" y="0"/>
            <a:ext cx="9144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9512" y="188640"/>
            <a:ext cx="88569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>
                <a:solidFill>
                  <a:srgbClr val="FFFFFF"/>
                </a:solidFill>
                <a:latin typeface="Helvetica"/>
                <a:cs typeface="Helvetica"/>
              </a:rPr>
              <a:t>NEW FEATURE </a:t>
            </a:r>
            <a:r>
              <a:rPr lang="mr-IN" sz="3200" dirty="0" smtClean="0">
                <a:solidFill>
                  <a:srgbClr val="FFFFFF"/>
                </a:solidFill>
                <a:latin typeface="Helvetica"/>
                <a:cs typeface="Helvetica"/>
              </a:rPr>
              <a:t>–</a:t>
            </a:r>
            <a:r>
              <a:rPr lang="en-AU" sz="3200" dirty="0" smtClean="0">
                <a:solidFill>
                  <a:srgbClr val="FFFFFF"/>
                </a:solidFill>
                <a:latin typeface="Helvetica"/>
                <a:cs typeface="Helvetica"/>
              </a:rPr>
              <a:t> Anomalies/extremes</a:t>
            </a:r>
            <a:endParaRPr lang="en-US" sz="32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diff_0180_9mo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44" y="0"/>
            <a:ext cx="8679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39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icture 3" descr="malta_water1_new.jpg"/>
          <p:cNvSpPr>
            <a:spLocks noChangeAspect="1"/>
          </p:cNvSpPr>
          <p:nvPr/>
        </p:nvSpPr>
        <p:spPr bwMode="auto">
          <a:xfrm>
            <a:off x="0" y="0"/>
            <a:ext cx="9144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9512" y="188640"/>
            <a:ext cx="88569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>
                <a:solidFill>
                  <a:srgbClr val="FFFFFF"/>
                </a:solidFill>
                <a:latin typeface="Helvetica"/>
                <a:cs typeface="Helvetica"/>
              </a:rPr>
              <a:t>NEW FEATURE </a:t>
            </a:r>
            <a:r>
              <a:rPr lang="mr-IN" sz="3200" dirty="0" smtClean="0">
                <a:solidFill>
                  <a:srgbClr val="FFFFFF"/>
                </a:solidFill>
                <a:latin typeface="Helvetica"/>
                <a:cs typeface="Helvetica"/>
              </a:rPr>
              <a:t>–</a:t>
            </a:r>
            <a:r>
              <a:rPr lang="en-AU" sz="3200" dirty="0" smtClean="0">
                <a:solidFill>
                  <a:srgbClr val="FFFFFF"/>
                </a:solidFill>
                <a:latin typeface="Helvetica"/>
                <a:cs typeface="Helvetica"/>
              </a:rPr>
              <a:t> Anomalies/extremes</a:t>
            </a:r>
            <a:endParaRPr lang="en-US" sz="32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20180917forecast_vs_BRAN_9EOF_CL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00" y="0"/>
            <a:ext cx="7634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8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0917forecast_vs_BRAN_9EOF_CLI_section_180.0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9400"/>
            <a:ext cx="9144000" cy="629900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99592" y="3861048"/>
            <a:ext cx="7488832" cy="2232248"/>
            <a:chOff x="899592" y="3861048"/>
            <a:chExt cx="7488832" cy="2232248"/>
          </a:xfrm>
        </p:grpSpPr>
        <p:sp>
          <p:nvSpPr>
            <p:cNvPr id="3" name="Rectangle 2"/>
            <p:cNvSpPr/>
            <p:nvPr/>
          </p:nvSpPr>
          <p:spPr>
            <a:xfrm>
              <a:off x="899592" y="3861048"/>
              <a:ext cx="792088" cy="2232248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691680" y="5301208"/>
              <a:ext cx="5904656" cy="792088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596336" y="3861048"/>
              <a:ext cx="792088" cy="2232248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6661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_OceanMAPSv3p1_temp_20170220_28p2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1900"/>
            <a:ext cx="9144000" cy="43688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9041" y="6407260"/>
            <a:ext cx="3294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15 FEBRUARY 2017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260648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Positive anomalies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497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ceanMAPSv3p1_temp_20170125_trans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889000"/>
            <a:ext cx="8890000" cy="508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49041" y="6407260"/>
            <a:ext cx="3294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25 JANUARY 2017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096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eanMAPSv3p1_temp_20170210_trans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889000"/>
            <a:ext cx="8890000" cy="50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9041" y="6407260"/>
            <a:ext cx="3294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10 FEBRUARY 2017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74616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eanMAPSv3p1_temp_20170302_trans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889000"/>
            <a:ext cx="8890000" cy="50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9041" y="6407260"/>
            <a:ext cx="3294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2 MARCH 2017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0977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eanMAPSv3p1_temp_20170315_trans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889000"/>
            <a:ext cx="8890000" cy="50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9041" y="6407260"/>
            <a:ext cx="3294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15 MARCH 2017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209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7" name="Picture 3" descr="oceanmaps_layout_sketch_p3.jpg"/>
          <p:cNvSpPr>
            <a:spLocks noChangeAspect="1"/>
          </p:cNvSpPr>
          <p:nvPr/>
        </p:nvSpPr>
        <p:spPr bwMode="auto">
          <a:xfrm>
            <a:off x="0" y="1604963"/>
            <a:ext cx="9099550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8" name="Picture 3" descr="malta_water1_new.jpg"/>
          <p:cNvSpPr>
            <a:spLocks noChangeAspect="1"/>
          </p:cNvSpPr>
          <p:nvPr/>
        </p:nvSpPr>
        <p:spPr bwMode="auto">
          <a:xfrm>
            <a:off x="0" y="0"/>
            <a:ext cx="9144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3528" y="323944"/>
            <a:ext cx="77768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Helvetica"/>
                <a:cs typeface="Helvetica"/>
              </a:rPr>
              <a:t>Companion capability</a:t>
            </a:r>
            <a:endParaRPr lang="en-US" sz="32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196752"/>
            <a:ext cx="8496944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Data deconstruction/reconstruction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A secure compression of ocean forecast products using a database of empirical orthogonal functions derived from a 25 year reanalysis application to low bandwidth </a:t>
            </a:r>
            <a:r>
              <a:rPr lang="en-US" sz="1600" dirty="0" err="1" smtClean="0">
                <a:solidFill>
                  <a:srgbClr val="FFFFFF"/>
                </a:solidFill>
              </a:rPr>
              <a:t>defence</a:t>
            </a:r>
            <a:r>
              <a:rPr lang="en-US" sz="1600" dirty="0" smtClean="0">
                <a:solidFill>
                  <a:srgbClr val="FFFFFF"/>
                </a:solidFill>
              </a:rPr>
              <a:t> communications.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Consortium Ocean and Sea-Ice </a:t>
            </a:r>
            <a:r>
              <a:rPr lang="en-US" dirty="0" err="1" smtClean="0">
                <a:solidFill>
                  <a:srgbClr val="FFFFFF"/>
                </a:solidFill>
              </a:rPr>
              <a:t>Modelling</a:t>
            </a:r>
            <a:r>
              <a:rPr lang="en-US" dirty="0" smtClean="0">
                <a:solidFill>
                  <a:srgbClr val="FFFFFF"/>
                </a:solidFill>
              </a:rPr>
              <a:t> in Australia 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An ARC linkage grant project for development of ACCESS-OM2-01 a global ocean sea-ice model based on MOM5 and CICE. This model will be adopted and developed with </a:t>
            </a:r>
            <a:r>
              <a:rPr lang="en-US" sz="1600" dirty="0" err="1" smtClean="0">
                <a:solidFill>
                  <a:srgbClr val="FFFFFF"/>
                </a:solidFill>
              </a:rPr>
              <a:t>OceanMAPS</a:t>
            </a:r>
            <a:r>
              <a:rPr lang="en-US" sz="1600" dirty="0" smtClean="0">
                <a:solidFill>
                  <a:srgbClr val="FFFFFF"/>
                </a:solidFill>
              </a:rPr>
              <a:t> and BRAN. A second model based on MOM6 will also be developed.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Sonar verification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A suite of metrics to assess the performance of the vertical sound speed profile from ocean forecasts.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Australian </a:t>
            </a:r>
            <a:r>
              <a:rPr lang="en-US" dirty="0" err="1" smtClean="0">
                <a:solidFill>
                  <a:srgbClr val="FFFFFF"/>
                </a:solidFill>
              </a:rPr>
              <a:t>Defence</a:t>
            </a:r>
            <a:r>
              <a:rPr lang="en-US" dirty="0" smtClean="0">
                <a:solidFill>
                  <a:srgbClr val="FFFFFF"/>
                </a:solidFill>
              </a:rPr>
              <a:t> Environmental Prediction Toolkit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Operational regional atmospheric, wave and ocean forecasts downscaled at high resolution within the global model. A ROMS, WWIII and ACCESS system with 1/50 x 1/50 resolution.</a:t>
            </a:r>
            <a:endParaRPr lang="en-US" sz="1600" dirty="0">
              <a:solidFill>
                <a:srgbClr val="FFFFFF"/>
              </a:solidFill>
            </a:endParaRP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68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Picture 3" descr="oceanmaps_layout_sketch_p3.jpg"/>
          <p:cNvSpPr>
            <a:spLocks noChangeAspect="1"/>
          </p:cNvSpPr>
          <p:nvPr/>
        </p:nvSpPr>
        <p:spPr bwMode="auto">
          <a:xfrm>
            <a:off x="0" y="1604963"/>
            <a:ext cx="9099550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6" name="Picture 3" descr="malta_water1_new.jpg"/>
          <p:cNvSpPr>
            <a:spLocks noChangeAspect="1"/>
          </p:cNvSpPr>
          <p:nvPr/>
        </p:nvSpPr>
        <p:spPr bwMode="auto">
          <a:xfrm>
            <a:off x="0" y="0"/>
            <a:ext cx="9144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969963"/>
            <a:ext cx="9144000" cy="1587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628" name="Picture 1" descr="OMv3_3_cyc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t="12383" r="8055" b="25903"/>
          <a:stretch>
            <a:fillRect/>
          </a:stretch>
        </p:blipFill>
        <p:spPr bwMode="auto">
          <a:xfrm>
            <a:off x="0" y="908050"/>
            <a:ext cx="9144000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717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Picture 3" descr="malta_water1_new.jpg"/>
          <p:cNvSpPr>
            <a:spLocks noChangeAspect="1"/>
          </p:cNvSpPr>
          <p:nvPr/>
        </p:nvSpPr>
        <p:spPr bwMode="auto">
          <a:xfrm>
            <a:off x="0" y="0"/>
            <a:ext cx="9144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3528" y="270892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Ensemble forecasting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23952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72147" y="346137"/>
            <a:ext cx="9071853" cy="6165210"/>
            <a:chOff x="72147" y="701737"/>
            <a:chExt cx="9071853" cy="6165210"/>
          </a:xfrm>
        </p:grpSpPr>
        <p:pic>
          <p:nvPicPr>
            <p:cNvPr id="37891" name="Picture 1" descr="collage_6by6_sst_horizontal_hr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882"/>
            <a:stretch/>
          </p:blipFill>
          <p:spPr bwMode="auto">
            <a:xfrm>
              <a:off x="424603" y="1101847"/>
              <a:ext cx="8719397" cy="57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3"/>
            <p:cNvSpPr txBox="1">
              <a:spLocks noChangeArrowheads="1"/>
            </p:cNvSpPr>
            <p:nvPr/>
          </p:nvSpPr>
          <p:spPr bwMode="auto">
            <a:xfrm>
              <a:off x="542925" y="743270"/>
              <a:ext cx="13271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dirty="0"/>
                <a:t>Cycle 1</a:t>
              </a:r>
            </a:p>
          </p:txBody>
        </p:sp>
        <p:sp>
          <p:nvSpPr>
            <p:cNvPr id="6" name="TextBox 4"/>
            <p:cNvSpPr txBox="1">
              <a:spLocks noChangeArrowheads="1"/>
            </p:cNvSpPr>
            <p:nvPr/>
          </p:nvSpPr>
          <p:spPr bwMode="auto">
            <a:xfrm>
              <a:off x="1993901" y="701737"/>
              <a:ext cx="13081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dirty="0"/>
                <a:t>Cycle 2</a:t>
              </a:r>
            </a:p>
          </p:txBody>
        </p:sp>
        <p:sp>
          <p:nvSpPr>
            <p:cNvPr id="7" name="TextBox 5"/>
            <p:cNvSpPr txBox="1">
              <a:spLocks noChangeArrowheads="1"/>
            </p:cNvSpPr>
            <p:nvPr/>
          </p:nvSpPr>
          <p:spPr bwMode="auto">
            <a:xfrm>
              <a:off x="3416300" y="701737"/>
              <a:ext cx="13271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dirty="0"/>
                <a:t>Cycle 3</a:t>
              </a:r>
            </a:p>
          </p:txBody>
        </p:sp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4789488" y="701737"/>
              <a:ext cx="13271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dirty="0"/>
                <a:t>Cycle 4</a:t>
              </a:r>
            </a:p>
          </p:txBody>
        </p:sp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>
              <a:off x="6265863" y="701737"/>
              <a:ext cx="13271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dirty="0" err="1"/>
                <a:t>Obs</a:t>
              </a:r>
              <a:endParaRPr lang="en-US" sz="2000" dirty="0"/>
            </a:p>
          </p:txBody>
        </p:sp>
        <p:sp>
          <p:nvSpPr>
            <p:cNvPr id="10" name="TextBox 8"/>
            <p:cNvSpPr txBox="1">
              <a:spLocks noChangeArrowheads="1"/>
            </p:cNvSpPr>
            <p:nvPr/>
          </p:nvSpPr>
          <p:spPr bwMode="auto">
            <a:xfrm>
              <a:off x="7713663" y="701737"/>
              <a:ext cx="13271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dirty="0"/>
                <a:t>Average</a:t>
              </a:r>
            </a:p>
          </p:txBody>
        </p:sp>
        <p:sp>
          <p:nvSpPr>
            <p:cNvPr id="13" name="TextBox 3"/>
            <p:cNvSpPr txBox="1">
              <a:spLocks noChangeArrowheads="1"/>
            </p:cNvSpPr>
            <p:nvPr/>
          </p:nvSpPr>
          <p:spPr bwMode="auto">
            <a:xfrm rot="16200000">
              <a:off x="-391372" y="1606900"/>
              <a:ext cx="13271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dirty="0" smtClean="0"/>
                <a:t>1</a:t>
              </a:r>
              <a:r>
                <a:rPr lang="en-US" sz="2000" baseline="30000" dirty="0" smtClean="0"/>
                <a:t>st</a:t>
              </a:r>
              <a:r>
                <a:rPr lang="en-US" sz="2000" dirty="0" smtClean="0"/>
                <a:t> March</a:t>
              </a:r>
              <a:endParaRPr lang="en-US" sz="2000" dirty="0"/>
            </a:p>
          </p:txBody>
        </p:sp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 rot="16200000">
              <a:off x="-391373" y="2934050"/>
              <a:ext cx="13271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dirty="0" smtClean="0"/>
                <a:t>1</a:t>
              </a:r>
              <a:r>
                <a:rPr lang="en-US" sz="2000" baseline="30000" dirty="0" smtClean="0"/>
                <a:t>st</a:t>
              </a:r>
              <a:r>
                <a:rPr lang="en-US" sz="2000" dirty="0" smtClean="0"/>
                <a:t> April</a:t>
              </a:r>
              <a:endParaRPr lang="en-US" sz="2000" dirty="0"/>
            </a:p>
          </p:txBody>
        </p:sp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 rot="16200000">
              <a:off x="-391373" y="4413600"/>
              <a:ext cx="13271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dirty="0" smtClean="0"/>
                <a:t>1</a:t>
              </a:r>
              <a:r>
                <a:rPr lang="en-US" sz="2000" baseline="30000" dirty="0" smtClean="0"/>
                <a:t>st</a:t>
              </a:r>
              <a:r>
                <a:rPr lang="en-US" sz="2000" dirty="0" smtClean="0"/>
                <a:t> May</a:t>
              </a:r>
              <a:endParaRPr lang="en-US" sz="2000" dirty="0"/>
            </a:p>
          </p:txBody>
        </p:sp>
        <p:sp>
          <p:nvSpPr>
            <p:cNvPr id="16" name="TextBox 3"/>
            <p:cNvSpPr txBox="1">
              <a:spLocks noChangeArrowheads="1"/>
            </p:cNvSpPr>
            <p:nvPr/>
          </p:nvSpPr>
          <p:spPr bwMode="auto">
            <a:xfrm rot="16200000">
              <a:off x="-391373" y="5893150"/>
              <a:ext cx="13271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dirty="0" smtClean="0"/>
                <a:t>1</a:t>
              </a:r>
              <a:r>
                <a:rPr lang="en-US" sz="2000" baseline="30000" dirty="0" smtClean="0"/>
                <a:t>st</a:t>
              </a:r>
              <a:r>
                <a:rPr lang="en-US" sz="2000" dirty="0" smtClean="0"/>
                <a:t> June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29387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45" name="Picture 3" descr="malta_water1_new.jpg"/>
          <p:cNvSpPr>
            <a:spLocks noChangeAspect="1"/>
          </p:cNvSpPr>
          <p:nvPr/>
        </p:nvSpPr>
        <p:spPr bwMode="auto">
          <a:xfrm>
            <a:off x="0" y="0"/>
            <a:ext cx="91440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9647237" cy="755650"/>
          </a:xfrm>
        </p:spPr>
        <p:txBody>
          <a:bodyPr/>
          <a:lstStyle/>
          <a:p>
            <a:pPr algn="l"/>
            <a:r>
              <a:rPr lang="en-US" sz="32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Ensemble variance - SSHA</a:t>
            </a:r>
            <a:endParaRPr lang="en-US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3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84784"/>
            <a:ext cx="9119467" cy="447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465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45" name="Picture 3" descr="malta_water1_new.jpg"/>
          <p:cNvSpPr>
            <a:spLocks noChangeAspect="1"/>
          </p:cNvSpPr>
          <p:nvPr/>
        </p:nvSpPr>
        <p:spPr bwMode="auto">
          <a:xfrm>
            <a:off x="0" y="0"/>
            <a:ext cx="91440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9647237" cy="755650"/>
          </a:xfrm>
        </p:spPr>
        <p:txBody>
          <a:bodyPr/>
          <a:lstStyle/>
          <a:p>
            <a:pPr algn="l"/>
            <a:r>
              <a:rPr lang="en-US" sz="32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Ensemble variance - SSHA</a:t>
            </a:r>
            <a:endParaRPr lang="en-US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34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09891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7607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97" name="Picture 3" descr="malta_water1_new.jpg"/>
          <p:cNvSpPr>
            <a:spLocks noChangeAspect="1"/>
          </p:cNvSpPr>
          <p:nvPr/>
        </p:nvSpPr>
        <p:spPr bwMode="auto">
          <a:xfrm>
            <a:off x="0" y="0"/>
            <a:ext cx="91440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5298" name="Picture 1" descr="Ens_var_sorted_by_eta_t_innov_mag_tasman_all_v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0"/>
            <a:ext cx="6823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9406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97" name="Picture 3" descr="malta_water1_new.jpg"/>
          <p:cNvSpPr>
            <a:spLocks noChangeAspect="1"/>
          </p:cNvSpPr>
          <p:nvPr/>
        </p:nvSpPr>
        <p:spPr bwMode="auto">
          <a:xfrm>
            <a:off x="0" y="0"/>
            <a:ext cx="91440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5298" name="Picture 1" descr="Ens_var_sorted_by_eta_t_innov_mag_tasman_all_v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0"/>
            <a:ext cx="6823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5724128" y="5085184"/>
            <a:ext cx="0" cy="136815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4995664" y="5085184"/>
            <a:ext cx="728464" cy="838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724128" y="3789040"/>
            <a:ext cx="2088232" cy="1296144"/>
          </a:xfrm>
          <a:prstGeom prst="rect">
            <a:avLst/>
          </a:prstGeom>
          <a:solidFill>
            <a:schemeClr val="tx2">
              <a:lumMod val="60000"/>
              <a:lumOff val="40000"/>
              <a:alpha val="4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V="1">
            <a:off x="5724128" y="5085184"/>
            <a:ext cx="720080" cy="648072"/>
          </a:xfrm>
          <a:prstGeom prst="rtTriangle">
            <a:avLst/>
          </a:prstGeom>
          <a:solidFill>
            <a:schemeClr val="accent4">
              <a:lumMod val="75000"/>
              <a:alpha val="39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892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an_SST_ensemble_STD_Tasman_2013_2014_201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5330" r="8195" b="22491"/>
          <a:stretch/>
        </p:blipFill>
        <p:spPr>
          <a:xfrm>
            <a:off x="2987824" y="3470542"/>
            <a:ext cx="5616624" cy="2815958"/>
          </a:xfrm>
          <a:prstGeom prst="rect">
            <a:avLst/>
          </a:prstGeom>
        </p:spPr>
      </p:pic>
      <p:pic>
        <p:nvPicPr>
          <p:cNvPr id="4" name="Picture 3" descr="Mean_SSH_ensemble_STD_Tasman_2013_2014_201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5329" r="8333" b="22492"/>
          <a:stretch/>
        </p:blipFill>
        <p:spPr>
          <a:xfrm>
            <a:off x="2987824" y="32862"/>
            <a:ext cx="5616000" cy="28200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260" y="138180"/>
            <a:ext cx="43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SSH </a:t>
            </a:r>
          </a:p>
          <a:p>
            <a:r>
              <a:rPr lang="en-US" sz="1200" dirty="0" smtClean="0"/>
              <a:t>Annual average ensemble STD</a:t>
            </a:r>
            <a:endParaRPr lang="en-US" sz="20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75260" y="3005253"/>
            <a:ext cx="4129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SST </a:t>
            </a:r>
          </a:p>
          <a:p>
            <a:r>
              <a:rPr lang="en-US" sz="1200" dirty="0" smtClean="0"/>
              <a:t>Annual average ensemble STD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07504" y="620688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2013 - 2015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7504" y="3501008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2013 - 2015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55776" y="3789040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34S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555776" y="3356992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32S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555776" y="4221088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36S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555776" y="4725144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38S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555776" y="5157192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40S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555776" y="5641503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42S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555776" y="6093296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44S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347864" y="6237312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145E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740352" y="6237312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165E</a:t>
            </a:r>
            <a:endParaRPr lang="en-US" sz="1200" dirty="0"/>
          </a:p>
        </p:txBody>
      </p:sp>
      <p:pic>
        <p:nvPicPr>
          <p:cNvPr id="21" name="Picture 20" descr="Mean_SST_ensemble_STD_Tasman_2013_2014_201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78351" r="8195" b="13520"/>
          <a:stretch/>
        </p:blipFill>
        <p:spPr>
          <a:xfrm>
            <a:off x="2987824" y="6453336"/>
            <a:ext cx="5616624" cy="36815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27984" y="6237312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150E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660232" y="6248345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160E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5580112" y="6237312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155E</a:t>
            </a:r>
            <a:endParaRPr lang="en-US" sz="1200" dirty="0"/>
          </a:p>
        </p:txBody>
      </p:sp>
      <p:pic>
        <p:nvPicPr>
          <p:cNvPr id="25" name="Picture 24" descr="Mean_SSH_ensemble_STD_Tasman_2013_2014_201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78062" r="8333" b="13520"/>
          <a:stretch/>
        </p:blipFill>
        <p:spPr>
          <a:xfrm>
            <a:off x="2843808" y="2996952"/>
            <a:ext cx="5616000" cy="3818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347864" y="278092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145E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7740352" y="278092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165E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427984" y="278092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150E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6660232" y="2791961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160E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5580112" y="278092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155E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2555776" y="384919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34S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2555776" y="-47129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32S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2555776" y="816967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36S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2555776" y="1321023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38S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2555776" y="1753071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40S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2555776" y="2237382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42S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2555776" y="268917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44S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9505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icture 3" descr="malta_water1_new.jpg"/>
          <p:cNvSpPr>
            <a:spLocks noChangeAspect="1"/>
          </p:cNvSpPr>
          <p:nvPr/>
        </p:nvSpPr>
        <p:spPr bwMode="auto">
          <a:xfrm>
            <a:off x="0" y="0"/>
            <a:ext cx="9144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106EC8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9512" y="188640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rgbClr val="FFFFFF"/>
                </a:solidFill>
                <a:latin typeface="Helvetica"/>
                <a:cs typeface="Helvetica"/>
              </a:rPr>
              <a:t>Multi-cycle ensemble forecasting - recap</a:t>
            </a:r>
            <a:endParaRPr lang="en-US" sz="28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multi-cycle-schematic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 t="5542" r="15000" b="6720"/>
          <a:stretch/>
        </p:blipFill>
        <p:spPr>
          <a:xfrm>
            <a:off x="619513" y="1052736"/>
            <a:ext cx="3520439" cy="2880359"/>
          </a:xfrm>
          <a:prstGeom prst="rect">
            <a:avLst/>
          </a:prstGeom>
        </p:spPr>
      </p:pic>
      <p:pic>
        <p:nvPicPr>
          <p:cNvPr id="11" name="Picture 10" descr="omaps_profile_rmse_aCC_median_aus50_salt_20120301-201208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94" y="1052736"/>
            <a:ext cx="3935346" cy="2952328"/>
          </a:xfrm>
          <a:prstGeom prst="rect">
            <a:avLst/>
          </a:prstGeom>
        </p:spPr>
      </p:pic>
      <p:pic>
        <p:nvPicPr>
          <p:cNvPr id="13" name="Picture 12" descr="graphics_all_pg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51495" r="10000" b="3890"/>
          <a:stretch/>
        </p:blipFill>
        <p:spPr>
          <a:xfrm>
            <a:off x="1115616" y="4133696"/>
            <a:ext cx="7056784" cy="27243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164703" y="5142383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98390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SH_normalised_error_vs_ensemble_STD_Tasman_ALL_obs_STD_0p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92"/>
            <a:ext cx="4032448" cy="3025176"/>
          </a:xfrm>
          <a:prstGeom prst="rect">
            <a:avLst/>
          </a:prstGeom>
        </p:spPr>
      </p:pic>
      <p:pic>
        <p:nvPicPr>
          <p:cNvPr id="10" name="Picture 9" descr="SST_normalised_error_vs_ensemble_STD_Tasman_ALL_obs_STD_0p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89040"/>
            <a:ext cx="4032448" cy="3025176"/>
          </a:xfrm>
          <a:prstGeom prst="rect">
            <a:avLst/>
          </a:prstGeom>
        </p:spPr>
      </p:pic>
      <p:sp>
        <p:nvSpPr>
          <p:cNvPr id="19457" name="Picture 3" descr="oceanmaps_layout_sketch_p3.jpg"/>
          <p:cNvSpPr>
            <a:spLocks noChangeAspect="1"/>
          </p:cNvSpPr>
          <p:nvPr/>
        </p:nvSpPr>
        <p:spPr bwMode="auto">
          <a:xfrm>
            <a:off x="0" y="1604963"/>
            <a:ext cx="9099550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8" name="Picture 3" descr="malta_water1_new.jpg"/>
          <p:cNvSpPr>
            <a:spLocks noChangeAspect="1"/>
          </p:cNvSpPr>
          <p:nvPr/>
        </p:nvSpPr>
        <p:spPr bwMode="auto">
          <a:xfrm>
            <a:off x="0" y="0"/>
            <a:ext cx="9144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83rd_pct_normlised_error_seta_Australia_bin_size_5_obs_STD_gener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494" y="-9128"/>
            <a:ext cx="4580506" cy="3436333"/>
          </a:xfrm>
          <a:prstGeom prst="rect">
            <a:avLst/>
          </a:prstGeom>
        </p:spPr>
      </p:pic>
      <p:pic>
        <p:nvPicPr>
          <p:cNvPr id="7" name="Picture 6" descr="83rd_pct_normlised_error_sst_Australia_bin_size_5_obs_STD_gener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958" y="3419765"/>
            <a:ext cx="4583042" cy="34382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35696" y="314096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East Australian Current</a:t>
            </a:r>
            <a:endParaRPr lang="en-US" sz="1800" b="1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561255" y="175800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SSH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561256" y="4854351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7802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26938" y="918852"/>
            <a:ext cx="9180580" cy="5606492"/>
            <a:chOff x="-26938" y="507512"/>
            <a:chExt cx="9180580" cy="5606492"/>
          </a:xfrm>
        </p:grpSpPr>
        <p:pic>
          <p:nvPicPr>
            <p:cNvPr id="13" name="Picture 12" descr="SST_ensemble_STD_Tasman_201201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8" t="15487" r="8479" b="22657"/>
            <a:stretch/>
          </p:blipFill>
          <p:spPr>
            <a:xfrm>
              <a:off x="4588647" y="960390"/>
              <a:ext cx="4555354" cy="2294426"/>
            </a:xfrm>
            <a:prstGeom prst="rect">
              <a:avLst/>
            </a:prstGeom>
          </p:spPr>
        </p:pic>
        <p:pic>
          <p:nvPicPr>
            <p:cNvPr id="12" name="Picture 11" descr="SST_ensemble_STD_Tasman_201301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8" t="15558" r="8539" b="22421"/>
            <a:stretch/>
          </p:blipFill>
          <p:spPr>
            <a:xfrm>
              <a:off x="4588646" y="3261898"/>
              <a:ext cx="4564996" cy="2301406"/>
            </a:xfrm>
            <a:prstGeom prst="rect">
              <a:avLst/>
            </a:prstGeom>
          </p:spPr>
        </p:pic>
        <p:pic>
          <p:nvPicPr>
            <p:cNvPr id="8" name="Picture 7" descr="SST_ensemble_mean_Tasman_201301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2" t="15558" r="8436" b="22712"/>
            <a:stretch/>
          </p:blipFill>
          <p:spPr>
            <a:xfrm>
              <a:off x="-26938" y="3244574"/>
              <a:ext cx="4615584" cy="2318729"/>
            </a:xfrm>
            <a:prstGeom prst="rect">
              <a:avLst/>
            </a:prstGeom>
          </p:spPr>
        </p:pic>
        <p:pic>
          <p:nvPicPr>
            <p:cNvPr id="2" name="Picture 1" descr="SST_ensemble_mean_Tasman_201201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8" t="15705" r="8539" b="22679"/>
            <a:stretch/>
          </p:blipFill>
          <p:spPr>
            <a:xfrm>
              <a:off x="-26938" y="950149"/>
              <a:ext cx="4615584" cy="231174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0" y="950149"/>
              <a:ext cx="1759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Jan 2012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588647" y="960390"/>
              <a:ext cx="1759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Jan 2012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88647" y="3261897"/>
              <a:ext cx="1759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Jan 2013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3255495"/>
              <a:ext cx="1759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Jan 2013</a:t>
              </a:r>
            </a:p>
          </p:txBody>
        </p:sp>
        <p:pic>
          <p:nvPicPr>
            <p:cNvPr id="7" name="Picture 6" descr="SST_ensemble_mean_Tasman_201201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2" t="77804" r="23101" b="13976"/>
            <a:stretch/>
          </p:blipFill>
          <p:spPr>
            <a:xfrm>
              <a:off x="0" y="5597406"/>
              <a:ext cx="4378374" cy="43783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4074" y="507512"/>
              <a:ext cx="432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SST </a:t>
              </a:r>
              <a:r>
                <a:rPr lang="en-US" sz="1200" dirty="0" smtClean="0"/>
                <a:t>monthly average ensemble mean</a:t>
              </a:r>
              <a:endParaRPr lang="en-US" sz="2000" dirty="0" smtClean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84889" y="527524"/>
              <a:ext cx="432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SST </a:t>
              </a:r>
              <a:r>
                <a:rPr lang="en-US" sz="1200" dirty="0" smtClean="0"/>
                <a:t>monthly average ensemble STD</a:t>
              </a:r>
              <a:endParaRPr lang="en-US" sz="2000" dirty="0" smtClean="0"/>
            </a:p>
          </p:txBody>
        </p:sp>
        <p:pic>
          <p:nvPicPr>
            <p:cNvPr id="15" name="Picture 14" descr="SST_ensemble_STD_Tasman_201301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16" t="77593" r="23418" b="12329"/>
            <a:stretch/>
          </p:blipFill>
          <p:spPr>
            <a:xfrm>
              <a:off x="4794755" y="5590001"/>
              <a:ext cx="4154790" cy="524003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395536" y="188640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Monthly mean, ensemble mean and variance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378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solidFill>
            <a:srgbClr val="106EC8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Picture 3" descr="malta_water1_new.jpg"/>
          <p:cNvSpPr>
            <a:spLocks noChangeAspect="1"/>
          </p:cNvSpPr>
          <p:nvPr/>
        </p:nvSpPr>
        <p:spPr bwMode="auto">
          <a:xfrm>
            <a:off x="0" y="0"/>
            <a:ext cx="9144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3568" y="188640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Helvetica"/>
                <a:cs typeface="Helvetica"/>
              </a:rPr>
              <a:t>Global verification/</a:t>
            </a:r>
            <a:r>
              <a:rPr lang="en-US" sz="3200" dirty="0" err="1" smtClean="0">
                <a:solidFill>
                  <a:srgbClr val="FFFFFF"/>
                </a:solidFill>
                <a:latin typeface="Helvetica"/>
                <a:cs typeface="Helvetica"/>
              </a:rPr>
              <a:t>intercomparison</a:t>
            </a:r>
            <a:endParaRPr lang="en-US" sz="32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Day 1 forecast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141277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Mean Absolute Difference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08" y="648866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AU" sz="1800" b="1" dirty="0" smtClean="0">
                <a:solidFill>
                  <a:srgbClr val="FF0000"/>
                </a:solidFill>
              </a:rPr>
              <a:t>__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Australia</a:t>
            </a:r>
            <a:r>
              <a:rPr lang="en-US" sz="1800" dirty="0" smtClean="0">
                <a:solidFill>
                  <a:schemeClr val="bg1"/>
                </a:solidFill>
              </a:rPr>
              <a:t>   </a:t>
            </a:r>
            <a:r>
              <a:rPr lang="en-US" sz="1800" b="1" dirty="0" smtClean="0">
                <a:solidFill>
                  <a:srgbClr val="3366FF"/>
                </a:solidFill>
              </a:rPr>
              <a:t>__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UK</a:t>
            </a:r>
            <a:r>
              <a:rPr lang="en-US" sz="1800" dirty="0" smtClean="0">
                <a:solidFill>
                  <a:schemeClr val="bg1"/>
                </a:solidFill>
              </a:rPr>
              <a:t>   </a:t>
            </a:r>
            <a:r>
              <a:rPr lang="en-US" sz="1800" dirty="0" smtClean="0">
                <a:solidFill>
                  <a:srgbClr val="FF6600"/>
                </a:solidFill>
              </a:rPr>
              <a:t>__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France</a:t>
            </a:r>
            <a:r>
              <a:rPr lang="en-US" sz="1800" dirty="0" smtClean="0">
                <a:solidFill>
                  <a:schemeClr val="bg1"/>
                </a:solidFill>
              </a:rPr>
              <a:t>   </a:t>
            </a:r>
            <a:r>
              <a:rPr lang="en-US" sz="1800" dirty="0" smtClean="0">
                <a:solidFill>
                  <a:srgbClr val="008000"/>
                </a:solidFill>
              </a:rPr>
              <a:t>__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Canada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55976" y="5877272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srgbClr val="000000"/>
                </a:solidFill>
              </a:rPr>
              <a:t>2018</a:t>
            </a:r>
            <a:endParaRPr lang="en-US" sz="1800" dirty="0" smtClean="0">
              <a:solidFill>
                <a:srgbClr val="000000"/>
              </a:solidFill>
            </a:endParaRPr>
          </a:p>
        </p:txBody>
      </p:sp>
      <p:pic>
        <p:nvPicPr>
          <p:cNvPr id="5" name="Picture 4" descr="CLASS4_temp_MAE_Aus_f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3" y="1844824"/>
            <a:ext cx="4248519" cy="1800200"/>
          </a:xfrm>
          <a:prstGeom prst="rect">
            <a:avLst/>
          </a:prstGeom>
        </p:spPr>
      </p:pic>
      <p:pic>
        <p:nvPicPr>
          <p:cNvPr id="13" name="Picture 12" descr="CLASS4_salt_MAE_Aus_f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925"/>
          <a:stretch/>
        </p:blipFill>
        <p:spPr>
          <a:xfrm>
            <a:off x="467544" y="3861048"/>
            <a:ext cx="4248472" cy="19842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6200000">
            <a:off x="-664548" y="2472861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 smtClean="0">
                <a:solidFill>
                  <a:srgbClr val="000000"/>
                </a:solidFill>
              </a:rPr>
              <a:t>Temperature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700045" y="4345069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 smtClean="0">
                <a:solidFill>
                  <a:srgbClr val="000000"/>
                </a:solidFill>
              </a:rPr>
              <a:t>Salinity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14" name="Picture 13" descr="CLASS4_salt_bias_Aus_f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057"/>
          <a:stretch/>
        </p:blipFill>
        <p:spPr>
          <a:xfrm>
            <a:off x="4788024" y="3861048"/>
            <a:ext cx="4248472" cy="1936603"/>
          </a:xfrm>
          <a:prstGeom prst="rect">
            <a:avLst/>
          </a:prstGeom>
        </p:spPr>
      </p:pic>
      <p:pic>
        <p:nvPicPr>
          <p:cNvPr id="17" name="Picture 16" descr="CLASS4_temp_bias_Aus_f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4896" y="1825394"/>
            <a:ext cx="4243258" cy="181963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64088" y="141277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Mean Difference</a:t>
            </a:r>
          </a:p>
        </p:txBody>
      </p:sp>
    </p:spTree>
    <p:extLst>
      <p:ext uri="{BB962C8B-B14F-4D97-AF65-F5344CB8AC3E}">
        <p14:creationId xmlns:p14="http://schemas.microsoft.com/office/powerpoint/2010/main" val="324173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106EC8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Picture 3" descr="malta_water1_new.jpg"/>
          <p:cNvSpPr>
            <a:spLocks noChangeAspect="1"/>
          </p:cNvSpPr>
          <p:nvPr/>
        </p:nvSpPr>
        <p:spPr bwMode="auto">
          <a:xfrm>
            <a:off x="0" y="0"/>
            <a:ext cx="9144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5536" y="188640"/>
            <a:ext cx="77768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Helvetica"/>
                <a:cs typeface="Helvetica"/>
              </a:rPr>
              <a:t>OceanMAPS</a:t>
            </a:r>
            <a:r>
              <a:rPr lang="en-US" sz="32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mr-IN" sz="3200" dirty="0" smtClean="0">
                <a:solidFill>
                  <a:schemeClr val="bg1"/>
                </a:solidFill>
                <a:latin typeface="Helvetica"/>
                <a:cs typeface="Helvetica"/>
              </a:rPr>
              <a:t>–</a:t>
            </a:r>
            <a:r>
              <a:rPr lang="en-US" sz="3200" dirty="0" smtClean="0">
                <a:solidFill>
                  <a:schemeClr val="bg1"/>
                </a:solidFill>
                <a:latin typeface="Helvetica"/>
                <a:cs typeface="Helvetica"/>
              </a:rPr>
              <a:t> roadmap and progress</a:t>
            </a:r>
            <a:endParaRPr lang="en-US" sz="3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94171" y="836712"/>
            <a:ext cx="8354293" cy="4500000"/>
            <a:chOff x="0" y="1330960"/>
            <a:chExt cx="9108689" cy="4906352"/>
          </a:xfrm>
        </p:grpSpPr>
        <p:sp>
          <p:nvSpPr>
            <p:cNvPr id="19457" name="Picture 3" descr="oceanmaps_layout_sketch_p3.jpg"/>
            <p:cNvSpPr>
              <a:spLocks noChangeAspect="1"/>
            </p:cNvSpPr>
            <p:nvPr/>
          </p:nvSpPr>
          <p:spPr bwMode="auto">
            <a:xfrm>
              <a:off x="0" y="1604963"/>
              <a:ext cx="9099550" cy="433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2504" y="1484784"/>
              <a:ext cx="9036000" cy="36004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 descr="OceanMAPS_rolling_roadmap_2017_rev3_p11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78" t="19322" r="7889" b="16037"/>
            <a:stretch/>
          </p:blipFill>
          <p:spPr>
            <a:xfrm>
              <a:off x="50379" y="1330960"/>
              <a:ext cx="9058310" cy="4906352"/>
            </a:xfrm>
            <a:prstGeom prst="rect">
              <a:avLst/>
            </a:prstGeom>
          </p:spPr>
        </p:pic>
      </p:grpSp>
      <p:pic>
        <p:nvPicPr>
          <p:cNvPr id="12" name="Picture 11" descr="OceanMAPS_rolling_roadmap_2017_rev3_p1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82" t="14656" r="8190" b="64249"/>
          <a:stretch/>
        </p:blipFill>
        <p:spPr>
          <a:xfrm>
            <a:off x="467360" y="5301208"/>
            <a:ext cx="8281104" cy="14725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2492896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✔✔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808" y="908720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407707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99792" y="289532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✔✖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15816" y="5733256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96" y="5733256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139952" y="2895327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475656" y="350100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75656" y="5013176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71800" y="5013176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83768" y="3471391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07904" y="3471391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499992" y="2276872"/>
            <a:ext cx="1440160" cy="64807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499992" y="1268760"/>
            <a:ext cx="1440160" cy="79208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835696" y="3429000"/>
            <a:ext cx="1440160" cy="57606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72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93FD249F9CF143B3A75BEDDAB259C5" ma:contentTypeVersion="2" ma:contentTypeDescription="Create a new document." ma:contentTypeScope="" ma:versionID="517e98c68322b3f826321511431cba1a">
  <xsd:schema xmlns:xsd="http://www.w3.org/2001/XMLSchema" xmlns:xs="http://www.w3.org/2001/XMLSchema" xmlns:p="http://schemas.microsoft.com/office/2006/metadata/properties" xmlns:ns2="8a227541-5f8c-41e2-babf-2cf0d0facc2a" targetNamespace="http://schemas.microsoft.com/office/2006/metadata/properties" ma:root="true" ma:fieldsID="f8a43aa60ca84be6485e4c6850f44842" ns2:_="">
    <xsd:import namespace="8a227541-5f8c-41e2-babf-2cf0d0facc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227541-5f8c-41e2-babf-2cf0d0facc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32F58AC-3659-450D-96B2-484241217ADD}"/>
</file>

<file path=customXml/itemProps2.xml><?xml version="1.0" encoding="utf-8"?>
<ds:datastoreItem xmlns:ds="http://schemas.openxmlformats.org/officeDocument/2006/customXml" ds:itemID="{DEEF7A9A-50A3-4EE3-A87F-51CD7FB99A27}"/>
</file>

<file path=customXml/itemProps3.xml><?xml version="1.0" encoding="utf-8"?>
<ds:datastoreItem xmlns:ds="http://schemas.openxmlformats.org/officeDocument/2006/customXml" ds:itemID="{91334882-EC62-4CB9-BD10-B1CD1CD8E7B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108320</TotalTime>
  <Words>1744</Words>
  <Application>Microsoft Macintosh PowerPoint</Application>
  <PresentationFormat>On-screen Show (4:3)</PresentationFormat>
  <Paragraphs>443</Paragraphs>
  <Slides>46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Ensemble variance - SSHA</vt:lpstr>
      <vt:lpstr>Ensemble variance - SSHA</vt:lpstr>
      <vt:lpstr>PowerPoint Presentation</vt:lpstr>
      <vt:lpstr>PowerPoint Presentation</vt:lpstr>
      <vt:lpstr>PowerPoint Presentation</vt:lpstr>
    </vt:vector>
  </TitlesOfParts>
  <Company>Bureau of Meteorology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BLUElink – Ocean Forecasting Australia – An Overview</dc:title>
  <cp:lastModifiedBy>Gary Brassington</cp:lastModifiedBy>
  <cp:revision>1374</cp:revision>
  <cp:lastPrinted>2018-11-26T10:49:47Z</cp:lastPrinted>
  <dcterms:created xsi:type="dcterms:W3CDTF">2010-10-01T02:47:42Z</dcterms:created>
  <dcterms:modified xsi:type="dcterms:W3CDTF">2018-11-26T22:18:08Z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0x0101004893FD249F9CF143B3A75BEDDAB259C5</vt:lpwstr>
  </property>
</Properties>
</file>