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1329" r:id="rId2"/>
    <p:sldId id="1371" r:id="rId3"/>
    <p:sldId id="1370" r:id="rId4"/>
    <p:sldId id="1452" r:id="rId5"/>
    <p:sldId id="1373" r:id="rId6"/>
    <p:sldId id="1354" r:id="rId7"/>
    <p:sldId id="1450" r:id="rId8"/>
    <p:sldId id="1382" r:id="rId9"/>
    <p:sldId id="1374" r:id="rId10"/>
    <p:sldId id="1433" r:id="rId11"/>
    <p:sldId id="1406" r:id="rId12"/>
    <p:sldId id="1394" r:id="rId13"/>
    <p:sldId id="1402" r:id="rId14"/>
    <p:sldId id="1430" r:id="rId15"/>
    <p:sldId id="1381" r:id="rId16"/>
    <p:sldId id="1414" r:id="rId17"/>
    <p:sldId id="1403" r:id="rId18"/>
    <p:sldId id="1375" r:id="rId19"/>
    <p:sldId id="1378" r:id="rId20"/>
    <p:sldId id="1376" r:id="rId21"/>
    <p:sldId id="1377" r:id="rId22"/>
    <p:sldId id="1389" r:id="rId23"/>
    <p:sldId id="1457" r:id="rId24"/>
    <p:sldId id="1456" r:id="rId25"/>
    <p:sldId id="1386" r:id="rId26"/>
    <p:sldId id="1455" r:id="rId27"/>
    <p:sldId id="1464" r:id="rId28"/>
    <p:sldId id="1390" r:id="rId29"/>
    <p:sldId id="1460" r:id="rId30"/>
    <p:sldId id="1396" r:id="rId31"/>
    <p:sldId id="1461" r:id="rId32"/>
    <p:sldId id="1397" r:id="rId33"/>
    <p:sldId id="1468" r:id="rId34"/>
    <p:sldId id="1404" r:id="rId35"/>
    <p:sldId id="1465" r:id="rId36"/>
    <p:sldId id="1466" r:id="rId37"/>
    <p:sldId id="1380" r:id="rId38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DEEBCD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75" autoAdjust="0"/>
    <p:restoredTop sz="94632" autoAdjust="0"/>
  </p:normalViewPr>
  <p:slideViewPr>
    <p:cSldViewPr>
      <p:cViewPr varScale="1">
        <p:scale>
          <a:sx n="78" d="100"/>
          <a:sy n="78" d="100"/>
        </p:scale>
        <p:origin x="60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10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5121" cy="460400"/>
          </a:xfrm>
          <a:prstGeom prst="rect">
            <a:avLst/>
          </a:prstGeom>
        </p:spPr>
        <p:txBody>
          <a:bodyPr vert="horz" lIns="92279" tIns="46140" rIns="92279" bIns="461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574" y="1"/>
            <a:ext cx="3005121" cy="460400"/>
          </a:xfrm>
          <a:prstGeom prst="rect">
            <a:avLst/>
          </a:prstGeom>
        </p:spPr>
        <p:txBody>
          <a:bodyPr vert="horz" lIns="92279" tIns="46140" rIns="92279" bIns="4614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F71DA6D-C3AC-4C95-931D-72446C4BC124}" type="datetimeFigureOut">
              <a:rPr lang="en-US"/>
              <a:pPr>
                <a:defRPr/>
              </a:pPr>
              <a:t>11/26/2018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79" tIns="46140" rIns="92279" bIns="4614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22" y="4379901"/>
            <a:ext cx="5546758" cy="4148175"/>
          </a:xfrm>
          <a:prstGeom prst="rect">
            <a:avLst/>
          </a:prstGeom>
        </p:spPr>
        <p:txBody>
          <a:bodyPr vert="horz" lIns="92279" tIns="46140" rIns="92279" bIns="4614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8276"/>
            <a:ext cx="3005121" cy="460400"/>
          </a:xfrm>
          <a:prstGeom prst="rect">
            <a:avLst/>
          </a:prstGeom>
        </p:spPr>
        <p:txBody>
          <a:bodyPr vert="horz" lIns="92279" tIns="46140" rIns="92279" bIns="461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574" y="8758276"/>
            <a:ext cx="3005121" cy="460400"/>
          </a:xfrm>
          <a:prstGeom prst="rect">
            <a:avLst/>
          </a:prstGeom>
        </p:spPr>
        <p:txBody>
          <a:bodyPr vert="horz" lIns="92279" tIns="46140" rIns="92279" bIns="4614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E504B13-5BC3-4F23-97E9-318AE6D5FA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55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60996-5B09-44A6-90E2-1421DFCA034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95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Non-trivial</a:t>
            </a:r>
            <a:r>
              <a:rPr lang="en-US" baseline="0" dirty="0" smtClean="0"/>
              <a:t> to move from R&amp;D to operations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FB743-ED82-4DE7-A06B-B8534F2A75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87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What is the climatological model spread?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What is the timescale of spread collapse without perturbed </a:t>
            </a:r>
            <a:r>
              <a:rPr lang="en-US" sz="1200" dirty="0" err="1" smtClean="0"/>
              <a:t>obs</a:t>
            </a:r>
            <a:r>
              <a:rPr lang="en-US" sz="1200" dirty="0" smtClean="0"/>
              <a:t> or</a:t>
            </a:r>
          </a:p>
          <a:p>
            <a:r>
              <a:rPr lang="en-US" sz="1200" dirty="0" smtClean="0"/>
              <a:t>      some other source of uncertainty?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What is the rate of growth of ensemble spread from the basic model variability?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04B13-5BC3-4F23-97E9-318AE6D5FAF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20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DA475-FB17-48B2-8328-65BB82AF8B3A}" type="datetimeFigureOut">
              <a:rPr lang="en-US"/>
              <a:pPr>
                <a:defRPr/>
              </a:pPr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CAD14-730B-4D0D-A6B8-60946B31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E7C53-4591-4D59-BD2D-57566806DCA9}" type="datetimeFigureOut">
              <a:rPr lang="en-US"/>
              <a:pPr>
                <a:defRPr/>
              </a:pPr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B2A22-C031-41B1-B5C1-771DCC48B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EB254-5C31-4C19-9877-8995950C6F76}" type="datetimeFigureOut">
              <a:rPr lang="en-US"/>
              <a:pPr>
                <a:defRPr/>
              </a:pPr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D6A39-8094-49CE-A78D-C895C7738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DF525-4873-48E3-A8D8-800F57017BD6}" type="datetimeFigureOut">
              <a:rPr lang="en-US"/>
              <a:pPr>
                <a:defRPr/>
              </a:pPr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AE0A5-C15D-45F3-B5D5-4D2742601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FC148-ED45-4D07-92D1-37CDD5977310}" type="datetimeFigureOut">
              <a:rPr lang="en-US"/>
              <a:pPr>
                <a:defRPr/>
              </a:pPr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D4EBE-7B19-4DCA-B73D-01E2FA89F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E54E2-6946-4E9D-B26D-4E07D915E93E}" type="datetimeFigureOut">
              <a:rPr lang="en-US"/>
              <a:pPr>
                <a:defRPr/>
              </a:pPr>
              <a:t>11/26/2018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37C2C-29F9-40AD-ACCE-2C54A7317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2DE8B-A9C5-4091-BFC9-8B3824BAB40A}" type="datetimeFigureOut">
              <a:rPr lang="en-US"/>
              <a:pPr>
                <a:defRPr/>
              </a:pPr>
              <a:t>11/26/2018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3EF12-F639-46E4-80B4-DA86C5E98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C5270-CBEA-4302-B3E7-D54013F9F3C8}" type="datetimeFigureOut">
              <a:rPr lang="en-US"/>
              <a:pPr>
                <a:defRPr/>
              </a:pPr>
              <a:t>11/26/2018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782E1-061C-4880-8EC0-ABC72D750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BE083-74DF-47C4-B234-34F878F085DF}" type="datetimeFigureOut">
              <a:rPr lang="en-US"/>
              <a:pPr>
                <a:defRPr/>
              </a:pPr>
              <a:t>11/26/2018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16B38-6710-49C5-8DD9-FCA9E2049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ECCD7-3FD3-4139-BA37-A2AD59E2632D}" type="datetimeFigureOut">
              <a:rPr lang="en-US"/>
              <a:pPr>
                <a:defRPr/>
              </a:pPr>
              <a:t>11/26/2018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09748-BAF9-49AD-B342-664BE181E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3393A-6C4F-4DE5-BEE2-9C9D92759FBE}" type="datetimeFigureOut">
              <a:rPr lang="en-US"/>
              <a:pPr>
                <a:defRPr/>
              </a:pPr>
              <a:t>11/26/2018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096F5-A02F-41AF-ABD9-64F0BFDCCF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CC840F-EE98-4F29-A066-E6F89B19C413}" type="datetimeFigureOut">
              <a:rPr lang="en-US"/>
              <a:pPr>
                <a:defRPr/>
              </a:pPr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F9CA8D-F049-4E38-AB58-F2B859DB7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3.emf"/><Relationship Id="rId7" Type="http://schemas.openxmlformats.org/officeDocument/2006/relationships/image" Target="../media/image2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Relationship Id="rId9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.emf"/><Relationship Id="rId7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3.emf"/><Relationship Id="rId7" Type="http://schemas.openxmlformats.org/officeDocument/2006/relationships/image" Target="../media/image5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gif"/><Relationship Id="rId5" Type="http://schemas.openxmlformats.org/officeDocument/2006/relationships/image" Target="../media/image49.png"/><Relationship Id="rId4" Type="http://schemas.openxmlformats.org/officeDocument/2006/relationships/image" Target="../media/image48.gif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5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6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hycom.org/dataserver/glb-analysis" TargetMode="External"/><Relationship Id="rId5" Type="http://schemas.openxmlformats.org/officeDocument/2006/relationships/hyperlink" Target="http://hycom.org/ocean-prediction" TargetMode="External"/><Relationship Id="rId4" Type="http://schemas.openxmlformats.org/officeDocument/2006/relationships/hyperlink" Target="http://www7320.nrlssc.navy.mil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.emf"/><Relationship Id="rId7" Type="http://schemas.openxmlformats.org/officeDocument/2006/relationships/image" Target="../media/image6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4" Type="http://schemas.openxmlformats.org/officeDocument/2006/relationships/image" Target="../media/image65.emf"/><Relationship Id="rId9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2172951" y="1243639"/>
            <a:ext cx="47981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/>
              <a:t>US Navy Ocean Prediction </a:t>
            </a:r>
            <a:endParaRPr lang="en-US" sz="2800" b="1" dirty="0"/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1764359" y="2286000"/>
            <a:ext cx="60506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P.J.  Hogan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, E.J. Metzger</a:t>
            </a:r>
            <a:r>
              <a:rPr lang="en-US" sz="2000" baseline="30000" dirty="0"/>
              <a:t>1</a:t>
            </a:r>
            <a:r>
              <a:rPr lang="en-US" sz="2000" dirty="0" smtClean="0"/>
              <a:t>, C. Rowley</a:t>
            </a:r>
            <a:r>
              <a:rPr lang="en-US" sz="2000" baseline="30000" dirty="0"/>
              <a:t>1</a:t>
            </a:r>
            <a:r>
              <a:rPr lang="en-US" sz="2000" dirty="0" smtClean="0"/>
              <a:t>, N. Barton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,</a:t>
            </a:r>
          </a:p>
          <a:p>
            <a:pPr algn="ctr"/>
            <a:r>
              <a:rPr lang="en-US" sz="2000" dirty="0" smtClean="0"/>
              <a:t>S. Frolov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, O.M. Smedstad</a:t>
            </a:r>
            <a:r>
              <a:rPr lang="en-US" sz="2000" baseline="30000" dirty="0"/>
              <a:t>1</a:t>
            </a:r>
            <a:r>
              <a:rPr lang="en-US" sz="2000" dirty="0" smtClean="0"/>
              <a:t>, P. Thoppil</a:t>
            </a:r>
            <a:r>
              <a:rPr lang="en-US" sz="2000" baseline="30000" dirty="0"/>
              <a:t>1</a:t>
            </a:r>
            <a:r>
              <a:rPr lang="en-US" sz="2000" dirty="0" smtClean="0"/>
              <a:t>  </a:t>
            </a:r>
            <a:endParaRPr lang="en-US" sz="2000" dirty="0"/>
          </a:p>
        </p:txBody>
      </p:sp>
      <p:sp>
        <p:nvSpPr>
          <p:cNvPr id="3078" name="TextBox 5"/>
          <p:cNvSpPr txBox="1">
            <a:spLocks noChangeArrowheads="1"/>
          </p:cNvSpPr>
          <p:nvPr/>
        </p:nvSpPr>
        <p:spPr bwMode="auto">
          <a:xfrm>
            <a:off x="1532423" y="3508949"/>
            <a:ext cx="607916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Naval Research Laboratory</a:t>
            </a:r>
          </a:p>
          <a:p>
            <a:pPr algn="ctr"/>
            <a:r>
              <a:rPr lang="en-US" sz="2000" baseline="30000" dirty="0"/>
              <a:t>1</a:t>
            </a:r>
            <a:r>
              <a:rPr lang="en-US" sz="2000" dirty="0" smtClean="0"/>
              <a:t>Oceanography Division, Stennis Space Center, MS</a:t>
            </a:r>
          </a:p>
          <a:p>
            <a:pPr algn="ctr"/>
            <a:r>
              <a:rPr lang="en-US" sz="2000" baseline="30000" dirty="0" smtClean="0"/>
              <a:t>2</a:t>
            </a:r>
            <a:r>
              <a:rPr lang="en-US" sz="2000" dirty="0" smtClean="0"/>
              <a:t>Marine Meteorology Division, Monterey, CA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997878" y="4863980"/>
            <a:ext cx="55835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Bureau of Meteorology R&amp;D Annual Workshop 2018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Ensemble Methods –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Nowcasting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to Climate Change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Melbourne, Australia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26-29 November, 2018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02" y="228600"/>
            <a:ext cx="1233131" cy="822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588" y="228600"/>
            <a:ext cx="1233131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9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GOFS 3.5 (1/25° HYCOM)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" b="12672"/>
          <a:stretch/>
        </p:blipFill>
        <p:spPr>
          <a:xfrm rot="5400000">
            <a:off x="6293689" y="2802767"/>
            <a:ext cx="2713582" cy="3108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6769" y="1144664"/>
            <a:ext cx="7435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/>
              <a:t>Global Ocean Forecast System (GOFS) 3.5</a:t>
            </a:r>
            <a:endParaRPr lang="en-US" sz="2800" b="1" dirty="0"/>
          </a:p>
        </p:txBody>
      </p:sp>
      <p:sp>
        <p:nvSpPr>
          <p:cNvPr id="12" name="TextBox 6"/>
          <p:cNvSpPr txBox="1"/>
          <p:nvPr/>
        </p:nvSpPr>
        <p:spPr>
          <a:xfrm>
            <a:off x="-242986" y="1848453"/>
            <a:ext cx="9334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GOFS 3.5 M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barotropic </a:t>
            </a:r>
            <a:r>
              <a:rPr lang="en-US" sz="2000" dirty="0"/>
              <a:t>t</a:t>
            </a:r>
            <a:r>
              <a:rPr lang="en-US" sz="2000" dirty="0" smtClean="0"/>
              <a:t>idal </a:t>
            </a:r>
            <a:r>
              <a:rPr lang="en-US" sz="2000" dirty="0"/>
              <a:t>a</a:t>
            </a:r>
            <a:r>
              <a:rPr lang="en-US" sz="2000" dirty="0" smtClean="0"/>
              <a:t>mplitude (colors) and phase (red lines) compared </a:t>
            </a:r>
          </a:p>
          <a:p>
            <a:pPr algn="ctr"/>
            <a:r>
              <a:rPr lang="en-US" sz="2000" dirty="0" smtClean="0"/>
              <a:t>against TPXO, a highly accurate satellite altimetry constrained tide model</a:t>
            </a:r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8" b="5736"/>
          <a:stretch/>
        </p:blipFill>
        <p:spPr>
          <a:xfrm rot="5400000">
            <a:off x="57032" y="2941021"/>
            <a:ext cx="2720576" cy="2834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" b="5986"/>
          <a:stretch/>
        </p:blipFill>
        <p:spPr>
          <a:xfrm rot="5400000">
            <a:off x="3114122" y="2779532"/>
            <a:ext cx="2763357" cy="3200400"/>
          </a:xfrm>
          <a:prstGeom prst="rect">
            <a:avLst/>
          </a:prstGeom>
        </p:spPr>
      </p:pic>
      <p:sp>
        <p:nvSpPr>
          <p:cNvPr id="15" name="TextBox 13"/>
          <p:cNvSpPr txBox="1"/>
          <p:nvPr/>
        </p:nvSpPr>
        <p:spPr>
          <a:xfrm>
            <a:off x="737520" y="281338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TPXO</a:t>
            </a:r>
            <a:endParaRPr lang="en-US" baseline="30000" dirty="0"/>
          </a:p>
        </p:txBody>
      </p:sp>
      <p:sp>
        <p:nvSpPr>
          <p:cNvPr id="16" name="TextBox 14"/>
          <p:cNvSpPr txBox="1"/>
          <p:nvPr/>
        </p:nvSpPr>
        <p:spPr>
          <a:xfrm>
            <a:off x="3704050" y="2813385"/>
            <a:ext cx="1223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GOFS 3.5</a:t>
            </a:r>
            <a:endParaRPr lang="en-US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6808370" y="2813385"/>
            <a:ext cx="2052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GOFS 3.5 - TPXO</a:t>
            </a:r>
            <a:endParaRPr lang="en-US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1121654" y="6200240"/>
            <a:ext cx="6605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Globally averaged RMS difference = 2.58 cm</a:t>
            </a:r>
          </a:p>
          <a:p>
            <a:pPr algn="ctr"/>
            <a:r>
              <a:rPr lang="en-US" dirty="0" smtClean="0"/>
              <a:t>(includes the impact of difference in both phase and amplitude)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06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NEW GOFS 3.1 Reanalysis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9428" y="3201585"/>
            <a:ext cx="2496986" cy="37490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8099" y="3201586"/>
            <a:ext cx="2496987" cy="37490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06218" y="6367046"/>
            <a:ext cx="6471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Can be used for bias correction, ensemble spread augmentation, etc</a:t>
            </a:r>
            <a:r>
              <a:rPr lang="en-US" sz="16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16465" y="1547974"/>
            <a:ext cx="77506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 smtClean="0"/>
              <a:t>Ran a 20-year GOFS 3.0 reanalysis in 2014, used for ensemble experiments.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 smtClean="0"/>
              <a:t>Currently running </a:t>
            </a:r>
            <a:r>
              <a:rPr lang="en-US" sz="1600" dirty="0"/>
              <a:t>a GOFS 3.1 </a:t>
            </a:r>
            <a:r>
              <a:rPr lang="en-US" sz="1600" dirty="0" smtClean="0"/>
              <a:t>(1/12º HYCOM/CICE/3DVar) reanalysis 1994-2018 (25 </a:t>
            </a:r>
            <a:r>
              <a:rPr lang="en-US" sz="1600" dirty="0"/>
              <a:t>years</a:t>
            </a:r>
            <a:r>
              <a:rPr lang="en-US" sz="1600" dirty="0" smtClean="0"/>
              <a:t>), forced with </a:t>
            </a:r>
            <a:r>
              <a:rPr lang="en-US" sz="1600" dirty="0"/>
              <a:t>NCEP CFSR/CFSv.2 surface forcing. </a:t>
            </a:r>
            <a:endParaRPr lang="en-US" sz="1600" dirty="0" smtClean="0"/>
          </a:p>
          <a:p>
            <a:pPr lvl="1"/>
            <a:endParaRPr lang="en-US" sz="1600" dirty="0"/>
          </a:p>
          <a:p>
            <a:pPr lvl="1"/>
            <a:r>
              <a:rPr lang="en-US" sz="1600" dirty="0" smtClean="0"/>
              <a:t>There are will </a:t>
            </a:r>
            <a:r>
              <a:rPr lang="en-US" sz="1600" dirty="0"/>
              <a:t>be 7 streams that cover 21 years, </a:t>
            </a:r>
            <a:r>
              <a:rPr lang="en-US" sz="1600" dirty="0" smtClean="0"/>
              <a:t>1996-2017.  Each </a:t>
            </a:r>
            <a:r>
              <a:rPr lang="en-US" sz="1600" dirty="0"/>
              <a:t>segment allows for 6 months adjustment to transients</a:t>
            </a:r>
            <a:r>
              <a:rPr lang="en-US" sz="1600" dirty="0" smtClean="0"/>
              <a:t>. Will take ~9 months to run.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5325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0322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Ensembles from the GOFS Ocean Reanalysis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334580" y="2601759"/>
            <a:ext cx="873446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34580" y="2739852"/>
            <a:ext cx="873446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334580" y="2877945"/>
            <a:ext cx="873446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34580" y="3154131"/>
            <a:ext cx="873446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34580" y="3430317"/>
            <a:ext cx="873446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334580" y="3706503"/>
            <a:ext cx="873446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334580" y="3982689"/>
            <a:ext cx="873446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334580" y="4258875"/>
            <a:ext cx="873446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334580" y="4535061"/>
            <a:ext cx="873446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34580" y="4811247"/>
            <a:ext cx="873446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34580" y="3016038"/>
            <a:ext cx="873446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334580" y="3292224"/>
            <a:ext cx="873446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334580" y="3568410"/>
            <a:ext cx="873446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34580" y="3844596"/>
            <a:ext cx="873446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34580" y="4120782"/>
            <a:ext cx="873446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334580" y="4396968"/>
            <a:ext cx="873446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334580" y="4673154"/>
            <a:ext cx="873446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334580" y="4949340"/>
            <a:ext cx="873446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334580" y="5087433"/>
            <a:ext cx="873446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34580" y="5225525"/>
            <a:ext cx="873446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328026" y="5674497"/>
            <a:ext cx="2865569" cy="9758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90 day cycle with NCODA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No observation perturbation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No forcing perturbation</a:t>
            </a:r>
          </a:p>
        </p:txBody>
      </p:sp>
      <p:grpSp>
        <p:nvGrpSpPr>
          <p:cNvPr id="29" name="Group 127"/>
          <p:cNvGrpSpPr/>
          <p:nvPr/>
        </p:nvGrpSpPr>
        <p:grpSpPr>
          <a:xfrm>
            <a:off x="2292405" y="2630984"/>
            <a:ext cx="2976259" cy="2549955"/>
            <a:chOff x="1639301" y="1856990"/>
            <a:chExt cx="2976259" cy="2549955"/>
          </a:xfrm>
        </p:grpSpPr>
        <p:grpSp>
          <p:nvGrpSpPr>
            <p:cNvPr id="30" name="Group 69"/>
            <p:cNvGrpSpPr/>
            <p:nvPr/>
          </p:nvGrpSpPr>
          <p:grpSpPr>
            <a:xfrm flipV="1">
              <a:off x="1641780" y="3213987"/>
              <a:ext cx="2973780" cy="1192958"/>
              <a:chOff x="1827638" y="3767985"/>
              <a:chExt cx="2664017" cy="2757141"/>
            </a:xfrm>
          </p:grpSpPr>
          <p:sp>
            <p:nvSpPr>
              <p:cNvPr id="50" name="Freeform 49"/>
              <p:cNvSpPr/>
              <p:nvPr/>
            </p:nvSpPr>
            <p:spPr>
              <a:xfrm>
                <a:off x="1827638" y="3767985"/>
                <a:ext cx="2664016" cy="2757141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1827638" y="4076332"/>
                <a:ext cx="2664016" cy="2448794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1827638" y="4338211"/>
                <a:ext cx="2664016" cy="2186915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1827638" y="4338211"/>
                <a:ext cx="2664016" cy="2186915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1827638" y="4585784"/>
                <a:ext cx="2664016" cy="1939342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1827638" y="4709570"/>
                <a:ext cx="2664016" cy="1815556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1827638" y="4833356"/>
                <a:ext cx="2664016" cy="169177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1827638" y="4957142"/>
                <a:ext cx="2664016" cy="1567984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1827638" y="5080928"/>
                <a:ext cx="2664016" cy="1444198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1827638" y="5184504"/>
                <a:ext cx="2664016" cy="1340622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1827638" y="5305926"/>
                <a:ext cx="2664016" cy="12192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1827638" y="5458326"/>
                <a:ext cx="2664016" cy="10668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1827639" y="5610726"/>
                <a:ext cx="2664016" cy="9144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1827638" y="5763126"/>
                <a:ext cx="2664016" cy="7620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1827638" y="5915526"/>
                <a:ext cx="2664016" cy="6096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1827638" y="5915526"/>
                <a:ext cx="2664016" cy="6096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1827638" y="6067926"/>
                <a:ext cx="2664016" cy="4572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1827638" y="6191929"/>
                <a:ext cx="2664016" cy="333197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89"/>
            <p:cNvGrpSpPr/>
            <p:nvPr/>
          </p:nvGrpSpPr>
          <p:grpSpPr>
            <a:xfrm>
              <a:off x="1639301" y="1856990"/>
              <a:ext cx="2973779" cy="1355276"/>
              <a:chOff x="1827638" y="3767985"/>
              <a:chExt cx="2664016" cy="2757141"/>
            </a:xfrm>
          </p:grpSpPr>
          <p:sp>
            <p:nvSpPr>
              <p:cNvPr id="32" name="Freeform 31"/>
              <p:cNvSpPr/>
              <p:nvPr/>
            </p:nvSpPr>
            <p:spPr>
              <a:xfrm>
                <a:off x="1827638" y="3767985"/>
                <a:ext cx="2664016" cy="2757141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1827638" y="4076332"/>
                <a:ext cx="2664016" cy="2448794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1827638" y="4338211"/>
                <a:ext cx="2664016" cy="2186915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1827638" y="4338211"/>
                <a:ext cx="2664016" cy="2186915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1827638" y="4585784"/>
                <a:ext cx="2664016" cy="1939342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1827638" y="4709570"/>
                <a:ext cx="2664016" cy="1815556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1827638" y="4833356"/>
                <a:ext cx="2664016" cy="169177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1827638" y="4957142"/>
                <a:ext cx="2664016" cy="1567984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1827638" y="5080928"/>
                <a:ext cx="2664016" cy="1444198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1827638" y="5184504"/>
                <a:ext cx="2664016" cy="1340622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1827638" y="5305926"/>
                <a:ext cx="2664016" cy="12192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1827638" y="5458326"/>
                <a:ext cx="2664016" cy="10668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1827638" y="5610726"/>
                <a:ext cx="2664016" cy="9144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1827638" y="5763126"/>
                <a:ext cx="2664016" cy="7620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1827638" y="5915526"/>
                <a:ext cx="2664016" cy="6096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1827638" y="5915526"/>
                <a:ext cx="2664016" cy="6096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1827638" y="6067926"/>
                <a:ext cx="2664016" cy="4572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1827638" y="6191929"/>
                <a:ext cx="2664016" cy="333197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8" name="Group 8"/>
          <p:cNvGrpSpPr/>
          <p:nvPr/>
        </p:nvGrpSpPr>
        <p:grpSpPr>
          <a:xfrm>
            <a:off x="5361622" y="2694359"/>
            <a:ext cx="2803415" cy="2408564"/>
            <a:chOff x="2694991" y="2912616"/>
            <a:chExt cx="2803415" cy="2408564"/>
          </a:xfrm>
        </p:grpSpPr>
        <p:grpSp>
          <p:nvGrpSpPr>
            <p:cNvPr id="69" name="Group 68"/>
            <p:cNvGrpSpPr/>
            <p:nvPr/>
          </p:nvGrpSpPr>
          <p:grpSpPr>
            <a:xfrm flipH="1">
              <a:off x="2694991" y="2912616"/>
              <a:ext cx="2803415" cy="1275576"/>
              <a:chOff x="1827638" y="3767985"/>
              <a:chExt cx="2664016" cy="2757141"/>
            </a:xfrm>
          </p:grpSpPr>
          <p:sp>
            <p:nvSpPr>
              <p:cNvPr id="89" name="Freeform 88"/>
              <p:cNvSpPr/>
              <p:nvPr/>
            </p:nvSpPr>
            <p:spPr>
              <a:xfrm>
                <a:off x="1827638" y="3767985"/>
                <a:ext cx="2664016" cy="2757141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reeform 89"/>
              <p:cNvSpPr/>
              <p:nvPr/>
            </p:nvSpPr>
            <p:spPr>
              <a:xfrm>
                <a:off x="1827638" y="4076332"/>
                <a:ext cx="2664016" cy="2448794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reeform 90"/>
              <p:cNvSpPr/>
              <p:nvPr/>
            </p:nvSpPr>
            <p:spPr>
              <a:xfrm>
                <a:off x="1827638" y="4338211"/>
                <a:ext cx="2664016" cy="2186915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Freeform 91"/>
              <p:cNvSpPr/>
              <p:nvPr/>
            </p:nvSpPr>
            <p:spPr>
              <a:xfrm>
                <a:off x="1827638" y="4338211"/>
                <a:ext cx="2664016" cy="2186915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reeform 92"/>
              <p:cNvSpPr/>
              <p:nvPr/>
            </p:nvSpPr>
            <p:spPr>
              <a:xfrm>
                <a:off x="1827638" y="4585784"/>
                <a:ext cx="2664016" cy="1939342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reeform 93"/>
              <p:cNvSpPr/>
              <p:nvPr/>
            </p:nvSpPr>
            <p:spPr>
              <a:xfrm>
                <a:off x="1827638" y="4709570"/>
                <a:ext cx="2664016" cy="1815556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reeform 94"/>
              <p:cNvSpPr/>
              <p:nvPr/>
            </p:nvSpPr>
            <p:spPr>
              <a:xfrm>
                <a:off x="1827638" y="4833356"/>
                <a:ext cx="2664016" cy="169177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reeform 95"/>
              <p:cNvSpPr/>
              <p:nvPr/>
            </p:nvSpPr>
            <p:spPr>
              <a:xfrm>
                <a:off x="1827638" y="4957142"/>
                <a:ext cx="2664016" cy="1567984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reeform 96"/>
              <p:cNvSpPr/>
              <p:nvPr/>
            </p:nvSpPr>
            <p:spPr>
              <a:xfrm>
                <a:off x="1827638" y="5080928"/>
                <a:ext cx="2664016" cy="1444198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 97"/>
              <p:cNvSpPr/>
              <p:nvPr/>
            </p:nvSpPr>
            <p:spPr>
              <a:xfrm>
                <a:off x="1827638" y="5184504"/>
                <a:ext cx="2664016" cy="1340622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reeform 98"/>
              <p:cNvSpPr/>
              <p:nvPr/>
            </p:nvSpPr>
            <p:spPr>
              <a:xfrm>
                <a:off x="1827638" y="5305926"/>
                <a:ext cx="2664016" cy="12192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 99"/>
              <p:cNvSpPr/>
              <p:nvPr/>
            </p:nvSpPr>
            <p:spPr>
              <a:xfrm>
                <a:off x="1827638" y="5458326"/>
                <a:ext cx="2664016" cy="10668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 100"/>
              <p:cNvSpPr/>
              <p:nvPr/>
            </p:nvSpPr>
            <p:spPr>
              <a:xfrm>
                <a:off x="1827638" y="5610726"/>
                <a:ext cx="2664016" cy="9144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 101"/>
              <p:cNvSpPr/>
              <p:nvPr/>
            </p:nvSpPr>
            <p:spPr>
              <a:xfrm>
                <a:off x="1827638" y="5763126"/>
                <a:ext cx="2664016" cy="7620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 102"/>
              <p:cNvSpPr/>
              <p:nvPr/>
            </p:nvSpPr>
            <p:spPr>
              <a:xfrm>
                <a:off x="1827638" y="5915526"/>
                <a:ext cx="2664016" cy="6096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 103"/>
              <p:cNvSpPr/>
              <p:nvPr/>
            </p:nvSpPr>
            <p:spPr>
              <a:xfrm>
                <a:off x="1827638" y="5915526"/>
                <a:ext cx="2664016" cy="6096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 104"/>
              <p:cNvSpPr/>
              <p:nvPr/>
            </p:nvSpPr>
            <p:spPr>
              <a:xfrm>
                <a:off x="1827638" y="6067926"/>
                <a:ext cx="2664016" cy="4572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 105"/>
              <p:cNvSpPr/>
              <p:nvPr/>
            </p:nvSpPr>
            <p:spPr>
              <a:xfrm>
                <a:off x="1827638" y="6191929"/>
                <a:ext cx="2664016" cy="333197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108"/>
            <p:cNvGrpSpPr/>
            <p:nvPr/>
          </p:nvGrpSpPr>
          <p:grpSpPr>
            <a:xfrm flipH="1" flipV="1">
              <a:off x="2694991" y="4198377"/>
              <a:ext cx="2803415" cy="1122803"/>
              <a:chOff x="1827638" y="3767985"/>
              <a:chExt cx="2664016" cy="2757141"/>
            </a:xfrm>
          </p:grpSpPr>
          <p:sp>
            <p:nvSpPr>
              <p:cNvPr id="71" name="Freeform 70"/>
              <p:cNvSpPr/>
              <p:nvPr/>
            </p:nvSpPr>
            <p:spPr>
              <a:xfrm>
                <a:off x="1827638" y="3767985"/>
                <a:ext cx="2664016" cy="2757141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1827638" y="4076332"/>
                <a:ext cx="2664016" cy="2448794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1827638" y="4338211"/>
                <a:ext cx="2664016" cy="2186915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1827638" y="4338211"/>
                <a:ext cx="2664016" cy="2186915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1827638" y="4585784"/>
                <a:ext cx="2664016" cy="1939342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 75"/>
              <p:cNvSpPr/>
              <p:nvPr/>
            </p:nvSpPr>
            <p:spPr>
              <a:xfrm>
                <a:off x="1827638" y="4709570"/>
                <a:ext cx="2664016" cy="1815556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 76"/>
              <p:cNvSpPr/>
              <p:nvPr/>
            </p:nvSpPr>
            <p:spPr>
              <a:xfrm>
                <a:off x="1827638" y="4833356"/>
                <a:ext cx="2664016" cy="169177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reeform 77"/>
              <p:cNvSpPr/>
              <p:nvPr/>
            </p:nvSpPr>
            <p:spPr>
              <a:xfrm>
                <a:off x="1827638" y="4957142"/>
                <a:ext cx="2664016" cy="1567984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1827638" y="5080928"/>
                <a:ext cx="2664016" cy="1444198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1827638" y="5184504"/>
                <a:ext cx="2664016" cy="1340622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reeform 80"/>
              <p:cNvSpPr/>
              <p:nvPr/>
            </p:nvSpPr>
            <p:spPr>
              <a:xfrm>
                <a:off x="1827638" y="5305926"/>
                <a:ext cx="2664016" cy="12192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Freeform 81"/>
              <p:cNvSpPr/>
              <p:nvPr/>
            </p:nvSpPr>
            <p:spPr>
              <a:xfrm>
                <a:off x="1827638" y="5458326"/>
                <a:ext cx="2664016" cy="10668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1827638" y="5610726"/>
                <a:ext cx="2664016" cy="9144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1827638" y="5763126"/>
                <a:ext cx="2664016" cy="7620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reeform 84"/>
              <p:cNvSpPr/>
              <p:nvPr/>
            </p:nvSpPr>
            <p:spPr>
              <a:xfrm>
                <a:off x="1827638" y="5915526"/>
                <a:ext cx="2664016" cy="6096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Freeform 85"/>
              <p:cNvSpPr/>
              <p:nvPr/>
            </p:nvSpPr>
            <p:spPr>
              <a:xfrm>
                <a:off x="1827638" y="5915526"/>
                <a:ext cx="2664016" cy="6096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Freeform 86"/>
              <p:cNvSpPr/>
              <p:nvPr/>
            </p:nvSpPr>
            <p:spPr>
              <a:xfrm>
                <a:off x="1827638" y="6067926"/>
                <a:ext cx="2664016" cy="457200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 87"/>
              <p:cNvSpPr/>
              <p:nvPr/>
            </p:nvSpPr>
            <p:spPr>
              <a:xfrm>
                <a:off x="1827638" y="6191929"/>
                <a:ext cx="2664016" cy="333197"/>
              </a:xfrm>
              <a:custGeom>
                <a:avLst/>
                <a:gdLst>
                  <a:gd name="connsiteX0" fmla="*/ 0 w 2664016"/>
                  <a:gd name="connsiteY0" fmla="*/ 0 h 2757141"/>
                  <a:gd name="connsiteX1" fmla="*/ 681493 w 2664016"/>
                  <a:gd name="connsiteY1" fmla="*/ 1610914 h 2757141"/>
                  <a:gd name="connsiteX2" fmla="*/ 1641777 w 2664016"/>
                  <a:gd name="connsiteY2" fmla="*/ 2524797 h 2757141"/>
                  <a:gd name="connsiteX3" fmla="*/ 2664016 w 2664016"/>
                  <a:gd name="connsiteY3" fmla="*/ 2757141 h 27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4016" h="2757141">
                    <a:moveTo>
                      <a:pt x="0" y="0"/>
                    </a:moveTo>
                    <a:cubicBezTo>
                      <a:pt x="203932" y="595057"/>
                      <a:pt x="407864" y="1190115"/>
                      <a:pt x="681493" y="1610914"/>
                    </a:cubicBezTo>
                    <a:cubicBezTo>
                      <a:pt x="955123" y="2031714"/>
                      <a:pt x="1311356" y="2333759"/>
                      <a:pt x="1641777" y="2524797"/>
                    </a:cubicBezTo>
                    <a:cubicBezTo>
                      <a:pt x="1972198" y="2715835"/>
                      <a:pt x="2664016" y="2757141"/>
                      <a:pt x="2664016" y="2757141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7" name="Rectangle 106"/>
          <p:cNvSpPr/>
          <p:nvPr/>
        </p:nvSpPr>
        <p:spPr>
          <a:xfrm>
            <a:off x="5363588" y="5674497"/>
            <a:ext cx="2865569" cy="9758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90 day free forecast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No forcing perturbation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1799935" y="1865993"/>
            <a:ext cx="1113057" cy="4182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January 1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4894092" y="1865993"/>
            <a:ext cx="870194" cy="4182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April 1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7799236" y="1865993"/>
            <a:ext cx="859841" cy="4182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July 1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682314" y="2435362"/>
            <a:ext cx="603137" cy="258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1994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682314" y="5064706"/>
            <a:ext cx="652265" cy="2787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2013</a:t>
            </a:r>
          </a:p>
        </p:txBody>
      </p:sp>
      <p:cxnSp>
        <p:nvCxnSpPr>
          <p:cNvPr id="113" name="Straight Connector 112"/>
          <p:cNvCxnSpPr/>
          <p:nvPr/>
        </p:nvCxnSpPr>
        <p:spPr>
          <a:xfrm>
            <a:off x="2248048" y="2346174"/>
            <a:ext cx="0" cy="31637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5312492" y="2346174"/>
            <a:ext cx="0" cy="31637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8229157" y="2346174"/>
            <a:ext cx="0" cy="31637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rot="3558018" flipV="1">
            <a:off x="2371064" y="2578818"/>
            <a:ext cx="2289455" cy="1192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 rot="1861772">
            <a:off x="3177400" y="2920867"/>
            <a:ext cx="1999797" cy="4182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Spread collapse</a:t>
            </a:r>
          </a:p>
        </p:txBody>
      </p:sp>
      <p:cxnSp>
        <p:nvCxnSpPr>
          <p:cNvPr id="118" name="Straight Arrow Connector 117"/>
          <p:cNvCxnSpPr/>
          <p:nvPr/>
        </p:nvCxnSpPr>
        <p:spPr>
          <a:xfrm flipV="1">
            <a:off x="5509781" y="2626834"/>
            <a:ext cx="2289455" cy="1192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Rectangle 118"/>
          <p:cNvSpPr/>
          <p:nvPr/>
        </p:nvSpPr>
        <p:spPr>
          <a:xfrm rot="19903754">
            <a:off x="5434122" y="2782569"/>
            <a:ext cx="1999797" cy="4182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Spread growth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682314" y="5571883"/>
            <a:ext cx="1432784" cy="118107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HYCOM Reanalysis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20 January 1 states</a:t>
            </a:r>
          </a:p>
        </p:txBody>
      </p:sp>
      <p:sp>
        <p:nvSpPr>
          <p:cNvPr id="122" name="Freeform 121"/>
          <p:cNvSpPr/>
          <p:nvPr/>
        </p:nvSpPr>
        <p:spPr>
          <a:xfrm>
            <a:off x="2251881" y="2661313"/>
            <a:ext cx="5964071" cy="1343573"/>
          </a:xfrm>
          <a:custGeom>
            <a:avLst/>
            <a:gdLst>
              <a:gd name="connsiteX0" fmla="*/ 0 w 5964071"/>
              <a:gd name="connsiteY0" fmla="*/ 0 h 1343573"/>
              <a:gd name="connsiteX1" fmla="*/ 136477 w 5964071"/>
              <a:gd name="connsiteY1" fmla="*/ 928048 h 1343573"/>
              <a:gd name="connsiteX2" fmla="*/ 518615 w 5964071"/>
              <a:gd name="connsiteY2" fmla="*/ 1255594 h 1343573"/>
              <a:gd name="connsiteX3" fmla="*/ 1269241 w 5964071"/>
              <a:gd name="connsiteY3" fmla="*/ 1337481 h 1343573"/>
              <a:gd name="connsiteX4" fmla="*/ 3562065 w 5964071"/>
              <a:gd name="connsiteY4" fmla="*/ 1323833 h 1343573"/>
              <a:gd name="connsiteX5" fmla="*/ 4899546 w 5964071"/>
              <a:gd name="connsiteY5" fmla="*/ 1214651 h 1343573"/>
              <a:gd name="connsiteX6" fmla="*/ 5964071 w 5964071"/>
              <a:gd name="connsiteY6" fmla="*/ 764275 h 1343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64071" h="1343573">
                <a:moveTo>
                  <a:pt x="0" y="0"/>
                </a:moveTo>
                <a:cubicBezTo>
                  <a:pt x="25020" y="359391"/>
                  <a:pt x="50041" y="718782"/>
                  <a:pt x="136477" y="928048"/>
                </a:cubicBezTo>
                <a:cubicBezTo>
                  <a:pt x="222913" y="1137314"/>
                  <a:pt x="329821" y="1187355"/>
                  <a:pt x="518615" y="1255594"/>
                </a:cubicBezTo>
                <a:cubicBezTo>
                  <a:pt x="707409" y="1323833"/>
                  <a:pt x="761999" y="1326108"/>
                  <a:pt x="1269241" y="1337481"/>
                </a:cubicBezTo>
                <a:cubicBezTo>
                  <a:pt x="1776483" y="1348854"/>
                  <a:pt x="2957014" y="1344305"/>
                  <a:pt x="3562065" y="1323833"/>
                </a:cubicBezTo>
                <a:cubicBezTo>
                  <a:pt x="4167116" y="1303361"/>
                  <a:pt x="4499212" y="1307911"/>
                  <a:pt x="4899546" y="1214651"/>
                </a:cubicBezTo>
                <a:cubicBezTo>
                  <a:pt x="5299880" y="1121391"/>
                  <a:pt x="5631975" y="942833"/>
                  <a:pt x="5964071" y="764275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/>
          <p:cNvSpPr txBox="1"/>
          <p:nvPr/>
        </p:nvSpPr>
        <p:spPr>
          <a:xfrm rot="16200000">
            <a:off x="574973" y="3753824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Ensemble Spread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0999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Reanalysis/Ensemble Experiments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pic>
        <p:nvPicPr>
          <p:cNvPr id="10" name="Picture 9" descr="800-sshio-002-cell.ps.001.gif"/>
          <p:cNvPicPr>
            <a:picLocks noChangeAspect="1"/>
          </p:cNvPicPr>
          <p:nvPr/>
        </p:nvPicPr>
        <p:blipFill>
          <a:blip r:embed="rId4"/>
          <a:srcRect l="8301" t="31111" r="6863" b="24444"/>
          <a:stretch>
            <a:fillRect/>
          </a:stretch>
        </p:blipFill>
        <p:spPr>
          <a:xfrm>
            <a:off x="370437" y="1584960"/>
            <a:ext cx="3506724" cy="2377440"/>
          </a:xfrm>
          <a:prstGeom prst="rect">
            <a:avLst/>
          </a:prstGeom>
        </p:spPr>
      </p:pic>
      <p:pic>
        <p:nvPicPr>
          <p:cNvPr id="11" name="Picture 10" descr="800-sshio-030-cell.ps.001.gif"/>
          <p:cNvPicPr>
            <a:picLocks noChangeAspect="1"/>
          </p:cNvPicPr>
          <p:nvPr/>
        </p:nvPicPr>
        <p:blipFill>
          <a:blip r:embed="rId5"/>
          <a:srcRect l="9412" t="31111" r="8627" b="25556"/>
          <a:stretch>
            <a:fillRect/>
          </a:stretch>
        </p:blipFill>
        <p:spPr>
          <a:xfrm>
            <a:off x="4540015" y="1584960"/>
            <a:ext cx="3474720" cy="2377440"/>
          </a:xfrm>
          <a:prstGeom prst="rect">
            <a:avLst/>
          </a:prstGeom>
        </p:spPr>
      </p:pic>
      <p:pic>
        <p:nvPicPr>
          <p:cNvPr id="12" name="Picture 11" descr="800-sshio-090-cell.ps.001.gif"/>
          <p:cNvPicPr>
            <a:picLocks noChangeAspect="1"/>
          </p:cNvPicPr>
          <p:nvPr/>
        </p:nvPicPr>
        <p:blipFill>
          <a:blip r:embed="rId6"/>
          <a:srcRect l="8301" t="30000" r="8301" b="25556"/>
          <a:stretch>
            <a:fillRect/>
          </a:stretch>
        </p:blipFill>
        <p:spPr>
          <a:xfrm>
            <a:off x="370437" y="4229100"/>
            <a:ext cx="3447288" cy="2377440"/>
          </a:xfrm>
          <a:prstGeom prst="rect">
            <a:avLst/>
          </a:prstGeom>
        </p:spPr>
      </p:pic>
      <p:pic>
        <p:nvPicPr>
          <p:cNvPr id="13" name="Picture 12" descr="800-sshio-180-cell.ps.001.gif"/>
          <p:cNvPicPr>
            <a:picLocks noChangeAspect="1"/>
          </p:cNvPicPr>
          <p:nvPr/>
        </p:nvPicPr>
        <p:blipFill>
          <a:blip r:embed="rId7"/>
          <a:srcRect l="9739" t="31111" r="9739" b="25556"/>
          <a:stretch>
            <a:fillRect/>
          </a:stretch>
        </p:blipFill>
        <p:spPr>
          <a:xfrm>
            <a:off x="4381501" y="4229100"/>
            <a:ext cx="3413761" cy="23774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06265" y="1210918"/>
            <a:ext cx="5963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Sea Surface Height after 90 days of DA cycling and 90 days forecast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53553" y="3837801"/>
            <a:ext cx="27222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January 01 climatological variance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983086" y="3837799"/>
            <a:ext cx="2370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Variance after 30 days cycling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54258" y="6521144"/>
            <a:ext cx="2370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Variance after 90 days cycling</a:t>
            </a:r>
            <a:endParaRPr 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029707" y="6521146"/>
            <a:ext cx="2668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Variance after 90 days forecasting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890464" y="5349240"/>
            <a:ext cx="12811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Ens. forecast</a:t>
            </a:r>
          </a:p>
          <a:p>
            <a:r>
              <a:rPr lang="en-US" sz="1100" dirty="0"/>
              <a:t>a</a:t>
            </a:r>
            <a:r>
              <a:rPr lang="en-US" sz="1100" dirty="0" smtClean="0"/>
              <a:t>t 90 days </a:t>
            </a:r>
          </a:p>
          <a:p>
            <a:r>
              <a:rPr lang="en-US" sz="1100" dirty="0"/>
              <a:t>s</a:t>
            </a:r>
            <a:r>
              <a:rPr lang="en-US" sz="1100" dirty="0" smtClean="0"/>
              <a:t>hows skill </a:t>
            </a:r>
            <a:br>
              <a:rPr lang="en-US" sz="1100" dirty="0" smtClean="0"/>
            </a:br>
            <a:r>
              <a:rPr lang="en-US" sz="1100" dirty="0" smtClean="0"/>
              <a:t>relative to climate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969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Validation of Ensemble Experiments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3924" y="1371600"/>
            <a:ext cx="86870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Global Ensemble Experiments (20 members each):</a:t>
            </a:r>
          </a:p>
          <a:p>
            <a:endParaRPr lang="en-US" sz="2000" dirty="0" smtClean="0">
              <a:solidFill>
                <a:srgbClr val="C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Perturbed Initial Conditions 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Plus Perturbed Observations 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Plus Perturbed Winds (yearly offsets)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Perturbed observations + atmosphere (41-layer, coupled ESPC)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Forecast verification periods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: Apr 2, Apr 15, May 15, Jun 15 </a:t>
            </a:r>
          </a:p>
          <a:p>
            <a:endParaRPr lang="en-US" sz="2000" dirty="0" smtClean="0">
              <a:solidFill>
                <a:srgbClr val="C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3924" y="4114800"/>
            <a:ext cx="778947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Purpose: Examine the impact of different sources of uncertainty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What </a:t>
            </a:r>
            <a:r>
              <a:rPr lang="en-US" dirty="0"/>
              <a:t>is the climatological model spread?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is the </a:t>
            </a:r>
            <a:r>
              <a:rPr lang="en-US" dirty="0" smtClean="0"/>
              <a:t>impact on error for adding additional sources of error?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What are the time scales for constraining the solutions with data assimilation? Time scales for growing spread in forecast mode?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What </a:t>
            </a:r>
            <a:r>
              <a:rPr lang="en-US" dirty="0"/>
              <a:t>is the rate of growth of ensemble </a:t>
            </a:r>
            <a:r>
              <a:rPr lang="en-US" dirty="0" smtClean="0"/>
              <a:t>spread from </a:t>
            </a:r>
            <a:r>
              <a:rPr lang="en-US" dirty="0"/>
              <a:t>the basic model variability?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Are the ensemble spreads realistic?  Spread-Skill, rank histograms, etc.</a:t>
            </a:r>
            <a:endParaRPr lang="en-US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3706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GOFS 3.1 Reanalysis Experiments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95" y="1524000"/>
            <a:ext cx="3973405" cy="256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92" y="4114800"/>
            <a:ext cx="3895964" cy="2560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95" y="4145280"/>
            <a:ext cx="3973405" cy="256032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585839" y="1969853"/>
            <a:ext cx="0" cy="1752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77536" y="3533001"/>
            <a:ext cx="1326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</a:t>
            </a:r>
            <a:r>
              <a:rPr lang="en-US" sz="1200" dirty="0" smtClean="0"/>
              <a:t>ata assimilation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2724279" y="3533001"/>
            <a:ext cx="1157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</a:t>
            </a:r>
            <a:r>
              <a:rPr lang="en-US" sz="1200" dirty="0" smtClean="0"/>
              <a:t>orecast mode</a:t>
            </a:r>
            <a:endParaRPr lang="en-US" sz="12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6771968" y="4560653"/>
            <a:ext cx="0" cy="1752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74287" y="4621654"/>
            <a:ext cx="0" cy="1752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909839" y="1969853"/>
            <a:ext cx="3841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Climatological (</a:t>
            </a:r>
            <a:r>
              <a:rPr lang="en-US" sz="1600" dirty="0" err="1" smtClean="0"/>
              <a:t>interannual</a:t>
            </a:r>
            <a:r>
              <a:rPr lang="en-US" sz="1600" dirty="0" smtClean="0"/>
              <a:t>) experiments</a:t>
            </a:r>
            <a:endParaRPr lang="en-US" sz="1600" dirty="0"/>
          </a:p>
        </p:txBody>
      </p:sp>
      <p:cxnSp>
        <p:nvCxnSpPr>
          <p:cNvPr id="16" name="Straight Arrow Connector 15"/>
          <p:cNvCxnSpPr>
            <a:stCxn id="4" idx="1"/>
          </p:cNvCxnSpPr>
          <p:nvPr/>
        </p:nvCxnSpPr>
        <p:spPr>
          <a:xfrm flipH="1">
            <a:off x="4191000" y="2139130"/>
            <a:ext cx="718839" cy="706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95584" y="3159000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ic</a:t>
            </a:r>
            <a:endParaRPr lang="en-US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4191000" y="2406376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baseline="-25000" dirty="0" err="1" smtClean="0"/>
              <a:t>ic</a:t>
            </a:r>
            <a:r>
              <a:rPr lang="en-US" dirty="0" err="1" smtClean="0"/>
              <a:t>+P</a:t>
            </a:r>
            <a:r>
              <a:rPr lang="en-US" baseline="-25000" dirty="0" err="1" smtClean="0"/>
              <a:t>obs</a:t>
            </a:r>
            <a:r>
              <a:rPr lang="en-US" dirty="0" err="1" smtClean="0"/>
              <a:t>+P</a:t>
            </a:r>
            <a:r>
              <a:rPr lang="en-US" baseline="-25000" dirty="0" err="1" smtClean="0"/>
              <a:t>winds</a:t>
            </a:r>
            <a:endParaRPr lang="en-US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4530836" y="2749496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baseline="-25000" dirty="0" err="1" smtClean="0"/>
              <a:t>ic</a:t>
            </a:r>
            <a:r>
              <a:rPr lang="en-US" dirty="0" err="1" smtClean="0"/>
              <a:t>+P</a:t>
            </a:r>
            <a:r>
              <a:rPr lang="en-US" baseline="-25000" dirty="0" err="1" smtClean="0"/>
              <a:t>obs</a:t>
            </a:r>
            <a:endParaRPr lang="en-US" baseline="-25000" dirty="0"/>
          </a:p>
        </p:txBody>
      </p:sp>
      <p:cxnSp>
        <p:nvCxnSpPr>
          <p:cNvPr id="21" name="Straight Arrow Connector 20"/>
          <p:cNvCxnSpPr>
            <a:stCxn id="17" idx="1"/>
          </p:cNvCxnSpPr>
          <p:nvPr/>
        </p:nvCxnSpPr>
        <p:spPr>
          <a:xfrm flipH="1" flipV="1">
            <a:off x="3387281" y="3088330"/>
            <a:ext cx="1408303" cy="2553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9" idx="1"/>
          </p:cNvCxnSpPr>
          <p:nvPr/>
        </p:nvCxnSpPr>
        <p:spPr>
          <a:xfrm flipH="1" flipV="1">
            <a:off x="3881968" y="2864297"/>
            <a:ext cx="648868" cy="698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9997" y="1275609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Global Ensemble Spread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08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Validation of Ensemble Experiments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pic>
        <p:nvPicPr>
          <p:cNvPr id="7" name="Content Placeholder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6678" y="1651438"/>
            <a:ext cx="4059556" cy="4663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2079" y="1371600"/>
            <a:ext cx="5494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Spread-skill relationship for 200m Temperature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416011" y="6135469"/>
            <a:ext cx="6777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Again, the ensembles become more properly dispersive as more</a:t>
            </a:r>
          </a:p>
          <a:p>
            <a:pPr algn="ctr"/>
            <a:r>
              <a:rPr lang="en-US" dirty="0" smtClean="0"/>
              <a:t>error sources are accounted for.</a:t>
            </a:r>
          </a:p>
        </p:txBody>
      </p:sp>
    </p:spTree>
    <p:extLst>
      <p:ext uri="{BB962C8B-B14F-4D97-AF65-F5344CB8AC3E}">
        <p14:creationId xmlns:p14="http://schemas.microsoft.com/office/powerpoint/2010/main" val="303390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Reanalysis Products 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676400"/>
            <a:ext cx="3007547" cy="1554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3403134"/>
            <a:ext cx="3007547" cy="1554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231934"/>
            <a:ext cx="3007547" cy="1554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91" y="1676400"/>
            <a:ext cx="3103625" cy="1554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92" y="3403134"/>
            <a:ext cx="3103625" cy="15544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92" y="5231934"/>
            <a:ext cx="3103625" cy="1554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6011" y="1256119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August Maximum Speed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953000" y="1256119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August Minimum Speed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1668" y="245364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 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1668" y="582450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 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11668" y="399570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77200" y="1991975"/>
            <a:ext cx="855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Note</a:t>
            </a:r>
          </a:p>
          <a:p>
            <a:r>
              <a:rPr lang="en-US" sz="1200" dirty="0" err="1"/>
              <a:t>c</a:t>
            </a:r>
            <a:r>
              <a:rPr lang="en-US" sz="1200" dirty="0" err="1" smtClean="0"/>
              <a:t>olorbar</a:t>
            </a:r>
            <a:endParaRPr lang="en-US" sz="1200" dirty="0" smtClean="0"/>
          </a:p>
          <a:p>
            <a:r>
              <a:rPr lang="en-US" sz="1200" dirty="0" smtClean="0"/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408676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922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ESPC: Earth System Prediction Capability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1219200" y="1752600"/>
            <a:ext cx="7214513" cy="4480560"/>
            <a:chOff x="418422" y="1198024"/>
            <a:chExt cx="8069525" cy="5011558"/>
          </a:xfrm>
        </p:grpSpPr>
        <p:grpSp>
          <p:nvGrpSpPr>
            <p:cNvPr id="11" name="Group 10"/>
            <p:cNvGrpSpPr/>
            <p:nvPr/>
          </p:nvGrpSpPr>
          <p:grpSpPr>
            <a:xfrm>
              <a:off x="497526" y="1198024"/>
              <a:ext cx="7990421" cy="5011558"/>
              <a:chOff x="497526" y="1198024"/>
              <a:chExt cx="7990421" cy="501155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526" y="1325214"/>
                <a:ext cx="7990421" cy="4884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783080" y="1208437"/>
                <a:ext cx="803174" cy="4521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2002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434520" y="1198024"/>
                <a:ext cx="803174" cy="4521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2014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06617" y="1208435"/>
                <a:ext cx="1410605" cy="4521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2022 ESPC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 rot="16200000">
              <a:off x="117660" y="5219372"/>
              <a:ext cx="1053631" cy="45210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Coastal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44066" y="4088931"/>
              <a:ext cx="1200822" cy="45210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Regional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162613" y="2380639"/>
              <a:ext cx="963723" cy="45210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Global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858000" y="6324600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IOC: 2019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4785963" y="6324600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GOFS 3.0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439264" y="6324599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NLOM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383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ESPC Model Components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pic>
        <p:nvPicPr>
          <p:cNvPr id="6" name="Picture 5" descr="http://img.directindustry.com/images_di/photo-mg/32598-86184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162" y="4178061"/>
            <a:ext cx="1961885" cy="143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nsidc.org/sites/nsidc.org/files/images/seaice_01_hr_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3" y="3314003"/>
            <a:ext cx="3480991" cy="22930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fusionmagazine.org/wp-content/uploads/2015/10/clouds_elias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1" t="3052" r="6338"/>
          <a:stretch/>
        </p:blipFill>
        <p:spPr bwMode="auto">
          <a:xfrm>
            <a:off x="1347491" y="2066648"/>
            <a:ext cx="3486877" cy="2291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the-fowles.com/_Media/rough_seas_1500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7"/>
          <a:stretch/>
        </p:blipFill>
        <p:spPr bwMode="auto">
          <a:xfrm>
            <a:off x="5611716" y="3306465"/>
            <a:ext cx="3479373" cy="22930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www.oceanprosperityroadmap.org/wp-content/uploads/2015/05/ocean-final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2099"/>
          <a:stretch/>
        </p:blipFill>
        <p:spPr bwMode="auto">
          <a:xfrm>
            <a:off x="4273281" y="2066648"/>
            <a:ext cx="3479373" cy="22930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794797" y="4728713"/>
            <a:ext cx="1550135" cy="5753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2058" tIns="41029" rIns="82058" bIns="41029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ESMF/NUOPC Coupler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3647" y="4295825"/>
            <a:ext cx="917845" cy="329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2058" tIns="41029" rIns="82058" bIns="41029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CICE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23556" y="2280229"/>
            <a:ext cx="1134745" cy="329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2058" tIns="41029" rIns="82058" bIns="41029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NAVGEM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32387" y="2280229"/>
            <a:ext cx="987136" cy="329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2058" tIns="41029" rIns="82058" bIns="41029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HYCOM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32349" y="4295825"/>
            <a:ext cx="840584" cy="329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82058" tIns="41029" rIns="82058" bIns="41029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WW3</a:t>
            </a:r>
          </a:p>
        </p:txBody>
      </p:sp>
      <p:sp>
        <p:nvSpPr>
          <p:cNvPr id="18" name="Up-Down Arrow 17"/>
          <p:cNvSpPr/>
          <p:nvPr/>
        </p:nvSpPr>
        <p:spPr>
          <a:xfrm rot="5661955">
            <a:off x="2824804" y="4053898"/>
            <a:ext cx="359471" cy="1658091"/>
          </a:xfrm>
          <a:prstGeom prst="upDownArrow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9" name="Up-Down Arrow 18"/>
          <p:cNvSpPr/>
          <p:nvPr/>
        </p:nvSpPr>
        <p:spPr>
          <a:xfrm rot="5040000">
            <a:off x="5932142" y="4039850"/>
            <a:ext cx="359471" cy="1658091"/>
          </a:xfrm>
          <a:prstGeom prst="upDownArrow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0" name="Up-Down Arrow 19"/>
          <p:cNvSpPr/>
          <p:nvPr/>
        </p:nvSpPr>
        <p:spPr>
          <a:xfrm rot="8645844">
            <a:off x="3675738" y="3465284"/>
            <a:ext cx="370364" cy="1210235"/>
          </a:xfrm>
          <a:prstGeom prst="upDownArrow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1" name="Up-Down Arrow 20"/>
          <p:cNvSpPr/>
          <p:nvPr/>
        </p:nvSpPr>
        <p:spPr>
          <a:xfrm rot="2100000">
            <a:off x="5055924" y="3468081"/>
            <a:ext cx="370364" cy="1210235"/>
          </a:xfrm>
          <a:prstGeom prst="upDownArrow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058" tIns="41029" rIns="82058" bIns="41029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6841" y="5541366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Navy Earth System Model (NESM)</a:t>
            </a:r>
          </a:p>
        </p:txBody>
      </p:sp>
    </p:spTree>
    <p:extLst>
      <p:ext uri="{BB962C8B-B14F-4D97-AF65-F5344CB8AC3E}">
        <p14:creationId xmlns:p14="http://schemas.microsoft.com/office/powerpoint/2010/main" val="133269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Outline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651" y="1627287"/>
            <a:ext cx="819968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Global Ocean Forecast (GOFS)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GOFS 3.0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GOFS 3.1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GOFS 3.5</a:t>
            </a:r>
          </a:p>
          <a:p>
            <a:endParaRPr lang="en-US" dirty="0" smtClean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GOFS Ocean </a:t>
            </a:r>
            <a:r>
              <a:rPr lang="en-US" dirty="0" err="1" smtClean="0">
                <a:cs typeface="Arial" panose="020B0604020202020204" pitchFamily="34" charset="0"/>
              </a:rPr>
              <a:t>Reanalyses</a:t>
            </a:r>
            <a:endParaRPr lang="en-US" dirty="0" smtClean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Uncoupled Global Ocean Ensembles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r>
              <a:rPr lang="en-US" dirty="0" smtClean="0">
                <a:cs typeface="Arial" panose="020B0604020202020204" pitchFamily="34" charset="0"/>
              </a:rPr>
              <a:t>Navy Earth System Model (NESM)/Earth System Prediction Capability (ESPC)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Deterministic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Ensembles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Future Plans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93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522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Resolution of Coupled Components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858" y="2147952"/>
            <a:ext cx="7236285" cy="2743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53858" y="4902332"/>
            <a:ext cx="59025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30000" dirty="0">
                <a:solidFill>
                  <a:srgbClr val="000000"/>
                </a:solidFill>
              </a:rPr>
              <a:t>1 </a:t>
            </a:r>
            <a:r>
              <a:rPr lang="en-US" sz="1200" dirty="0">
                <a:solidFill>
                  <a:srgbClr val="000000"/>
                </a:solidFill>
              </a:rPr>
              <a:t>One-way coupling of atmosphere-ocean-sea ice to WW3.</a:t>
            </a:r>
          </a:p>
          <a:p>
            <a:r>
              <a:rPr lang="en-US" sz="1200" baseline="30000" dirty="0">
                <a:solidFill>
                  <a:srgbClr val="000000"/>
                </a:solidFill>
              </a:rPr>
              <a:t>2 </a:t>
            </a:r>
            <a:r>
              <a:rPr lang="en-US" sz="1200" dirty="0">
                <a:solidFill>
                  <a:srgbClr val="000000"/>
                </a:solidFill>
              </a:rPr>
              <a:t>One-way coupling of atmosphere to aerosol.</a:t>
            </a:r>
          </a:p>
          <a:p>
            <a:r>
              <a:rPr lang="en-US" sz="1200" baseline="30000" dirty="0">
                <a:solidFill>
                  <a:srgbClr val="000000"/>
                </a:solidFill>
              </a:rPr>
              <a:t>3 </a:t>
            </a:r>
            <a:r>
              <a:rPr lang="en-US" sz="1200" dirty="0">
                <a:solidFill>
                  <a:srgbClr val="000000"/>
                </a:solidFill>
              </a:rPr>
              <a:t>Horizontal resolution at the equator.</a:t>
            </a:r>
          </a:p>
          <a:p>
            <a:r>
              <a:rPr lang="en-US" sz="1200" baseline="30000" dirty="0">
                <a:solidFill>
                  <a:srgbClr val="000000"/>
                </a:solidFill>
              </a:rPr>
              <a:t>4 </a:t>
            </a:r>
            <a:r>
              <a:rPr lang="en-US" sz="1200" dirty="0">
                <a:solidFill>
                  <a:srgbClr val="000000"/>
                </a:solidFill>
              </a:rPr>
              <a:t>Horizontal resolution at the North Pole. </a:t>
            </a:r>
          </a:p>
          <a:p>
            <a:r>
              <a:rPr lang="en-US" sz="1200" baseline="30000" dirty="0">
                <a:solidFill>
                  <a:srgbClr val="000000"/>
                </a:solidFill>
              </a:rPr>
              <a:t>5 </a:t>
            </a:r>
            <a:r>
              <a:rPr lang="en-US" sz="1200" dirty="0">
                <a:solidFill>
                  <a:srgbClr val="000000"/>
                </a:solidFill>
              </a:rPr>
              <a:t>The exact number of members will be determined by the operational resources available.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9100" y="1736663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Horizontal and vertical resolutions at Initial Operational Capability (IOC)</a:t>
            </a:r>
          </a:p>
        </p:txBody>
      </p:sp>
    </p:spTree>
    <p:extLst>
      <p:ext uri="{BB962C8B-B14F-4D97-AF65-F5344CB8AC3E}">
        <p14:creationId xmlns:p14="http://schemas.microsoft.com/office/powerpoint/2010/main" val="351278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8922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NESM: Navy Environmental Modeling System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59" y="3904488"/>
            <a:ext cx="2456462" cy="2496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2852500"/>
            <a:ext cx="4018086" cy="2901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661" y="3652844"/>
            <a:ext cx="3295812" cy="225267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923103" y="3180534"/>
            <a:ext cx="2302929" cy="4608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HYCOM SSH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6948" y="2561369"/>
            <a:ext cx="3315675" cy="4608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NAVGEM (T681)  </a:t>
            </a:r>
            <a:r>
              <a:rPr lang="en-US" sz="2000" dirty="0">
                <a:solidFill>
                  <a:srgbClr val="000000"/>
                </a:solidFill>
              </a:rPr>
              <a:t>zonal wind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58327" y="3163236"/>
            <a:ext cx="2302929" cy="7232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CICE sea ice speed &amp; drift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71387" y="1524000"/>
            <a:ext cx="5925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</a:rPr>
              <a:t>Deterministic Resolution </a:t>
            </a:r>
            <a:r>
              <a:rPr lang="en-US" sz="2600" dirty="0" smtClean="0">
                <a:solidFill>
                  <a:srgbClr val="000000"/>
                </a:solidFill>
              </a:rPr>
              <a:t>(1/25º) NESM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Dec. 26 2016 – Jan. 22 2017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85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NESM Ensembles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1188" y="1611547"/>
            <a:ext cx="861190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NESM ensemble perturbations are generated by perturbing the</a:t>
            </a:r>
          </a:p>
          <a:p>
            <a:r>
              <a:rPr lang="en-US" sz="1600" dirty="0">
                <a:latin typeface="+mj-lt"/>
              </a:rPr>
              <a:t>o</a:t>
            </a:r>
            <a:r>
              <a:rPr lang="en-US" sz="1600" dirty="0" smtClean="0">
                <a:latin typeface="+mj-lt"/>
              </a:rPr>
              <a:t>bservations (ocean, ice, atmosphere) in the data assimilation systems.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Waves are 1-way coupled, 2-way is work in progress.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 smtClean="0">
                <a:latin typeface="+mj-lt"/>
              </a:rPr>
              <a:t>The </a:t>
            </a:r>
            <a:r>
              <a:rPr lang="en-US" sz="1600" dirty="0" err="1" smtClean="0">
                <a:latin typeface="+mj-lt"/>
              </a:rPr>
              <a:t>obs</a:t>
            </a:r>
            <a:r>
              <a:rPr lang="en-US" sz="1600" dirty="0" smtClean="0">
                <a:latin typeface="+mj-lt"/>
              </a:rPr>
              <a:t> perturbations are scaled by the </a:t>
            </a:r>
            <a:r>
              <a:rPr lang="en-US" sz="1600" dirty="0" err="1" smtClean="0">
                <a:latin typeface="+mj-lt"/>
              </a:rPr>
              <a:t>obs</a:t>
            </a:r>
            <a:r>
              <a:rPr lang="en-US" sz="1600" dirty="0" smtClean="0">
                <a:latin typeface="+mj-lt"/>
              </a:rPr>
              <a:t> error of each data source.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LETKF and stochastic forcing are works in progress.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 smtClean="0">
                <a:latin typeface="+mj-lt"/>
              </a:rPr>
              <a:t>The data assimilation is weakly coupled at this point (</a:t>
            </a:r>
            <a:r>
              <a:rPr lang="en-US" sz="1600" dirty="0" err="1" smtClean="0">
                <a:latin typeface="+mj-lt"/>
              </a:rPr>
              <a:t>covariances</a:t>
            </a:r>
            <a:r>
              <a:rPr lang="en-US" sz="1600" dirty="0" smtClean="0">
                <a:latin typeface="+mj-lt"/>
              </a:rPr>
              <a:t> not shared).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strongly coupled DA is work in progress.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 smtClean="0">
                <a:latin typeface="+mj-lt"/>
              </a:rPr>
              <a:t>16 members are being used for the initial capability (15 perturbed, 1 unperturbed).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One year/one member requires ~2 M CPU hours on 2100 cores of a Cray XC30/40 (32M </a:t>
            </a:r>
            <a:r>
              <a:rPr lang="en-US" sz="1600" dirty="0" err="1" smtClean="0">
                <a:latin typeface="+mj-lt"/>
              </a:rPr>
              <a:t>hrs</a:t>
            </a:r>
            <a:r>
              <a:rPr lang="en-US" sz="1600" dirty="0" smtClean="0">
                <a:latin typeface="+mj-lt"/>
              </a:rPr>
              <a:t>).</a:t>
            </a:r>
          </a:p>
          <a:p>
            <a:endParaRPr lang="en-US" sz="1600" dirty="0" smtClean="0">
              <a:latin typeface="+mj-lt"/>
            </a:endParaRPr>
          </a:p>
          <a:p>
            <a:r>
              <a:rPr lang="en-US" sz="1600" dirty="0" smtClean="0">
                <a:latin typeface="+mj-lt"/>
              </a:rPr>
              <a:t>All members ran 15 Dec. 2017 to 31 Feb. 2018 (validation is 01 Feb 2017 to 31 Jan. 2018).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 smtClean="0">
                <a:latin typeface="+mj-lt"/>
              </a:rPr>
              <a:t>60-day forecasts were performed once/week for each member.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One year/one member/week  requires ~1.5M CPU hours on 2100 cores of a </a:t>
            </a:r>
          </a:p>
          <a:p>
            <a:pPr lvl="1"/>
            <a:r>
              <a:rPr lang="en-US" sz="1600" dirty="0" smtClean="0">
                <a:latin typeface="+mj-lt"/>
              </a:rPr>
              <a:t>      Cray XC30/40 (24 M </a:t>
            </a:r>
            <a:r>
              <a:rPr lang="en-US" sz="1600" dirty="0" err="1" smtClean="0">
                <a:latin typeface="+mj-lt"/>
              </a:rPr>
              <a:t>hrs</a:t>
            </a:r>
            <a:r>
              <a:rPr lang="en-US" sz="1600" dirty="0" smtClean="0">
                <a:latin typeface="+mj-lt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54081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NESM Ensemble Spread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7659" y="94279"/>
            <a:ext cx="2627995" cy="5303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95386" y="2840227"/>
            <a:ext cx="2579625" cy="5303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9800" y="1828800"/>
            <a:ext cx="28905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@100m</a:t>
            </a:r>
          </a:p>
          <a:p>
            <a:r>
              <a:rPr lang="en-US" dirty="0"/>
              <a:t>e</a:t>
            </a:r>
            <a:r>
              <a:rPr lang="en-US" dirty="0" smtClean="0"/>
              <a:t>nsemble spread highest</a:t>
            </a:r>
          </a:p>
          <a:p>
            <a:r>
              <a:rPr lang="en-US" dirty="0"/>
              <a:t>i</a:t>
            </a:r>
            <a:r>
              <a:rPr lang="en-US" dirty="0" smtClean="0"/>
              <a:t>n western boundary and </a:t>
            </a:r>
          </a:p>
          <a:p>
            <a:r>
              <a:rPr lang="en-US" dirty="0"/>
              <a:t>e</a:t>
            </a:r>
            <a:r>
              <a:rPr lang="en-US" dirty="0" smtClean="0"/>
              <a:t>quatorial current systems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9800" y="4495800"/>
            <a:ext cx="30957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Salinity @100m</a:t>
            </a:r>
          </a:p>
          <a:p>
            <a:r>
              <a:rPr lang="en-US" dirty="0"/>
              <a:t>e</a:t>
            </a:r>
            <a:r>
              <a:rPr lang="en-US" dirty="0" smtClean="0"/>
              <a:t>nsemble spread highest</a:t>
            </a:r>
          </a:p>
          <a:p>
            <a:r>
              <a:rPr lang="en-US" dirty="0" smtClean="0"/>
              <a:t>Near rivers, in areas of </a:t>
            </a:r>
          </a:p>
          <a:p>
            <a:r>
              <a:rPr lang="en-US" dirty="0" smtClean="0"/>
              <a:t>High E-P and near western </a:t>
            </a:r>
          </a:p>
          <a:p>
            <a:r>
              <a:rPr lang="en-US" dirty="0" smtClean="0"/>
              <a:t>boundary currents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97047" y="3588349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the 27 Feb. 2017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64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NESM Ensemble Spread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12511" y="952066"/>
            <a:ext cx="3671378" cy="5943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95400" y="1438998"/>
            <a:ext cx="703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Cross-section of </a:t>
            </a:r>
            <a:r>
              <a:rPr lang="en-US" sz="2000" b="1" dirty="0"/>
              <a:t>T</a:t>
            </a:r>
            <a:r>
              <a:rPr lang="en-US" sz="2000" b="1" dirty="0" smtClean="0"/>
              <a:t>emperature Spread vs. Depth at 180Eº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295400" y="6008624"/>
            <a:ext cx="706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Latitude section along 180 E shows maximum spread in the thermocline between 10N-10S</a:t>
            </a: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in the energetic equatorial undercurrent regime</a:t>
            </a:r>
          </a:p>
        </p:txBody>
      </p:sp>
    </p:spTree>
    <p:extLst>
      <p:ext uri="{BB962C8B-B14F-4D97-AF65-F5344CB8AC3E}">
        <p14:creationId xmlns:p14="http://schemas.microsoft.com/office/powerpoint/2010/main" val="301284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NESM Ensemble Validation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sp>
        <p:nvSpPr>
          <p:cNvPr id="13" name="TextBox 5"/>
          <p:cNvSpPr txBox="1"/>
          <p:nvPr/>
        </p:nvSpPr>
        <p:spPr>
          <a:xfrm>
            <a:off x="835311" y="1463045"/>
            <a:ext cx="7804189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Verification against observations for April 05, 2017 analysis</a:t>
            </a:r>
            <a:endParaRPr lang="en-US" sz="2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417" y="1877392"/>
            <a:ext cx="3734717" cy="44258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4557" y="2059226"/>
            <a:ext cx="3683423" cy="423772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492828" y="2819400"/>
            <a:ext cx="0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8191500" y="3303814"/>
            <a:ext cx="0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782573" y="3751745"/>
            <a:ext cx="817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~125m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635552" y="2770520"/>
            <a:ext cx="1023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~24 days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1239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0322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Ocean Analysis/Forecast Scorecard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2544319" y="5648980"/>
            <a:ext cx="44839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en-US" sz="1400" dirty="0">
                <a:latin typeface="Calibri" panose="020F0502020204030204" pitchFamily="34" charset="0"/>
              </a:rPr>
              <a:t>Score_model(i) = 1 – (Error_model(i) / Maximum_error(i))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err="1">
                <a:latin typeface="Calibri" panose="020F0502020204030204" pitchFamily="34" charset="0"/>
              </a:rPr>
              <a:t>Total_score_model</a:t>
            </a:r>
            <a:r>
              <a:rPr lang="en-US" altLang="en-US" sz="1400" dirty="0">
                <a:latin typeface="Calibri" panose="020F0502020204030204" pitchFamily="34" charset="0"/>
              </a:rPr>
              <a:t> = mean (</a:t>
            </a:r>
            <a:r>
              <a:rPr lang="en-US" altLang="en-US" sz="1400" dirty="0" err="1">
                <a:latin typeface="Calibri" panose="020F0502020204030204" pitchFamily="34" charset="0"/>
              </a:rPr>
              <a:t>Score_model</a:t>
            </a:r>
            <a:r>
              <a:rPr lang="en-US" altLang="en-US" sz="1400" dirty="0">
                <a:latin typeface="Calibri" panose="020F0502020204030204" pitchFamily="34" charset="0"/>
              </a:rPr>
              <a:t>(</a:t>
            </a:r>
            <a:r>
              <a:rPr lang="en-US" altLang="en-US" sz="1400" dirty="0" err="1">
                <a:latin typeface="Calibri" panose="020F0502020204030204" pitchFamily="34" charset="0"/>
              </a:rPr>
              <a:t>i</a:t>
            </a:r>
            <a:r>
              <a:rPr lang="en-US" altLang="en-US" sz="1400" dirty="0">
                <a:latin typeface="Calibri" panose="020F0502020204030204" pitchFamily="34" charset="0"/>
              </a:rPr>
              <a:t>))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420275" y="3519117"/>
            <a:ext cx="0" cy="13208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898399" y="1437905"/>
            <a:ext cx="1031051" cy="3827018"/>
            <a:chOff x="819591" y="1347788"/>
            <a:chExt cx="1031276" cy="3827018"/>
          </a:xfrm>
        </p:grpSpPr>
        <p:sp>
          <p:nvSpPr>
            <p:cNvPr id="10" name="TextBox 4"/>
            <p:cNvSpPr txBox="1">
              <a:spLocks noChangeArrowheads="1"/>
            </p:cNvSpPr>
            <p:nvPr/>
          </p:nvSpPr>
          <p:spPr bwMode="auto">
            <a:xfrm>
              <a:off x="819591" y="1347788"/>
              <a:ext cx="1031276" cy="3693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“perfect”</a:t>
              </a:r>
            </a:p>
          </p:txBody>
        </p:sp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909379" y="4805474"/>
              <a:ext cx="941488" cy="3693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“worse”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1335230" y="1828800"/>
              <a:ext cx="3176" cy="111918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2"/>
          <p:cNvPicPr>
            <a:picLocks noGrp="1" noChangeAspect="1"/>
          </p:cNvPicPr>
          <p:nvPr isPhoto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749" y="1302841"/>
            <a:ext cx="4996939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742519" y="2699551"/>
            <a:ext cx="2201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Ocean only reanalysis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740548" y="3066782"/>
            <a:ext cx="2004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3300"/>
                </a:solidFill>
              </a:rPr>
              <a:t>Coupled Reanalysis</a:t>
            </a:r>
            <a:endParaRPr lang="en-US" sz="1600" dirty="0">
              <a:solidFill>
                <a:srgbClr val="FF33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43141" y="3545235"/>
            <a:ext cx="1996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FFFF"/>
                </a:solidFill>
              </a:rPr>
              <a:t>Coupled Reforecast</a:t>
            </a:r>
            <a:endParaRPr lang="en-US" sz="1600" dirty="0">
              <a:solidFill>
                <a:srgbClr val="00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01804" y="4028116"/>
            <a:ext cx="1253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66FF66"/>
                </a:solidFill>
              </a:rPr>
              <a:t>Climatology</a:t>
            </a:r>
            <a:endParaRPr lang="en-US" sz="1600" dirty="0">
              <a:solidFill>
                <a:srgbClr val="66FF66"/>
              </a:solidFill>
            </a:endParaRPr>
          </a:p>
        </p:txBody>
      </p:sp>
      <p:sp>
        <p:nvSpPr>
          <p:cNvPr id="18" name="Subtitle 1"/>
          <p:cNvSpPr txBox="1">
            <a:spLocks/>
          </p:cNvSpPr>
          <p:nvPr/>
        </p:nvSpPr>
        <p:spPr>
          <a:xfrm>
            <a:off x="402161" y="6188314"/>
            <a:ext cx="8610600" cy="914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kern="0" dirty="0" smtClean="0"/>
              <a:t>Using a scorecard from the operational system,  ocean-only and coupled analyses are similar and coupled forecast is comparable out to ~10 days</a:t>
            </a:r>
            <a:endParaRPr lang="en-US" sz="1600" kern="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5029200" y="3545235"/>
            <a:ext cx="0" cy="8214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40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122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Regional Ensembles – Gulf of Mexico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438400" y="1204563"/>
            <a:ext cx="708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400" u="sng" dirty="0" smtClean="0"/>
              <a:t>Regional Ocean Ensemble Example</a:t>
            </a:r>
            <a:endParaRPr lang="en-US" altLang="en-US" sz="2400" b="1" u="sng" dirty="0"/>
          </a:p>
        </p:txBody>
      </p:sp>
      <p:sp>
        <p:nvSpPr>
          <p:cNvPr id="15" name="TextBox 65"/>
          <p:cNvSpPr txBox="1">
            <a:spLocks noChangeArrowheads="1"/>
          </p:cNvSpPr>
          <p:nvPr/>
        </p:nvSpPr>
        <p:spPr bwMode="auto">
          <a:xfrm>
            <a:off x="6248400" y="1680861"/>
            <a:ext cx="27838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smtClean="0"/>
              <a:t>03/10/13 Ensemble Analysis Spread</a:t>
            </a:r>
            <a:endParaRPr lang="en-US" sz="1200" b="1" dirty="0"/>
          </a:p>
        </p:txBody>
      </p:sp>
      <p:sp>
        <p:nvSpPr>
          <p:cNvPr id="16" name="TextBox 35"/>
          <p:cNvSpPr txBox="1">
            <a:spLocks noChangeArrowheads="1"/>
          </p:cNvSpPr>
          <p:nvPr/>
        </p:nvSpPr>
        <p:spPr bwMode="auto">
          <a:xfrm>
            <a:off x="328855" y="1708733"/>
            <a:ext cx="26555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smtClean="0"/>
              <a:t>03/10/13 Ensemble Mean Analysis</a:t>
            </a:r>
            <a:endParaRPr lang="en-US" sz="1200" b="1" dirty="0"/>
          </a:p>
        </p:txBody>
      </p:sp>
      <p:pic>
        <p:nvPicPr>
          <p:cNvPr id="19" name="Picture 20" descr="ssh_mean_000_0.17_20130310_2013031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" y="2037424"/>
            <a:ext cx="2963863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http://eddy.colorado.edu/pserver/ccar/public/viewer_output/user_pic123639652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855" y="2047285"/>
            <a:ext cx="2414588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 descr="ssh_std_000_0.17_20130310_20130310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595" y="2037424"/>
            <a:ext cx="29718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35"/>
          <p:cNvSpPr txBox="1">
            <a:spLocks noChangeArrowheads="1"/>
          </p:cNvSpPr>
          <p:nvPr/>
        </p:nvSpPr>
        <p:spPr bwMode="auto">
          <a:xfrm>
            <a:off x="3719723" y="1717921"/>
            <a:ext cx="18428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smtClean="0"/>
              <a:t>03/10/13 Altimeter SSH</a:t>
            </a:r>
            <a:endParaRPr lang="en-US" sz="1200" b="1" dirty="0"/>
          </a:p>
        </p:txBody>
      </p:sp>
      <p:pic>
        <p:nvPicPr>
          <p:cNvPr id="23" name="Picture 22" descr="ssh_mean_000_0.17_20130310_20130505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4678363"/>
            <a:ext cx="2963863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ssh_std_000_0.17_20130310_20130505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434" y="4614645"/>
            <a:ext cx="2971800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http://eddy.colorado.edu/pserver/ccar/public/viewer_output/user_pic653020898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017" y="4656477"/>
            <a:ext cx="2414588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65"/>
          <p:cNvSpPr txBox="1">
            <a:spLocks noChangeArrowheads="1"/>
          </p:cNvSpPr>
          <p:nvPr/>
        </p:nvSpPr>
        <p:spPr bwMode="auto">
          <a:xfrm>
            <a:off x="6286052" y="4343400"/>
            <a:ext cx="27975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smtClean="0"/>
              <a:t>05/05/13 Ensemble Forecast Spread</a:t>
            </a:r>
            <a:endParaRPr lang="en-US" sz="1200" b="1" dirty="0"/>
          </a:p>
        </p:txBody>
      </p:sp>
      <p:sp>
        <p:nvSpPr>
          <p:cNvPr id="27" name="TextBox 35"/>
          <p:cNvSpPr txBox="1">
            <a:spLocks noChangeArrowheads="1"/>
          </p:cNvSpPr>
          <p:nvPr/>
        </p:nvSpPr>
        <p:spPr bwMode="auto">
          <a:xfrm>
            <a:off x="228600" y="4371201"/>
            <a:ext cx="26693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smtClean="0"/>
              <a:t>05/05/13 Ensemble Mean Forecast</a:t>
            </a:r>
            <a:endParaRPr lang="en-US" sz="1200" b="1" dirty="0"/>
          </a:p>
        </p:txBody>
      </p:sp>
      <p:sp>
        <p:nvSpPr>
          <p:cNvPr id="28" name="TextBox 35"/>
          <p:cNvSpPr txBox="1">
            <a:spLocks noChangeArrowheads="1"/>
          </p:cNvSpPr>
          <p:nvPr/>
        </p:nvSpPr>
        <p:spPr bwMode="auto">
          <a:xfrm>
            <a:off x="3645053" y="4379478"/>
            <a:ext cx="18428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smtClean="0"/>
              <a:t>05/05/13 Altimeter SSH</a:t>
            </a:r>
            <a:endParaRPr lang="en-US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946489" y="6650995"/>
            <a:ext cx="1476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17 cm SSH contours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5338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322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Forecast Ensemble Spread at a Point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D9E37316-C8AE-4694-84B6-7C12340F3D88}" type="datetime1">
              <a:rPr lang="en-US" smtClean="0"/>
              <a:pPr/>
              <a:t>11/26/2018</a:t>
            </a:fld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3BB5A73-3912-456F-AD46-95DF222B7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417320"/>
            <a:ext cx="3447968" cy="2468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454" y="1417320"/>
            <a:ext cx="3466108" cy="24688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6800" y="3897868"/>
            <a:ext cx="2911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At a point….mean and spread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867490" y="3897868"/>
            <a:ext cx="2201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Statistically binned…..</a:t>
            </a:r>
            <a:endParaRPr lang="en-US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4343400"/>
            <a:ext cx="3447968" cy="24688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454" y="4343400"/>
            <a:ext cx="3466108" cy="24688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10818" y="1664629"/>
            <a:ext cx="1740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 = 24 April 2016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1227516" y="1694368"/>
            <a:ext cx="1740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 = 24 April 2016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1179298" y="4576630"/>
            <a:ext cx="1789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 = 31 Jan.  2016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410818" y="4577444"/>
            <a:ext cx="1789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 = 31 Jan.  2016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1839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Surface Speed Probabilities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30" y="1524000"/>
            <a:ext cx="3156313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369" y="1524000"/>
            <a:ext cx="3156313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91000"/>
            <a:ext cx="3156313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369" y="4191000"/>
            <a:ext cx="3156313" cy="2286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92582" y="3760394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Greater than 1.5 kt.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38800" y="3756351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Greater than 2.0 kt.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38800" y="644563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Greater than 3.0 kt.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72391" y="6435961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Greater than 2.5 kt.</a:t>
            </a:r>
            <a:endParaRPr lang="en-US" dirty="0"/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3377704" y="1242239"/>
            <a:ext cx="23775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600" b="1" dirty="0" smtClean="0"/>
              <a:t>April. 02 </a:t>
            </a:r>
            <a:r>
              <a:rPr lang="en-US" altLang="en-US" sz="1600" b="1" dirty="0"/>
              <a:t>– </a:t>
            </a:r>
            <a:r>
              <a:rPr lang="en-US" altLang="en-US" sz="1600" b="1" dirty="0" smtClean="0"/>
              <a:t>Jul. 02 2018</a:t>
            </a:r>
            <a:endParaRPr lang="en-US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85250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6284" y="392347"/>
            <a:ext cx="7517546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Timeline of GOFS Development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221191"/>
            <a:ext cx="9144000" cy="0"/>
          </a:xfrm>
          <a:prstGeom prst="line">
            <a:avLst/>
          </a:prstGeom>
          <a:ln>
            <a:solidFill>
              <a:srgbClr val="FBBE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35080" y="1145610"/>
            <a:ext cx="9037092" cy="5686620"/>
            <a:chOff x="135080" y="958042"/>
            <a:chExt cx="9037092" cy="568662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8338949" y="2217315"/>
              <a:ext cx="11910" cy="4079594"/>
            </a:xfrm>
            <a:prstGeom prst="line">
              <a:avLst/>
            </a:prstGeom>
            <a:ln w="31750">
              <a:solidFill>
                <a:srgbClr val="000000"/>
              </a:solidFill>
              <a:prstDash val="solid"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550908" y="2930434"/>
              <a:ext cx="21487" cy="3354278"/>
            </a:xfrm>
            <a:prstGeom prst="line">
              <a:avLst/>
            </a:prstGeom>
            <a:ln w="31750">
              <a:solidFill>
                <a:srgbClr val="000000"/>
              </a:solidFill>
              <a:prstDash val="solid"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681155" y="3507719"/>
              <a:ext cx="0" cy="2793322"/>
            </a:xfrm>
            <a:prstGeom prst="line">
              <a:avLst/>
            </a:prstGeom>
            <a:ln w="31750">
              <a:solidFill>
                <a:srgbClr val="000000"/>
              </a:solidFill>
              <a:prstDash val="solid"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569792" y="6284712"/>
              <a:ext cx="8033657" cy="16329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20264" y="6344580"/>
              <a:ext cx="64497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00"/>
                  </a:solidFill>
                </a:rPr>
                <a:t>2000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329946" y="6304462"/>
              <a:ext cx="70388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00"/>
                  </a:solidFill>
                </a:rPr>
                <a:t>2020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201027" y="6344580"/>
              <a:ext cx="53732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00000"/>
                  </a:solidFill>
                </a:rPr>
                <a:t>2005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280749" y="6320355"/>
              <a:ext cx="57966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00"/>
                  </a:solidFill>
                </a:rPr>
                <a:t>2015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900215" y="2284103"/>
              <a:ext cx="23309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Transition to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</a:rPr>
                <a:t>FNMOC</a:t>
              </a:r>
              <a:endParaRPr lang="en-US" sz="1200" b="1" dirty="0">
                <a:solidFill>
                  <a:srgbClr val="000000"/>
                </a:solidFill>
                <a:latin typeface="+mj-lt"/>
              </a:endParaRPr>
            </a:p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Global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</a:rPr>
                <a:t>Ocean Forecast </a:t>
              </a:r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System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</a:rPr>
                <a:t>3.1</a:t>
              </a:r>
            </a:p>
            <a:p>
              <a:pPr algn="ctr"/>
              <a:r>
                <a:rPr lang="en-US" sz="1200" b="1" dirty="0" smtClean="0">
                  <a:solidFill>
                    <a:srgbClr val="000000"/>
                  </a:solidFill>
                  <a:latin typeface="+mj-lt"/>
                </a:rPr>
                <a:t>Coupled Ocean-Sea Ice</a:t>
              </a:r>
              <a:endParaRPr lang="en-US" sz="1200" b="1" dirty="0">
                <a:solidFill>
                  <a:srgbClr val="000000"/>
                </a:solidFill>
                <a:latin typeface="+mj-lt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V="1">
              <a:off x="597776" y="5161677"/>
              <a:ext cx="5682973" cy="13497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 flipH="1">
              <a:off x="520268" y="4532989"/>
              <a:ext cx="16807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+mj-lt"/>
                </a:rPr>
                <a:t>6.2 ONR NOPP</a:t>
              </a:r>
            </a:p>
            <a:p>
              <a:r>
                <a:rPr lang="en-US" sz="1200" dirty="0">
                  <a:solidFill>
                    <a:srgbClr val="0070C0"/>
                  </a:solidFill>
                  <a:latin typeface="+mj-lt"/>
                </a:rPr>
                <a:t>HYCOM Build </a:t>
              </a:r>
              <a:endParaRPr lang="en-US" sz="1200" dirty="0" smtClean="0">
                <a:solidFill>
                  <a:srgbClr val="0070C0"/>
                </a:solidFill>
                <a:latin typeface="+mj-lt"/>
              </a:endParaRPr>
            </a:p>
            <a:p>
              <a:r>
                <a:rPr lang="en-US" sz="1200" dirty="0" smtClean="0">
                  <a:solidFill>
                    <a:srgbClr val="0070C0"/>
                  </a:solidFill>
                  <a:latin typeface="+mj-lt"/>
                </a:rPr>
                <a:t>2000-2004</a:t>
              </a:r>
              <a:endParaRPr lang="en-US" sz="1200" dirty="0">
                <a:solidFill>
                  <a:srgbClr val="0070C0"/>
                </a:solidFill>
                <a:latin typeface="+mj-lt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563339" y="6069526"/>
              <a:ext cx="7624448" cy="1936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520264" y="5214710"/>
              <a:ext cx="11183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+mj-lt"/>
                </a:rPr>
                <a:t>6.1 NRL Base</a:t>
              </a:r>
            </a:p>
            <a:p>
              <a:r>
                <a:rPr lang="en-US" sz="1200" dirty="0">
                  <a:solidFill>
                    <a:srgbClr val="FF0000"/>
                  </a:solidFill>
                  <a:latin typeface="+mj-lt"/>
                </a:rPr>
                <a:t>Low Latitude </a:t>
              </a:r>
              <a:endParaRPr lang="en-US" sz="1200" dirty="0" smtClean="0">
                <a:solidFill>
                  <a:srgbClr val="FF0000"/>
                </a:solidFill>
                <a:latin typeface="+mj-lt"/>
              </a:endParaRPr>
            </a:p>
            <a:p>
              <a:r>
                <a:rPr lang="en-US" sz="1200" dirty="0" smtClean="0">
                  <a:solidFill>
                    <a:srgbClr val="FF0000"/>
                  </a:solidFill>
                  <a:latin typeface="+mj-lt"/>
                </a:rPr>
                <a:t>Dynamics 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  <a:latin typeface="+mj-lt"/>
                </a:rPr>
                <a:t>2000 </a:t>
              </a:r>
              <a:r>
                <a:rPr lang="en-US" sz="1200" dirty="0">
                  <a:solidFill>
                    <a:srgbClr val="FF0000"/>
                  </a:solidFill>
                  <a:latin typeface="+mj-lt"/>
                </a:rPr>
                <a:t>- 2011</a:t>
              </a: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V="1">
              <a:off x="2472073" y="4302787"/>
              <a:ext cx="5725633" cy="1594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2402227" y="3684810"/>
              <a:ext cx="267933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B050"/>
                  </a:solidFill>
                  <a:latin typeface="+mn-lt"/>
                </a:rPr>
                <a:t>6.4 N2N6E </a:t>
              </a:r>
              <a:r>
                <a:rPr lang="en-US" sz="1200" dirty="0" smtClean="0">
                  <a:solidFill>
                    <a:srgbClr val="00B050"/>
                  </a:solidFill>
                  <a:latin typeface="+mn-lt"/>
                </a:rPr>
                <a:t>Funds</a:t>
              </a:r>
            </a:p>
            <a:p>
              <a:r>
                <a:rPr lang="en-US" sz="1200" dirty="0" smtClean="0">
                  <a:solidFill>
                    <a:srgbClr val="00B050"/>
                  </a:solidFill>
                  <a:latin typeface="+mn-lt"/>
                </a:rPr>
                <a:t>Global </a:t>
              </a:r>
              <a:r>
                <a:rPr lang="en-US" sz="1200" dirty="0">
                  <a:solidFill>
                    <a:srgbClr val="00B050"/>
                  </a:solidFill>
                  <a:latin typeface="+mn-lt"/>
                </a:rPr>
                <a:t>Ocean Modeling and Prediction </a:t>
              </a:r>
              <a:endParaRPr lang="en-US" sz="1200" dirty="0" smtClean="0">
                <a:solidFill>
                  <a:srgbClr val="00B050"/>
                </a:solidFill>
                <a:latin typeface="+mn-lt"/>
              </a:endParaRPr>
            </a:p>
            <a:p>
              <a:r>
                <a:rPr lang="en-US" sz="1200" dirty="0" smtClean="0">
                  <a:solidFill>
                    <a:srgbClr val="00B050"/>
                  </a:solidFill>
                  <a:latin typeface="+mn-lt"/>
                </a:rPr>
                <a:t>2005-2018</a:t>
              </a:r>
              <a:endParaRPr lang="en-US" sz="1200" dirty="0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658709" y="3046054"/>
              <a:ext cx="23309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Transition to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</a:rPr>
                <a:t>FNMOC</a:t>
              </a:r>
              <a:endParaRPr lang="en-US" sz="1200" b="1" dirty="0">
                <a:solidFill>
                  <a:srgbClr val="000000"/>
                </a:solidFill>
                <a:latin typeface="+mj-lt"/>
              </a:endParaRPr>
            </a:p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Global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</a:rPr>
                <a:t>Ocean Forecast </a:t>
              </a:r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System 3.0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841213" y="1399276"/>
              <a:ext cx="233095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Transition to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</a:rPr>
                <a:t>FNMOC</a:t>
              </a:r>
              <a:endParaRPr lang="en-US" sz="1200" b="1" dirty="0">
                <a:solidFill>
                  <a:srgbClr val="000000"/>
                </a:solidFill>
                <a:latin typeface="+mj-lt"/>
              </a:endParaRPr>
            </a:p>
            <a:p>
              <a:pPr algn="ctr"/>
              <a:r>
                <a:rPr lang="en-US" sz="1200" b="1" dirty="0" smtClean="0">
                  <a:solidFill>
                    <a:srgbClr val="000000"/>
                  </a:solidFill>
                  <a:latin typeface="+mj-lt"/>
                </a:rPr>
                <a:t>Global Ocean Forecast </a:t>
              </a:r>
              <a:r>
                <a:rPr lang="en-US" sz="1200" b="1" dirty="0">
                  <a:solidFill>
                    <a:srgbClr val="000000"/>
                  </a:solidFill>
                  <a:latin typeface="+mj-lt"/>
                </a:rPr>
                <a:t>System </a:t>
              </a:r>
              <a:r>
                <a:rPr lang="en-US" sz="1200" b="1" dirty="0" smtClean="0">
                  <a:solidFill>
                    <a:srgbClr val="000000"/>
                  </a:solidFill>
                  <a:latin typeface="+mj-lt"/>
                </a:rPr>
                <a:t>3.5</a:t>
              </a:r>
            </a:p>
            <a:p>
              <a:pPr algn="ctr"/>
              <a:r>
                <a:rPr lang="en-US" sz="1200" b="1" dirty="0" smtClean="0">
                  <a:solidFill>
                    <a:srgbClr val="000000"/>
                  </a:solidFill>
                  <a:latin typeface="+mj-lt"/>
                </a:rPr>
                <a:t>Coupled Ocean-Sea Ice</a:t>
              </a:r>
            </a:p>
            <a:p>
              <a:pPr algn="ctr"/>
              <a:r>
                <a:rPr lang="en-US" sz="1200" b="1" dirty="0" smtClean="0">
                  <a:solidFill>
                    <a:srgbClr val="000000"/>
                  </a:solidFill>
                  <a:latin typeface="+mj-lt"/>
                </a:rPr>
                <a:t>Tides</a:t>
              </a:r>
              <a:endParaRPr lang="en-US" sz="1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141484" y="6328733"/>
              <a:ext cx="66973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00"/>
                  </a:solidFill>
                </a:rPr>
                <a:t>2010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flipH="1">
              <a:off x="2411420" y="4348323"/>
              <a:ext cx="14224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+mj-lt"/>
                </a:rPr>
                <a:t>6.2 ONR NOPP</a:t>
              </a:r>
            </a:p>
            <a:p>
              <a:r>
                <a:rPr lang="en-US" sz="1200" dirty="0">
                  <a:solidFill>
                    <a:srgbClr val="0070C0"/>
                  </a:solidFill>
                  <a:latin typeface="+mj-lt"/>
                </a:rPr>
                <a:t>HYCOM with Data Assimilation </a:t>
              </a:r>
              <a:endParaRPr lang="en-US" sz="1200" dirty="0" smtClean="0">
                <a:solidFill>
                  <a:srgbClr val="0070C0"/>
                </a:solidFill>
                <a:latin typeface="+mj-lt"/>
              </a:endParaRPr>
            </a:p>
            <a:p>
              <a:r>
                <a:rPr lang="en-US" sz="1200" dirty="0" smtClean="0">
                  <a:solidFill>
                    <a:srgbClr val="0070C0"/>
                  </a:solidFill>
                  <a:latin typeface="+mj-lt"/>
                </a:rPr>
                <a:t>2005-2009</a:t>
              </a:r>
              <a:endParaRPr lang="en-US" sz="1200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flipH="1">
              <a:off x="4388268" y="4532989"/>
              <a:ext cx="15755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+mj-lt"/>
                </a:rPr>
                <a:t>6.2 ONR NOPP</a:t>
              </a:r>
            </a:p>
            <a:p>
              <a:r>
                <a:rPr lang="en-US" sz="1200" dirty="0">
                  <a:solidFill>
                    <a:srgbClr val="0070C0"/>
                  </a:solidFill>
                  <a:latin typeface="+mj-lt"/>
                </a:rPr>
                <a:t>HYCOM with Tides 2010-2014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316086" y="5214710"/>
              <a:ext cx="15443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+mj-lt"/>
                </a:rPr>
                <a:t>6.1 NRL Base</a:t>
              </a:r>
            </a:p>
            <a:p>
              <a:r>
                <a:rPr lang="en-US" sz="1200" dirty="0">
                  <a:solidFill>
                    <a:srgbClr val="FF0000"/>
                  </a:solidFill>
                  <a:latin typeface="+mj-lt"/>
                </a:rPr>
                <a:t>Kuroshio and Ryukyu </a:t>
              </a:r>
            </a:p>
            <a:p>
              <a:r>
                <a:rPr lang="en-US" sz="1200" dirty="0">
                  <a:solidFill>
                    <a:srgbClr val="FF0000"/>
                  </a:solidFill>
                  <a:latin typeface="+mj-lt"/>
                </a:rPr>
                <a:t>Currents </a:t>
              </a:r>
              <a:endParaRPr lang="en-US" sz="1200" dirty="0" smtClean="0">
                <a:solidFill>
                  <a:srgbClr val="FF0000"/>
                </a:solidFill>
                <a:latin typeface="+mj-lt"/>
              </a:endParaRPr>
            </a:p>
            <a:p>
              <a:r>
                <a:rPr lang="en-US" sz="1200" dirty="0" smtClean="0">
                  <a:solidFill>
                    <a:srgbClr val="FF0000"/>
                  </a:solidFill>
                  <a:latin typeface="+mj-lt"/>
                </a:rPr>
                <a:t>2012 </a:t>
              </a:r>
              <a:r>
                <a:rPr lang="en-US" sz="1200" dirty="0">
                  <a:solidFill>
                    <a:srgbClr val="FF0000"/>
                  </a:solidFill>
                  <a:latin typeface="+mj-lt"/>
                </a:rPr>
                <a:t>- 2017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333714" y="5214710"/>
              <a:ext cx="10783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+mj-lt"/>
                </a:rPr>
                <a:t>6.1 NRL Base</a:t>
              </a:r>
            </a:p>
            <a:p>
              <a:r>
                <a:rPr lang="en-US" sz="1200" dirty="0">
                  <a:solidFill>
                    <a:srgbClr val="FF0000"/>
                  </a:solidFill>
                  <a:latin typeface="+mj-lt"/>
                </a:rPr>
                <a:t>DISTANCE </a:t>
              </a:r>
              <a:endParaRPr lang="en-US" sz="1200" dirty="0" smtClean="0">
                <a:solidFill>
                  <a:srgbClr val="FF0000"/>
                </a:solidFill>
                <a:latin typeface="+mj-lt"/>
              </a:endParaRPr>
            </a:p>
            <a:p>
              <a:r>
                <a:rPr lang="en-US" sz="1200" dirty="0" smtClean="0">
                  <a:solidFill>
                    <a:srgbClr val="FF0000"/>
                  </a:solidFill>
                  <a:latin typeface="+mj-lt"/>
                </a:rPr>
                <a:t>Arctic </a:t>
              </a:r>
              <a:r>
                <a:rPr lang="en-US" sz="1200" dirty="0">
                  <a:solidFill>
                    <a:srgbClr val="FF0000"/>
                  </a:solidFill>
                  <a:latin typeface="+mj-lt"/>
                </a:rPr>
                <a:t>ARI</a:t>
              </a:r>
            </a:p>
            <a:p>
              <a:r>
                <a:rPr lang="en-US" sz="1200" dirty="0">
                  <a:solidFill>
                    <a:srgbClr val="FF0000"/>
                  </a:solidFill>
                  <a:latin typeface="+mj-lt"/>
                </a:rPr>
                <a:t>2011 - 2016 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765494" y="5214710"/>
              <a:ext cx="16711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+mj-lt"/>
                </a:rPr>
                <a:t>6.1 NRL </a:t>
              </a:r>
              <a:r>
                <a:rPr lang="en-US" sz="1200" dirty="0" smtClean="0">
                  <a:solidFill>
                    <a:srgbClr val="FF0000"/>
                  </a:solidFill>
                  <a:latin typeface="+mj-lt"/>
                </a:rPr>
                <a:t>Base</a:t>
              </a:r>
              <a:endParaRPr lang="en-US" sz="1200" dirty="0">
                <a:solidFill>
                  <a:srgbClr val="FF0000"/>
                </a:solidFill>
                <a:latin typeface="+mj-lt"/>
              </a:endParaRPr>
            </a:p>
            <a:p>
              <a:r>
                <a:rPr lang="en-US" sz="1200" dirty="0">
                  <a:solidFill>
                    <a:srgbClr val="FF0000"/>
                  </a:solidFill>
                  <a:latin typeface="+mj-lt"/>
                </a:rPr>
                <a:t>Water Mass Formation in Nordic Seas </a:t>
              </a:r>
              <a:endParaRPr lang="en-US" sz="1200" dirty="0" smtClean="0">
                <a:solidFill>
                  <a:srgbClr val="FF0000"/>
                </a:solidFill>
                <a:latin typeface="+mj-lt"/>
              </a:endParaRPr>
            </a:p>
            <a:p>
              <a:r>
                <a:rPr lang="en-US" sz="1200" dirty="0" smtClean="0">
                  <a:solidFill>
                    <a:srgbClr val="FF0000"/>
                  </a:solidFill>
                  <a:latin typeface="+mj-lt"/>
                </a:rPr>
                <a:t>2016 </a:t>
              </a:r>
              <a:r>
                <a:rPr lang="en-US" sz="1200" dirty="0">
                  <a:solidFill>
                    <a:srgbClr val="FF0000"/>
                  </a:solidFill>
                  <a:latin typeface="+mj-lt"/>
                </a:rPr>
                <a:t>- 2018</a:t>
              </a: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80" y="1605256"/>
              <a:ext cx="1894843" cy="1753751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6"/>
            <a:srcRect l="12960" t="11283" r="43151" b="40494"/>
            <a:stretch/>
          </p:blipFill>
          <p:spPr>
            <a:xfrm>
              <a:off x="2651067" y="958042"/>
              <a:ext cx="1902062" cy="1175592"/>
            </a:xfrm>
            <a:prstGeom prst="rect">
              <a:avLst/>
            </a:prstGeom>
          </p:spPr>
        </p:pic>
        <p:grpSp>
          <p:nvGrpSpPr>
            <p:cNvPr id="64" name="Group 63"/>
            <p:cNvGrpSpPr/>
            <p:nvPr/>
          </p:nvGrpSpPr>
          <p:grpSpPr>
            <a:xfrm>
              <a:off x="2698592" y="2205986"/>
              <a:ext cx="1954901" cy="1398127"/>
              <a:chOff x="10045700" y="4407101"/>
              <a:chExt cx="2718921" cy="1729812"/>
            </a:xfrm>
          </p:grpSpPr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23" t="8667" r="7654" b="6221"/>
              <a:stretch/>
            </p:blipFill>
            <p:spPr>
              <a:xfrm>
                <a:off x="10045700" y="4407101"/>
                <a:ext cx="2718921" cy="1729812"/>
              </a:xfrm>
              <a:prstGeom prst="rect">
                <a:avLst/>
              </a:prstGeom>
            </p:spPr>
          </p:pic>
          <p:sp>
            <p:nvSpPr>
              <p:cNvPr id="71" name="Rectangle 70"/>
              <p:cNvSpPr/>
              <p:nvPr/>
            </p:nvSpPr>
            <p:spPr>
              <a:xfrm>
                <a:off x="10720388" y="4407669"/>
                <a:ext cx="1264443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cxnSp>
          <p:nvCxnSpPr>
            <p:cNvPr id="65" name="Straight Arrow Connector 64"/>
            <p:cNvCxnSpPr/>
            <p:nvPr/>
          </p:nvCxnSpPr>
          <p:spPr>
            <a:xfrm flipV="1">
              <a:off x="1429318" y="1631125"/>
              <a:ext cx="1341261" cy="22864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636397" y="2471399"/>
              <a:ext cx="2134180" cy="2319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1429318" y="1011355"/>
              <a:ext cx="12217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latin typeface="+mj-lt"/>
                </a:rPr>
                <a:t>Predict surfacing areas in ice - Safety of navigation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671094" y="2790132"/>
              <a:ext cx="1248042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latin typeface="+mj-lt"/>
                </a:rPr>
                <a:t>Predict the acoustic environment - Search, Sanitize, Avoid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752857" y="5214710"/>
              <a:ext cx="9988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+mj-lt"/>
                </a:rPr>
                <a:t>6.1 NRL Base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  <a:latin typeface="+mj-lt"/>
                </a:rPr>
                <a:t>Indonesian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  <a:latin typeface="+mj-lt"/>
                </a:rPr>
                <a:t>Throughflow 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  <a:latin typeface="+mj-lt"/>
                </a:rPr>
                <a:t>2007 </a:t>
              </a:r>
              <a:r>
                <a:rPr lang="en-US" sz="1200" dirty="0">
                  <a:solidFill>
                    <a:srgbClr val="FF0000"/>
                  </a:solidFill>
                  <a:latin typeface="+mj-lt"/>
                </a:rPr>
                <a:t>- </a:t>
              </a:r>
              <a:r>
                <a:rPr lang="en-US" sz="1200" dirty="0" smtClean="0">
                  <a:solidFill>
                    <a:srgbClr val="FF0000"/>
                  </a:solidFill>
                  <a:latin typeface="+mj-lt"/>
                </a:rPr>
                <a:t>2010</a:t>
              </a:r>
              <a:endParaRPr lang="en-US" sz="1200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455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722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Risk Assessment Codes/Risk of Occurrence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pic>
        <p:nvPicPr>
          <p:cNvPr id="5" name="Picture 2" descr="click to enlar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78" y="2179320"/>
            <a:ext cx="5070045" cy="338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57200" y="5433662"/>
            <a:ext cx="49664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en-US" sz="1400" dirty="0" smtClean="0"/>
              <a:t> </a:t>
            </a:r>
            <a:r>
              <a:rPr lang="en-US" altLang="en-US" sz="1400" dirty="0"/>
              <a:t>For this case, velocity thresholds: 0.7-0.5-0.25-0.15 m/s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1400" dirty="0" smtClean="0"/>
              <a:t> Can be done for any model quantity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1400" dirty="0" smtClean="0"/>
              <a:t> The user sets the thresholds</a:t>
            </a:r>
          </a:p>
          <a:p>
            <a:pPr>
              <a:buFont typeface="Arial" pitchFamily="34" charset="0"/>
              <a:buChar char="•"/>
            </a:pPr>
            <a:r>
              <a:rPr lang="en-US" altLang="en-US" sz="1400" dirty="0" smtClean="0"/>
              <a:t> Can also be used for plumes, trajectories, etc.</a:t>
            </a:r>
            <a:endParaRPr lang="en-US" altLang="en-US" sz="1400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149710" y="1593183"/>
            <a:ext cx="23775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600" b="1" dirty="0" smtClean="0"/>
              <a:t>April. 02 </a:t>
            </a:r>
            <a:r>
              <a:rPr lang="en-US" altLang="en-US" sz="1600" b="1" dirty="0"/>
              <a:t>– </a:t>
            </a:r>
            <a:r>
              <a:rPr lang="en-US" altLang="en-US" sz="1600" b="1" dirty="0" smtClean="0"/>
              <a:t>Jul. 02 2018</a:t>
            </a:r>
            <a:endParaRPr lang="en-US" altLang="en-US" sz="1600" b="1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318278" y="1212183"/>
            <a:ext cx="6928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600" dirty="0"/>
              <a:t>Risk of occurrence is </a:t>
            </a:r>
            <a:r>
              <a:rPr lang="en-US" altLang="en-US" sz="1600" dirty="0" smtClean="0"/>
              <a:t>the integrated </a:t>
            </a:r>
            <a:r>
              <a:rPr lang="en-US" altLang="en-US" sz="1600" dirty="0"/>
              <a:t>(cumulative) PDF for </a:t>
            </a:r>
            <a:r>
              <a:rPr lang="en-US" altLang="en-US" sz="1600" dirty="0" smtClean="0"/>
              <a:t>any variable</a:t>
            </a:r>
            <a:endParaRPr lang="en-US" altLang="en-US" sz="1600" dirty="0"/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118878" y="5799177"/>
            <a:ext cx="2354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200" b="1" dirty="0"/>
              <a:t>Risk Assessment Code (RAC)</a:t>
            </a:r>
          </a:p>
        </p:txBody>
      </p:sp>
      <p:pic>
        <p:nvPicPr>
          <p:cNvPr id="12" name="Picture 5" descr="\\smb7320\u\asap\rpsea_GOM\web\2013091500\RAC_codes1_s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14876" y="3619249"/>
            <a:ext cx="3601870" cy="21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118878" y="6151602"/>
            <a:ext cx="29530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Data reduction is key.</a:t>
            </a:r>
          </a:p>
          <a:p>
            <a:r>
              <a:rPr lang="en-US" sz="1000" i="1" dirty="0" smtClean="0"/>
              <a:t>Need the ability to distill the global ensemble </a:t>
            </a:r>
          </a:p>
          <a:p>
            <a:r>
              <a:rPr lang="en-US" sz="1000" i="1" dirty="0" smtClean="0"/>
              <a:t>output into useful decision making aids.</a:t>
            </a:r>
            <a:endParaRPr lang="en-US" sz="1000" i="1" dirty="0"/>
          </a:p>
        </p:txBody>
      </p:sp>
      <p:pic>
        <p:nvPicPr>
          <p:cNvPr id="15" name="Picture 7" descr="pdf_cov_2178_159975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212545" y="1600200"/>
            <a:ext cx="2321855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Box 9"/>
          <p:cNvSpPr txBox="1"/>
          <p:nvPr/>
        </p:nvSpPr>
        <p:spPr>
          <a:xfrm>
            <a:off x="7736722" y="1674160"/>
            <a:ext cx="441146" cy="246221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kern="0" dirty="0" smtClean="0">
                <a:solidFill>
                  <a:srgbClr val="000000"/>
                </a:solidFill>
                <a:latin typeface="Arial" pitchFamily="34"/>
              </a:rPr>
              <a:t>PDF</a:t>
            </a:r>
            <a:endParaRPr lang="en-US" sz="1000" i="0" strike="noStrike" kern="1200" cap="none" spc="0" baseline="0" dirty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17" name="Text Box 10"/>
          <p:cNvSpPr txBox="1"/>
          <p:nvPr/>
        </p:nvSpPr>
        <p:spPr>
          <a:xfrm>
            <a:off x="7702040" y="2764923"/>
            <a:ext cx="449162" cy="246221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</a:rPr>
              <a:t>CDF</a:t>
            </a:r>
            <a:endParaRPr lang="en-US" sz="10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18" name="Text Box 11"/>
          <p:cNvSpPr txBox="1"/>
          <p:nvPr/>
        </p:nvSpPr>
        <p:spPr>
          <a:xfrm>
            <a:off x="7395382" y="2028806"/>
            <a:ext cx="618952" cy="279399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</a:rPr>
              <a:t>mode</a:t>
            </a:r>
          </a:p>
        </p:txBody>
      </p:sp>
      <p:sp>
        <p:nvSpPr>
          <p:cNvPr id="19" name="Line 12"/>
          <p:cNvSpPr/>
          <p:nvPr/>
        </p:nvSpPr>
        <p:spPr>
          <a:xfrm flipV="1">
            <a:off x="7526808" y="1882150"/>
            <a:ext cx="0" cy="18403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9528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20" name="Line 14"/>
          <p:cNvSpPr/>
          <p:nvPr/>
        </p:nvSpPr>
        <p:spPr>
          <a:xfrm>
            <a:off x="6519203" y="2894315"/>
            <a:ext cx="919983" cy="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9528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21" name="Text Box 15"/>
          <p:cNvSpPr txBox="1"/>
          <p:nvPr/>
        </p:nvSpPr>
        <p:spPr>
          <a:xfrm>
            <a:off x="6537141" y="2855132"/>
            <a:ext cx="439544" cy="246221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kern="0" dirty="0" smtClean="0">
                <a:solidFill>
                  <a:srgbClr val="000000"/>
                </a:solidFill>
                <a:latin typeface="Arial" pitchFamily="34"/>
              </a:rPr>
              <a:t>25</a:t>
            </a:r>
            <a:r>
              <a:rPr lang="en-US" sz="1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</a:rPr>
              <a:t>%</a:t>
            </a:r>
            <a:endParaRPr lang="en-US" sz="1000" b="1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22" name="Text Box 16"/>
          <p:cNvSpPr txBox="1"/>
          <p:nvPr/>
        </p:nvSpPr>
        <p:spPr>
          <a:xfrm>
            <a:off x="6957298" y="2718916"/>
            <a:ext cx="439544" cy="246221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</a:rPr>
              <a:t>50%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6517345" y="304240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00678" y="2176046"/>
            <a:ext cx="4399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Risk Assessment Code for Currents Threshold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7241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Future Plans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414746"/>
            <a:ext cx="8077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The Ocean Model</a:t>
            </a:r>
          </a:p>
          <a:p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ESPC to replace GOFS ~</a:t>
            </a:r>
            <a:r>
              <a:rPr lang="en-US" dirty="0" smtClean="0"/>
              <a:t>FY22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Coupled Uncertainty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HYMOM? (MOM6/HYCOM merge?)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Adaptive grids (dynamically adaptive)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i="1" dirty="0" smtClean="0"/>
              <a:t>The Data Assimilation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LETKF (for DA, initial conditions, and uncertainty</a:t>
            </a:r>
            <a:r>
              <a:rPr lang="en-US" dirty="0" smtClean="0"/>
              <a:t>); hybrid </a:t>
            </a:r>
            <a:r>
              <a:rPr lang="en-US" dirty="0" err="1" smtClean="0"/>
              <a:t>covariances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Multi-scale (SWOT)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Strongly Coupled DA (coupled </a:t>
            </a:r>
            <a:r>
              <a:rPr lang="en-US" dirty="0" err="1" smtClean="0"/>
              <a:t>covariances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02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722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US Navy Forecasting Developments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2133600"/>
            <a:ext cx="19859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latin typeface="+mj-lt"/>
              </a:rPr>
              <a:t>Thanks!</a:t>
            </a:r>
            <a:endParaRPr lang="en-US" sz="4400" i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3276600"/>
            <a:ext cx="63809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4"/>
              </a:rPr>
              <a:t>http://www7320.nrlssc.navy.mil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>
                <a:hlinkClick r:id="rId5"/>
              </a:rPr>
              <a:t>http://hycom.org/ocean-prediction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>
                <a:hlinkClick r:id="rId6"/>
              </a:rPr>
              <a:t>http://www.hycom.org/dataserver/glb-analysis</a:t>
            </a: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1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722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Coupled Uncertainty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115383"/>
            <a:ext cx="2897738" cy="19202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0256" y="1548462"/>
            <a:ext cx="3679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Stochastically</a:t>
            </a:r>
            <a:r>
              <a:rPr lang="en-US" sz="1600" dirty="0"/>
              <a:t> </a:t>
            </a:r>
            <a:r>
              <a:rPr lang="en-US" sz="1600" dirty="0" smtClean="0"/>
              <a:t>Perturbed </a:t>
            </a:r>
            <a:endParaRPr lang="en-US" sz="1600" dirty="0"/>
          </a:p>
          <a:p>
            <a:r>
              <a:rPr lang="en-US" sz="1600" dirty="0" err="1" smtClean="0"/>
              <a:t>ParameterizationTendencies</a:t>
            </a:r>
            <a:r>
              <a:rPr lang="en-US" sz="1600" dirty="0" smtClean="0"/>
              <a:t> (SPPT)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662" y="4485633"/>
            <a:ext cx="3356853" cy="173736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4664075"/>
            <a:ext cx="16637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4664075"/>
            <a:ext cx="1660525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31"/>
          <p:cNvSpPr txBox="1">
            <a:spLocks noChangeArrowheads="1"/>
          </p:cNvSpPr>
          <p:nvPr/>
        </p:nvSpPr>
        <p:spPr bwMode="auto">
          <a:xfrm>
            <a:off x="4490444" y="6397823"/>
            <a:ext cx="17363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/>
              <a:t>Mesoscale features</a:t>
            </a:r>
          </a:p>
        </p:txBody>
      </p:sp>
      <p:sp>
        <p:nvSpPr>
          <p:cNvPr id="16" name="TextBox 32"/>
          <p:cNvSpPr txBox="1">
            <a:spLocks noChangeArrowheads="1"/>
          </p:cNvSpPr>
          <p:nvPr/>
        </p:nvSpPr>
        <p:spPr bwMode="auto">
          <a:xfrm>
            <a:off x="6553200" y="6397823"/>
            <a:ext cx="17668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/>
              <a:t>Atmospheric </a:t>
            </a:r>
            <a:r>
              <a:rPr lang="en-US" altLang="en-US" sz="1400" dirty="0" smtClean="0"/>
              <a:t>forcing</a:t>
            </a:r>
            <a:endParaRPr lang="en-US" altLang="en-US" sz="1400" dirty="0"/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42988" y="2162538"/>
            <a:ext cx="156845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24188" y="2162538"/>
            <a:ext cx="1598613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30"/>
          <p:cNvSpPr txBox="1">
            <a:spLocks noChangeArrowheads="1"/>
          </p:cNvSpPr>
          <p:nvPr/>
        </p:nvSpPr>
        <p:spPr bwMode="auto">
          <a:xfrm>
            <a:off x="4639808" y="3980225"/>
            <a:ext cx="14766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400" dirty="0"/>
              <a:t>Vertical mixing,</a:t>
            </a:r>
          </a:p>
          <a:p>
            <a:pPr algn="ctr"/>
            <a:r>
              <a:rPr lang="en-US" altLang="en-US" sz="1400" dirty="0"/>
              <a:t>numerical errors</a:t>
            </a:r>
          </a:p>
        </p:txBody>
      </p:sp>
      <p:sp>
        <p:nvSpPr>
          <p:cNvPr id="20" name="TextBox 33"/>
          <p:cNvSpPr txBox="1">
            <a:spLocks noChangeArrowheads="1"/>
          </p:cNvSpPr>
          <p:nvPr/>
        </p:nvSpPr>
        <p:spPr bwMode="auto">
          <a:xfrm>
            <a:off x="6607541" y="3980319"/>
            <a:ext cx="15568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400" dirty="0" smtClean="0"/>
              <a:t>Ocean fronts and</a:t>
            </a:r>
          </a:p>
          <a:p>
            <a:pPr algn="ctr"/>
            <a:r>
              <a:rPr lang="en-US" altLang="en-US" sz="1400" dirty="0"/>
              <a:t>f</a:t>
            </a:r>
            <a:r>
              <a:rPr lang="en-US" altLang="en-US" sz="1400" dirty="0" smtClean="0"/>
              <a:t>lux interfaces</a:t>
            </a:r>
            <a:endParaRPr lang="en-US" alt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4534537" y="139772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Ocean Generalized Stochastic Equation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1185" y="4035623"/>
            <a:ext cx="2412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Fronts and tropical cyclones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544050" y="6356823"/>
            <a:ext cx="2491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Large scale pressure centers</a:t>
            </a:r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4724400" y="172923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Flexibility to represent wide range of model error</a:t>
            </a:r>
          </a:p>
        </p:txBody>
      </p:sp>
    </p:spTree>
    <p:extLst>
      <p:ext uri="{BB962C8B-B14F-4D97-AF65-F5344CB8AC3E}">
        <p14:creationId xmlns:p14="http://schemas.microsoft.com/office/powerpoint/2010/main" val="11248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Reanalysis Products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89950" y="1158051"/>
            <a:ext cx="4663062" cy="58521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81200" y="1230868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01 Jan Climatological Surface Sound Speed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16533" y="254433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16532" y="4545417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tandard </a:t>
            </a:r>
          </a:p>
          <a:p>
            <a:r>
              <a:rPr lang="en-US" dirty="0" smtClean="0"/>
              <a:t>deviation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71600" y="6504801"/>
            <a:ext cx="5698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</a:t>
            </a:r>
            <a:r>
              <a:rPr lang="en-US" sz="1200" dirty="0" smtClean="0"/>
              <a:t>rom the GOFS 3.1 reanalysis, saved on the standard NAVO 40 levels.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7465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09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Impact to the Warfighter</a:t>
            </a:r>
            <a:b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</a:br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Predicting Temperature Fronts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221191"/>
            <a:ext cx="9144000" cy="0"/>
          </a:xfrm>
          <a:prstGeom prst="line">
            <a:avLst/>
          </a:prstGeom>
          <a:ln>
            <a:solidFill>
              <a:srgbClr val="FBBE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39369" y="1211917"/>
            <a:ext cx="50849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+mj-lt"/>
              </a:rPr>
              <a:t>Tactical Ocean Feature Analysis (TOFA)</a:t>
            </a:r>
          </a:p>
          <a:p>
            <a:pPr algn="ctr"/>
            <a:r>
              <a:rPr lang="en-US" sz="2000" b="0" dirty="0" smtClean="0">
                <a:solidFill>
                  <a:srgbClr val="000000"/>
                </a:solidFill>
                <a:latin typeface="+mj-lt"/>
              </a:rPr>
              <a:t>Sea Surface Temperature Gradients (°F/10 </a:t>
            </a:r>
            <a:r>
              <a:rPr lang="en-US" sz="2000" b="0" dirty="0" err="1" smtClean="0">
                <a:solidFill>
                  <a:srgbClr val="000000"/>
                </a:solidFill>
                <a:latin typeface="+mj-lt"/>
              </a:rPr>
              <a:t>nmi</a:t>
            </a:r>
            <a:r>
              <a:rPr lang="en-US" sz="2000" b="0" dirty="0" smtClean="0">
                <a:solidFill>
                  <a:srgbClr val="000000"/>
                </a:solidFill>
                <a:latin typeface="+mj-lt"/>
              </a:rPr>
              <a:t>)</a:t>
            </a:r>
            <a:endParaRPr lang="en-US" sz="2000" b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6610" y="5396952"/>
            <a:ext cx="81682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+mj-lt"/>
              </a:rPr>
              <a:t>Acoustical properties change significantly in high temperature gradient 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areas</a:t>
            </a:r>
            <a:endParaRPr lang="en-US" sz="2000" b="0" dirty="0" smtClean="0">
              <a:solidFill>
                <a:srgbClr val="000000"/>
              </a:solidFill>
              <a:latin typeface="+mj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000000"/>
                </a:solidFill>
                <a:latin typeface="+mj-lt"/>
              </a:rPr>
              <a:t>GOFS 3.1 can provide TOFA forecasts out to seven days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000000"/>
                </a:solidFill>
                <a:latin typeface="+mj-lt"/>
              </a:rPr>
              <a:t>Satellite derived images often obscured because of cloudiness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Above products produced by Fleet Numerical Oceanography Center</a:t>
            </a:r>
            <a:endParaRPr lang="en-US" sz="2000" b="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28538" y="1968694"/>
            <a:ext cx="7211607" cy="3388263"/>
            <a:chOff x="828538" y="1796566"/>
            <a:chExt cx="7211607" cy="33882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569" r="2192"/>
            <a:stretch/>
          </p:blipFill>
          <p:spPr>
            <a:xfrm>
              <a:off x="828538" y="2167309"/>
              <a:ext cx="3520440" cy="301752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1" r="2495"/>
            <a:stretch/>
          </p:blipFill>
          <p:spPr>
            <a:xfrm>
              <a:off x="4466407" y="2167309"/>
              <a:ext cx="3520440" cy="301752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022964" y="1798815"/>
              <a:ext cx="11315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0" dirty="0" smtClean="0">
                  <a:solidFill>
                    <a:srgbClr val="000000"/>
                  </a:solidFill>
                </a:rPr>
                <a:t>GOFS 3.1</a:t>
              </a:r>
              <a:endParaRPr lang="en-US" sz="2000" b="0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13441" y="1796566"/>
              <a:ext cx="10263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0" dirty="0" smtClean="0">
                  <a:solidFill>
                    <a:srgbClr val="000000"/>
                  </a:solidFill>
                </a:rPr>
                <a:t>Satellite</a:t>
              </a:r>
              <a:endParaRPr lang="en-US" sz="2000" b="0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8972435">
              <a:off x="7073214" y="4335331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Norway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8972435">
              <a:off x="3388725" y="4335331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Norway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75417" y="2160633"/>
              <a:ext cx="17620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Norwegian Sea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348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Validation of Ensemble Experiments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3657" y="1148891"/>
            <a:ext cx="5018287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7800" y="2429470"/>
            <a:ext cx="34291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Ocean ensembles are typically</a:t>
            </a:r>
          </a:p>
          <a:p>
            <a:pPr algn="ctr"/>
            <a:r>
              <a:rPr lang="en-US" dirty="0"/>
              <a:t>u</a:t>
            </a:r>
            <a:r>
              <a:rPr lang="en-US" dirty="0" smtClean="0"/>
              <a:t>nder-dispersive (and ours are </a:t>
            </a:r>
          </a:p>
          <a:p>
            <a:pPr algn="ctr"/>
            <a:r>
              <a:rPr lang="en-US" dirty="0" smtClean="0"/>
              <a:t>no different)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68747" y="3572470"/>
            <a:ext cx="3454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ensembles become more</a:t>
            </a:r>
          </a:p>
          <a:p>
            <a:pPr algn="ctr"/>
            <a:r>
              <a:rPr lang="en-US" dirty="0"/>
              <a:t>p</a:t>
            </a:r>
            <a:r>
              <a:rPr lang="en-US" dirty="0" smtClean="0"/>
              <a:t>roperly dispersive as more</a:t>
            </a:r>
          </a:p>
          <a:p>
            <a:pPr algn="ctr"/>
            <a:r>
              <a:rPr lang="en-US" dirty="0" smtClean="0"/>
              <a:t>error sources are accounted for.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56167" y="1764268"/>
            <a:ext cx="3583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April 1 2014 (first day of forecast)</a:t>
            </a:r>
          </a:p>
        </p:txBody>
      </p:sp>
    </p:spTree>
    <p:extLst>
      <p:ext uri="{BB962C8B-B14F-4D97-AF65-F5344CB8AC3E}">
        <p14:creationId xmlns:p14="http://schemas.microsoft.com/office/powerpoint/2010/main" val="278473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New Capability: Global LETKF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2304508" y="4724400"/>
            <a:ext cx="1006475" cy="41751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en-US" sz="1600" b="1" dirty="0" err="1">
                <a:solidFill>
                  <a:schemeClr val="bg1"/>
                </a:solidFill>
                <a:latin typeface="Calibri" pitchFamily="34" charset="0"/>
              </a:rPr>
              <a:t>EnKF</a:t>
            </a:r>
            <a:endParaRPr lang="en-US" altLang="en-US" sz="16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Rectangle 109"/>
          <p:cNvSpPr>
            <a:spLocks noChangeArrowheads="1"/>
          </p:cNvSpPr>
          <p:nvPr/>
        </p:nvSpPr>
        <p:spPr bwMode="auto">
          <a:xfrm>
            <a:off x="3523708" y="4572000"/>
            <a:ext cx="4956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600" dirty="0" err="1"/>
              <a:t>X</a:t>
            </a:r>
            <a:r>
              <a:rPr lang="en-US" altLang="en-US" sz="1600" baseline="30000" dirty="0" err="1"/>
              <a:t>a</a:t>
            </a:r>
            <a:r>
              <a:rPr lang="en-US" altLang="en-US" sz="1600" baseline="-25000" dirty="0" err="1"/>
              <a:t>N</a:t>
            </a:r>
            <a:endParaRPr lang="en-US" altLang="en-US" sz="16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71308" y="4953000"/>
            <a:ext cx="7620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114"/>
          <p:cNvSpPr>
            <a:spLocks noChangeArrowheads="1"/>
          </p:cNvSpPr>
          <p:nvPr/>
        </p:nvSpPr>
        <p:spPr bwMode="auto">
          <a:xfrm>
            <a:off x="5314059" y="4572000"/>
            <a:ext cx="5341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600" dirty="0" err="1" smtClean="0"/>
              <a:t>X</a:t>
            </a:r>
            <a:r>
              <a:rPr lang="en-US" altLang="en-US" sz="1600" baseline="30000" dirty="0" err="1" smtClean="0"/>
              <a:t>a’</a:t>
            </a:r>
            <a:r>
              <a:rPr lang="en-US" altLang="en-US" sz="1600" baseline="-25000" dirty="0" err="1" smtClean="0"/>
              <a:t>N</a:t>
            </a:r>
            <a:endParaRPr lang="en-US" alt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200108" y="4953000"/>
            <a:ext cx="7620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962108" y="4724400"/>
            <a:ext cx="1093788" cy="4460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en-US" sz="1600" b="1" dirty="0">
                <a:solidFill>
                  <a:schemeClr val="bg1"/>
                </a:solidFill>
                <a:latin typeface="Calibri" pitchFamily="34" charset="0"/>
              </a:rPr>
              <a:t>HYCOM</a:t>
            </a:r>
          </a:p>
        </p:txBody>
      </p:sp>
      <p:sp>
        <p:nvSpPr>
          <p:cNvPr id="13" name="Rectangle 166"/>
          <p:cNvSpPr>
            <a:spLocks noChangeArrowheads="1"/>
          </p:cNvSpPr>
          <p:nvPr/>
        </p:nvSpPr>
        <p:spPr bwMode="auto">
          <a:xfrm>
            <a:off x="5885908" y="5410200"/>
            <a:ext cx="6046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600" b="1" dirty="0" err="1"/>
              <a:t>X</a:t>
            </a:r>
            <a:r>
              <a:rPr lang="en-US" altLang="en-US" sz="1600" b="1" baseline="30000" dirty="0" err="1"/>
              <a:t>f</a:t>
            </a:r>
            <a:r>
              <a:rPr lang="en-US" altLang="en-US" sz="1600" b="1" dirty="0" err="1"/>
              <a:t>,P</a:t>
            </a:r>
            <a:r>
              <a:rPr lang="en-US" altLang="en-US" sz="1600" b="1" baseline="30000" dirty="0" err="1"/>
              <a:t>f</a:t>
            </a:r>
            <a:endParaRPr lang="en-US" altLang="en-US" sz="1600" b="1" dirty="0"/>
          </a:p>
        </p:txBody>
      </p:sp>
      <p:grpSp>
        <p:nvGrpSpPr>
          <p:cNvPr id="14" name="Group 47"/>
          <p:cNvGrpSpPr>
            <a:grpSpLocks noChangeAspect="1"/>
          </p:cNvGrpSpPr>
          <p:nvPr/>
        </p:nvGrpSpPr>
        <p:grpSpPr>
          <a:xfrm>
            <a:off x="551910" y="1295400"/>
            <a:ext cx="4240695" cy="1828800"/>
            <a:chOff x="533400" y="838200"/>
            <a:chExt cx="4876800" cy="2103438"/>
          </a:xfrm>
        </p:grpSpPr>
        <p:grpSp>
          <p:nvGrpSpPr>
            <p:cNvPr id="15" name="Group 96"/>
            <p:cNvGrpSpPr>
              <a:grpSpLocks noChangeAspect="1"/>
            </p:cNvGrpSpPr>
            <p:nvPr/>
          </p:nvGrpSpPr>
          <p:grpSpPr bwMode="auto">
            <a:xfrm>
              <a:off x="533400" y="838200"/>
              <a:ext cx="4876800" cy="2103438"/>
              <a:chOff x="2743200" y="2438400"/>
              <a:chExt cx="4876800" cy="2040668"/>
            </a:xfrm>
          </p:grpSpPr>
          <p:sp>
            <p:nvSpPr>
              <p:cNvPr id="17" name="Rectangle 11"/>
              <p:cNvSpPr>
                <a:spLocks noChangeArrowheads="1"/>
              </p:cNvSpPr>
              <p:nvPr/>
            </p:nvSpPr>
            <p:spPr bwMode="auto">
              <a:xfrm>
                <a:off x="6257939" y="3880971"/>
                <a:ext cx="1093325" cy="433229"/>
              </a:xfrm>
              <a:prstGeom prst="rect">
                <a:avLst/>
              </a:prstGeom>
              <a:solidFill>
                <a:schemeClr val="accent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altLang="en-US" sz="1600" b="1" dirty="0">
                    <a:solidFill>
                      <a:schemeClr val="bg1"/>
                    </a:solidFill>
                    <a:latin typeface="Calibri" pitchFamily="34" charset="0"/>
                  </a:rPr>
                  <a:t>HYCOM</a:t>
                </a:r>
              </a:p>
            </p:txBody>
          </p:sp>
          <p:sp>
            <p:nvSpPr>
              <p:cNvPr id="18" name="Rectangle 12"/>
              <p:cNvSpPr>
                <a:spLocks noChangeArrowheads="1"/>
              </p:cNvSpPr>
              <p:nvPr/>
            </p:nvSpPr>
            <p:spPr bwMode="auto">
              <a:xfrm>
                <a:off x="4044458" y="2956750"/>
                <a:ext cx="1006127" cy="404347"/>
              </a:xfrm>
              <a:prstGeom prst="rect">
                <a:avLst/>
              </a:prstGeom>
              <a:solidFill>
                <a:schemeClr val="accent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altLang="en-US" sz="1600" b="1" dirty="0">
                    <a:solidFill>
                      <a:schemeClr val="bg1"/>
                    </a:solidFill>
                    <a:latin typeface="Calibri" pitchFamily="34" charset="0"/>
                  </a:rPr>
                  <a:t>Ocean QC</a:t>
                </a:r>
                <a:endParaRPr lang="en-US" altLang="en-US" sz="1600" dirty="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" name="Rectangle 13"/>
              <p:cNvSpPr>
                <a:spLocks noChangeArrowheads="1"/>
              </p:cNvSpPr>
              <p:nvPr/>
            </p:nvSpPr>
            <p:spPr bwMode="auto">
              <a:xfrm>
                <a:off x="5131076" y="3418861"/>
                <a:ext cx="1006127" cy="404347"/>
              </a:xfrm>
              <a:prstGeom prst="rect">
                <a:avLst/>
              </a:prstGeom>
              <a:solidFill>
                <a:schemeClr val="accent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altLang="en-US" sz="1600" b="1">
                    <a:solidFill>
                      <a:schemeClr val="bg1"/>
                    </a:solidFill>
                    <a:latin typeface="Calibri" pitchFamily="34" charset="0"/>
                  </a:rPr>
                  <a:t>3D Var</a:t>
                </a:r>
                <a:endParaRPr lang="en-US" altLang="en-US" sz="160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" name="AutoShape 14"/>
              <p:cNvSpPr>
                <a:spLocks noChangeArrowheads="1"/>
              </p:cNvSpPr>
              <p:nvPr/>
            </p:nvSpPr>
            <p:spPr bwMode="auto">
              <a:xfrm>
                <a:off x="3038331" y="2494639"/>
                <a:ext cx="885392" cy="404347"/>
              </a:xfrm>
              <a:prstGeom prst="flowChartMagneticDisk">
                <a:avLst/>
              </a:prstGeom>
              <a:solidFill>
                <a:schemeClr val="accent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altLang="en-US" sz="1400" b="1">
                    <a:solidFill>
                      <a:schemeClr val="bg1"/>
                    </a:solidFill>
                    <a:latin typeface="Calibri" pitchFamily="34" charset="0"/>
                  </a:rPr>
                  <a:t>Ocean Obs</a:t>
                </a:r>
                <a:endParaRPr lang="en-US" altLang="en-US" sz="140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" name="Text Box 15"/>
              <p:cNvSpPr txBox="1">
                <a:spLocks noChangeArrowheads="1"/>
              </p:cNvSpPr>
              <p:nvPr/>
            </p:nvSpPr>
            <p:spPr bwMode="auto">
              <a:xfrm>
                <a:off x="2743200" y="2932682"/>
                <a:ext cx="1435409" cy="15463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 sz="800" b="1" dirty="0">
                    <a:latin typeface="Calibri" pitchFamily="34" charset="0"/>
                  </a:rPr>
                  <a:t>SST: </a:t>
                </a:r>
                <a:r>
                  <a:rPr lang="en-US" altLang="en-US" sz="800" dirty="0">
                    <a:latin typeface="Calibri" pitchFamily="34" charset="0"/>
                  </a:rPr>
                  <a:t>Ship, Buoy, AVHRR (GAC/LAC), GOES,  AMSR-E, MSG, AATSR         </a:t>
                </a:r>
              </a:p>
              <a:p>
                <a:pPr eaLnBrk="0" hangingPunct="0">
                  <a:spcBef>
                    <a:spcPct val="50000"/>
                  </a:spcBef>
                </a:pPr>
                <a:r>
                  <a:rPr lang="en-US" altLang="en-US" sz="800" b="1" dirty="0">
                    <a:latin typeface="Calibri" pitchFamily="34" charset="0"/>
                  </a:rPr>
                  <a:t>Temp/Salt Profiles: </a:t>
                </a:r>
                <a:r>
                  <a:rPr lang="en-US" altLang="en-US" sz="800" dirty="0">
                    <a:latin typeface="Calibri" pitchFamily="34" charset="0"/>
                  </a:rPr>
                  <a:t>XBT, CTD, Argo Float, Buoy (Fixed/Drifting), Gliders</a:t>
                </a:r>
              </a:p>
              <a:p>
                <a:pPr eaLnBrk="0" hangingPunct="0">
                  <a:spcBef>
                    <a:spcPct val="50000"/>
                  </a:spcBef>
                </a:pPr>
                <a:r>
                  <a:rPr lang="en-US" altLang="en-US" sz="800" b="1" dirty="0">
                    <a:latin typeface="Calibri" pitchFamily="34" charset="0"/>
                  </a:rPr>
                  <a:t>SSH: </a:t>
                </a:r>
                <a:r>
                  <a:rPr lang="en-US" altLang="en-US" sz="800" dirty="0">
                    <a:latin typeface="Calibri" pitchFamily="34" charset="0"/>
                  </a:rPr>
                  <a:t>Altimeter, T/S profiles</a:t>
                </a:r>
              </a:p>
              <a:p>
                <a:pPr eaLnBrk="0" hangingPunct="0">
                  <a:spcBef>
                    <a:spcPct val="50000"/>
                  </a:spcBef>
                </a:pPr>
                <a:r>
                  <a:rPr lang="en-US" altLang="en-US" sz="800" b="1" dirty="0">
                    <a:latin typeface="Calibri" pitchFamily="34" charset="0"/>
                  </a:rPr>
                  <a:t>Sea Ice: </a:t>
                </a:r>
                <a:r>
                  <a:rPr lang="en-US" altLang="en-US" sz="800" dirty="0">
                    <a:latin typeface="Calibri" pitchFamily="34" charset="0"/>
                  </a:rPr>
                  <a:t>SSM/I</a:t>
                </a:r>
                <a:r>
                  <a:rPr lang="en-US" altLang="en-US" sz="800" b="1" dirty="0">
                    <a:latin typeface="Calibri" pitchFamily="34" charset="0"/>
                  </a:rPr>
                  <a:t> </a:t>
                </a:r>
              </a:p>
            </p:txBody>
          </p:sp>
          <p:cxnSp>
            <p:nvCxnSpPr>
              <p:cNvPr id="22" name="AutoShape 16"/>
              <p:cNvCxnSpPr>
                <a:cxnSpLocks noChangeShapeType="1"/>
                <a:stCxn id="18" idx="3"/>
                <a:endCxn id="19" idx="0"/>
              </p:cNvCxnSpPr>
              <p:nvPr/>
            </p:nvCxnSpPr>
            <p:spPr bwMode="auto">
              <a:xfrm>
                <a:off x="5050586" y="3158923"/>
                <a:ext cx="583554" cy="259937"/>
              </a:xfrm>
              <a:prstGeom prst="curvedConnector2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3" name="AutoShape 17"/>
              <p:cNvCxnSpPr>
                <a:cxnSpLocks noChangeShapeType="1"/>
                <a:stCxn id="19" idx="3"/>
                <a:endCxn id="17" idx="0"/>
              </p:cNvCxnSpPr>
              <p:nvPr/>
            </p:nvCxnSpPr>
            <p:spPr bwMode="auto">
              <a:xfrm>
                <a:off x="6137203" y="3621034"/>
                <a:ext cx="667398" cy="259937"/>
              </a:xfrm>
              <a:prstGeom prst="curvedConnector2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24" name="Text Box 19"/>
              <p:cNvSpPr txBox="1">
                <a:spLocks noChangeArrowheads="1"/>
              </p:cNvSpPr>
              <p:nvPr/>
            </p:nvSpPr>
            <p:spPr bwMode="auto">
              <a:xfrm>
                <a:off x="5454714" y="3131245"/>
                <a:ext cx="962529" cy="244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 sz="1000">
                    <a:latin typeface="Calibri" pitchFamily="34" charset="0"/>
                  </a:rPr>
                  <a:t>Innovations</a:t>
                </a:r>
                <a:endParaRPr lang="en-US" altLang="en-US" sz="1200">
                  <a:latin typeface="Times New Roman" pitchFamily="18" charset="0"/>
                </a:endParaRPr>
              </a:p>
            </p:txBody>
          </p:sp>
          <p:sp>
            <p:nvSpPr>
              <p:cNvPr id="25" name="Text Box 22"/>
              <p:cNvSpPr txBox="1">
                <a:spLocks noChangeArrowheads="1"/>
              </p:cNvSpPr>
              <p:nvPr/>
            </p:nvSpPr>
            <p:spPr bwMode="auto">
              <a:xfrm>
                <a:off x="5021578" y="3998906"/>
                <a:ext cx="885392" cy="37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altLang="en-US" sz="800" dirty="0">
                    <a:latin typeface="Calibri" pitchFamily="34" charset="0"/>
                  </a:rPr>
                  <a:t>Incremental</a:t>
                </a:r>
              </a:p>
              <a:p>
                <a:pPr eaLnBrk="0" hangingPunct="0"/>
                <a:r>
                  <a:rPr lang="en-US" altLang="en-US" sz="800" dirty="0">
                    <a:latin typeface="Calibri" pitchFamily="34" charset="0"/>
                  </a:rPr>
                  <a:t>update cycle</a:t>
                </a: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2743200" y="2438400"/>
                <a:ext cx="4862513" cy="203263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90000"/>
                  </a:lnSpc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</a:pPr>
                <a:endParaRPr lang="en-US" altLang="en-US" sz="240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cxnSp>
            <p:nvCxnSpPr>
              <p:cNvPr id="27" name="AutoShape 18"/>
              <p:cNvCxnSpPr>
                <a:cxnSpLocks noChangeShapeType="1"/>
              </p:cNvCxnSpPr>
              <p:nvPr/>
            </p:nvCxnSpPr>
            <p:spPr bwMode="auto">
              <a:xfrm rot="10800000">
                <a:off x="5638800" y="3886200"/>
                <a:ext cx="623687" cy="274461"/>
              </a:xfrm>
              <a:prstGeom prst="curvedConnector2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" name="AutoShape 21"/>
              <p:cNvCxnSpPr>
                <a:cxnSpLocks noChangeShapeType="1"/>
              </p:cNvCxnSpPr>
              <p:nvPr/>
            </p:nvCxnSpPr>
            <p:spPr bwMode="auto">
              <a:xfrm>
                <a:off x="3962400" y="2667000"/>
                <a:ext cx="623687" cy="260015"/>
              </a:xfrm>
              <a:prstGeom prst="curvedConnector2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29" name="Text Box 19"/>
              <p:cNvSpPr txBox="1">
                <a:spLocks noChangeArrowheads="1"/>
              </p:cNvSpPr>
              <p:nvPr/>
            </p:nvSpPr>
            <p:spPr bwMode="auto">
              <a:xfrm>
                <a:off x="6657471" y="3563779"/>
                <a:ext cx="962529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 sz="1000">
                    <a:latin typeface="Calibri" pitchFamily="34" charset="0"/>
                  </a:rPr>
                  <a:t>increments</a:t>
                </a:r>
                <a:endParaRPr lang="en-US" altLang="en-US" sz="1200">
                  <a:latin typeface="Times New Roman" pitchFamily="18" charset="0"/>
                </a:endParaRPr>
              </a:p>
            </p:txBody>
          </p:sp>
        </p:grpSp>
        <p:sp>
          <p:nvSpPr>
            <p:cNvPr id="16" name="TextBox 1"/>
            <p:cNvSpPr txBox="1">
              <a:spLocks noChangeArrowheads="1"/>
            </p:cNvSpPr>
            <p:nvPr/>
          </p:nvSpPr>
          <p:spPr bwMode="auto">
            <a:xfrm>
              <a:off x="2667000" y="893763"/>
              <a:ext cx="2664971" cy="318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Existing NCODA assimilation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564449" y="6096000"/>
            <a:ext cx="1906291" cy="584775"/>
          </a:xfrm>
          <a:prstGeom prst="rect">
            <a:avLst/>
          </a:prstGeom>
          <a:solidFill>
            <a:srgbClr val="33CC33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Post processing/</a:t>
            </a:r>
          </a:p>
          <a:p>
            <a:pPr algn="ctr"/>
            <a:r>
              <a:rPr lang="en-US" sz="1600" dirty="0" smtClean="0"/>
              <a:t>calibration</a:t>
            </a:r>
            <a:endParaRPr lang="en-US" sz="1600" dirty="0"/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7486108" y="4430712"/>
            <a:ext cx="1093788" cy="4460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en-US" sz="1400" b="1" dirty="0">
                <a:latin typeface="Calibri" pitchFamily="34" charset="0"/>
              </a:rPr>
              <a:t>Atmospheric </a:t>
            </a:r>
          </a:p>
          <a:p>
            <a:pPr algn="ctr" eaLnBrk="0" hangingPunct="0"/>
            <a:r>
              <a:rPr lang="en-US" altLang="en-US" sz="1400" b="1" dirty="0">
                <a:latin typeface="Calibri" pitchFamily="34" charset="0"/>
              </a:rPr>
              <a:t>perturbations</a:t>
            </a:r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7486108" y="5040312"/>
            <a:ext cx="1093788" cy="4460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en-US" sz="1400" b="1" dirty="0">
                <a:latin typeface="Calibri" pitchFamily="34" charset="0"/>
              </a:rPr>
              <a:t>Stochastic </a:t>
            </a:r>
          </a:p>
          <a:p>
            <a:pPr algn="ctr" eaLnBrk="0" hangingPunct="0"/>
            <a:r>
              <a:rPr lang="en-US" altLang="en-US" sz="1400" b="1" dirty="0">
                <a:latin typeface="Calibri" pitchFamily="34" charset="0"/>
              </a:rPr>
              <a:t>perturbations</a:t>
            </a:r>
          </a:p>
        </p:txBody>
      </p:sp>
      <p:cxnSp>
        <p:nvCxnSpPr>
          <p:cNvPr id="33" name="Straight Arrow Connector 32"/>
          <p:cNvCxnSpPr>
            <a:stCxn id="31" idx="1"/>
          </p:cNvCxnSpPr>
          <p:nvPr/>
        </p:nvCxnSpPr>
        <p:spPr bwMode="auto">
          <a:xfrm flipH="1">
            <a:off x="7055896" y="4653756"/>
            <a:ext cx="430212" cy="304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32" idx="1"/>
          </p:cNvCxnSpPr>
          <p:nvPr/>
        </p:nvCxnSpPr>
        <p:spPr bwMode="auto">
          <a:xfrm flipH="1" flipV="1">
            <a:off x="7055896" y="4958556"/>
            <a:ext cx="430212" cy="304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479201" y="5853499"/>
            <a:ext cx="1428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/>
                </a:solidFill>
              </a:rPr>
              <a:t>EnKF</a:t>
            </a:r>
            <a:r>
              <a:rPr lang="en-US" dirty="0" smtClean="0">
                <a:solidFill>
                  <a:schemeClr val="tx2"/>
                </a:solidFill>
              </a:rPr>
              <a:t> for 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global 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uncertainty</a:t>
            </a:r>
          </a:p>
        </p:txBody>
      </p:sp>
      <p:sp>
        <p:nvSpPr>
          <p:cNvPr id="36" name="Rectangle 109"/>
          <p:cNvSpPr>
            <a:spLocks noChangeArrowheads="1"/>
          </p:cNvSpPr>
          <p:nvPr/>
        </p:nvSpPr>
        <p:spPr bwMode="auto">
          <a:xfrm>
            <a:off x="3523708" y="4953000"/>
            <a:ext cx="3962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600" dirty="0" smtClean="0"/>
              <a:t>P</a:t>
            </a:r>
            <a:r>
              <a:rPr lang="en-US" altLang="en-US" sz="1600" baseline="30000" dirty="0" smtClean="0"/>
              <a:t>a</a:t>
            </a:r>
            <a:endParaRPr lang="en-US" altLang="en-US" sz="1600" dirty="0"/>
          </a:p>
        </p:txBody>
      </p:sp>
      <p:sp>
        <p:nvSpPr>
          <p:cNvPr id="37" name="Rectangle 109"/>
          <p:cNvSpPr>
            <a:spLocks noChangeArrowheads="1"/>
          </p:cNvSpPr>
          <p:nvPr/>
        </p:nvSpPr>
        <p:spPr bwMode="auto">
          <a:xfrm>
            <a:off x="5314059" y="4953000"/>
            <a:ext cx="3962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600" dirty="0" smtClean="0"/>
              <a:t>P</a:t>
            </a:r>
            <a:r>
              <a:rPr lang="en-US" altLang="en-US" sz="1600" baseline="30000" dirty="0" smtClean="0"/>
              <a:t>a</a:t>
            </a:r>
            <a:endParaRPr lang="en-US" alt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2604150" y="6364393"/>
            <a:ext cx="2701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 = number of ensemble members</a:t>
            </a:r>
            <a:endParaRPr lang="en-US" sz="1200" dirty="0"/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628108" y="4419600"/>
            <a:ext cx="1093788" cy="4460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en-US" sz="1400" dirty="0" smtClean="0">
                <a:latin typeface="Calibri" pitchFamily="34" charset="0"/>
              </a:rPr>
              <a:t>Localization</a:t>
            </a:r>
          </a:p>
        </p:txBody>
      </p:sp>
      <p:sp>
        <p:nvSpPr>
          <p:cNvPr id="40" name="Rectangle 11"/>
          <p:cNvSpPr>
            <a:spLocks noChangeArrowheads="1"/>
          </p:cNvSpPr>
          <p:nvPr/>
        </p:nvSpPr>
        <p:spPr bwMode="auto">
          <a:xfrm>
            <a:off x="628108" y="5029200"/>
            <a:ext cx="1093788" cy="4460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400" dirty="0" smtClean="0"/>
              <a:t>   Hybrid </a:t>
            </a:r>
          </a:p>
          <a:p>
            <a:r>
              <a:rPr lang="en-US" sz="1400" dirty="0" smtClean="0"/>
              <a:t>covariance</a:t>
            </a:r>
            <a:endParaRPr lang="en-US" sz="1400" dirty="0"/>
          </a:p>
        </p:txBody>
      </p:sp>
      <p:cxnSp>
        <p:nvCxnSpPr>
          <p:cNvPr id="41" name="Straight Arrow Connector 40"/>
          <p:cNvCxnSpPr>
            <a:stCxn id="39" idx="3"/>
            <a:endCxn id="5" idx="1"/>
          </p:cNvCxnSpPr>
          <p:nvPr/>
        </p:nvCxnSpPr>
        <p:spPr bwMode="auto">
          <a:xfrm>
            <a:off x="1721896" y="4642644"/>
            <a:ext cx="582612" cy="29051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>
            <a:stCxn id="40" idx="3"/>
            <a:endCxn id="5" idx="1"/>
          </p:cNvCxnSpPr>
          <p:nvPr/>
        </p:nvCxnSpPr>
        <p:spPr bwMode="auto">
          <a:xfrm flipV="1">
            <a:off x="1721896" y="4933157"/>
            <a:ext cx="582612" cy="31908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>
            <a:stCxn id="12" idx="2"/>
            <a:endCxn id="30" idx="0"/>
          </p:cNvCxnSpPr>
          <p:nvPr/>
        </p:nvCxnSpPr>
        <p:spPr bwMode="auto">
          <a:xfrm>
            <a:off x="6509002" y="5170488"/>
            <a:ext cx="8593" cy="9255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Elbow Connector 43"/>
          <p:cNvCxnSpPr>
            <a:stCxn id="12" idx="2"/>
            <a:endCxn id="5" idx="2"/>
          </p:cNvCxnSpPr>
          <p:nvPr/>
        </p:nvCxnSpPr>
        <p:spPr bwMode="auto">
          <a:xfrm rot="5400000" flipH="1">
            <a:off x="4644086" y="3305573"/>
            <a:ext cx="28575" cy="3701256"/>
          </a:xfrm>
          <a:prstGeom prst="bentConnector3">
            <a:avLst>
              <a:gd name="adj1" fmla="val -191628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Elbow Connector 44"/>
          <p:cNvCxnSpPr>
            <a:stCxn id="18" idx="2"/>
            <a:endCxn id="5" idx="0"/>
          </p:cNvCxnSpPr>
          <p:nvPr/>
        </p:nvCxnSpPr>
        <p:spPr bwMode="auto">
          <a:xfrm rot="16200000" flipH="1">
            <a:off x="1163266" y="3079920"/>
            <a:ext cx="2602100" cy="68686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6" name="Rectangle 11"/>
          <p:cNvSpPr>
            <a:spLocks noChangeArrowheads="1"/>
          </p:cNvSpPr>
          <p:nvPr/>
        </p:nvSpPr>
        <p:spPr bwMode="auto">
          <a:xfrm>
            <a:off x="4133308" y="4724400"/>
            <a:ext cx="11430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400" dirty="0" smtClean="0"/>
              <a:t>Drift control</a:t>
            </a:r>
          </a:p>
        </p:txBody>
      </p:sp>
      <p:cxnSp>
        <p:nvCxnSpPr>
          <p:cNvPr id="47" name="Elbow Connector 46"/>
          <p:cNvCxnSpPr>
            <a:stCxn id="19" idx="2"/>
            <a:endCxn id="46" idx="0"/>
          </p:cNvCxnSpPr>
          <p:nvPr/>
        </p:nvCxnSpPr>
        <p:spPr bwMode="auto">
          <a:xfrm rot="16200000" flipH="1">
            <a:off x="2791306" y="2810898"/>
            <a:ext cx="2187966" cy="1639037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48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1659" y="265211"/>
            <a:ext cx="6302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/>
          <p:cNvSpPr txBox="1"/>
          <p:nvPr/>
        </p:nvSpPr>
        <p:spPr>
          <a:xfrm>
            <a:off x="4971508" y="1676400"/>
            <a:ext cx="38608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Existing cycling system used 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to generate single (deterministic)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global ocean forecast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19827" y="5715000"/>
            <a:ext cx="2327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Background error covariance</a:t>
            </a:r>
            <a:endParaRPr 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7529540" y="6228912"/>
            <a:ext cx="1664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Identify biases and correct via</a:t>
            </a:r>
          </a:p>
          <a:p>
            <a:r>
              <a:rPr lang="en-US" sz="800" dirty="0" smtClean="0"/>
              <a:t>calibration; use as inputs for </a:t>
            </a:r>
          </a:p>
          <a:p>
            <a:r>
              <a:rPr lang="en-US" sz="800" dirty="0" smtClean="0"/>
              <a:t>risk management tools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3788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Global Ocean Prediction</a:t>
            </a:r>
            <a:r>
              <a:rPr lang="en-US" sz="2800" b="1" dirty="0">
                <a:solidFill>
                  <a:srgbClr val="FBBE08"/>
                </a:solidFill>
                <a:latin typeface="Arial"/>
                <a:cs typeface="Arial"/>
              </a:rPr>
              <a:t> </a:t>
            </a:r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Impact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-49631" y="1432721"/>
            <a:ext cx="3776712" cy="404840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8000" kern="0" dirty="0" smtClean="0">
                <a:solidFill>
                  <a:srgbClr val="000000"/>
                </a:solidFill>
                <a:latin typeface="Arial"/>
              </a:rPr>
              <a:t>GOFS 3.0 is based on </a:t>
            </a:r>
            <a:r>
              <a:rPr lang="en-US" sz="8000" kern="0" dirty="0">
                <a:solidFill>
                  <a:srgbClr val="000000"/>
                </a:solidFill>
                <a:latin typeface="Arial"/>
              </a:rPr>
              <a:t>the </a:t>
            </a:r>
            <a:r>
              <a:rPr lang="en-US" sz="8000" kern="0" dirty="0" err="1">
                <a:solidFill>
                  <a:srgbClr val="000000"/>
                </a:solidFill>
                <a:latin typeface="Arial"/>
              </a:rPr>
              <a:t>HYbrid</a:t>
            </a:r>
            <a:r>
              <a:rPr lang="en-US" sz="8000" kern="0" dirty="0">
                <a:solidFill>
                  <a:srgbClr val="000000"/>
                </a:solidFill>
                <a:latin typeface="Arial"/>
              </a:rPr>
              <a:t> Coordinate Ocean Model (HYCOM</a:t>
            </a:r>
            <a:r>
              <a:rPr lang="en-US" sz="8000" kern="0" dirty="0" smtClean="0">
                <a:solidFill>
                  <a:srgbClr val="000000"/>
                </a:solidFill>
                <a:latin typeface="Arial"/>
              </a:rPr>
              <a:t>).</a:t>
            </a:r>
          </a:p>
          <a:p>
            <a:pPr>
              <a:defRPr/>
            </a:pPr>
            <a:endParaRPr lang="en-US" sz="8000" kern="0" dirty="0">
              <a:solidFill>
                <a:srgbClr val="000000"/>
              </a:solidFill>
              <a:latin typeface="Arial"/>
            </a:endParaRPr>
          </a:p>
          <a:p>
            <a:pPr>
              <a:defRPr/>
            </a:pPr>
            <a:r>
              <a:rPr lang="en-US" sz="8000" kern="0" dirty="0" err="1">
                <a:solidFill>
                  <a:srgbClr val="000000"/>
                </a:solidFill>
                <a:latin typeface="Arial"/>
              </a:rPr>
              <a:t>Isopycnal</a:t>
            </a:r>
            <a:r>
              <a:rPr lang="en-US" sz="8000" kern="0" dirty="0">
                <a:solidFill>
                  <a:srgbClr val="000000"/>
                </a:solidFill>
                <a:latin typeface="Arial"/>
              </a:rPr>
              <a:t>, z (pressure) or sigma (terrain following) coordinates that can change on a </a:t>
            </a:r>
            <a:r>
              <a:rPr lang="en-US" sz="8000" kern="0" dirty="0" err="1">
                <a:solidFill>
                  <a:srgbClr val="000000"/>
                </a:solidFill>
                <a:latin typeface="Arial"/>
              </a:rPr>
              <a:t>timestep</a:t>
            </a:r>
            <a:r>
              <a:rPr lang="en-US" sz="8000" kern="0" dirty="0">
                <a:solidFill>
                  <a:srgbClr val="000000"/>
                </a:solidFill>
                <a:latin typeface="Arial"/>
              </a:rPr>
              <a:t> by </a:t>
            </a:r>
            <a:r>
              <a:rPr lang="en-US" sz="8000" kern="0" dirty="0" err="1">
                <a:solidFill>
                  <a:srgbClr val="000000"/>
                </a:solidFill>
                <a:latin typeface="Arial"/>
              </a:rPr>
              <a:t>timestep</a:t>
            </a:r>
            <a:r>
              <a:rPr lang="en-US" sz="8000" kern="0" dirty="0">
                <a:solidFill>
                  <a:srgbClr val="000000"/>
                </a:solidFill>
                <a:latin typeface="Arial"/>
              </a:rPr>
              <a:t> basis.</a:t>
            </a:r>
          </a:p>
          <a:p>
            <a:pPr>
              <a:defRPr/>
            </a:pPr>
            <a:endParaRPr lang="en-US" sz="8000" kern="0" dirty="0">
              <a:solidFill>
                <a:srgbClr val="000000"/>
              </a:solidFill>
              <a:latin typeface="Arial"/>
            </a:endParaRPr>
          </a:p>
          <a:p>
            <a:pPr>
              <a:defRPr/>
            </a:pPr>
            <a:r>
              <a:rPr lang="en-US" sz="8000" kern="0" dirty="0" smtClean="0">
                <a:solidFill>
                  <a:srgbClr val="000000"/>
                </a:solidFill>
                <a:latin typeface="Arial"/>
              </a:rPr>
              <a:t>GOFS 3.0 was </a:t>
            </a:r>
            <a:r>
              <a:rPr lang="en-US" sz="8000" kern="0" dirty="0" err="1" smtClean="0">
                <a:solidFill>
                  <a:srgbClr val="000000"/>
                </a:solidFill>
                <a:latin typeface="Arial"/>
              </a:rPr>
              <a:t>declaed</a:t>
            </a:r>
            <a:r>
              <a:rPr lang="en-US" sz="8000" kern="0" dirty="0" smtClean="0">
                <a:solidFill>
                  <a:srgbClr val="000000"/>
                </a:solidFill>
                <a:latin typeface="Arial"/>
              </a:rPr>
              <a:t> operational in March 2013. </a:t>
            </a:r>
          </a:p>
          <a:p>
            <a:pPr>
              <a:defRPr/>
            </a:pPr>
            <a:endParaRPr lang="en-US" sz="8000" kern="0" dirty="0">
              <a:solidFill>
                <a:srgbClr val="000000"/>
              </a:solidFill>
              <a:latin typeface="Arial"/>
            </a:endParaRPr>
          </a:p>
          <a:p>
            <a:pPr>
              <a:defRPr/>
            </a:pPr>
            <a:r>
              <a:rPr lang="en-US" sz="8000" kern="0" dirty="0" smtClean="0">
                <a:solidFill>
                  <a:srgbClr val="000000"/>
                </a:solidFill>
                <a:latin typeface="Arial"/>
              </a:rPr>
              <a:t>GOFS 3.1 just declared operational in Nov. 2018.</a:t>
            </a:r>
          </a:p>
          <a:p>
            <a:pPr marL="0" indent="0">
              <a:buNone/>
              <a:defRPr/>
            </a:pPr>
            <a:endParaRPr lang="en-US" sz="8000" kern="0" dirty="0" smtClean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3641404" y="1621331"/>
            <a:ext cx="5535253" cy="2743200"/>
            <a:chOff x="3104771" y="1209397"/>
            <a:chExt cx="5751662" cy="2850449"/>
          </a:xfrm>
        </p:grpSpPr>
        <p:sp>
          <p:nvSpPr>
            <p:cNvPr id="11" name="Footer Placeholder 2"/>
            <p:cNvSpPr txBox="1">
              <a:spLocks/>
            </p:cNvSpPr>
            <p:nvPr/>
          </p:nvSpPr>
          <p:spPr>
            <a:xfrm>
              <a:off x="6060354" y="3692402"/>
              <a:ext cx="2564674" cy="32540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>
                      <a:tint val="7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SCS Circulation Dynamics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3104771" y="1209397"/>
              <a:ext cx="5617006" cy="2809380"/>
              <a:chOff x="1196663" y="3276600"/>
              <a:chExt cx="6341781" cy="3152276"/>
            </a:xfrm>
          </p:grpSpPr>
          <p:grpSp>
            <p:nvGrpSpPr>
              <p:cNvPr id="19" name="Group 18"/>
              <p:cNvGrpSpPr>
                <a:grpSpLocks noChangeAspect="1"/>
              </p:cNvGrpSpPr>
              <p:nvPr/>
            </p:nvGrpSpPr>
            <p:grpSpPr>
              <a:xfrm>
                <a:off x="1347035" y="3677324"/>
                <a:ext cx="5736294" cy="2751552"/>
                <a:chOff x="487711" y="3875210"/>
                <a:chExt cx="3630564" cy="1741489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776" r="5046" b="50000"/>
                <a:stretch/>
              </p:blipFill>
              <p:spPr>
                <a:xfrm>
                  <a:off x="487711" y="3875210"/>
                  <a:ext cx="3630564" cy="1741489"/>
                </a:xfrm>
                <a:prstGeom prst="rect">
                  <a:avLst/>
                </a:prstGeom>
              </p:spPr>
            </p:pic>
            <p:cxnSp>
              <p:nvCxnSpPr>
                <p:cNvPr id="27" name="Straight Arrow Connector 26"/>
                <p:cNvCxnSpPr/>
                <p:nvPr/>
              </p:nvCxnSpPr>
              <p:spPr>
                <a:xfrm flipH="1" flipV="1">
                  <a:off x="2263574" y="4121951"/>
                  <a:ext cx="361709" cy="130901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tailEnd type="triangle"/>
                </a:ln>
                <a:effectLst/>
              </p:spPr>
            </p:cxnSp>
          </p:grpSp>
          <p:sp>
            <p:nvSpPr>
              <p:cNvPr id="20" name="TextBox 19"/>
              <p:cNvSpPr txBox="1"/>
              <p:nvPr/>
            </p:nvSpPr>
            <p:spPr>
              <a:xfrm>
                <a:off x="1196663" y="3276600"/>
                <a:ext cx="6341781" cy="436154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Cross-section of temperature (°C) in the northern SCS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592966" y="4099906"/>
                <a:ext cx="1951626" cy="674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Z coordinates in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unstratified water</a:t>
                </a: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 flipH="1" flipV="1">
                <a:off x="3241987" y="4036465"/>
                <a:ext cx="263214" cy="72277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23" name="TextBox 22"/>
              <p:cNvSpPr txBox="1"/>
              <p:nvPr/>
            </p:nvSpPr>
            <p:spPr>
              <a:xfrm>
                <a:off x="2939851" y="4697194"/>
                <a:ext cx="1980717" cy="674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Sigma coordinates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in shallow depths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309465" y="5467043"/>
                <a:ext cx="2352674" cy="6740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Isopycnal coordinates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in stratified water</a:t>
                </a: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H="1" flipV="1">
                <a:off x="2419558" y="5402146"/>
                <a:ext cx="971988" cy="238023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</p:grpSp>
        <p:sp>
          <p:nvSpPr>
            <p:cNvPr id="13" name="TextBox 12"/>
            <p:cNvSpPr txBox="1"/>
            <p:nvPr/>
          </p:nvSpPr>
          <p:spPr>
            <a:xfrm>
              <a:off x="8280833" y="1947844"/>
              <a:ext cx="570919" cy="388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100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79996" y="2527811"/>
              <a:ext cx="570919" cy="388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200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285514" y="3117827"/>
              <a:ext cx="570919" cy="388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300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84633" y="3671136"/>
              <a:ext cx="570919" cy="388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400</a:t>
              </a:r>
            </a:p>
          </p:txBody>
        </p:sp>
      </p:grp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6404837" y="4718958"/>
            <a:ext cx="2122102" cy="1463040"/>
            <a:chOff x="6505807" y="4352135"/>
            <a:chExt cx="2333393" cy="1608709"/>
          </a:xfrm>
        </p:grpSpPr>
        <p:grpSp>
          <p:nvGrpSpPr>
            <p:cNvPr id="29" name="Group 28"/>
            <p:cNvGrpSpPr/>
            <p:nvPr/>
          </p:nvGrpSpPr>
          <p:grpSpPr>
            <a:xfrm>
              <a:off x="6505807" y="4352135"/>
              <a:ext cx="2333393" cy="1608709"/>
              <a:chOff x="6657192" y="4352135"/>
              <a:chExt cx="2333393" cy="1608709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6657192" y="4425210"/>
                <a:ext cx="2333393" cy="1535634"/>
                <a:chOff x="6519269" y="4441456"/>
                <a:chExt cx="2333393" cy="1535634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22548" b="17690"/>
                <a:stretch/>
              </p:blipFill>
              <p:spPr>
                <a:xfrm>
                  <a:off x="6519269" y="4441456"/>
                  <a:ext cx="2333393" cy="1535634"/>
                </a:xfrm>
                <a:prstGeom prst="rect">
                  <a:avLst/>
                </a:prstGeom>
              </p:spPr>
            </p:pic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7008413" y="4695416"/>
                  <a:ext cx="34711" cy="1195058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TextBox 31"/>
              <p:cNvSpPr txBox="1"/>
              <p:nvPr/>
            </p:nvSpPr>
            <p:spPr>
              <a:xfrm>
                <a:off x="6925663" y="4352135"/>
                <a:ext cx="1007781" cy="451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 smtClean="0">
                    <a:solidFill>
                      <a:schemeClr val="bg1"/>
                    </a:solidFill>
                  </a:rPr>
                  <a:t>China</a:t>
                </a:r>
                <a:endParaRPr lang="en-US" sz="1400" i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7371665" y="5173720"/>
              <a:ext cx="100778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>
                  <a:solidFill>
                    <a:schemeClr val="bg1"/>
                  </a:solidFill>
                </a:rPr>
                <a:t>SCS</a:t>
              </a:r>
              <a:endParaRPr lang="en-US" sz="2000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20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Timeline of GOFS Development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4800" y="1390541"/>
            <a:ext cx="8976065" cy="525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  <a:latin typeface="+mj-lt"/>
                <a:cs typeface="Courier New" pitchFamily="49" charset="0"/>
              </a:rPr>
              <a:t>GOFS 3.0: 1/12° 32 layer HYCOM/NCODA-3DVAR/MODAS synthetics/e-loan ice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+mj-lt"/>
                <a:cs typeface="Courier New" pitchFamily="49" charset="0"/>
              </a:rPr>
              <a:t>	Operational system running on Navy DSRC Cray XC40 computer (Gordon)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+mj-lt"/>
                <a:cs typeface="Courier New" pitchFamily="49" charset="0"/>
              </a:rPr>
              <a:t>	Switch from NOGAPS to NAVGEM 1.1 forcing in August 2013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+mj-lt"/>
                <a:cs typeface="Courier New" pitchFamily="49" charset="0"/>
              </a:rPr>
              <a:t>	Switch from NAVGEM 1.1 to NAVGEM 1.2 forcing in April 2014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+mj-lt"/>
                <a:cs typeface="Courier New" pitchFamily="49" charset="0"/>
              </a:rPr>
              <a:t>	Switch from NAVGEM 1.2 to NAVGEM 1.3 forcing in March 2016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  <a:latin typeface="+mj-lt"/>
                <a:cs typeface="Courier New" pitchFamily="49" charset="0"/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  <a:latin typeface="+mj-lt"/>
                <a:cs typeface="Courier New" pitchFamily="49" charset="0"/>
              </a:rPr>
              <a:t>            GOFS 3.1:  1/12°</a:t>
            </a:r>
            <a:r>
              <a:rPr lang="en-US" sz="1800" b="1" dirty="0" smtClean="0">
                <a:latin typeface="+mj-lt"/>
                <a:cs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+mj-lt"/>
                <a:cs typeface="Courier New" pitchFamily="49" charset="0"/>
              </a:rPr>
              <a:t>41 layer </a:t>
            </a:r>
            <a:r>
              <a:rPr lang="en-US" sz="1800" b="1" dirty="0" smtClean="0">
                <a:solidFill>
                  <a:schemeClr val="tx1"/>
                </a:solidFill>
                <a:latin typeface="+mj-lt"/>
                <a:cs typeface="Courier New" pitchFamily="49" charset="0"/>
              </a:rPr>
              <a:t>HYCOM/NCODA-3DVAR/</a:t>
            </a:r>
            <a:r>
              <a:rPr lang="en-US" sz="1800" b="1" dirty="0" smtClean="0">
                <a:solidFill>
                  <a:srgbClr val="FF0000"/>
                </a:solidFill>
                <a:latin typeface="+mj-lt"/>
                <a:cs typeface="Courier New" pitchFamily="49" charset="0"/>
              </a:rPr>
              <a:t>ISOP</a:t>
            </a:r>
            <a:r>
              <a:rPr lang="en-US" sz="1800" b="1" dirty="0" smtClean="0">
                <a:latin typeface="+mj-lt"/>
                <a:cs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+mj-lt"/>
                <a:cs typeface="Courier New" pitchFamily="49" charset="0"/>
              </a:rPr>
              <a:t>synthetics</a:t>
            </a:r>
            <a:r>
              <a:rPr lang="en-US" sz="1800" b="1" dirty="0" smtClean="0">
                <a:latin typeface="+mj-lt"/>
                <a:cs typeface="Courier New" pitchFamily="49" charset="0"/>
              </a:rPr>
              <a:t>/</a:t>
            </a:r>
            <a:r>
              <a:rPr lang="en-US" sz="1800" b="1" dirty="0" smtClean="0">
                <a:solidFill>
                  <a:srgbClr val="FF0000"/>
                </a:solidFill>
                <a:latin typeface="+mj-lt"/>
                <a:cs typeface="Courier New" pitchFamily="49" charset="0"/>
              </a:rPr>
              <a:t>CICE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+mj-lt"/>
                <a:cs typeface="Courier New" pitchFamily="49" charset="0"/>
              </a:rPr>
              <a:t>	Add nine near surface layers 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+mj-lt"/>
                <a:cs typeface="Courier New" pitchFamily="49" charset="0"/>
              </a:rPr>
              <a:t>	Two-way coupled HYCOM with Los Alamos CICE model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+mj-lt"/>
                <a:cs typeface="Courier New" pitchFamily="49" charset="0"/>
              </a:rPr>
              <a:t>	Replace MODAS synthetics w/ Improved Synthetic Ocean Profiles (ISOP)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+mj-lt"/>
                <a:cs typeface="Courier New" pitchFamily="49" charset="0"/>
              </a:rPr>
              <a:t>	Currently in OPTEST for ocean (FNMOC) and ice (NIC)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  <a:latin typeface="+mj-lt"/>
                <a:cs typeface="Courier New" pitchFamily="49" charset="0"/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  <a:latin typeface="+mj-lt"/>
                <a:cs typeface="Courier New" pitchFamily="49" charset="0"/>
              </a:rPr>
              <a:t>             GOFS 3.5:  </a:t>
            </a:r>
            <a:r>
              <a:rPr lang="en-US" sz="1800" b="1" dirty="0" smtClean="0">
                <a:solidFill>
                  <a:srgbClr val="FF0000"/>
                </a:solidFill>
                <a:latin typeface="+mj-lt"/>
                <a:cs typeface="Courier New" pitchFamily="49" charset="0"/>
              </a:rPr>
              <a:t>1/25</a:t>
            </a:r>
            <a:r>
              <a:rPr lang="en-US" sz="1800" b="1" dirty="0" smtClean="0">
                <a:solidFill>
                  <a:schemeClr val="tx1"/>
                </a:solidFill>
                <a:latin typeface="+mj-lt"/>
                <a:cs typeface="Courier New" pitchFamily="49" charset="0"/>
              </a:rPr>
              <a:t>° 41 layer HYCOM/NCODA-3DVAR/ISOP synthetics/</a:t>
            </a:r>
            <a:r>
              <a:rPr lang="en-US" sz="1800" b="1" dirty="0" smtClean="0">
                <a:solidFill>
                  <a:srgbClr val="FF0000"/>
                </a:solidFill>
                <a:latin typeface="+mj-lt"/>
                <a:cs typeface="Courier New" pitchFamily="49" charset="0"/>
              </a:rPr>
              <a:t>CICE</a:t>
            </a:r>
            <a:r>
              <a:rPr lang="en-US" sz="1800" b="1" dirty="0" smtClean="0">
                <a:solidFill>
                  <a:schemeClr val="tx1"/>
                </a:solidFill>
                <a:latin typeface="+mj-lt"/>
                <a:cs typeface="Courier New" pitchFamily="49" charset="0"/>
              </a:rPr>
              <a:t>/</a:t>
            </a:r>
            <a:r>
              <a:rPr lang="en-US" sz="1800" b="1" dirty="0" smtClean="0">
                <a:solidFill>
                  <a:srgbClr val="FF0000"/>
                </a:solidFill>
                <a:latin typeface="+mj-lt"/>
                <a:cs typeface="Courier New" pitchFamily="49" charset="0"/>
              </a:rPr>
              <a:t>tide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+mj-lt"/>
                <a:cs typeface="Courier New" pitchFamily="49" charset="0"/>
              </a:rPr>
              <a:t>	Increase equatorial horizontal resolution to ~3.5 km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+mj-lt"/>
                <a:cs typeface="Courier New" pitchFamily="49" charset="0"/>
              </a:rPr>
              <a:t>	Tidal forcing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+mj-lt"/>
                <a:cs typeface="Courier New" pitchFamily="49" charset="0"/>
              </a:rPr>
              <a:t>       	CICE 5.1.2 physics (improved rheology)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latin typeface="+mj-lt"/>
              <a:cs typeface="Courier New" pitchFamily="49" charset="0"/>
            </a:endParaRPr>
          </a:p>
          <a:p>
            <a:r>
              <a:rPr lang="en-US" sz="1800" b="1" dirty="0" smtClean="0">
                <a:solidFill>
                  <a:schemeClr val="tx1"/>
                </a:solidFill>
                <a:latin typeface="+mj-lt"/>
                <a:cs typeface="Courier New" pitchFamily="49" charset="0"/>
              </a:rPr>
              <a:t>Items in </a:t>
            </a:r>
            <a:r>
              <a:rPr lang="en-US" sz="1800" b="1" dirty="0" smtClean="0">
                <a:solidFill>
                  <a:srgbClr val="FF0000"/>
                </a:solidFill>
                <a:latin typeface="+mj-lt"/>
                <a:cs typeface="Courier New" pitchFamily="49" charset="0"/>
              </a:rPr>
              <a:t>red</a:t>
            </a:r>
            <a:r>
              <a:rPr lang="en-US" sz="1800" b="1" dirty="0" smtClean="0">
                <a:latin typeface="+mj-lt"/>
                <a:cs typeface="Courier New" pitchFamily="49" charset="0"/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  <a:latin typeface="+mj-lt"/>
                <a:cs typeface="Courier New" pitchFamily="49" charset="0"/>
              </a:rPr>
              <a:t>are different from the preceding system</a:t>
            </a:r>
          </a:p>
          <a:p>
            <a:endParaRPr lang="en-US" sz="16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2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Global Ocean Prediction</a:t>
            </a:r>
            <a:r>
              <a:rPr lang="en-US" sz="2800" b="1" dirty="0">
                <a:solidFill>
                  <a:srgbClr val="FBBE08"/>
                </a:solidFill>
                <a:latin typeface="Arial"/>
                <a:cs typeface="Arial"/>
              </a:rPr>
              <a:t> </a:t>
            </a:r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Impact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15887" y="1611547"/>
            <a:ext cx="8301210" cy="378820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200" kern="0" dirty="0">
                <a:solidFill>
                  <a:srgbClr val="000000"/>
                </a:solidFill>
                <a:latin typeface="Arial"/>
              </a:rPr>
              <a:t>GOFS O</a:t>
            </a:r>
            <a:r>
              <a:rPr lang="en-US" sz="2200" kern="0" dirty="0" smtClean="0">
                <a:solidFill>
                  <a:srgbClr val="000000"/>
                </a:solidFill>
                <a:latin typeface="Arial"/>
              </a:rPr>
              <a:t>cean Applications</a:t>
            </a:r>
            <a:r>
              <a:rPr lang="en-US" sz="2200" kern="0" dirty="0">
                <a:solidFill>
                  <a:srgbClr val="000000"/>
                </a:solidFill>
                <a:latin typeface="Arial"/>
              </a:rPr>
              <a:t>:</a:t>
            </a:r>
          </a:p>
          <a:p>
            <a:pPr lvl="1" indent="-342900">
              <a:buFontTx/>
              <a:buChar char="•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</a:rPr>
              <a:t>Provides a first look at the ocean environment, “on demand, anywhere, anytime”.</a:t>
            </a:r>
          </a:p>
          <a:p>
            <a:pPr lvl="1" indent="-342900">
              <a:buFontTx/>
              <a:buChar char="•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</a:rPr>
              <a:t>Provide </a:t>
            </a:r>
            <a:r>
              <a:rPr lang="en-US" sz="2200" kern="0" dirty="0">
                <a:solidFill>
                  <a:srgbClr val="000000"/>
                </a:solidFill>
                <a:latin typeface="Arial"/>
              </a:rPr>
              <a:t>boundary conditions for regional nested models</a:t>
            </a:r>
          </a:p>
          <a:p>
            <a:pPr lvl="1" indent="-342900">
              <a:buFontTx/>
              <a:buChar char="•"/>
            </a:pPr>
            <a:r>
              <a:rPr lang="en-US" sz="2200" kern="0" dirty="0">
                <a:solidFill>
                  <a:srgbClr val="000000"/>
                </a:solidFill>
                <a:latin typeface="Arial"/>
              </a:rPr>
              <a:t>Provide real time predictions of derived acoustical parameters including sound speed and sonic layer </a:t>
            </a:r>
            <a:r>
              <a:rPr lang="en-US" sz="2200" kern="0" dirty="0" smtClean="0">
                <a:solidFill>
                  <a:srgbClr val="000000"/>
                </a:solidFill>
                <a:latin typeface="Arial"/>
              </a:rPr>
              <a:t>depth</a:t>
            </a:r>
          </a:p>
          <a:p>
            <a:pPr lvl="1" indent="-342900">
              <a:buFontTx/>
              <a:buChar char="•"/>
            </a:pPr>
            <a:r>
              <a:rPr lang="en-US" sz="2200" kern="0" dirty="0" smtClean="0">
                <a:solidFill>
                  <a:srgbClr val="000000"/>
                </a:solidFill>
                <a:latin typeface="Arial"/>
              </a:rPr>
              <a:t>Provide forecasts of ice thickness, concentration, and drift for both the Arctic and Antarctic.</a:t>
            </a:r>
            <a:endParaRPr lang="en-US" sz="2200" kern="0" dirty="0">
              <a:solidFill>
                <a:srgbClr val="000000"/>
              </a:solidFill>
              <a:latin typeface="Arial"/>
            </a:endParaRPr>
          </a:p>
          <a:p>
            <a:pPr lvl="1" indent="-342900">
              <a:buFontTx/>
              <a:buChar char="•"/>
            </a:pPr>
            <a:r>
              <a:rPr lang="en-US" sz="2200" kern="0" dirty="0">
                <a:solidFill>
                  <a:srgbClr val="000000"/>
                </a:solidFill>
                <a:latin typeface="Arial"/>
              </a:rPr>
              <a:t>Forecasts for tactical planning</a:t>
            </a:r>
          </a:p>
          <a:p>
            <a:pPr lvl="1" indent="-342900">
              <a:buFontTx/>
              <a:buChar char="•"/>
            </a:pPr>
            <a:r>
              <a:rPr lang="en-US" sz="2200" kern="0" dirty="0">
                <a:solidFill>
                  <a:srgbClr val="000000"/>
                </a:solidFill>
                <a:latin typeface="Arial"/>
              </a:rPr>
              <a:t>Optimum track ship routing</a:t>
            </a:r>
          </a:p>
          <a:p>
            <a:pPr lvl="1" indent="-342900">
              <a:buFontTx/>
              <a:buChar char="•"/>
            </a:pPr>
            <a:r>
              <a:rPr lang="en-US" sz="2200" kern="0" dirty="0">
                <a:solidFill>
                  <a:srgbClr val="000000"/>
                </a:solidFill>
                <a:latin typeface="Arial"/>
              </a:rPr>
              <a:t>Search and rescue</a:t>
            </a:r>
          </a:p>
          <a:p>
            <a:pPr lvl="1" indent="-342900">
              <a:buFontTx/>
              <a:buChar char="•"/>
            </a:pPr>
            <a:r>
              <a:rPr lang="en-US" sz="2200" kern="0" dirty="0">
                <a:solidFill>
                  <a:srgbClr val="000000"/>
                </a:solidFill>
                <a:latin typeface="Arial"/>
              </a:rPr>
              <a:t>Location of high current shear zones</a:t>
            </a:r>
          </a:p>
        </p:txBody>
      </p:sp>
    </p:spTree>
    <p:extLst>
      <p:ext uri="{BB962C8B-B14F-4D97-AF65-F5344CB8AC3E}">
        <p14:creationId xmlns:p14="http://schemas.microsoft.com/office/powerpoint/2010/main" val="365336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Global Ocean Prediction</a:t>
            </a:r>
            <a:r>
              <a:rPr lang="en-US" sz="2800" b="1" dirty="0">
                <a:solidFill>
                  <a:srgbClr val="FBBE08"/>
                </a:solidFill>
                <a:latin typeface="Arial"/>
                <a:cs typeface="Arial"/>
              </a:rPr>
              <a:t> </a:t>
            </a:r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Impact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3777" y="1454547"/>
            <a:ext cx="7185430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18" dirty="0">
                <a:solidFill>
                  <a:srgbClr val="000000"/>
                </a:solidFill>
              </a:rPr>
              <a:t>GOFS 3.1 Validation: T vs. depth error at the analysis time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5369" y="2137420"/>
            <a:ext cx="8913851" cy="3931920"/>
            <a:chOff x="-726993" y="1976835"/>
            <a:chExt cx="9771465" cy="41228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56" b="13782"/>
            <a:stretch/>
          </p:blipFill>
          <p:spPr>
            <a:xfrm>
              <a:off x="1092897" y="1976835"/>
              <a:ext cx="6131684" cy="412286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6200000">
              <a:off x="183627" y="2767839"/>
              <a:ext cx="1451790" cy="435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Mean error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438825" y="4848027"/>
              <a:ext cx="941395" cy="435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RMSE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726993" y="2372332"/>
              <a:ext cx="1341118" cy="968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   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GOFS 3.0</a:t>
              </a:r>
            </a:p>
            <a:p>
              <a:r>
                <a:rPr lang="en-US" dirty="0" smtClean="0"/>
                <a:t>GOFS 3.1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07962" y="4817925"/>
              <a:ext cx="1728833" cy="578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Mean </a:t>
              </a:r>
              <a:r>
                <a:rPr lang="en-US" sz="1400" dirty="0">
                  <a:solidFill>
                    <a:srgbClr val="000000"/>
                  </a:solidFill>
                </a:rPr>
                <a:t>over</a:t>
              </a:r>
            </a:p>
            <a:p>
              <a:r>
                <a:rPr lang="en-US" sz="1400" dirty="0">
                  <a:solidFill>
                    <a:srgbClr val="000000"/>
                  </a:solidFill>
                </a:rPr>
                <a:t>this depth range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07964" y="5409018"/>
              <a:ext cx="1413367" cy="578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Number of </a:t>
              </a:r>
            </a:p>
            <a:p>
              <a:r>
                <a:rPr lang="en-US" sz="1400" dirty="0">
                  <a:solidFill>
                    <a:srgbClr val="000000"/>
                  </a:solidFill>
                </a:rPr>
                <a:t>observations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07964" y="2123105"/>
              <a:ext cx="1836508" cy="1769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For the global</a:t>
              </a:r>
            </a:p>
            <a:p>
              <a:r>
                <a:rPr lang="en-US" sz="1400" dirty="0">
                  <a:solidFill>
                    <a:srgbClr val="000000"/>
                  </a:solidFill>
                </a:rPr>
                <a:t>domain, ME is</a:t>
              </a:r>
            </a:p>
            <a:p>
              <a:r>
                <a:rPr lang="en-US" sz="1400" dirty="0">
                  <a:solidFill>
                    <a:srgbClr val="000000"/>
                  </a:solidFill>
                </a:rPr>
                <a:t>similar but GOFS</a:t>
              </a:r>
            </a:p>
            <a:p>
              <a:r>
                <a:rPr lang="en-US" sz="1400" dirty="0">
                  <a:solidFill>
                    <a:srgbClr val="000000"/>
                  </a:solidFill>
                </a:rPr>
                <a:t>3.1 has lower </a:t>
              </a:r>
            </a:p>
            <a:p>
              <a:r>
                <a:rPr lang="en-US" sz="1400" dirty="0">
                  <a:solidFill>
                    <a:srgbClr val="000000"/>
                  </a:solidFill>
                </a:rPr>
                <a:t>RMSE than 3.0.</a:t>
              </a:r>
            </a:p>
            <a:p>
              <a:r>
                <a:rPr lang="en-US" sz="1400" dirty="0">
                  <a:solidFill>
                    <a:srgbClr val="000000"/>
                  </a:solidFill>
                </a:rPr>
                <a:t>Regionally the</a:t>
              </a:r>
            </a:p>
            <a:p>
              <a:r>
                <a:rPr lang="en-US" sz="1400" dirty="0">
                  <a:solidFill>
                    <a:srgbClr val="000000"/>
                  </a:solidFill>
                </a:rPr>
                <a:t>results vary.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6432403" y="5439745"/>
              <a:ext cx="577966" cy="49835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7018032" y="5688921"/>
              <a:ext cx="204074" cy="46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6397825" y="4907496"/>
              <a:ext cx="694053" cy="49835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7099541" y="5144320"/>
              <a:ext cx="140020" cy="1703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1953358" y="6272764"/>
            <a:ext cx="5325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All biases are less than the +/- 0.5°C defined by FNMOC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6870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09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BBE08"/>
                </a:solidFill>
                <a:latin typeface="Arial"/>
                <a:cs typeface="Arial"/>
              </a:rPr>
              <a:t>Impact to the Warfighter</a:t>
            </a:r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/>
            </a:r>
            <a:b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</a:br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Predicting the Sea Ice Edge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221191"/>
            <a:ext cx="9144000" cy="0"/>
          </a:xfrm>
          <a:prstGeom prst="line">
            <a:avLst/>
          </a:prstGeom>
          <a:ln>
            <a:solidFill>
              <a:srgbClr val="FBBE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96179" y="1387766"/>
            <a:ext cx="8301210" cy="4930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2000" b="1" kern="0" dirty="0" smtClean="0">
                <a:solidFill>
                  <a:srgbClr val="000000"/>
                </a:solidFill>
              </a:rPr>
              <a:t>GOFS 3.1 Support to the National Ice Center (14 Oct. – 05 Nov. 2018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09864" y="1856877"/>
            <a:ext cx="4149689" cy="4114800"/>
            <a:chOff x="60010" y="2533142"/>
            <a:chExt cx="3043431" cy="3017843"/>
          </a:xfrm>
        </p:grpSpPr>
        <p:pic>
          <p:nvPicPr>
            <p:cNvPr id="1026" name="Picture 2" descr="\\smb7320\u\oceanmod\ken3\smedstad\OPER\hycom\GLBb0.08\expt_93.0\web\navo\arcticict_nowcast_anim30d.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10" y="2807785"/>
              <a:ext cx="3043431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99153" y="2533142"/>
              <a:ext cx="256302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0" dirty="0" smtClean="0">
                  <a:solidFill>
                    <a:schemeClr val="bg1"/>
                  </a:solidFill>
                </a:rPr>
                <a:t>Satellite</a:t>
              </a:r>
              <a:endParaRPr lang="en-US" sz="20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727574" y="1856877"/>
            <a:ext cx="4144505" cy="4114800"/>
            <a:chOff x="4854896" y="2454780"/>
            <a:chExt cx="3043430" cy="3021617"/>
          </a:xfrm>
        </p:grpSpPr>
        <p:pic>
          <p:nvPicPr>
            <p:cNvPr id="3" name="Picture 2" descr="\\smb7320\u\oceanmod\ken3\smedstad\OPER\hycom\GLBb0.08\expt_93.0\web\navo\antarcict_nowcast_anim30d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4896" y="2733197"/>
              <a:ext cx="304343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854896" y="2454780"/>
              <a:ext cx="256302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0" dirty="0" smtClean="0">
                  <a:solidFill>
                    <a:schemeClr val="bg1"/>
                  </a:solidFill>
                </a:rPr>
                <a:t>Satellite</a:t>
              </a:r>
              <a:endParaRPr lang="en-US" sz="2000" b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126465" y="1828800"/>
            <a:ext cx="68406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Ice Thickness (m)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8672" y="6196026"/>
            <a:ext cx="7936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Black line is independent sea ice edge analysis produced by the NIC</a:t>
            </a:r>
          </a:p>
        </p:txBody>
      </p:sp>
    </p:spTree>
    <p:extLst>
      <p:ext uri="{BB962C8B-B14F-4D97-AF65-F5344CB8AC3E}">
        <p14:creationId xmlns:p14="http://schemas.microsoft.com/office/powerpoint/2010/main" val="52498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RL_fractal_pattern(10x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" y="-2927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153" y="392347"/>
            <a:ext cx="8934678" cy="40964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BBE08"/>
                </a:solidFill>
                <a:latin typeface="Arial"/>
                <a:cs typeface="Arial"/>
              </a:rPr>
              <a:t>GOFS 3.5 (1/25° HYCOM)</a:t>
            </a:r>
            <a:endParaRPr lang="en-US" sz="2800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  <p:pic>
        <p:nvPicPr>
          <p:cNvPr id="9" name="Picture 8" descr="NRL_logo_Revers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8" y="195546"/>
            <a:ext cx="1204343" cy="80467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11668" y="1752600"/>
            <a:ext cx="4114800" cy="378820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defRPr/>
            </a:pPr>
            <a:r>
              <a:rPr lang="en-US" sz="2000" kern="0" dirty="0">
                <a:solidFill>
                  <a:srgbClr val="000000"/>
                </a:solidFill>
                <a:latin typeface="+mj-lt"/>
              </a:rPr>
              <a:t>GOFS 3.5 validation testing is currently 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</a:rPr>
              <a:t>underway, scheduled for</a:t>
            </a:r>
          </a:p>
          <a:p>
            <a:pPr marL="0" indent="0" defTabSz="914400">
              <a:buNone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+mj-lt"/>
              </a:rPr>
              <a:t>      transition in 4QFY19.</a:t>
            </a:r>
          </a:p>
          <a:p>
            <a:pPr marL="0" indent="0" defTabSz="914400">
              <a:buNone/>
              <a:defRPr/>
            </a:pPr>
            <a:endParaRPr lang="en-US" sz="2000" kern="0" dirty="0">
              <a:solidFill>
                <a:srgbClr val="000000"/>
              </a:solidFill>
              <a:latin typeface="+mj-lt"/>
            </a:endParaRPr>
          </a:p>
          <a:p>
            <a:pPr lvl="1" defTabSz="9144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+mj-lt"/>
              </a:rPr>
              <a:t>Increase the horizontal resolution from 1/12° to 1/25°</a:t>
            </a:r>
          </a:p>
          <a:p>
            <a:pPr lvl="1" defTabSz="9144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+mj-lt"/>
              </a:rPr>
              <a:t>Add tidal forcing</a:t>
            </a:r>
          </a:p>
          <a:p>
            <a:pPr lvl="1" defTabSz="914400"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latin typeface="+mj-lt"/>
              </a:rPr>
              <a:t>Reanalysis year needed for the Validation Test Report (VTR) 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</a:rPr>
              <a:t>completed (2017)</a:t>
            </a:r>
          </a:p>
          <a:p>
            <a:pPr lvl="1" defTabSz="914400">
              <a:buFont typeface="Arial" panose="020B0604020202020204" pitchFamily="34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latin typeface="+mj-lt"/>
              </a:rPr>
              <a:t>Expensive, and 3 hourly</a:t>
            </a:r>
          </a:p>
          <a:p>
            <a:pPr marL="457200" lvl="1" indent="0" defTabSz="914400">
              <a:buNone/>
              <a:defRPr/>
            </a:pPr>
            <a:r>
              <a:rPr lang="en-US" sz="2000" kern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</a:rPr>
              <a:t>   output is challenging, and</a:t>
            </a:r>
          </a:p>
          <a:p>
            <a:pPr marL="457200" lvl="1" indent="0" defTabSz="914400">
              <a:buNone/>
              <a:defRPr/>
            </a:pPr>
            <a:r>
              <a:rPr lang="en-US" sz="2000" kern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kern="0" dirty="0" smtClean="0">
                <a:solidFill>
                  <a:srgbClr val="000000"/>
                </a:solidFill>
                <a:latin typeface="+mj-lt"/>
              </a:rPr>
              <a:t>   barely sufficient for tides.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510" y="2459302"/>
            <a:ext cx="4087947" cy="279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0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186782</TotalTime>
  <Words>2104</Words>
  <Application>Microsoft Office PowerPoint</Application>
  <PresentationFormat>On-screen Show (4:3)</PresentationFormat>
  <Paragraphs>469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Arial Unicode MS</vt:lpstr>
      <vt:lpstr>Calibri</vt:lpstr>
      <vt:lpstr>Courier New</vt:lpstr>
      <vt:lpstr>Times New Roman</vt:lpstr>
      <vt:lpstr>Wingdings</vt:lpstr>
      <vt:lpstr>Office Theme</vt:lpstr>
      <vt:lpstr>PowerPoint Presentation</vt:lpstr>
      <vt:lpstr>Outline</vt:lpstr>
      <vt:lpstr>Timeline of GOFS Development</vt:lpstr>
      <vt:lpstr>Global Ocean Prediction Impact</vt:lpstr>
      <vt:lpstr>Timeline of GOFS Development</vt:lpstr>
      <vt:lpstr>Global Ocean Prediction Impact</vt:lpstr>
      <vt:lpstr>Global Ocean Prediction Impact</vt:lpstr>
      <vt:lpstr>Impact to the Warfighter Predicting the Sea Ice Edge</vt:lpstr>
      <vt:lpstr>GOFS 3.5 (1/25° HYCOM)</vt:lpstr>
      <vt:lpstr>GOFS 3.5 (1/25° HYCOM)</vt:lpstr>
      <vt:lpstr>NEW GOFS 3.1 Reanalysis</vt:lpstr>
      <vt:lpstr>Ensembles from the GOFS Ocean Reanalysis</vt:lpstr>
      <vt:lpstr>Reanalysis/Ensemble Experiments</vt:lpstr>
      <vt:lpstr>Validation of Ensemble Experiments</vt:lpstr>
      <vt:lpstr>GOFS 3.1 Reanalysis Experiments</vt:lpstr>
      <vt:lpstr>Validation of Ensemble Experiments</vt:lpstr>
      <vt:lpstr>Reanalysis Products </vt:lpstr>
      <vt:lpstr>ESPC: Earth System Prediction Capability</vt:lpstr>
      <vt:lpstr>ESPC Model Components</vt:lpstr>
      <vt:lpstr>Resolution of Coupled Components</vt:lpstr>
      <vt:lpstr>NESM: Navy Environmental Modeling System</vt:lpstr>
      <vt:lpstr>NESM Ensembles</vt:lpstr>
      <vt:lpstr>NESM Ensemble Spread</vt:lpstr>
      <vt:lpstr>NESM Ensemble Spread</vt:lpstr>
      <vt:lpstr>NESM Ensemble Validation</vt:lpstr>
      <vt:lpstr>Ocean Analysis/Forecast Scorecard</vt:lpstr>
      <vt:lpstr>Regional Ensembles – Gulf of Mexico</vt:lpstr>
      <vt:lpstr>Forecast Ensemble Spread at a Point</vt:lpstr>
      <vt:lpstr>Surface Speed Probabilities</vt:lpstr>
      <vt:lpstr>Risk Assessment Codes/Risk of Occurrence</vt:lpstr>
      <vt:lpstr>Future Plans</vt:lpstr>
      <vt:lpstr>US Navy Forecasting Developments</vt:lpstr>
      <vt:lpstr>Coupled Uncertainty</vt:lpstr>
      <vt:lpstr>Reanalysis Products</vt:lpstr>
      <vt:lpstr>Impact to the Warfighter Predicting Temperature Fronts</vt:lpstr>
      <vt:lpstr>Validation of Ensemble Experiments</vt:lpstr>
      <vt:lpstr>New Capability: Global LETKF</vt:lpstr>
    </vt:vector>
  </TitlesOfParts>
  <Company>Naval Research Laboratory - NRL7320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WESTPAC 07</dc:title>
  <dc:creator>Coelho</dc:creator>
  <cp:lastModifiedBy>Hogan, Pat</cp:lastModifiedBy>
  <cp:revision>13430</cp:revision>
  <cp:lastPrinted>2018-11-19T21:54:44Z</cp:lastPrinted>
  <dcterms:created xsi:type="dcterms:W3CDTF">2010-04-02T15:47:38Z</dcterms:created>
  <dcterms:modified xsi:type="dcterms:W3CDTF">2018-11-27T00:33:59Z</dcterms:modified>
</cp:coreProperties>
</file>