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8" r:id="rId3"/>
    <p:sldId id="305" r:id="rId4"/>
    <p:sldId id="299" r:id="rId5"/>
    <p:sldId id="284" r:id="rId6"/>
    <p:sldId id="287" r:id="rId7"/>
    <p:sldId id="286" r:id="rId8"/>
    <p:sldId id="306" r:id="rId9"/>
    <p:sldId id="307" r:id="rId10"/>
    <p:sldId id="297" r:id="rId11"/>
    <p:sldId id="309" r:id="rId12"/>
    <p:sldId id="310" r:id="rId13"/>
    <p:sldId id="300" r:id="rId14"/>
    <p:sldId id="304" r:id="rId15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564B"/>
    <a:srgbClr val="1F77B4"/>
    <a:srgbClr val="9467BD"/>
    <a:srgbClr val="E377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6" autoAdjust="0"/>
    <p:restoredTop sz="89082" autoAdjust="0"/>
  </p:normalViewPr>
  <p:slideViewPr>
    <p:cSldViewPr snapToGrid="0" showGuides="1">
      <p:cViewPr varScale="1">
        <p:scale>
          <a:sx n="77" d="100"/>
          <a:sy n="77" d="100"/>
        </p:scale>
        <p:origin x="427" y="67"/>
      </p:cViewPr>
      <p:guideLst>
        <p:guide orient="horz" pos="2183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r">
              <a:defRPr sz="1300"/>
            </a:lvl1pPr>
          </a:lstStyle>
          <a:p>
            <a:fld id="{68490F0A-894E-4D02-8524-CF34A01DE373}" type="datetimeFigureOut">
              <a:rPr lang="en-AU" smtClean="0"/>
              <a:t>14/11/2018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r">
              <a:defRPr sz="1300"/>
            </a:lvl1pPr>
          </a:lstStyle>
          <a:p>
            <a:fld id="{6F0F2E6F-E615-4145-A97A-1E938F9BDE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55982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r">
              <a:defRPr sz="1300"/>
            </a:lvl1pPr>
          </a:lstStyle>
          <a:p>
            <a:fld id="{6B29E1BF-ABB9-4EE0-A3D3-9ABB0356BA91}" type="datetimeFigureOut">
              <a:rPr lang="en-AU" smtClean="0"/>
              <a:t>14/11/2018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2" tIns="49521" rIns="99042" bIns="49521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9042" tIns="49521" rIns="99042" bIns="4952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r">
              <a:defRPr sz="1300"/>
            </a:lvl1pPr>
          </a:lstStyle>
          <a:p>
            <a:fld id="{CF581B94-8ECC-4A39-B61A-6330E71DA8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73423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7296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29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068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(Wang et al., 2014) study made statistical projections of changes in ocean wave heights using sea level pressure (SLP) information from 20 CMIP5 (Coupled Model</a:t>
            </a:r>
          </a:p>
          <a:p>
            <a:r>
              <a:rPr lang="en-A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Intercomparison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Project Phase 5) global climate models for the 21st century.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72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several models and scenarios is the appropriate technique to deal with uncertainty (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Deque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2007)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0963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several models and scenarios is the appropriate technique to deal with uncertainty (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Deque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2007)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852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GFDL-CM3:</a:t>
            </a:r>
            <a:r>
              <a:rPr lang="en-AU" baseline="0" dirty="0"/>
              <a:t> </a:t>
            </a:r>
            <a:r>
              <a:rPr lang="en-AU" dirty="0"/>
              <a:t>Geophysical Fluid Dynamics Laboratory Earth System Model 3</a:t>
            </a:r>
            <a:r>
              <a:rPr lang="en-AU" baseline="0" dirty="0"/>
              <a:t> (NOAA -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Oceanic and Atmospheric Administration</a:t>
            </a:r>
            <a:r>
              <a:rPr lang="en-AU" baseline="0" dirty="0"/>
              <a:t>)</a:t>
            </a:r>
            <a:endParaRPr lang="en-AU" dirty="0"/>
          </a:p>
          <a:p>
            <a:endParaRPr lang="en-A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BCC-CSM1.1: Beijing Climate Centre, Climate System Model, 1-1</a:t>
            </a:r>
          </a:p>
          <a:p>
            <a:endParaRPr lang="en-A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MIROC5: Model for Interdisciplinary Research on Climate, version 5 (University of Tokyo)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3734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2586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0058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062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1B94-8ECC-4A39-B61A-6330E71DA8CD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58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5/04/2018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E616DEBD-804A-41FE-AE93-985EA47035A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7507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133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328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682ED-CDD5-45F9-B04C-ADED7A15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8C7337-CA47-40B7-956F-132768F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C172B-151D-4518-8BA9-A5568596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096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150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732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20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937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610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364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5/04/2018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029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5/04/2018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16DEBD-804A-41FE-AE93-985EA47035A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81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" y="795528"/>
            <a:ext cx="12024360" cy="1324546"/>
          </a:xfrm>
        </p:spPr>
        <p:txBody>
          <a:bodyPr>
            <a:normAutofit/>
          </a:bodyPr>
          <a:lstStyle/>
          <a:p>
            <a:r>
              <a:rPr lang="en-AU" sz="4400" b="1" dirty="0"/>
              <a:t>Climate driven changes in wave extremes from an ensemble of Global Climate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913" y="3725292"/>
            <a:ext cx="9440174" cy="1258188"/>
          </a:xfrm>
        </p:spPr>
        <p:txBody>
          <a:bodyPr>
            <a:normAutofit/>
          </a:bodyPr>
          <a:lstStyle/>
          <a:p>
            <a:r>
              <a:rPr lang="en-AU" baseline="30000" dirty="0"/>
              <a:t>1</a:t>
            </a:r>
            <a:r>
              <a:rPr lang="en-AU" dirty="0"/>
              <a:t>Department of Infrastructure Engineering, University of Melbourne</a:t>
            </a:r>
          </a:p>
          <a:p>
            <a:r>
              <a:rPr lang="en-AU" baseline="30000" dirty="0"/>
              <a:t>2</a:t>
            </a:r>
            <a:r>
              <a:rPr lang="en-AU" dirty="0"/>
              <a:t>CSIRO Ocean and Atmosphere, Hobart, Tasmania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2510854"/>
            <a:ext cx="9144000" cy="467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solidFill>
                  <a:schemeClr val="bg1">
                    <a:lumMod val="50000"/>
                  </a:schemeClr>
                </a:solidFill>
              </a:rPr>
              <a:t>Alberto Meucci</a:t>
            </a:r>
            <a:r>
              <a:rPr lang="en-AU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</a:rPr>
              <a:t>; Ian R. Young</a:t>
            </a:r>
            <a:r>
              <a:rPr lang="en-AU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</a:rPr>
              <a:t>; Mark Hemer</a:t>
            </a:r>
            <a:r>
              <a:rPr lang="en-AU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2" t="15451" r="13090" b="13305"/>
          <a:stretch/>
        </p:blipFill>
        <p:spPr>
          <a:xfrm>
            <a:off x="804672" y="4928616"/>
            <a:ext cx="1517904" cy="151790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524000" y="2956149"/>
            <a:ext cx="9144000" cy="467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1" dirty="0">
                <a:solidFill>
                  <a:schemeClr val="bg1">
                    <a:lumMod val="50000"/>
                  </a:schemeClr>
                </a:solidFill>
              </a:rPr>
              <a:t>ameucci@student.unimelb.edu.au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39" t="8897" r="8995" b="9528"/>
          <a:stretch/>
        </p:blipFill>
        <p:spPr>
          <a:xfrm>
            <a:off x="10117016" y="4878675"/>
            <a:ext cx="1629507" cy="16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16DEBD-804A-41FE-AE93-985EA47035A3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01003"/>
            <a:ext cx="10744200" cy="576707"/>
          </a:xfrm>
        </p:spPr>
        <p:txBody>
          <a:bodyPr>
            <a:normAutofit fontScale="90000"/>
          </a:bodyPr>
          <a:lstStyle/>
          <a:p>
            <a:r>
              <a:rPr lang="en-AU" dirty="0"/>
              <a:t>H</a:t>
            </a:r>
            <a:r>
              <a:rPr lang="en-AU" baseline="-25000" dirty="0"/>
              <a:t>s </a:t>
            </a:r>
            <a:r>
              <a:rPr lang="en-AU" dirty="0"/>
              <a:t>100 years RP ens1000 – Hist. 1979-2005</a:t>
            </a:r>
            <a:endParaRPr lang="en-AU" baseline="-25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D57FA3-E0CF-40BC-8C2B-477646F8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9194"/>
            <a:ext cx="12192000" cy="59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94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0FA1D-D70C-4BB1-8183-6042803E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11</a:t>
            </a:fld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309305-C6E6-4ECE-AABF-0C209E7B3A23}"/>
              </a:ext>
            </a:extLst>
          </p:cNvPr>
          <p:cNvSpPr txBox="1">
            <a:spLocks/>
          </p:cNvSpPr>
          <p:nvPr/>
        </p:nvSpPr>
        <p:spPr>
          <a:xfrm>
            <a:off x="11065320" y="412948"/>
            <a:ext cx="1034160" cy="43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b="1" dirty="0">
                <a:latin typeface="+mj-lt"/>
              </a:rPr>
              <a:t>H</a:t>
            </a:r>
            <a:r>
              <a:rPr lang="en-AU" sz="2400" b="1" baseline="-25000" dirty="0">
                <a:latin typeface="+mj-lt"/>
              </a:rPr>
              <a:t>s </a:t>
            </a:r>
            <a:r>
              <a:rPr lang="en-AU" sz="2000" dirty="0">
                <a:latin typeface="+mj-lt"/>
              </a:rPr>
              <a:t>[m]</a:t>
            </a:r>
            <a:endParaRPr lang="en-AU" sz="24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44797E-6B1C-4B00-8F63-74269D9C2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84" r="-1"/>
          <a:stretch/>
        </p:blipFill>
        <p:spPr>
          <a:xfrm>
            <a:off x="2" y="1021927"/>
            <a:ext cx="11196000" cy="53862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A5EFF8F-40BF-4EF4-AEEB-A63F171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1003"/>
            <a:ext cx="10744200" cy="576707"/>
          </a:xfrm>
        </p:spPr>
        <p:txBody>
          <a:bodyPr>
            <a:normAutofit fontScale="90000"/>
          </a:bodyPr>
          <a:lstStyle/>
          <a:p>
            <a:r>
              <a:rPr lang="en-AU" dirty="0"/>
              <a:t>H</a:t>
            </a:r>
            <a:r>
              <a:rPr lang="en-AU" baseline="-25000" dirty="0"/>
              <a:t>s </a:t>
            </a:r>
            <a:r>
              <a:rPr lang="en-AU" dirty="0"/>
              <a:t>100 years: Hist. – End 21</a:t>
            </a:r>
            <a:r>
              <a:rPr lang="en-AU" baseline="30000" dirty="0"/>
              <a:t>st</a:t>
            </a:r>
            <a:r>
              <a:rPr lang="en-AU" dirty="0"/>
              <a:t> Century RCP 4.5</a:t>
            </a:r>
            <a:endParaRPr lang="en-AU" baseline="-25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C90CBF-1D50-42C3-B8FF-E7FB11AB88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335" r="2419" b="4673"/>
          <a:stretch/>
        </p:blipFill>
        <p:spPr>
          <a:xfrm>
            <a:off x="11090392" y="844452"/>
            <a:ext cx="106491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74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0FA1D-D70C-4BB1-8183-6042803E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12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EC7B4-0070-4FD9-9DF1-1635F67D9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36"/>
          <a:stretch/>
        </p:blipFill>
        <p:spPr>
          <a:xfrm>
            <a:off x="68645" y="956350"/>
            <a:ext cx="11013455" cy="54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90CBF-1D50-42C3-B8FF-E7FB11AB8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35" r="2419" b="4673"/>
          <a:stretch/>
        </p:blipFill>
        <p:spPr>
          <a:xfrm>
            <a:off x="11082100" y="854749"/>
            <a:ext cx="1064919" cy="5400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A5EFF8F-40BF-4EF4-AEEB-A63F171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1003"/>
            <a:ext cx="10744200" cy="576707"/>
          </a:xfrm>
        </p:spPr>
        <p:txBody>
          <a:bodyPr>
            <a:normAutofit fontScale="90000"/>
          </a:bodyPr>
          <a:lstStyle/>
          <a:p>
            <a:r>
              <a:rPr lang="en-AU" dirty="0"/>
              <a:t>H</a:t>
            </a:r>
            <a:r>
              <a:rPr lang="en-AU" baseline="-25000" dirty="0"/>
              <a:t>s </a:t>
            </a:r>
            <a:r>
              <a:rPr lang="en-AU" dirty="0"/>
              <a:t>100 years: Hist. – End 21</a:t>
            </a:r>
            <a:r>
              <a:rPr lang="en-AU" baseline="30000" dirty="0"/>
              <a:t>st</a:t>
            </a:r>
            <a:r>
              <a:rPr lang="en-AU" dirty="0"/>
              <a:t> Century RCP 8.5</a:t>
            </a:r>
            <a:endParaRPr lang="en-AU" baseline="-25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3359BC0-C968-4F07-ABF8-D9E186F2CA6B}"/>
              </a:ext>
            </a:extLst>
          </p:cNvPr>
          <p:cNvSpPr txBox="1">
            <a:spLocks/>
          </p:cNvSpPr>
          <p:nvPr/>
        </p:nvSpPr>
        <p:spPr>
          <a:xfrm>
            <a:off x="11065320" y="412948"/>
            <a:ext cx="1034160" cy="43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b="1" dirty="0">
                <a:latin typeface="+mj-lt"/>
              </a:rPr>
              <a:t>H</a:t>
            </a:r>
            <a:r>
              <a:rPr lang="en-AU" sz="2400" b="1" baseline="-25000" dirty="0">
                <a:latin typeface="+mj-lt"/>
              </a:rPr>
              <a:t>s </a:t>
            </a:r>
            <a:r>
              <a:rPr lang="en-AU" sz="2000" dirty="0">
                <a:latin typeface="+mj-lt"/>
              </a:rPr>
              <a:t>[m]</a:t>
            </a:r>
            <a:endParaRPr lang="en-A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106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16DEBD-804A-41FE-AE93-985EA47035A3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4565174" y="3431903"/>
            <a:ext cx="6299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da-DK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Hemer et al. </a:t>
            </a:r>
            <a:r>
              <a:rPr lang="da-DK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2013; </a:t>
            </a:r>
            <a:r>
              <a:rPr lang="da-DK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Wang et al. </a:t>
            </a:r>
            <a:r>
              <a:rPr lang="da-DK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2014; </a:t>
            </a:r>
            <a:r>
              <a:rPr lang="da-DK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Aarnes et al. </a:t>
            </a:r>
            <a:r>
              <a:rPr lang="da-DK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2017)</a:t>
            </a:r>
            <a:endParaRPr lang="en-AU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1731" y="2325037"/>
            <a:ext cx="10515600" cy="576707"/>
          </a:xfrm>
        </p:spPr>
        <p:txBody>
          <a:bodyPr>
            <a:normAutofit fontScale="90000"/>
          </a:bodyPr>
          <a:lstStyle/>
          <a:p>
            <a:r>
              <a:rPr lang="en-AU" dirty="0"/>
              <a:t>Potential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23899" y="3014887"/>
            <a:ext cx="11468101" cy="417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+mj-lt"/>
              </a:rPr>
              <a:t>Results are consistent with previous studies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23899" y="4473401"/>
            <a:ext cx="11468101" cy="859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+mj-lt"/>
              </a:rPr>
              <a:t>Possibility to synthesize an equivalent time series of duration longer than the simulated period, reducing confidence intervals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3896" y="5380647"/>
            <a:ext cx="11468101" cy="417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+mj-lt"/>
              </a:rPr>
              <a:t>Improved GCMs and additional models considered into the analysis may allow use of direct estimates from in sample statistics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23899" y="3842849"/>
            <a:ext cx="11468101" cy="482006"/>
          </a:xfrm>
        </p:spPr>
        <p:txBody>
          <a:bodyPr>
            <a:noAutofit/>
          </a:bodyPr>
          <a:lstStyle/>
          <a:p>
            <a:r>
              <a:rPr lang="en-AU" dirty="0">
                <a:latin typeface="+mj-lt"/>
              </a:rPr>
              <a:t>Inter-model low correlation guarantees independence</a:t>
            </a:r>
            <a:endParaRPr lang="en-AU" sz="2600" dirty="0">
              <a:latin typeface="+mj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1C9591-5628-4209-8BDF-9EBC10A6D7B0}"/>
              </a:ext>
            </a:extLst>
          </p:cNvPr>
          <p:cNvSpPr txBox="1">
            <a:spLocks/>
          </p:cNvSpPr>
          <p:nvPr/>
        </p:nvSpPr>
        <p:spPr>
          <a:xfrm>
            <a:off x="261731" y="295552"/>
            <a:ext cx="10515600" cy="5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Questions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A89DA0A-DC7D-4F0C-8645-DF104CF37631}"/>
              </a:ext>
            </a:extLst>
          </p:cNvPr>
          <p:cNvSpPr txBox="1">
            <a:spLocks/>
          </p:cNvSpPr>
          <p:nvPr/>
        </p:nvSpPr>
        <p:spPr>
          <a:xfrm>
            <a:off x="723902" y="920581"/>
            <a:ext cx="11468101" cy="417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+mj-lt"/>
              </a:rPr>
              <a:t>Tropical Cyclones still not correctly reproduced by GCMs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446073B-A308-490A-BFA2-1FA403D90B5B}"/>
              </a:ext>
            </a:extLst>
          </p:cNvPr>
          <p:cNvSpPr txBox="1">
            <a:spLocks/>
          </p:cNvSpPr>
          <p:nvPr/>
        </p:nvSpPr>
        <p:spPr>
          <a:xfrm>
            <a:off x="723899" y="1665094"/>
            <a:ext cx="11468101" cy="417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+mj-lt"/>
              </a:rPr>
              <a:t>Bias Correction for future projections</a:t>
            </a:r>
          </a:p>
        </p:txBody>
      </p:sp>
    </p:spTree>
    <p:extLst>
      <p:ext uri="{BB962C8B-B14F-4D97-AF65-F5344CB8AC3E}">
        <p14:creationId xmlns:p14="http://schemas.microsoft.com/office/powerpoint/2010/main" val="50550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11" grpId="0"/>
      <p:bldP spid="10" grpId="0"/>
      <p:bldP spid="12" grpId="0" build="p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bg1">
                    <a:lumMod val="50000"/>
                  </a:schemeClr>
                </a:solidFill>
              </a:rPr>
              <a:t>References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16DEBD-804A-41FE-AE93-985EA47035A3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-69450" y="1009566"/>
            <a:ext cx="12192000" cy="50783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16000" algn="just"/>
            <a:r>
              <a:rPr lang="en-AU" sz="1200" dirty="0" err="1">
                <a:latin typeface="+mj-lt"/>
              </a:rPr>
              <a:t>Aarnes</a:t>
            </a:r>
            <a:r>
              <a:rPr lang="en-AU" sz="1200" dirty="0">
                <a:latin typeface="+mj-lt"/>
              </a:rPr>
              <a:t>, O. J., </a:t>
            </a:r>
            <a:r>
              <a:rPr lang="en-AU" sz="1200" dirty="0" err="1">
                <a:latin typeface="+mj-lt"/>
              </a:rPr>
              <a:t>Reistad</a:t>
            </a:r>
            <a:r>
              <a:rPr lang="en-AU" sz="1200" dirty="0">
                <a:latin typeface="+mj-lt"/>
              </a:rPr>
              <a:t>, M., Breivik, Ø., </a:t>
            </a:r>
            <a:r>
              <a:rPr lang="en-AU" sz="1200" dirty="0" err="1">
                <a:latin typeface="+mj-lt"/>
              </a:rPr>
              <a:t>Bitner‐Gregersen</a:t>
            </a:r>
            <a:r>
              <a:rPr lang="en-AU" sz="1200" dirty="0">
                <a:latin typeface="+mj-lt"/>
              </a:rPr>
              <a:t>, E., </a:t>
            </a:r>
            <a:r>
              <a:rPr lang="en-AU" sz="1200" dirty="0" err="1">
                <a:latin typeface="+mj-lt"/>
              </a:rPr>
              <a:t>Ingolf</a:t>
            </a:r>
            <a:r>
              <a:rPr lang="en-AU" sz="1200" dirty="0">
                <a:latin typeface="+mj-lt"/>
              </a:rPr>
              <a:t> </a:t>
            </a:r>
            <a:r>
              <a:rPr lang="en-AU" sz="1200" dirty="0" err="1">
                <a:latin typeface="+mj-lt"/>
              </a:rPr>
              <a:t>Eide</a:t>
            </a:r>
            <a:r>
              <a:rPr lang="en-AU" sz="1200" dirty="0">
                <a:latin typeface="+mj-lt"/>
              </a:rPr>
              <a:t>, L., </a:t>
            </a:r>
            <a:r>
              <a:rPr lang="en-AU" sz="1200" dirty="0" err="1">
                <a:latin typeface="+mj-lt"/>
              </a:rPr>
              <a:t>Gramstad</a:t>
            </a:r>
            <a:r>
              <a:rPr lang="en-AU" sz="1200" dirty="0">
                <a:latin typeface="+mj-lt"/>
              </a:rPr>
              <a:t>, O., ... &amp; </a:t>
            </a:r>
            <a:r>
              <a:rPr lang="en-AU" sz="1200" dirty="0" err="1">
                <a:latin typeface="+mj-lt"/>
              </a:rPr>
              <a:t>Vanem</a:t>
            </a:r>
            <a:r>
              <a:rPr lang="en-AU" sz="1200" dirty="0">
                <a:latin typeface="+mj-lt"/>
              </a:rPr>
              <a:t>, E. (2017). Projected changes in significant wave height toward the end of the 21st century: Northeast Atlantic. Journal of Geophysical Research: Oceans, 122(4), 3394-3403.</a:t>
            </a: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>
                <a:latin typeface="+mj-lt"/>
              </a:rPr>
              <a:t>Breivik, Ø., </a:t>
            </a:r>
            <a:r>
              <a:rPr lang="en-AU" sz="1200" dirty="0" err="1">
                <a:latin typeface="+mj-lt"/>
              </a:rPr>
              <a:t>Aarnes</a:t>
            </a:r>
            <a:r>
              <a:rPr lang="en-AU" sz="1200" dirty="0">
                <a:latin typeface="+mj-lt"/>
              </a:rPr>
              <a:t>, O. J., </a:t>
            </a:r>
            <a:r>
              <a:rPr lang="en-AU" sz="1200" dirty="0" err="1">
                <a:latin typeface="+mj-lt"/>
              </a:rPr>
              <a:t>Bidlot</a:t>
            </a:r>
            <a:r>
              <a:rPr lang="en-AU" sz="1200" dirty="0">
                <a:latin typeface="+mj-lt"/>
              </a:rPr>
              <a:t>, J.-R., Carrasco, A., and </a:t>
            </a:r>
            <a:r>
              <a:rPr lang="en-AU" sz="1200" dirty="0" err="1">
                <a:latin typeface="+mj-lt"/>
              </a:rPr>
              <a:t>Saetra</a:t>
            </a:r>
            <a:r>
              <a:rPr lang="en-AU" sz="1200" dirty="0">
                <a:latin typeface="+mj-lt"/>
              </a:rPr>
              <a:t>, Ø. (2013). Wave extremes in the northeast Atlantic from ensemble forecasts. </a:t>
            </a:r>
            <a:r>
              <a:rPr lang="en-AU" sz="1200" i="1" dirty="0">
                <a:latin typeface="+mj-lt"/>
              </a:rPr>
              <a:t>Journal of Climate</a:t>
            </a:r>
            <a:r>
              <a:rPr lang="en-AU" sz="1200" dirty="0">
                <a:latin typeface="+mj-lt"/>
              </a:rPr>
              <a:t>, 26(19):7525–7540.</a:t>
            </a: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>
                <a:latin typeface="+mj-lt"/>
              </a:rPr>
              <a:t>Breivik, Ø., </a:t>
            </a:r>
            <a:r>
              <a:rPr lang="en-AU" sz="1200" dirty="0" err="1">
                <a:latin typeface="+mj-lt"/>
              </a:rPr>
              <a:t>Aarnes</a:t>
            </a:r>
            <a:r>
              <a:rPr lang="en-AU" sz="1200" dirty="0">
                <a:latin typeface="+mj-lt"/>
              </a:rPr>
              <a:t>, O. J., </a:t>
            </a:r>
            <a:r>
              <a:rPr lang="en-AU" sz="1200" dirty="0" err="1">
                <a:latin typeface="+mj-lt"/>
              </a:rPr>
              <a:t>Abdalla</a:t>
            </a:r>
            <a:r>
              <a:rPr lang="en-AU" sz="1200" dirty="0">
                <a:latin typeface="+mj-lt"/>
              </a:rPr>
              <a:t>, S., </a:t>
            </a:r>
            <a:r>
              <a:rPr lang="en-AU" sz="1200" dirty="0" err="1">
                <a:latin typeface="+mj-lt"/>
              </a:rPr>
              <a:t>Bidlot</a:t>
            </a:r>
            <a:r>
              <a:rPr lang="en-AU" sz="1200" dirty="0">
                <a:latin typeface="+mj-lt"/>
              </a:rPr>
              <a:t>, J. R., &amp; Janssen, P. A. (2014). Wind and wave extremes over the world oceans from very large ensembles. </a:t>
            </a:r>
            <a:r>
              <a:rPr lang="en-AU" sz="1200" i="1" dirty="0">
                <a:latin typeface="+mj-lt"/>
              </a:rPr>
              <a:t>Geophysical Research Letters</a:t>
            </a:r>
            <a:r>
              <a:rPr lang="en-AU" sz="1200" dirty="0">
                <a:latin typeface="+mj-lt"/>
              </a:rPr>
              <a:t>, </a:t>
            </a:r>
            <a:r>
              <a:rPr lang="en-AU" sz="1200" i="1" dirty="0">
                <a:latin typeface="+mj-lt"/>
              </a:rPr>
              <a:t>41</a:t>
            </a:r>
            <a:r>
              <a:rPr lang="en-AU" sz="1200" dirty="0">
                <a:latin typeface="+mj-lt"/>
              </a:rPr>
              <a:t>(14), 5122-5131.</a:t>
            </a: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>
                <a:latin typeface="+mj-lt"/>
              </a:rPr>
              <a:t>Breivik, Ø. and </a:t>
            </a:r>
            <a:r>
              <a:rPr lang="en-AU" sz="1200" dirty="0" err="1">
                <a:latin typeface="+mj-lt"/>
              </a:rPr>
              <a:t>Aarnes</a:t>
            </a:r>
            <a:r>
              <a:rPr lang="en-AU" sz="1200" dirty="0">
                <a:latin typeface="+mj-lt"/>
              </a:rPr>
              <a:t>, O.J., (2017). Efficient bootstrap estimates for tail statistics. </a:t>
            </a:r>
            <a:r>
              <a:rPr lang="en-AU" sz="1200" i="1" dirty="0">
                <a:latin typeface="+mj-lt"/>
              </a:rPr>
              <a:t>Natural Hazards and Earth System Sciences</a:t>
            </a:r>
            <a:r>
              <a:rPr lang="en-AU" sz="1200" dirty="0">
                <a:latin typeface="+mj-lt"/>
              </a:rPr>
              <a:t>, 17(3), p.357.</a:t>
            </a: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>
                <a:latin typeface="+mj-lt"/>
              </a:rPr>
              <a:t>Coles, S., </a:t>
            </a:r>
            <a:r>
              <a:rPr lang="en-AU" sz="1200" dirty="0" err="1">
                <a:latin typeface="+mj-lt"/>
              </a:rPr>
              <a:t>Bawa</a:t>
            </a:r>
            <a:r>
              <a:rPr lang="en-AU" sz="1200" dirty="0">
                <a:latin typeface="+mj-lt"/>
              </a:rPr>
              <a:t>, J., </a:t>
            </a:r>
            <a:r>
              <a:rPr lang="en-AU" sz="1200" dirty="0" err="1">
                <a:latin typeface="+mj-lt"/>
              </a:rPr>
              <a:t>Trenner</a:t>
            </a:r>
            <a:r>
              <a:rPr lang="en-AU" sz="1200" dirty="0">
                <a:latin typeface="+mj-lt"/>
              </a:rPr>
              <a:t>, L., &amp; </a:t>
            </a:r>
            <a:r>
              <a:rPr lang="en-AU" sz="1200" dirty="0" err="1">
                <a:latin typeface="+mj-lt"/>
              </a:rPr>
              <a:t>Dorazio</a:t>
            </a:r>
            <a:r>
              <a:rPr lang="en-AU" sz="1200" dirty="0">
                <a:latin typeface="+mj-lt"/>
              </a:rPr>
              <a:t>, P. (2001). </a:t>
            </a:r>
            <a:r>
              <a:rPr lang="en-AU" sz="1200" i="1" dirty="0">
                <a:latin typeface="+mj-lt"/>
              </a:rPr>
              <a:t>An introduction to statistical </a:t>
            </a:r>
            <a:r>
              <a:rPr lang="en-AU" sz="1200" i="1" dirty="0" err="1">
                <a:latin typeface="+mj-lt"/>
              </a:rPr>
              <a:t>modeling</a:t>
            </a:r>
            <a:r>
              <a:rPr lang="en-AU" sz="1200" i="1" dirty="0">
                <a:latin typeface="+mj-lt"/>
              </a:rPr>
              <a:t> of extreme values</a:t>
            </a:r>
            <a:r>
              <a:rPr lang="en-AU" sz="1200" dirty="0">
                <a:latin typeface="+mj-lt"/>
              </a:rPr>
              <a:t> (Vol. 208). London: Springer.</a:t>
            </a: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 err="1">
                <a:latin typeface="+mj-lt"/>
              </a:rPr>
              <a:t>Hemer</a:t>
            </a:r>
            <a:r>
              <a:rPr lang="en-AU" sz="1200" dirty="0">
                <a:latin typeface="+mj-lt"/>
              </a:rPr>
              <a:t>, M. A., Fan, Y., Mori, N., </a:t>
            </a:r>
            <a:r>
              <a:rPr lang="en-AU" sz="1200" dirty="0" err="1">
                <a:latin typeface="+mj-lt"/>
              </a:rPr>
              <a:t>Semedo</a:t>
            </a:r>
            <a:r>
              <a:rPr lang="en-AU" sz="1200" dirty="0">
                <a:latin typeface="+mj-lt"/>
              </a:rPr>
              <a:t>, A., &amp; Wang, X. L. (2013). Projected changes in wave climate from a multi-model ensemble. Nature climate change, 3(5), 471.</a:t>
            </a: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 err="1">
                <a:latin typeface="+mj-lt"/>
              </a:rPr>
              <a:t>Hemer</a:t>
            </a:r>
            <a:r>
              <a:rPr lang="en-AU" sz="1200" dirty="0">
                <a:latin typeface="+mj-lt"/>
              </a:rPr>
              <a:t>, M. A., &amp; </a:t>
            </a:r>
            <a:r>
              <a:rPr lang="en-AU" sz="1200" dirty="0" err="1">
                <a:latin typeface="+mj-lt"/>
              </a:rPr>
              <a:t>Trenham</a:t>
            </a:r>
            <a:r>
              <a:rPr lang="en-AU" sz="1200" dirty="0">
                <a:latin typeface="+mj-lt"/>
              </a:rPr>
              <a:t>, C. E. (2016). Evaluation of a CMIP5 derived dynamical global wind wave climate model ensemble. Ocean Modelling, 103, 190-203.</a:t>
            </a: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 err="1">
                <a:latin typeface="+mj-lt"/>
              </a:rPr>
              <a:t>Lopatoukhin</a:t>
            </a:r>
            <a:r>
              <a:rPr lang="en-AU" sz="1200" dirty="0">
                <a:latin typeface="+mj-lt"/>
              </a:rPr>
              <a:t>, L., </a:t>
            </a:r>
            <a:r>
              <a:rPr lang="en-AU" sz="1200" dirty="0" err="1">
                <a:latin typeface="+mj-lt"/>
              </a:rPr>
              <a:t>Rozhkov</a:t>
            </a:r>
            <a:r>
              <a:rPr lang="en-AU" sz="1200" dirty="0">
                <a:latin typeface="+mj-lt"/>
              </a:rPr>
              <a:t>, V., </a:t>
            </a:r>
            <a:r>
              <a:rPr lang="en-AU" sz="1200" dirty="0" err="1">
                <a:latin typeface="+mj-lt"/>
              </a:rPr>
              <a:t>Ryabinin</a:t>
            </a:r>
            <a:r>
              <a:rPr lang="en-AU" sz="1200" dirty="0">
                <a:latin typeface="+mj-lt"/>
              </a:rPr>
              <a:t>, V., </a:t>
            </a:r>
            <a:r>
              <a:rPr lang="en-AU" sz="1200" dirty="0" err="1">
                <a:latin typeface="+mj-lt"/>
              </a:rPr>
              <a:t>Swail</a:t>
            </a:r>
            <a:r>
              <a:rPr lang="en-AU" sz="1200" dirty="0">
                <a:latin typeface="+mj-lt"/>
              </a:rPr>
              <a:t>, V., </a:t>
            </a:r>
            <a:r>
              <a:rPr lang="en-AU" sz="1200" dirty="0" err="1">
                <a:latin typeface="+mj-lt"/>
              </a:rPr>
              <a:t>Boukhanovsky</a:t>
            </a:r>
            <a:r>
              <a:rPr lang="en-AU" sz="1200" dirty="0">
                <a:latin typeface="+mj-lt"/>
              </a:rPr>
              <a:t>, A., and </a:t>
            </a:r>
            <a:r>
              <a:rPr lang="en-AU" sz="1200" dirty="0" err="1">
                <a:latin typeface="+mj-lt"/>
              </a:rPr>
              <a:t>Degtyarev</a:t>
            </a:r>
            <a:r>
              <a:rPr lang="en-AU" sz="1200" dirty="0">
                <a:latin typeface="+mj-lt"/>
              </a:rPr>
              <a:t>, A. (2000). Estimation of extreme wind wave heights. Technical report, WMO.</a:t>
            </a:r>
          </a:p>
          <a:p>
            <a:pPr marL="216000" algn="just"/>
            <a:endParaRPr lang="en-AU" sz="1200" u="sng" dirty="0">
              <a:latin typeface="+mj-lt"/>
            </a:endParaRP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>
                <a:latin typeface="+mj-lt"/>
              </a:rPr>
              <a:t>Meucci, A., Young, I. R., &amp; Breivik, Ø. (2018). Wind and Wave Extremes from Atmosphere and Wave Model Ensembles. Journal of Climate, 31(21), 8819-8842.</a:t>
            </a: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 err="1">
                <a:latin typeface="+mj-lt"/>
              </a:rPr>
              <a:t>Molteni</a:t>
            </a:r>
            <a:r>
              <a:rPr lang="en-AU" sz="1200" dirty="0">
                <a:latin typeface="+mj-lt"/>
              </a:rPr>
              <a:t>, F., </a:t>
            </a:r>
            <a:r>
              <a:rPr lang="en-AU" sz="1200" dirty="0" err="1">
                <a:latin typeface="+mj-lt"/>
              </a:rPr>
              <a:t>Buizza</a:t>
            </a:r>
            <a:r>
              <a:rPr lang="en-AU" sz="1200" dirty="0">
                <a:latin typeface="+mj-lt"/>
              </a:rPr>
              <a:t>, R., Palmer, T. N., &amp; </a:t>
            </a:r>
            <a:r>
              <a:rPr lang="en-AU" sz="1200" dirty="0" err="1">
                <a:latin typeface="+mj-lt"/>
              </a:rPr>
              <a:t>Petroliagis</a:t>
            </a:r>
            <a:r>
              <a:rPr lang="en-AU" sz="1200" dirty="0">
                <a:latin typeface="+mj-lt"/>
              </a:rPr>
              <a:t>, T. (1996). The ECMWF ensemble prediction system: Methodology and validation. Quarterly journal of the royal meteorological society, 122(529), 73-119.</a:t>
            </a:r>
          </a:p>
          <a:p>
            <a:pPr marL="216000" algn="just"/>
            <a:r>
              <a:rPr lang="en-AU" sz="1200" dirty="0">
                <a:latin typeface="+mj-lt"/>
              </a:rPr>
              <a:t>Taylor, K. E., Stouffer, R. J., &amp; </a:t>
            </a:r>
            <a:r>
              <a:rPr lang="en-AU" sz="1200" dirty="0" err="1">
                <a:latin typeface="+mj-lt"/>
              </a:rPr>
              <a:t>Meehl</a:t>
            </a:r>
            <a:r>
              <a:rPr lang="en-AU" sz="1200" dirty="0">
                <a:latin typeface="+mj-lt"/>
              </a:rPr>
              <a:t>, G. A. (2012). An overview of CMIP5 and the experiment design. Bulletin of the American Meteorological Society, 93(4), 485-498.</a:t>
            </a:r>
          </a:p>
          <a:p>
            <a:pPr marL="216000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>
                <a:latin typeface="+mj-lt"/>
              </a:rPr>
              <a:t>Wang, X. L., Feng, Y., &amp; </a:t>
            </a:r>
            <a:r>
              <a:rPr lang="en-AU" sz="1200" dirty="0" err="1">
                <a:latin typeface="+mj-lt"/>
              </a:rPr>
              <a:t>Swail</a:t>
            </a:r>
            <a:r>
              <a:rPr lang="en-AU" sz="1200" dirty="0">
                <a:latin typeface="+mj-lt"/>
              </a:rPr>
              <a:t>, V. R. (2014). Changes in global ocean wave heights as projected using </a:t>
            </a:r>
            <a:r>
              <a:rPr lang="en-AU" sz="1200" dirty="0" err="1">
                <a:latin typeface="+mj-lt"/>
              </a:rPr>
              <a:t>multimodel</a:t>
            </a:r>
            <a:r>
              <a:rPr lang="en-AU" sz="1200" dirty="0">
                <a:latin typeface="+mj-lt"/>
              </a:rPr>
              <a:t> CMIP5 simulations. </a:t>
            </a:r>
            <a:r>
              <a:rPr lang="en-AU" sz="1200" i="1" dirty="0">
                <a:latin typeface="+mj-lt"/>
              </a:rPr>
              <a:t>Geophysical Research Letters</a:t>
            </a:r>
            <a:r>
              <a:rPr lang="en-AU" sz="1200" dirty="0">
                <a:latin typeface="+mj-lt"/>
              </a:rPr>
              <a:t>, </a:t>
            </a:r>
            <a:r>
              <a:rPr lang="en-AU" sz="1200" i="1" dirty="0">
                <a:latin typeface="+mj-lt"/>
              </a:rPr>
              <a:t>41</a:t>
            </a:r>
            <a:r>
              <a:rPr lang="en-AU" sz="1200" dirty="0">
                <a:latin typeface="+mj-lt"/>
              </a:rPr>
              <a:t>(3), 1026-1034.</a:t>
            </a:r>
          </a:p>
          <a:p>
            <a:pPr marL="216000" algn="just"/>
            <a:endParaRPr lang="en-AU" sz="1200" dirty="0">
              <a:latin typeface="+mj-lt"/>
            </a:endParaRPr>
          </a:p>
          <a:p>
            <a:pPr marL="216000" algn="just"/>
            <a:r>
              <a:rPr lang="en-AU" sz="1200" dirty="0">
                <a:solidFill>
                  <a:srgbClr val="222222"/>
                </a:solidFill>
                <a:latin typeface="+mj-lt"/>
              </a:rPr>
              <a:t>Young, I. R., </a:t>
            </a:r>
            <a:r>
              <a:rPr lang="en-AU" sz="1200" dirty="0" err="1">
                <a:solidFill>
                  <a:srgbClr val="222222"/>
                </a:solidFill>
                <a:latin typeface="+mj-lt"/>
              </a:rPr>
              <a:t>Zieger</a:t>
            </a:r>
            <a:r>
              <a:rPr lang="en-AU" sz="1200" dirty="0">
                <a:solidFill>
                  <a:srgbClr val="222222"/>
                </a:solidFill>
                <a:latin typeface="+mj-lt"/>
              </a:rPr>
              <a:t>, S., &amp; </a:t>
            </a:r>
            <a:r>
              <a:rPr lang="en-AU" sz="1200" dirty="0" err="1">
                <a:solidFill>
                  <a:srgbClr val="222222"/>
                </a:solidFill>
                <a:latin typeface="+mj-lt"/>
              </a:rPr>
              <a:t>Babanin</a:t>
            </a:r>
            <a:r>
              <a:rPr lang="en-AU" sz="1200" dirty="0">
                <a:solidFill>
                  <a:srgbClr val="222222"/>
                </a:solidFill>
                <a:latin typeface="+mj-lt"/>
              </a:rPr>
              <a:t>, A. V. (2011). Global trends in wind speed and wave height. </a:t>
            </a:r>
            <a:r>
              <a:rPr lang="en-AU" sz="1200" i="1" dirty="0">
                <a:solidFill>
                  <a:srgbClr val="222222"/>
                </a:solidFill>
                <a:latin typeface="+mj-lt"/>
              </a:rPr>
              <a:t>Science</a:t>
            </a:r>
            <a:r>
              <a:rPr lang="en-AU" sz="1200" dirty="0">
                <a:solidFill>
                  <a:srgbClr val="222222"/>
                </a:solidFill>
                <a:latin typeface="+mj-lt"/>
              </a:rPr>
              <a:t>, </a:t>
            </a:r>
            <a:r>
              <a:rPr lang="en-AU" sz="1200" i="1" dirty="0">
                <a:solidFill>
                  <a:srgbClr val="222222"/>
                </a:solidFill>
                <a:latin typeface="+mj-lt"/>
              </a:rPr>
              <a:t>332</a:t>
            </a:r>
            <a:r>
              <a:rPr lang="en-AU" sz="1200" dirty="0">
                <a:solidFill>
                  <a:srgbClr val="222222"/>
                </a:solidFill>
                <a:latin typeface="+mj-lt"/>
              </a:rPr>
              <a:t>(6028), 451-455.</a:t>
            </a:r>
            <a:endParaRPr lang="en-A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679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Motivation of the study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16DEBD-804A-41FE-AE93-985EA47035A3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76299" y="1028385"/>
            <a:ext cx="11468101" cy="504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+mj-lt"/>
              </a:rPr>
              <a:t>Challenges of long-term extremes estimation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07968" y="5602057"/>
            <a:ext cx="9376065" cy="641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latin typeface="+mj-lt"/>
              </a:rPr>
              <a:t>Robust technique to estimate extremes for future climates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9191" y="4412677"/>
            <a:ext cx="8343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(Young et al., 2011; </a:t>
            </a:r>
            <a:r>
              <a:rPr lang="da-DK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Hemer et al. </a:t>
            </a:r>
            <a:r>
              <a:rPr lang="da-DK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2013; </a:t>
            </a:r>
            <a:r>
              <a:rPr lang="da-DK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Wang et al. </a:t>
            </a:r>
            <a:r>
              <a:rPr lang="da-DK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2014; </a:t>
            </a:r>
            <a:r>
              <a:rPr lang="da-DK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Aarnes et al. </a:t>
            </a:r>
            <a:r>
              <a:rPr lang="da-DK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2017)</a:t>
            </a:r>
            <a:endParaRPr lang="en-AU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Down Arrow 12"/>
          <p:cNvSpPr>
            <a:spLocks noChangeAspect="1"/>
          </p:cNvSpPr>
          <p:nvPr/>
        </p:nvSpPr>
        <p:spPr>
          <a:xfrm>
            <a:off x="5846914" y="4907521"/>
            <a:ext cx="498171" cy="61735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76299" y="4018901"/>
            <a:ext cx="11468101" cy="641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+mj-lt"/>
              </a:rPr>
              <a:t>Changes of </a:t>
            </a:r>
            <a:r>
              <a:rPr lang="en-AU" dirty="0" err="1">
                <a:latin typeface="+mj-lt"/>
              </a:rPr>
              <a:t>MetOcean</a:t>
            </a:r>
            <a:r>
              <a:rPr lang="en-AU" dirty="0">
                <a:latin typeface="+mj-lt"/>
              </a:rPr>
              <a:t> extremes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426" t="4027" r="8647" b="12422"/>
          <a:stretch/>
        </p:blipFill>
        <p:spPr>
          <a:xfrm>
            <a:off x="4686290" y="2264485"/>
            <a:ext cx="2462644" cy="16426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6606" t="37225" r="890" b="5185"/>
          <a:stretch/>
        </p:blipFill>
        <p:spPr>
          <a:xfrm>
            <a:off x="1441205" y="2190096"/>
            <a:ext cx="2123743" cy="1642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119" t="19095" r="5123" b="8867"/>
          <a:stretch/>
        </p:blipFill>
        <p:spPr>
          <a:xfrm>
            <a:off x="7148934" y="1533043"/>
            <a:ext cx="2652090" cy="1614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18673"/>
          <a:stretch/>
        </p:blipFill>
        <p:spPr>
          <a:xfrm>
            <a:off x="2765090" y="1549372"/>
            <a:ext cx="2547019" cy="137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661" y="168093"/>
            <a:ext cx="10515600" cy="576707"/>
          </a:xfrm>
        </p:spPr>
        <p:txBody>
          <a:bodyPr>
            <a:normAutofit fontScale="90000"/>
          </a:bodyPr>
          <a:lstStyle/>
          <a:p>
            <a:r>
              <a:rPr lang="en-AU" dirty="0"/>
              <a:t>Ensemble of operational forecasts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16DEBD-804A-41FE-AE93-985EA47035A3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6096000" y="679324"/>
            <a:ext cx="5486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AU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Breivik et al.</a:t>
            </a:r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2013, 2014); (</a:t>
            </a:r>
            <a:r>
              <a:rPr lang="en-AU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Meucci et al.</a:t>
            </a:r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2018) 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94161" y="1067693"/>
            <a:ext cx="5353611" cy="498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i="1" dirty="0">
                <a:solidFill>
                  <a:srgbClr val="0070C0"/>
                </a:solidFill>
                <a:latin typeface="+mj-lt"/>
              </a:rPr>
              <a:t>Single model ensemble approach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779" y="1888285"/>
            <a:ext cx="2585057" cy="1766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217989" y="2949494"/>
            <a:ext cx="1317116" cy="523220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accent1">
                    <a:lumMod val="75000"/>
                  </a:schemeClr>
                </a:solidFill>
              </a:rPr>
              <a:t>50 ENS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98760" y="2524811"/>
            <a:ext cx="2491038" cy="421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AU" sz="20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Molteni</a:t>
            </a:r>
            <a:r>
              <a:rPr lang="en-AU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</a:t>
            </a:r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1996)</a:t>
            </a:r>
          </a:p>
        </p:txBody>
      </p:sp>
      <p:sp>
        <p:nvSpPr>
          <p:cNvPr id="14" name="Down Arrow 13"/>
          <p:cNvSpPr>
            <a:spLocks noChangeAspect="1"/>
          </p:cNvSpPr>
          <p:nvPr/>
        </p:nvSpPr>
        <p:spPr>
          <a:xfrm rot="16200000">
            <a:off x="6114573" y="2462796"/>
            <a:ext cx="498171" cy="61735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6621" y="5104665"/>
            <a:ext cx="3157466" cy="42142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dirty="0">
                <a:latin typeface="+mj-lt"/>
              </a:rPr>
              <a:t>EVA 100 years RP</a:t>
            </a:r>
            <a:endParaRPr lang="en-AU" b="1" baseline="-25000" dirty="0">
              <a:latin typeface="+mj-lt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6621" y="5550219"/>
            <a:ext cx="3157466" cy="421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dirty="0"/>
              <a:t>H</a:t>
            </a:r>
            <a:r>
              <a:rPr lang="en-AU" baseline="-25000" dirty="0"/>
              <a:t>s</a:t>
            </a:r>
            <a:r>
              <a:rPr lang="en-AU" dirty="0"/>
              <a:t>  -  U</a:t>
            </a:r>
            <a:r>
              <a:rPr lang="en-AU" baseline="-25000" dirty="0"/>
              <a:t>10N</a:t>
            </a:r>
          </a:p>
        </p:txBody>
      </p:sp>
      <p:pic>
        <p:nvPicPr>
          <p:cNvPr id="20" name="Shape 192">
            <a:extLst>
              <a:ext uri="{FF2B5EF4-FFF2-40B4-BE49-F238E27FC236}">
                <a16:creationId xmlns:a16="http://schemas.microsoft.com/office/drawing/2014/main" id="{C5A2C488-E23A-4020-A1C4-7857D05B8C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7481" y="1404637"/>
            <a:ext cx="427672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27278-A9C9-47D0-BE3B-D8BBE1424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087" y="4526737"/>
            <a:ext cx="4320000" cy="2128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41D038-C94D-4E2B-BE3E-474417263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7972" y="4526737"/>
            <a:ext cx="4320000" cy="21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7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16DEBD-804A-41FE-AE93-985EA47035A3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6688" y="1717132"/>
            <a:ext cx="11797839" cy="426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dirty="0" err="1">
                <a:latin typeface="+mj-lt"/>
              </a:rPr>
              <a:t>WaveWatch</a:t>
            </a:r>
            <a:r>
              <a:rPr lang="en-AU" sz="2400" dirty="0">
                <a:latin typeface="+mj-lt"/>
              </a:rPr>
              <a:t> III 6-hourly datasets forced using 7 CMIP5 GCM surface winds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7033549" y="2644573"/>
                <a:ext cx="2948651" cy="4548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AU" sz="2600"/>
                            <m:t>T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AU" sz="2600" smtClean="0"/>
                            <m:t>eq</m:t>
                          </m:r>
                        </m:sub>
                      </m:sSub>
                      <m:r>
                        <m:rPr>
                          <m:nor/>
                        </m:rPr>
                        <a:rPr lang="en-AU" sz="2600">
                          <a:latin typeface="+mj-lt"/>
                        </a:rPr>
                        <m:t> = </m:t>
                      </m:r>
                      <m:r>
                        <m:rPr>
                          <m:nor/>
                        </m:rPr>
                        <a:rPr lang="en-AU" sz="2600" b="0" i="0" smtClean="0">
                          <a:latin typeface="+mj-lt"/>
                        </a:rPr>
                        <m:t>1</m:t>
                      </m:r>
                      <m:r>
                        <m:rPr>
                          <m:nor/>
                        </m:rPr>
                        <a:rPr lang="en-AU" sz="2600" b="0" i="0" smtClean="0">
                          <a:latin typeface="+mj-lt"/>
                        </a:rPr>
                        <m:t>89</m:t>
                      </m:r>
                      <m:r>
                        <m:rPr>
                          <m:nor/>
                        </m:rPr>
                        <a:rPr lang="en-AU" sz="2600" b="0" i="0" smtClean="0"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600">
                          <a:ea typeface="Cambria Math" panose="02040503050406030204" pitchFamily="18" charset="0"/>
                        </a:rPr>
                        <m:t>years</m:t>
                      </m:r>
                    </m:oMath>
                  </m:oMathPara>
                </a14:m>
                <a:endParaRPr lang="en-AU" sz="26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549" y="2644573"/>
                <a:ext cx="2948651" cy="454868"/>
              </a:xfrm>
              <a:prstGeom prst="rect">
                <a:avLst/>
              </a:prstGeom>
              <a:blipFill>
                <a:blip r:embed="rId3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3020991" y="2671952"/>
                <a:ext cx="1977035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en-AU" sz="2600" dirty="0"/>
                  <a:t>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U" sz="2600">
                        <a:latin typeface="+mj-lt"/>
                      </a:rPr>
                      <m:t>= </m:t>
                    </m:r>
                    <m:r>
                      <m:rPr>
                        <m:nor/>
                      </m:rPr>
                      <a:rPr lang="en-AU" sz="2600" b="0" i="0" smtClean="0"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AU" sz="2600" b="0" i="0" smtClean="0">
                        <a:ea typeface="Cambria Math" panose="020405030504060302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AU" sz="2600"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AU" sz="2600">
                        <a:ea typeface="Cambria Math" panose="02040503050406030204" pitchFamily="18" charset="0"/>
                      </a:rPr>
                      <m:t>years</m:t>
                    </m:r>
                  </m:oMath>
                </a14:m>
                <a:endParaRPr lang="en-AU" sz="2600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991" y="2671952"/>
                <a:ext cx="1977035" cy="400110"/>
              </a:xfrm>
              <a:prstGeom prst="rect">
                <a:avLst/>
              </a:prstGeom>
              <a:blipFill>
                <a:blip r:embed="rId4"/>
                <a:stretch>
                  <a:fillRect l="-10185" t="-24242" b="-4848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Down Arrow 25"/>
          <p:cNvSpPr>
            <a:spLocks noChangeAspect="1"/>
          </p:cNvSpPr>
          <p:nvPr/>
        </p:nvSpPr>
        <p:spPr>
          <a:xfrm rot="16200000">
            <a:off x="5844765" y="2563329"/>
            <a:ext cx="498171" cy="61735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7" name="Rectangle 26"/>
          <p:cNvSpPr/>
          <p:nvPr/>
        </p:nvSpPr>
        <p:spPr>
          <a:xfrm>
            <a:off x="7573882" y="1389709"/>
            <a:ext cx="4405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AU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Taylor et al.</a:t>
            </a:r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2012; </a:t>
            </a:r>
            <a:r>
              <a:rPr lang="da-DK" sz="2000" i="1" dirty="0">
                <a:solidFill>
                  <a:schemeClr val="bg1">
                    <a:lumMod val="50000"/>
                  </a:schemeClr>
                </a:solidFill>
              </a:rPr>
              <a:t>Hemer et al., 2016</a:t>
            </a:r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741166" y="2203445"/>
            <a:ext cx="2318964" cy="461665"/>
          </a:xfrm>
          <a:prstGeom prst="rect">
            <a:avLst/>
          </a:prstGeom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accent1">
                    <a:lumMod val="75000"/>
                  </a:schemeClr>
                </a:solidFill>
              </a:rPr>
              <a:t>Single model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26700" y="2203445"/>
            <a:ext cx="4367799" cy="461665"/>
          </a:xfrm>
          <a:prstGeom prst="rect">
            <a:avLst/>
          </a:prstGeom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accent1">
                    <a:lumMod val="75000"/>
                  </a:schemeClr>
                </a:solidFill>
              </a:rPr>
              <a:t>Inter-model significance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F246962-2C2D-4E33-A875-D1BC45C3B895}"/>
              </a:ext>
            </a:extLst>
          </p:cNvPr>
          <p:cNvSpPr txBox="1">
            <a:spLocks/>
          </p:cNvSpPr>
          <p:nvPr/>
        </p:nvSpPr>
        <p:spPr>
          <a:xfrm>
            <a:off x="838200" y="3428999"/>
            <a:ext cx="2719332" cy="3176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latin typeface="+mj-lt"/>
              </a:rPr>
              <a:t>ACCESS 1.0</a:t>
            </a:r>
          </a:p>
          <a:p>
            <a:pPr marL="0" indent="0">
              <a:buNone/>
            </a:pPr>
            <a:r>
              <a:rPr lang="en-AU" sz="2400" dirty="0">
                <a:latin typeface="+mj-lt"/>
              </a:rPr>
              <a:t>BCC-CSM1.1</a:t>
            </a:r>
          </a:p>
          <a:p>
            <a:pPr marL="0" indent="0">
              <a:buNone/>
            </a:pPr>
            <a:r>
              <a:rPr lang="en-AU" sz="2400" dirty="0">
                <a:latin typeface="+mj-lt"/>
              </a:rPr>
              <a:t>GFDL-CM3</a:t>
            </a:r>
          </a:p>
          <a:p>
            <a:pPr marL="0" indent="0">
              <a:buNone/>
            </a:pPr>
            <a:r>
              <a:rPr lang="en-AU" sz="2400" dirty="0">
                <a:latin typeface="+mj-lt"/>
              </a:rPr>
              <a:t>HadGEM2-ES</a:t>
            </a:r>
          </a:p>
          <a:p>
            <a:pPr marL="0" indent="0">
              <a:buNone/>
            </a:pPr>
            <a:r>
              <a:rPr lang="en-AU" sz="2400" dirty="0">
                <a:latin typeface="+mj-lt"/>
              </a:rPr>
              <a:t>INMCM4</a:t>
            </a:r>
          </a:p>
          <a:p>
            <a:pPr marL="0" indent="0">
              <a:buNone/>
            </a:pPr>
            <a:r>
              <a:rPr lang="en-AU" sz="2400" dirty="0">
                <a:latin typeface="+mj-lt"/>
              </a:rPr>
              <a:t>MIROC5</a:t>
            </a:r>
          </a:p>
          <a:p>
            <a:pPr marL="0" indent="0">
              <a:buNone/>
            </a:pPr>
            <a:r>
              <a:rPr lang="en-AU" sz="2400" dirty="0">
                <a:latin typeface="+mj-lt"/>
              </a:rPr>
              <a:t>MRI-CGCM3</a:t>
            </a:r>
          </a:p>
          <a:p>
            <a:pPr marL="0" indent="0">
              <a:buNone/>
            </a:pPr>
            <a:endParaRPr lang="en-AU" sz="2400" dirty="0">
              <a:latin typeface="+mj-lt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2BDD23A-EAFB-4CEB-AA9F-3BA7C9D0996F}"/>
              </a:ext>
            </a:extLst>
          </p:cNvPr>
          <p:cNvCxnSpPr>
            <a:cxnSpLocks/>
          </p:cNvCxnSpPr>
          <p:nvPr/>
        </p:nvCxnSpPr>
        <p:spPr>
          <a:xfrm>
            <a:off x="3567101" y="3568106"/>
            <a:ext cx="10106" cy="30143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B73CC05-89D1-4BA6-B88E-4734EF251875}"/>
              </a:ext>
            </a:extLst>
          </p:cNvPr>
          <p:cNvSpPr txBox="1">
            <a:spLocks/>
          </p:cNvSpPr>
          <p:nvPr/>
        </p:nvSpPr>
        <p:spPr>
          <a:xfrm>
            <a:off x="3999233" y="3697162"/>
            <a:ext cx="3330695" cy="475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b="1" dirty="0">
                <a:latin typeface="+mj-lt"/>
              </a:rPr>
              <a:t>Historical dataset</a:t>
            </a:r>
          </a:p>
          <a:p>
            <a:pPr marL="0" indent="0" algn="ctr">
              <a:buNone/>
            </a:pPr>
            <a:r>
              <a:rPr lang="en-AU" sz="2400" i="1" dirty="0">
                <a:latin typeface="+mj-lt"/>
              </a:rPr>
              <a:t>1979-2005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8E03304-E0A6-4100-B4BF-CDC8C835BED9}"/>
              </a:ext>
            </a:extLst>
          </p:cNvPr>
          <p:cNvSpPr txBox="1">
            <a:spLocks/>
          </p:cNvSpPr>
          <p:nvPr/>
        </p:nvSpPr>
        <p:spPr>
          <a:xfrm>
            <a:off x="3979712" y="5324584"/>
            <a:ext cx="3330695" cy="510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b="1" dirty="0">
                <a:latin typeface="+mj-lt"/>
              </a:rPr>
              <a:t>End 21</a:t>
            </a:r>
            <a:r>
              <a:rPr lang="en-AU" sz="2400" b="1" baseline="30000" dirty="0">
                <a:latin typeface="+mj-lt"/>
              </a:rPr>
              <a:t>st</a:t>
            </a:r>
            <a:r>
              <a:rPr lang="en-AU" sz="2400" b="1" dirty="0">
                <a:latin typeface="+mj-lt"/>
              </a:rPr>
              <a:t> Century</a:t>
            </a:r>
          </a:p>
          <a:p>
            <a:pPr marL="0" indent="0" algn="ctr">
              <a:buNone/>
            </a:pPr>
            <a:r>
              <a:rPr lang="en-AU" sz="2400" i="1" dirty="0">
                <a:latin typeface="+mj-lt"/>
              </a:rPr>
              <a:t>2081-2100</a:t>
            </a:r>
          </a:p>
          <a:p>
            <a:pPr marL="0" indent="0" algn="ctr">
              <a:buNone/>
            </a:pPr>
            <a:endParaRPr lang="en-AU" sz="2400" dirty="0">
              <a:latin typeface="+mj-lt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73E6BBE-B633-43F4-A764-1710FFE13A42}"/>
              </a:ext>
            </a:extLst>
          </p:cNvPr>
          <p:cNvSpPr txBox="1">
            <a:spLocks/>
          </p:cNvSpPr>
          <p:nvPr/>
        </p:nvSpPr>
        <p:spPr>
          <a:xfrm>
            <a:off x="8002891" y="5265027"/>
            <a:ext cx="1335988" cy="1033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latin typeface="+mj-lt"/>
              </a:rPr>
              <a:t>RCP4.5</a:t>
            </a:r>
          </a:p>
          <a:p>
            <a:pPr marL="0" indent="0">
              <a:buNone/>
            </a:pPr>
            <a:r>
              <a:rPr lang="en-AU" sz="2400" dirty="0">
                <a:latin typeface="+mj-lt"/>
              </a:rPr>
              <a:t>RCP8.5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FD1037-0AB3-4C78-A07F-E65281D14016}"/>
              </a:ext>
            </a:extLst>
          </p:cNvPr>
          <p:cNvCxnSpPr>
            <a:cxnSpLocks/>
          </p:cNvCxnSpPr>
          <p:nvPr/>
        </p:nvCxnSpPr>
        <p:spPr>
          <a:xfrm flipH="1">
            <a:off x="7590280" y="4836557"/>
            <a:ext cx="10106" cy="17693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2FC7357-F3D1-486C-996A-3431808BBC72}"/>
              </a:ext>
            </a:extLst>
          </p:cNvPr>
          <p:cNvSpPr/>
          <p:nvPr/>
        </p:nvSpPr>
        <p:spPr>
          <a:xfrm>
            <a:off x="10542536" y="4541458"/>
            <a:ext cx="1397500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accent1">
                    <a:lumMod val="75000"/>
                  </a:schemeClr>
                </a:solidFill>
              </a:rPr>
              <a:t>POT EVA</a:t>
            </a:r>
          </a:p>
          <a:p>
            <a:pPr algn="ctr"/>
            <a:r>
              <a:rPr lang="en-AU" sz="2400" b="1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AU" sz="2400" b="1" baseline="-25000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endParaRPr lang="en-A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386797-2537-418F-9620-F974E5818EAC}"/>
              </a:ext>
            </a:extLst>
          </p:cNvPr>
          <p:cNvSpPr/>
          <p:nvPr/>
        </p:nvSpPr>
        <p:spPr>
          <a:xfrm>
            <a:off x="7448012" y="3526584"/>
            <a:ext cx="2119723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accent2"/>
                </a:solidFill>
              </a:rPr>
              <a:t>BC on CFSR-WWIII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660EBC4-AF99-4088-A069-E845888C78F7}"/>
              </a:ext>
            </a:extLst>
          </p:cNvPr>
          <p:cNvSpPr txBox="1">
            <a:spLocks/>
          </p:cNvSpPr>
          <p:nvPr/>
        </p:nvSpPr>
        <p:spPr>
          <a:xfrm>
            <a:off x="394161" y="1067693"/>
            <a:ext cx="5701839" cy="498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i="1" dirty="0">
                <a:solidFill>
                  <a:srgbClr val="0070C0"/>
                </a:solidFill>
                <a:latin typeface="+mj-lt"/>
              </a:rPr>
              <a:t>Multiple models ensemble approach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A57DC97-5D90-493D-85A6-FB008B6D52B6}"/>
              </a:ext>
            </a:extLst>
          </p:cNvPr>
          <p:cNvSpPr txBox="1">
            <a:spLocks/>
          </p:cNvSpPr>
          <p:nvPr/>
        </p:nvSpPr>
        <p:spPr>
          <a:xfrm>
            <a:off x="406780" y="335798"/>
            <a:ext cx="10515600" cy="5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Ensemble of Global Climate Models</a:t>
            </a:r>
          </a:p>
        </p:txBody>
      </p:sp>
    </p:spTree>
    <p:extLst>
      <p:ext uri="{BB962C8B-B14F-4D97-AF65-F5344CB8AC3E}">
        <p14:creationId xmlns:p14="http://schemas.microsoft.com/office/powerpoint/2010/main" val="23857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6" grpId="0" animBg="1"/>
      <p:bldP spid="27" grpId="0"/>
      <p:bldP spid="28" grpId="0" animBg="1"/>
      <p:bldP spid="29" grpId="0" animBg="1"/>
      <p:bldP spid="32" grpId="0"/>
      <p:bldP spid="34" grpId="0"/>
      <p:bldP spid="36" grpId="0"/>
      <p:bldP spid="37" grpId="0"/>
      <p:bldP spid="39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16DEBD-804A-41FE-AE93-985EA47035A3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5586" y="3449593"/>
            <a:ext cx="11149711" cy="5038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i="1" dirty="0">
                <a:solidFill>
                  <a:srgbClr val="0070C0"/>
                </a:solidFill>
                <a:latin typeface="+mj-lt"/>
              </a:rPr>
              <a:t>Representative time interval: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" y="4804532"/>
                <a:ext cx="12192000" cy="419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AU" sz="2400"/>
                            <m:t>T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AU" sz="2400"/>
                            <m:t>eq</m:t>
                          </m:r>
                        </m:sub>
                      </m:sSub>
                      <m:r>
                        <m:rPr>
                          <m:nor/>
                        </m:rPr>
                        <a:rPr lang="en-AU" sz="2400">
                          <a:latin typeface="+mj-lt"/>
                        </a:rPr>
                        <m:t> = </m:t>
                      </m:r>
                      <m:r>
                        <m:rPr>
                          <m:nor/>
                        </m:rPr>
                        <a:rPr lang="en-AU" sz="2400" b="0" i="0" smtClean="0">
                          <a:latin typeface="+mj-lt"/>
                        </a:rPr>
                        <m:t>27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</a:rPr>
                        <m:t>years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</a:rPr>
                        <m:t> ∙ 365 ∙ 4 </m:t>
                      </m:r>
                      <m:r>
                        <m:rPr>
                          <m:nor/>
                        </m:rPr>
                        <a:rPr lang="en-AU" sz="2400" b="0" i="0" smtClean="0">
                          <a:latin typeface="+mj-lt"/>
                          <a:ea typeface="Cambria Math" panose="02040503050406030204" pitchFamily="18" charset="0"/>
                        </a:rPr>
                        <m:t>hindc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asts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 b="0" i="0" smtClean="0">
                          <a:latin typeface="+mj-lt"/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day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 ∙  6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AU" sz="2400" b="0" i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AU" sz="2400" b="0" i="0" smtClean="0">
                          <a:ea typeface="Cambria Math" panose="02040503050406030204" pitchFamily="18" charset="0"/>
                        </a:rPr>
                        <m:t> 7 </m:t>
                      </m:r>
                      <m:r>
                        <m:rPr>
                          <m:nor/>
                        </m:rPr>
                        <a:rPr lang="en-AU" sz="2400" b="0" i="0" smtClean="0">
                          <a:ea typeface="Cambria Math" panose="02040503050406030204" pitchFamily="18" charset="0"/>
                        </a:rPr>
                        <m:t>GCMs</m:t>
                      </m:r>
                      <m:r>
                        <m:rPr>
                          <m:nor/>
                        </m:rPr>
                        <a:rPr lang="en-AU" sz="2400" b="0" i="0" smtClean="0"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AU" sz="2400" b="1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 b="0" i="0" smtClean="0">
                          <a:ea typeface="Cambria Math" panose="02040503050406030204" pitchFamily="18" charset="0"/>
                        </a:rPr>
                        <m:t>189</m:t>
                      </m:r>
                      <m:r>
                        <m:rPr>
                          <m:nor/>
                        </m:rPr>
                        <a:rPr lang="en-AU" sz="2400"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ea typeface="Cambria Math" panose="02040503050406030204" pitchFamily="18" charset="0"/>
                        </a:rPr>
                        <m:t>years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804532"/>
                <a:ext cx="12192000" cy="419859"/>
              </a:xfrm>
              <a:prstGeom prst="rect">
                <a:avLst/>
              </a:prstGeom>
              <a:blipFill>
                <a:blip r:embed="rId2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061694" y="3788777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AU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Breivik et al.</a:t>
            </a:r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2013, 2014)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5585" y="212323"/>
            <a:ext cx="10515600" cy="576707"/>
          </a:xfrm>
        </p:spPr>
        <p:txBody>
          <a:bodyPr>
            <a:noAutofit/>
          </a:bodyPr>
          <a:lstStyle/>
          <a:p>
            <a:r>
              <a:rPr lang="en-AU" sz="3900" dirty="0"/>
              <a:t>Methodology approach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0" y="6035688"/>
                <a:ext cx="12192000" cy="419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AU" sz="2400"/>
                            <m:t>T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AU" sz="2400"/>
                            <m:t>eq</m:t>
                          </m:r>
                        </m:sub>
                      </m:sSub>
                      <m:r>
                        <m:rPr>
                          <m:nor/>
                        </m:rPr>
                        <a:rPr lang="en-AU" sz="2400">
                          <a:latin typeface="+mj-lt"/>
                        </a:rPr>
                        <m:t> = </m:t>
                      </m:r>
                      <m:r>
                        <m:rPr>
                          <m:nor/>
                        </m:rPr>
                        <a:rPr lang="en-AU" sz="2400" b="0" i="0" smtClean="0">
                          <a:latin typeface="+mj-lt"/>
                        </a:rPr>
                        <m:t>20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</a:rPr>
                        <m:t>years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</a:rPr>
                        <m:t> ∙ 365 ∙ 4 </m:t>
                      </m:r>
                      <m:r>
                        <m:rPr>
                          <m:nor/>
                        </m:rPr>
                        <a:rPr lang="en-AU" sz="2400" b="0" i="0" smtClean="0">
                          <a:latin typeface="+mj-lt"/>
                          <a:ea typeface="Cambria Math" panose="02040503050406030204" pitchFamily="18" charset="0"/>
                        </a:rPr>
                        <m:t>hindc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asts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 b="0" i="0" smtClean="0">
                          <a:latin typeface="+mj-lt"/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day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 ∙  6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AU" sz="2400" b="0" i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ea typeface="Cambria Math" panose="02040503050406030204" pitchFamily="18" charset="0"/>
                        </a:rPr>
                        <m:t>∙ 7 </m:t>
                      </m:r>
                      <m:r>
                        <m:rPr>
                          <m:nor/>
                        </m:rPr>
                        <a:rPr lang="en-AU" sz="2400">
                          <a:ea typeface="Cambria Math" panose="02040503050406030204" pitchFamily="18" charset="0"/>
                        </a:rPr>
                        <m:t>GCMs</m:t>
                      </m:r>
                      <m:r>
                        <m:rPr>
                          <m:nor/>
                        </m:rPr>
                        <a:rPr lang="en-AU" sz="2400" b="0" i="0" smtClean="0"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AU" sz="2400" b="1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 b="0" i="0" smtClean="0">
                          <a:latin typeface="+mj-lt"/>
                          <a:ea typeface="Cambria Math" panose="02040503050406030204" pitchFamily="18" charset="0"/>
                        </a:rPr>
                        <m:t>140 </m:t>
                      </m:r>
                      <m:r>
                        <m:rPr>
                          <m:nor/>
                        </m:rPr>
                        <a:rPr lang="en-AU" sz="2400">
                          <a:ea typeface="Cambria Math" panose="02040503050406030204" pitchFamily="18" charset="0"/>
                        </a:rPr>
                        <m:t>years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35688"/>
                <a:ext cx="12192000" cy="419859"/>
              </a:xfrm>
              <a:prstGeom prst="rect">
                <a:avLst/>
              </a:prstGeom>
              <a:blipFill>
                <a:blip r:embed="rId3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40219" y="4325479"/>
            <a:ext cx="413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/>
              <a:t>Historical dataset 1979-2005: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0219" y="5556635"/>
            <a:ext cx="542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/>
              <a:t>Future projection dataset 2081-2100: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F1779B-6A22-4EE3-9234-390967A1B562}"/>
              </a:ext>
            </a:extLst>
          </p:cNvPr>
          <p:cNvSpPr txBox="1">
            <a:spLocks/>
          </p:cNvSpPr>
          <p:nvPr/>
        </p:nvSpPr>
        <p:spPr>
          <a:xfrm>
            <a:off x="355585" y="1178901"/>
            <a:ext cx="11149711" cy="5038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i="1" dirty="0">
                <a:solidFill>
                  <a:srgbClr val="0070C0"/>
                </a:solidFill>
                <a:latin typeface="+mj-lt"/>
              </a:rPr>
              <a:t>Selection of extremes: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96E268-BAB4-46E4-9A41-7932945E74B2}"/>
              </a:ext>
            </a:extLst>
          </p:cNvPr>
          <p:cNvSpPr txBox="1">
            <a:spLocks/>
          </p:cNvSpPr>
          <p:nvPr/>
        </p:nvSpPr>
        <p:spPr>
          <a:xfrm>
            <a:off x="355585" y="1851202"/>
            <a:ext cx="3519394" cy="811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latin typeface="+mj-lt"/>
              </a:rPr>
              <a:t>POT 90</a:t>
            </a:r>
            <a:r>
              <a:rPr lang="en-AU" sz="2400" baseline="30000" dirty="0">
                <a:latin typeface="+mj-lt"/>
              </a:rPr>
              <a:t>th</a:t>
            </a:r>
            <a:r>
              <a:rPr lang="en-AU" sz="2400" dirty="0">
                <a:latin typeface="+mj-lt"/>
              </a:rPr>
              <a:t> percentile for each model</a:t>
            </a:r>
          </a:p>
          <a:p>
            <a:pPr marL="0" indent="0">
              <a:buNone/>
            </a:pPr>
            <a:endParaRPr lang="en-AU" sz="2400" dirty="0"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F70296-DFD3-47A0-90E8-6EACC58AEDA3}"/>
              </a:ext>
            </a:extLst>
          </p:cNvPr>
          <p:cNvSpPr>
            <a:spLocks noChangeAspect="1"/>
          </p:cNvSpPr>
          <p:nvPr/>
        </p:nvSpPr>
        <p:spPr>
          <a:xfrm>
            <a:off x="6489620" y="1772455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987C6-87CA-4FFD-BD12-CD06FF6B9987}"/>
              </a:ext>
            </a:extLst>
          </p:cNvPr>
          <p:cNvSpPr>
            <a:spLocks noChangeAspect="1"/>
          </p:cNvSpPr>
          <p:nvPr/>
        </p:nvSpPr>
        <p:spPr>
          <a:xfrm>
            <a:off x="6971506" y="1667124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49FB05-61D0-4969-A85C-4CAB9E1689CC}"/>
              </a:ext>
            </a:extLst>
          </p:cNvPr>
          <p:cNvSpPr>
            <a:spLocks noChangeAspect="1"/>
          </p:cNvSpPr>
          <p:nvPr/>
        </p:nvSpPr>
        <p:spPr>
          <a:xfrm>
            <a:off x="7080299" y="2305998"/>
            <a:ext cx="180000" cy="180000"/>
          </a:xfrm>
          <a:prstGeom prst="ellipse">
            <a:avLst/>
          </a:prstGeom>
          <a:solidFill>
            <a:srgbClr val="8C564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4379A15-449B-41B6-A977-18A762E59F81}"/>
              </a:ext>
            </a:extLst>
          </p:cNvPr>
          <p:cNvSpPr>
            <a:spLocks noChangeAspect="1"/>
          </p:cNvSpPr>
          <p:nvPr/>
        </p:nvSpPr>
        <p:spPr>
          <a:xfrm>
            <a:off x="6733494" y="2390207"/>
            <a:ext cx="180000" cy="180000"/>
          </a:xfrm>
          <a:prstGeom prst="ellipse">
            <a:avLst/>
          </a:prstGeom>
          <a:solidFill>
            <a:srgbClr val="9467B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388377F-F076-4466-BDF7-0464803CD67F}"/>
              </a:ext>
            </a:extLst>
          </p:cNvPr>
          <p:cNvSpPr/>
          <p:nvPr/>
        </p:nvSpPr>
        <p:spPr>
          <a:xfrm>
            <a:off x="6399590" y="2613288"/>
            <a:ext cx="180000" cy="180000"/>
          </a:xfrm>
          <a:prstGeom prst="ellipse">
            <a:avLst/>
          </a:prstGeom>
          <a:solidFill>
            <a:srgbClr val="E377C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7C76404-B563-47DF-A237-5705B2DCA8EC}"/>
              </a:ext>
            </a:extLst>
          </p:cNvPr>
          <p:cNvSpPr>
            <a:spLocks noChangeAspect="1"/>
          </p:cNvSpPr>
          <p:nvPr/>
        </p:nvSpPr>
        <p:spPr>
          <a:xfrm>
            <a:off x="6366905" y="2186653"/>
            <a:ext cx="180000" cy="180000"/>
          </a:xfrm>
          <a:prstGeom prst="ellipse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20B929D-7E08-415F-A41B-6CB2D1DFEABD}"/>
              </a:ext>
            </a:extLst>
          </p:cNvPr>
          <p:cNvSpPr>
            <a:spLocks noChangeAspect="1"/>
          </p:cNvSpPr>
          <p:nvPr/>
        </p:nvSpPr>
        <p:spPr>
          <a:xfrm>
            <a:off x="6779618" y="2002618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23A0D3-7FC7-44D0-95BC-582BF438A443}"/>
              </a:ext>
            </a:extLst>
          </p:cNvPr>
          <p:cNvSpPr>
            <a:spLocks noChangeAspect="1"/>
          </p:cNvSpPr>
          <p:nvPr/>
        </p:nvSpPr>
        <p:spPr>
          <a:xfrm>
            <a:off x="7341927" y="1529741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FFEE656-4C55-442F-8B23-2CC29871E61B}"/>
              </a:ext>
            </a:extLst>
          </p:cNvPr>
          <p:cNvSpPr>
            <a:spLocks noChangeAspect="1"/>
          </p:cNvSpPr>
          <p:nvPr/>
        </p:nvSpPr>
        <p:spPr>
          <a:xfrm>
            <a:off x="7691888" y="3061742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C27DA5F-E577-4648-ABC6-E46AE3A7D5FC}"/>
              </a:ext>
            </a:extLst>
          </p:cNvPr>
          <p:cNvSpPr>
            <a:spLocks noChangeAspect="1"/>
          </p:cNvSpPr>
          <p:nvPr/>
        </p:nvSpPr>
        <p:spPr>
          <a:xfrm>
            <a:off x="7941993" y="1951542"/>
            <a:ext cx="180000" cy="180000"/>
          </a:xfrm>
          <a:prstGeom prst="ellipse">
            <a:avLst/>
          </a:prstGeom>
          <a:solidFill>
            <a:srgbClr val="8C564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7C40081-6679-40D0-9EB3-5C00B06EFF5B}"/>
              </a:ext>
            </a:extLst>
          </p:cNvPr>
          <p:cNvSpPr>
            <a:spLocks noChangeAspect="1"/>
          </p:cNvSpPr>
          <p:nvPr/>
        </p:nvSpPr>
        <p:spPr>
          <a:xfrm>
            <a:off x="7631470" y="2146907"/>
            <a:ext cx="180000" cy="180000"/>
          </a:xfrm>
          <a:prstGeom prst="ellipse">
            <a:avLst/>
          </a:prstGeom>
          <a:solidFill>
            <a:srgbClr val="9467B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4687ECF-4CFB-40A2-9FC3-1AC109B3AFD9}"/>
              </a:ext>
            </a:extLst>
          </p:cNvPr>
          <p:cNvSpPr/>
          <p:nvPr/>
        </p:nvSpPr>
        <p:spPr>
          <a:xfrm>
            <a:off x="7354212" y="2405601"/>
            <a:ext cx="180000" cy="180000"/>
          </a:xfrm>
          <a:prstGeom prst="ellipse">
            <a:avLst/>
          </a:prstGeom>
          <a:solidFill>
            <a:srgbClr val="E377C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15896F-D4F3-46A5-A307-376E0C96A835}"/>
              </a:ext>
            </a:extLst>
          </p:cNvPr>
          <p:cNvSpPr>
            <a:spLocks noChangeAspect="1"/>
          </p:cNvSpPr>
          <p:nvPr/>
        </p:nvSpPr>
        <p:spPr>
          <a:xfrm>
            <a:off x="7219212" y="1943939"/>
            <a:ext cx="180000" cy="180000"/>
          </a:xfrm>
          <a:prstGeom prst="ellipse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5D108FE-3FEA-4559-B35F-2FC937B148BD}"/>
              </a:ext>
            </a:extLst>
          </p:cNvPr>
          <p:cNvSpPr>
            <a:spLocks noChangeAspect="1"/>
          </p:cNvSpPr>
          <p:nvPr/>
        </p:nvSpPr>
        <p:spPr>
          <a:xfrm>
            <a:off x="7631925" y="1759904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400899B-02C2-44B7-B7E5-6E171E17BD71}"/>
              </a:ext>
            </a:extLst>
          </p:cNvPr>
          <p:cNvSpPr>
            <a:spLocks noChangeAspect="1"/>
          </p:cNvSpPr>
          <p:nvPr/>
        </p:nvSpPr>
        <p:spPr>
          <a:xfrm>
            <a:off x="7691888" y="2455436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178D124-A2F9-459D-92C1-C0FF32C8CFB8}"/>
              </a:ext>
            </a:extLst>
          </p:cNvPr>
          <p:cNvSpPr>
            <a:spLocks noChangeAspect="1"/>
          </p:cNvSpPr>
          <p:nvPr/>
        </p:nvSpPr>
        <p:spPr>
          <a:xfrm>
            <a:off x="8007402" y="2329256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07132BF-A2DC-4925-A2E1-0AE0F21DE57B}"/>
              </a:ext>
            </a:extLst>
          </p:cNvPr>
          <p:cNvSpPr>
            <a:spLocks noChangeAspect="1"/>
          </p:cNvSpPr>
          <p:nvPr/>
        </p:nvSpPr>
        <p:spPr>
          <a:xfrm>
            <a:off x="7467866" y="2809503"/>
            <a:ext cx="180000" cy="180000"/>
          </a:xfrm>
          <a:prstGeom prst="ellipse">
            <a:avLst/>
          </a:prstGeom>
          <a:solidFill>
            <a:srgbClr val="8C564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9EC718C-8524-4D14-874A-DBBFC7154FA5}"/>
              </a:ext>
            </a:extLst>
          </p:cNvPr>
          <p:cNvSpPr>
            <a:spLocks noChangeAspect="1"/>
          </p:cNvSpPr>
          <p:nvPr/>
        </p:nvSpPr>
        <p:spPr>
          <a:xfrm>
            <a:off x="7157343" y="3004868"/>
            <a:ext cx="180000" cy="180000"/>
          </a:xfrm>
          <a:prstGeom prst="ellipse">
            <a:avLst/>
          </a:prstGeom>
          <a:solidFill>
            <a:srgbClr val="9467B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3B23DD9-163F-4862-8805-9AB965863C43}"/>
              </a:ext>
            </a:extLst>
          </p:cNvPr>
          <p:cNvSpPr/>
          <p:nvPr/>
        </p:nvSpPr>
        <p:spPr>
          <a:xfrm>
            <a:off x="7958813" y="2755658"/>
            <a:ext cx="180000" cy="180000"/>
          </a:xfrm>
          <a:prstGeom prst="ellipse">
            <a:avLst/>
          </a:prstGeom>
          <a:solidFill>
            <a:srgbClr val="E377C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F394CE6-04A8-49D8-899B-63B66303ADD0}"/>
              </a:ext>
            </a:extLst>
          </p:cNvPr>
          <p:cNvSpPr>
            <a:spLocks noChangeAspect="1"/>
          </p:cNvSpPr>
          <p:nvPr/>
        </p:nvSpPr>
        <p:spPr>
          <a:xfrm>
            <a:off x="6712118" y="2836850"/>
            <a:ext cx="180000" cy="180000"/>
          </a:xfrm>
          <a:prstGeom prst="ellipse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EFF798E-5C55-4C8A-85DF-4FCB3E25C02A}"/>
              </a:ext>
            </a:extLst>
          </p:cNvPr>
          <p:cNvSpPr>
            <a:spLocks noChangeAspect="1"/>
          </p:cNvSpPr>
          <p:nvPr/>
        </p:nvSpPr>
        <p:spPr>
          <a:xfrm>
            <a:off x="7069652" y="2651526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AE706E6-1710-424C-96C7-CB9EB8AC5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7" t="54362" r="3232" b="23623"/>
          <a:stretch/>
        </p:blipFill>
        <p:spPr>
          <a:xfrm>
            <a:off x="4059304" y="1112798"/>
            <a:ext cx="2028235" cy="2160000"/>
          </a:xfrm>
          <a:prstGeom prst="rect">
            <a:avLst/>
          </a:prstGeom>
        </p:spPr>
      </p:pic>
      <p:sp>
        <p:nvSpPr>
          <p:cNvPr id="64" name="Shape 209">
            <a:extLst>
              <a:ext uri="{FF2B5EF4-FFF2-40B4-BE49-F238E27FC236}">
                <a16:creationId xmlns:a16="http://schemas.microsoft.com/office/drawing/2014/main" id="{5F6CA249-7BB0-4A0B-A7D8-7AFA36CAA318}"/>
              </a:ext>
            </a:extLst>
          </p:cNvPr>
          <p:cNvSpPr/>
          <p:nvPr/>
        </p:nvSpPr>
        <p:spPr>
          <a:xfrm rot="-5400000">
            <a:off x="8550439" y="2060422"/>
            <a:ext cx="498300" cy="617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E75B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93E7D1B-C6EB-4FC0-B98C-A55C425AD1A1}"/>
              </a:ext>
            </a:extLst>
          </p:cNvPr>
          <p:cNvSpPr txBox="1">
            <a:spLocks/>
          </p:cNvSpPr>
          <p:nvPr/>
        </p:nvSpPr>
        <p:spPr>
          <a:xfrm>
            <a:off x="9192269" y="1870062"/>
            <a:ext cx="2775437" cy="469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latin typeface="+mj-lt"/>
              </a:rPr>
              <a:t>1000 highest peaks</a:t>
            </a:r>
          </a:p>
          <a:p>
            <a:pPr marL="0" indent="0">
              <a:buNone/>
            </a:pPr>
            <a:endParaRPr lang="en-AU" sz="2400" dirty="0">
              <a:latin typeface="+mj-l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59E087B-8638-4491-980F-9D705309C6D6}"/>
              </a:ext>
            </a:extLst>
          </p:cNvPr>
          <p:cNvSpPr/>
          <p:nvPr/>
        </p:nvSpPr>
        <p:spPr>
          <a:xfrm>
            <a:off x="866053" y="2528697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AU" sz="20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Lopatoukhin</a:t>
            </a:r>
            <a:r>
              <a:rPr lang="en-AU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</a:t>
            </a:r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2000)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A2B856C2-798C-4D29-81D5-8C2570B78F3E}"/>
              </a:ext>
            </a:extLst>
          </p:cNvPr>
          <p:cNvSpPr txBox="1">
            <a:spLocks/>
          </p:cNvSpPr>
          <p:nvPr/>
        </p:nvSpPr>
        <p:spPr>
          <a:xfrm>
            <a:off x="9791258" y="2390848"/>
            <a:ext cx="1449899" cy="469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b="1" dirty="0">
                <a:latin typeface="+mj-lt"/>
              </a:rPr>
              <a:t>ens1000</a:t>
            </a:r>
          </a:p>
          <a:p>
            <a:pPr marL="0" indent="0">
              <a:buNone/>
            </a:pPr>
            <a:endParaRPr lang="en-A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909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16DEBD-804A-41FE-AE93-985EA47035A3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249054" y="1123641"/>
            <a:ext cx="5426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i="1" dirty="0">
                <a:solidFill>
                  <a:srgbClr val="0070C0"/>
                </a:solidFill>
              </a:rPr>
              <a:t>Model climatology comparable to the observed climatology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39792" y="5894685"/>
            <a:ext cx="1735082" cy="461665"/>
          </a:xfrm>
          <a:prstGeom prst="rect">
            <a:avLst/>
          </a:prstGeom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400" i="1" dirty="0">
                <a:solidFill>
                  <a:schemeClr val="accent1">
                    <a:lumMod val="75000"/>
                  </a:schemeClr>
                </a:solidFill>
              </a:rPr>
              <a:t>POT 99.8%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47433" y="5471910"/>
            <a:ext cx="2354842" cy="5232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chemeClr val="accent1">
                    <a:lumMod val="75000"/>
                  </a:schemeClr>
                </a:solidFill>
              </a:rPr>
              <a:t>CFSR/CMIP5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11832" y="5471910"/>
            <a:ext cx="2204600" cy="88444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C:\Users\ameucci\Desktop\AlbertoPERS\UniMelbSync\_proj2_COWCLIP\images\1_Hs_POT99.8_Bias_CFSR_CMIP5..png">
            <a:extLst>
              <a:ext uri="{FF2B5EF4-FFF2-40B4-BE49-F238E27FC236}">
                <a16:creationId xmlns:a16="http://schemas.microsoft.com/office/drawing/2014/main" id="{D6E027D3-3AF9-4750-A857-3F6668E5E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25389"/>
          <a:stretch/>
        </p:blipFill>
        <p:spPr bwMode="auto">
          <a:xfrm>
            <a:off x="5615357" y="12875"/>
            <a:ext cx="6567299" cy="510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ameucci\Desktop\AlbertoPERS\UniMelbSync\_proj2_COWCLIP\images\1_Hs_POT99.8_Bias_CFSR_CMIP5..png">
            <a:extLst>
              <a:ext uri="{FF2B5EF4-FFF2-40B4-BE49-F238E27FC236}">
                <a16:creationId xmlns:a16="http://schemas.microsoft.com/office/drawing/2014/main" id="{0D4F7A51-EDF2-45B0-A40D-A0601861C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t="74500" r="29765"/>
          <a:stretch/>
        </p:blipFill>
        <p:spPr bwMode="auto">
          <a:xfrm>
            <a:off x="5601859" y="5100917"/>
            <a:ext cx="3145434" cy="174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2FBEDD-43AD-4636-97AF-74FD033D9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61"/>
          <a:stretch/>
        </p:blipFill>
        <p:spPr>
          <a:xfrm>
            <a:off x="9344" y="2657931"/>
            <a:ext cx="5665831" cy="288000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4014847-0088-4D3B-8692-E0B54CD688FD}"/>
              </a:ext>
            </a:extLst>
          </p:cNvPr>
          <p:cNvSpPr txBox="1">
            <a:spLocks/>
          </p:cNvSpPr>
          <p:nvPr/>
        </p:nvSpPr>
        <p:spPr>
          <a:xfrm>
            <a:off x="804937" y="2274023"/>
            <a:ext cx="4074644" cy="383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dirty="0">
                <a:latin typeface="+mj-lt"/>
              </a:rPr>
              <a:t>100years Hs CFSR 99.8% POT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DDA440-7B51-4A2B-A829-5DB58CC2F06F}"/>
              </a:ext>
            </a:extLst>
          </p:cNvPr>
          <p:cNvSpPr txBox="1">
            <a:spLocks/>
          </p:cNvSpPr>
          <p:nvPr/>
        </p:nvSpPr>
        <p:spPr>
          <a:xfrm>
            <a:off x="190283" y="205162"/>
            <a:ext cx="4835020" cy="608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/>
              <a:t>Methodology testing</a:t>
            </a:r>
            <a:endParaRPr lang="en-AU" sz="28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69413F3-5BBA-4185-BFFF-CB762CE9140A}"/>
              </a:ext>
            </a:extLst>
          </p:cNvPr>
          <p:cNvSpPr txBox="1">
            <a:spLocks/>
          </p:cNvSpPr>
          <p:nvPr/>
        </p:nvSpPr>
        <p:spPr>
          <a:xfrm>
            <a:off x="838200" y="5795518"/>
            <a:ext cx="4208834" cy="792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dirty="0">
                <a:latin typeface="+mj-lt"/>
              </a:rPr>
              <a:t>Bias Correction of historical datasets based on 99.8% H</a:t>
            </a:r>
            <a:r>
              <a:rPr lang="en-AU" sz="2400" baseline="-25000" dirty="0">
                <a:latin typeface="+mj-lt"/>
              </a:rPr>
              <a:t>s,100</a:t>
            </a:r>
          </a:p>
        </p:txBody>
      </p:sp>
    </p:spTree>
    <p:extLst>
      <p:ext uri="{BB962C8B-B14F-4D97-AF65-F5344CB8AC3E}">
        <p14:creationId xmlns:p14="http://schemas.microsoft.com/office/powerpoint/2010/main" val="29290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16DEBD-804A-41FE-AE93-985EA47035A3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1487" y="1100843"/>
            <a:ext cx="6240861" cy="9135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i="1" dirty="0">
                <a:solidFill>
                  <a:srgbClr val="0070C0"/>
                </a:solidFill>
              </a:rPr>
              <a:t>Independent and identically distributed (</a:t>
            </a:r>
            <a:r>
              <a:rPr lang="en-AU" i="1" dirty="0" err="1">
                <a:solidFill>
                  <a:srgbClr val="0070C0"/>
                </a:solidFill>
              </a:rPr>
              <a:t>i.i.d</a:t>
            </a:r>
            <a:r>
              <a:rPr lang="en-AU" i="1" dirty="0">
                <a:solidFill>
                  <a:srgbClr val="0070C0"/>
                </a:solidFill>
              </a:rPr>
              <a:t>) model extremes</a:t>
            </a:r>
            <a:r>
              <a:rPr lang="en-AU" dirty="0"/>
              <a:t>		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283" y="205162"/>
            <a:ext cx="4835020" cy="608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/>
              <a:t>Methodology testing</a:t>
            </a:r>
            <a:endParaRPr lang="en-AU" sz="2800" dirty="0"/>
          </a:p>
        </p:txBody>
      </p:sp>
      <p:sp>
        <p:nvSpPr>
          <p:cNvPr id="14" name="Rectangle 13"/>
          <p:cNvSpPr/>
          <p:nvPr/>
        </p:nvSpPr>
        <p:spPr>
          <a:xfrm>
            <a:off x="3425103" y="3516773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AU" sz="2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Coles</a:t>
            </a:r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2001)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9169F-CFBD-4B2D-AA8C-85AB77C9D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6" y="2531028"/>
            <a:ext cx="6900777" cy="3960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8FBC846-EB0C-46DE-9FC9-B8468B3F7C5F}"/>
              </a:ext>
            </a:extLst>
          </p:cNvPr>
          <p:cNvSpPr/>
          <p:nvPr/>
        </p:nvSpPr>
        <p:spPr>
          <a:xfrm>
            <a:off x="1039928" y="5395084"/>
            <a:ext cx="387627" cy="377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58389C-2D60-4E7F-98D5-960D43C4AEE8}"/>
              </a:ext>
            </a:extLst>
          </p:cNvPr>
          <p:cNvSpPr/>
          <p:nvPr/>
        </p:nvSpPr>
        <p:spPr>
          <a:xfrm>
            <a:off x="3153166" y="5395083"/>
            <a:ext cx="387627" cy="377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39BF9D-E0CB-4870-A619-43803D89F001}"/>
              </a:ext>
            </a:extLst>
          </p:cNvPr>
          <p:cNvSpPr/>
          <p:nvPr/>
        </p:nvSpPr>
        <p:spPr>
          <a:xfrm>
            <a:off x="5978019" y="5395083"/>
            <a:ext cx="387627" cy="377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 descr="C:\Users\ameucci\Desktop\AlbertoPERS\UniMelbSync\_proj2_COWCLIP\images\qq_xGFDL-CM3_yBCC-CSM1.1_SO.png">
            <a:extLst>
              <a:ext uri="{FF2B5EF4-FFF2-40B4-BE49-F238E27FC236}">
                <a16:creationId xmlns:a16="http://schemas.microsoft.com/office/drawing/2014/main" id="{753CB1B5-3D06-4435-AC8A-EFBFA472B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63" y="98081"/>
            <a:ext cx="4585288" cy="66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5244142" y="1592414"/>
            <a:ext cx="2163101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GFDL-CM3</a:t>
            </a:r>
          </a:p>
          <a:p>
            <a:pPr algn="ctr"/>
            <a:r>
              <a:rPr lang="en-AU" sz="2400" dirty="0">
                <a:solidFill>
                  <a:schemeClr val="tx1"/>
                </a:solidFill>
              </a:rPr>
              <a:t>BCC-CSM1.1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6658" y="2315794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400" dirty="0"/>
              <a:t>SO2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46657" y="4511029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400" dirty="0"/>
              <a:t>SO3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52269" y="120560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400" dirty="0"/>
              <a:t>SO1</a:t>
            </a:r>
          </a:p>
        </p:txBody>
      </p:sp>
    </p:spTree>
    <p:extLst>
      <p:ext uri="{BB962C8B-B14F-4D97-AF65-F5344CB8AC3E}">
        <p14:creationId xmlns:p14="http://schemas.microsoft.com/office/powerpoint/2010/main" val="409747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0" grpId="0" animBg="1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F858A-4110-4B46-9CF3-80292603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8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E1FBA-4701-46BE-BF02-DD8462268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"/>
          <a:stretch/>
        </p:blipFill>
        <p:spPr bwMode="auto">
          <a:xfrm>
            <a:off x="5078307" y="263911"/>
            <a:ext cx="7090833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DD52A-A1D2-4B54-9D1F-9138D7A76E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 bwMode="auto">
          <a:xfrm>
            <a:off x="5142139" y="3625023"/>
            <a:ext cx="7017816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C2036E-F946-4F51-BF4B-5F632CDE88B9}"/>
              </a:ext>
            </a:extLst>
          </p:cNvPr>
          <p:cNvSpPr txBox="1">
            <a:spLocks/>
          </p:cNvSpPr>
          <p:nvPr/>
        </p:nvSpPr>
        <p:spPr>
          <a:xfrm>
            <a:off x="144390" y="4625413"/>
            <a:ext cx="4656210" cy="383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latin typeface="+mj-lt"/>
              </a:rPr>
              <a:t>Normalized sum of 7 RMSE: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D4B62C-3B57-4936-9BB2-210099AEA488}"/>
              </a:ext>
            </a:extLst>
          </p:cNvPr>
          <p:cNvSpPr txBox="1">
            <a:spLocks/>
          </p:cNvSpPr>
          <p:nvPr/>
        </p:nvSpPr>
        <p:spPr>
          <a:xfrm>
            <a:off x="219667" y="1050366"/>
            <a:ext cx="3519394" cy="811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latin typeface="+mj-lt"/>
              </a:rPr>
              <a:t>Selection of extremes over 90</a:t>
            </a:r>
            <a:r>
              <a:rPr lang="en-AU" sz="2400" baseline="30000" dirty="0">
                <a:latin typeface="+mj-lt"/>
              </a:rPr>
              <a:t>th</a:t>
            </a:r>
            <a:r>
              <a:rPr lang="en-AU" sz="2400" dirty="0">
                <a:latin typeface="+mj-lt"/>
              </a:rPr>
              <a:t> percentile</a:t>
            </a:r>
          </a:p>
          <a:p>
            <a:pPr marL="0" indent="0">
              <a:buNone/>
            </a:pPr>
            <a:endParaRPr lang="en-AU" sz="2400" dirty="0">
              <a:latin typeface="+mj-lt"/>
            </a:endParaRPr>
          </a:p>
        </p:txBody>
      </p:sp>
      <p:pic>
        <p:nvPicPr>
          <p:cNvPr id="10" name="Picture 9" descr="Z:\hard_drive\python\myScripts\CAWCR_global\var\plots\extremes_QQ_C3.png">
            <a:extLst>
              <a:ext uri="{FF2B5EF4-FFF2-40B4-BE49-F238E27FC236}">
                <a16:creationId xmlns:a16="http://schemas.microsoft.com/office/drawing/2014/main" id="{BB304CCE-9A31-48A2-AA57-5B454EFEBD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272"/>
          <a:stretch/>
        </p:blipFill>
        <p:spPr bwMode="auto">
          <a:xfrm>
            <a:off x="2111" y="1847307"/>
            <a:ext cx="5098774" cy="2520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FDBA0C-89D6-43C2-8C51-945807411A09}"/>
                  </a:ext>
                </a:extLst>
              </p:cNvPr>
              <p:cNvSpPr txBox="1"/>
              <p:nvPr/>
            </p:nvSpPr>
            <p:spPr>
              <a:xfrm>
                <a:off x="1006775" y="5267919"/>
                <a:ext cx="2931440" cy="845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𝑡𝑒𝑠𝑡</m:t>
                      </m:r>
                      <m:r>
                        <a:rPr lang="en-AU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sz="2400">
                          <a:latin typeface="+mj-lt"/>
                        </a:rPr>
                        <m:t>= </m:t>
                      </m:r>
                      <m:f>
                        <m:fPr>
                          <m:ctrlPr>
                            <a:rPr lang="en-AU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AU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AU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b="0" i="1" smtClean="0">
                                      <a:latin typeface="Cambria Math" panose="02040503050406030204" pitchFamily="18" charset="0"/>
                                    </a:rPr>
                                    <m:t>𝑅𝑀𝑆𝐸</m:t>
                                  </m:r>
                                </m:e>
                                <m:sub>
                                  <m:r>
                                    <a:rPr lang="en-AU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Sup>
                            <m:sSubSupPr>
                              <m:ctrlPr>
                                <a:rPr lang="en-AU" sz="2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,100</m:t>
                              </m:r>
                            </m:sub>
                            <m:sup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𝑒𝑛𝑠</m:t>
                              </m:r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1000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FDBA0C-89D6-43C2-8C51-945807411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75" y="5267919"/>
                <a:ext cx="2931440" cy="8455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7DEE79FD-775C-460B-BD16-896C32511ABB}"/>
              </a:ext>
            </a:extLst>
          </p:cNvPr>
          <p:cNvSpPr txBox="1">
            <a:spLocks/>
          </p:cNvSpPr>
          <p:nvPr/>
        </p:nvSpPr>
        <p:spPr>
          <a:xfrm>
            <a:off x="190283" y="205162"/>
            <a:ext cx="4835020" cy="608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/>
              <a:t>Methodology testing</a:t>
            </a:r>
            <a:endParaRPr lang="en-AU" sz="28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EA2AAB-722B-49B5-82A3-2FF91A67D95B}"/>
              </a:ext>
            </a:extLst>
          </p:cNvPr>
          <p:cNvSpPr txBox="1">
            <a:spLocks/>
          </p:cNvSpPr>
          <p:nvPr/>
        </p:nvSpPr>
        <p:spPr>
          <a:xfrm>
            <a:off x="5185549" y="42664"/>
            <a:ext cx="2676511" cy="4424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latin typeface="+mj-lt"/>
              </a:rPr>
              <a:t>Hist. 1979-2005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E2E137-318B-4FCD-B86C-827460B8C755}"/>
              </a:ext>
            </a:extLst>
          </p:cNvPr>
          <p:cNvSpPr txBox="1">
            <a:spLocks/>
          </p:cNvSpPr>
          <p:nvPr/>
        </p:nvSpPr>
        <p:spPr>
          <a:xfrm>
            <a:off x="5185549" y="3499702"/>
            <a:ext cx="4608261" cy="4424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latin typeface="+mj-lt"/>
              </a:rPr>
              <a:t>NO-BC End 21</a:t>
            </a:r>
            <a:r>
              <a:rPr lang="en-AU" baseline="30000" dirty="0">
                <a:latin typeface="+mj-lt"/>
              </a:rPr>
              <a:t>st</a:t>
            </a:r>
            <a:r>
              <a:rPr lang="en-AU" dirty="0">
                <a:latin typeface="+mj-lt"/>
              </a:rPr>
              <a:t>C. 2081-2100</a:t>
            </a:r>
          </a:p>
        </p:txBody>
      </p:sp>
    </p:spTree>
    <p:extLst>
      <p:ext uri="{BB962C8B-B14F-4D97-AF65-F5344CB8AC3E}">
        <p14:creationId xmlns:p14="http://schemas.microsoft.com/office/powerpoint/2010/main" val="41164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8D62D8A-001D-4E9A-8638-FE8C66185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t="6720" r="4241" b="46402"/>
          <a:stretch/>
        </p:blipFill>
        <p:spPr>
          <a:xfrm>
            <a:off x="4574658" y="346099"/>
            <a:ext cx="7511142" cy="30377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1FA7A-F885-48F4-B284-3760BA3B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DEBD-804A-41FE-AE93-985EA47035A3}" type="slidenum">
              <a:rPr lang="en-AU" smtClean="0"/>
              <a:t>9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E9F16-BACB-4E7D-A209-DF27536A8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t="53121" r="4241"/>
          <a:stretch/>
        </p:blipFill>
        <p:spPr>
          <a:xfrm>
            <a:off x="4597236" y="3462867"/>
            <a:ext cx="7511142" cy="303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8E3D1-C029-4DF9-9223-68D788293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82"/>
          <a:stretch/>
        </p:blipFill>
        <p:spPr>
          <a:xfrm>
            <a:off x="524615" y="767786"/>
            <a:ext cx="3945720" cy="2668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533A18-6485-4C93-95A3-AB1F37D7A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94365"/>
          <a:stretch/>
        </p:blipFill>
        <p:spPr>
          <a:xfrm>
            <a:off x="1860433" y="6472557"/>
            <a:ext cx="8471135" cy="311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AE60D5-287A-44EE-974C-76D410CEDF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0"/>
          <a:stretch/>
        </p:blipFill>
        <p:spPr>
          <a:xfrm>
            <a:off x="524615" y="3774935"/>
            <a:ext cx="3945720" cy="272970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1756DE-4142-40E4-98CC-87920B39FA8C}"/>
              </a:ext>
            </a:extLst>
          </p:cNvPr>
          <p:cNvCxnSpPr>
            <a:cxnSpLocks/>
          </p:cNvCxnSpPr>
          <p:nvPr/>
        </p:nvCxnSpPr>
        <p:spPr>
          <a:xfrm flipH="1">
            <a:off x="3817620" y="2731770"/>
            <a:ext cx="3673928" cy="1"/>
          </a:xfrm>
          <a:prstGeom prst="straightConnector1">
            <a:avLst/>
          </a:prstGeom>
          <a:ln w="12700">
            <a:headEnd type="oval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88272A-AD12-4A4E-A542-D91DE2C52A66}"/>
              </a:ext>
            </a:extLst>
          </p:cNvPr>
          <p:cNvSpPr txBox="1">
            <a:spLocks/>
          </p:cNvSpPr>
          <p:nvPr/>
        </p:nvSpPr>
        <p:spPr>
          <a:xfrm>
            <a:off x="9314683" y="107061"/>
            <a:ext cx="2676511" cy="4424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AU" dirty="0">
                <a:latin typeface="+mj-lt"/>
              </a:rPr>
              <a:t>Hist. 1979-2005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98EA706-7A7B-44AB-9F57-651D17C1F84F}"/>
              </a:ext>
            </a:extLst>
          </p:cNvPr>
          <p:cNvSpPr txBox="1">
            <a:spLocks/>
          </p:cNvSpPr>
          <p:nvPr/>
        </p:nvSpPr>
        <p:spPr>
          <a:xfrm>
            <a:off x="7382933" y="3322884"/>
            <a:ext cx="4608261" cy="4424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AU" dirty="0">
                <a:latin typeface="+mj-lt"/>
              </a:rPr>
              <a:t>NO-BC End 21</a:t>
            </a:r>
            <a:r>
              <a:rPr lang="en-AU" baseline="30000" dirty="0">
                <a:latin typeface="+mj-lt"/>
              </a:rPr>
              <a:t>st</a:t>
            </a:r>
            <a:r>
              <a:rPr lang="en-AU" dirty="0">
                <a:latin typeface="+mj-lt"/>
              </a:rPr>
              <a:t>C. 2081-2100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05DB98-5BD3-4C79-8599-F17F61640310}"/>
              </a:ext>
            </a:extLst>
          </p:cNvPr>
          <p:cNvSpPr txBox="1">
            <a:spLocks/>
          </p:cNvSpPr>
          <p:nvPr/>
        </p:nvSpPr>
        <p:spPr>
          <a:xfrm>
            <a:off x="190283" y="205162"/>
            <a:ext cx="4835020" cy="608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/>
              <a:t>Methodology testing</a:t>
            </a:r>
            <a:endParaRPr lang="en-AU" sz="28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D65E6F-7E89-4D36-811B-C0611216A5A4}"/>
              </a:ext>
            </a:extLst>
          </p:cNvPr>
          <p:cNvCxnSpPr>
            <a:cxnSpLocks/>
          </p:cNvCxnSpPr>
          <p:nvPr/>
        </p:nvCxnSpPr>
        <p:spPr>
          <a:xfrm flipH="1">
            <a:off x="3817620" y="5947410"/>
            <a:ext cx="3673928" cy="1"/>
          </a:xfrm>
          <a:prstGeom prst="straightConnector1">
            <a:avLst/>
          </a:prstGeom>
          <a:ln w="12700">
            <a:headEnd type="oval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84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30651</TotalTime>
  <Words>807</Words>
  <Application>Microsoft Office PowerPoint</Application>
  <PresentationFormat>Widescreen</PresentationFormat>
  <Paragraphs>149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Cambria Math</vt:lpstr>
      <vt:lpstr>Office Theme</vt:lpstr>
      <vt:lpstr>Climate driven changes in wave extremes from an ensemble of Global Climate Models</vt:lpstr>
      <vt:lpstr>Motivation of the study</vt:lpstr>
      <vt:lpstr>Ensemble of operational forecasts</vt:lpstr>
      <vt:lpstr>PowerPoint Presentation</vt:lpstr>
      <vt:lpstr>Methodology approach</vt:lpstr>
      <vt:lpstr>PowerPoint Presentation</vt:lpstr>
      <vt:lpstr>PowerPoint Presentation</vt:lpstr>
      <vt:lpstr>PowerPoint Presentation</vt:lpstr>
      <vt:lpstr>PowerPoint Presentation</vt:lpstr>
      <vt:lpstr>Hs 100 years RP ens1000 – Hist. 1979-2005</vt:lpstr>
      <vt:lpstr>Hs 100 years: Hist. – End 21st Century RCP 4.5</vt:lpstr>
      <vt:lpstr>Hs 100 years: Hist. – End 21st Century RCP 8.5</vt:lpstr>
      <vt:lpstr>Potential</vt:lpstr>
      <vt:lpstr>References</vt:lpstr>
    </vt:vector>
  </TitlesOfParts>
  <Company>The University of Melbourne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and wave extremes from atmosphere and wave model ensembles</dc:title>
  <dc:creator>Alberto Meucci</dc:creator>
  <cp:lastModifiedBy>Alberto Meucci</cp:lastModifiedBy>
  <cp:revision>295</cp:revision>
  <cp:lastPrinted>2018-04-11T05:15:06Z</cp:lastPrinted>
  <dcterms:created xsi:type="dcterms:W3CDTF">2018-04-05T02:19:21Z</dcterms:created>
  <dcterms:modified xsi:type="dcterms:W3CDTF">2018-11-16T03:00:08Z</dcterms:modified>
</cp:coreProperties>
</file>