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5" r:id="rId2"/>
    <p:sldMasterId id="2147483734" r:id="rId3"/>
  </p:sldMasterIdLst>
  <p:notesMasterIdLst>
    <p:notesMasterId r:id="rId16"/>
  </p:notesMasterIdLst>
  <p:handoutMasterIdLst>
    <p:handoutMasterId r:id="rId17"/>
  </p:handoutMasterIdLst>
  <p:sldIdLst>
    <p:sldId id="440" r:id="rId4"/>
    <p:sldId id="442" r:id="rId5"/>
    <p:sldId id="533" r:id="rId6"/>
    <p:sldId id="447" r:id="rId7"/>
    <p:sldId id="505" r:id="rId8"/>
    <p:sldId id="506" r:id="rId9"/>
    <p:sldId id="486" r:id="rId10"/>
    <p:sldId id="487" r:id="rId11"/>
    <p:sldId id="527" r:id="rId12"/>
    <p:sldId id="488" r:id="rId13"/>
    <p:sldId id="531" r:id="rId14"/>
    <p:sldId id="525" r:id="rId15"/>
  </p:sldIdLst>
  <p:sldSz cx="9144000" cy="6858000" type="screen4x3"/>
  <p:notesSz cx="6807200" cy="99393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99FF33"/>
    <a:srgbClr val="CCFF33"/>
    <a:srgbClr val="0E7D60"/>
    <a:srgbClr val="337D3A"/>
    <a:srgbClr val="336B8D"/>
    <a:srgbClr val="000096"/>
    <a:srgbClr val="00007E"/>
    <a:srgbClr val="008000"/>
    <a:srgbClr val="FA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8" autoAdjust="0"/>
    <p:restoredTop sz="79408" autoAdjust="0"/>
  </p:normalViewPr>
  <p:slideViewPr>
    <p:cSldViewPr snapToObjects="1">
      <p:cViewPr varScale="1">
        <p:scale>
          <a:sx n="57" d="100"/>
          <a:sy n="57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97328D-2A3D-40AC-A54C-FEC4F1F0DB01}" type="datetime1">
              <a:rPr lang="en-AU"/>
              <a:pPr/>
              <a:t>19/11/2018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4E49A7F-93C3-41C1-8F2B-4B271D8602A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78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4254B50-936D-4C6F-8C29-D49F46CA5803}" type="datetime1">
              <a:rPr lang="en-AU"/>
              <a:pPr/>
              <a:t>19/11/2018</a:t>
            </a:fld>
            <a:endParaRPr lang="en-A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F0DF2B0-E62D-4BCE-9E8E-2033338AC4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38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49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95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rPr>
              <a:t>Presented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rPr>
              <a:t>as percentage of model scenarios with winds exceeding specific threshold per day.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956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t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12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31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31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98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69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charset="-128"/>
                <a:cs typeface="+mn-cs"/>
              </a:rPr>
              <a:t>Tropical cyclones can be characterised with a reasonable degree of accuracy by measuring relatively few parameters, such as their location; intensity; size of eye; and size of outer circulation.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018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33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Corrected forecasts tend to cluster too closely around the climatological mean,</a:t>
            </a:r>
            <a:r>
              <a:rPr lang="en-AU" baseline="0" dirty="0"/>
              <a:t> t</a:t>
            </a:r>
            <a:r>
              <a:rPr lang="en-AU" dirty="0"/>
              <a:t>his is bad, the uncertainty should be greater at long range!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At long range, statistical correction schemes tend to “regress to the mean”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we bias-correct ensemble members individually, at long range the ensemble will tend to lose spread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Instead we correct the ensemble mean, but keep the perturbations about the mean unchanged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2B0-E62D-4BCE-9E8E-2033338AC497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28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622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  <p:pic>
        <p:nvPicPr>
          <p:cNvPr id="18437" name="Picture 7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1219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791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7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3">
            <a:hlinkClick r:id="" action="ppaction://noaction"/>
          </p:cNvPr>
          <p:cNvSpPr/>
          <p:nvPr userDrawn="1"/>
        </p:nvSpPr>
        <p:spPr>
          <a:xfrm>
            <a:off x="7956376" y="44624"/>
            <a:ext cx="115212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22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573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744663"/>
            <a:ext cx="42418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4663"/>
            <a:ext cx="4243388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33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21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606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04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29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74638"/>
            <a:ext cx="653089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6935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972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040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59000" cy="6364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74638"/>
            <a:ext cx="6326188" cy="6364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693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11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6394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25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241800" cy="5094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3388" cy="5094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818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011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3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94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108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760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749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02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59000" cy="6419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74638"/>
            <a:ext cx="6326188" cy="6419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92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1182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2531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8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5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8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17700" y="274638"/>
            <a:ext cx="6996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7" descr="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3400" y="274638"/>
            <a:ext cx="3317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744663"/>
            <a:ext cx="8637588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pic>
        <p:nvPicPr>
          <p:cNvPr id="76813" name="Picture 13" descr="http://www.bom.gov.au/cyclone/images/history/wa/George_2007067.0155.jp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2"/>
          <a:stretch/>
        </p:blipFill>
        <p:spPr bwMode="auto">
          <a:xfrm>
            <a:off x="7891462" y="-1986"/>
            <a:ext cx="1252538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9" name="Picture 19" descr="http://www.aogdigital.com/images/items/a/atwood_oceanics_osprey_300.jpg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r="17247"/>
          <a:stretch/>
        </p:blipFill>
        <p:spPr bwMode="auto">
          <a:xfrm>
            <a:off x="5273333" y="-4763"/>
            <a:ext cx="1252538" cy="16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1" name="Picture 21" descr="http://www.extremestorms.com.au/wp-content/uploads/2013/12/tropical_cyclone_christine_track_29th_december_2013.png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30104" b="17261"/>
          <a:stretch/>
        </p:blipFill>
        <p:spPr bwMode="auto">
          <a:xfrm>
            <a:off x="6556827" y="-397"/>
            <a:ext cx="1277486" cy="15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t">
        <a:spcBef>
          <a:spcPct val="30000"/>
        </a:spcBef>
        <a:spcAft>
          <a:spcPct val="30000"/>
        </a:spcAft>
        <a:buChar char="•"/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600200"/>
            <a:ext cx="8637588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en-AU" dirty="0"/>
              <a:t>Bias</a:t>
            </a:r>
            <a:r>
              <a:rPr lang="en-US" dirty="0"/>
              <a:t> correction of Tropical Cyclone Structure in ECMWF-Ensemble Prediction System for Australia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728792" cy="2952328"/>
          </a:xfrm>
        </p:spPr>
        <p:txBody>
          <a:bodyPr/>
          <a:lstStyle/>
          <a:p>
            <a:r>
              <a:rPr lang="en-AU" sz="2000" b="1" dirty="0"/>
              <a:t>Saima Aijaz</a:t>
            </a:r>
            <a:r>
              <a:rPr lang="en-AU" sz="2000" dirty="0"/>
              <a:t>, Jeff Kepert, Harvey Ye, Zhendong Huang, and Alister Hawksford</a:t>
            </a:r>
          </a:p>
          <a:p>
            <a:r>
              <a:rPr lang="en-AU" sz="2000" b="1" dirty="0"/>
              <a:t>Australian Bureau of Meteorology</a:t>
            </a:r>
          </a:p>
          <a:p>
            <a:endParaRPr lang="en-AU" sz="2000" b="1" dirty="0"/>
          </a:p>
          <a:p>
            <a:endParaRPr lang="en-AU" sz="2000" b="1" dirty="0"/>
          </a:p>
          <a:p>
            <a:r>
              <a:rPr lang="en-AU" sz="2000" dirty="0"/>
              <a:t>Bureau of Meteorology Annual R&amp;D Workshop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Melbourne, 26-30 November 2018</a:t>
            </a:r>
            <a:endParaRPr lang="en-AU" sz="2000" dirty="0"/>
          </a:p>
          <a:p>
            <a:endParaRPr lang="en-A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EPS-BC:</a:t>
            </a:r>
            <a:br>
              <a:rPr lang="en-AU" dirty="0"/>
            </a:br>
            <a:r>
              <a:rPr lang="en-AU" dirty="0"/>
              <a:t>vortex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45" y="2420889"/>
            <a:ext cx="3669928" cy="3456384"/>
          </a:xfrm>
        </p:spPr>
        <p:txBody>
          <a:bodyPr/>
          <a:lstStyle/>
          <a:p>
            <a:r>
              <a:rPr lang="en-AU" dirty="0"/>
              <a:t>We update the symmetric vortex, preserving model asymmetry </a:t>
            </a:r>
          </a:p>
          <a:p>
            <a:pPr lvl="1"/>
            <a:r>
              <a:rPr lang="en-AU" dirty="0"/>
              <a:t>Better skill</a:t>
            </a:r>
          </a:p>
          <a:p>
            <a:pPr lvl="1"/>
            <a:r>
              <a:rPr lang="en-AU" dirty="0"/>
              <a:t>Better training data</a:t>
            </a:r>
          </a:p>
          <a:p>
            <a:pPr lvl="1"/>
            <a:r>
              <a:rPr lang="en-AU" dirty="0"/>
              <a:t>Model expected to have skill with asymmetry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067944" y="1993551"/>
            <a:ext cx="4968552" cy="4864853"/>
            <a:chOff x="3778490" y="1710139"/>
            <a:chExt cx="5258006" cy="51482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8490" y="1710139"/>
              <a:ext cx="3666648" cy="51478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46152" t="5351" r="9243" b="3859"/>
            <a:stretch/>
          </p:blipFill>
          <p:spPr bwMode="auto">
            <a:xfrm>
              <a:off x="7040555" y="1744662"/>
              <a:ext cx="1995941" cy="51137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163653" y="16863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6104" y="168637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Insert (Best track)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1781" y="16815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Insert (EPS-BC)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0036" y="30250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122" y="442578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Wind </a:t>
            </a:r>
          </a:p>
          <a:p>
            <a:r>
              <a:rPr lang="en-AU" dirty="0"/>
              <a:t>Speed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8193" y="6103568"/>
            <a:ext cx="99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Rel.</a:t>
            </a:r>
          </a:p>
          <a:p>
            <a:r>
              <a:rPr lang="en-AU" dirty="0"/>
              <a:t>Vorticity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EPS-BC:</a:t>
            </a:r>
            <a:br>
              <a:rPr lang="en-AU" dirty="0"/>
            </a:br>
            <a:r>
              <a:rPr lang="en-AU" dirty="0"/>
              <a:t>final product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8733"/>
            <a:ext cx="708487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57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EPS-BC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41452"/>
            <a:ext cx="4349363" cy="4783891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Conclusions</a:t>
            </a:r>
          </a:p>
          <a:p>
            <a:r>
              <a:rPr lang="en-AU" dirty="0"/>
              <a:t>Increased accuracy of forecast TC parameters from </a:t>
            </a:r>
            <a:br>
              <a:rPr lang="en-AU" dirty="0"/>
            </a:br>
            <a:r>
              <a:rPr lang="en-AU" dirty="0"/>
              <a:t>the ECMWF-EPS</a:t>
            </a:r>
          </a:p>
          <a:p>
            <a:r>
              <a:rPr lang="en-AU" dirty="0"/>
              <a:t>Spread-skill relationship and other probabilistic forecast skill measures are improved:</a:t>
            </a:r>
          </a:p>
          <a:p>
            <a:pPr lvl="1"/>
            <a:r>
              <a:rPr lang="en-AU" altLang="en-US" sz="1600" dirty="0"/>
              <a:t>Reduced bias</a:t>
            </a:r>
          </a:p>
          <a:p>
            <a:pPr lvl="1"/>
            <a:r>
              <a:rPr lang="en-AU" altLang="en-US" sz="1600" dirty="0"/>
              <a:t>Probabilities of wind and wave exceedance are more accurate</a:t>
            </a:r>
          </a:p>
          <a:p>
            <a:pPr marL="0" indent="0">
              <a:buNone/>
            </a:pPr>
            <a:r>
              <a:rPr lang="en-AU" b="1" dirty="0"/>
              <a:t>Benefits</a:t>
            </a:r>
            <a:endParaRPr lang="en-AU" dirty="0"/>
          </a:p>
          <a:p>
            <a:r>
              <a:rPr lang="en-AU" dirty="0"/>
              <a:t>Objective warning of risk of severe wind events is given sooner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99552" y="2348880"/>
            <a:ext cx="5054916" cy="2832612"/>
            <a:chOff x="4794637" y="2252572"/>
            <a:chExt cx="4863642" cy="2737752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794637" y="2252572"/>
              <a:ext cx="4349363" cy="2737752"/>
              <a:chOff x="611560" y="1800000"/>
              <a:chExt cx="7448146" cy="4688314"/>
            </a:xfrm>
          </p:grpSpPr>
          <p:pic>
            <p:nvPicPr>
              <p:cNvPr id="8" name="Picture 7" descr="S:\Head Office\WOSPB\Shared\stpm\Commercial Services\TC Services\ITF project\Archive\Final Report Appendix Figures\Probabilistic graphs used in Project Synopsis\TC Olwyn\Winds\AUSWAVE-56002-wind-2015030900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1800000"/>
                <a:ext cx="7448146" cy="2592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 descr="S:\Head Office\WOSPB\Shared\stpm\Commercial Services\TC Services\ITF project\Archive\Final Report Appendix Figures\ECMWF-56002-wind-2015030900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3895864"/>
                <a:ext cx="7420713" cy="2592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8065419" y="2338091"/>
              <a:ext cx="1269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EPS-BC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8424" y="3496377"/>
              <a:ext cx="1269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Raw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60838" y="5537888"/>
            <a:ext cx="2898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337D3A"/>
                </a:solidFill>
              </a:rPr>
              <a:t>Gale force (34 knots)</a:t>
            </a:r>
          </a:p>
          <a:p>
            <a:r>
              <a:rPr lang="en-AU" dirty="0">
                <a:solidFill>
                  <a:srgbClr val="CCCC00"/>
                </a:solidFill>
              </a:rPr>
              <a:t>Storm force (48 knots)</a:t>
            </a:r>
          </a:p>
          <a:p>
            <a:r>
              <a:rPr lang="en-AU" dirty="0">
                <a:solidFill>
                  <a:srgbClr val="FF0000"/>
                </a:solidFill>
              </a:rPr>
              <a:t>Hurricane force (64 knots)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669535" y="5751512"/>
            <a:ext cx="600615" cy="0"/>
          </a:xfrm>
          <a:prstGeom prst="line">
            <a:avLst/>
          </a:prstGeom>
          <a:ln w="25400">
            <a:solidFill>
              <a:srgbClr val="0E7D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55247" y="5999553"/>
            <a:ext cx="600615" cy="0"/>
          </a:xfrm>
          <a:prstGeom prst="line">
            <a:avLst/>
          </a:prstGeom>
          <a:ln w="254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5247" y="6237312"/>
            <a:ext cx="6006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9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Why?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744663"/>
            <a:ext cx="8278440" cy="4894262"/>
          </a:xfrm>
        </p:spPr>
        <p:txBody>
          <a:bodyPr/>
          <a:lstStyle/>
          <a:p>
            <a:r>
              <a:rPr lang="en-AU" altLang="en-US" dirty="0"/>
              <a:t>There is a need from industry to manage their  tropical cyclone risk in a safe, economical, efficient and effective manner</a:t>
            </a:r>
          </a:p>
          <a:p>
            <a:pPr lvl="1"/>
            <a:r>
              <a:rPr lang="en-AU" altLang="en-US" dirty="0"/>
              <a:t>What is the </a:t>
            </a:r>
            <a:r>
              <a:rPr lang="en-AU" altLang="en-US" dirty="0">
                <a:solidFill>
                  <a:srgbClr val="FF0000"/>
                </a:solidFill>
              </a:rPr>
              <a:t>highest feasible intensity</a:t>
            </a:r>
            <a:r>
              <a:rPr lang="en-AU" altLang="en-US" dirty="0"/>
              <a:t>?</a:t>
            </a:r>
          </a:p>
          <a:p>
            <a:pPr lvl="1"/>
            <a:r>
              <a:rPr lang="en-AU" altLang="en-US" dirty="0"/>
              <a:t>What is the </a:t>
            </a:r>
            <a:r>
              <a:rPr lang="en-AU" altLang="en-US" dirty="0">
                <a:solidFill>
                  <a:srgbClr val="FF0000"/>
                </a:solidFill>
              </a:rPr>
              <a:t>risk</a:t>
            </a:r>
            <a:r>
              <a:rPr lang="en-AU" altLang="en-US" dirty="0"/>
              <a:t> that </a:t>
            </a:r>
            <a:r>
              <a:rPr lang="en-AU" altLang="en-US" dirty="0">
                <a:solidFill>
                  <a:srgbClr val="FF0000"/>
                </a:solidFill>
              </a:rPr>
              <a:t>wind / wave thresholds</a:t>
            </a:r>
            <a:r>
              <a:rPr lang="en-AU" altLang="en-US" dirty="0"/>
              <a:t> will be exceeded?</a:t>
            </a:r>
          </a:p>
          <a:p>
            <a:pPr lvl="1"/>
            <a:r>
              <a:rPr lang="en-AU" altLang="en-US" dirty="0"/>
              <a:t>When is the </a:t>
            </a:r>
            <a:r>
              <a:rPr lang="en-AU" altLang="en-US" dirty="0">
                <a:solidFill>
                  <a:srgbClr val="FF0000"/>
                </a:solidFill>
              </a:rPr>
              <a:t>most likely time</a:t>
            </a:r>
            <a:r>
              <a:rPr lang="en-AU" altLang="en-US" dirty="0"/>
              <a:t> that those thresholds could be exceeded?</a:t>
            </a:r>
          </a:p>
          <a:p>
            <a:pPr lvl="1"/>
            <a:r>
              <a:rPr lang="en-AU" altLang="en-US" dirty="0"/>
              <a:t>When is the </a:t>
            </a:r>
            <a:r>
              <a:rPr lang="en-AU" altLang="en-US" dirty="0">
                <a:solidFill>
                  <a:srgbClr val="FF0000"/>
                </a:solidFill>
              </a:rPr>
              <a:t>earliest time</a:t>
            </a:r>
            <a:r>
              <a:rPr lang="en-AU" altLang="en-US" dirty="0"/>
              <a:t> that those thresholds could be exceeded?</a:t>
            </a:r>
          </a:p>
          <a:p>
            <a:r>
              <a:rPr lang="en-AU" altLang="en-US" dirty="0"/>
              <a:t>Existing systems…</a:t>
            </a:r>
          </a:p>
          <a:p>
            <a:r>
              <a:rPr lang="en-AU" altLang="en-US" dirty="0"/>
              <a:t>Existing Ensemble Prediction Systems (EPS) have limited use in TC forecasting – can we improve them for use in this application?</a:t>
            </a:r>
          </a:p>
        </p:txBody>
      </p:sp>
    </p:spTree>
    <p:extLst>
      <p:ext uri="{BB962C8B-B14F-4D97-AF65-F5344CB8AC3E}">
        <p14:creationId xmlns:p14="http://schemas.microsoft.com/office/powerpoint/2010/main" val="39809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EPS Bias Correction (BC) features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744663"/>
            <a:ext cx="4029968" cy="4564657"/>
          </a:xfrm>
        </p:spPr>
        <p:txBody>
          <a:bodyPr/>
          <a:lstStyle/>
          <a:p>
            <a:r>
              <a:rPr lang="en-AU" dirty="0"/>
              <a:t>Extent is 0°S to 40°S and 90°E to 145°E</a:t>
            </a:r>
          </a:p>
          <a:p>
            <a:r>
              <a:rPr lang="en-AU" dirty="0"/>
              <a:t>Horizontal spatial resolution of 25 km </a:t>
            </a:r>
          </a:p>
          <a:p>
            <a:r>
              <a:rPr lang="en-AU" dirty="0"/>
              <a:t>1 vertical level (at 10 metres above sea level)</a:t>
            </a:r>
          </a:p>
          <a:p>
            <a:r>
              <a:rPr lang="en-AU" dirty="0"/>
              <a:t>51 ensemble members</a:t>
            </a:r>
          </a:p>
          <a:p>
            <a:r>
              <a:rPr lang="en-AU" dirty="0"/>
              <a:t>Starts from a base time at 00:00 and 12:00 UTC each day </a:t>
            </a:r>
          </a:p>
          <a:p>
            <a:r>
              <a:rPr lang="en-AU" dirty="0"/>
              <a:t>Produce 10 day forecasts from each base time.</a:t>
            </a:r>
          </a:p>
        </p:txBody>
      </p:sp>
      <p:pic>
        <p:nvPicPr>
          <p:cNvPr id="4" name="Picture 3" descr="S:\Head Office\WOSPB\Shared\stpm\Commercial Services\TC Services\ITF project\Archive\ITF_website_map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484370" cy="347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98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Probabilistic Wind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69" y="4653136"/>
            <a:ext cx="8637588" cy="1980220"/>
          </a:xfrm>
        </p:spPr>
        <p:txBody>
          <a:bodyPr/>
          <a:lstStyle/>
          <a:p>
            <a:pPr lvl="1"/>
            <a:r>
              <a:rPr lang="en-AU" altLang="en-US" sz="2000" dirty="0"/>
              <a:t>Diagnose TC biases in ensemble from ECMWF-EPS</a:t>
            </a:r>
          </a:p>
          <a:p>
            <a:pPr lvl="1"/>
            <a:r>
              <a:rPr lang="en-AU" altLang="en-US" sz="2000" dirty="0"/>
              <a:t>Remove TCs and replace with bias-corrected synthetic TC</a:t>
            </a:r>
          </a:p>
          <a:p>
            <a:pPr lvl="1"/>
            <a:r>
              <a:rPr lang="en-AU" altLang="en-US" sz="2000" dirty="0"/>
              <a:t>Compute wind exceedance probabilities</a:t>
            </a:r>
          </a:p>
          <a:p>
            <a:pPr lvl="1"/>
            <a:r>
              <a:rPr lang="en-AU" altLang="en-US" sz="2000" dirty="0"/>
              <a:t>Rerun wave predictions using bias-corrected model and compute wave exceedance probabilities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51" t="11043" r="3003" b="3965"/>
          <a:stretch/>
        </p:blipFill>
        <p:spPr bwMode="auto">
          <a:xfrm>
            <a:off x="1803399" y="1913428"/>
            <a:ext cx="5652729" cy="244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EPS-BC:</a:t>
            </a:r>
            <a:br>
              <a:rPr lang="en-AU" dirty="0"/>
            </a:br>
            <a:r>
              <a:rPr lang="en-AU" dirty="0"/>
              <a:t>flow-chart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7919" y="281606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73160" y="2365416"/>
            <a:ext cx="2511563" cy="3735699"/>
            <a:chOff x="208686" y="2169730"/>
            <a:chExt cx="2511563" cy="3735699"/>
          </a:xfrm>
        </p:grpSpPr>
        <p:sp>
          <p:nvSpPr>
            <p:cNvPr id="6" name="TextBox 5"/>
            <p:cNvSpPr txBox="1"/>
            <p:nvPr/>
          </p:nvSpPr>
          <p:spPr>
            <a:xfrm>
              <a:off x="208686" y="3575915"/>
              <a:ext cx="2509035" cy="92333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Diagnose TC track, intensity, </a:t>
              </a:r>
              <a:r>
                <a:rPr lang="en-AU" dirty="0" err="1"/>
                <a:t>etc</a:t>
              </a:r>
              <a:r>
                <a:rPr lang="en-AU" dirty="0"/>
                <a:t> for each ensemble member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879" y="5259098"/>
              <a:ext cx="2511370" cy="646331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Cluster analysis of cyclones</a:t>
              </a:r>
            </a:p>
          </p:txBody>
        </p:sp>
        <p:cxnSp>
          <p:nvCxnSpPr>
            <p:cNvPr id="17" name="Straight Arrow Connector 16"/>
            <p:cNvCxnSpPr>
              <a:stCxn id="5" idx="2"/>
              <a:endCxn id="6" idx="0"/>
            </p:cNvCxnSpPr>
            <p:nvPr/>
          </p:nvCxnSpPr>
          <p:spPr>
            <a:xfrm flipH="1">
              <a:off x="1463204" y="2816061"/>
              <a:ext cx="96" cy="759854"/>
            </a:xfrm>
            <a:prstGeom prst="straightConnector1">
              <a:avLst/>
            </a:prstGeom>
            <a:ln w="50800">
              <a:solidFill>
                <a:srgbClr val="00007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" idx="2"/>
              <a:endCxn id="7" idx="0"/>
            </p:cNvCxnSpPr>
            <p:nvPr/>
          </p:nvCxnSpPr>
          <p:spPr>
            <a:xfrm>
              <a:off x="1463204" y="4499245"/>
              <a:ext cx="1360" cy="759853"/>
            </a:xfrm>
            <a:prstGeom prst="straightConnector1">
              <a:avLst/>
            </a:prstGeom>
            <a:ln w="50800">
              <a:solidFill>
                <a:srgbClr val="00007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08879" y="2169730"/>
              <a:ext cx="2508842" cy="646331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009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Download EPS from ECMWF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784723" y="2377727"/>
            <a:ext cx="3251298" cy="3999124"/>
            <a:chOff x="2784723" y="2377727"/>
            <a:chExt cx="3251298" cy="3999124"/>
          </a:xfrm>
        </p:grpSpPr>
        <p:sp>
          <p:nvSpPr>
            <p:cNvPr id="8" name="TextBox 7"/>
            <p:cNvSpPr txBox="1"/>
            <p:nvPr/>
          </p:nvSpPr>
          <p:spPr>
            <a:xfrm>
              <a:off x="3456774" y="3777023"/>
              <a:ext cx="2579247" cy="92333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Determine cyclone properties for each ensemble member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2337" y="5176522"/>
              <a:ext cx="2573684" cy="1200329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Calculate bias-corrected intensity and size for mean of each cluster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6774" y="2377727"/>
              <a:ext cx="2579247" cy="92333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Insert new cyclones with bias-corrected properties into grids</a:t>
              </a:r>
            </a:p>
          </p:txBody>
        </p:sp>
        <p:cxnSp>
          <p:nvCxnSpPr>
            <p:cNvPr id="25" name="Straight Arrow Connector 24"/>
            <p:cNvCxnSpPr>
              <a:stCxn id="8" idx="0"/>
              <a:endCxn id="10" idx="2"/>
            </p:cNvCxnSpPr>
            <p:nvPr/>
          </p:nvCxnSpPr>
          <p:spPr>
            <a:xfrm flipV="1">
              <a:off x="4746398" y="3301057"/>
              <a:ext cx="0" cy="475966"/>
            </a:xfrm>
            <a:prstGeom prst="straightConnector1">
              <a:avLst/>
            </a:prstGeom>
            <a:ln w="50800">
              <a:solidFill>
                <a:srgbClr val="00007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0"/>
              <a:endCxn id="8" idx="2"/>
            </p:cNvCxnSpPr>
            <p:nvPr/>
          </p:nvCxnSpPr>
          <p:spPr>
            <a:xfrm flipH="1" flipV="1">
              <a:off x="4746398" y="4700353"/>
              <a:ext cx="2781" cy="476169"/>
            </a:xfrm>
            <a:prstGeom prst="straightConnector1">
              <a:avLst/>
            </a:prstGeom>
            <a:ln w="50800">
              <a:solidFill>
                <a:srgbClr val="00007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7" idx="3"/>
              <a:endCxn id="9" idx="1"/>
            </p:cNvCxnSpPr>
            <p:nvPr/>
          </p:nvCxnSpPr>
          <p:spPr>
            <a:xfrm flipV="1">
              <a:off x="2784723" y="5776687"/>
              <a:ext cx="677614" cy="1263"/>
            </a:xfrm>
            <a:prstGeom prst="straightConnector1">
              <a:avLst/>
            </a:prstGeom>
            <a:ln w="50800">
              <a:solidFill>
                <a:srgbClr val="00007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036021" y="2516226"/>
            <a:ext cx="2912151" cy="3306627"/>
            <a:chOff x="6036021" y="2516226"/>
            <a:chExt cx="2912151" cy="3306627"/>
          </a:xfrm>
        </p:grpSpPr>
        <p:sp>
          <p:nvSpPr>
            <p:cNvPr id="11" name="TextBox 10"/>
            <p:cNvSpPr txBox="1"/>
            <p:nvPr/>
          </p:nvSpPr>
          <p:spPr>
            <a:xfrm>
              <a:off x="6737803" y="3771057"/>
              <a:ext cx="2205959" cy="92333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Run wave model on each ensemble member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2213" y="2516226"/>
              <a:ext cx="2205959" cy="64633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Calculate wind probability products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2239" y="5176522"/>
              <a:ext cx="2205959" cy="64633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Calculate wave probability products</a:t>
              </a:r>
            </a:p>
          </p:txBody>
        </p:sp>
        <p:cxnSp>
          <p:nvCxnSpPr>
            <p:cNvPr id="22" name="Straight Arrow Connector 21"/>
            <p:cNvCxnSpPr>
              <a:stCxn id="11" idx="2"/>
              <a:endCxn id="13" idx="0"/>
            </p:cNvCxnSpPr>
            <p:nvPr/>
          </p:nvCxnSpPr>
          <p:spPr>
            <a:xfrm flipH="1">
              <a:off x="7835219" y="4700353"/>
              <a:ext cx="5564" cy="476169"/>
            </a:xfrm>
            <a:prstGeom prst="straightConnector1">
              <a:avLst/>
            </a:prstGeom>
            <a:ln w="50800">
              <a:solidFill>
                <a:srgbClr val="00007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0" idx="3"/>
              <a:endCxn id="12" idx="1"/>
            </p:cNvCxnSpPr>
            <p:nvPr/>
          </p:nvCxnSpPr>
          <p:spPr>
            <a:xfrm>
              <a:off x="6036021" y="2839392"/>
              <a:ext cx="706192" cy="0"/>
            </a:xfrm>
            <a:prstGeom prst="straightConnector1">
              <a:avLst/>
            </a:prstGeom>
            <a:ln w="50800">
              <a:solidFill>
                <a:srgbClr val="00007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0" idx="3"/>
              <a:endCxn id="11" idx="1"/>
            </p:cNvCxnSpPr>
            <p:nvPr/>
          </p:nvCxnSpPr>
          <p:spPr>
            <a:xfrm>
              <a:off x="6036021" y="2839392"/>
              <a:ext cx="701782" cy="1393330"/>
            </a:xfrm>
            <a:prstGeom prst="bentConnector3">
              <a:avLst>
                <a:gd name="adj1" fmla="val 50000"/>
              </a:avLst>
            </a:prstGeom>
            <a:ln w="50800">
              <a:solidFill>
                <a:srgbClr val="00007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93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EPS-BC:</a:t>
            </a:r>
            <a:br>
              <a:rPr lang="en-AU" dirty="0"/>
            </a:br>
            <a:r>
              <a:rPr lang="en-AU" dirty="0"/>
              <a:t>potential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4221087"/>
            <a:ext cx="8637588" cy="241783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Potential predictors derived from ensemble data:</a:t>
            </a:r>
          </a:p>
          <a:p>
            <a:r>
              <a:rPr lang="en-AU" dirty="0"/>
              <a:t>Intensity: maximum wind, maximum symmetric wind, central pressure</a:t>
            </a:r>
          </a:p>
          <a:p>
            <a:r>
              <a:rPr lang="en-AU" dirty="0"/>
              <a:t>Inner core size: radius of maximum winds </a:t>
            </a:r>
          </a:p>
          <a:p>
            <a:r>
              <a:rPr lang="en-AU" dirty="0"/>
              <a:t>Outer size/strength: wind radii (R34, R30, R25, </a:t>
            </a:r>
            <a:r>
              <a:rPr lang="en-AU" dirty="0" err="1"/>
              <a:t>etc</a:t>
            </a:r>
            <a:r>
              <a:rPr lang="en-AU" dirty="0"/>
              <a:t>), integrated kinetic energy to various radii (IKE-300, IKE-400, IKE-500)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0" y="1844824"/>
            <a:ext cx="5227320" cy="215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71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EPS-BC</a:t>
            </a:r>
            <a:br>
              <a:rPr lang="en-AU" dirty="0"/>
            </a:br>
            <a:r>
              <a:rPr lang="en-AU" dirty="0"/>
              <a:t>statistical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14" t="25723" r="31862" b="10337"/>
          <a:stretch/>
        </p:blipFill>
        <p:spPr bwMode="auto">
          <a:xfrm>
            <a:off x="395536" y="1844824"/>
            <a:ext cx="6336704" cy="4774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2564904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	</a:t>
            </a:r>
            <a:r>
              <a:rPr lang="en-AU" b="1" dirty="0"/>
              <a:t>Models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36B8D"/>
                </a:solidFill>
              </a:rPr>
              <a:t>Simple linear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0000"/>
                </a:solidFill>
              </a:rPr>
              <a:t>Multivariate linear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37D3A"/>
                </a:solidFill>
              </a:rPr>
              <a:t>Principal component analyses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EPS-BC:</a:t>
            </a:r>
            <a:br>
              <a:rPr lang="en-AU" dirty="0"/>
            </a:br>
            <a:r>
              <a:rPr lang="en-AU" dirty="0"/>
              <a:t>reflects uncertainty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59675" y="2045514"/>
            <a:ext cx="3076821" cy="4519200"/>
          </a:xfrm>
        </p:spPr>
        <p:txBody>
          <a:bodyPr/>
          <a:lstStyle/>
          <a:p>
            <a:r>
              <a:rPr lang="en-AU" dirty="0"/>
              <a:t>Maintain spread by correcting ensemble mean while keeping perturbations about the mean unchanged</a:t>
            </a:r>
          </a:p>
          <a:p>
            <a:r>
              <a:rPr lang="en-AU" dirty="0"/>
              <a:t>Ensemble is </a:t>
            </a:r>
            <a:r>
              <a:rPr lang="en-AU" dirty="0" err="1"/>
              <a:t>underspread</a:t>
            </a:r>
            <a:r>
              <a:rPr lang="en-AU" dirty="0"/>
              <a:t> at all time ranges</a:t>
            </a:r>
          </a:p>
          <a:p>
            <a:r>
              <a:rPr lang="en-AU" dirty="0"/>
              <a:t>Similar </a:t>
            </a:r>
            <a:r>
              <a:rPr lang="en-AU" dirty="0" err="1"/>
              <a:t>underspread</a:t>
            </a:r>
            <a:r>
              <a:rPr lang="en-AU" dirty="0"/>
              <a:t> is present in the raw ensemble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5966" r="7404" b="5012"/>
          <a:stretch/>
        </p:blipFill>
        <p:spPr bwMode="auto">
          <a:xfrm>
            <a:off x="0" y="1801518"/>
            <a:ext cx="5891663" cy="4291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204551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04551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267" y="407707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Vmax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0749" y="426173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Rmax</a:t>
            </a:r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087724" y="454818"/>
            <a:ext cx="2448272" cy="7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AU" altLang="en-US" sz="2800" dirty="0">
                <a:solidFill>
                  <a:srgbClr val="0E5F7E"/>
                </a:solidFill>
                <a:latin typeface="+mj-lt"/>
                <a:ea typeface="+mj-ea"/>
                <a:cs typeface="+mj-cs"/>
              </a:rPr>
              <a:t>EPS-BC</a:t>
            </a:r>
          </a:p>
          <a:p>
            <a:pPr algn="ctr" eaLnBrk="0" hangingPunct="0">
              <a:buClrTx/>
              <a:buFontTx/>
              <a:buNone/>
            </a:pPr>
            <a:r>
              <a:rPr lang="en-AU" altLang="en-US" sz="2800" dirty="0">
                <a:solidFill>
                  <a:srgbClr val="0E5F7E"/>
                </a:solidFill>
                <a:latin typeface="+mj-lt"/>
                <a:ea typeface="+mj-ea"/>
                <a:cs typeface="+mj-cs"/>
              </a:rPr>
              <a:t>verification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0"/>
          <a:stretch/>
        </p:blipFill>
        <p:spPr bwMode="auto">
          <a:xfrm>
            <a:off x="315929" y="1916832"/>
            <a:ext cx="4184063" cy="103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2"/>
          <a:stretch/>
        </p:blipFill>
        <p:spPr bwMode="auto">
          <a:xfrm>
            <a:off x="315909" y="2990652"/>
            <a:ext cx="4184083" cy="105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9"/>
          <a:stretch/>
        </p:blipFill>
        <p:spPr bwMode="auto">
          <a:xfrm>
            <a:off x="293711" y="4043842"/>
            <a:ext cx="4206281" cy="102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8"/>
          <a:stretch/>
        </p:blipFill>
        <p:spPr bwMode="auto">
          <a:xfrm>
            <a:off x="273326" y="5057140"/>
            <a:ext cx="4226666" cy="130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87776" y="225146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R34 (km)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996" y="33641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/>
              <a:t>Vmax</a:t>
            </a:r>
            <a:r>
              <a:rPr lang="en-AU" b="1" dirty="0"/>
              <a:t> (m/s)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8030" y="4372848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CP (</a:t>
            </a:r>
            <a:r>
              <a:rPr lang="en-AU" b="1" dirty="0" err="1"/>
              <a:t>hPa</a:t>
            </a:r>
            <a:r>
              <a:rPr lang="en-AU" b="1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7776" y="567019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/>
              <a:t>Rmax</a:t>
            </a:r>
            <a:r>
              <a:rPr lang="en-AU" b="1" dirty="0"/>
              <a:t> (km)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5440167"/>
            <a:ext cx="1977018" cy="8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88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reau_Pictorial_2012_v2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3 Picture">
  <a:themeElements>
    <a:clrScheme name="Bureau 3 Pi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 3 Picture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reau 3 Pi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reau Blank">
  <a:themeElements>
    <a:clrScheme name="Bureau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Bureau_Pictorial_2012_v2</Template>
  <TotalTime>14175</TotalTime>
  <Words>613</Words>
  <Application>Microsoft Office PowerPoint</Application>
  <PresentationFormat>On-screen Show (4:3)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Lucida Grande</vt:lpstr>
      <vt:lpstr>Lucida Sans Unicode</vt:lpstr>
      <vt:lpstr>Symbol</vt:lpstr>
      <vt:lpstr>Bureau_Pictorial_2012_v2</vt:lpstr>
      <vt:lpstr>Bureau 3 Picture</vt:lpstr>
      <vt:lpstr>Bureau Blank</vt:lpstr>
      <vt:lpstr>Bias correction of Tropical Cyclone Structure in ECMWF-Ensemble Prediction System for Australia</vt:lpstr>
      <vt:lpstr>Why?</vt:lpstr>
      <vt:lpstr>EPS Bias Correction (BC) features</vt:lpstr>
      <vt:lpstr>Probabilistic Wind Guidance</vt:lpstr>
      <vt:lpstr>EPS-BC: flow-chart</vt:lpstr>
      <vt:lpstr>EPS-BC: potential predictors</vt:lpstr>
      <vt:lpstr>EPS-BC statistical models</vt:lpstr>
      <vt:lpstr>EPS-BC: reflects uncertainty </vt:lpstr>
      <vt:lpstr>PowerPoint Presentation</vt:lpstr>
      <vt:lpstr>EPS-BC: vortex insertion</vt:lpstr>
      <vt:lpstr>EPS-BC: final product</vt:lpstr>
      <vt:lpstr>EPS-BC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ITF-TC</dc:title>
  <dc:creator>Alister Hawksford</dc:creator>
  <cp:lastModifiedBy>Saima Aijaz</cp:lastModifiedBy>
  <cp:revision>457</cp:revision>
  <cp:lastPrinted>2018-04-11T05:43:18Z</cp:lastPrinted>
  <dcterms:created xsi:type="dcterms:W3CDTF">2015-04-27T00:04:27Z</dcterms:created>
  <dcterms:modified xsi:type="dcterms:W3CDTF">2018-11-18T23:40:02Z</dcterms:modified>
</cp:coreProperties>
</file>