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34" r:id="rId2"/>
    <p:sldMasterId id="2147485634" r:id="rId3"/>
  </p:sldMasterIdLst>
  <p:notesMasterIdLst>
    <p:notesMasterId r:id="rId24"/>
  </p:notesMasterIdLst>
  <p:handoutMasterIdLst>
    <p:handoutMasterId r:id="rId25"/>
  </p:handoutMasterIdLst>
  <p:sldIdLst>
    <p:sldId id="262" r:id="rId4"/>
    <p:sldId id="446" r:id="rId5"/>
    <p:sldId id="451" r:id="rId6"/>
    <p:sldId id="447" r:id="rId7"/>
    <p:sldId id="448" r:id="rId8"/>
    <p:sldId id="473" r:id="rId9"/>
    <p:sldId id="486" r:id="rId10"/>
    <p:sldId id="474" r:id="rId11"/>
    <p:sldId id="476" r:id="rId12"/>
    <p:sldId id="477" r:id="rId13"/>
    <p:sldId id="480" r:id="rId14"/>
    <p:sldId id="301" r:id="rId15"/>
    <p:sldId id="452" r:id="rId16"/>
    <p:sldId id="440" r:id="rId17"/>
    <p:sldId id="422" r:id="rId18"/>
    <p:sldId id="297" r:id="rId19"/>
    <p:sldId id="485" r:id="rId20"/>
    <p:sldId id="456" r:id="rId21"/>
    <p:sldId id="450" r:id="rId22"/>
    <p:sldId id="427" r:id="rId23"/>
  </p:sldIdLst>
  <p:sldSz cx="9144000" cy="6858000" type="overhead"/>
  <p:notesSz cx="6807200" cy="9939338"/>
  <p:defaultTextStyle>
    <a:defPPr>
      <a:defRPr lang="en-AU"/>
    </a:defPPr>
    <a:lvl1pPr algn="l" defTabSz="265113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265113" indent="192088" algn="l" defTabSz="265113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531813" indent="382588" algn="l" defTabSz="265113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798513" indent="573088" algn="l" defTabSz="265113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065213" indent="763588" algn="l" defTabSz="265113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5C1"/>
    <a:srgbClr val="0E5F7E"/>
    <a:srgbClr val="C836C1"/>
    <a:srgbClr val="062998"/>
    <a:srgbClr val="6BEF1E"/>
    <a:srgbClr val="B7ACFA"/>
    <a:srgbClr val="0E0E0E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3" autoAdjust="0"/>
    <p:restoredTop sz="86480" autoAdjust="0"/>
  </p:normalViewPr>
  <p:slideViewPr>
    <p:cSldViewPr snapToGrid="0" snapToObjects="1">
      <p:cViewPr varScale="1">
        <p:scale>
          <a:sx n="95" d="100"/>
          <a:sy n="95" d="100"/>
        </p:scale>
        <p:origin x="148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1" d="100"/>
          <a:sy n="91" d="100"/>
        </p:scale>
        <p:origin x="-2724" y="-114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D7E8EC-2477-455C-91D7-F7C92DAFC4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 defTabSz="266652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337307-4AC2-4A59-9D73-755FECBC58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Calibri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F811968-E374-4DD9-99D1-ED2447C8F9B8}" type="datetime1">
              <a:rPr lang="en-AU" altLang="en-US"/>
              <a:pPr>
                <a:defRPr/>
              </a:pPr>
              <a:t>20/11/2018</a:t>
            </a:fld>
            <a:endParaRPr lang="en-AU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69EA5F-DF41-4452-8DDC-83EDFEC0661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 defTabSz="266652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85E6B-0D5B-4F09-9F72-6753748026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wrap="square" lIns="91428" tIns="45714" rIns="91428" bIns="4571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3092AA89-EF71-476C-AAC0-CF47895EEBE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F2682CEC-8837-4595-887B-D756F42594C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defTabSz="266652" eaLnBrk="0" hangingPunct="0">
              <a:defRPr sz="1200" b="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7D318C61-5959-448C-9788-B9146EC5B34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6038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AC4F22D-B14F-4DE9-A196-2999310BD35F}" type="datetime1">
              <a:rPr lang="en-AU" altLang="en-US"/>
              <a:pPr>
                <a:defRPr/>
              </a:pPr>
              <a:t>20/11/2018</a:t>
            </a:fld>
            <a:endParaRPr lang="en-AU" altLang="en-US"/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D96B5760-9EEE-408C-AC1E-ED1B2D688DA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5700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/>
          </a:extLst>
        </p:spPr>
      </p:sp>
      <p:sp>
        <p:nvSpPr>
          <p:cNvPr id="56325" name="Rectangle 5">
            <a:extLst>
              <a:ext uri="{FF2B5EF4-FFF2-40B4-BE49-F238E27FC236}">
                <a16:creationId xmlns:a16="http://schemas.microsoft.com/office/drawing/2014/main" id="{262E34EA-D237-4D8A-BFC7-F66646E895D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</p:txBody>
      </p:sp>
      <p:sp>
        <p:nvSpPr>
          <p:cNvPr id="56326" name="Rectangle 6">
            <a:extLst>
              <a:ext uri="{FF2B5EF4-FFF2-40B4-BE49-F238E27FC236}">
                <a16:creationId xmlns:a16="http://schemas.microsoft.com/office/drawing/2014/main" id="{60639CF7-D793-4E61-93B8-C53D68F59F5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b" anchorCtr="0" compatLnSpc="1">
            <a:prstTxWarp prst="textNoShape">
              <a:avLst/>
            </a:prstTxWarp>
          </a:bodyPr>
          <a:lstStyle>
            <a:lvl1pPr defTabSz="266652" eaLnBrk="0" hangingPunct="0">
              <a:defRPr sz="1200" b="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6327" name="Rectangle 7">
            <a:extLst>
              <a:ext uri="{FF2B5EF4-FFF2-40B4-BE49-F238E27FC236}">
                <a16:creationId xmlns:a16="http://schemas.microsoft.com/office/drawing/2014/main" id="{0F4BEA60-7534-457F-9A7B-2713A06AD4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038" y="9440863"/>
            <a:ext cx="29495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F359095-57AD-4E08-A93C-8669C3E7F89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265113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Calibri" pitchFamily="34" charset="0"/>
        <a:ea typeface="MS PGothic" panose="020B0600070205080204" pitchFamily="34" charset="-128"/>
        <a:cs typeface="ＭＳ Ｐゴシック" charset="0"/>
      </a:defRPr>
    </a:lvl1pPr>
    <a:lvl2pPr marL="265113" algn="l" defTabSz="265113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Calibri" pitchFamily="34" charset="0"/>
        <a:ea typeface="MS PGothic" panose="020B0600070205080204" pitchFamily="34" charset="-128"/>
        <a:cs typeface="ＭＳ Ｐゴシック" pitchFamily="34" charset="-128"/>
      </a:defRPr>
    </a:lvl2pPr>
    <a:lvl3pPr marL="531813" algn="l" defTabSz="265113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Calibri" pitchFamily="34" charset="0"/>
        <a:ea typeface="MS PGothic" panose="020B0600070205080204" pitchFamily="34" charset="-128"/>
        <a:cs typeface="ＭＳ Ｐゴシック" pitchFamily="34" charset="-128"/>
      </a:defRPr>
    </a:lvl3pPr>
    <a:lvl4pPr marL="798513" algn="l" defTabSz="265113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Calibri" pitchFamily="34" charset="0"/>
        <a:ea typeface="MS PGothic" panose="020B0600070205080204" pitchFamily="34" charset="-128"/>
        <a:cs typeface="ＭＳ Ｐゴシック" pitchFamily="34" charset="-128"/>
      </a:defRPr>
    </a:lvl4pPr>
    <a:lvl5pPr marL="1065213" algn="l" defTabSz="265113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Calibri" pitchFamily="34" charset="0"/>
        <a:ea typeface="MS PGothic" panose="020B0600070205080204" pitchFamily="34" charset="-128"/>
        <a:cs typeface="ＭＳ Ｐゴシック" pitchFamily="34" charset="-128"/>
      </a:defRPr>
    </a:lvl5pPr>
    <a:lvl6pPr marL="1333424" algn="l" defTabSz="53337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6pPr>
    <a:lvl7pPr marL="1600109" algn="l" defTabSz="53337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7pPr>
    <a:lvl8pPr marL="1866793" algn="l" defTabSz="53337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8pPr>
    <a:lvl9pPr marL="2133478" algn="l" defTabSz="53337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podaac.jpl.nasa.gov/dataset/ABOM-L4LRfnd-GLOB-GAMSSA_28km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1E4279C1-B5FD-4CAA-B9DC-05C5AE8245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1751401E-3B35-4E6B-B41E-AF9603E2CD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FE0E23-08D1-424C-97AA-5762441790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DEB41BDC-4A07-4459-B75A-0AE0FCCDE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AU" altLang="en-US" dirty="0"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8EFAED17-8FEC-454C-9ED7-A6B6A5B293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858" indent="-285714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860" indent="-228572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003" indent="-228572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146" indent="-228572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290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434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577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5720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270693BB-939A-45A5-8E74-036DB2B8EA5D}" type="slidenum">
              <a:rPr lang="en-AU" altLang="en-US" sz="1200">
                <a:latin typeface="Arial" panose="020B0604020202020204" pitchFamily="34" charset="0"/>
              </a:rPr>
              <a:pPr>
                <a:spcBef>
                  <a:spcPct val="0"/>
                </a:spcBef>
                <a:defRPr/>
              </a:pPr>
              <a:t>10</a:t>
            </a:fld>
            <a:endParaRPr lang="en-AU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731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FE0E23-08D1-424C-97AA-5762441790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DEB41BDC-4A07-4459-B75A-0AE0FCCDE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AU" altLang="en-US" dirty="0"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8EFAED17-8FEC-454C-9ED7-A6B6A5B293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858" indent="-285714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860" indent="-228572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003" indent="-228572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146" indent="-228572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290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434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577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5720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270693BB-939A-45A5-8E74-036DB2B8EA5D}" type="slidenum">
              <a:rPr lang="en-AU" altLang="en-US" sz="1200">
                <a:latin typeface="Arial" panose="020B0604020202020204" pitchFamily="34" charset="0"/>
              </a:rPr>
              <a:pPr>
                <a:spcBef>
                  <a:spcPct val="0"/>
                </a:spcBef>
                <a:defRPr/>
              </a:pPr>
              <a:t>11</a:t>
            </a:fld>
            <a:endParaRPr lang="en-AU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359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0E966F-0F69-4E41-A992-C13999859D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D82A7317-8087-42B4-9D73-EB83246D4C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AU" altLang="en-US" dirty="0"/>
              <a:t>Note: CMC has similar inputs to GSAS (OSPO VIIRS L3U, NAVO GAC AVHRR L2P, REMSS AMSR-2 L3, buoys and ships, CMC ice concentration.</a:t>
            </a:r>
          </a:p>
          <a:p>
            <a:endParaRPr lang="en-AU" altLang="en-US" dirty="0"/>
          </a:p>
          <a:p>
            <a:r>
              <a:rPr lang="en-AU" altLang="en-US" dirty="0"/>
              <a:t>For the same period, NESDIS SQUAM gives global matchup statistics with independent Argo data of:</a:t>
            </a:r>
          </a:p>
          <a:p>
            <a:r>
              <a:rPr lang="en-AU" altLang="en-US" dirty="0"/>
              <a:t>GAMSSA: mean = -0.08 K, STD = 0.47 K</a:t>
            </a:r>
          </a:p>
          <a:p>
            <a:r>
              <a:rPr lang="en-AU" altLang="en-US" dirty="0"/>
              <a:t>CMC0.1deg: mean = -0.06 K, STD = 0.30 K</a:t>
            </a:r>
          </a:p>
          <a:p>
            <a:endParaRPr lang="en-AU" altLang="en-US" dirty="0"/>
          </a:p>
          <a:p>
            <a:r>
              <a:rPr lang="en-US" altLang="en-US" dirty="0"/>
              <a:t>GSAS (AVHRR, AMSR-2) – gsas-01.11</a:t>
            </a:r>
          </a:p>
          <a:p>
            <a:r>
              <a:rPr lang="en-US" altLang="en-US" dirty="0"/>
              <a:t>GSAS (AVHRR, AMSR-2, VIIRS) – gsas-01.12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29B9B7E-6424-4682-822C-A3FEB7E2ED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3AC15F-586E-40AC-B684-286DD4432D31}" type="slidenum">
              <a:rPr lang="en-AU" altLang="en-US" smtClean="0">
                <a:solidFill>
                  <a:srgbClr val="000000"/>
                </a:solidFill>
                <a:ea typeface="MS PGothic" panose="020B0600070205080204" pitchFamily="34" charset="-128"/>
              </a:rPr>
              <a:pPr/>
              <a:t>12</a:t>
            </a:fld>
            <a:endParaRPr lang="en-AU" altLang="en-US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7B5FE4-1F5B-44B0-BB33-BA86C44F4F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id="{E8439D73-A41E-4F4D-991B-24D577CA4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lvl="1">
              <a:defRPr/>
            </a:pP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B858B476-AE79-4540-96AF-68EC811B4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858" indent="-285714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860" indent="-228572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003" indent="-228572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146" indent="-228572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290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434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577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5720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13E8DAE1-7CD7-4AC4-A769-43E9633BDDD4}" type="slidenum">
              <a:rPr lang="en-AU" altLang="en-US" sz="1200">
                <a:latin typeface="Arial" panose="020B0604020202020204" pitchFamily="34" charset="0"/>
              </a:rPr>
              <a:pPr>
                <a:spcBef>
                  <a:spcPct val="0"/>
                </a:spcBef>
                <a:defRPr/>
              </a:pPr>
              <a:t>13</a:t>
            </a:fld>
            <a:endParaRPr lang="en-AU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7B5FE4-1F5B-44B0-BB33-BA86C44F4F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id="{E8439D73-A41E-4F4D-991B-24D577CA4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lvl="1">
              <a:defRPr/>
            </a:pP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B858B476-AE79-4540-96AF-68EC811B4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858" indent="-285714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860" indent="-228572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003" indent="-228572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146" indent="-228572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290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434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577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5720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72729E5B-FF42-4AFC-AA18-7D3F8FF70120}" type="slidenum">
              <a:rPr lang="en-AU" altLang="en-US" sz="1200">
                <a:latin typeface="Arial" panose="020B0604020202020204" pitchFamily="34" charset="0"/>
              </a:rPr>
              <a:pPr>
                <a:spcBef>
                  <a:spcPct val="0"/>
                </a:spcBef>
                <a:defRPr/>
              </a:pPr>
              <a:t>14</a:t>
            </a:fld>
            <a:endParaRPr lang="en-AU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E1B6EF-7A4C-4D3B-8AA5-D283027750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DFA1AD5C-0833-4DD4-A55B-F54ED9558A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17659DB9-D117-4B22-999A-5566375CFB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35AAD6-082B-47FD-8E9E-19A35F36D503}" type="slidenum">
              <a:rPr lang="en-AU" altLang="en-US" smtClean="0">
                <a:ea typeface="MS PGothic" panose="020B0600070205080204" pitchFamily="34" charset="-128"/>
              </a:rPr>
              <a:pPr/>
              <a:t>15</a:t>
            </a:fld>
            <a:endParaRPr lang="en-AU" altLang="en-US"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95395F-81C9-4E21-998C-42DD48514E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78CD37A0-2D2C-43F3-953D-26A899036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C783A9B6-19E4-4FE7-BDC4-0C07703BA9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858" indent="-285714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860" indent="-228572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003" indent="-228572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146" indent="-228572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290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434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577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5720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6F1F1948-F509-4B80-B373-8A4184ADEFC5}" type="slidenum">
              <a:rPr lang="en-AU" altLang="en-US" sz="1200">
                <a:latin typeface="Arial" panose="020B0604020202020204" pitchFamily="34" charset="0"/>
              </a:rPr>
              <a:pPr>
                <a:spcBef>
                  <a:spcPct val="0"/>
                </a:spcBef>
                <a:defRPr/>
              </a:pPr>
              <a:t>16</a:t>
            </a:fld>
            <a:endParaRPr lang="en-AU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5A5EB3-D404-4D10-8ACC-6DAD7A14A2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0FA9C181-654F-4096-AD4D-327E3EEB5C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/>
              <a:t>GSAS (AVHRR, AMSR-2) – gsas-01.11</a:t>
            </a:r>
          </a:p>
          <a:p>
            <a:r>
              <a:rPr lang="en-US" altLang="en-US" dirty="0"/>
              <a:t>GSAS (AVHRR, AMSR-2, VIIRS) – gsas-01.12</a:t>
            </a: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7FCEAD5E-E2D8-4C9C-BDB0-61CD4EE4DC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1C8947-8B4E-4618-86D8-120DE6000C3F}" type="slidenum">
              <a:rPr lang="en-AU" altLang="en-US" smtClean="0">
                <a:solidFill>
                  <a:srgbClr val="000000"/>
                </a:solidFill>
                <a:ea typeface="MS PGothic" panose="020B0600070205080204" pitchFamily="34" charset="-128"/>
              </a:rPr>
              <a:pPr/>
              <a:t>17</a:t>
            </a:fld>
            <a:endParaRPr lang="en-AU" altLang="en-US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85479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83FB48-B664-4FA0-9F34-3D0C8FF18C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B7FFABE6-345F-4FF6-A968-5388EC9114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A994F243-871C-47BD-8CC4-7D53E82A64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0D730A-35E8-4F43-B9AA-3575ABD914B3}" type="slidenum">
              <a:rPr lang="en-AU" altLang="en-US" smtClean="0">
                <a:solidFill>
                  <a:srgbClr val="000000"/>
                </a:solidFill>
                <a:ea typeface="MS PGothic" panose="020B0600070205080204" pitchFamily="34" charset="-128"/>
              </a:rPr>
              <a:pPr/>
              <a:t>18</a:t>
            </a:fld>
            <a:endParaRPr lang="en-AU" altLang="en-US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6FC4E917-8960-4FF1-B0BA-A68FDA2055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701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858" indent="-285714" defTabSz="912701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860" indent="-228572" defTabSz="912701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003" indent="-228572" defTabSz="912701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146" indent="-228572" defTabSz="912701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290" indent="-228572" defTabSz="912701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434" indent="-228572" defTabSz="912701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577" indent="-228572" defTabSz="912701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5720" indent="-228572" defTabSz="912701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3E39A8B7-AE68-4CE7-8DF6-877489430153}" type="slidenum">
              <a:rPr lang="en-US" altLang="en-US" sz="1200">
                <a:latin typeface="Arial" panose="020B0604020202020204" pitchFamily="34" charset="0"/>
              </a:rPr>
              <a:pPr>
                <a:spcBef>
                  <a:spcPct val="0"/>
                </a:spcBef>
                <a:defRPr/>
              </a:pPr>
              <a:t>19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4A954541-449B-4EC7-A73D-5B745CDC3D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57238"/>
            <a:ext cx="4962525" cy="3722687"/>
          </a:xfrm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E751BBA6-BF63-4A21-BA0F-65CFAB4E59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5988" y="4703763"/>
            <a:ext cx="4959350" cy="4478337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ea typeface="ＭＳ Ｐゴシック" pitchFamily="34" charset="-128"/>
              </a:rPr>
              <a:t>Note: All satellite observations are bias-corrected (except AMSR-2) using </a:t>
            </a:r>
            <a:r>
              <a:rPr lang="en-US" altLang="en-US" dirty="0" err="1">
                <a:ea typeface="ＭＳ Ｐゴシック" pitchFamily="34" charset="-128"/>
              </a:rPr>
              <a:t>sses_bias</a:t>
            </a:r>
            <a:r>
              <a:rPr lang="en-US" altLang="en-US" dirty="0">
                <a:ea typeface="ＭＳ Ｐゴシック" pitchFamily="34" charset="-128"/>
              </a:rPr>
              <a:t> values in GHRSST L2P/L3U files.  Only QL = 5 SSTs are used, except for HRPT AVHRR which used </a:t>
            </a:r>
            <a:r>
              <a:rPr lang="en-AU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QL ≥ 4 SSTs.</a:t>
            </a:r>
            <a:endParaRPr lang="en-US" altLang="en-US" dirty="0"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lang="en-US" altLang="en-US" dirty="0">
                <a:ea typeface="ＭＳ Ｐゴシック" pitchFamily="34" charset="-128"/>
              </a:rPr>
              <a:t>Observation Correlation Length Scales: GAMSSA:  20 km  RAMSSA:  12 km</a:t>
            </a:r>
          </a:p>
          <a:p>
            <a:pPr eaLnBrk="1" hangingPunct="1">
              <a:defRPr/>
            </a:pPr>
            <a:r>
              <a:rPr lang="en-US" altLang="en-US" dirty="0">
                <a:ea typeface="ＭＳ Ｐゴシック" pitchFamily="34" charset="-128"/>
              </a:rPr>
              <a:t>Background Correlation Length Scales: GAMSSA:  50 km  RAMSSA:  20 km</a:t>
            </a:r>
          </a:p>
          <a:p>
            <a:pPr eaLnBrk="1" hangingPunct="1">
              <a:defRPr/>
            </a:pPr>
            <a:r>
              <a:rPr lang="en-US" altLang="en-US" dirty="0">
                <a:ea typeface="ＭＳ Ｐゴシック" pitchFamily="34" charset="-128"/>
              </a:rPr>
              <a:t>Observation Estimated Standard Deviations estimated for each satellite using matchups with buoys (updated as required).</a:t>
            </a:r>
          </a:p>
          <a:p>
            <a:pPr eaLnBrk="1" hangingPunct="1">
              <a:defRPr/>
            </a:pPr>
            <a:r>
              <a:rPr lang="en-US" altLang="en-US" dirty="0">
                <a:ea typeface="ＭＳ Ｐゴシック" pitchFamily="34" charset="-128"/>
              </a:rPr>
              <a:t>Data Access: http://podaac.jpl.nasa.gov/dataset/ABOM-L4HRfnd-AUS-RAMSSA_09km </a:t>
            </a:r>
          </a:p>
          <a:p>
            <a:pPr eaLnBrk="1" hangingPunct="1">
              <a:defRPr/>
            </a:pPr>
            <a:r>
              <a:rPr lang="en-US" altLang="en-US" dirty="0">
                <a:ea typeface="ＭＳ Ｐゴシック" pitchFamily="34" charset="-128"/>
              </a:rPr>
              <a:t>And </a:t>
            </a:r>
            <a:r>
              <a:rPr lang="en-AU" sz="800" dirty="0">
                <a:latin typeface="Arial" charset="0"/>
                <a:ea typeface="ＭＳ Ｐゴシック" charset="0"/>
                <a:cs typeface="Arial" charset="0"/>
                <a:hlinkClick r:id="rId3"/>
              </a:rPr>
              <a:t>http://podaac.jpl.nasa.gov/dataset/ABOM-L4LRfnd-GLOB-GAMSSA_28km</a:t>
            </a:r>
            <a:endParaRPr lang="en-US" altLang="en-US" dirty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7B5FE4-1F5B-44B0-BB33-BA86C44F4F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id="{E8439D73-A41E-4F4D-991B-24D577CA4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lvl="1">
              <a:defRPr/>
            </a:pP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B858B476-AE79-4540-96AF-68EC811B4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858" indent="-285714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860" indent="-228572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003" indent="-228572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146" indent="-228572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290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434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577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5720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F8C544F2-5999-40CF-A212-48FA6504F9A6}" type="slidenum">
              <a:rPr lang="en-AU" altLang="en-US" sz="1200">
                <a:latin typeface="Arial" panose="020B0604020202020204" pitchFamily="34" charset="0"/>
              </a:rPr>
              <a:pPr>
                <a:spcBef>
                  <a:spcPct val="0"/>
                </a:spcBef>
                <a:defRPr/>
              </a:pPr>
              <a:t>2</a:t>
            </a:fld>
            <a:endParaRPr lang="en-AU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240B0B-EC13-46F4-93DA-2E9DFDA020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DD3A6A35-A0DE-409A-8B3C-9F82BEF083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8368F780-1468-4448-A051-F8E9DF4F47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723531-FBC6-4AB7-BE83-0F251941CDDF}" type="slidenum">
              <a:rPr lang="en-AU" altLang="en-US" smtClean="0">
                <a:ea typeface="MS PGothic" panose="020B0600070205080204" pitchFamily="34" charset="-128"/>
              </a:rPr>
              <a:pPr/>
              <a:t>20</a:t>
            </a:fld>
            <a:endParaRPr lang="en-AU" altLang="en-US"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7B5FE4-1F5B-44B0-BB33-BA86C44F4F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707" name="Notes Placeholder 2">
                <a:extLst>
                  <a:ext uri="{FF2B5EF4-FFF2-40B4-BE49-F238E27FC236}">
                    <a16:creationId xmlns:a16="http://schemas.microsoft.com/office/drawing/2014/main" id="{E8439D73-A41E-4F4D-991B-24D577CA4A0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extLst>
                <a:ext uri="{AF507438-7753-43E0-B8FC-AC1667EBCBE1}">
                  <a14:hiddenEffects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lvl="1">
                  <a:defRPr/>
                </a:pPr>
                <a:r>
                  <a:rPr lang="en-US" dirty="0">
                    <a:latin typeface="Calibri" charset="0"/>
                    <a:ea typeface="ＭＳ Ｐゴシック" charset="0"/>
                  </a:rPr>
                  <a:t>References: Sakov, Pavel (2018) </a:t>
                </a:r>
                <a:r>
                  <a:rPr lang="en-US" dirty="0" err="1">
                    <a:latin typeface="Calibri" charset="0"/>
                    <a:ea typeface="ＭＳ Ｐゴシック" charset="0"/>
                  </a:rPr>
                  <a:t>EnKF</a:t>
                </a:r>
                <a:r>
                  <a:rPr lang="en-US" dirty="0">
                    <a:latin typeface="Calibri" charset="0"/>
                    <a:ea typeface="ＭＳ Ｐゴシック" charset="0"/>
                  </a:rPr>
                  <a:t>-C User Guide, version 1.68.8, June 19, 2014 – February 7, 2018 (https://github.com/sakov/enkf-c)</a:t>
                </a:r>
              </a:p>
              <a:p>
                <a:pPr marL="0" lvl="1">
                  <a:defRPr/>
                </a:pPr>
                <a:r>
                  <a:rPr lang="en-US" dirty="0" err="1">
                    <a:latin typeface="Calibri" charset="0"/>
                    <a:ea typeface="ＭＳ Ｐゴシック" charset="0"/>
                  </a:rPr>
                  <a:t>Sandery</a:t>
                </a:r>
                <a:r>
                  <a:rPr lang="en-US" dirty="0">
                    <a:latin typeface="Calibri" charset="0"/>
                    <a:ea typeface="ＭＳ Ｐゴシック" charset="0"/>
                  </a:rPr>
                  <a:t>, Paul et al. (2018) Great Barrier Reef and Coral Sea Ocean Reanalysis (</a:t>
                </a:r>
                <a:r>
                  <a:rPr lang="en-US" i="1" dirty="0">
                    <a:latin typeface="Calibri" charset="0"/>
                    <a:ea typeface="ＭＳ Ｐゴシック" charset="0"/>
                  </a:rPr>
                  <a:t>in prep.</a:t>
                </a:r>
                <a:r>
                  <a:rPr lang="en-US" i="0" dirty="0">
                    <a:latin typeface="Calibri" charset="0"/>
                    <a:ea typeface="ＭＳ Ｐゴシック" charset="0"/>
                  </a:rPr>
                  <a:t>)</a:t>
                </a:r>
              </a:p>
              <a:p>
                <a:pPr marL="0" lvl="1">
                  <a:defRPr/>
                </a:pPr>
                <a:endParaRPr lang="en-US" i="0" dirty="0">
                  <a:latin typeface="Calibri" charset="0"/>
                  <a:ea typeface="ＭＳ Ｐゴシック" charset="0"/>
                </a:endParaRPr>
              </a:p>
              <a:p>
                <a:r>
                  <a:rPr lang="en-AU" sz="800" b="0" i="0" u="none" strike="noStrike" kern="1200" baseline="0" dirty="0" err="1">
                    <a:solidFill>
                      <a:schemeClr val="tx1"/>
                    </a:solidFill>
                    <a:latin typeface="Calibri" pitchFamily="34" charset="0"/>
                    <a:ea typeface="MS PGothic" panose="020B0600070205080204" pitchFamily="34" charset="-128"/>
                    <a:cs typeface="ＭＳ Ｐゴシック" charset="0"/>
                  </a:rPr>
                  <a:t>EnOI</a:t>
                </a:r>
                <a:r>
                  <a:rPr lang="en-AU" sz="800" b="0" i="0" u="none" strike="noStrike" kern="1200" baseline="0" dirty="0">
                    <a:solidFill>
                      <a:schemeClr val="tx1"/>
                    </a:solidFill>
                    <a:latin typeface="Calibri" pitchFamily="34" charset="0"/>
                    <a:ea typeface="MS PGothic" panose="020B0600070205080204" pitchFamily="34" charset="-128"/>
                    <a:cs typeface="ＭＳ Ｐゴシック" charset="0"/>
                  </a:rPr>
                  <a:t> requires only a single deterministic model run to generate a background state, and only a single solution of the analysis equations to update the background. By contrast, an </a:t>
                </a:r>
                <a:r>
                  <a:rPr lang="en-AU" sz="800" b="0" i="0" u="none" strike="noStrike" kern="1200" baseline="0" dirty="0" err="1">
                    <a:solidFill>
                      <a:schemeClr val="tx1"/>
                    </a:solidFill>
                    <a:latin typeface="Calibri" pitchFamily="34" charset="0"/>
                    <a:ea typeface="MS PGothic" panose="020B0600070205080204" pitchFamily="34" charset="-128"/>
                    <a:cs typeface="ＭＳ Ｐゴシック" charset="0"/>
                  </a:rPr>
                  <a:t>EnKF</a:t>
                </a:r>
                <a:r>
                  <a:rPr lang="en-AU" sz="800" b="0" i="0" u="none" strike="noStrike" kern="1200" baseline="0" dirty="0">
                    <a:solidFill>
                      <a:schemeClr val="tx1"/>
                    </a:solidFill>
                    <a:latin typeface="Calibri" pitchFamily="34" charset="0"/>
                    <a:ea typeface="MS PGothic" panose="020B0600070205080204" pitchFamily="34" charset="-128"/>
                    <a:cs typeface="ＭＳ Ｐゴシック" charset="0"/>
                  </a:rPr>
                  <a:t> generally requires the integration of </a:t>
                </a:r>
                <a:r>
                  <a:rPr lang="en-AU" sz="800" b="0" i="1" u="none" strike="noStrike" kern="1200" baseline="0" dirty="0">
                    <a:solidFill>
                      <a:schemeClr val="tx1"/>
                    </a:solidFill>
                    <a:latin typeface="Calibri" pitchFamily="34" charset="0"/>
                    <a:ea typeface="MS PGothic" panose="020B0600070205080204" pitchFamily="34" charset="-128"/>
                    <a:cs typeface="ＭＳ Ｐゴシック" charset="0"/>
                  </a:rPr>
                  <a:t>m </a:t>
                </a:r>
                <a:r>
                  <a:rPr lang="en-AU" sz="800" b="0" i="0" u="none" strike="noStrike" kern="1200" baseline="0" dirty="0">
                    <a:solidFill>
                      <a:schemeClr val="tx1"/>
                    </a:solidFill>
                    <a:latin typeface="Calibri" pitchFamily="34" charset="0"/>
                    <a:ea typeface="MS PGothic" panose="020B0600070205080204" pitchFamily="34" charset="-128"/>
                    <a:cs typeface="ＭＳ Ｐゴシック" charset="0"/>
                  </a:rPr>
                  <a:t>model runs to represent the time-varying background error covariances and a background state (often based on the ensemble mean), and </a:t>
                </a:r>
                <a:r>
                  <a:rPr lang="en-AU" sz="800" b="0" i="1" u="none" strike="noStrike" kern="1200" baseline="0" dirty="0">
                    <a:solidFill>
                      <a:schemeClr val="tx1"/>
                    </a:solidFill>
                    <a:latin typeface="Calibri" pitchFamily="34" charset="0"/>
                    <a:ea typeface="MS PGothic" panose="020B0600070205080204" pitchFamily="34" charset="-128"/>
                    <a:cs typeface="ＭＳ Ｐゴシック" charset="0"/>
                  </a:rPr>
                  <a:t>m </a:t>
                </a:r>
                <a:r>
                  <a:rPr lang="en-AU" sz="800" b="0" i="0" u="none" strike="noStrike" kern="1200" baseline="0" dirty="0">
                    <a:solidFill>
                      <a:schemeClr val="tx1"/>
                    </a:solidFill>
                    <a:latin typeface="Calibri" pitchFamily="34" charset="0"/>
                    <a:ea typeface="MS PGothic" panose="020B0600070205080204" pitchFamily="34" charset="-128"/>
                    <a:cs typeface="ＭＳ Ｐゴシック" charset="0"/>
                  </a:rPr>
                  <a:t>solutions of the analysis equations where all ensemble members are updated.  The GSAS </a:t>
                </a:r>
                <a:r>
                  <a:rPr lang="en-AU" sz="800" b="0" i="0" u="none" strike="noStrike" kern="1200" baseline="0" dirty="0" err="1">
                    <a:solidFill>
                      <a:schemeClr val="tx1"/>
                    </a:solidFill>
                    <a:latin typeface="Calibri" pitchFamily="34" charset="0"/>
                    <a:ea typeface="MS PGothic" panose="020B0600070205080204" pitchFamily="34" charset="-128"/>
                    <a:cs typeface="ＭＳ Ｐゴシック" charset="0"/>
                  </a:rPr>
                  <a:t>EnOI</a:t>
                </a:r>
                <a:r>
                  <a:rPr lang="en-AU" sz="800" b="0" i="0" u="none" strike="noStrike" kern="1200" baseline="0" dirty="0">
                    <a:solidFill>
                      <a:schemeClr val="tx1"/>
                    </a:solidFill>
                    <a:latin typeface="Calibri" pitchFamily="34" charset="0"/>
                    <a:ea typeface="MS PGothic" panose="020B0600070205080204" pitchFamily="34" charset="-128"/>
                    <a:cs typeface="ＭＳ Ｐゴシック" charset="0"/>
                  </a:rPr>
                  <a:t> system uses an ensemble of </a:t>
                </a:r>
                <a:r>
                  <a:rPr lang="en-AU" sz="800" b="0" i="0" u="none" strike="noStrike" kern="1200" baseline="0" dirty="0" err="1">
                    <a:solidFill>
                      <a:schemeClr val="tx1"/>
                    </a:solidFill>
                    <a:latin typeface="Calibri" pitchFamily="34" charset="0"/>
                    <a:ea typeface="MS PGothic" panose="020B0600070205080204" pitchFamily="34" charset="-128"/>
                    <a:cs typeface="ＭＳ Ｐゴシック" charset="0"/>
                  </a:rPr>
                  <a:t>intraseasonal</a:t>
                </a:r>
                <a:r>
                  <a:rPr lang="en-AU" sz="800" b="0" i="0" u="none" strike="noStrike" kern="1200" baseline="0" dirty="0">
                    <a:solidFill>
                      <a:schemeClr val="tx1"/>
                    </a:solidFill>
                    <a:latin typeface="Calibri" pitchFamily="34" charset="0"/>
                    <a:ea typeface="MS PGothic" panose="020B0600070205080204" pitchFamily="34" charset="-128"/>
                    <a:cs typeface="ＭＳ Ｐゴシック" charset="0"/>
                  </a:rPr>
                  <a:t> anomalies from a free running model to estimate the background error covariances (B).  The background state estimate, </a:t>
                </a:r>
                <a:r>
                  <a:rPr lang="en-AU" sz="800" b="0" i="0" u="none" strike="noStrike" kern="1200" baseline="0" dirty="0" err="1">
                    <a:solidFill>
                      <a:schemeClr val="tx1"/>
                    </a:solidFill>
                    <a:latin typeface="Calibri" pitchFamily="34" charset="0"/>
                    <a:ea typeface="MS PGothic" panose="020B0600070205080204" pitchFamily="34" charset="-128"/>
                    <a:cs typeface="ＭＳ Ｐゴシック" charset="0"/>
                  </a:rPr>
                  <a:t>xb</a:t>
                </a:r>
                <a:r>
                  <a:rPr lang="en-AU" sz="800" b="0" i="0" u="none" strike="noStrike" kern="1200" baseline="0" dirty="0">
                    <a:solidFill>
                      <a:schemeClr val="tx1"/>
                    </a:solidFill>
                    <a:latin typeface="Calibri" pitchFamily="34" charset="0"/>
                    <a:ea typeface="MS PGothic" panose="020B0600070205080204" pitchFamily="34" charset="-128"/>
                    <a:cs typeface="ＭＳ Ｐゴシック" charset="0"/>
                  </a:rPr>
                  <a:t>, is given by the ensemble mean.  The background error covariance (B) is represented by the </a:t>
                </a:r>
                <a:r>
                  <a:rPr lang="en-AU" sz="800" b="0" i="0" u="none" strike="noStrike" kern="1200" baseline="0" dirty="0" err="1">
                    <a:solidFill>
                      <a:schemeClr val="tx1"/>
                    </a:solidFill>
                    <a:latin typeface="Calibri" pitchFamily="34" charset="0"/>
                    <a:ea typeface="MS PGothic" panose="020B0600070205080204" pitchFamily="34" charset="-128"/>
                    <a:cs typeface="ＭＳ Ｐゴシック" charset="0"/>
                  </a:rPr>
                  <a:t>EnOI</a:t>
                </a:r>
                <a:r>
                  <a:rPr lang="en-AU" sz="800" b="0" i="0" u="none" strike="noStrike" kern="1200" baseline="0" dirty="0">
                    <a:solidFill>
                      <a:schemeClr val="tx1"/>
                    </a:solidFill>
                    <a:latin typeface="Calibri" pitchFamily="34" charset="0"/>
                    <a:ea typeface="MS PGothic" panose="020B0600070205080204" pitchFamily="34" charset="-128"/>
                    <a:cs typeface="ＭＳ Ｐゴシック" charset="0"/>
                  </a:rPr>
                  <a:t> anomalies (A).</a:t>
                </a:r>
                <a:endParaRPr lang="en-US" i="0" dirty="0">
                  <a:latin typeface="Calibri" charset="0"/>
                  <a:ea typeface="ＭＳ Ｐゴシック" charset="0"/>
                </a:endParaRPr>
              </a:p>
              <a:p>
                <a:pPr marL="0" lvl="1">
                  <a:defRPr/>
                </a:pPr>
                <a:endParaRPr lang="en-US" i="0" dirty="0">
                  <a:latin typeface="Calibri" charset="0"/>
                  <a:ea typeface="ＭＳ Ｐゴシック" charset="0"/>
                </a:endParaRPr>
              </a:p>
              <a:p>
                <a:pPr marL="0" lvl="1">
                  <a:defRPr/>
                </a:pPr>
                <a:r>
                  <a:rPr lang="en-AU" sz="700" b="0" kern="1200" dirty="0">
                    <a:solidFill>
                      <a:schemeClr val="tx1"/>
                    </a:solidFill>
                    <a:effectLst/>
                    <a:latin typeface="Calibri" pitchFamily="34" charset="0"/>
                    <a:ea typeface="MS PGothic" panose="020B0600070205080204" pitchFamily="34" charset="-128"/>
                    <a:cs typeface="ＭＳ Ｐゴシック" pitchFamily="34" charset="-128"/>
                  </a:rPr>
                  <a:t>The </a:t>
                </a:r>
                <a:r>
                  <a:rPr lang="en-AU" sz="700" b="1" kern="1200" dirty="0">
                    <a:solidFill>
                      <a:schemeClr val="tx1"/>
                    </a:solidFill>
                    <a:effectLst/>
                    <a:latin typeface="Calibri" pitchFamily="34" charset="0"/>
                    <a:ea typeface="MS PGothic" panose="020B0600070205080204" pitchFamily="34" charset="-128"/>
                    <a:cs typeface="ＭＳ Ｐゴシック" pitchFamily="34" charset="-128"/>
                  </a:rPr>
                  <a:t>Kalman gain</a:t>
                </a:r>
                <a:r>
                  <a:rPr lang="en-AU" sz="700" b="0" kern="1200" dirty="0">
                    <a:solidFill>
                      <a:schemeClr val="tx1"/>
                    </a:solidFill>
                    <a:effectLst/>
                    <a:latin typeface="Calibri" pitchFamily="34" charset="0"/>
                    <a:ea typeface="MS PGothic" panose="020B0600070205080204" pitchFamily="34" charset="-128"/>
                    <a:cs typeface="ＭＳ Ｐゴシック" pitchFamily="34" charset="-128"/>
                  </a:rPr>
                  <a:t> is the relative weight given to the measurements and current state estimate, and can be "tuned" to achieve particular performance. With a high </a:t>
                </a:r>
                <a:r>
                  <a:rPr lang="en-AU" sz="700" b="1" kern="1200" dirty="0">
                    <a:solidFill>
                      <a:schemeClr val="tx1"/>
                    </a:solidFill>
                    <a:effectLst/>
                    <a:latin typeface="Calibri" pitchFamily="34" charset="0"/>
                    <a:ea typeface="MS PGothic" panose="020B0600070205080204" pitchFamily="34" charset="-128"/>
                    <a:cs typeface="ＭＳ Ｐゴシック" pitchFamily="34" charset="-128"/>
                  </a:rPr>
                  <a:t>gain</a:t>
                </a:r>
                <a:r>
                  <a:rPr lang="en-AU" sz="700" b="0" kern="1200" dirty="0">
                    <a:solidFill>
                      <a:schemeClr val="tx1"/>
                    </a:solidFill>
                    <a:effectLst/>
                    <a:latin typeface="Calibri" pitchFamily="34" charset="0"/>
                    <a:ea typeface="MS PGothic" panose="020B0600070205080204" pitchFamily="34" charset="-128"/>
                    <a:cs typeface="ＭＳ Ｐゴシック" pitchFamily="34" charset="-128"/>
                  </a:rPr>
                  <a:t>, the filter places more weight on the most recent measurements, and thus follows them more responsively.</a:t>
                </a:r>
              </a:p>
              <a:p>
                <a:pPr marL="0" lvl="1">
                  <a:defRPr/>
                </a:pPr>
                <a:endParaRPr lang="en-AU" sz="700" b="0" kern="1200" dirty="0">
                  <a:solidFill>
                    <a:schemeClr val="tx1"/>
                  </a:solidFill>
                  <a:effectLst/>
                  <a:latin typeface="Calibri" pitchFamily="34" charset="0"/>
                  <a:ea typeface="MS PGothic" panose="020B0600070205080204" pitchFamily="34" charset="-128"/>
                </a:endParaRPr>
              </a:p>
              <a:p>
                <a:pPr marL="0" lvl="1">
                  <a:defRPr/>
                </a:pPr>
                <a:r>
                  <a:rPr lang="en-AU" sz="700" b="0" kern="1200" dirty="0">
                    <a:solidFill>
                      <a:schemeClr val="tx1"/>
                    </a:solidFill>
                    <a:effectLst/>
                    <a:latin typeface="Calibri" pitchFamily="34" charset="0"/>
                    <a:ea typeface="MS PGothic" panose="020B0600070205080204" pitchFamily="34" charset="-128"/>
                  </a:rPr>
                  <a:t>The Innovation vector is given by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AU" altLang="en-US" sz="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AU" altLang="en-US" sz="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𝒚</m:t>
                        </m:r>
                        <m:r>
                          <a:rPr lang="en-AU" altLang="en-US" sz="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</m:t>
                        </m:r>
                        <m:r>
                          <a:rPr lang="en-AU" altLang="en-US" sz="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ℋ</m:t>
                        </m:r>
                        <m:d>
                          <m:dPr>
                            <m:ctrlPr>
                              <a:rPr lang="en-AU" altLang="en-US" sz="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AU" altLang="en-US" sz="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AU" altLang="en-US" sz="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AU" altLang="en-US" sz="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𝑏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r>
                  <a:rPr lang="en-US" dirty="0">
                    <a:latin typeface="Calibri" charset="0"/>
                    <a:ea typeface="ＭＳ Ｐゴシック" charset="0"/>
                  </a:rPr>
                  <a:t>.</a:t>
                </a:r>
              </a:p>
              <a:p>
                <a:pPr marL="0" lvl="1">
                  <a:defRPr/>
                </a:pPr>
                <a:endParaRPr lang="en-US" dirty="0">
                  <a:latin typeface="Calibri" charset="0"/>
                  <a:ea typeface="ＭＳ Ｐゴシック" charset="0"/>
                </a:endParaRPr>
              </a:p>
              <a:p>
                <a:pPr marL="0" lvl="1">
                  <a:defRPr/>
                </a:pPr>
                <a:r>
                  <a:rPr lang="en-US" dirty="0">
                    <a:latin typeface="Calibri" charset="0"/>
                    <a:ea typeface="ＭＳ Ｐゴシック" charset="0"/>
                  </a:rPr>
                  <a:t>In the </a:t>
                </a:r>
                <a:r>
                  <a:rPr lang="en-US" dirty="0" err="1">
                    <a:latin typeface="Calibri" charset="0"/>
                    <a:ea typeface="ＭＳ Ｐゴシック" charset="0"/>
                  </a:rPr>
                  <a:t>EnKF</a:t>
                </a:r>
                <a:r>
                  <a:rPr lang="en-US" dirty="0">
                    <a:latin typeface="Calibri" charset="0"/>
                    <a:ea typeface="ＭＳ Ｐゴシック" charset="0"/>
                  </a:rPr>
                  <a:t>-C system the R-factor defines a multiple of observation error variance and can be used to tune the Kalman gain in order to achieve a more balanced observation error – ensemble spread relationship.  K-factor is used to avoid large increments in the analysis and improve balance without discarding associated observations, which can provide important information to the system.</a:t>
                </a:r>
              </a:p>
            </p:txBody>
          </p:sp>
        </mc:Choice>
        <mc:Fallback xmlns="">
          <p:sp>
            <p:nvSpPr>
              <p:cNvPr id="72707" name="Notes Placeholder 2">
                <a:extLst>
                  <a:ext uri="{FF2B5EF4-FFF2-40B4-BE49-F238E27FC236}">
                    <a16:creationId xmlns:a16="http://schemas.microsoft.com/office/drawing/2014/main" id="{E8439D73-A41E-4F4D-991B-24D577CA4A0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lvl="1">
                  <a:defRPr/>
                </a:pPr>
                <a:r>
                  <a:rPr lang="en-US" dirty="0">
                    <a:latin typeface="Calibri" charset="0"/>
                    <a:ea typeface="ＭＳ Ｐゴシック" charset="0"/>
                  </a:rPr>
                  <a:t>References: Sakov, Pavel (2018) </a:t>
                </a:r>
                <a:r>
                  <a:rPr lang="en-US" dirty="0" err="1">
                    <a:latin typeface="Calibri" charset="0"/>
                    <a:ea typeface="ＭＳ Ｐゴシック" charset="0"/>
                  </a:rPr>
                  <a:t>EnKF</a:t>
                </a:r>
                <a:r>
                  <a:rPr lang="en-US" dirty="0">
                    <a:latin typeface="Calibri" charset="0"/>
                    <a:ea typeface="ＭＳ Ｐゴシック" charset="0"/>
                  </a:rPr>
                  <a:t>-C User Guide, version 1.68.8, June 19, 2014 – February 7, 2018 (https://github.com/sakov/enkf-c)</a:t>
                </a:r>
              </a:p>
              <a:p>
                <a:pPr marL="0" lvl="1">
                  <a:defRPr/>
                </a:pPr>
                <a:r>
                  <a:rPr lang="en-US" dirty="0" err="1">
                    <a:latin typeface="Calibri" charset="0"/>
                    <a:ea typeface="ＭＳ Ｐゴシック" charset="0"/>
                  </a:rPr>
                  <a:t>Sandery</a:t>
                </a:r>
                <a:r>
                  <a:rPr lang="en-US" dirty="0">
                    <a:latin typeface="Calibri" charset="0"/>
                    <a:ea typeface="ＭＳ Ｐゴシック" charset="0"/>
                  </a:rPr>
                  <a:t>, Paul et al. (2018) Great Barrier Reef and Coral Sea Ocean Reanalysis (</a:t>
                </a:r>
                <a:r>
                  <a:rPr lang="en-US" i="1" dirty="0">
                    <a:latin typeface="Calibri" charset="0"/>
                    <a:ea typeface="ＭＳ Ｐゴシック" charset="0"/>
                  </a:rPr>
                  <a:t>in prep.</a:t>
                </a:r>
                <a:r>
                  <a:rPr lang="en-US" i="0" dirty="0">
                    <a:latin typeface="Calibri" charset="0"/>
                    <a:ea typeface="ＭＳ Ｐゴシック" charset="0"/>
                  </a:rPr>
                  <a:t>)</a:t>
                </a:r>
              </a:p>
              <a:p>
                <a:pPr marL="0" lvl="1">
                  <a:defRPr/>
                </a:pPr>
                <a:endParaRPr lang="en-US" i="0" dirty="0">
                  <a:latin typeface="Calibri" charset="0"/>
                  <a:ea typeface="ＭＳ Ｐゴシック" charset="0"/>
                </a:endParaRPr>
              </a:p>
              <a:p>
                <a:r>
                  <a:rPr lang="en-AU" sz="800" b="0" i="0" u="none" strike="noStrike" kern="1200" baseline="0" dirty="0" err="1">
                    <a:solidFill>
                      <a:schemeClr val="tx1"/>
                    </a:solidFill>
                    <a:latin typeface="Calibri" pitchFamily="34" charset="0"/>
                    <a:ea typeface="MS PGothic" panose="020B0600070205080204" pitchFamily="34" charset="-128"/>
                    <a:cs typeface="ＭＳ Ｐゴシック" charset="0"/>
                  </a:rPr>
                  <a:t>EnOI</a:t>
                </a:r>
                <a:r>
                  <a:rPr lang="en-AU" sz="800" b="0" i="0" u="none" strike="noStrike" kern="1200" baseline="0" dirty="0">
                    <a:solidFill>
                      <a:schemeClr val="tx1"/>
                    </a:solidFill>
                    <a:latin typeface="Calibri" pitchFamily="34" charset="0"/>
                    <a:ea typeface="MS PGothic" panose="020B0600070205080204" pitchFamily="34" charset="-128"/>
                    <a:cs typeface="ＭＳ Ｐゴシック" charset="0"/>
                  </a:rPr>
                  <a:t> requires only a single deterministic model run to generate a background state, and only a single solution of the analysis equations to update the background. By contrast, an </a:t>
                </a:r>
                <a:r>
                  <a:rPr lang="en-AU" sz="800" b="0" i="0" u="none" strike="noStrike" kern="1200" baseline="0" dirty="0" err="1">
                    <a:solidFill>
                      <a:schemeClr val="tx1"/>
                    </a:solidFill>
                    <a:latin typeface="Calibri" pitchFamily="34" charset="0"/>
                    <a:ea typeface="MS PGothic" panose="020B0600070205080204" pitchFamily="34" charset="-128"/>
                    <a:cs typeface="ＭＳ Ｐゴシック" charset="0"/>
                  </a:rPr>
                  <a:t>EnKF</a:t>
                </a:r>
                <a:r>
                  <a:rPr lang="en-AU" sz="800" b="0" i="0" u="none" strike="noStrike" kern="1200" baseline="0" dirty="0">
                    <a:solidFill>
                      <a:schemeClr val="tx1"/>
                    </a:solidFill>
                    <a:latin typeface="Calibri" pitchFamily="34" charset="0"/>
                    <a:ea typeface="MS PGothic" panose="020B0600070205080204" pitchFamily="34" charset="-128"/>
                    <a:cs typeface="ＭＳ Ｐゴシック" charset="0"/>
                  </a:rPr>
                  <a:t> generally requires the integration of </a:t>
                </a:r>
                <a:r>
                  <a:rPr lang="en-AU" sz="800" b="0" i="1" u="none" strike="noStrike" kern="1200" baseline="0" dirty="0">
                    <a:solidFill>
                      <a:schemeClr val="tx1"/>
                    </a:solidFill>
                    <a:latin typeface="Calibri" pitchFamily="34" charset="0"/>
                    <a:ea typeface="MS PGothic" panose="020B0600070205080204" pitchFamily="34" charset="-128"/>
                    <a:cs typeface="ＭＳ Ｐゴシック" charset="0"/>
                  </a:rPr>
                  <a:t>m </a:t>
                </a:r>
                <a:r>
                  <a:rPr lang="en-AU" sz="800" b="0" i="0" u="none" strike="noStrike" kern="1200" baseline="0" dirty="0">
                    <a:solidFill>
                      <a:schemeClr val="tx1"/>
                    </a:solidFill>
                    <a:latin typeface="Calibri" pitchFamily="34" charset="0"/>
                    <a:ea typeface="MS PGothic" panose="020B0600070205080204" pitchFamily="34" charset="-128"/>
                    <a:cs typeface="ＭＳ Ｐゴシック" charset="0"/>
                  </a:rPr>
                  <a:t>model runs to represent the time-varying background error covariances and a background state (often based on the ensemble mean), and </a:t>
                </a:r>
                <a:r>
                  <a:rPr lang="en-AU" sz="800" b="0" i="1" u="none" strike="noStrike" kern="1200" baseline="0" dirty="0">
                    <a:solidFill>
                      <a:schemeClr val="tx1"/>
                    </a:solidFill>
                    <a:latin typeface="Calibri" pitchFamily="34" charset="0"/>
                    <a:ea typeface="MS PGothic" panose="020B0600070205080204" pitchFamily="34" charset="-128"/>
                    <a:cs typeface="ＭＳ Ｐゴシック" charset="0"/>
                  </a:rPr>
                  <a:t>m </a:t>
                </a:r>
                <a:r>
                  <a:rPr lang="en-AU" sz="800" b="0" i="0" u="none" strike="noStrike" kern="1200" baseline="0" dirty="0">
                    <a:solidFill>
                      <a:schemeClr val="tx1"/>
                    </a:solidFill>
                    <a:latin typeface="Calibri" pitchFamily="34" charset="0"/>
                    <a:ea typeface="MS PGothic" panose="020B0600070205080204" pitchFamily="34" charset="-128"/>
                    <a:cs typeface="ＭＳ Ｐゴシック" charset="0"/>
                  </a:rPr>
                  <a:t>solutions of the analysis equations where all ensemble members are updated.  The GSAS </a:t>
                </a:r>
                <a:r>
                  <a:rPr lang="en-AU" sz="800" b="0" i="0" u="none" strike="noStrike" kern="1200" baseline="0" dirty="0" err="1">
                    <a:solidFill>
                      <a:schemeClr val="tx1"/>
                    </a:solidFill>
                    <a:latin typeface="Calibri" pitchFamily="34" charset="0"/>
                    <a:ea typeface="MS PGothic" panose="020B0600070205080204" pitchFamily="34" charset="-128"/>
                    <a:cs typeface="ＭＳ Ｐゴシック" charset="0"/>
                  </a:rPr>
                  <a:t>EnOI</a:t>
                </a:r>
                <a:r>
                  <a:rPr lang="en-AU" sz="800" b="0" i="0" u="none" strike="noStrike" kern="1200" baseline="0" dirty="0">
                    <a:solidFill>
                      <a:schemeClr val="tx1"/>
                    </a:solidFill>
                    <a:latin typeface="Calibri" pitchFamily="34" charset="0"/>
                    <a:ea typeface="MS PGothic" panose="020B0600070205080204" pitchFamily="34" charset="-128"/>
                    <a:cs typeface="ＭＳ Ｐゴシック" charset="0"/>
                  </a:rPr>
                  <a:t> system uses an ensemble of </a:t>
                </a:r>
                <a:r>
                  <a:rPr lang="en-AU" sz="800" b="0" i="0" u="none" strike="noStrike" kern="1200" baseline="0" dirty="0" err="1">
                    <a:solidFill>
                      <a:schemeClr val="tx1"/>
                    </a:solidFill>
                    <a:latin typeface="Calibri" pitchFamily="34" charset="0"/>
                    <a:ea typeface="MS PGothic" panose="020B0600070205080204" pitchFamily="34" charset="-128"/>
                    <a:cs typeface="ＭＳ Ｐゴシック" charset="0"/>
                  </a:rPr>
                  <a:t>intraseasonal</a:t>
                </a:r>
                <a:r>
                  <a:rPr lang="en-AU" sz="800" b="0" i="0" u="none" strike="noStrike" kern="1200" baseline="0" dirty="0">
                    <a:solidFill>
                      <a:schemeClr val="tx1"/>
                    </a:solidFill>
                    <a:latin typeface="Calibri" pitchFamily="34" charset="0"/>
                    <a:ea typeface="MS PGothic" panose="020B0600070205080204" pitchFamily="34" charset="-128"/>
                    <a:cs typeface="ＭＳ Ｐゴシック" charset="0"/>
                  </a:rPr>
                  <a:t> anomalies from a free running model to estimate the background error covariances (B).  The background state estimate, </a:t>
                </a:r>
                <a:r>
                  <a:rPr lang="en-AU" sz="800" b="0" i="0" u="none" strike="noStrike" kern="1200" baseline="0" dirty="0" err="1">
                    <a:solidFill>
                      <a:schemeClr val="tx1"/>
                    </a:solidFill>
                    <a:latin typeface="Calibri" pitchFamily="34" charset="0"/>
                    <a:ea typeface="MS PGothic" panose="020B0600070205080204" pitchFamily="34" charset="-128"/>
                    <a:cs typeface="ＭＳ Ｐゴシック" charset="0"/>
                  </a:rPr>
                  <a:t>xb</a:t>
                </a:r>
                <a:r>
                  <a:rPr lang="en-AU" sz="800" b="0" i="0" u="none" strike="noStrike" kern="1200" baseline="0" dirty="0">
                    <a:solidFill>
                      <a:schemeClr val="tx1"/>
                    </a:solidFill>
                    <a:latin typeface="Calibri" pitchFamily="34" charset="0"/>
                    <a:ea typeface="MS PGothic" panose="020B0600070205080204" pitchFamily="34" charset="-128"/>
                    <a:cs typeface="ＭＳ Ｐゴシック" charset="0"/>
                  </a:rPr>
                  <a:t>, is given by the ensemble mean.  The background error covariance (B) is represented by the </a:t>
                </a:r>
                <a:r>
                  <a:rPr lang="en-AU" sz="800" b="0" i="0" u="none" strike="noStrike" kern="1200" baseline="0" dirty="0" err="1">
                    <a:solidFill>
                      <a:schemeClr val="tx1"/>
                    </a:solidFill>
                    <a:latin typeface="Calibri" pitchFamily="34" charset="0"/>
                    <a:ea typeface="MS PGothic" panose="020B0600070205080204" pitchFamily="34" charset="-128"/>
                    <a:cs typeface="ＭＳ Ｐゴシック" charset="0"/>
                  </a:rPr>
                  <a:t>EnOI</a:t>
                </a:r>
                <a:r>
                  <a:rPr lang="en-AU" sz="800" b="0" i="0" u="none" strike="noStrike" kern="1200" baseline="0" dirty="0">
                    <a:solidFill>
                      <a:schemeClr val="tx1"/>
                    </a:solidFill>
                    <a:latin typeface="Calibri" pitchFamily="34" charset="0"/>
                    <a:ea typeface="MS PGothic" panose="020B0600070205080204" pitchFamily="34" charset="-128"/>
                    <a:cs typeface="ＭＳ Ｐゴシック" charset="0"/>
                  </a:rPr>
                  <a:t> anomalies (A).</a:t>
                </a:r>
                <a:endParaRPr lang="en-US" i="0" dirty="0">
                  <a:latin typeface="Calibri" charset="0"/>
                  <a:ea typeface="ＭＳ Ｐゴシック" charset="0"/>
                </a:endParaRPr>
              </a:p>
              <a:p>
                <a:pPr marL="0" lvl="1">
                  <a:defRPr/>
                </a:pPr>
                <a:endParaRPr lang="en-US" i="0" dirty="0">
                  <a:latin typeface="Calibri" charset="0"/>
                  <a:ea typeface="ＭＳ Ｐゴシック" charset="0"/>
                </a:endParaRPr>
              </a:p>
              <a:p>
                <a:pPr marL="0" lvl="1">
                  <a:defRPr/>
                </a:pPr>
                <a:r>
                  <a:rPr lang="en-AU" sz="700" b="0" kern="1200" dirty="0">
                    <a:solidFill>
                      <a:schemeClr val="tx1"/>
                    </a:solidFill>
                    <a:effectLst/>
                    <a:latin typeface="Calibri" pitchFamily="34" charset="0"/>
                    <a:ea typeface="MS PGothic" panose="020B0600070205080204" pitchFamily="34" charset="-128"/>
                    <a:cs typeface="ＭＳ Ｐゴシック" pitchFamily="34" charset="-128"/>
                  </a:rPr>
                  <a:t>The </a:t>
                </a:r>
                <a:r>
                  <a:rPr lang="en-AU" sz="700" b="1" kern="1200" dirty="0">
                    <a:solidFill>
                      <a:schemeClr val="tx1"/>
                    </a:solidFill>
                    <a:effectLst/>
                    <a:latin typeface="Calibri" pitchFamily="34" charset="0"/>
                    <a:ea typeface="MS PGothic" panose="020B0600070205080204" pitchFamily="34" charset="-128"/>
                    <a:cs typeface="ＭＳ Ｐゴシック" pitchFamily="34" charset="-128"/>
                  </a:rPr>
                  <a:t>Kalman gain</a:t>
                </a:r>
                <a:r>
                  <a:rPr lang="en-AU" sz="700" b="0" kern="1200" dirty="0">
                    <a:solidFill>
                      <a:schemeClr val="tx1"/>
                    </a:solidFill>
                    <a:effectLst/>
                    <a:latin typeface="Calibri" pitchFamily="34" charset="0"/>
                    <a:ea typeface="MS PGothic" panose="020B0600070205080204" pitchFamily="34" charset="-128"/>
                    <a:cs typeface="ＭＳ Ｐゴシック" pitchFamily="34" charset="-128"/>
                  </a:rPr>
                  <a:t> is the relative weight given to the measurements and current state estimate, and can be "tuned" to achieve particular performance. With a high </a:t>
                </a:r>
                <a:r>
                  <a:rPr lang="en-AU" sz="700" b="1" kern="1200" dirty="0">
                    <a:solidFill>
                      <a:schemeClr val="tx1"/>
                    </a:solidFill>
                    <a:effectLst/>
                    <a:latin typeface="Calibri" pitchFamily="34" charset="0"/>
                    <a:ea typeface="MS PGothic" panose="020B0600070205080204" pitchFamily="34" charset="-128"/>
                    <a:cs typeface="ＭＳ Ｐゴシック" pitchFamily="34" charset="-128"/>
                  </a:rPr>
                  <a:t>gain</a:t>
                </a:r>
                <a:r>
                  <a:rPr lang="en-AU" sz="700" b="0" kern="1200" dirty="0">
                    <a:solidFill>
                      <a:schemeClr val="tx1"/>
                    </a:solidFill>
                    <a:effectLst/>
                    <a:latin typeface="Calibri" pitchFamily="34" charset="0"/>
                    <a:ea typeface="MS PGothic" panose="020B0600070205080204" pitchFamily="34" charset="-128"/>
                    <a:cs typeface="ＭＳ Ｐゴシック" pitchFamily="34" charset="-128"/>
                  </a:rPr>
                  <a:t>, the filter places more weight on the most recent measurements, and thus follows them more responsively.</a:t>
                </a:r>
              </a:p>
              <a:p>
                <a:pPr marL="0" lvl="1">
                  <a:defRPr/>
                </a:pPr>
                <a:endParaRPr lang="en-AU" sz="700" b="0" kern="1200" dirty="0">
                  <a:solidFill>
                    <a:schemeClr val="tx1"/>
                  </a:solidFill>
                  <a:effectLst/>
                  <a:latin typeface="Calibri" pitchFamily="34" charset="0"/>
                  <a:ea typeface="MS PGothic" panose="020B0600070205080204" pitchFamily="34" charset="-128"/>
                </a:endParaRPr>
              </a:p>
              <a:p>
                <a:pPr marL="0" lvl="1">
                  <a:defRPr/>
                </a:pPr>
                <a:r>
                  <a:rPr lang="en-AU" sz="700" b="0" kern="1200" dirty="0">
                    <a:solidFill>
                      <a:schemeClr val="tx1"/>
                    </a:solidFill>
                    <a:effectLst/>
                    <a:latin typeface="Calibri" pitchFamily="34" charset="0"/>
                    <a:ea typeface="MS PGothic" panose="020B0600070205080204" pitchFamily="34" charset="-128"/>
                  </a:rPr>
                  <a:t>The Innovation vector is given by </a:t>
                </a:r>
                <a:r>
                  <a:rPr lang="en-AU" altLang="en-US" sz="8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[</a:t>
                </a:r>
                <a:r>
                  <a:rPr lang="en-AU" altLang="en-US" sz="800" b="1" i="0">
                    <a:latin typeface="Cambria Math" panose="02040503050406030204" pitchFamily="18" charset="0"/>
                    <a:cs typeface="Arial" panose="020B0604020202020204" pitchFamily="34" charset="0"/>
                  </a:rPr>
                  <a:t>𝒚</a:t>
                </a:r>
                <a:r>
                  <a:rPr lang="en-AU" altLang="en-US" sz="800" b="0" i="0">
                    <a:latin typeface="Cambria Math" panose="02040503050406030204" pitchFamily="18" charset="0"/>
                    <a:cs typeface="Arial" panose="020B0604020202020204" pitchFamily="34" charset="0"/>
                  </a:rPr>
                  <a:t> −ℋ(𝑥^𝑏 )]</a:t>
                </a:r>
                <a:r>
                  <a:rPr lang="en-US" dirty="0">
                    <a:latin typeface="Calibri" charset="0"/>
                    <a:ea typeface="ＭＳ Ｐゴシック" charset="0"/>
                  </a:rPr>
                  <a:t>.</a:t>
                </a:r>
              </a:p>
              <a:p>
                <a:pPr marL="0" lvl="1">
                  <a:defRPr/>
                </a:pPr>
                <a:endParaRPr lang="en-US" dirty="0">
                  <a:latin typeface="Calibri" charset="0"/>
                  <a:ea typeface="ＭＳ Ｐゴシック" charset="0"/>
                </a:endParaRPr>
              </a:p>
              <a:p>
                <a:pPr marL="0" lvl="1">
                  <a:defRPr/>
                </a:pPr>
                <a:r>
                  <a:rPr lang="en-US" dirty="0">
                    <a:latin typeface="Calibri" charset="0"/>
                    <a:ea typeface="ＭＳ Ｐゴシック" charset="0"/>
                  </a:rPr>
                  <a:t>In the </a:t>
                </a:r>
                <a:r>
                  <a:rPr lang="en-US" dirty="0" err="1">
                    <a:latin typeface="Calibri" charset="0"/>
                    <a:ea typeface="ＭＳ Ｐゴシック" charset="0"/>
                  </a:rPr>
                  <a:t>EnKF</a:t>
                </a:r>
                <a:r>
                  <a:rPr lang="en-US" dirty="0">
                    <a:latin typeface="Calibri" charset="0"/>
                    <a:ea typeface="ＭＳ Ｐゴシック" charset="0"/>
                  </a:rPr>
                  <a:t>-C system the R-factor defines a multiple of observation error variance and can be used to tune the Kalman gain in order to achieve a more balanced observation error – ensemble spread relationship.  K-factor is used to avoid large increments in the analysis and improve balance without discarding associated observations, which can provide important information to the system.</a:t>
                </a:r>
              </a:p>
            </p:txBody>
          </p:sp>
        </mc:Fallback>
      </mc:AlternateContent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B858B476-AE79-4540-96AF-68EC811B4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858" indent="-285714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860" indent="-228572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003" indent="-228572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146" indent="-228572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290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434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577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5720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2651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E32A7F-7D57-4577-9F78-1C9B326314C6}" type="slidenum">
              <a:rPr kumimoji="0" lang="en-A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2651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007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7B5FE4-1F5B-44B0-BB33-BA86C44F4F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id="{E8439D73-A41E-4F4D-991B-24D577CA4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lvl="1">
              <a:defRPr/>
            </a:pP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B858B476-AE79-4540-96AF-68EC811B4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858" indent="-285714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860" indent="-228572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003" indent="-228572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146" indent="-228572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290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434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577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5720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6B917869-498B-4C50-B575-834C6E5BB5D0}" type="slidenum">
              <a:rPr lang="en-AU" altLang="en-US" sz="1200">
                <a:latin typeface="Arial" panose="020B0604020202020204" pitchFamily="34" charset="0"/>
              </a:rPr>
              <a:pPr>
                <a:spcBef>
                  <a:spcPct val="0"/>
                </a:spcBef>
                <a:defRPr/>
              </a:pPr>
              <a:t>4</a:t>
            </a:fld>
            <a:endParaRPr lang="en-AU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6FC4E917-8960-4FF1-B0BA-A68FDA2055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701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858" indent="-285714" defTabSz="912701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860" indent="-228572" defTabSz="912701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003" indent="-228572" defTabSz="912701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146" indent="-228572" defTabSz="912701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290" indent="-228572" defTabSz="912701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434" indent="-228572" defTabSz="912701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577" indent="-228572" defTabSz="912701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5720" indent="-228572" defTabSz="912701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5882F55D-3050-4B31-8B2A-E39D1922FE05}" type="slidenum">
              <a:rPr lang="en-US" altLang="en-US" sz="1200">
                <a:latin typeface="Arial" panose="020B0604020202020204" pitchFamily="34" charset="0"/>
              </a:rPr>
              <a:pPr>
                <a:spcBef>
                  <a:spcPct val="0"/>
                </a:spcBef>
                <a:defRPr/>
              </a:pPr>
              <a:t>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4A954541-449B-4EC7-A73D-5B745CDC3D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57238"/>
            <a:ext cx="4962525" cy="3722687"/>
          </a:xfrm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E751BBA6-BF63-4A21-BA0F-65CFAB4E59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5988" y="4703763"/>
            <a:ext cx="4959350" cy="4478337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ea typeface="ＭＳ Ｐゴシック" pitchFamily="34" charset="-128"/>
              </a:rPr>
              <a:t>No sea ice input at present.  We are considering using the sea-ice concentration from the COSIMA Project.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0E966F-0F69-4E41-A992-C13999859D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D82A7317-8087-42B4-9D73-EB83246D4C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AU" altLang="en-US" dirty="0"/>
              <a:t>NAVO GAC AVHRR and IMOS HRPT AVHRR SSTs are bias-corrected using </a:t>
            </a:r>
            <a:r>
              <a:rPr lang="en-AU" altLang="en-US" dirty="0" err="1"/>
              <a:t>sses_bias</a:t>
            </a:r>
            <a:r>
              <a:rPr lang="en-AU" altLang="en-US" dirty="0"/>
              <a:t>.  AMSR-2 data are not bias-corrected in RAMSSA and GAMSSA, but are in GSAS.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29B9B7E-6424-4682-822C-A3FEB7E2ED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3AC15F-586E-40AC-B684-286DD4432D31}" type="slidenum">
              <a:rPr lang="en-AU" altLang="en-US" smtClean="0">
                <a:solidFill>
                  <a:srgbClr val="000000"/>
                </a:solidFill>
                <a:ea typeface="MS PGothic" panose="020B0600070205080204" pitchFamily="34" charset="-128"/>
              </a:rPr>
              <a:pPr/>
              <a:t>6</a:t>
            </a:fld>
            <a:endParaRPr lang="en-AU" altLang="en-US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9396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5A5EB3-D404-4D10-8ACC-6DAD7A14A2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0FA9C181-654F-4096-AD4D-327E3EEB5C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/>
              <a:t>GSAS (AVHRR, AMSR-2) – gsas-01.11</a:t>
            </a:r>
          </a:p>
          <a:p>
            <a:r>
              <a:rPr lang="en-US" altLang="en-US" dirty="0"/>
              <a:t>GSAS (AVHRR, AMSR-2, VIIRS) – gsas-01.12</a:t>
            </a: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7FCEAD5E-E2D8-4C9C-BDB0-61CD4EE4DC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1C8947-8B4E-4618-86D8-120DE6000C3F}" type="slidenum">
              <a:rPr lang="en-AU" altLang="en-US" smtClean="0">
                <a:solidFill>
                  <a:srgbClr val="000000"/>
                </a:solidFill>
                <a:ea typeface="MS PGothic" panose="020B0600070205080204" pitchFamily="34" charset="-128"/>
              </a:rPr>
              <a:pPr/>
              <a:t>7</a:t>
            </a:fld>
            <a:endParaRPr lang="en-AU" altLang="en-US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9537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FE0E23-08D1-424C-97AA-5762441790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DEB41BDC-4A07-4459-B75A-0AE0FCCDE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AU" altLang="en-US" dirty="0"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8EFAED17-8FEC-454C-9ED7-A6B6A5B293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858" indent="-285714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860" indent="-228572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003" indent="-228572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146" indent="-228572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290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434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577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5720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270693BB-939A-45A5-8E74-036DB2B8EA5D}" type="slidenum">
              <a:rPr lang="en-AU" altLang="en-US" sz="1200">
                <a:latin typeface="Arial" panose="020B0604020202020204" pitchFamily="34" charset="0"/>
              </a:rPr>
              <a:pPr>
                <a:spcBef>
                  <a:spcPct val="0"/>
                </a:spcBef>
                <a:defRPr/>
              </a:pPr>
              <a:t>8</a:t>
            </a:fld>
            <a:endParaRPr lang="en-AU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45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FE0E23-08D1-424C-97AA-5762441790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DEB41BDC-4A07-4459-B75A-0AE0FCCDE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AU" altLang="en-US" dirty="0"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8EFAED17-8FEC-454C-9ED7-A6B6A5B293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858" indent="-285714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860" indent="-228572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003" indent="-228572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146" indent="-228572" eaLnBrk="0" hangingPunct="0">
              <a:spcBef>
                <a:spcPct val="30000"/>
              </a:spcBef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290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434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577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5720" indent="-228572" defTabSz="265080" eaLnBrk="0" fontAlgn="base" hangingPunct="0">
              <a:spcBef>
                <a:spcPct val="3000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270693BB-939A-45A5-8E74-036DB2B8EA5D}" type="slidenum">
              <a:rPr lang="en-AU" altLang="en-US" sz="1200">
                <a:latin typeface="Arial" panose="020B0604020202020204" pitchFamily="34" charset="0"/>
              </a:rPr>
              <a:pPr>
                <a:spcBef>
                  <a:spcPct val="0"/>
                </a:spcBef>
                <a:defRPr/>
              </a:pPr>
              <a:t>9</a:t>
            </a:fld>
            <a:endParaRPr lang="en-AU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905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69D082C1-1D89-422A-9C82-C686927643E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4650"/>
            <a:ext cx="914400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logo.eps">
            <a:extLst>
              <a:ext uri="{FF2B5EF4-FFF2-40B4-BE49-F238E27FC236}">
                <a16:creationId xmlns:a16="http://schemas.microsoft.com/office/drawing/2014/main" id="{FE6358CF-A8C4-4852-89D8-01444DB311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638"/>
            <a:ext cx="134620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itle Placeholder 1"/>
          <p:cNvSpPr>
            <a:spLocks noGrp="1"/>
          </p:cNvSpPr>
          <p:nvPr>
            <p:ph type="ctrTitle"/>
          </p:nvPr>
        </p:nvSpPr>
        <p:spPr>
          <a:xfrm>
            <a:off x="614341" y="1540046"/>
            <a:ext cx="7916972" cy="718762"/>
          </a:xfrm>
        </p:spPr>
        <p:txBody>
          <a:bodyPr/>
          <a:lstStyle>
            <a:lvl1pPr algn="l">
              <a:defRPr smtClean="0">
                <a:latin typeface="Arial" charset="0"/>
              </a:defRPr>
            </a:lvl1pPr>
          </a:lstStyle>
          <a:p>
            <a:pPr lvl="0"/>
            <a:r>
              <a:rPr lang="en-AU" noProof="0"/>
              <a:t>Click to edit Master title style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subTitle" idx="1"/>
          </p:nvPr>
        </p:nvSpPr>
        <p:spPr>
          <a:xfrm>
            <a:off x="614341" y="2312825"/>
            <a:ext cx="7916972" cy="718762"/>
          </a:xfrm>
        </p:spPr>
        <p:txBody>
          <a:bodyPr/>
          <a:lstStyle>
            <a:lvl1pPr marL="0" indent="0">
              <a:buFontTx/>
              <a:buNone/>
              <a:defRPr sz="1800" smtClean="0">
                <a:latin typeface="Arial" charset="0"/>
              </a:defRPr>
            </a:lvl1pPr>
          </a:lstStyle>
          <a:p>
            <a:pPr lvl="0"/>
            <a:r>
              <a:rPr lang="en-AU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70795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 sz="700"/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75249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452875" y="1371948"/>
            <a:ext cx="1071582" cy="288219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8129" y="1371948"/>
            <a:ext cx="3135369" cy="2882195"/>
          </a:xfrm>
        </p:spPr>
        <p:txBody>
          <a:bodyPr vert="eaVert"/>
          <a:lstStyle>
            <a:lvl5pPr>
              <a:defRPr sz="700"/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69209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745" y="274497"/>
            <a:ext cx="6995048" cy="11431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3839" y="1968878"/>
            <a:ext cx="4278886" cy="46796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2101" y="1968878"/>
            <a:ext cx="4279713" cy="22863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2101" y="4361075"/>
            <a:ext cx="4279713" cy="2287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928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745" y="274497"/>
            <a:ext cx="6995048" cy="11431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53839" y="1968878"/>
            <a:ext cx="8637975" cy="4679667"/>
          </a:xfrm>
        </p:spPr>
        <p:txBody>
          <a:bodyPr/>
          <a:lstStyle/>
          <a:p>
            <a:pPr lvl="0"/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4041702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111125"/>
            <a:ext cx="7234238" cy="7556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9900" y="1252538"/>
            <a:ext cx="40259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52538"/>
            <a:ext cx="40259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C089C-F16F-42EC-BD8A-E879DF998A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73650" y="6470650"/>
            <a:ext cx="3238500" cy="323850"/>
          </a:xfrm>
          <a:prstGeom prst="rect">
            <a:avLst/>
          </a:prstGeom>
        </p:spPr>
        <p:txBody>
          <a:bodyPr/>
          <a:lstStyle>
            <a:lvl1pPr defTabSz="266685" eaLnBrk="1" hangingPunct="1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en-AU"/>
              <a:t>The Centre for Australian Weather and Climate Research</a:t>
            </a:r>
            <a:r>
              <a:rPr lang="en-AU" sz="800">
                <a:solidFill>
                  <a:schemeClr val="accent1"/>
                </a:solidFill>
              </a:rPr>
              <a:t> </a:t>
            </a:r>
            <a:br>
              <a:rPr lang="en-AU" sz="800">
                <a:solidFill>
                  <a:schemeClr val="accent1"/>
                </a:solidFill>
              </a:rPr>
            </a:br>
            <a:r>
              <a:rPr lang="en-AU" sz="800"/>
              <a:t>A partnership between CSIRO and the Bureau of Meteorology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C141142-A40C-452D-B829-FDF481F31DF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687513" y="6423025"/>
            <a:ext cx="719137" cy="323850"/>
          </a:xfrm>
          <a:prstGeom prst="rect">
            <a:avLst/>
          </a:prstGeom>
        </p:spPr>
        <p:txBody>
          <a:bodyPr/>
          <a:lstStyle>
            <a:lvl1pPr defTabSz="266685" eaLnBrk="1" hangingPunct="1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5F0F-C937-40B6-BCA2-DF7CBE725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138" y="6423025"/>
            <a:ext cx="719137" cy="3238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3133BB9-08FC-47D3-96CD-7F00B4EDBF9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08360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9" y="2130930"/>
            <a:ext cx="7773102" cy="14694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724" y="3885943"/>
            <a:ext cx="6400552" cy="1752808"/>
          </a:xfrm>
        </p:spPr>
        <p:txBody>
          <a:bodyPr/>
          <a:lstStyle>
            <a:lvl1pPr marL="0" indent="0" algn="ctr">
              <a:buNone/>
              <a:defRPr/>
            </a:lvl1pPr>
            <a:lvl2pPr marL="266685" indent="0" algn="ctr">
              <a:buNone/>
              <a:defRPr/>
            </a:lvl2pPr>
            <a:lvl3pPr marL="533370" indent="0" algn="ctr">
              <a:buNone/>
              <a:defRPr/>
            </a:lvl3pPr>
            <a:lvl4pPr marL="800054" indent="0" algn="ctr">
              <a:buNone/>
              <a:defRPr/>
            </a:lvl4pPr>
            <a:lvl5pPr marL="1066739" indent="0" algn="ctr">
              <a:buNone/>
              <a:defRPr/>
            </a:lvl5pPr>
            <a:lvl6pPr marL="1333424" indent="0" algn="ctr">
              <a:buNone/>
              <a:defRPr/>
            </a:lvl6pPr>
            <a:lvl7pPr marL="1600109" indent="0" algn="ctr">
              <a:buNone/>
              <a:defRPr/>
            </a:lvl7pPr>
            <a:lvl8pPr marL="1866793" indent="0" algn="ctr">
              <a:buNone/>
              <a:defRPr/>
            </a:lvl8pPr>
            <a:lvl9pPr marL="21334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6947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0895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656" y="4407376"/>
            <a:ext cx="7772276" cy="1361458"/>
          </a:xfrm>
        </p:spPr>
        <p:txBody>
          <a:bodyPr anchor="t"/>
          <a:lstStyle>
            <a:lvl1pPr algn="l">
              <a:defRPr sz="23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656" y="2907017"/>
            <a:ext cx="7772276" cy="1500359"/>
          </a:xfrm>
        </p:spPr>
        <p:txBody>
          <a:bodyPr anchor="b"/>
          <a:lstStyle>
            <a:lvl1pPr marL="0" indent="0">
              <a:buNone/>
              <a:defRPr sz="1200"/>
            </a:lvl1pPr>
            <a:lvl2pPr marL="266685" indent="0">
              <a:buNone/>
              <a:defRPr sz="1000"/>
            </a:lvl2pPr>
            <a:lvl3pPr marL="533370" indent="0">
              <a:buNone/>
              <a:defRPr sz="900"/>
            </a:lvl3pPr>
            <a:lvl4pPr marL="800054" indent="0">
              <a:buNone/>
              <a:defRPr sz="800"/>
            </a:lvl4pPr>
            <a:lvl5pPr marL="1066739" indent="0">
              <a:buNone/>
              <a:defRPr sz="800"/>
            </a:lvl5pPr>
            <a:lvl6pPr marL="1333424" indent="0">
              <a:buNone/>
              <a:defRPr sz="800"/>
            </a:lvl6pPr>
            <a:lvl7pPr marL="1600109" indent="0">
              <a:buNone/>
              <a:defRPr sz="800"/>
            </a:lvl7pPr>
            <a:lvl8pPr marL="1866793" indent="0">
              <a:buNone/>
              <a:defRPr sz="800"/>
            </a:lvl8pPr>
            <a:lvl9pPr marL="213347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2287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3839" y="1600678"/>
            <a:ext cx="4278886" cy="503794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2101" y="1600678"/>
            <a:ext cx="4279713" cy="503794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8856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42" y="274497"/>
            <a:ext cx="8229517" cy="114318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42" y="1535637"/>
            <a:ext cx="4039930" cy="639389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66685" indent="0">
              <a:buNone/>
              <a:defRPr sz="1200" b="1"/>
            </a:lvl2pPr>
            <a:lvl3pPr marL="533370" indent="0">
              <a:buNone/>
              <a:defRPr sz="1000" b="1"/>
            </a:lvl3pPr>
            <a:lvl4pPr marL="800054" indent="0">
              <a:buNone/>
              <a:defRPr sz="900" b="1"/>
            </a:lvl4pPr>
            <a:lvl5pPr marL="1066739" indent="0">
              <a:buNone/>
              <a:defRPr sz="900" b="1"/>
            </a:lvl5pPr>
            <a:lvl6pPr marL="1333424" indent="0">
              <a:buNone/>
              <a:defRPr sz="900" b="1"/>
            </a:lvl6pPr>
            <a:lvl7pPr marL="1600109" indent="0">
              <a:buNone/>
              <a:defRPr sz="900" b="1"/>
            </a:lvl7pPr>
            <a:lvl8pPr marL="1866793" indent="0">
              <a:buNone/>
              <a:defRPr sz="900" b="1"/>
            </a:lvl8pPr>
            <a:lvl9pPr marL="213347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42" y="2175026"/>
            <a:ext cx="4039930" cy="3950984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75" y="1535637"/>
            <a:ext cx="4041583" cy="639389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66685" indent="0">
              <a:buNone/>
              <a:defRPr sz="1200" b="1"/>
            </a:lvl2pPr>
            <a:lvl3pPr marL="533370" indent="0">
              <a:buNone/>
              <a:defRPr sz="1000" b="1"/>
            </a:lvl3pPr>
            <a:lvl4pPr marL="800054" indent="0">
              <a:buNone/>
              <a:defRPr sz="900" b="1"/>
            </a:lvl4pPr>
            <a:lvl5pPr marL="1066739" indent="0">
              <a:buNone/>
              <a:defRPr sz="900" b="1"/>
            </a:lvl5pPr>
            <a:lvl6pPr marL="1333424" indent="0">
              <a:buNone/>
              <a:defRPr sz="900" b="1"/>
            </a:lvl6pPr>
            <a:lvl7pPr marL="1600109" indent="0">
              <a:buNone/>
              <a:defRPr sz="900" b="1"/>
            </a:lvl7pPr>
            <a:lvl8pPr marL="1866793" indent="0">
              <a:buNone/>
              <a:defRPr sz="900" b="1"/>
            </a:lvl8pPr>
            <a:lvl9pPr marL="213347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75" y="2175026"/>
            <a:ext cx="4041583" cy="3950984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4779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2890" y="190715"/>
            <a:ext cx="3401567" cy="79372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None/>
              <a:defRPr/>
            </a:lvl1pPr>
            <a:lvl2pPr>
              <a:buFont typeface="Arial"/>
              <a:buChar char="•"/>
              <a:defRPr/>
            </a:lvl2pPr>
            <a:lvl3pPr>
              <a:buFont typeface="Lucida Grande"/>
              <a:buChar char="−"/>
              <a:defRPr/>
            </a:lvl3pPr>
            <a:lvl5pPr>
              <a:defRPr sz="700"/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05999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6090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285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42" y="273395"/>
            <a:ext cx="3008036" cy="1161924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47" y="273394"/>
            <a:ext cx="5111512" cy="585261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42" y="1435319"/>
            <a:ext cx="3008036" cy="4690691"/>
          </a:xfrm>
        </p:spPr>
        <p:txBody>
          <a:bodyPr/>
          <a:lstStyle>
            <a:lvl1pPr marL="0" indent="0">
              <a:buNone/>
              <a:defRPr sz="800"/>
            </a:lvl1pPr>
            <a:lvl2pPr marL="266685" indent="0">
              <a:buNone/>
              <a:defRPr sz="700"/>
            </a:lvl2pPr>
            <a:lvl3pPr marL="533370" indent="0">
              <a:buNone/>
              <a:defRPr sz="600"/>
            </a:lvl3pPr>
            <a:lvl4pPr marL="800054" indent="0">
              <a:buNone/>
              <a:defRPr sz="500"/>
            </a:lvl4pPr>
            <a:lvl5pPr marL="1066739" indent="0">
              <a:buNone/>
              <a:defRPr sz="500"/>
            </a:lvl5pPr>
            <a:lvl6pPr marL="1333424" indent="0">
              <a:buNone/>
              <a:defRPr sz="500"/>
            </a:lvl6pPr>
            <a:lvl7pPr marL="1600109" indent="0">
              <a:buNone/>
              <a:defRPr sz="500"/>
            </a:lvl7pPr>
            <a:lvl8pPr marL="1866793" indent="0">
              <a:buNone/>
              <a:defRPr sz="500"/>
            </a:lvl8pPr>
            <a:lvl9pPr marL="2133478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4201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585" y="4800931"/>
            <a:ext cx="5486069" cy="566631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585" y="612932"/>
            <a:ext cx="5486069" cy="4114138"/>
          </a:xfrm>
        </p:spPr>
        <p:txBody>
          <a:bodyPr/>
          <a:lstStyle>
            <a:lvl1pPr marL="0" indent="0">
              <a:buNone/>
              <a:defRPr sz="1900"/>
            </a:lvl1pPr>
            <a:lvl2pPr marL="266685" indent="0">
              <a:buNone/>
              <a:defRPr sz="1600"/>
            </a:lvl2pPr>
            <a:lvl3pPr marL="533370" indent="0">
              <a:buNone/>
              <a:defRPr sz="1400"/>
            </a:lvl3pPr>
            <a:lvl4pPr marL="800054" indent="0">
              <a:buNone/>
              <a:defRPr sz="1200"/>
            </a:lvl4pPr>
            <a:lvl5pPr marL="1066739" indent="0">
              <a:buNone/>
              <a:defRPr sz="1200"/>
            </a:lvl5pPr>
            <a:lvl6pPr marL="1333424" indent="0">
              <a:buNone/>
              <a:defRPr sz="1200"/>
            </a:lvl6pPr>
            <a:lvl7pPr marL="1600109" indent="0">
              <a:buNone/>
              <a:defRPr sz="1200"/>
            </a:lvl7pPr>
            <a:lvl8pPr marL="1866793" indent="0">
              <a:buNone/>
              <a:defRPr sz="1200"/>
            </a:lvl8pPr>
            <a:lvl9pPr marL="2133478" indent="0">
              <a:buNone/>
              <a:defRPr sz="12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585" y="5367562"/>
            <a:ext cx="5486069" cy="804748"/>
          </a:xfrm>
        </p:spPr>
        <p:txBody>
          <a:bodyPr/>
          <a:lstStyle>
            <a:lvl1pPr marL="0" indent="0">
              <a:buNone/>
              <a:defRPr sz="800"/>
            </a:lvl1pPr>
            <a:lvl2pPr marL="266685" indent="0">
              <a:buNone/>
              <a:defRPr sz="700"/>
            </a:lvl2pPr>
            <a:lvl3pPr marL="533370" indent="0">
              <a:buNone/>
              <a:defRPr sz="600"/>
            </a:lvl3pPr>
            <a:lvl4pPr marL="800054" indent="0">
              <a:buNone/>
              <a:defRPr sz="500"/>
            </a:lvl4pPr>
            <a:lvl5pPr marL="1066739" indent="0">
              <a:buNone/>
              <a:defRPr sz="500"/>
            </a:lvl5pPr>
            <a:lvl6pPr marL="1333424" indent="0">
              <a:buNone/>
              <a:defRPr sz="500"/>
            </a:lvl6pPr>
            <a:lvl7pPr marL="1600109" indent="0">
              <a:buNone/>
              <a:defRPr sz="500"/>
            </a:lvl7pPr>
            <a:lvl8pPr marL="1866793" indent="0">
              <a:buNone/>
              <a:defRPr sz="500"/>
            </a:lvl8pPr>
            <a:lvl9pPr marL="2133478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4198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9974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941" y="274497"/>
            <a:ext cx="2158873" cy="63641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3839" y="274497"/>
            <a:ext cx="6399725" cy="63641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62008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77A84EEF-73FF-4418-A9E8-DADF58330D6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4650"/>
            <a:ext cx="914400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logo.eps">
            <a:extLst>
              <a:ext uri="{FF2B5EF4-FFF2-40B4-BE49-F238E27FC236}">
                <a16:creationId xmlns:a16="http://schemas.microsoft.com/office/drawing/2014/main" id="{D762FAB6-29F9-4182-9F54-D39A31C5F2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638"/>
            <a:ext cx="134620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itle Placeholder 1"/>
          <p:cNvSpPr>
            <a:spLocks noGrp="1"/>
          </p:cNvSpPr>
          <p:nvPr>
            <p:ph type="ctrTitle"/>
          </p:nvPr>
        </p:nvSpPr>
        <p:spPr>
          <a:xfrm>
            <a:off x="614341" y="1540046"/>
            <a:ext cx="7916972" cy="718762"/>
          </a:xfrm>
        </p:spPr>
        <p:txBody>
          <a:bodyPr/>
          <a:lstStyle>
            <a:lvl1pPr algn="l">
              <a:defRPr smtClean="0">
                <a:latin typeface="Arial" charset="0"/>
              </a:defRPr>
            </a:lvl1pPr>
          </a:lstStyle>
          <a:p>
            <a:pPr lvl="0"/>
            <a:r>
              <a:rPr lang="en-AU" noProof="0"/>
              <a:t>Click to edit Master title style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subTitle" idx="1"/>
          </p:nvPr>
        </p:nvSpPr>
        <p:spPr>
          <a:xfrm>
            <a:off x="614341" y="2312825"/>
            <a:ext cx="7916972" cy="718762"/>
          </a:xfrm>
        </p:spPr>
        <p:txBody>
          <a:bodyPr/>
          <a:lstStyle>
            <a:lvl1pPr marL="0" indent="0">
              <a:buFontTx/>
              <a:buNone/>
              <a:defRPr sz="1800" smtClean="0">
                <a:latin typeface="Arial" charset="0"/>
              </a:defRPr>
            </a:lvl1pPr>
          </a:lstStyle>
          <a:p>
            <a:pPr lvl="0"/>
            <a:r>
              <a:rPr lang="en-AU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3350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2890" y="190715"/>
            <a:ext cx="3401567" cy="79372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None/>
              <a:defRPr/>
            </a:lvl1pPr>
            <a:lvl2pPr>
              <a:buFont typeface="Arial"/>
              <a:buChar char="•"/>
              <a:defRPr/>
            </a:lvl2pPr>
            <a:lvl3pPr>
              <a:buFont typeface="Lucida Grande"/>
              <a:buChar char="−"/>
              <a:defRPr/>
            </a:lvl3pPr>
            <a:lvl5pPr>
              <a:defRPr sz="700"/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440273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12" y="3060249"/>
            <a:ext cx="4048198" cy="945855"/>
          </a:xfrm>
        </p:spPr>
        <p:txBody>
          <a:bodyPr anchor="t"/>
          <a:lstStyle>
            <a:lvl1pPr algn="l">
              <a:defRPr sz="1600" b="1" cap="all"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6212" y="2018486"/>
            <a:ext cx="4048198" cy="1041763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6668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3337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80005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6673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33342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60010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86679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13347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3239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130" y="1371948"/>
            <a:ext cx="2103475" cy="2882195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20981" y="1371948"/>
            <a:ext cx="2103475" cy="2882195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17001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12" y="3060249"/>
            <a:ext cx="4048198" cy="945855"/>
          </a:xfrm>
        </p:spPr>
        <p:txBody>
          <a:bodyPr anchor="t"/>
          <a:lstStyle>
            <a:lvl1pPr algn="l">
              <a:defRPr sz="1600" b="1" cap="all"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6212" y="2018486"/>
            <a:ext cx="4048198" cy="1041763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6668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3337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80005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6673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33342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60010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86679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13347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688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129" y="1371948"/>
            <a:ext cx="2104303" cy="223214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0E5F7E"/>
                </a:solidFill>
              </a:defRPr>
            </a:lvl1pPr>
            <a:lvl2pPr marL="266685" indent="0">
              <a:buNone/>
              <a:defRPr sz="1200" b="1"/>
            </a:lvl2pPr>
            <a:lvl3pPr marL="533370" indent="0">
              <a:buNone/>
              <a:defRPr sz="1000" b="1"/>
            </a:lvl3pPr>
            <a:lvl4pPr marL="800054" indent="0">
              <a:buNone/>
              <a:defRPr sz="900" b="1"/>
            </a:lvl4pPr>
            <a:lvl5pPr marL="1066739" indent="0">
              <a:buNone/>
              <a:defRPr sz="900" b="1"/>
            </a:lvl5pPr>
            <a:lvl6pPr marL="1333424" indent="0">
              <a:buNone/>
              <a:defRPr sz="900" b="1"/>
            </a:lvl6pPr>
            <a:lvl7pPr marL="1600109" indent="0">
              <a:buNone/>
              <a:defRPr sz="900" b="1"/>
            </a:lvl7pPr>
            <a:lvl8pPr marL="1866793" indent="0">
              <a:buNone/>
              <a:defRPr sz="900" b="1"/>
            </a:lvl8pPr>
            <a:lvl9pPr marL="2133478" indent="0">
              <a:buNone/>
              <a:defRPr sz="900" b="1"/>
            </a:lvl9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8129" y="1816212"/>
            <a:ext cx="2104303" cy="2437931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7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419328" y="1371948"/>
            <a:ext cx="2105129" cy="223214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0E5F7E"/>
                </a:solidFill>
              </a:defRPr>
            </a:lvl1pPr>
            <a:lvl2pPr marL="266685" indent="0">
              <a:buNone/>
              <a:defRPr sz="1200" b="1"/>
            </a:lvl2pPr>
            <a:lvl3pPr marL="533370" indent="0">
              <a:buNone/>
              <a:defRPr sz="1000" b="1"/>
            </a:lvl3pPr>
            <a:lvl4pPr marL="800054" indent="0">
              <a:buNone/>
              <a:defRPr sz="900" b="1"/>
            </a:lvl4pPr>
            <a:lvl5pPr marL="1066739" indent="0">
              <a:buNone/>
              <a:defRPr sz="900" b="1"/>
            </a:lvl5pPr>
            <a:lvl6pPr marL="1333424" indent="0">
              <a:buNone/>
              <a:defRPr sz="900" b="1"/>
            </a:lvl6pPr>
            <a:lvl7pPr marL="1600109" indent="0">
              <a:buNone/>
              <a:defRPr sz="900" b="1"/>
            </a:lvl7pPr>
            <a:lvl8pPr marL="1866793" indent="0">
              <a:buNone/>
              <a:defRPr sz="900" b="1"/>
            </a:lvl8pPr>
            <a:lvl9pPr marL="2133478" indent="0">
              <a:buNone/>
              <a:defRPr sz="900" b="1"/>
            </a:lvl9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419328" y="1816212"/>
            <a:ext cx="2105129" cy="2437931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7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8173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12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231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2039" y="1317235"/>
            <a:ext cx="2662418" cy="2936908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buNone/>
              <a:defRPr sz="800"/>
            </a:lvl4pPr>
            <a:lvl5pPr>
              <a:defRPr sz="7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130" y="1317235"/>
            <a:ext cx="1566858" cy="2936908"/>
          </a:xfrm>
        </p:spPr>
        <p:txBody>
          <a:bodyPr/>
          <a:lstStyle>
            <a:lvl1pPr marL="0" indent="0">
              <a:buNone/>
              <a:defRPr sz="800"/>
            </a:lvl1pPr>
            <a:lvl2pPr marL="266685" indent="0">
              <a:buNone/>
              <a:defRPr sz="700"/>
            </a:lvl2pPr>
            <a:lvl3pPr marL="533370" indent="0">
              <a:buNone/>
              <a:defRPr sz="600"/>
            </a:lvl3pPr>
            <a:lvl4pPr marL="800054" indent="0">
              <a:buNone/>
              <a:defRPr sz="500"/>
            </a:lvl4pPr>
            <a:lvl5pPr marL="1066739" indent="0">
              <a:buNone/>
              <a:defRPr sz="500"/>
            </a:lvl5pPr>
            <a:lvl6pPr marL="1333424" indent="0">
              <a:buNone/>
              <a:defRPr sz="500"/>
            </a:lvl6pPr>
            <a:lvl7pPr marL="1600109" indent="0">
              <a:buNone/>
              <a:defRPr sz="500"/>
            </a:lvl7pPr>
            <a:lvl8pPr marL="1866793" indent="0">
              <a:buNone/>
              <a:defRPr sz="500"/>
            </a:lvl8pPr>
            <a:lvl9pPr marL="2133478" indent="0">
              <a:buNone/>
              <a:defRPr sz="500"/>
            </a:lvl9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22846" y="190715"/>
            <a:ext cx="3401611" cy="793724"/>
          </a:xfrm>
        </p:spPr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0231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33500" y="1366504"/>
            <a:ext cx="2857552" cy="2360694"/>
          </a:xfrm>
        </p:spPr>
        <p:txBody>
          <a:bodyPr lIns="53337" tIns="26668" rIns="53337" bIns="26668" rtlCol="0">
            <a:normAutofit/>
          </a:bodyPr>
          <a:lstStyle>
            <a:lvl1pPr marL="0" indent="0">
              <a:buNone/>
              <a:defRPr sz="1900"/>
            </a:lvl1pPr>
            <a:lvl2pPr marL="266685" indent="0">
              <a:buNone/>
              <a:defRPr sz="1600"/>
            </a:lvl2pPr>
            <a:lvl3pPr marL="533370" indent="0">
              <a:buNone/>
              <a:defRPr sz="1400"/>
            </a:lvl3pPr>
            <a:lvl4pPr marL="800054" indent="0">
              <a:buNone/>
              <a:defRPr sz="1200"/>
            </a:lvl4pPr>
            <a:lvl5pPr marL="1066739" indent="0">
              <a:buNone/>
              <a:defRPr sz="1200"/>
            </a:lvl5pPr>
            <a:lvl6pPr marL="1333424" indent="0">
              <a:buNone/>
              <a:defRPr sz="1200"/>
            </a:lvl6pPr>
            <a:lvl7pPr marL="1600109" indent="0">
              <a:buNone/>
              <a:defRPr sz="1200"/>
            </a:lvl7pPr>
            <a:lvl8pPr marL="1866793" indent="0">
              <a:buNone/>
              <a:defRPr sz="1200"/>
            </a:lvl8pPr>
            <a:lvl9pPr marL="2133478" indent="0">
              <a:buNone/>
              <a:defRPr sz="12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3500" y="3817731"/>
            <a:ext cx="2857552" cy="558914"/>
          </a:xfrm>
        </p:spPr>
        <p:txBody>
          <a:bodyPr/>
          <a:lstStyle>
            <a:lvl1pPr marL="0" indent="0">
              <a:buNone/>
              <a:defRPr sz="1200"/>
            </a:lvl1pPr>
            <a:lvl2pPr marL="266685" indent="0">
              <a:buNone/>
              <a:defRPr sz="700"/>
            </a:lvl2pPr>
            <a:lvl3pPr marL="533370" indent="0">
              <a:buNone/>
              <a:defRPr sz="600"/>
            </a:lvl3pPr>
            <a:lvl4pPr marL="800054" indent="0">
              <a:buNone/>
              <a:defRPr sz="500"/>
            </a:lvl4pPr>
            <a:lvl5pPr marL="1066739" indent="0">
              <a:buNone/>
              <a:defRPr sz="500"/>
            </a:lvl5pPr>
            <a:lvl6pPr marL="1333424" indent="0">
              <a:buNone/>
              <a:defRPr sz="500"/>
            </a:lvl6pPr>
            <a:lvl7pPr marL="1600109" indent="0">
              <a:buNone/>
              <a:defRPr sz="500"/>
            </a:lvl7pPr>
            <a:lvl8pPr marL="1866793" indent="0">
              <a:buNone/>
              <a:defRPr sz="500"/>
            </a:lvl8pPr>
            <a:lvl9pPr marL="2133478" indent="0">
              <a:buNone/>
              <a:defRPr sz="500"/>
            </a:lvl9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22846" y="190715"/>
            <a:ext cx="3401611" cy="793724"/>
          </a:xfrm>
        </p:spPr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8361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 sz="700"/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405352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452875" y="1371948"/>
            <a:ext cx="1071582" cy="288219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8129" y="1371948"/>
            <a:ext cx="3135369" cy="2882195"/>
          </a:xfrm>
        </p:spPr>
        <p:txBody>
          <a:bodyPr vert="eaVert"/>
          <a:lstStyle>
            <a:lvl5pPr>
              <a:defRPr sz="700"/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786048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745" y="274497"/>
            <a:ext cx="6995048" cy="11431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3839" y="1968878"/>
            <a:ext cx="4278886" cy="46796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2101" y="1968878"/>
            <a:ext cx="4279713" cy="22863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2101" y="4361075"/>
            <a:ext cx="4279713" cy="2287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30637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745" y="274497"/>
            <a:ext cx="6995048" cy="11431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53839" y="1968878"/>
            <a:ext cx="8637975" cy="4679667"/>
          </a:xfrm>
        </p:spPr>
        <p:txBody>
          <a:bodyPr/>
          <a:lstStyle/>
          <a:p>
            <a:pPr lvl="0"/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8776378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111125"/>
            <a:ext cx="7234238" cy="7556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9900" y="1252538"/>
            <a:ext cx="40259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52538"/>
            <a:ext cx="40259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91C31-4421-4FFD-8CAF-01EFFC223B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73650" y="6470650"/>
            <a:ext cx="3238500" cy="323850"/>
          </a:xfrm>
          <a:prstGeom prst="rect">
            <a:avLst/>
          </a:prstGeom>
        </p:spPr>
        <p:txBody>
          <a:bodyPr/>
          <a:lstStyle>
            <a:lvl1pPr defTabSz="266685" eaLnBrk="1" hangingPunct="1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en-AU"/>
              <a:t>The Centre for Australian Weather and Climate Research</a:t>
            </a:r>
            <a:r>
              <a:rPr lang="en-AU" sz="800">
                <a:solidFill>
                  <a:schemeClr val="accent1"/>
                </a:solidFill>
              </a:rPr>
              <a:t> </a:t>
            </a:r>
            <a:br>
              <a:rPr lang="en-AU" sz="800">
                <a:solidFill>
                  <a:schemeClr val="accent1"/>
                </a:solidFill>
              </a:rPr>
            </a:br>
            <a:r>
              <a:rPr lang="en-AU" sz="800"/>
              <a:t>A partnership between CSIRO and the Bureau of Meteorology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B1D5850-ED04-41F7-ADA6-55B958D28FF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687513" y="6423025"/>
            <a:ext cx="719137" cy="323850"/>
          </a:xfrm>
          <a:prstGeom prst="rect">
            <a:avLst/>
          </a:prstGeom>
        </p:spPr>
        <p:txBody>
          <a:bodyPr/>
          <a:lstStyle>
            <a:lvl1pPr defTabSz="266685" eaLnBrk="1" hangingPunct="1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FC8D5F-23F4-4BA4-9CFF-5778D9A8B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138" y="6423025"/>
            <a:ext cx="719137" cy="3238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42D51F6-B428-497F-A263-CD92A04257C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60549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130" y="1371948"/>
            <a:ext cx="2103475" cy="2882195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20981" y="1371948"/>
            <a:ext cx="2103475" cy="2882195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73587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129" y="1371948"/>
            <a:ext cx="2104303" cy="223214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0E5F7E"/>
                </a:solidFill>
              </a:defRPr>
            </a:lvl1pPr>
            <a:lvl2pPr marL="266685" indent="0">
              <a:buNone/>
              <a:defRPr sz="1200" b="1"/>
            </a:lvl2pPr>
            <a:lvl3pPr marL="533370" indent="0">
              <a:buNone/>
              <a:defRPr sz="1000" b="1"/>
            </a:lvl3pPr>
            <a:lvl4pPr marL="800054" indent="0">
              <a:buNone/>
              <a:defRPr sz="900" b="1"/>
            </a:lvl4pPr>
            <a:lvl5pPr marL="1066739" indent="0">
              <a:buNone/>
              <a:defRPr sz="900" b="1"/>
            </a:lvl5pPr>
            <a:lvl6pPr marL="1333424" indent="0">
              <a:buNone/>
              <a:defRPr sz="900" b="1"/>
            </a:lvl6pPr>
            <a:lvl7pPr marL="1600109" indent="0">
              <a:buNone/>
              <a:defRPr sz="900" b="1"/>
            </a:lvl7pPr>
            <a:lvl8pPr marL="1866793" indent="0">
              <a:buNone/>
              <a:defRPr sz="900" b="1"/>
            </a:lvl8pPr>
            <a:lvl9pPr marL="2133478" indent="0">
              <a:buNone/>
              <a:defRPr sz="900" b="1"/>
            </a:lvl9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8129" y="1816212"/>
            <a:ext cx="2104303" cy="2437931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7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419328" y="1371948"/>
            <a:ext cx="2105129" cy="223214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rgbClr val="0E5F7E"/>
                </a:solidFill>
              </a:defRPr>
            </a:lvl1pPr>
            <a:lvl2pPr marL="266685" indent="0">
              <a:buNone/>
              <a:defRPr sz="1200" b="1"/>
            </a:lvl2pPr>
            <a:lvl3pPr marL="533370" indent="0">
              <a:buNone/>
              <a:defRPr sz="1000" b="1"/>
            </a:lvl3pPr>
            <a:lvl4pPr marL="800054" indent="0">
              <a:buNone/>
              <a:defRPr sz="900" b="1"/>
            </a:lvl4pPr>
            <a:lvl5pPr marL="1066739" indent="0">
              <a:buNone/>
              <a:defRPr sz="900" b="1"/>
            </a:lvl5pPr>
            <a:lvl6pPr marL="1333424" indent="0">
              <a:buNone/>
              <a:defRPr sz="900" b="1"/>
            </a:lvl6pPr>
            <a:lvl7pPr marL="1600109" indent="0">
              <a:buNone/>
              <a:defRPr sz="900" b="1"/>
            </a:lvl7pPr>
            <a:lvl8pPr marL="1866793" indent="0">
              <a:buNone/>
              <a:defRPr sz="900" b="1"/>
            </a:lvl8pPr>
            <a:lvl9pPr marL="2133478" indent="0">
              <a:buNone/>
              <a:defRPr sz="900" b="1"/>
            </a:lvl9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419328" y="1816212"/>
            <a:ext cx="2105129" cy="2437931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7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833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49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46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2039" y="1317235"/>
            <a:ext cx="2662418" cy="2936908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buNone/>
              <a:defRPr sz="800"/>
            </a:lvl4pPr>
            <a:lvl5pPr>
              <a:defRPr sz="7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130" y="1317235"/>
            <a:ext cx="1566858" cy="2936908"/>
          </a:xfrm>
        </p:spPr>
        <p:txBody>
          <a:bodyPr/>
          <a:lstStyle>
            <a:lvl1pPr marL="0" indent="0">
              <a:buNone/>
              <a:defRPr sz="800"/>
            </a:lvl1pPr>
            <a:lvl2pPr marL="266685" indent="0">
              <a:buNone/>
              <a:defRPr sz="700"/>
            </a:lvl2pPr>
            <a:lvl3pPr marL="533370" indent="0">
              <a:buNone/>
              <a:defRPr sz="600"/>
            </a:lvl3pPr>
            <a:lvl4pPr marL="800054" indent="0">
              <a:buNone/>
              <a:defRPr sz="500"/>
            </a:lvl4pPr>
            <a:lvl5pPr marL="1066739" indent="0">
              <a:buNone/>
              <a:defRPr sz="500"/>
            </a:lvl5pPr>
            <a:lvl6pPr marL="1333424" indent="0">
              <a:buNone/>
              <a:defRPr sz="500"/>
            </a:lvl6pPr>
            <a:lvl7pPr marL="1600109" indent="0">
              <a:buNone/>
              <a:defRPr sz="500"/>
            </a:lvl7pPr>
            <a:lvl8pPr marL="1866793" indent="0">
              <a:buNone/>
              <a:defRPr sz="500"/>
            </a:lvl8pPr>
            <a:lvl9pPr marL="2133478" indent="0">
              <a:buNone/>
              <a:defRPr sz="500"/>
            </a:lvl9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22846" y="190715"/>
            <a:ext cx="3401611" cy="793724"/>
          </a:xfrm>
        </p:spPr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06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33500" y="1366504"/>
            <a:ext cx="2857552" cy="2360694"/>
          </a:xfrm>
        </p:spPr>
        <p:txBody>
          <a:bodyPr lIns="53337" tIns="26668" rIns="53337" bIns="26668" rtlCol="0">
            <a:normAutofit/>
          </a:bodyPr>
          <a:lstStyle>
            <a:lvl1pPr marL="0" indent="0">
              <a:buNone/>
              <a:defRPr sz="1900"/>
            </a:lvl1pPr>
            <a:lvl2pPr marL="266685" indent="0">
              <a:buNone/>
              <a:defRPr sz="1600"/>
            </a:lvl2pPr>
            <a:lvl3pPr marL="533370" indent="0">
              <a:buNone/>
              <a:defRPr sz="1400"/>
            </a:lvl3pPr>
            <a:lvl4pPr marL="800054" indent="0">
              <a:buNone/>
              <a:defRPr sz="1200"/>
            </a:lvl4pPr>
            <a:lvl5pPr marL="1066739" indent="0">
              <a:buNone/>
              <a:defRPr sz="1200"/>
            </a:lvl5pPr>
            <a:lvl6pPr marL="1333424" indent="0">
              <a:buNone/>
              <a:defRPr sz="1200"/>
            </a:lvl6pPr>
            <a:lvl7pPr marL="1600109" indent="0">
              <a:buNone/>
              <a:defRPr sz="1200"/>
            </a:lvl7pPr>
            <a:lvl8pPr marL="1866793" indent="0">
              <a:buNone/>
              <a:defRPr sz="1200"/>
            </a:lvl8pPr>
            <a:lvl9pPr marL="2133478" indent="0">
              <a:buNone/>
              <a:defRPr sz="12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3500" y="3817731"/>
            <a:ext cx="2857552" cy="558914"/>
          </a:xfrm>
        </p:spPr>
        <p:txBody>
          <a:bodyPr/>
          <a:lstStyle>
            <a:lvl1pPr marL="0" indent="0">
              <a:buNone/>
              <a:defRPr sz="1200"/>
            </a:lvl1pPr>
            <a:lvl2pPr marL="266685" indent="0">
              <a:buNone/>
              <a:defRPr sz="700"/>
            </a:lvl2pPr>
            <a:lvl3pPr marL="533370" indent="0">
              <a:buNone/>
              <a:defRPr sz="600"/>
            </a:lvl3pPr>
            <a:lvl4pPr marL="800054" indent="0">
              <a:buNone/>
              <a:defRPr sz="500"/>
            </a:lvl4pPr>
            <a:lvl5pPr marL="1066739" indent="0">
              <a:buNone/>
              <a:defRPr sz="500"/>
            </a:lvl5pPr>
            <a:lvl6pPr marL="1333424" indent="0">
              <a:buNone/>
              <a:defRPr sz="500"/>
            </a:lvl6pPr>
            <a:lvl7pPr marL="1600109" indent="0">
              <a:buNone/>
              <a:defRPr sz="500"/>
            </a:lvl7pPr>
            <a:lvl8pPr marL="1866793" indent="0">
              <a:buNone/>
              <a:defRPr sz="500"/>
            </a:lvl8pPr>
            <a:lvl9pPr marL="2133478" indent="0">
              <a:buNone/>
              <a:defRPr sz="500"/>
            </a:lvl9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22846" y="190715"/>
            <a:ext cx="3401611" cy="793724"/>
          </a:xfrm>
        </p:spPr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50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>
            <a:extLst>
              <a:ext uri="{FF2B5EF4-FFF2-40B4-BE49-F238E27FC236}">
                <a16:creationId xmlns:a16="http://schemas.microsoft.com/office/drawing/2014/main" id="{9ADD5453-148D-4AD2-BDEE-BD3B654822D2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BBF549D8-7222-4B1A-9426-75E6A4A6D9B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920875" y="274638"/>
            <a:ext cx="69945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83C0284C-C9C3-45A2-BFFE-739F5F8557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54000" y="1968500"/>
            <a:ext cx="863758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</p:txBody>
      </p:sp>
      <p:pic>
        <p:nvPicPr>
          <p:cNvPr id="1029" name="Picture 7" descr="logo.eps">
            <a:extLst>
              <a:ext uri="{FF2B5EF4-FFF2-40B4-BE49-F238E27FC236}">
                <a16:creationId xmlns:a16="http://schemas.microsoft.com/office/drawing/2014/main" id="{25E26A0B-DBB9-460D-BDB0-17908EA9D9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638"/>
            <a:ext cx="134620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32" r:id="rId1"/>
    <p:sldLayoutId id="2147485609" r:id="rId2"/>
    <p:sldLayoutId id="2147485610" r:id="rId3"/>
    <p:sldLayoutId id="2147485611" r:id="rId4"/>
    <p:sldLayoutId id="2147485612" r:id="rId5"/>
    <p:sldLayoutId id="2147485613" r:id="rId6"/>
    <p:sldLayoutId id="2147485614" r:id="rId7"/>
    <p:sldLayoutId id="2147485615" r:id="rId8"/>
    <p:sldLayoutId id="2147485616" r:id="rId9"/>
    <p:sldLayoutId id="2147485617" r:id="rId10"/>
    <p:sldLayoutId id="2147485618" r:id="rId11"/>
    <p:sldLayoutId id="2147485619" r:id="rId12"/>
    <p:sldLayoutId id="2147485620" r:id="rId13"/>
    <p:sldLayoutId id="2147485633" r:id="rId1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0E5F7E"/>
          </a:solidFill>
          <a:latin typeface="Arial"/>
          <a:ea typeface="MS PGothic" panose="020B0600070205080204" pitchFamily="34" charset="-128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  <a:ea typeface="MS PGothic" panose="020B0600070205080204" pitchFamily="34" charset="-128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  <a:ea typeface="MS PGothic" panose="020B0600070205080204" pitchFamily="34" charset="-128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  <a:ea typeface="MS PGothic" panose="020B0600070205080204" pitchFamily="34" charset="-128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  <a:ea typeface="MS PGothic" panose="020B0600070205080204" pitchFamily="34" charset="-128"/>
          <a:cs typeface="Arial" charset="0"/>
        </a:defRPr>
      </a:lvl5pPr>
      <a:lvl6pPr marL="266685" algn="ctr" defTabSz="266685" rtl="0" fontAlgn="base">
        <a:spcBef>
          <a:spcPct val="0"/>
        </a:spcBef>
        <a:spcAft>
          <a:spcPct val="0"/>
        </a:spcAft>
        <a:defRPr sz="1900">
          <a:solidFill>
            <a:srgbClr val="010000"/>
          </a:solidFill>
          <a:latin typeface="Arial" charset="0"/>
          <a:ea typeface="ＭＳ Ｐゴシック" charset="-128"/>
        </a:defRPr>
      </a:lvl6pPr>
      <a:lvl7pPr marL="533370" algn="ctr" defTabSz="266685" rtl="0" fontAlgn="base">
        <a:spcBef>
          <a:spcPct val="0"/>
        </a:spcBef>
        <a:spcAft>
          <a:spcPct val="0"/>
        </a:spcAft>
        <a:defRPr sz="1900">
          <a:solidFill>
            <a:srgbClr val="010000"/>
          </a:solidFill>
          <a:latin typeface="Arial" charset="0"/>
          <a:ea typeface="ＭＳ Ｐゴシック" charset="-128"/>
        </a:defRPr>
      </a:lvl7pPr>
      <a:lvl8pPr marL="800054" algn="ctr" defTabSz="266685" rtl="0" fontAlgn="base">
        <a:spcBef>
          <a:spcPct val="0"/>
        </a:spcBef>
        <a:spcAft>
          <a:spcPct val="0"/>
        </a:spcAft>
        <a:defRPr sz="1900">
          <a:solidFill>
            <a:srgbClr val="010000"/>
          </a:solidFill>
          <a:latin typeface="Arial" charset="0"/>
          <a:ea typeface="ＭＳ Ｐゴシック" charset="-128"/>
        </a:defRPr>
      </a:lvl8pPr>
      <a:lvl9pPr marL="1066739" algn="ctr" defTabSz="266685" rtl="0" fontAlgn="base">
        <a:spcBef>
          <a:spcPct val="0"/>
        </a:spcBef>
        <a:spcAft>
          <a:spcPct val="0"/>
        </a:spcAft>
        <a:defRPr sz="1900">
          <a:solidFill>
            <a:srgbClr val="010000"/>
          </a:solidFill>
          <a:latin typeface="Arial" charset="0"/>
          <a:ea typeface="ＭＳ Ｐゴシック" charset="-128"/>
        </a:defRPr>
      </a:lvl9pPr>
    </p:titleStyle>
    <p:bodyStyle>
      <a:lvl1pPr marL="341313" indent="-341313" algn="l" defTabSz="912813" rtl="0" eaLnBrk="0" fontAlgn="t" hangingPunct="0">
        <a:spcBef>
          <a:spcPct val="30000"/>
        </a:spcBef>
        <a:spcAft>
          <a:spcPct val="30000"/>
        </a:spcAft>
        <a:buChar char="•"/>
        <a:defRPr sz="2400" kern="1200">
          <a:solidFill>
            <a:srgbClr val="666666"/>
          </a:solidFill>
          <a:latin typeface="Arial"/>
          <a:ea typeface="MS PGothic" panose="020B0600070205080204" pitchFamily="34" charset="-128"/>
          <a:cs typeface="Arial"/>
        </a:defRPr>
      </a:lvl1pPr>
      <a:lvl2pPr marL="741363" indent="-284163" algn="l" defTabSz="912813" rtl="0" eaLnBrk="0" fontAlgn="t" hangingPunct="0">
        <a:spcBef>
          <a:spcPct val="15000"/>
        </a:spcBef>
        <a:spcAft>
          <a:spcPct val="15000"/>
        </a:spcAft>
        <a:buFont typeface="Arial" panose="020B0604020202020204" pitchFamily="34" charset="0"/>
        <a:buChar char="–"/>
        <a:defRPr sz="2400" kern="1200">
          <a:solidFill>
            <a:srgbClr val="666666"/>
          </a:solidFill>
          <a:latin typeface="Arial"/>
          <a:ea typeface="MS PGothic" panose="020B0600070205080204" pitchFamily="34" charset="-128"/>
          <a:cs typeface="Arial"/>
        </a:defRPr>
      </a:lvl2pPr>
      <a:lvl3pPr marL="1141413" indent="-228600" algn="l" defTabSz="912813" rtl="0" eaLnBrk="0" fontAlgn="t" hangingPunct="0">
        <a:spcBef>
          <a:spcPct val="15000"/>
        </a:spcBef>
        <a:spcAft>
          <a:spcPct val="15000"/>
        </a:spcAft>
        <a:buChar char="•"/>
        <a:defRPr sz="2400" kern="1200">
          <a:solidFill>
            <a:srgbClr val="666666"/>
          </a:solidFill>
          <a:latin typeface="Arial"/>
          <a:ea typeface="MS PGothic" panose="020B0600070205080204" pitchFamily="34" charset="-128"/>
          <a:cs typeface="Arial"/>
        </a:defRPr>
      </a:lvl3pPr>
      <a:lvl4pPr marL="1598613" indent="-228600" algn="l" defTabSz="912813" rtl="0" eaLnBrk="0" fontAlgn="t" hangingPunct="0">
        <a:spcBef>
          <a:spcPct val="15000"/>
        </a:spcBef>
        <a:spcAft>
          <a:spcPct val="15000"/>
        </a:spcAft>
        <a:buChar char="–"/>
        <a:defRPr sz="2400" kern="1200">
          <a:solidFill>
            <a:srgbClr val="666666"/>
          </a:solidFill>
          <a:latin typeface="Arial"/>
          <a:ea typeface="MS PGothic" panose="020B0600070205080204" pitchFamily="34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1466766" indent="-133342" algn="l" defTabSz="266685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33451" indent="-133342" algn="l" defTabSz="266685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00136" indent="-133342" algn="l" defTabSz="266685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266820" indent="-133342" algn="l" defTabSz="266685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6668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66685" algn="l" defTabSz="26668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33370" algn="l" defTabSz="26668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00054" algn="l" defTabSz="26668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66739" algn="l" defTabSz="26668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333424" algn="l" defTabSz="26668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109" algn="l" defTabSz="26668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66793" algn="l" defTabSz="26668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3478" algn="l" defTabSz="26668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FAC9F2C-401C-46A0-AC53-FFACA4E95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4000" y="274638"/>
            <a:ext cx="86375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1326FAFD-EDAB-46B1-AB57-60CC803498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" y="1600200"/>
            <a:ext cx="8637588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21" r:id="rId1"/>
    <p:sldLayoutId id="2147485622" r:id="rId2"/>
    <p:sldLayoutId id="2147485623" r:id="rId3"/>
    <p:sldLayoutId id="2147485624" r:id="rId4"/>
    <p:sldLayoutId id="2147485625" r:id="rId5"/>
    <p:sldLayoutId id="2147485626" r:id="rId6"/>
    <p:sldLayoutId id="2147485627" r:id="rId7"/>
    <p:sldLayoutId id="2147485628" r:id="rId8"/>
    <p:sldLayoutId id="2147485629" r:id="rId9"/>
    <p:sldLayoutId id="2147485630" r:id="rId10"/>
    <p:sldLayoutId id="2147485631" r:id="rId11"/>
  </p:sldLayoutIdLst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266685" algn="ctr" defTabSz="913951" rtl="0" fontAlgn="base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</a:defRPr>
      </a:lvl6pPr>
      <a:lvl7pPr marL="533370" algn="ctr" defTabSz="913951" rtl="0" fontAlgn="base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</a:defRPr>
      </a:lvl7pPr>
      <a:lvl8pPr marL="800054" algn="ctr" defTabSz="913951" rtl="0" fontAlgn="base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</a:defRPr>
      </a:lvl8pPr>
      <a:lvl9pPr marL="1066739" algn="ctr" defTabSz="913951" rtl="0" fontAlgn="base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defRPr sz="2400">
          <a:solidFill>
            <a:srgbClr val="666666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·"/>
        <a:defRPr sz="2400">
          <a:solidFill>
            <a:srgbClr val="666666"/>
          </a:solidFill>
          <a:latin typeface="+mn-lt"/>
          <a:ea typeface="MS PGothic" panose="020B0600070205080204" pitchFamily="34" charset="-128"/>
          <a:cs typeface="ＭＳ Ｐゴシック" pitchFamily="34" charset="-128"/>
        </a:defRPr>
      </a:lvl2pPr>
      <a:lvl3pPr marL="1141413" indent="-228600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>
          <a:solidFill>
            <a:srgbClr val="666666"/>
          </a:solidFill>
          <a:latin typeface="+mn-lt"/>
          <a:ea typeface="MS PGothic" panose="020B0600070205080204" pitchFamily="34" charset="-128"/>
          <a:cs typeface="ＭＳ Ｐゴシック" pitchFamily="34" charset="-128"/>
        </a:defRPr>
      </a:lvl3pPr>
      <a:lvl4pPr marL="1598613" indent="-228600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>
          <a:solidFill>
            <a:srgbClr val="666666"/>
          </a:solidFill>
          <a:latin typeface="+mn-lt"/>
          <a:ea typeface="MS PGothic" panose="020B0600070205080204" pitchFamily="34" charset="-128"/>
          <a:cs typeface="ＭＳ Ｐゴシック" pitchFamily="34" charset="-128"/>
        </a:defRPr>
      </a:lvl4pPr>
      <a:lvl5pPr marL="2057400" indent="-228600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>
          <a:solidFill>
            <a:srgbClr val="666666"/>
          </a:solidFill>
          <a:latin typeface="+mn-lt"/>
          <a:ea typeface="MS PGothic" panose="020B0600070205080204" pitchFamily="34" charset="-128"/>
          <a:cs typeface="ＭＳ Ｐゴシック" pitchFamily="34" charset="-128"/>
        </a:defRPr>
      </a:lvl5pPr>
      <a:lvl6pPr marL="2324232" indent="-228720" algn="l" defTabSz="913951" rtl="0" fontAlgn="base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rgbClr val="666666"/>
          </a:solidFill>
          <a:latin typeface="+mn-lt"/>
        </a:defRPr>
      </a:lvl6pPr>
      <a:lvl7pPr marL="2590917" indent="-228720" algn="l" defTabSz="913951" rtl="0" fontAlgn="base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rgbClr val="666666"/>
          </a:solidFill>
          <a:latin typeface="+mn-lt"/>
        </a:defRPr>
      </a:lvl7pPr>
      <a:lvl8pPr marL="2857601" indent="-228720" algn="l" defTabSz="913951" rtl="0" fontAlgn="base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rgbClr val="666666"/>
          </a:solidFill>
          <a:latin typeface="+mn-lt"/>
        </a:defRPr>
      </a:lvl8pPr>
      <a:lvl9pPr marL="3124286" indent="-228720" algn="l" defTabSz="913951" rtl="0" fontAlgn="base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rgbClr val="666666"/>
          </a:solidFill>
          <a:latin typeface="+mn-lt"/>
        </a:defRPr>
      </a:lvl9pPr>
    </p:bodyStyle>
    <p:otherStyle>
      <a:defPPr>
        <a:defRPr lang="en-US"/>
      </a:defPPr>
      <a:lvl1pPr marL="0" algn="l" defTabSz="53337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66685" algn="l" defTabSz="53337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33370" algn="l" defTabSz="53337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00054" algn="l" defTabSz="53337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66739" algn="l" defTabSz="53337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333424" algn="l" defTabSz="53337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109" algn="l" defTabSz="53337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66793" algn="l" defTabSz="53337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3478" algn="l" defTabSz="53337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>
            <a:extLst>
              <a:ext uri="{FF2B5EF4-FFF2-40B4-BE49-F238E27FC236}">
                <a16:creationId xmlns:a16="http://schemas.microsoft.com/office/drawing/2014/main" id="{AC2BF9CE-9BB5-4C1B-BC6A-AC6BCEB6E561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FD070547-D734-4A73-B7E8-04346B3A771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920875" y="274638"/>
            <a:ext cx="69945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15080A41-46E4-4DF4-9101-6D47DF8AC5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54000" y="1968500"/>
            <a:ext cx="863758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</p:txBody>
      </p:sp>
      <p:pic>
        <p:nvPicPr>
          <p:cNvPr id="1029" name="Picture 7" descr="logo.eps">
            <a:extLst>
              <a:ext uri="{FF2B5EF4-FFF2-40B4-BE49-F238E27FC236}">
                <a16:creationId xmlns:a16="http://schemas.microsoft.com/office/drawing/2014/main" id="{916B71C7-5551-4580-874B-F9C543B2F4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638"/>
            <a:ext cx="134620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7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35" r:id="rId1"/>
    <p:sldLayoutId id="2147485636" r:id="rId2"/>
    <p:sldLayoutId id="2147485637" r:id="rId3"/>
    <p:sldLayoutId id="2147485638" r:id="rId4"/>
    <p:sldLayoutId id="2147485639" r:id="rId5"/>
    <p:sldLayoutId id="2147485640" r:id="rId6"/>
    <p:sldLayoutId id="2147485641" r:id="rId7"/>
    <p:sldLayoutId id="2147485642" r:id="rId8"/>
    <p:sldLayoutId id="2147485643" r:id="rId9"/>
    <p:sldLayoutId id="2147485644" r:id="rId10"/>
    <p:sldLayoutId id="2147485645" r:id="rId11"/>
    <p:sldLayoutId id="2147485646" r:id="rId12"/>
    <p:sldLayoutId id="2147485647" r:id="rId13"/>
    <p:sldLayoutId id="2147485648" r:id="rId1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0E5F7E"/>
          </a:solidFill>
          <a:latin typeface="Arial"/>
          <a:ea typeface="MS PGothic" panose="020B0600070205080204" pitchFamily="34" charset="-128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  <a:ea typeface="MS PGothic" panose="020B0600070205080204" pitchFamily="34" charset="-128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  <a:ea typeface="MS PGothic" panose="020B0600070205080204" pitchFamily="34" charset="-128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  <a:ea typeface="MS PGothic" panose="020B0600070205080204" pitchFamily="34" charset="-128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  <a:ea typeface="MS PGothic" panose="020B0600070205080204" pitchFamily="34" charset="-128"/>
          <a:cs typeface="Arial" charset="0"/>
        </a:defRPr>
      </a:lvl5pPr>
      <a:lvl6pPr marL="266685" algn="ctr" defTabSz="266685" rtl="0" fontAlgn="base">
        <a:spcBef>
          <a:spcPct val="0"/>
        </a:spcBef>
        <a:spcAft>
          <a:spcPct val="0"/>
        </a:spcAft>
        <a:defRPr sz="1900">
          <a:solidFill>
            <a:srgbClr val="010000"/>
          </a:solidFill>
          <a:latin typeface="Arial" charset="0"/>
          <a:ea typeface="ＭＳ Ｐゴシック" charset="-128"/>
        </a:defRPr>
      </a:lvl6pPr>
      <a:lvl7pPr marL="533370" algn="ctr" defTabSz="266685" rtl="0" fontAlgn="base">
        <a:spcBef>
          <a:spcPct val="0"/>
        </a:spcBef>
        <a:spcAft>
          <a:spcPct val="0"/>
        </a:spcAft>
        <a:defRPr sz="1900">
          <a:solidFill>
            <a:srgbClr val="010000"/>
          </a:solidFill>
          <a:latin typeface="Arial" charset="0"/>
          <a:ea typeface="ＭＳ Ｐゴシック" charset="-128"/>
        </a:defRPr>
      </a:lvl7pPr>
      <a:lvl8pPr marL="800054" algn="ctr" defTabSz="266685" rtl="0" fontAlgn="base">
        <a:spcBef>
          <a:spcPct val="0"/>
        </a:spcBef>
        <a:spcAft>
          <a:spcPct val="0"/>
        </a:spcAft>
        <a:defRPr sz="1900">
          <a:solidFill>
            <a:srgbClr val="010000"/>
          </a:solidFill>
          <a:latin typeface="Arial" charset="0"/>
          <a:ea typeface="ＭＳ Ｐゴシック" charset="-128"/>
        </a:defRPr>
      </a:lvl8pPr>
      <a:lvl9pPr marL="1066739" algn="ctr" defTabSz="266685" rtl="0" fontAlgn="base">
        <a:spcBef>
          <a:spcPct val="0"/>
        </a:spcBef>
        <a:spcAft>
          <a:spcPct val="0"/>
        </a:spcAft>
        <a:defRPr sz="1900">
          <a:solidFill>
            <a:srgbClr val="010000"/>
          </a:solidFill>
          <a:latin typeface="Arial" charset="0"/>
          <a:ea typeface="ＭＳ Ｐゴシック" charset="-128"/>
        </a:defRPr>
      </a:lvl9pPr>
    </p:titleStyle>
    <p:bodyStyle>
      <a:lvl1pPr marL="341313" indent="-341313" algn="l" defTabSz="912813" rtl="0" eaLnBrk="0" fontAlgn="t" hangingPunct="0">
        <a:spcBef>
          <a:spcPct val="30000"/>
        </a:spcBef>
        <a:spcAft>
          <a:spcPct val="30000"/>
        </a:spcAft>
        <a:buChar char="•"/>
        <a:defRPr sz="2400" kern="1200">
          <a:solidFill>
            <a:srgbClr val="666666"/>
          </a:solidFill>
          <a:latin typeface="Arial"/>
          <a:ea typeface="MS PGothic" panose="020B0600070205080204" pitchFamily="34" charset="-128"/>
          <a:cs typeface="Arial"/>
        </a:defRPr>
      </a:lvl1pPr>
      <a:lvl2pPr marL="741363" indent="-284163" algn="l" defTabSz="912813" rtl="0" eaLnBrk="0" fontAlgn="t" hangingPunct="0">
        <a:spcBef>
          <a:spcPct val="15000"/>
        </a:spcBef>
        <a:spcAft>
          <a:spcPct val="15000"/>
        </a:spcAft>
        <a:buFont typeface="Arial" panose="020B0604020202020204" pitchFamily="34" charset="0"/>
        <a:buChar char="–"/>
        <a:defRPr sz="2400" kern="1200">
          <a:solidFill>
            <a:srgbClr val="666666"/>
          </a:solidFill>
          <a:latin typeface="Arial"/>
          <a:ea typeface="MS PGothic" panose="020B0600070205080204" pitchFamily="34" charset="-128"/>
          <a:cs typeface="Arial"/>
        </a:defRPr>
      </a:lvl2pPr>
      <a:lvl3pPr marL="1141413" indent="-228600" algn="l" defTabSz="912813" rtl="0" eaLnBrk="0" fontAlgn="t" hangingPunct="0">
        <a:spcBef>
          <a:spcPct val="15000"/>
        </a:spcBef>
        <a:spcAft>
          <a:spcPct val="15000"/>
        </a:spcAft>
        <a:buChar char="•"/>
        <a:defRPr sz="2400" kern="1200">
          <a:solidFill>
            <a:srgbClr val="666666"/>
          </a:solidFill>
          <a:latin typeface="Arial"/>
          <a:ea typeface="MS PGothic" panose="020B0600070205080204" pitchFamily="34" charset="-128"/>
          <a:cs typeface="Arial"/>
        </a:defRPr>
      </a:lvl3pPr>
      <a:lvl4pPr marL="1598613" indent="-228600" algn="l" defTabSz="912813" rtl="0" eaLnBrk="0" fontAlgn="t" hangingPunct="0">
        <a:spcBef>
          <a:spcPct val="15000"/>
        </a:spcBef>
        <a:spcAft>
          <a:spcPct val="15000"/>
        </a:spcAft>
        <a:buChar char="–"/>
        <a:defRPr sz="2400" kern="1200">
          <a:solidFill>
            <a:srgbClr val="666666"/>
          </a:solidFill>
          <a:latin typeface="Arial"/>
          <a:ea typeface="MS PGothic" panose="020B0600070205080204" pitchFamily="34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1466766" indent="-133342" algn="l" defTabSz="266685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33451" indent="-133342" algn="l" defTabSz="266685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00136" indent="-133342" algn="l" defTabSz="266685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266820" indent="-133342" algn="l" defTabSz="266685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6668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66685" algn="l" defTabSz="26668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33370" algn="l" defTabSz="26668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00054" algn="l" defTabSz="26668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66739" algn="l" defTabSz="26668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333424" algn="l" defTabSz="26668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109" algn="l" defTabSz="26668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66793" algn="l" defTabSz="26668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3478" algn="l" defTabSz="26668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www.bom.gov.au/marine/sst.shtml" TargetMode="Externa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akov/enkf-c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>
            <a:extLst>
              <a:ext uri="{FF2B5EF4-FFF2-40B4-BE49-F238E27FC236}">
                <a16:creationId xmlns:a16="http://schemas.microsoft.com/office/drawing/2014/main" id="{BF5F9E82-96D4-4481-BC81-0C3D47758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338" y="1577975"/>
            <a:ext cx="8567737" cy="1219200"/>
          </a:xfrm>
        </p:spPr>
        <p:txBody>
          <a:bodyPr/>
          <a:lstStyle/>
          <a:p>
            <a:pPr algn="ctr"/>
            <a:br>
              <a:rPr lang="en-AU" altLang="en-US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dirty="0">
                <a:latin typeface="Arial" panose="020B0604020202020204" pitchFamily="34" charset="0"/>
                <a:cs typeface="Arial" panose="020B0604020202020204" pitchFamily="34" charset="0"/>
              </a:rPr>
              <a:t>An Ensemble Optimal Interpolation SST Analysis based on the </a:t>
            </a:r>
            <a:r>
              <a:rPr lang="en-AU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EnKF</a:t>
            </a:r>
            <a:r>
              <a:rPr lang="en-AU" altLang="en-US" dirty="0">
                <a:latin typeface="Arial" panose="020B0604020202020204" pitchFamily="34" charset="0"/>
                <a:cs typeface="Arial" panose="020B0604020202020204" pitchFamily="34" charset="0"/>
              </a:rPr>
              <a:t>-C System</a:t>
            </a:r>
            <a:br>
              <a:rPr lang="en-AU" alt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Picture 4" descr="Placeholder_sky">
            <a:extLst>
              <a:ext uri="{FF2B5EF4-FFF2-40B4-BE49-F238E27FC236}">
                <a16:creationId xmlns:a16="http://schemas.microsoft.com/office/drawing/2014/main" id="{29E8AF14-B2B3-404B-AE42-A27A4452B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8475"/>
            <a:ext cx="9142413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7">
            <a:extLst>
              <a:ext uri="{FF2B5EF4-FFF2-40B4-BE49-F238E27FC236}">
                <a16:creationId xmlns:a16="http://schemas.microsoft.com/office/drawing/2014/main" id="{521F31DE-A5C8-45FB-9D84-B11B95576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" y="3063875"/>
            <a:ext cx="8858250" cy="2943225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2000" kern="1800" dirty="0">
                <a:solidFill>
                  <a:srgbClr val="1F5C8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Helen Beggs</a:t>
            </a:r>
            <a:r>
              <a:rPr lang="en-US" altLang="en-US" sz="2000" kern="1800" baseline="30000" dirty="0">
                <a:solidFill>
                  <a:srgbClr val="1F5C8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1</a:t>
            </a:r>
            <a:r>
              <a:rPr lang="en-US" altLang="en-US" sz="2000" kern="1800" dirty="0">
                <a:solidFill>
                  <a:srgbClr val="1F5C8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, Pavel Sakov</a:t>
            </a:r>
            <a:r>
              <a:rPr lang="en-US" altLang="en-US" sz="2000" kern="1800" baseline="30000" dirty="0">
                <a:solidFill>
                  <a:srgbClr val="1F5C8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1</a:t>
            </a:r>
            <a:r>
              <a:rPr lang="en-US" altLang="en-US" sz="2000" kern="1800" dirty="0">
                <a:solidFill>
                  <a:srgbClr val="1F5C8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, Paul Sandery</a:t>
            </a:r>
            <a:r>
              <a:rPr lang="en-US" altLang="en-US" sz="2000" kern="1800" baseline="30000" dirty="0">
                <a:solidFill>
                  <a:srgbClr val="1F5C8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2</a:t>
            </a:r>
            <a:r>
              <a:rPr lang="en-US" altLang="en-US" sz="2000" kern="1800" dirty="0">
                <a:solidFill>
                  <a:srgbClr val="1F5C8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and Gary Brassington</a:t>
            </a:r>
            <a:r>
              <a:rPr lang="en-US" altLang="en-US" sz="2000" kern="1800" baseline="30000" dirty="0">
                <a:solidFill>
                  <a:srgbClr val="1F5C8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1</a:t>
            </a:r>
          </a:p>
          <a:p>
            <a:pPr eaLnBrk="1" hangingPunct="1">
              <a:lnSpc>
                <a:spcPct val="80000"/>
              </a:lnSpc>
              <a:defRPr/>
            </a:pPr>
            <a:endParaRPr lang="en-AU" altLang="en-US" sz="1600" baseline="30000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en-AU" altLang="en-US" baseline="300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1</a:t>
            </a:r>
            <a:r>
              <a:rPr lang="en-AU" altLang="en-US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Bureau of Meteorology, Melbourne, Australia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en-AU" altLang="en-US" baseline="300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2</a:t>
            </a:r>
            <a:r>
              <a:rPr lang="en-AU" altLang="en-US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CSIRO Oceans and Atmosphere, Hobart, Australia</a:t>
            </a:r>
          </a:p>
          <a:p>
            <a:pPr algn="ctr" eaLnBrk="1" hangingPunct="1">
              <a:lnSpc>
                <a:spcPct val="80000"/>
              </a:lnSpc>
              <a:defRPr/>
            </a:pPr>
            <a:endParaRPr lang="en-AU" altLang="en-US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en-AU" altLang="en-US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Bureau of Meteorology R&amp;D Workshop, Melbourne, 26</a:t>
            </a:r>
            <a:r>
              <a:rPr lang="en-AU" altLang="en-US" baseline="300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th</a:t>
            </a:r>
            <a:r>
              <a:rPr lang="en-AU" altLang="en-US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- 29</a:t>
            </a:r>
            <a:r>
              <a:rPr lang="en-AU" altLang="en-US" baseline="300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th</a:t>
            </a:r>
            <a:r>
              <a:rPr lang="en-AU" altLang="en-US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November, 2018</a:t>
            </a:r>
          </a:p>
          <a:p>
            <a:pPr eaLnBrk="1" hangingPunct="1">
              <a:lnSpc>
                <a:spcPct val="80000"/>
              </a:lnSpc>
              <a:defRPr/>
            </a:pPr>
            <a:endParaRPr lang="en-AU" altLang="en-US" sz="14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8883789-5252-4F95-9681-303A7F406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044" y="4059687"/>
            <a:ext cx="3535953" cy="30859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04F44C7-584F-4A00-B1F9-1B620287B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382" y="1374749"/>
            <a:ext cx="3545616" cy="30943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2F59EC-FAEC-4E22-91A0-2EDA6DD1A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334" y="4046263"/>
            <a:ext cx="3551335" cy="30993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3DFEEA-AF86-42C5-8056-8E1F0524C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945" y="1379742"/>
            <a:ext cx="3545616" cy="3094356"/>
          </a:xfrm>
          <a:prstGeom prst="rect">
            <a:avLst/>
          </a:prstGeom>
        </p:spPr>
      </p:pic>
      <p:sp>
        <p:nvSpPr>
          <p:cNvPr id="23559" name="Text Placeholder 6">
            <a:extLst>
              <a:ext uri="{FF2B5EF4-FFF2-40B4-BE49-F238E27FC236}">
                <a16:creationId xmlns:a16="http://schemas.microsoft.com/office/drawing/2014/main" id="{1E42BD10-BBFC-45B6-81ED-F4DEBE6E1D57}"/>
              </a:ext>
            </a:extLst>
          </p:cNvPr>
          <p:cNvSpPr txBox="1">
            <a:spLocks/>
          </p:cNvSpPr>
          <p:nvPr/>
        </p:nvSpPr>
        <p:spPr bwMode="auto">
          <a:xfrm>
            <a:off x="5878513" y="4156075"/>
            <a:ext cx="51831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fontAlgn="t"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1363" indent="-284163" defTabSz="912813" fontAlgn="t"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1413" indent="-228600" defTabSz="912813" fontAlgn="t">
              <a:spcBef>
                <a:spcPct val="15000"/>
              </a:spcBef>
              <a:spcAft>
                <a:spcPct val="15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598613" indent="-228600" defTabSz="912813" fontAlgn="t">
              <a:spcBef>
                <a:spcPct val="15000"/>
              </a:spcBef>
              <a:spcAft>
                <a:spcPct val="15000"/>
              </a:spcAft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AU" altLang="en-US" sz="1600" b="0"/>
              <a:t>GSAS (VIIRS) (10 km)</a:t>
            </a:r>
          </a:p>
        </p:txBody>
      </p:sp>
      <p:sp>
        <p:nvSpPr>
          <p:cNvPr id="23561" name="Text Placeholder 6">
            <a:extLst>
              <a:ext uri="{FF2B5EF4-FFF2-40B4-BE49-F238E27FC236}">
                <a16:creationId xmlns:a16="http://schemas.microsoft.com/office/drawing/2014/main" id="{8062E978-0677-4857-853C-D528FD47111D}"/>
              </a:ext>
            </a:extLst>
          </p:cNvPr>
          <p:cNvSpPr txBox="1">
            <a:spLocks/>
          </p:cNvSpPr>
          <p:nvPr/>
        </p:nvSpPr>
        <p:spPr bwMode="auto">
          <a:xfrm>
            <a:off x="1395413" y="4167188"/>
            <a:ext cx="5183187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fontAlgn="t"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1363" indent="-284163" defTabSz="912813" fontAlgn="t"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1413" indent="-228600" defTabSz="912813" fontAlgn="t">
              <a:spcBef>
                <a:spcPct val="15000"/>
              </a:spcBef>
              <a:spcAft>
                <a:spcPct val="15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598613" indent="-228600" defTabSz="912813" fontAlgn="t">
              <a:spcBef>
                <a:spcPct val="15000"/>
              </a:spcBef>
              <a:spcAft>
                <a:spcPct val="15000"/>
              </a:spcAft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AU" altLang="en-US" sz="1600" b="0"/>
              <a:t>GSAS (no VIIRS)  (10 km)</a:t>
            </a:r>
          </a:p>
        </p:txBody>
      </p:sp>
      <p:sp>
        <p:nvSpPr>
          <p:cNvPr id="23557" name="Title 1">
            <a:extLst>
              <a:ext uri="{FF2B5EF4-FFF2-40B4-BE49-F238E27FC236}">
                <a16:creationId xmlns:a16="http://schemas.microsoft.com/office/drawing/2014/main" id="{B0165965-9C4A-41E8-B43B-ABBCF66FEF2C}"/>
              </a:ext>
            </a:extLst>
          </p:cNvPr>
          <p:cNvSpPr txBox="1">
            <a:spLocks/>
          </p:cNvSpPr>
          <p:nvPr/>
        </p:nvSpPr>
        <p:spPr bwMode="auto">
          <a:xfrm>
            <a:off x="0" y="312738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 anchor="ctr"/>
          <a:lstStyle>
            <a:lvl1pPr defTabSz="457200" fontAlgn="t"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457200" fontAlgn="t"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 defTabSz="457200" fontAlgn="t">
              <a:spcBef>
                <a:spcPct val="15000"/>
              </a:spcBef>
              <a:spcAft>
                <a:spcPct val="15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 defTabSz="457200" fontAlgn="t">
              <a:spcBef>
                <a:spcPct val="15000"/>
              </a:spcBef>
              <a:spcAft>
                <a:spcPct val="15000"/>
              </a:spcAft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AU" altLang="en-US" b="0" dirty="0">
                <a:solidFill>
                  <a:srgbClr val="0E5F7E"/>
                </a:solidFill>
              </a:rPr>
              <a:t>GSAS vs OI analyses (RAMSSA and CMC)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AU" altLang="en-US" sz="2000" b="0" dirty="0">
                <a:solidFill>
                  <a:srgbClr val="0E5F7E"/>
                </a:solidFill>
              </a:rPr>
              <a:t>Gradients: East Australian Current 1 March 2018</a:t>
            </a:r>
            <a:endParaRPr lang="en-AU" altLang="en-US" sz="2000" b="0" dirty="0">
              <a:solidFill>
                <a:schemeClr val="tx2"/>
              </a:solidFill>
            </a:endParaRPr>
          </a:p>
        </p:txBody>
      </p:sp>
      <p:sp>
        <p:nvSpPr>
          <p:cNvPr id="23562" name="Text Placeholder 6">
            <a:extLst>
              <a:ext uri="{FF2B5EF4-FFF2-40B4-BE49-F238E27FC236}">
                <a16:creationId xmlns:a16="http://schemas.microsoft.com/office/drawing/2014/main" id="{BFCE6EA7-4460-4D79-85A7-BBEB0AAEC99C}"/>
              </a:ext>
            </a:extLst>
          </p:cNvPr>
          <p:cNvSpPr txBox="1">
            <a:spLocks/>
          </p:cNvSpPr>
          <p:nvPr/>
        </p:nvSpPr>
        <p:spPr bwMode="auto">
          <a:xfrm>
            <a:off x="5878513" y="1271588"/>
            <a:ext cx="5183187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fontAlgn="t"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1363" indent="-284163" defTabSz="912813" fontAlgn="t"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1413" indent="-228600" defTabSz="912813" fontAlgn="t">
              <a:spcBef>
                <a:spcPct val="15000"/>
              </a:spcBef>
              <a:spcAft>
                <a:spcPct val="15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598613" indent="-228600" defTabSz="912813" fontAlgn="t">
              <a:spcBef>
                <a:spcPct val="15000"/>
              </a:spcBef>
              <a:spcAft>
                <a:spcPct val="15000"/>
              </a:spcAft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AU" altLang="en-US" sz="1600" b="0" dirty="0"/>
              <a:t>CMC (VIIRS) (10 km)</a:t>
            </a:r>
          </a:p>
        </p:txBody>
      </p:sp>
      <p:sp>
        <p:nvSpPr>
          <p:cNvPr id="23558" name="Text Placeholder 6">
            <a:extLst>
              <a:ext uri="{FF2B5EF4-FFF2-40B4-BE49-F238E27FC236}">
                <a16:creationId xmlns:a16="http://schemas.microsoft.com/office/drawing/2014/main" id="{3E23ACA8-31EC-4892-953E-D6645847641F}"/>
              </a:ext>
            </a:extLst>
          </p:cNvPr>
          <p:cNvSpPr txBox="1">
            <a:spLocks/>
          </p:cNvSpPr>
          <p:nvPr/>
        </p:nvSpPr>
        <p:spPr bwMode="auto">
          <a:xfrm>
            <a:off x="1395413" y="1262063"/>
            <a:ext cx="5183187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fontAlgn="t"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1363" indent="-284163" defTabSz="912813" fontAlgn="t"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1413" indent="-228600" defTabSz="912813" fontAlgn="t">
              <a:spcBef>
                <a:spcPct val="15000"/>
              </a:spcBef>
              <a:spcAft>
                <a:spcPct val="15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598613" indent="-228600" defTabSz="912813" fontAlgn="t">
              <a:spcBef>
                <a:spcPct val="15000"/>
              </a:spcBef>
              <a:spcAft>
                <a:spcPct val="15000"/>
              </a:spcAft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AU" altLang="en-US" sz="1600" b="0" dirty="0"/>
              <a:t>Operational RAMSSA (no VIIRS) (9 km)</a:t>
            </a:r>
          </a:p>
        </p:txBody>
      </p:sp>
    </p:spTree>
    <p:extLst>
      <p:ext uri="{BB962C8B-B14F-4D97-AF65-F5344CB8AC3E}">
        <p14:creationId xmlns:p14="http://schemas.microsoft.com/office/powerpoint/2010/main" val="2710357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2CCDA44-F015-4BA3-A686-6156F9097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381" y="4059687"/>
            <a:ext cx="3535955" cy="30859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BC9F75-36E7-433E-831A-4A0416623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249" y="4059687"/>
            <a:ext cx="3535955" cy="30859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FC3CE7-EB62-42B0-BB77-D925A549F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8381" y="1374749"/>
            <a:ext cx="3545616" cy="3094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D83424-4501-41BA-888B-31FAC3330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588" y="1374749"/>
            <a:ext cx="3545616" cy="3094356"/>
          </a:xfrm>
          <a:prstGeom prst="rect">
            <a:avLst/>
          </a:prstGeom>
        </p:spPr>
      </p:pic>
      <p:sp>
        <p:nvSpPr>
          <p:cNvPr id="23559" name="Text Placeholder 6">
            <a:extLst>
              <a:ext uri="{FF2B5EF4-FFF2-40B4-BE49-F238E27FC236}">
                <a16:creationId xmlns:a16="http://schemas.microsoft.com/office/drawing/2014/main" id="{1E42BD10-BBFC-45B6-81ED-F4DEBE6E1D57}"/>
              </a:ext>
            </a:extLst>
          </p:cNvPr>
          <p:cNvSpPr txBox="1">
            <a:spLocks/>
          </p:cNvSpPr>
          <p:nvPr/>
        </p:nvSpPr>
        <p:spPr bwMode="auto">
          <a:xfrm>
            <a:off x="5878513" y="4156075"/>
            <a:ext cx="51831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fontAlgn="t"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1363" indent="-284163" defTabSz="912813" fontAlgn="t"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1413" indent="-228600" defTabSz="912813" fontAlgn="t">
              <a:spcBef>
                <a:spcPct val="15000"/>
              </a:spcBef>
              <a:spcAft>
                <a:spcPct val="15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598613" indent="-228600" defTabSz="912813" fontAlgn="t">
              <a:spcBef>
                <a:spcPct val="15000"/>
              </a:spcBef>
              <a:spcAft>
                <a:spcPct val="15000"/>
              </a:spcAft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AU" altLang="en-US" sz="1600" b="0"/>
              <a:t>GSAS (VIIRS) (10 km)</a:t>
            </a:r>
          </a:p>
        </p:txBody>
      </p:sp>
      <p:sp>
        <p:nvSpPr>
          <p:cNvPr id="23561" name="Text Placeholder 6">
            <a:extLst>
              <a:ext uri="{FF2B5EF4-FFF2-40B4-BE49-F238E27FC236}">
                <a16:creationId xmlns:a16="http://schemas.microsoft.com/office/drawing/2014/main" id="{8062E978-0677-4857-853C-D528FD47111D}"/>
              </a:ext>
            </a:extLst>
          </p:cNvPr>
          <p:cNvSpPr txBox="1">
            <a:spLocks/>
          </p:cNvSpPr>
          <p:nvPr/>
        </p:nvSpPr>
        <p:spPr bwMode="auto">
          <a:xfrm>
            <a:off x="1395413" y="4167188"/>
            <a:ext cx="5183187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fontAlgn="t"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1363" indent="-284163" defTabSz="912813" fontAlgn="t"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1413" indent="-228600" defTabSz="912813" fontAlgn="t">
              <a:spcBef>
                <a:spcPct val="15000"/>
              </a:spcBef>
              <a:spcAft>
                <a:spcPct val="15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598613" indent="-228600" defTabSz="912813" fontAlgn="t">
              <a:spcBef>
                <a:spcPct val="15000"/>
              </a:spcBef>
              <a:spcAft>
                <a:spcPct val="15000"/>
              </a:spcAft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AU" altLang="en-US" sz="1600" b="0"/>
              <a:t>GSAS (no VIIRS)  (10 km)</a:t>
            </a:r>
          </a:p>
        </p:txBody>
      </p:sp>
      <p:sp>
        <p:nvSpPr>
          <p:cNvPr id="23557" name="Title 1">
            <a:extLst>
              <a:ext uri="{FF2B5EF4-FFF2-40B4-BE49-F238E27FC236}">
                <a16:creationId xmlns:a16="http://schemas.microsoft.com/office/drawing/2014/main" id="{B0165965-9C4A-41E8-B43B-ABBCF66FEF2C}"/>
              </a:ext>
            </a:extLst>
          </p:cNvPr>
          <p:cNvSpPr txBox="1">
            <a:spLocks/>
          </p:cNvSpPr>
          <p:nvPr/>
        </p:nvSpPr>
        <p:spPr bwMode="auto">
          <a:xfrm>
            <a:off x="0" y="312738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 anchor="ctr"/>
          <a:lstStyle>
            <a:lvl1pPr defTabSz="457200" fontAlgn="t"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457200" fontAlgn="t"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 defTabSz="457200" fontAlgn="t">
              <a:spcBef>
                <a:spcPct val="15000"/>
              </a:spcBef>
              <a:spcAft>
                <a:spcPct val="15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 defTabSz="457200" fontAlgn="t">
              <a:spcBef>
                <a:spcPct val="15000"/>
              </a:spcBef>
              <a:spcAft>
                <a:spcPct val="15000"/>
              </a:spcAft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AU" altLang="en-US" b="0" dirty="0">
                <a:solidFill>
                  <a:srgbClr val="0E5F7E"/>
                </a:solidFill>
              </a:rPr>
              <a:t>GSAS vs OI analyses (RAMSSA and CMC)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AU" altLang="en-US" sz="2000" b="0" dirty="0">
                <a:solidFill>
                  <a:srgbClr val="0E5F7E"/>
                </a:solidFill>
              </a:rPr>
              <a:t>Gradients: East Australian Current 1-31 March 2018</a:t>
            </a:r>
            <a:endParaRPr lang="en-AU" altLang="en-US" sz="2000" b="0" dirty="0">
              <a:solidFill>
                <a:schemeClr val="tx2"/>
              </a:solidFill>
            </a:endParaRPr>
          </a:p>
        </p:txBody>
      </p:sp>
      <p:sp>
        <p:nvSpPr>
          <p:cNvPr id="23562" name="Text Placeholder 6">
            <a:extLst>
              <a:ext uri="{FF2B5EF4-FFF2-40B4-BE49-F238E27FC236}">
                <a16:creationId xmlns:a16="http://schemas.microsoft.com/office/drawing/2014/main" id="{BFCE6EA7-4460-4D79-85A7-BBEB0AAEC99C}"/>
              </a:ext>
            </a:extLst>
          </p:cNvPr>
          <p:cNvSpPr txBox="1">
            <a:spLocks/>
          </p:cNvSpPr>
          <p:nvPr/>
        </p:nvSpPr>
        <p:spPr bwMode="auto">
          <a:xfrm>
            <a:off x="5878513" y="1271588"/>
            <a:ext cx="5183187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fontAlgn="t"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1363" indent="-284163" defTabSz="912813" fontAlgn="t"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1413" indent="-228600" defTabSz="912813" fontAlgn="t">
              <a:spcBef>
                <a:spcPct val="15000"/>
              </a:spcBef>
              <a:spcAft>
                <a:spcPct val="15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598613" indent="-228600" defTabSz="912813" fontAlgn="t">
              <a:spcBef>
                <a:spcPct val="15000"/>
              </a:spcBef>
              <a:spcAft>
                <a:spcPct val="15000"/>
              </a:spcAft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AU" altLang="en-US" sz="1600" b="0" dirty="0"/>
              <a:t>CMC (VIIRS) (10 km)</a:t>
            </a:r>
          </a:p>
        </p:txBody>
      </p:sp>
      <p:sp>
        <p:nvSpPr>
          <p:cNvPr id="23558" name="Text Placeholder 6">
            <a:extLst>
              <a:ext uri="{FF2B5EF4-FFF2-40B4-BE49-F238E27FC236}">
                <a16:creationId xmlns:a16="http://schemas.microsoft.com/office/drawing/2014/main" id="{3E23ACA8-31EC-4892-953E-D6645847641F}"/>
              </a:ext>
            </a:extLst>
          </p:cNvPr>
          <p:cNvSpPr txBox="1">
            <a:spLocks/>
          </p:cNvSpPr>
          <p:nvPr/>
        </p:nvSpPr>
        <p:spPr bwMode="auto">
          <a:xfrm>
            <a:off x="1395413" y="1262063"/>
            <a:ext cx="5183187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fontAlgn="t"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1363" indent="-284163" defTabSz="912813" fontAlgn="t"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1413" indent="-228600" defTabSz="912813" fontAlgn="t">
              <a:spcBef>
                <a:spcPct val="15000"/>
              </a:spcBef>
              <a:spcAft>
                <a:spcPct val="15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598613" indent="-228600" defTabSz="912813" fontAlgn="t">
              <a:spcBef>
                <a:spcPct val="15000"/>
              </a:spcBef>
              <a:spcAft>
                <a:spcPct val="15000"/>
              </a:spcAft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AU" altLang="en-US" sz="1600" b="0" dirty="0"/>
              <a:t>Operational RAMSSA (no VIIRS) (9 km)</a:t>
            </a:r>
          </a:p>
        </p:txBody>
      </p:sp>
    </p:spTree>
    <p:extLst>
      <p:ext uri="{BB962C8B-B14F-4D97-AF65-F5344CB8AC3E}">
        <p14:creationId xmlns:p14="http://schemas.microsoft.com/office/powerpoint/2010/main" val="1383003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97A7FB1D-605D-47A6-8F88-52B76E56B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713" y="488950"/>
            <a:ext cx="6643687" cy="7937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AU" altLang="en-US" sz="2800">
                <a:latin typeface="Arial" panose="020B0604020202020204" pitchFamily="34" charset="0"/>
                <a:cs typeface="Arial" panose="020B0604020202020204" pitchFamily="34" charset="0"/>
              </a:rPr>
              <a:t>Analysis SSTfnd(</a:t>
            </a:r>
            <a:r>
              <a:rPr lang="en-AU" altLang="en-US" sz="2800" i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AU" altLang="en-US" sz="2800">
                <a:latin typeface="Arial" panose="020B0604020202020204" pitchFamily="34" charset="0"/>
                <a:cs typeface="Arial" panose="020B0604020202020204" pitchFamily="34" charset="0"/>
              </a:rPr>
              <a:t> – 1) </a:t>
            </a:r>
            <a:r>
              <a:rPr lang="en-AU" altLang="en-US" sz="2800" i="1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AU" altLang="en-US" sz="2800">
                <a:latin typeface="Arial" panose="020B0604020202020204" pitchFamily="34" charset="0"/>
                <a:cs typeface="Arial" panose="020B0604020202020204" pitchFamily="34" charset="0"/>
              </a:rPr>
              <a:t> Buoy SSTfnd(</a:t>
            </a:r>
            <a:r>
              <a:rPr lang="en-AU" altLang="en-US" sz="2800" i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AU" altLang="en-US" sz="28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AU" altLang="en-US" sz="2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2400">
                <a:latin typeface="Arial" panose="020B0604020202020204" pitchFamily="34" charset="0"/>
                <a:cs typeface="Arial" panose="020B0604020202020204" pitchFamily="34" charset="0"/>
              </a:rPr>
              <a:t>1 Jan – 31 Dec 2017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ED3EA-D329-454C-AACE-91ABD571E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773238"/>
            <a:ext cx="8637587" cy="3836987"/>
          </a:xfrm>
        </p:spPr>
        <p:txBody>
          <a:bodyPr/>
          <a:lstStyle/>
          <a:p>
            <a:pPr marL="0" indent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altLang="en-US" sz="1800" dirty="0">
                <a:latin typeface="Arial" pitchFamily="34" charset="0"/>
                <a:ea typeface="+mn-ea"/>
                <a:cs typeface="Arial" pitchFamily="34" charset="0"/>
              </a:rPr>
              <a:t>Compared previous day's SST analysis </a:t>
            </a:r>
            <a:r>
              <a:rPr lang="en-AU" altLang="en-US" sz="1800" dirty="0" err="1">
                <a:latin typeface="Arial" pitchFamily="34" charset="0"/>
                <a:ea typeface="+mn-ea"/>
                <a:cs typeface="Arial" pitchFamily="34" charset="0"/>
              </a:rPr>
              <a:t>SSTfnd</a:t>
            </a:r>
            <a:r>
              <a:rPr lang="en-AU" altLang="en-US" sz="1800" dirty="0">
                <a:latin typeface="Arial" pitchFamily="34" charset="0"/>
                <a:ea typeface="+mn-ea"/>
                <a:cs typeface="Arial" pitchFamily="34" charset="0"/>
              </a:rPr>
              <a:t> with drifting and tropical moored buoy </a:t>
            </a:r>
            <a:r>
              <a:rPr lang="en-AU" altLang="en-US" sz="1800" dirty="0" err="1">
                <a:latin typeface="Arial" pitchFamily="34" charset="0"/>
                <a:ea typeface="+mn-ea"/>
                <a:cs typeface="Arial" pitchFamily="34" charset="0"/>
              </a:rPr>
              <a:t>SSTfnd</a:t>
            </a:r>
            <a:r>
              <a:rPr lang="en-AU" altLang="en-US" sz="1800" dirty="0">
                <a:latin typeface="Arial" pitchFamily="34" charset="0"/>
                <a:ea typeface="+mn-ea"/>
                <a:cs typeface="Arial" pitchFamily="34" charset="0"/>
              </a:rPr>
              <a:t> over Global domain and RAMSSA Australian domain (60ºE–190ºE, 70ºS–20ºN).  Data collocated if within same </a:t>
            </a:r>
            <a:r>
              <a:rPr lang="en-AU" altLang="en-US" sz="1800" dirty="0">
                <a:latin typeface="Arial" pitchFamily="34" charset="0"/>
                <a:cs typeface="Arial" pitchFamily="34" charset="0"/>
              </a:rPr>
              <a:t>grid cell, and winds &gt; 6 m/s (day), &gt; 2 m/s (night).</a:t>
            </a:r>
            <a:endParaRPr lang="en-AU" altLang="en-US" sz="1800" dirty="0">
              <a:latin typeface="Arial" pitchFamily="34" charset="0"/>
              <a:ea typeface="+mn-ea"/>
              <a:cs typeface="Arial" pitchFamily="34" charset="0"/>
            </a:endParaRPr>
          </a:p>
          <a:p>
            <a:pPr>
              <a:defRPr/>
            </a:pPr>
            <a:endParaRPr lang="en-AU" dirty="0"/>
          </a:p>
          <a:p>
            <a:pPr>
              <a:defRPr/>
            </a:pPr>
            <a:endParaRPr lang="en-AU" dirty="0"/>
          </a:p>
          <a:p>
            <a:pPr>
              <a:defRPr/>
            </a:pPr>
            <a:endParaRPr lang="en-AU" dirty="0"/>
          </a:p>
          <a:p>
            <a:pPr>
              <a:defRPr/>
            </a:pPr>
            <a:endParaRPr lang="en-AU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98C600E-1E68-41E9-A3E5-29C61D21CB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929939"/>
              </p:ext>
            </p:extLst>
          </p:nvPr>
        </p:nvGraphicFramePr>
        <p:xfrm>
          <a:off x="252413" y="3028950"/>
          <a:ext cx="8564562" cy="32370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6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0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22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2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08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16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45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88240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Analysis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Global</a:t>
                      </a:r>
                    </a:p>
                    <a:p>
                      <a:pPr algn="ctr"/>
                      <a:r>
                        <a:rPr lang="en-AU" sz="1400" dirty="0"/>
                        <a:t>Matchups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Global</a:t>
                      </a:r>
                    </a:p>
                    <a:p>
                      <a:pPr algn="ctr"/>
                      <a:r>
                        <a:rPr lang="en-AU" sz="1400" dirty="0"/>
                        <a:t>Bias (K)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Global </a:t>
                      </a:r>
                    </a:p>
                    <a:p>
                      <a:pPr algn="ctr"/>
                      <a:r>
                        <a:rPr lang="en-AU" sz="1400" dirty="0"/>
                        <a:t>STD (K)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Australian Matchups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Australian </a:t>
                      </a:r>
                    </a:p>
                    <a:p>
                      <a:pPr algn="ctr"/>
                      <a:r>
                        <a:rPr lang="en-AU" sz="1400" dirty="0"/>
                        <a:t>Bias</a:t>
                      </a:r>
                      <a:r>
                        <a:rPr lang="en-AU" sz="1400" baseline="0" dirty="0"/>
                        <a:t> (K)</a:t>
                      </a:r>
                      <a:endParaRPr lang="en-AU" sz="1400" dirty="0"/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Australian </a:t>
                      </a:r>
                    </a:p>
                    <a:p>
                      <a:pPr algn="ctr"/>
                      <a:r>
                        <a:rPr lang="en-AU" sz="1400" dirty="0"/>
                        <a:t>STD (K)</a:t>
                      </a:r>
                    </a:p>
                  </a:txBody>
                  <a:tcPr marL="91433" marR="91433" marT="45719" marB="4571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445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25 km GAMSSA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>
                          <a:solidFill>
                            <a:schemeClr val="tx1"/>
                          </a:solidFill>
                        </a:rPr>
                        <a:t>502,924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>
                          <a:solidFill>
                            <a:schemeClr val="tx1"/>
                          </a:solidFill>
                        </a:rPr>
                        <a:t>0.030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>
                          <a:solidFill>
                            <a:schemeClr val="tx1"/>
                          </a:solidFill>
                        </a:rPr>
                        <a:t>0.542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9" marB="45719"/>
                </a:tc>
                <a:extLst>
                  <a:ext uri="{0D108BD9-81ED-4DB2-BD59-A6C34878D82A}">
                    <a16:rowId xmlns:a16="http://schemas.microsoft.com/office/drawing/2014/main" val="2791823407"/>
                  </a:ext>
                </a:extLst>
              </a:tr>
              <a:tr h="493445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9 km RAMSSA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230,673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0.097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0.536</a:t>
                      </a:r>
                    </a:p>
                  </a:txBody>
                  <a:tcPr marL="91433" marR="91433" marT="45719" marB="45719"/>
                </a:tc>
                <a:extLst>
                  <a:ext uri="{0D108BD9-81ED-4DB2-BD59-A6C34878D82A}">
                    <a16:rowId xmlns:a16="http://schemas.microsoft.com/office/drawing/2014/main" val="108941521"/>
                  </a:ext>
                </a:extLst>
              </a:tr>
              <a:tr h="493445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10 km GSAS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355,338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0.045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0.613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206,144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0.033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0.549</a:t>
                      </a:r>
                    </a:p>
                  </a:txBody>
                  <a:tcPr marL="91433" marR="91433" marT="45719" marB="4571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276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10 km GSAS </a:t>
                      </a:r>
                    </a:p>
                    <a:p>
                      <a:pPr algn="ctr"/>
                      <a:r>
                        <a:rPr lang="en-AU" sz="1400" dirty="0"/>
                        <a:t>(</a:t>
                      </a:r>
                      <a:r>
                        <a:rPr lang="en-AU" sz="1400" dirty="0" err="1"/>
                        <a:t>inc</a:t>
                      </a:r>
                      <a:r>
                        <a:rPr lang="en-AU" sz="1400" dirty="0"/>
                        <a:t> VIIRS)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355.618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0.125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0.604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206,126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0.118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0.541</a:t>
                      </a:r>
                    </a:p>
                  </a:txBody>
                  <a:tcPr marL="91433" marR="91433" marT="45719" marB="4571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58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10 km CMC </a:t>
                      </a:r>
                    </a:p>
                    <a:p>
                      <a:pPr algn="ctr"/>
                      <a:r>
                        <a:rPr lang="en-AU" sz="1400" dirty="0"/>
                        <a:t>(</a:t>
                      </a:r>
                      <a:r>
                        <a:rPr lang="en-AU" sz="1400" dirty="0" err="1"/>
                        <a:t>inc</a:t>
                      </a:r>
                      <a:r>
                        <a:rPr lang="en-AU" sz="1400" dirty="0"/>
                        <a:t> VIIRS)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844,549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0.061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0.520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>
                          <a:solidFill>
                            <a:schemeClr val="tx1"/>
                          </a:solidFill>
                        </a:rPr>
                        <a:t>206,167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>
                          <a:solidFill>
                            <a:schemeClr val="tx1"/>
                          </a:solidFill>
                        </a:rPr>
                        <a:t>0.080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>
                          <a:solidFill>
                            <a:schemeClr val="tx1"/>
                          </a:solidFill>
                        </a:rPr>
                        <a:t>0.502</a:t>
                      </a:r>
                    </a:p>
                  </a:txBody>
                  <a:tcPr marL="91433" marR="91433" marT="45719" marB="4571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B0AF49E8-3110-4F1F-86B0-9001BC63B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75" y="476250"/>
            <a:ext cx="6942138" cy="793750"/>
          </a:xfrm>
        </p:spPr>
        <p:txBody>
          <a:bodyPr/>
          <a:lstStyle/>
          <a:p>
            <a:r>
              <a:rPr lang="en-AU" altLang="en-US" sz="3600">
                <a:latin typeface="Arial" panose="020B0604020202020204" pitchFamily="34" charset="0"/>
                <a:cs typeface="Arial" panose="020B0604020202020204" pitchFamily="34" charset="0"/>
              </a:rPr>
              <a:t>Conclusions so far…</a:t>
            </a:r>
          </a:p>
        </p:txBody>
      </p:sp>
      <p:sp>
        <p:nvSpPr>
          <p:cNvPr id="41987" name="Content Placeholder 2">
            <a:extLst>
              <a:ext uri="{FF2B5EF4-FFF2-40B4-BE49-F238E27FC236}">
                <a16:creationId xmlns:a16="http://schemas.microsoft.com/office/drawing/2014/main" id="{515E67CA-C75B-4EC9-AF18-7EF31CEEE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76413"/>
            <a:ext cx="8966200" cy="4464050"/>
          </a:xfrm>
        </p:spPr>
        <p:txBody>
          <a:bodyPr/>
          <a:lstStyle/>
          <a:p>
            <a:pPr marL="342900" indent="-342900">
              <a:buFontTx/>
              <a:buChar char="•"/>
            </a:pPr>
            <a:r>
              <a:rPr lang="en-AU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GSAS appears to resolve surface ocean features more effectively than RAMSSA or CMC, and appears smoother than RAMSSA, but does not provide SSTs in semi-enclosed coastal regions (e.g. Port Phillip Bay).</a:t>
            </a:r>
          </a:p>
          <a:p>
            <a:pPr marL="342900" indent="-342900">
              <a:buFontTx/>
              <a:buChar char="•"/>
            </a:pPr>
            <a:r>
              <a:rPr lang="en-AU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GSAS accuracy slightly lower than GAMSSA or CMC analyses, possibly due to lack of tuning of localisation radius and background error covariance</a:t>
            </a:r>
          </a:p>
          <a:p>
            <a:pPr marL="742950" lvl="1" indent="-342900">
              <a:buFontTx/>
              <a:buChar char="•"/>
            </a:pPr>
            <a:r>
              <a:rPr lang="en-AU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Globally, GSAS forecast innovation STD is 0.07 K higher than for GAMSSA, using the same satellite SST data inputs.</a:t>
            </a:r>
          </a:p>
          <a:p>
            <a:pPr marL="742950" lvl="1" indent="-342900">
              <a:buFontTx/>
              <a:buChar char="•"/>
            </a:pPr>
            <a:r>
              <a:rPr lang="en-AU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Over Australian domain, 10 km GSAS forecast innovation STD is ~0.01 K higher than operational 9 km RAMSSA (and only 0.04 K higher than 10 km CMC), even without assimilating in situ data into GSAS.</a:t>
            </a:r>
          </a:p>
          <a:p>
            <a:pPr marL="342900" indent="-342900">
              <a:buFontTx/>
              <a:buChar char="•"/>
            </a:pPr>
            <a:r>
              <a:rPr lang="en-AU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Assimilating night-time VIIRS data into GSAS reduces the GSAS forecast innovation MAD compared with super-</a:t>
            </a:r>
            <a:r>
              <a:rPr lang="en-AU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AU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by ~0.03 K.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E8ED3C53-C0D6-4589-85EB-86AC48701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75" y="476250"/>
            <a:ext cx="6942138" cy="7937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AU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Future </a:t>
            </a:r>
            <a:r>
              <a:rPr lang="en-AU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EnOI</a:t>
            </a:r>
            <a:r>
              <a:rPr lang="en-AU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SST Work in 2019</a:t>
            </a:r>
          </a:p>
        </p:txBody>
      </p:sp>
      <p:sp>
        <p:nvSpPr>
          <p:cNvPr id="44035" name="Content Placeholder 2">
            <a:extLst>
              <a:ext uri="{FF2B5EF4-FFF2-40B4-BE49-F238E27FC236}">
                <a16:creationId xmlns:a16="http://schemas.microsoft.com/office/drawing/2014/main" id="{F6A8C4EA-F295-47CB-9BD5-531D6974B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44980"/>
            <a:ext cx="9144000" cy="4464050"/>
          </a:xfrm>
        </p:spPr>
        <p:txBody>
          <a:bodyPr/>
          <a:lstStyle/>
          <a:p>
            <a:pPr marL="342900" indent="-342900">
              <a:buFontTx/>
              <a:buChar char="•"/>
            </a:pPr>
            <a:r>
              <a:rPr lang="en-AU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Test not bias-correcting AMSR-2 SSTs</a:t>
            </a:r>
          </a:p>
          <a:p>
            <a:pPr marL="342900" indent="-342900">
              <a:buFontTx/>
              <a:buChar char="•"/>
            </a:pPr>
            <a:r>
              <a:rPr lang="en-AU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Test setting the localisation radius to be high (&gt; 100 km) but limiting the number of observations to be used closest to the location</a:t>
            </a:r>
          </a:p>
          <a:p>
            <a:pPr marL="342900" indent="-342900">
              <a:buFontTx/>
              <a:buChar char="•"/>
            </a:pPr>
            <a:r>
              <a:rPr lang="en-AU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Develop regional </a:t>
            </a:r>
            <a:r>
              <a:rPr lang="en-AU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EnOI</a:t>
            </a:r>
            <a:r>
              <a:rPr lang="en-AU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SST analysis products at 10 km and 2 km resolution, that can also provide SSTs in semi-enclosed coastal regions</a:t>
            </a:r>
          </a:p>
          <a:p>
            <a:pPr marL="342900" indent="-342900">
              <a:buFontTx/>
              <a:buChar char="•"/>
            </a:pPr>
            <a:r>
              <a:rPr lang="en-AU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Convert GSAS output to GHRSST GDS2 L4 files, including NCEP 9 km ice mask</a:t>
            </a:r>
          </a:p>
          <a:p>
            <a:pPr marL="342900" indent="-342900">
              <a:buFontTx/>
              <a:buChar char="•"/>
            </a:pPr>
            <a:r>
              <a:rPr lang="en-AU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Validate the OFAM3 model background ensemble covariances that are used to form GSAS </a:t>
            </a:r>
          </a:p>
          <a:p>
            <a:pPr marL="342900" indent="-342900">
              <a:buFontTx/>
              <a:buChar char="•"/>
            </a:pPr>
            <a:r>
              <a:rPr lang="en-AU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Investigate impact of alternative (fully global) background ensemble covariance models so that GSAS can become fully global (currently ±75</a:t>
            </a:r>
            <a:r>
              <a:rPr lang="en-AU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AU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N)</a:t>
            </a:r>
          </a:p>
          <a:p>
            <a:pPr marL="342900" indent="-342900">
              <a:buFontTx/>
              <a:buChar char="•"/>
            </a:pPr>
            <a:r>
              <a:rPr lang="en-AU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Include global sea ice from COSIMA Project ???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>
            <a:extLst>
              <a:ext uri="{FF2B5EF4-FFF2-40B4-BE49-F238E27FC236}">
                <a16:creationId xmlns:a16="http://schemas.microsoft.com/office/drawing/2014/main" id="{2C6922C8-3F8E-4669-B16F-38FEBC665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238" y="333375"/>
            <a:ext cx="3400425" cy="793750"/>
          </a:xfrm>
        </p:spPr>
        <p:txBody>
          <a:bodyPr/>
          <a:lstStyle/>
          <a:p>
            <a:r>
              <a:rPr lang="en-AU" altLang="en-US" sz="360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EF1B9-B55E-4FC0-A863-ACAB4EAC6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1773238"/>
            <a:ext cx="8637588" cy="4679950"/>
          </a:xfrm>
        </p:spPr>
        <p:txBody>
          <a:bodyPr/>
          <a:lstStyle/>
          <a:p>
            <a:pPr>
              <a:defRPr/>
            </a:pPr>
            <a:r>
              <a:rPr lang="en-AU" dirty="0">
                <a:ea typeface="ＭＳ Ｐゴシック" pitchFamily="34" charset="-128"/>
              </a:rPr>
              <a:t>                                        </a:t>
            </a:r>
          </a:p>
          <a:p>
            <a:pPr>
              <a:defRPr/>
            </a:pPr>
            <a:endParaRPr lang="en-AU" dirty="0">
              <a:ea typeface="ＭＳ Ｐゴシック" pitchFamily="34" charset="-128"/>
            </a:endParaRPr>
          </a:p>
          <a:p>
            <a:pPr>
              <a:defRPr/>
            </a:pPr>
            <a:r>
              <a:rPr lang="en-AU" dirty="0">
                <a:ea typeface="ＭＳ Ｐゴシック" pitchFamily="34" charset="-128"/>
              </a:rPr>
              <a:t>      </a:t>
            </a:r>
          </a:p>
          <a:p>
            <a:pPr>
              <a:defRPr/>
            </a:pPr>
            <a:r>
              <a:rPr lang="en-AU" dirty="0">
                <a:ea typeface="ＭＳ Ｐゴシック" pitchFamily="34" charset="-128"/>
              </a:rPr>
              <a:t>                                    </a:t>
            </a:r>
            <a:r>
              <a:rPr lang="en-AU" sz="3200" dirty="0">
                <a:solidFill>
                  <a:schemeClr val="tx2"/>
                </a:solidFill>
                <a:latin typeface="+mn-lt"/>
                <a:ea typeface="ＭＳ Ｐゴシック" pitchFamily="34" charset="-128"/>
              </a:rPr>
              <a:t>Thank You!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5A5FE8-EE7B-4AA2-90ED-BB714FA20EE9}"/>
              </a:ext>
            </a:extLst>
          </p:cNvPr>
          <p:cNvSpPr txBox="1"/>
          <p:nvPr/>
        </p:nvSpPr>
        <p:spPr>
          <a:xfrm>
            <a:off x="2017713" y="4581525"/>
            <a:ext cx="531336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sz="2400" dirty="0">
                <a:solidFill>
                  <a:schemeClr val="bg2">
                    <a:lumMod val="10000"/>
                  </a:schemeClr>
                </a:solidFill>
                <a:ea typeface="ＭＳ Ｐゴシック" panose="020B0600070205080204" pitchFamily="34" charset="-128"/>
              </a:rPr>
              <a:t>Contact: helen.beggs@bom.gov.au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CB485956-7404-45DD-8695-4C95EC186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AU" dirty="0">
                <a:ea typeface="ＭＳ Ｐゴシック" charset="0"/>
                <a:cs typeface="+mj-cs"/>
              </a:rPr>
              <a:t>Additional slides for discussion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E8C4FAFB-2709-40E5-89E6-E154ADC6C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713" y="488950"/>
            <a:ext cx="7053262" cy="7937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AU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GSAS </a:t>
            </a:r>
            <a:r>
              <a:rPr lang="en-AU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SSTfnd</a:t>
            </a:r>
            <a:r>
              <a:rPr lang="en-AU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AU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AU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1) </a:t>
            </a:r>
            <a:r>
              <a:rPr lang="en-AU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AU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Reference SST(</a:t>
            </a:r>
            <a:r>
              <a:rPr lang="en-AU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AU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AU" alt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 Jan – 31 Dec 2017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D4673-9BCC-40A7-8982-97977E2BF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773238"/>
            <a:ext cx="8637587" cy="3836987"/>
          </a:xfrm>
        </p:spPr>
        <p:txBody>
          <a:bodyPr/>
          <a:lstStyle/>
          <a:p>
            <a:pPr marL="0" indent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altLang="en-US" sz="1800" dirty="0">
                <a:latin typeface="Arial" pitchFamily="34" charset="0"/>
                <a:ea typeface="+mn-ea"/>
                <a:cs typeface="Arial" pitchFamily="34" charset="0"/>
              </a:rPr>
              <a:t>Compared previous day's GSAS </a:t>
            </a:r>
            <a:r>
              <a:rPr lang="en-AU" altLang="en-US" sz="1800" dirty="0" err="1">
                <a:latin typeface="Arial" pitchFamily="34" charset="0"/>
                <a:ea typeface="+mn-ea"/>
                <a:cs typeface="Arial" pitchFamily="34" charset="0"/>
              </a:rPr>
              <a:t>SSTfnd</a:t>
            </a:r>
            <a:r>
              <a:rPr lang="en-AU" altLang="en-US" sz="1800" dirty="0">
                <a:latin typeface="Arial" pitchFamily="34" charset="0"/>
                <a:ea typeface="+mn-ea"/>
                <a:cs typeface="Arial" pitchFamily="34" charset="0"/>
              </a:rPr>
              <a:t> with: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AU" altLang="en-US" sz="1800" dirty="0">
                <a:latin typeface="Arial" pitchFamily="34" charset="0"/>
                <a:ea typeface="+mn-ea"/>
                <a:cs typeface="Arial" pitchFamily="34" charset="0"/>
              </a:rPr>
              <a:t>Super-</a:t>
            </a:r>
            <a:r>
              <a:rPr lang="en-AU" altLang="en-US" sz="1800" dirty="0" err="1">
                <a:latin typeface="Arial" pitchFamily="34" charset="0"/>
                <a:ea typeface="+mn-ea"/>
                <a:cs typeface="Arial" pitchFamily="34" charset="0"/>
              </a:rPr>
              <a:t>obbed</a:t>
            </a:r>
            <a:r>
              <a:rPr lang="en-AU" altLang="en-US" sz="1800" dirty="0">
                <a:latin typeface="Arial" pitchFamily="34" charset="0"/>
                <a:ea typeface="+mn-ea"/>
                <a:cs typeface="Arial" pitchFamily="34" charset="0"/>
              </a:rPr>
              <a:t> satellite </a:t>
            </a:r>
            <a:r>
              <a:rPr lang="en-AU" altLang="en-US" sz="1800" dirty="0" err="1">
                <a:latin typeface="Arial" pitchFamily="34" charset="0"/>
                <a:ea typeface="+mn-ea"/>
                <a:cs typeface="Arial" pitchFamily="34" charset="0"/>
              </a:rPr>
              <a:t>SSTfnd</a:t>
            </a:r>
            <a:endParaRPr lang="en-AU" altLang="en-US" sz="1800" dirty="0">
              <a:latin typeface="Arial" pitchFamily="34" charset="0"/>
              <a:ea typeface="+mn-ea"/>
              <a:cs typeface="Arial" pitchFamily="34" charset="0"/>
            </a:endParaRP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AU" altLang="en-US" sz="1800" dirty="0">
                <a:latin typeface="Arial" pitchFamily="34" charset="0"/>
                <a:ea typeface="+mn-ea"/>
                <a:cs typeface="Arial" pitchFamily="34" charset="0"/>
              </a:rPr>
              <a:t>Argo </a:t>
            </a:r>
            <a:r>
              <a:rPr lang="en-AU" altLang="en-US" sz="1800" dirty="0" err="1">
                <a:latin typeface="Arial" pitchFamily="34" charset="0"/>
                <a:ea typeface="+mn-ea"/>
                <a:cs typeface="Arial" pitchFamily="34" charset="0"/>
              </a:rPr>
              <a:t>SSTdepth</a:t>
            </a:r>
            <a:r>
              <a:rPr lang="en-AU" altLang="en-US" sz="1800" dirty="0"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0" indent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altLang="en-US" sz="1800" dirty="0">
                <a:latin typeface="Arial" pitchFamily="34" charset="0"/>
                <a:ea typeface="+mn-ea"/>
                <a:cs typeface="Arial" pitchFamily="34" charset="0"/>
              </a:rPr>
              <a:t>over Global domain and Australian domain (90ºE–180ºE, 50ºS–5ºN).</a:t>
            </a:r>
          </a:p>
          <a:p>
            <a:pPr marL="0" indent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altLang="en-US" sz="1800" dirty="0">
                <a:latin typeface="Arial" pitchFamily="34" charset="0"/>
                <a:ea typeface="+mn-ea"/>
                <a:cs typeface="Arial" pitchFamily="34" charset="0"/>
              </a:rPr>
              <a:t>  </a:t>
            </a:r>
          </a:p>
          <a:p>
            <a:pPr marL="0" indent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800" dirty="0">
                <a:latin typeface="Arial" pitchFamily="34" charset="0"/>
                <a:ea typeface="+mn-ea"/>
                <a:cs typeface="Arial" pitchFamily="34" charset="0"/>
              </a:rPr>
              <a:t>Note: Statistics are given for mean daily bias and mean daily MAD.</a:t>
            </a:r>
            <a:endParaRPr lang="en-AU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6448C7-9EE0-4CA4-B69C-6FB260E04D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867330"/>
              </p:ext>
            </p:extLst>
          </p:nvPr>
        </p:nvGraphicFramePr>
        <p:xfrm>
          <a:off x="219075" y="3840588"/>
          <a:ext cx="8705850" cy="17561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1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0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81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12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13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96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41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87969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Reference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Global</a:t>
                      </a:r>
                    </a:p>
                    <a:p>
                      <a:pPr algn="ctr"/>
                      <a:r>
                        <a:rPr lang="en-AU" sz="1400" dirty="0"/>
                        <a:t>Matchups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Global</a:t>
                      </a:r>
                    </a:p>
                    <a:p>
                      <a:pPr algn="ctr"/>
                      <a:r>
                        <a:rPr lang="en-AU" sz="1400" dirty="0"/>
                        <a:t>Bias (K)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Global </a:t>
                      </a:r>
                    </a:p>
                    <a:p>
                      <a:pPr algn="ctr"/>
                      <a:r>
                        <a:rPr lang="en-AU" sz="1400" dirty="0"/>
                        <a:t>MAD (K)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Australian Matchups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Australian </a:t>
                      </a:r>
                    </a:p>
                    <a:p>
                      <a:pPr algn="ctr"/>
                      <a:r>
                        <a:rPr lang="en-AU" sz="1400" dirty="0"/>
                        <a:t>Bias</a:t>
                      </a:r>
                      <a:r>
                        <a:rPr lang="en-AU" sz="1400" baseline="0" dirty="0"/>
                        <a:t> (K)</a:t>
                      </a:r>
                      <a:endParaRPr lang="en-AU" sz="1400" dirty="0"/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Australian </a:t>
                      </a:r>
                    </a:p>
                    <a:p>
                      <a:pPr algn="ctr"/>
                      <a:r>
                        <a:rPr lang="en-AU" sz="1400" dirty="0"/>
                        <a:t>MAD (K)</a:t>
                      </a:r>
                    </a:p>
                  </a:txBody>
                  <a:tcPr marL="91448" marR="91448" marT="45701" marB="4570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14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Satellite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790,599,632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-0.006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0.306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88,323,649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-0.009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0.385</a:t>
                      </a:r>
                    </a:p>
                  </a:txBody>
                  <a:tcPr marL="91448" marR="91448" marT="45701" marB="457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060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Argo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173,176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-0.221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0.572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24,087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-0.117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0.417</a:t>
                      </a:r>
                    </a:p>
                  </a:txBody>
                  <a:tcPr marL="91448" marR="91448" marT="45701" marB="4570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9439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E6195D0C-00A0-4FD4-B96D-6C3614F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713" y="488950"/>
            <a:ext cx="6643687" cy="7937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AU" altLang="en-US" sz="2800">
                <a:latin typeface="Arial" panose="020B0604020202020204" pitchFamily="34" charset="0"/>
                <a:cs typeface="Arial" panose="020B0604020202020204" pitchFamily="34" charset="0"/>
              </a:rPr>
              <a:t>Analysis SSTfnd(</a:t>
            </a:r>
            <a:r>
              <a:rPr lang="en-AU" altLang="en-US" sz="2800" i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AU" altLang="en-US" sz="280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AU" altLang="en-US" sz="2800" i="1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AU" altLang="en-US" sz="2800">
                <a:latin typeface="Arial" panose="020B0604020202020204" pitchFamily="34" charset="0"/>
                <a:cs typeface="Arial" panose="020B0604020202020204" pitchFamily="34" charset="0"/>
              </a:rPr>
              <a:t> Buoy SSTfnd(</a:t>
            </a:r>
            <a:r>
              <a:rPr lang="en-AU" altLang="en-US" sz="2800" i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AU" altLang="en-US" sz="28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AU" altLang="en-US" sz="2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2400">
                <a:latin typeface="Arial" panose="020B0604020202020204" pitchFamily="34" charset="0"/>
                <a:cs typeface="Arial" panose="020B0604020202020204" pitchFamily="34" charset="0"/>
              </a:rPr>
              <a:t>1 Jan – 31 Dec 2017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C729F-B7B6-4CBE-BBAA-77096686C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773238"/>
            <a:ext cx="8637587" cy="3836987"/>
          </a:xfrm>
        </p:spPr>
        <p:txBody>
          <a:bodyPr/>
          <a:lstStyle/>
          <a:p>
            <a:pPr marL="0" indent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altLang="en-US" sz="1800" dirty="0">
                <a:latin typeface="Arial" pitchFamily="34" charset="0"/>
                <a:ea typeface="+mn-ea"/>
                <a:cs typeface="Arial" pitchFamily="34" charset="0"/>
              </a:rPr>
              <a:t>Compared SST analysis </a:t>
            </a:r>
            <a:r>
              <a:rPr lang="en-AU" altLang="en-US" sz="1800" dirty="0" err="1">
                <a:latin typeface="Arial" pitchFamily="34" charset="0"/>
                <a:ea typeface="+mn-ea"/>
                <a:cs typeface="Arial" pitchFamily="34" charset="0"/>
              </a:rPr>
              <a:t>SSTfnd</a:t>
            </a:r>
            <a:r>
              <a:rPr lang="en-AU" altLang="en-US" sz="1800" dirty="0">
                <a:latin typeface="Arial" pitchFamily="34" charset="0"/>
                <a:ea typeface="+mn-ea"/>
                <a:cs typeface="Arial" pitchFamily="34" charset="0"/>
              </a:rPr>
              <a:t> with drifting and tropical moored buoy </a:t>
            </a:r>
            <a:r>
              <a:rPr lang="en-AU" altLang="en-US" sz="1800" dirty="0" err="1">
                <a:latin typeface="Arial" pitchFamily="34" charset="0"/>
                <a:ea typeface="+mn-ea"/>
                <a:cs typeface="Arial" pitchFamily="34" charset="0"/>
              </a:rPr>
              <a:t>SSTfnd</a:t>
            </a:r>
            <a:r>
              <a:rPr lang="en-AU" altLang="en-US" sz="1800" dirty="0">
                <a:latin typeface="Arial" pitchFamily="34" charset="0"/>
                <a:ea typeface="+mn-ea"/>
                <a:cs typeface="Arial" pitchFamily="34" charset="0"/>
              </a:rPr>
              <a:t> over Global domain and RAMSSA domain (60ºE–190ºE, 70ºS–20ºN).  Data collocated if within same </a:t>
            </a:r>
            <a:r>
              <a:rPr lang="en-AU" altLang="en-US" sz="1800" dirty="0">
                <a:latin typeface="Arial" pitchFamily="34" charset="0"/>
                <a:cs typeface="Arial" pitchFamily="34" charset="0"/>
              </a:rPr>
              <a:t>grid cell, and winds &gt; 6 m/s (day), &gt; 2 m/s (night).</a:t>
            </a:r>
            <a:endParaRPr lang="en-AU" altLang="en-US" sz="1800" dirty="0">
              <a:latin typeface="Arial" pitchFamily="34" charset="0"/>
              <a:ea typeface="+mn-ea"/>
              <a:cs typeface="Arial" pitchFamily="34" charset="0"/>
            </a:endParaRPr>
          </a:p>
          <a:p>
            <a:pPr>
              <a:defRPr/>
            </a:pPr>
            <a:endParaRPr lang="en-AU" dirty="0"/>
          </a:p>
          <a:p>
            <a:pPr>
              <a:defRPr/>
            </a:pPr>
            <a:endParaRPr lang="en-AU" dirty="0"/>
          </a:p>
          <a:p>
            <a:pPr>
              <a:defRPr/>
            </a:pPr>
            <a:endParaRPr lang="en-AU" dirty="0"/>
          </a:p>
          <a:p>
            <a:pPr>
              <a:defRPr/>
            </a:pPr>
            <a:endParaRPr lang="en-AU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AECD203-6505-4308-920D-5932C5E22308}"/>
              </a:ext>
            </a:extLst>
          </p:cNvPr>
          <p:cNvGraphicFramePr>
            <a:graphicFrameLocks noGrp="1"/>
          </p:cNvGraphicFramePr>
          <p:nvPr/>
        </p:nvGraphicFramePr>
        <p:xfrm>
          <a:off x="252413" y="3028950"/>
          <a:ext cx="5046661" cy="1731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6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0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2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79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8241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Analysis</a:t>
                      </a:r>
                    </a:p>
                  </a:txBody>
                  <a:tcPr marL="91418" marR="91418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Global</a:t>
                      </a:r>
                    </a:p>
                    <a:p>
                      <a:pPr algn="ctr"/>
                      <a:r>
                        <a:rPr lang="en-AU" sz="1400" dirty="0"/>
                        <a:t>Matchups</a:t>
                      </a:r>
                    </a:p>
                  </a:txBody>
                  <a:tcPr marL="91418" marR="91418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Global</a:t>
                      </a:r>
                    </a:p>
                    <a:p>
                      <a:pPr algn="ctr"/>
                      <a:r>
                        <a:rPr lang="en-AU" sz="1400" dirty="0"/>
                        <a:t>Bias (K)</a:t>
                      </a:r>
                    </a:p>
                  </a:txBody>
                  <a:tcPr marL="91418" marR="91418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Global </a:t>
                      </a:r>
                    </a:p>
                    <a:p>
                      <a:pPr algn="ctr"/>
                      <a:r>
                        <a:rPr lang="en-AU" sz="1400" dirty="0"/>
                        <a:t>RMSD (K)</a:t>
                      </a:r>
                    </a:p>
                  </a:txBody>
                  <a:tcPr marL="91418" marR="91418" marT="45719" marB="4571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446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10 km GSAS</a:t>
                      </a:r>
                    </a:p>
                  </a:txBody>
                  <a:tcPr marL="91418" marR="91418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355,653</a:t>
                      </a:r>
                    </a:p>
                  </a:txBody>
                  <a:tcPr marL="91418" marR="91418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0.038</a:t>
                      </a:r>
                    </a:p>
                  </a:txBody>
                  <a:tcPr marL="91418" marR="91418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0.582</a:t>
                      </a:r>
                    </a:p>
                  </a:txBody>
                  <a:tcPr marL="91418" marR="91418" marT="45719" marB="4571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276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10 km GSAS </a:t>
                      </a:r>
                    </a:p>
                    <a:p>
                      <a:pPr algn="ctr"/>
                      <a:r>
                        <a:rPr lang="en-AU" sz="1400" dirty="0"/>
                        <a:t>(</a:t>
                      </a:r>
                      <a:r>
                        <a:rPr lang="en-AU" sz="1400" dirty="0" err="1"/>
                        <a:t>inc</a:t>
                      </a:r>
                      <a:r>
                        <a:rPr lang="en-AU" sz="1400" dirty="0"/>
                        <a:t> VIIRS)</a:t>
                      </a:r>
                    </a:p>
                  </a:txBody>
                  <a:tcPr marL="91418" marR="91418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355,614</a:t>
                      </a:r>
                    </a:p>
                  </a:txBody>
                  <a:tcPr marL="91418" marR="91418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0.117</a:t>
                      </a:r>
                    </a:p>
                  </a:txBody>
                  <a:tcPr marL="91418" marR="91418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0.565</a:t>
                      </a:r>
                    </a:p>
                  </a:txBody>
                  <a:tcPr marL="91418" marR="91418" marT="45719" marB="4571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8">
            <a:extLst>
              <a:ext uri="{FF2B5EF4-FFF2-40B4-BE49-F238E27FC236}">
                <a16:creationId xmlns:a16="http://schemas.microsoft.com/office/drawing/2014/main" id="{E0B20CF3-F951-4309-8B46-01655AF2A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13" y="4151313"/>
            <a:ext cx="9144000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>
            <a:extLst>
              <a:ext uri="{FF2B5EF4-FFF2-40B4-BE49-F238E27FC236}">
                <a16:creationId xmlns:a16="http://schemas.microsoft.com/office/drawing/2014/main" id="{A6D35B41-D8BF-4C99-AC10-1EDBF1AEC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63" y="1598613"/>
            <a:ext cx="9144000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2">
            <a:extLst>
              <a:ext uri="{FF2B5EF4-FFF2-40B4-BE49-F238E27FC236}">
                <a16:creationId xmlns:a16="http://schemas.microsoft.com/office/drawing/2014/main" id="{C118B929-A2C9-46A8-8096-9629A075B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388" y="285750"/>
            <a:ext cx="8094662" cy="857250"/>
          </a:xfrm>
        </p:spPr>
        <p:txBody>
          <a:bodyPr/>
          <a:lstStyle/>
          <a:p>
            <a:r>
              <a:rPr lang="en-AU" altLang="en-US" sz="2400">
                <a:latin typeface="Arial" panose="020B0604020202020204" pitchFamily="34" charset="0"/>
                <a:cs typeface="Arial" panose="020B0604020202020204" pitchFamily="34" charset="0"/>
              </a:rPr>
              <a:t>Daily Global and Regional Multi-Sensor SST analyses</a:t>
            </a:r>
            <a:br>
              <a:rPr lang="en-AU" alt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2400">
                <a:latin typeface="Arial" panose="020B0604020202020204" pitchFamily="34" charset="0"/>
                <a:cs typeface="Arial" panose="020B0604020202020204" pitchFamily="34" charset="0"/>
              </a:rPr>
              <a:t>(GAMSSA and RAMSSA)</a:t>
            </a:r>
            <a:br>
              <a:rPr lang="en-AU" altLang="en-US" sz="1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80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http://www.bom.gov.au/marine/sst.shtml</a:t>
            </a:r>
            <a:r>
              <a:rPr lang="en-AU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557" name="Rectangle 3">
            <a:extLst>
              <a:ext uri="{FF2B5EF4-FFF2-40B4-BE49-F238E27FC236}">
                <a16:creationId xmlns:a16="http://schemas.microsoft.com/office/drawing/2014/main" id="{FFF05037-5397-4E1E-B61F-F2207910F66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46238"/>
            <a:ext cx="6167438" cy="5145087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marL="0" indent="0" eaLnBrk="1" hangingPunct="1">
              <a:buFontTx/>
              <a:buNone/>
              <a:defRPr/>
            </a:pPr>
            <a:r>
              <a:rPr lang="en-A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Resolution:</a:t>
            </a:r>
            <a:r>
              <a:rPr lang="en-A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Daily, 0.25º global, 0.083º regional</a:t>
            </a:r>
          </a:p>
          <a:p>
            <a:pPr marL="0" indent="0" eaLnBrk="1" hangingPunct="1">
              <a:buFontTx/>
              <a:buNone/>
              <a:defRPr/>
            </a:pPr>
            <a:r>
              <a:rPr lang="en-A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Depth: </a:t>
            </a:r>
            <a:r>
              <a:rPr lang="en-A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Foundation SST estimate - by rejecting </a:t>
            </a:r>
            <a:r>
              <a:rPr lang="en-AU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A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for NWP winds &lt; 6 m/s (day), &lt; 2 m/s (night) </a:t>
            </a:r>
            <a:endParaRPr lang="en-AU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A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Available: </a:t>
            </a:r>
            <a:r>
              <a:rPr lang="en-A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2007 to real-time (GDS1.6: AO.DAAC; GDS2: AODN)</a:t>
            </a:r>
          </a:p>
          <a:p>
            <a:pPr marL="0" indent="0" eaLnBrk="1" hangingPunct="1">
              <a:buFontTx/>
              <a:buNone/>
              <a:defRPr/>
            </a:pPr>
            <a:r>
              <a:rPr lang="en-A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Method: </a:t>
            </a:r>
            <a:r>
              <a:rPr lang="en-A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Optimal interpolation (Beggs et al., 2011) </a:t>
            </a:r>
          </a:p>
          <a:p>
            <a:pPr marL="0" indent="0" eaLnBrk="1" hangingPunct="1">
              <a:buFontTx/>
              <a:buNone/>
              <a:defRPr/>
            </a:pPr>
            <a:r>
              <a:rPr lang="en-AU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BG Correlation Length Scales: 50 km (GAMSSA) and 20 km (RAMSSA)</a:t>
            </a:r>
          </a:p>
          <a:p>
            <a:pPr marL="0" indent="0" eaLnBrk="1" hangingPunct="1">
              <a:buFontTx/>
              <a:buNone/>
              <a:defRPr/>
            </a:pPr>
            <a:r>
              <a:rPr lang="en-A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Background: </a:t>
            </a:r>
            <a:r>
              <a:rPr lang="en-A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Combination of previous day's RAMSSA/GAMSSA SST and Reynolds and Smith (1994) climatology (1961-1990).</a:t>
            </a:r>
            <a:endParaRPr lang="en-AU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A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Inputs: </a:t>
            </a:r>
            <a:r>
              <a:rPr lang="en-AU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(all satellite data bias-corrected </a:t>
            </a:r>
            <a:r>
              <a:rPr lang="en-AU" altLang="en-US" sz="1600" dirty="0">
                <a:solidFill>
                  <a:srgbClr val="0095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 AMSR-2</a:t>
            </a:r>
            <a:r>
              <a:rPr lang="en-AU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en-AU" altLang="en-US" sz="1400" dirty="0">
                <a:solidFill>
                  <a:srgbClr val="0095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km IMOS HRPT AVHRR (N-18/19) L2P SST(0.2m) </a:t>
            </a:r>
            <a:r>
              <a:rPr lang="en-AU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(QL ≥  4)</a:t>
            </a:r>
            <a:endParaRPr lang="en-AU" altLang="en-US" sz="1400" dirty="0">
              <a:solidFill>
                <a:srgbClr val="0095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AU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9 km NAVO GAC AVHRR (N-18/19, METOP-A/B) L2P SST1m </a:t>
            </a:r>
            <a:r>
              <a:rPr lang="en-AU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(QL = 5)</a:t>
            </a:r>
            <a:endParaRPr lang="en-AU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AU" altLang="en-US" sz="1400" dirty="0">
                <a:solidFill>
                  <a:srgbClr val="0095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Night-time ACSPO VIIRS L3U SST(0.2m) </a:t>
            </a:r>
            <a:r>
              <a:rPr lang="en-AU" alt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(QL = 5) </a:t>
            </a:r>
            <a:r>
              <a:rPr lang="en-AU" altLang="en-US" sz="1400" dirty="0">
                <a:solidFill>
                  <a:srgbClr val="0095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(Test RAMSSA)</a:t>
            </a:r>
          </a:p>
          <a:p>
            <a:pPr>
              <a:defRPr/>
            </a:pPr>
            <a:r>
              <a:rPr lang="en-AU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~50 km JAXA NRT AMSR-2 (GCOM-W) L2P </a:t>
            </a:r>
            <a:r>
              <a:rPr lang="en-AU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SSTsubskin</a:t>
            </a:r>
            <a:r>
              <a:rPr lang="en-AU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(QL = 5)</a:t>
            </a:r>
          </a:p>
          <a:p>
            <a:pPr>
              <a:defRPr/>
            </a:pPr>
            <a:r>
              <a:rPr lang="en-AU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Buoy and ship in situ </a:t>
            </a:r>
            <a:r>
              <a:rPr lang="en-AU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SSTdepth</a:t>
            </a:r>
            <a:r>
              <a:rPr lang="en-AU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(GTS)</a:t>
            </a:r>
          </a:p>
          <a:p>
            <a:pPr>
              <a:defRPr/>
            </a:pPr>
            <a:r>
              <a:rPr lang="en-AU" altLang="en-US" sz="1400" dirty="0">
                <a:solidFill>
                  <a:srgbClr val="0095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NCEP 1/12º sea ice analyses</a:t>
            </a:r>
          </a:p>
          <a:p>
            <a:pPr marL="0" indent="0" eaLnBrk="1" hangingPunct="1">
              <a:buFontTx/>
              <a:buNone/>
              <a:defRPr/>
            </a:pPr>
            <a:endParaRPr lang="en-AU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6" name="TextBox 9">
            <a:extLst>
              <a:ext uri="{FF2B5EF4-FFF2-40B4-BE49-F238E27FC236}">
                <a16:creationId xmlns:a16="http://schemas.microsoft.com/office/drawing/2014/main" id="{9021C2CB-7B4C-485E-92C5-8943B851A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838" y="1682750"/>
            <a:ext cx="1851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AU" altLang="en-US" sz="1600"/>
              <a:t>GAMSSA SSTfnd</a:t>
            </a:r>
          </a:p>
        </p:txBody>
      </p:sp>
      <p:sp>
        <p:nvSpPr>
          <p:cNvPr id="15367" name="TextBox 10">
            <a:extLst>
              <a:ext uri="{FF2B5EF4-FFF2-40B4-BE49-F238E27FC236}">
                <a16:creationId xmlns:a16="http://schemas.microsoft.com/office/drawing/2014/main" id="{906B13C9-44D8-44A2-83D7-573E50724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3388" y="1354138"/>
            <a:ext cx="12350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AU" altLang="en-US" sz="1600"/>
              <a:t>6 Mar 2018</a:t>
            </a:r>
          </a:p>
        </p:txBody>
      </p:sp>
      <p:sp>
        <p:nvSpPr>
          <p:cNvPr id="15368" name="TextBox 15">
            <a:extLst>
              <a:ext uri="{FF2B5EF4-FFF2-40B4-BE49-F238E27FC236}">
                <a16:creationId xmlns:a16="http://schemas.microsoft.com/office/drawing/2014/main" id="{B901F3C9-30FF-4E4F-8736-E05A802AA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0" y="4198938"/>
            <a:ext cx="1838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AU" altLang="en-US" sz="1600"/>
              <a:t>RAMSSA SSTfnd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6071AE02-1119-4C64-87F5-6F587F5ED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063" y="466725"/>
            <a:ext cx="6056312" cy="793750"/>
          </a:xfrm>
        </p:spPr>
        <p:txBody>
          <a:bodyPr/>
          <a:lstStyle/>
          <a:p>
            <a:r>
              <a:rPr lang="en-AU" altLang="en-US" sz="360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87C37BF8-50B5-4BDF-841E-C1EF184AB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76413"/>
            <a:ext cx="8966200" cy="4464050"/>
          </a:xfrm>
        </p:spPr>
        <p:txBody>
          <a:bodyPr/>
          <a:lstStyle/>
          <a:p>
            <a:pPr marL="342900" indent="-342900">
              <a:buFontTx/>
              <a:buChar char="•"/>
            </a:pPr>
            <a:r>
              <a:rPr lang="en-AU" altLang="en-US" sz="1800">
                <a:latin typeface="Arial" panose="020B0604020202020204" pitchFamily="34" charset="0"/>
                <a:cs typeface="Arial" panose="020B0604020202020204" pitchFamily="34" charset="0"/>
              </a:rPr>
              <a:t>The Bureau's existing optimal interpolation (OI) SST analysis systems (Global Weekly, GAMSSA and RAMSSA) are based on legacy Fortran code developed in the 1980's for the BoM Oceanic Sub-surface Thermal Analysis Scheme (Blomley et al, 1989)</a:t>
            </a:r>
          </a:p>
          <a:p>
            <a:pPr marL="342900" indent="-342900">
              <a:buFontTx/>
              <a:buChar char="•"/>
            </a:pPr>
            <a:r>
              <a:rPr lang="en-AU" altLang="en-US" sz="1800">
                <a:latin typeface="Arial" panose="020B0604020202020204" pitchFamily="34" charset="0"/>
                <a:cs typeface="Arial" panose="020B0604020202020204" pitchFamily="34" charset="0"/>
              </a:rPr>
              <a:t>This code base is difficult to maintain</a:t>
            </a:r>
          </a:p>
          <a:p>
            <a:pPr marL="342900" indent="-342900">
              <a:buFontTx/>
              <a:buChar char="•"/>
            </a:pPr>
            <a:r>
              <a:rPr lang="en-AU" altLang="en-US" sz="1800">
                <a:latin typeface="Arial" panose="020B0604020202020204" pitchFamily="34" charset="0"/>
                <a:cs typeface="Arial" panose="020B0604020202020204" pitchFamily="34" charset="0"/>
              </a:rPr>
              <a:t>The Ensemble Kalman Filter data assimilation C code (EnKF-C), developed by the Bureau under the Bluelink Project, is a lightweight, generic parallelised framework that is currently used for data assimilation into the Bureau's OceanMAPS v3.1 ocean model </a:t>
            </a:r>
          </a:p>
          <a:p>
            <a:pPr marL="342900" indent="-342900">
              <a:buFontTx/>
              <a:buChar char="•"/>
            </a:pPr>
            <a:r>
              <a:rPr lang="en-AU" altLang="en-US" sz="1800">
                <a:latin typeface="Arial" panose="020B0604020202020204" pitchFamily="34" charset="0"/>
                <a:cs typeface="Arial" panose="020B0604020202020204" pitchFamily="34" charset="0"/>
              </a:rPr>
              <a:t>Based on EnKF-C, an Ensemble Optimal Interpolation (EnOI) Global SST analysis system ("GSAS") has been developed</a:t>
            </a:r>
          </a:p>
          <a:p>
            <a:pPr marL="342900" indent="-342900">
              <a:buFontTx/>
              <a:buChar char="•"/>
            </a:pPr>
            <a:r>
              <a:rPr lang="en-AU" altLang="en-US" sz="1800">
                <a:latin typeface="Arial" panose="020B0604020202020204" pitchFamily="34" charset="0"/>
                <a:cs typeface="Arial" panose="020B0604020202020204" pitchFamily="34" charset="0"/>
              </a:rPr>
              <a:t>GSAS is being assessed for its suitability to eventually replace the Bureau's operational OI SST analyses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620CB767-BFB3-4300-B2FB-4E2228900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0"/>
            <a:ext cx="7056438" cy="1143000"/>
          </a:xfrm>
        </p:spPr>
        <p:txBody>
          <a:bodyPr/>
          <a:lstStyle/>
          <a:p>
            <a:r>
              <a:rPr lang="en-US" alt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Bureau SST requirements for NWP and Coupled models (2011 – 2013)</a:t>
            </a:r>
            <a:endParaRPr lang="en-AU" altLang="en-US" sz="2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ECEEF8E6-0FCB-4122-8D03-E354F3667A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5725" y="1806575"/>
            <a:ext cx="8963025" cy="4762500"/>
          </a:xfrm>
        </p:spPr>
        <p:txBody>
          <a:bodyPr/>
          <a:lstStyle/>
          <a:p>
            <a:pPr marL="285750" indent="-285750">
              <a:buFontTx/>
              <a:buChar char="•"/>
              <a:defRPr/>
            </a:pPr>
            <a:r>
              <a:rPr lang="en-US" altLang="en-US" sz="2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City-coverage 0.015º resolution NWP systems (APS3 ACCESS-C from 2019)</a:t>
            </a:r>
          </a:p>
          <a:p>
            <a:pPr lvl="1">
              <a:buFont typeface="Lucida Grande" charset="0"/>
              <a:buChar char="−"/>
              <a:defRPr/>
            </a:pPr>
            <a:r>
              <a:rPr lang="en-US" altLang="en-US" sz="2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Requires regional, daily </a:t>
            </a:r>
            <a:r>
              <a:rPr lang="en-US" altLang="en-US" sz="2000" dirty="0" err="1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SSTfnd</a:t>
            </a:r>
            <a:r>
              <a:rPr lang="en-US" altLang="en-US" sz="2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or 6-hourly </a:t>
            </a:r>
            <a:r>
              <a:rPr lang="en-US" altLang="en-US" sz="2000" dirty="0" err="1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SSTskin</a:t>
            </a:r>
            <a:r>
              <a:rPr lang="en-US" altLang="en-US" sz="2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L4 with ~0.05º - 0.1º feature resolution</a:t>
            </a:r>
          </a:p>
          <a:p>
            <a:pPr marL="285750" indent="-285750">
              <a:buFontTx/>
              <a:buChar char="•"/>
              <a:defRPr/>
            </a:pPr>
            <a:r>
              <a:rPr lang="en-US" altLang="en-US" sz="2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Global 0.125º resolution NWP systems (APS3 ACCESS-G from late 2018)</a:t>
            </a:r>
          </a:p>
          <a:p>
            <a:pPr lvl="1">
              <a:buFont typeface="Lucida Grande" charset="0"/>
              <a:buChar char="−"/>
              <a:defRPr/>
            </a:pPr>
            <a:r>
              <a:rPr lang="en-US" altLang="en-US" sz="2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Requires global, daily </a:t>
            </a:r>
            <a:r>
              <a:rPr lang="en-US" altLang="en-US" sz="2000" dirty="0" err="1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SSTfnd</a:t>
            </a:r>
            <a:r>
              <a:rPr lang="en-US" altLang="en-US" sz="2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or 6-hourly </a:t>
            </a:r>
            <a:r>
              <a:rPr lang="en-US" altLang="en-US" sz="2000" dirty="0" err="1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SSTskin</a:t>
            </a:r>
            <a:r>
              <a:rPr lang="en-US" altLang="en-US" sz="2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L4 with ~0.1º - 0.2º feature resolution?</a:t>
            </a:r>
          </a:p>
          <a:p>
            <a:pPr marL="40005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Before end of 2020, under APS4 ACCESS BoM will probably have a single experimental NWP system at ~300 m resolution for fog forecasting at Perth City airport, but SST not required as inland model domain.  However, other more coastal regions may follow…</a:t>
            </a:r>
          </a:p>
          <a:p>
            <a:pPr marL="40005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Could an </a:t>
            </a:r>
            <a:r>
              <a:rPr lang="en-US" altLang="en-US" sz="2000" dirty="0" err="1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EnKF</a:t>
            </a:r>
            <a:r>
              <a:rPr lang="en-US" altLang="en-US" sz="2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-C </a:t>
            </a:r>
            <a:r>
              <a:rPr lang="en-US" altLang="en-US" sz="2000" dirty="0" err="1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EnOI</a:t>
            </a:r>
            <a:r>
              <a:rPr lang="en-US" altLang="en-US" sz="2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SST analysis or </a:t>
            </a:r>
            <a:r>
              <a:rPr lang="en-US" altLang="en-US" sz="2000" dirty="0" err="1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EnKF</a:t>
            </a:r>
            <a:r>
              <a:rPr lang="en-US" altLang="en-US" sz="2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-C Ocean Forecast SST be the solution for higher spatial/temporal resolution SST?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A0D15A-C098-409B-BE4F-9D6874155254}"/>
              </a:ext>
            </a:extLst>
          </p:cNvPr>
          <p:cNvSpPr txBox="1">
            <a:spLocks/>
          </p:cNvSpPr>
          <p:nvPr/>
        </p:nvSpPr>
        <p:spPr bwMode="auto">
          <a:xfrm>
            <a:off x="1981200" y="466725"/>
            <a:ext cx="64897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 anchor="ctr">
            <a:normAutofit fontScale="92500" lnSpcReduction="20000"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E5F7E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E5F7E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E5F7E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E5F7E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E5F7E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66685" algn="ctr" defTabSz="266685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010000"/>
                </a:solidFill>
                <a:latin typeface="Arial" charset="0"/>
                <a:ea typeface="ＭＳ Ｐゴシック" charset="-128"/>
              </a:defRPr>
            </a:lvl6pPr>
            <a:lvl7pPr marL="533370" algn="ctr" defTabSz="266685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010000"/>
                </a:solidFill>
                <a:latin typeface="Arial" charset="0"/>
                <a:ea typeface="ＭＳ Ｐゴシック" charset="-128"/>
              </a:defRPr>
            </a:lvl7pPr>
            <a:lvl8pPr marL="800054" algn="ctr" defTabSz="266685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010000"/>
                </a:solidFill>
                <a:latin typeface="Arial" charset="0"/>
                <a:ea typeface="ＭＳ Ｐゴシック" charset="-128"/>
              </a:defRPr>
            </a:lvl8pPr>
            <a:lvl9pPr marL="1066739" algn="ctr" defTabSz="266685" rtl="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010000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AU" altLang="en-US" sz="3600" b="0" dirty="0">
                <a:latin typeface="Arial" pitchFamily="34" charset="0"/>
                <a:cs typeface="Arial" pitchFamily="34" charset="0"/>
              </a:rPr>
              <a:t>Future BoM NWP SST Requirements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E8ED3C53-C0D6-4589-85EB-86AC48701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744" y="466725"/>
            <a:ext cx="6055632" cy="793750"/>
          </a:xfrm>
        </p:spPr>
        <p:txBody>
          <a:bodyPr>
            <a:normAutofit/>
          </a:bodyPr>
          <a:lstStyle/>
          <a:p>
            <a:r>
              <a:rPr lang="en-AU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EnKF</a:t>
            </a:r>
            <a:r>
              <a:rPr lang="en-AU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-C </a:t>
            </a:r>
            <a:r>
              <a:rPr lang="en-AU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EnOI</a:t>
            </a:r>
            <a:endParaRPr lang="en-AU" alt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035" name="Content Placeholder 2">
                <a:extLst>
                  <a:ext uri="{FF2B5EF4-FFF2-40B4-BE49-F238E27FC236}">
                    <a16:creationId xmlns:a16="http://schemas.microsoft.com/office/drawing/2014/main" id="{19855102-E9F8-43D9-BBC0-0CA2F26155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0629" y="1776445"/>
                <a:ext cx="8836090" cy="4464050"/>
              </a:xfrm>
            </p:spPr>
            <p:txBody>
              <a:bodyPr/>
              <a:lstStyle/>
              <a:p>
                <a:pPr marL="0" indent="0"/>
                <a:r>
                  <a:rPr lang="en-AU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GSAS system uses DA software </a:t>
                </a:r>
                <a:r>
                  <a:rPr lang="en-AU" altLang="en-US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EnKF</a:t>
                </a:r>
                <a:r>
                  <a:rPr lang="en-AU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-C [Sakov, 2014, 2018] with </a:t>
                </a:r>
                <a:r>
                  <a:rPr lang="en-AU" altLang="en-US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EnOI</a:t>
                </a:r>
                <a:r>
                  <a:rPr lang="en-AU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[</a:t>
                </a:r>
                <a:r>
                  <a:rPr lang="en-AU" altLang="en-US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Evensen</a:t>
                </a:r>
                <a:r>
                  <a:rPr lang="en-AU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, 2003].  The analysis equation and </a:t>
                </a:r>
                <a:r>
                  <a:rPr lang="en-AU" altLang="en-US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EnOI</a:t>
                </a:r>
                <a:r>
                  <a:rPr lang="en-AU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background covariances can be written as:</a:t>
                </a:r>
              </a:p>
              <a:p>
                <a:pPr marL="0" indent="0" algn="ctr"/>
                <a14:m>
                  <m:oMath xmlns:m="http://schemas.openxmlformats.org/officeDocument/2006/math">
                    <m:sSup>
                      <m:sSupPr>
                        <m:ctrlPr>
                          <a:rPr lang="en-AU" altLang="en-US" sz="2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AU" alt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AU" alt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sup>
                    </m:sSup>
                  </m:oMath>
                </a14:m>
                <a:r>
                  <a:rPr lang="en-AU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altLang="en-US" sz="2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AU" alt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AU" alt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sup>
                    </m:sSup>
                    <m:r>
                      <a:rPr lang="en-AU" alt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AU" altLang="en-US" sz="20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𝐊</m:t>
                    </m:r>
                    <m:d>
                      <m:dPr>
                        <m:begChr m:val="["/>
                        <m:endChr m:val="]"/>
                        <m:ctrlPr>
                          <a:rPr lang="en-AU" alt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AU" altLang="en-US" sz="20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𝒚</m:t>
                        </m:r>
                        <m:r>
                          <a:rPr lang="en-AU" alt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</m:t>
                        </m:r>
                        <m:r>
                          <a:rPr lang="en-AU" alt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ℋ</m:t>
                        </m:r>
                        <m:d>
                          <m:dPr>
                            <m:ctrlPr>
                              <a:rPr lang="en-AU" altLang="en-US" sz="2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AU" altLang="en-US" sz="2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AU" altLang="en-US" sz="2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AU" altLang="en-US" sz="2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𝑏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en-AU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altLang="en-US" sz="20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𝐊</m:t>
                      </m:r>
                      <m:r>
                        <a:rPr lang="en-AU" altLang="en-US" sz="2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AU" altLang="en-US" sz="20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𝐁</m:t>
                      </m:r>
                      <m:sSup>
                        <m:sSupPr>
                          <m:ctrlPr>
                            <a:rPr lang="en-AU" altLang="en-US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AU" altLang="en-US" sz="20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𝐇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AU" altLang="en-US" sz="2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T</m:t>
                          </m:r>
                        </m:sup>
                      </m:sSup>
                      <m:sSup>
                        <m:sSupPr>
                          <m:ctrlPr>
                            <a:rPr lang="en-AU" altLang="en-US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AU" altLang="en-US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AU" altLang="en-US" sz="2000" b="1" i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𝐇𝐁</m:t>
                              </m:r>
                              <m:sSup>
                                <m:sSupPr>
                                  <m:ctrlPr>
                                    <a:rPr lang="en-AU" altLang="en-US" sz="20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altLang="en-US" sz="2000" b="1" i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𝐇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AU" altLang="en-US" sz="2000" i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T</m:t>
                                  </m:r>
                                </m:sup>
                              </m:sSup>
                              <m:r>
                                <a:rPr lang="en-AU" altLang="en-US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en-AU" altLang="en-US" sz="2000" b="1" i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𝐑</m:t>
                              </m:r>
                            </m:e>
                          </m:d>
                        </m:e>
                        <m:sup>
                          <m:r>
                            <a:rPr lang="en-AU" altLang="en-US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AU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ctr"/>
                <a14:m>
                  <m:oMath xmlns:m="http://schemas.openxmlformats.org/officeDocument/2006/math">
                    <m:r>
                      <a:rPr lang="en-AU" altLang="en-US" sz="20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𝐁</m:t>
                    </m:r>
                  </m:oMath>
                </a14:m>
                <a:r>
                  <a:rPr lang="en-AU" altLang="en-US" sz="2000" dirty="0">
                    <a:cs typeface="Arial" panose="020B0604020202020204" pitchFamily="34" charset="0"/>
                  </a:rPr>
                  <a:t> ≡</a:t>
                </a:r>
                <a14:m>
                  <m:oMath xmlns:m="http://schemas.openxmlformats.org/officeDocument/2006/math">
                    <m:r>
                      <a:rPr lang="en-AU" altLang="en-US" sz="2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AU" altLang="en-US" sz="20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𝐀</m:t>
                    </m:r>
                    <m:sSup>
                      <m:sSupPr>
                        <m:ctrlPr>
                          <a:rPr lang="en-AU" altLang="en-US" sz="2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AU" altLang="en-US" sz="2000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𝐀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AU" altLang="en-US" sz="2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</m:t>
                        </m:r>
                      </m:sup>
                    </m:sSup>
                    <m:sSup>
                      <m:sSupPr>
                        <m:ctrlPr>
                          <a:rPr lang="en-AU" alt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AU" altLang="en-US" sz="20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AU" altLang="en-US" sz="2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  <m:r>
                              <a:rPr lang="en-AU" altLang="en-US" sz="2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AU" altLang="en-US" sz="20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e>
                        </m:d>
                      </m:e>
                      <m:sup>
                        <m:r>
                          <a:rPr lang="en-AU" alt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sup>
                    </m:sSup>
                  </m:oMath>
                </a14:m>
                <a:endParaRPr lang="en-AU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/>
                <a:r>
                  <a:rPr lang="en-AU" alt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Where: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altLang="en-US" sz="1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AU" alt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AU" altLang="en-US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sup>
                    </m:sSup>
                  </m:oMath>
                </a14:m>
                <a:r>
                  <a:rPr lang="en-AU" altLang="en-US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AU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estimate of DA system state,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altLang="en-US" sz="1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AU" altLang="en-US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AU" altLang="en-US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sup>
                    </m:sSup>
                  </m:oMath>
                </a14:m>
                <a:r>
                  <a:rPr lang="en-AU" altLang="en-US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AU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background state, </a:t>
                </a:r>
                <a14:m>
                  <m:oMath xmlns:m="http://schemas.openxmlformats.org/officeDocument/2006/math">
                    <m:r>
                      <a:rPr lang="en-AU" altLang="en-US" sz="16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𝐊</m:t>
                    </m:r>
                  </m:oMath>
                </a14:m>
                <a:r>
                  <a:rPr lang="en-AU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= Kalman gain,                  </a:t>
                </a:r>
                <a14:m>
                  <m:oMath xmlns:m="http://schemas.openxmlformats.org/officeDocument/2006/math">
                    <m:r>
                      <a:rPr lang="en-AU" altLang="en-US" sz="16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𝒚</m:t>
                    </m:r>
                  </m:oMath>
                </a14:m>
                <a:r>
                  <a:rPr lang="en-AU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= an observation vector,</a:t>
                </a:r>
                <a14:m>
                  <m:oMath xmlns:m="http://schemas.openxmlformats.org/officeDocument/2006/math">
                    <m:r>
                      <a:rPr lang="en-AU" altLang="en-US" sz="16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  </m:t>
                    </m:r>
                    <m:r>
                      <a:rPr lang="en-AU" altLang="en-US" sz="1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ℋ</m:t>
                    </m:r>
                  </m:oMath>
                </a14:m>
                <a:r>
                  <a:rPr lang="en-AU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= observation operator,            </a:t>
                </a:r>
                <a14:m>
                  <m:oMath xmlns:m="http://schemas.openxmlformats.org/officeDocument/2006/math">
                    <m:r>
                      <a:rPr lang="en-AU" altLang="en-US" sz="1600" b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𝐁</m:t>
                    </m:r>
                  </m:oMath>
                </a14:m>
                <a:r>
                  <a:rPr lang="en-AU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= background error covariance, </a:t>
                </a:r>
                <a14:m>
                  <m:oMath xmlns:m="http://schemas.openxmlformats.org/officeDocument/2006/math">
                    <m:r>
                      <a:rPr lang="en-AU" altLang="en-US" sz="16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𝐑</m:t>
                    </m:r>
                    <m:r>
                      <a:rPr lang="en-AU" altLang="en-US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AU" alt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r>
                  <a:rPr lang="en-AU" alt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observation error covariance, </a:t>
                </a:r>
                <a14:m>
                  <m:oMath xmlns:m="http://schemas.openxmlformats.org/officeDocument/2006/math">
                    <m:r>
                      <a:rPr lang="en-AU" altLang="en-US" sz="1600" b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𝐀</m:t>
                    </m:r>
                  </m:oMath>
                </a14:m>
                <a:r>
                  <a:rPr lang="en-AU" alt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AU" altLang="en-US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EnOI</a:t>
                </a:r>
                <a:r>
                  <a:rPr lang="en-AU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anomalies,       </a:t>
                </a:r>
                <a14:m>
                  <m:oMath xmlns:m="http://schemas.openxmlformats.org/officeDocument/2006/math">
                    <m:r>
                      <a:rPr lang="en-AU" altLang="en-US" sz="1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AU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= ensemble size (currently 144).</a:t>
                </a:r>
              </a:p>
              <a:p>
                <a:pPr marL="0" indent="0"/>
                <a:endParaRPr lang="en-AU" altLang="en-US" sz="1600" b="1" dirty="0">
                  <a:solidFill>
                    <a:srgbClr val="0095C1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0" indent="0"/>
                <a14:m>
                  <m:oMath xmlns:m="http://schemas.openxmlformats.org/officeDocument/2006/math">
                    <m:r>
                      <a:rPr lang="en-AU" altLang="en-US" sz="1600" b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𝐀</m:t>
                    </m:r>
                  </m:oMath>
                </a14:m>
                <a:r>
                  <a:rPr lang="en-AU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defined by OFAM3 model </a:t>
                </a:r>
                <a:r>
                  <a:rPr lang="en-AU" altLang="en-US" sz="1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spinup</a:t>
                </a:r>
                <a:r>
                  <a:rPr lang="en-AU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forced by ERA-interim.  (OFAM3 is global, 0.1</a:t>
                </a:r>
                <a:r>
                  <a:rPr lang="en-AU" altLang="en-US" sz="1600" baseline="30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AU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MOM based model used in BoM </a:t>
                </a:r>
                <a:r>
                  <a:rPr lang="en-AU" altLang="en-US" sz="1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OceanMAPS</a:t>
                </a:r>
                <a:r>
                  <a:rPr lang="en-AU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ocean forecasts.)</a:t>
                </a:r>
              </a:p>
              <a:p>
                <a:pPr marL="0" indent="0"/>
                <a:r>
                  <a:rPr lang="en-AU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Through </a:t>
                </a:r>
                <a14:m>
                  <m:oMath xmlns:m="http://schemas.openxmlformats.org/officeDocument/2006/math">
                    <m:r>
                      <a:rPr lang="en-AU" altLang="en-US" sz="16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𝐀</m:t>
                    </m:r>
                    <m:sSup>
                      <m:sSupPr>
                        <m:ctrlPr>
                          <a:rPr lang="en-AU" alt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AU" altLang="en-US" sz="16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𝐀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AU" alt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</m:t>
                        </m:r>
                      </m:sup>
                    </m:sSup>
                    <m:r>
                      <a:rPr lang="en-AU" alt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AU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term EnOI uses </a:t>
                </a:r>
                <a:r>
                  <a:rPr lang="en-AU" altLang="en-US" sz="16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anisotropic covariance </a:t>
                </a:r>
                <a:r>
                  <a:rPr lang="en-AU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(particularly important in coastal and highly dynamic regions), unlike OI which uses </a:t>
                </a:r>
                <a:r>
                  <a:rPr lang="en-AU" altLang="en-US" sz="16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isotropic covariance</a:t>
                </a:r>
                <a:r>
                  <a:rPr lang="en-AU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4035" name="Content Placeholder 2">
                <a:extLst>
                  <a:ext uri="{FF2B5EF4-FFF2-40B4-BE49-F238E27FC236}">
                    <a16:creationId xmlns:a16="http://schemas.microsoft.com/office/drawing/2014/main" id="{19855102-E9F8-43D9-BBC0-0CA2F26155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0629" y="1776445"/>
                <a:ext cx="8836090" cy="4464050"/>
              </a:xfrm>
              <a:blipFill>
                <a:blip r:embed="rId3"/>
                <a:stretch>
                  <a:fillRect l="-345" t="-409" r="-759" b="-422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4532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C83796C4-4467-4ADB-ADF3-789E4E58C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063" y="466725"/>
            <a:ext cx="6056312" cy="793750"/>
          </a:xfrm>
        </p:spPr>
        <p:txBody>
          <a:bodyPr/>
          <a:lstStyle/>
          <a:p>
            <a:r>
              <a:rPr lang="en-AU" altLang="en-US" sz="3600">
                <a:latin typeface="Arial" panose="020B0604020202020204" pitchFamily="34" charset="0"/>
                <a:cs typeface="Arial" panose="020B0604020202020204" pitchFamily="34" charset="0"/>
              </a:rPr>
              <a:t>Advantages of EnKF-C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C585718A-C87B-4CBF-8927-0517D4CF4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70063"/>
            <a:ext cx="8966200" cy="4464050"/>
          </a:xfrm>
        </p:spPr>
        <p:txBody>
          <a:bodyPr/>
          <a:lstStyle/>
          <a:p>
            <a:pPr marL="342900" indent="-342900">
              <a:buFontTx/>
              <a:buChar char="•"/>
            </a:pPr>
            <a:r>
              <a:rPr lang="en-AU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Open source (</a:t>
            </a:r>
            <a:r>
              <a:rPr lang="en-AU" altLang="en-US" sz="1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https://github.com/Sakov/enkf-c</a:t>
            </a:r>
            <a:r>
              <a:rPr lang="en-AU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342900" indent="-342900">
              <a:buFontTx/>
              <a:buChar char="•"/>
            </a:pPr>
            <a:r>
              <a:rPr lang="en-AU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Coded in C for GNU/Linux platforms</a:t>
            </a:r>
          </a:p>
          <a:p>
            <a:pPr marL="342900" indent="-342900">
              <a:buFontTx/>
              <a:buChar char="•"/>
            </a:pPr>
            <a:r>
              <a:rPr lang="en-AU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Uses super-</a:t>
            </a:r>
            <a:r>
              <a:rPr lang="en-AU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AU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to handle different resolution input products and representativeness errors</a:t>
            </a:r>
          </a:p>
          <a:p>
            <a:pPr marL="342900" indent="-342900">
              <a:buFontTx/>
              <a:buChar char="•"/>
            </a:pPr>
            <a:r>
              <a:rPr lang="en-AU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Flexible error covariance models including ensemble based methods</a:t>
            </a:r>
          </a:p>
          <a:p>
            <a:pPr marL="342900" indent="-342900">
              <a:buFontTx/>
              <a:buChar char="•"/>
            </a:pPr>
            <a:r>
              <a:rPr lang="en-AU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Generates innovation statistics for each instrument in user-defined regions</a:t>
            </a:r>
          </a:p>
          <a:p>
            <a:pPr marL="342900" indent="-342900">
              <a:buFontTx/>
              <a:buChar char="•"/>
            </a:pPr>
            <a:r>
              <a:rPr lang="en-AU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Able to account for observation error for each data stream</a:t>
            </a:r>
          </a:p>
          <a:p>
            <a:pPr marL="342900" indent="-342900">
              <a:buFontTx/>
              <a:buChar char="•"/>
            </a:pPr>
            <a:r>
              <a:rPr lang="en-AU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Able to adaptively QC observations</a:t>
            </a:r>
          </a:p>
          <a:p>
            <a:pPr marL="342900" indent="-342900">
              <a:buFontTx/>
              <a:buChar char="•"/>
            </a:pPr>
            <a:r>
              <a:rPr lang="en-AU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Multivariate analysis – able to include other data types (e.g. in situ)</a:t>
            </a:r>
          </a:p>
          <a:p>
            <a:pPr marL="342900" indent="-342900">
              <a:buFontTx/>
              <a:buChar char="•"/>
            </a:pPr>
            <a:r>
              <a:rPr lang="en-AU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Easy to install new observations</a:t>
            </a:r>
          </a:p>
          <a:p>
            <a:pPr marL="342900" indent="-342900">
              <a:buFontTx/>
              <a:buChar char="•"/>
            </a:pPr>
            <a:r>
              <a:rPr lang="en-AU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Parallelised and computationally efficient (&lt; 24 hours to process 1 year on NCI)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>
            <a:extLst>
              <a:ext uri="{FF2B5EF4-FFF2-40B4-BE49-F238E27FC236}">
                <a16:creationId xmlns:a16="http://schemas.microsoft.com/office/drawing/2014/main" id="{FE951D28-6356-463A-B52A-DAB12AAAD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388" y="285750"/>
            <a:ext cx="8094662" cy="857250"/>
          </a:xfrm>
        </p:spPr>
        <p:txBody>
          <a:bodyPr/>
          <a:lstStyle/>
          <a:p>
            <a:r>
              <a:rPr lang="en-AU" altLang="en-US">
                <a:latin typeface="Arial" panose="020B0604020202020204" pitchFamily="34" charset="0"/>
                <a:cs typeface="Arial" panose="020B0604020202020204" pitchFamily="34" charset="0"/>
              </a:rPr>
              <a:t>Global SST Analysis System (GSAS) </a:t>
            </a:r>
            <a:br>
              <a:rPr lang="en-AU" alt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>
                <a:latin typeface="Arial" panose="020B0604020202020204" pitchFamily="34" charset="0"/>
                <a:cs typeface="Arial" panose="020B0604020202020204" pitchFamily="34" charset="0"/>
              </a:rPr>
              <a:t>EnOI SST analyses </a:t>
            </a:r>
          </a:p>
        </p:txBody>
      </p:sp>
      <p:sp>
        <p:nvSpPr>
          <p:cNvPr id="23557" name="Rectangle 3">
            <a:extLst>
              <a:ext uri="{FF2B5EF4-FFF2-40B4-BE49-F238E27FC236}">
                <a16:creationId xmlns:a16="http://schemas.microsoft.com/office/drawing/2014/main" id="{FFF05037-5397-4E1E-B61F-F2207910F66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1700213"/>
            <a:ext cx="6092825" cy="5145087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marL="0" indent="0" eaLnBrk="1" hangingPunct="1">
              <a:buFontTx/>
              <a:buNone/>
              <a:defRPr/>
            </a:pPr>
            <a:r>
              <a:rPr lang="en-A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Resolution:</a:t>
            </a:r>
            <a:r>
              <a:rPr lang="en-A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Daily, 0.1º near global (±75ºN)</a:t>
            </a:r>
            <a:endParaRPr lang="en-AU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A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Depth: </a:t>
            </a:r>
            <a:r>
              <a:rPr lang="en-A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Foundation SST estimate - by rejecting daytime </a:t>
            </a:r>
            <a:r>
              <a:rPr lang="en-AU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A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for ACCESS-G NWP winds &lt; 6 m/s</a:t>
            </a:r>
          </a:p>
          <a:p>
            <a:pPr marL="0" indent="0" eaLnBrk="1" hangingPunct="1">
              <a:buFontTx/>
              <a:buNone/>
              <a:defRPr/>
            </a:pPr>
            <a:r>
              <a:rPr lang="en-A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Available: </a:t>
            </a:r>
            <a:r>
              <a:rPr lang="en-A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2017 to present</a:t>
            </a:r>
          </a:p>
          <a:p>
            <a:pPr marL="0" indent="0" eaLnBrk="1" hangingPunct="1">
              <a:buFontTx/>
              <a:buNone/>
              <a:defRPr/>
            </a:pPr>
            <a:r>
              <a:rPr lang="en-A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Method: </a:t>
            </a:r>
            <a:r>
              <a:rPr lang="en-A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Ensemble optimal interpolation  </a:t>
            </a:r>
          </a:p>
          <a:p>
            <a:pPr eaLnBrk="1" hangingPunct="1">
              <a:defRPr/>
            </a:pPr>
            <a:r>
              <a:rPr lang="en-AU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Uses background model ensemble error covariances formed from OFAM3 ocean model</a:t>
            </a:r>
          </a:p>
          <a:p>
            <a:pPr eaLnBrk="1" hangingPunct="1">
              <a:defRPr/>
            </a:pPr>
            <a:r>
              <a:rPr lang="en-AU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Support Localisation Radius: 100 km (initial tests)</a:t>
            </a:r>
          </a:p>
          <a:p>
            <a:pPr marL="0" indent="0" eaLnBrk="1" hangingPunct="1">
              <a:buFontTx/>
              <a:buNone/>
              <a:defRPr/>
            </a:pPr>
            <a:r>
              <a:rPr lang="en-A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Background: </a:t>
            </a:r>
            <a:r>
              <a:rPr lang="en-A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Initially </a:t>
            </a:r>
            <a:r>
              <a:rPr lang="en-AU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Bluelink</a:t>
            </a:r>
            <a:r>
              <a:rPr lang="en-A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Reanalysis (BRAN), followed by previous day's GSAS analysis</a:t>
            </a:r>
            <a:endParaRPr lang="en-AU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A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Inputs: </a:t>
            </a:r>
            <a:r>
              <a:rPr lang="en-AU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(All data bias-corrected and QL = 5)</a:t>
            </a:r>
            <a:endParaRPr lang="en-AU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AU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9 km NAVOCEANO GAC AVHRR (N-18/19, METOP-A/B) L2P SST1m </a:t>
            </a:r>
          </a:p>
          <a:p>
            <a:pPr>
              <a:defRPr/>
            </a:pPr>
            <a:r>
              <a:rPr lang="en-AU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km night-only OSPO VIIRS (Suomi-NPP) L3U SST(0.2m)</a:t>
            </a:r>
            <a:endParaRPr lang="en-AU" alt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AU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~50 km JAXA AMSR-2 (GCOM-W) L2P </a:t>
            </a:r>
            <a:r>
              <a:rPr lang="en-AU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SSTsubskin</a:t>
            </a:r>
            <a:endParaRPr lang="en-AU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AU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No sea ice (at present) </a:t>
            </a:r>
          </a:p>
        </p:txBody>
      </p:sp>
      <p:sp>
        <p:nvSpPr>
          <p:cNvPr id="17414" name="TextBox 13">
            <a:extLst>
              <a:ext uri="{FF2B5EF4-FFF2-40B4-BE49-F238E27FC236}">
                <a16:creationId xmlns:a16="http://schemas.microsoft.com/office/drawing/2014/main" id="{B36383B6-9A2E-49F2-964D-757E6A9B0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1325" y="1679575"/>
            <a:ext cx="15398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AU" altLang="en-US" sz="1600" dirty="0"/>
              <a:t>GSAS </a:t>
            </a:r>
            <a:r>
              <a:rPr lang="en-AU" altLang="en-US" sz="1600" dirty="0" err="1"/>
              <a:t>SSTfnd</a:t>
            </a:r>
            <a:endParaRPr lang="en-AU" altLang="en-US" sz="1600" dirty="0"/>
          </a:p>
        </p:txBody>
      </p:sp>
      <p:sp>
        <p:nvSpPr>
          <p:cNvPr id="17415" name="TextBox 14">
            <a:extLst>
              <a:ext uri="{FF2B5EF4-FFF2-40B4-BE49-F238E27FC236}">
                <a16:creationId xmlns:a16="http://schemas.microsoft.com/office/drawing/2014/main" id="{27043181-609A-445A-9D55-F2B20DA97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088" y="1354138"/>
            <a:ext cx="12350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AU" altLang="en-US" sz="1600"/>
              <a:t>6 Mar 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6645FC-73F7-4B28-B242-CA47CAE83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105" y="2011871"/>
            <a:ext cx="3240894" cy="2828417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97A7FB1D-605D-47A6-8F88-52B76E56B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713" y="488950"/>
            <a:ext cx="6643687" cy="7937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AU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GAMSSA/RAMSSA Daily SST Analyses </a:t>
            </a:r>
            <a:br>
              <a:rPr lang="en-AU" alt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vs GSAS</a:t>
            </a:r>
            <a:endParaRPr lang="en-AU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ED3EA-D329-454C-AACE-91ABD571E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773238"/>
            <a:ext cx="8637587" cy="3836987"/>
          </a:xfrm>
        </p:spPr>
        <p:txBody>
          <a:bodyPr/>
          <a:lstStyle/>
          <a:p>
            <a:pPr>
              <a:defRPr/>
            </a:pPr>
            <a:endParaRPr lang="en-AU" dirty="0"/>
          </a:p>
          <a:p>
            <a:pPr>
              <a:defRPr/>
            </a:pPr>
            <a:endParaRPr lang="en-AU" dirty="0"/>
          </a:p>
          <a:p>
            <a:pPr>
              <a:defRPr/>
            </a:pPr>
            <a:endParaRPr lang="en-AU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98C600E-1E68-41E9-A3E5-29C61D21CB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864765"/>
              </p:ext>
            </p:extLst>
          </p:nvPr>
        </p:nvGraphicFramePr>
        <p:xfrm>
          <a:off x="198041" y="1795621"/>
          <a:ext cx="8747917" cy="4830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2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8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3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33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5937"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GAMSSA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RAMSSA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GSAS</a:t>
                      </a:r>
                    </a:p>
                  </a:txBody>
                  <a:tcPr marL="91433" marR="91433" marT="45719" marB="4571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445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Resolution (degrees)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0.25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0.08333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0.1</a:t>
                      </a:r>
                    </a:p>
                  </a:txBody>
                  <a:tcPr marL="91433" marR="91433" marT="45719" marB="4571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276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Domain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marL="0" marR="0" lvl="0" indent="0" algn="ctr" defTabSz="2666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altLang="en-US" sz="1400" dirty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180ºW–180ºE, 90ºS–90ºN</a:t>
                      </a:r>
                      <a:endParaRPr lang="en-AU" sz="1400" dirty="0"/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altLang="en-US" sz="1400" dirty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60ºE–190ºE, 70ºS–20ºN</a:t>
                      </a:r>
                      <a:endParaRPr lang="en-AU" sz="1400" dirty="0"/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marL="0" marR="0" lvl="0" indent="0" algn="ctr" defTabSz="2666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altLang="en-US" sz="1400" dirty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0ºE–360ºE, 75ºS–75ºN</a:t>
                      </a:r>
                      <a:endParaRPr lang="en-AU" sz="1400" dirty="0"/>
                    </a:p>
                  </a:txBody>
                  <a:tcPr marL="91433" marR="91433" marT="45719" marB="4571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3445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Depth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>
                          <a:solidFill>
                            <a:schemeClr val="tx1"/>
                          </a:solidFill>
                        </a:rPr>
                        <a:t>Foundation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>
                          <a:solidFill>
                            <a:schemeClr val="tx1"/>
                          </a:solidFill>
                        </a:rPr>
                        <a:t>Foundation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>
                          <a:solidFill>
                            <a:schemeClr val="tx1"/>
                          </a:solidFill>
                        </a:rPr>
                        <a:t>Foundation</a:t>
                      </a:r>
                    </a:p>
                  </a:txBody>
                  <a:tcPr marL="91433" marR="91433" marT="45719" marB="4571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288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Method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OI 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OI 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 err="1"/>
                        <a:t>EnOI</a:t>
                      </a:r>
                      <a:endParaRPr lang="en-AU" sz="1400" dirty="0"/>
                    </a:p>
                  </a:txBody>
                  <a:tcPr marL="91433" marR="91433" marT="45719" marB="4571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58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Background Field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Previous day's analysis plus climatology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Previous day's analysis plus Global Weekly SST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Previous day's analysis</a:t>
                      </a:r>
                    </a:p>
                  </a:txBody>
                  <a:tcPr marL="91433" marR="91433" marT="45719" marB="4571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58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Satellite SST Inputs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NAVO GAC AVHRR, AMSR-2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NAVO GAC AVHRR, AMSR-2,</a:t>
                      </a:r>
                    </a:p>
                    <a:p>
                      <a:pPr algn="ctr"/>
                      <a:r>
                        <a:rPr lang="en-AU" sz="1400" dirty="0"/>
                        <a:t>IMOS HRPT AVHRR</a:t>
                      </a:r>
                      <a:endParaRPr lang="en-AU" sz="1400" dirty="0">
                        <a:solidFill>
                          <a:srgbClr val="FF0000"/>
                        </a:solidFill>
                      </a:endParaRP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NAVO GAC AVHRR, AMSR-2, </a:t>
                      </a:r>
                    </a:p>
                    <a:p>
                      <a:pPr algn="ctr"/>
                      <a:r>
                        <a:rPr lang="en-AU" sz="1400" dirty="0"/>
                        <a:t>S-NPP VIIRS</a:t>
                      </a:r>
                    </a:p>
                  </a:txBody>
                  <a:tcPr marL="91433" marR="91433" marT="45719" marB="45719"/>
                </a:tc>
                <a:extLst>
                  <a:ext uri="{0D108BD9-81ED-4DB2-BD59-A6C34878D82A}">
                    <a16:rowId xmlns:a16="http://schemas.microsoft.com/office/drawing/2014/main" val="561636749"/>
                  </a:ext>
                </a:extLst>
              </a:tr>
              <a:tr h="518158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In situ SST Inputs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Buoys and Ships (from GTS)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marL="0" marR="0" lvl="0" indent="0" algn="ctr" defTabSz="2666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/>
                        <a:t>Buoys, ships, Argo, XBT, CTD (GTS)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None</a:t>
                      </a:r>
                    </a:p>
                  </a:txBody>
                  <a:tcPr marL="91433" marR="91433" marT="45719" marB="45719"/>
                </a:tc>
                <a:extLst>
                  <a:ext uri="{0D108BD9-81ED-4DB2-BD59-A6C34878D82A}">
                    <a16:rowId xmlns:a16="http://schemas.microsoft.com/office/drawing/2014/main" val="3758869839"/>
                  </a:ext>
                </a:extLst>
              </a:tr>
              <a:tr h="518158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Sea-ice inputs</a:t>
                      </a:r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NCEP 1/12</a:t>
                      </a:r>
                      <a:r>
                        <a:rPr lang="en-AU" altLang="en-US" sz="1400" dirty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º sea ice analysis</a:t>
                      </a:r>
                      <a:endParaRPr lang="en-AU" sz="1400" dirty="0"/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marL="0" marR="0" lvl="0" indent="0" algn="ctr" defTabSz="2666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/>
                        <a:t>NCEP 1/12</a:t>
                      </a:r>
                      <a:r>
                        <a:rPr lang="en-AU" altLang="en-US" sz="1400" dirty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º sea ice analysis</a:t>
                      </a:r>
                      <a:endParaRPr lang="en-AU" sz="1400" dirty="0"/>
                    </a:p>
                  </a:txBody>
                  <a:tcPr marL="91433" marR="91433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None</a:t>
                      </a:r>
                    </a:p>
                  </a:txBody>
                  <a:tcPr marL="91433" marR="91433" marT="45719" marB="45719"/>
                </a:tc>
                <a:extLst>
                  <a:ext uri="{0D108BD9-81ED-4DB2-BD59-A6C34878D82A}">
                    <a16:rowId xmlns:a16="http://schemas.microsoft.com/office/drawing/2014/main" val="2547199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5428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E8C4FAFB-2709-40E5-89E6-E154ADC6C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713" y="488950"/>
            <a:ext cx="7053262" cy="7937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AU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GSAS </a:t>
            </a:r>
            <a:r>
              <a:rPr lang="en-AU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SSTfnd</a:t>
            </a:r>
            <a:r>
              <a:rPr lang="en-AU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AU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AU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1) </a:t>
            </a:r>
            <a:r>
              <a:rPr lang="en-AU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AU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Satellite </a:t>
            </a:r>
            <a:r>
              <a:rPr lang="en-AU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SSTfnd</a:t>
            </a:r>
            <a:r>
              <a:rPr lang="en-AU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AU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AU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AU" alt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 Jan – 31 Dec 2017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D4673-9BCC-40A7-8982-97977E2BF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773238"/>
            <a:ext cx="8637587" cy="3836987"/>
          </a:xfrm>
        </p:spPr>
        <p:txBody>
          <a:bodyPr/>
          <a:lstStyle/>
          <a:p>
            <a:pPr marL="0" indent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altLang="en-US" sz="1800" dirty="0">
                <a:latin typeface="Arial" pitchFamily="34" charset="0"/>
                <a:ea typeface="+mn-ea"/>
                <a:cs typeface="Arial" pitchFamily="34" charset="0"/>
              </a:rPr>
              <a:t>Compared previous day's GSAS </a:t>
            </a:r>
            <a:r>
              <a:rPr lang="en-AU" altLang="en-US" sz="1800" dirty="0" err="1">
                <a:latin typeface="Arial" pitchFamily="34" charset="0"/>
                <a:ea typeface="+mn-ea"/>
                <a:cs typeface="Arial" pitchFamily="34" charset="0"/>
              </a:rPr>
              <a:t>SSTfnd</a:t>
            </a:r>
            <a:r>
              <a:rPr lang="en-AU" altLang="en-US" sz="1800" dirty="0">
                <a:latin typeface="Arial" pitchFamily="34" charset="0"/>
                <a:ea typeface="+mn-ea"/>
                <a:cs typeface="Arial" pitchFamily="34" charset="0"/>
              </a:rPr>
              <a:t> with super-</a:t>
            </a:r>
            <a:r>
              <a:rPr lang="en-AU" altLang="en-US" sz="1800" dirty="0" err="1">
                <a:latin typeface="Arial" pitchFamily="34" charset="0"/>
                <a:ea typeface="+mn-ea"/>
                <a:cs typeface="Arial" pitchFamily="34" charset="0"/>
              </a:rPr>
              <a:t>obbed</a:t>
            </a:r>
            <a:r>
              <a:rPr lang="en-AU" altLang="en-US" sz="1800" dirty="0">
                <a:latin typeface="Arial" pitchFamily="34" charset="0"/>
                <a:ea typeface="+mn-ea"/>
                <a:cs typeface="Arial" pitchFamily="34" charset="0"/>
              </a:rPr>
              <a:t> satellite </a:t>
            </a:r>
            <a:r>
              <a:rPr lang="en-AU" altLang="en-US" sz="1800" dirty="0" err="1">
                <a:latin typeface="Arial" pitchFamily="34" charset="0"/>
                <a:ea typeface="+mn-ea"/>
                <a:cs typeface="Arial" pitchFamily="34" charset="0"/>
              </a:rPr>
              <a:t>SSTfnd</a:t>
            </a:r>
            <a:r>
              <a:rPr lang="en-AU" altLang="en-US" sz="1800" dirty="0">
                <a:latin typeface="Arial" pitchFamily="34" charset="0"/>
                <a:ea typeface="+mn-ea"/>
                <a:cs typeface="Arial" pitchFamily="34" charset="0"/>
              </a:rPr>
              <a:t> over Global domain and Australian domain (90ºE–180ºE, 50ºS–5ºN).  </a:t>
            </a:r>
          </a:p>
          <a:p>
            <a:pPr marL="0" indent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 dirty="0">
              <a:latin typeface="Arial" pitchFamily="34" charset="0"/>
              <a:ea typeface="+mn-ea"/>
              <a:cs typeface="Arial" pitchFamily="34" charset="0"/>
            </a:endParaRPr>
          </a:p>
          <a:p>
            <a:pPr marL="0" indent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800" dirty="0">
                <a:latin typeface="Arial" pitchFamily="34" charset="0"/>
                <a:ea typeface="+mn-ea"/>
                <a:cs typeface="Arial" pitchFamily="34" charset="0"/>
              </a:rPr>
              <a:t>Forecast innovation statistics are given for mean daily bias and mean daily MAD.</a:t>
            </a:r>
            <a:endParaRPr lang="en-AU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6448C7-9EE0-4CA4-B69C-6FB260E04D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200351"/>
              </p:ext>
            </p:extLst>
          </p:nvPr>
        </p:nvGraphicFramePr>
        <p:xfrm>
          <a:off x="219075" y="3309938"/>
          <a:ext cx="8705850" cy="1756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1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0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0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92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13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96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41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87969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Analysis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Global</a:t>
                      </a:r>
                    </a:p>
                    <a:p>
                      <a:pPr algn="ctr"/>
                      <a:r>
                        <a:rPr lang="en-AU" sz="1400" dirty="0"/>
                        <a:t>Matchups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Global</a:t>
                      </a:r>
                    </a:p>
                    <a:p>
                      <a:pPr algn="ctr"/>
                      <a:r>
                        <a:rPr lang="en-AU" sz="1400" dirty="0"/>
                        <a:t>Bias (K)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Global </a:t>
                      </a:r>
                    </a:p>
                    <a:p>
                      <a:pPr algn="ctr"/>
                      <a:r>
                        <a:rPr lang="en-AU" sz="1400" dirty="0"/>
                        <a:t>MAD (K)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Australian Matchups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Australian </a:t>
                      </a:r>
                    </a:p>
                    <a:p>
                      <a:pPr algn="ctr"/>
                      <a:r>
                        <a:rPr lang="en-AU" sz="1400" dirty="0"/>
                        <a:t>Bias</a:t>
                      </a:r>
                      <a:r>
                        <a:rPr lang="en-AU" sz="1400" baseline="0" dirty="0"/>
                        <a:t> (K)</a:t>
                      </a:r>
                      <a:endParaRPr lang="en-AU" sz="1400" dirty="0"/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Australian </a:t>
                      </a:r>
                    </a:p>
                    <a:p>
                      <a:pPr algn="ctr"/>
                      <a:r>
                        <a:rPr lang="en-AU" sz="1400" dirty="0"/>
                        <a:t>MAD (K)</a:t>
                      </a:r>
                    </a:p>
                  </a:txBody>
                  <a:tcPr marL="91448" marR="91448" marT="45701" marB="4570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14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GSAS (AVHRR, AMSR-2)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679,290,837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-0.001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0.335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75,210,816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-0.004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0.313</a:t>
                      </a:r>
                    </a:p>
                  </a:txBody>
                  <a:tcPr marL="91448" marR="91448" marT="45701" marB="457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060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GSAS (AVHRR, AMSR-2, VIIRS)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790,599,632</a:t>
                      </a:r>
                    </a:p>
                    <a:p>
                      <a:pPr algn="ctr"/>
                      <a:endParaRPr lang="en-AU" sz="1400" dirty="0"/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-0.006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0.306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88,323,649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-0.009</a:t>
                      </a:r>
                    </a:p>
                  </a:txBody>
                  <a:tcPr marL="91448" marR="91448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0.287</a:t>
                      </a:r>
                    </a:p>
                  </a:txBody>
                  <a:tcPr marL="91448" marR="91448" marT="45701" marB="4570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502" name="TextBox 4">
            <a:extLst>
              <a:ext uri="{FF2B5EF4-FFF2-40B4-BE49-F238E27FC236}">
                <a16:creationId xmlns:a16="http://schemas.microsoft.com/office/drawing/2014/main" id="{A917E806-63B9-4B56-A555-7400D2DCD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" y="5915025"/>
            <a:ext cx="82766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AU" altLang="en-US" b="0" dirty="0">
                <a:cs typeface="Arial" panose="020B0604020202020204" pitchFamily="34" charset="0"/>
              </a:rPr>
              <a:t>Ingesting VIIRS results in a reduction of ~0.03 K in mean daily innovation MAD.</a:t>
            </a:r>
            <a:endParaRPr lang="en-AU" altLang="en-US" b="0" dirty="0"/>
          </a:p>
        </p:txBody>
      </p:sp>
    </p:spTree>
    <p:extLst>
      <p:ext uri="{BB962C8B-B14F-4D97-AF65-F5344CB8AC3E}">
        <p14:creationId xmlns:p14="http://schemas.microsoft.com/office/powerpoint/2010/main" val="373502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F52A15-9DAF-4251-903D-6F4F41725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382" y="4094794"/>
            <a:ext cx="3545617" cy="3094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8470C0-3554-46ED-AB58-A034DCF1A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561" y="4094797"/>
            <a:ext cx="3545615" cy="3094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74A9AE-D772-47B9-A2FF-42DC56DBD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561" y="1375251"/>
            <a:ext cx="3545615" cy="3094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4F90DA-D4A7-4CE8-8D1B-DB28C59E97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8384" y="1375251"/>
            <a:ext cx="3545616" cy="3094356"/>
          </a:xfrm>
          <a:prstGeom prst="rect">
            <a:avLst/>
          </a:prstGeom>
        </p:spPr>
      </p:pic>
      <p:sp>
        <p:nvSpPr>
          <p:cNvPr id="23557" name="Title 1">
            <a:extLst>
              <a:ext uri="{FF2B5EF4-FFF2-40B4-BE49-F238E27FC236}">
                <a16:creationId xmlns:a16="http://schemas.microsoft.com/office/drawing/2014/main" id="{B0165965-9C4A-41E8-B43B-ABBCF66FEF2C}"/>
              </a:ext>
            </a:extLst>
          </p:cNvPr>
          <p:cNvSpPr txBox="1">
            <a:spLocks/>
          </p:cNvSpPr>
          <p:nvPr/>
        </p:nvSpPr>
        <p:spPr bwMode="auto">
          <a:xfrm>
            <a:off x="0" y="312738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 anchor="ctr"/>
          <a:lstStyle>
            <a:lvl1pPr defTabSz="457200" fontAlgn="t"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457200" fontAlgn="t"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 defTabSz="457200" fontAlgn="t">
              <a:spcBef>
                <a:spcPct val="15000"/>
              </a:spcBef>
              <a:spcAft>
                <a:spcPct val="15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 defTabSz="457200" fontAlgn="t">
              <a:spcBef>
                <a:spcPct val="15000"/>
              </a:spcBef>
              <a:spcAft>
                <a:spcPct val="15000"/>
              </a:spcAft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AU" altLang="en-US" b="0" dirty="0">
                <a:solidFill>
                  <a:srgbClr val="0E5F7E"/>
                </a:solidFill>
              </a:rPr>
              <a:t>GSAS vs OI analyses (RAMSSA and CMC)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AU" altLang="en-US" sz="2000" b="0" dirty="0">
                <a:solidFill>
                  <a:srgbClr val="0E5F7E"/>
                </a:solidFill>
              </a:rPr>
              <a:t>SST: East Australian Current 1 March 2018</a:t>
            </a:r>
            <a:endParaRPr lang="en-AU" altLang="en-US" sz="2000" b="0" dirty="0">
              <a:solidFill>
                <a:schemeClr val="tx2"/>
              </a:solidFill>
            </a:endParaRPr>
          </a:p>
        </p:txBody>
      </p:sp>
      <p:sp>
        <p:nvSpPr>
          <p:cNvPr id="23558" name="Text Placeholder 6">
            <a:extLst>
              <a:ext uri="{FF2B5EF4-FFF2-40B4-BE49-F238E27FC236}">
                <a16:creationId xmlns:a16="http://schemas.microsoft.com/office/drawing/2014/main" id="{3E23ACA8-31EC-4892-953E-D6645847641F}"/>
              </a:ext>
            </a:extLst>
          </p:cNvPr>
          <p:cNvSpPr txBox="1">
            <a:spLocks/>
          </p:cNvSpPr>
          <p:nvPr/>
        </p:nvSpPr>
        <p:spPr bwMode="auto">
          <a:xfrm>
            <a:off x="1395413" y="1262063"/>
            <a:ext cx="5183187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fontAlgn="t"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1363" indent="-284163" defTabSz="912813" fontAlgn="t"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1413" indent="-228600" defTabSz="912813" fontAlgn="t">
              <a:spcBef>
                <a:spcPct val="15000"/>
              </a:spcBef>
              <a:spcAft>
                <a:spcPct val="15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598613" indent="-228600" defTabSz="912813" fontAlgn="t">
              <a:spcBef>
                <a:spcPct val="15000"/>
              </a:spcBef>
              <a:spcAft>
                <a:spcPct val="15000"/>
              </a:spcAft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AU" altLang="en-US" sz="1600" b="0"/>
              <a:t>Operational RAMSSA (no VIIRS) (9 km)</a:t>
            </a:r>
          </a:p>
        </p:txBody>
      </p:sp>
      <p:sp>
        <p:nvSpPr>
          <p:cNvPr id="23559" name="Text Placeholder 6">
            <a:extLst>
              <a:ext uri="{FF2B5EF4-FFF2-40B4-BE49-F238E27FC236}">
                <a16:creationId xmlns:a16="http://schemas.microsoft.com/office/drawing/2014/main" id="{1E42BD10-BBFC-45B6-81ED-F4DEBE6E1D57}"/>
              </a:ext>
            </a:extLst>
          </p:cNvPr>
          <p:cNvSpPr txBox="1">
            <a:spLocks/>
          </p:cNvSpPr>
          <p:nvPr/>
        </p:nvSpPr>
        <p:spPr bwMode="auto">
          <a:xfrm>
            <a:off x="5878513" y="4156075"/>
            <a:ext cx="51831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fontAlgn="t"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1363" indent="-284163" defTabSz="912813" fontAlgn="t"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1413" indent="-228600" defTabSz="912813" fontAlgn="t">
              <a:spcBef>
                <a:spcPct val="15000"/>
              </a:spcBef>
              <a:spcAft>
                <a:spcPct val="15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598613" indent="-228600" defTabSz="912813" fontAlgn="t">
              <a:spcBef>
                <a:spcPct val="15000"/>
              </a:spcBef>
              <a:spcAft>
                <a:spcPct val="15000"/>
              </a:spcAft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AU" altLang="en-US" sz="1600" b="0"/>
              <a:t>GSAS (VIIRS) (10 km)</a:t>
            </a:r>
          </a:p>
        </p:txBody>
      </p:sp>
      <p:sp>
        <p:nvSpPr>
          <p:cNvPr id="23561" name="Text Placeholder 6">
            <a:extLst>
              <a:ext uri="{FF2B5EF4-FFF2-40B4-BE49-F238E27FC236}">
                <a16:creationId xmlns:a16="http://schemas.microsoft.com/office/drawing/2014/main" id="{8062E978-0677-4857-853C-D528FD47111D}"/>
              </a:ext>
            </a:extLst>
          </p:cNvPr>
          <p:cNvSpPr txBox="1">
            <a:spLocks/>
          </p:cNvSpPr>
          <p:nvPr/>
        </p:nvSpPr>
        <p:spPr bwMode="auto">
          <a:xfrm>
            <a:off x="1395413" y="4167188"/>
            <a:ext cx="5183187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fontAlgn="t"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1363" indent="-284163" defTabSz="912813" fontAlgn="t"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1413" indent="-228600" defTabSz="912813" fontAlgn="t">
              <a:spcBef>
                <a:spcPct val="15000"/>
              </a:spcBef>
              <a:spcAft>
                <a:spcPct val="15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598613" indent="-228600" defTabSz="912813" fontAlgn="t">
              <a:spcBef>
                <a:spcPct val="15000"/>
              </a:spcBef>
              <a:spcAft>
                <a:spcPct val="15000"/>
              </a:spcAft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AU" altLang="en-US" sz="1600" b="0"/>
              <a:t>GSAS (no VIIRS)  (10 km)</a:t>
            </a:r>
          </a:p>
        </p:txBody>
      </p:sp>
      <p:sp>
        <p:nvSpPr>
          <p:cNvPr id="23562" name="Text Placeholder 6">
            <a:extLst>
              <a:ext uri="{FF2B5EF4-FFF2-40B4-BE49-F238E27FC236}">
                <a16:creationId xmlns:a16="http://schemas.microsoft.com/office/drawing/2014/main" id="{BFCE6EA7-4460-4D79-85A7-BBEB0AAEC99C}"/>
              </a:ext>
            </a:extLst>
          </p:cNvPr>
          <p:cNvSpPr txBox="1">
            <a:spLocks/>
          </p:cNvSpPr>
          <p:nvPr/>
        </p:nvSpPr>
        <p:spPr bwMode="auto">
          <a:xfrm>
            <a:off x="5878513" y="1271588"/>
            <a:ext cx="5183187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fontAlgn="t"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1363" indent="-284163" defTabSz="912813" fontAlgn="t"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1413" indent="-228600" defTabSz="912813" fontAlgn="t">
              <a:spcBef>
                <a:spcPct val="15000"/>
              </a:spcBef>
              <a:spcAft>
                <a:spcPct val="15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598613" indent="-228600" defTabSz="912813" fontAlgn="t">
              <a:spcBef>
                <a:spcPct val="15000"/>
              </a:spcBef>
              <a:spcAft>
                <a:spcPct val="15000"/>
              </a:spcAft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AU" altLang="en-US" sz="1600" b="0" dirty="0"/>
              <a:t>CMC (VIIRS) (10 km)</a:t>
            </a:r>
          </a:p>
        </p:txBody>
      </p:sp>
    </p:spTree>
    <p:extLst>
      <p:ext uri="{BB962C8B-B14F-4D97-AF65-F5344CB8AC3E}">
        <p14:creationId xmlns:p14="http://schemas.microsoft.com/office/powerpoint/2010/main" val="768359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BF4FB55-3C1B-4489-A901-BD425436A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382" y="4094793"/>
            <a:ext cx="3545618" cy="30943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205B79-3FAC-411D-94F8-55B10D150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382" y="1375251"/>
            <a:ext cx="3545618" cy="30943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511D9B-4D2D-4D00-8759-12794265C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557" y="4094793"/>
            <a:ext cx="3545619" cy="3094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795421-F996-46A2-997D-9D4DA6CAC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561" y="1375251"/>
            <a:ext cx="3545615" cy="3094355"/>
          </a:xfrm>
          <a:prstGeom prst="rect">
            <a:avLst/>
          </a:prstGeom>
        </p:spPr>
      </p:pic>
      <p:sp>
        <p:nvSpPr>
          <p:cNvPr id="23557" name="Title 1">
            <a:extLst>
              <a:ext uri="{FF2B5EF4-FFF2-40B4-BE49-F238E27FC236}">
                <a16:creationId xmlns:a16="http://schemas.microsoft.com/office/drawing/2014/main" id="{B0165965-9C4A-41E8-B43B-ABBCF66FEF2C}"/>
              </a:ext>
            </a:extLst>
          </p:cNvPr>
          <p:cNvSpPr txBox="1">
            <a:spLocks/>
          </p:cNvSpPr>
          <p:nvPr/>
        </p:nvSpPr>
        <p:spPr bwMode="auto">
          <a:xfrm>
            <a:off x="0" y="312738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 anchor="ctr"/>
          <a:lstStyle>
            <a:lvl1pPr defTabSz="457200" fontAlgn="t"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457200" fontAlgn="t"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 defTabSz="457200" fontAlgn="t">
              <a:spcBef>
                <a:spcPct val="15000"/>
              </a:spcBef>
              <a:spcAft>
                <a:spcPct val="15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 defTabSz="457200" fontAlgn="t">
              <a:spcBef>
                <a:spcPct val="15000"/>
              </a:spcBef>
              <a:spcAft>
                <a:spcPct val="15000"/>
              </a:spcAft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AU" altLang="en-US" b="0" dirty="0">
                <a:solidFill>
                  <a:srgbClr val="0E5F7E"/>
                </a:solidFill>
              </a:rPr>
              <a:t>GSAS vs OI analyses (RAMSSA and CMC)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AU" altLang="en-US" sz="2000" b="0" dirty="0">
                <a:solidFill>
                  <a:srgbClr val="0E5F7E"/>
                </a:solidFill>
              </a:rPr>
              <a:t>SST: East Australian Current 1-31 March 2018</a:t>
            </a:r>
            <a:endParaRPr lang="en-AU" altLang="en-US" sz="2000" b="0" dirty="0">
              <a:solidFill>
                <a:schemeClr val="tx2"/>
              </a:solidFill>
            </a:endParaRPr>
          </a:p>
        </p:txBody>
      </p:sp>
      <p:sp>
        <p:nvSpPr>
          <p:cNvPr id="23558" name="Text Placeholder 6">
            <a:extLst>
              <a:ext uri="{FF2B5EF4-FFF2-40B4-BE49-F238E27FC236}">
                <a16:creationId xmlns:a16="http://schemas.microsoft.com/office/drawing/2014/main" id="{3E23ACA8-31EC-4892-953E-D6645847641F}"/>
              </a:ext>
            </a:extLst>
          </p:cNvPr>
          <p:cNvSpPr txBox="1">
            <a:spLocks/>
          </p:cNvSpPr>
          <p:nvPr/>
        </p:nvSpPr>
        <p:spPr bwMode="auto">
          <a:xfrm>
            <a:off x="1395413" y="1262063"/>
            <a:ext cx="5183187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fontAlgn="t"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1363" indent="-284163" defTabSz="912813" fontAlgn="t"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1413" indent="-228600" defTabSz="912813" fontAlgn="t">
              <a:spcBef>
                <a:spcPct val="15000"/>
              </a:spcBef>
              <a:spcAft>
                <a:spcPct val="15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598613" indent="-228600" defTabSz="912813" fontAlgn="t">
              <a:spcBef>
                <a:spcPct val="15000"/>
              </a:spcBef>
              <a:spcAft>
                <a:spcPct val="15000"/>
              </a:spcAft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AU" altLang="en-US" sz="1600" b="0"/>
              <a:t>Operational RAMSSA (no VIIRS) (9 km)</a:t>
            </a:r>
          </a:p>
        </p:txBody>
      </p:sp>
      <p:sp>
        <p:nvSpPr>
          <p:cNvPr id="23559" name="Text Placeholder 6">
            <a:extLst>
              <a:ext uri="{FF2B5EF4-FFF2-40B4-BE49-F238E27FC236}">
                <a16:creationId xmlns:a16="http://schemas.microsoft.com/office/drawing/2014/main" id="{1E42BD10-BBFC-45B6-81ED-F4DEBE6E1D57}"/>
              </a:ext>
            </a:extLst>
          </p:cNvPr>
          <p:cNvSpPr txBox="1">
            <a:spLocks/>
          </p:cNvSpPr>
          <p:nvPr/>
        </p:nvSpPr>
        <p:spPr bwMode="auto">
          <a:xfrm>
            <a:off x="5878513" y="4156075"/>
            <a:ext cx="51831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fontAlgn="t"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1363" indent="-284163" defTabSz="912813" fontAlgn="t"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1413" indent="-228600" defTabSz="912813" fontAlgn="t">
              <a:spcBef>
                <a:spcPct val="15000"/>
              </a:spcBef>
              <a:spcAft>
                <a:spcPct val="15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598613" indent="-228600" defTabSz="912813" fontAlgn="t">
              <a:spcBef>
                <a:spcPct val="15000"/>
              </a:spcBef>
              <a:spcAft>
                <a:spcPct val="15000"/>
              </a:spcAft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AU" altLang="en-US" sz="1600" b="0" dirty="0"/>
              <a:t>GSAS (VIIRS) (10 km)</a:t>
            </a:r>
          </a:p>
        </p:txBody>
      </p:sp>
      <p:sp>
        <p:nvSpPr>
          <p:cNvPr id="23561" name="Text Placeholder 6">
            <a:extLst>
              <a:ext uri="{FF2B5EF4-FFF2-40B4-BE49-F238E27FC236}">
                <a16:creationId xmlns:a16="http://schemas.microsoft.com/office/drawing/2014/main" id="{8062E978-0677-4857-853C-D528FD47111D}"/>
              </a:ext>
            </a:extLst>
          </p:cNvPr>
          <p:cNvSpPr txBox="1">
            <a:spLocks/>
          </p:cNvSpPr>
          <p:nvPr/>
        </p:nvSpPr>
        <p:spPr bwMode="auto">
          <a:xfrm>
            <a:off x="1395413" y="4167188"/>
            <a:ext cx="5183187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fontAlgn="t"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1363" indent="-284163" defTabSz="912813" fontAlgn="t"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1413" indent="-228600" defTabSz="912813" fontAlgn="t">
              <a:spcBef>
                <a:spcPct val="15000"/>
              </a:spcBef>
              <a:spcAft>
                <a:spcPct val="15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598613" indent="-228600" defTabSz="912813" fontAlgn="t">
              <a:spcBef>
                <a:spcPct val="15000"/>
              </a:spcBef>
              <a:spcAft>
                <a:spcPct val="15000"/>
              </a:spcAft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AU" altLang="en-US" sz="1600" b="0"/>
              <a:t>GSAS (no VIIRS)  (10 km)</a:t>
            </a:r>
          </a:p>
        </p:txBody>
      </p:sp>
      <p:sp>
        <p:nvSpPr>
          <p:cNvPr id="23562" name="Text Placeholder 6">
            <a:extLst>
              <a:ext uri="{FF2B5EF4-FFF2-40B4-BE49-F238E27FC236}">
                <a16:creationId xmlns:a16="http://schemas.microsoft.com/office/drawing/2014/main" id="{BFCE6EA7-4460-4D79-85A7-BBEB0AAEC99C}"/>
              </a:ext>
            </a:extLst>
          </p:cNvPr>
          <p:cNvSpPr txBox="1">
            <a:spLocks/>
          </p:cNvSpPr>
          <p:nvPr/>
        </p:nvSpPr>
        <p:spPr bwMode="auto">
          <a:xfrm>
            <a:off x="5878513" y="1271588"/>
            <a:ext cx="5183187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fontAlgn="t"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1363" indent="-284163" defTabSz="912813" fontAlgn="t"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1413" indent="-228600" defTabSz="912813" fontAlgn="t">
              <a:spcBef>
                <a:spcPct val="15000"/>
              </a:spcBef>
              <a:spcAft>
                <a:spcPct val="15000"/>
              </a:spcAft>
              <a:buChar char="•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598613" indent="-228600" defTabSz="912813" fontAlgn="t">
              <a:spcBef>
                <a:spcPct val="15000"/>
              </a:spcBef>
              <a:spcAft>
                <a:spcPct val="15000"/>
              </a:spcAft>
              <a:buChar char="–"/>
              <a:defRPr sz="2400">
                <a:solidFill>
                  <a:srgbClr val="6666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AU" altLang="en-US" sz="1600" b="0" dirty="0"/>
              <a:t>CMC (VIIRS) (10 km)</a:t>
            </a:r>
          </a:p>
        </p:txBody>
      </p:sp>
    </p:spTree>
    <p:extLst>
      <p:ext uri="{BB962C8B-B14F-4D97-AF65-F5344CB8AC3E}">
        <p14:creationId xmlns:p14="http://schemas.microsoft.com/office/powerpoint/2010/main" val="2787438019"/>
      </p:ext>
    </p:extLst>
  </p:cSld>
  <p:clrMapOvr>
    <a:masterClrMapping/>
  </p:clrMapOvr>
</p:sld>
</file>

<file path=ppt/theme/theme1.xml><?xml version="1.0" encoding="utf-8"?>
<a:theme xmlns:a="http://schemas.openxmlformats.org/drawingml/2006/main" name="Bureau_Generic_2012_v2">
  <a:themeElements>
    <a:clrScheme name="Bureau_Generic_2012_v2 2">
      <a:dk1>
        <a:srgbClr val="666666"/>
      </a:dk1>
      <a:lt1>
        <a:srgbClr val="FFFFFF"/>
      </a:lt1>
      <a:dk2>
        <a:srgbClr val="34657F"/>
      </a:dk2>
      <a:lt2>
        <a:srgbClr val="EEECE1"/>
      </a:lt2>
      <a:accent1>
        <a:srgbClr val="00AFD7"/>
      </a:accent1>
      <a:accent2>
        <a:srgbClr val="34657F"/>
      </a:accent2>
      <a:accent3>
        <a:srgbClr val="FFFFFF"/>
      </a:accent3>
      <a:accent4>
        <a:srgbClr val="565656"/>
      </a:accent4>
      <a:accent5>
        <a:srgbClr val="AAD4E8"/>
      </a:accent5>
      <a:accent6>
        <a:srgbClr val="2E5B72"/>
      </a:accent6>
      <a:hlink>
        <a:srgbClr val="00AFD7"/>
      </a:hlink>
      <a:folHlink>
        <a:srgbClr val="671E7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ureau_Generic_2012_v2 1">
        <a:dk1>
          <a:srgbClr val="666666"/>
        </a:dk1>
        <a:lt1>
          <a:srgbClr val="FFFFFF"/>
        </a:lt1>
        <a:dk2>
          <a:srgbClr val="1F497D"/>
        </a:dk2>
        <a:lt2>
          <a:srgbClr val="EEECE1"/>
        </a:lt2>
        <a:accent1>
          <a:srgbClr val="10ADDA"/>
        </a:accent1>
        <a:accent2>
          <a:srgbClr val="2A597A"/>
        </a:accent2>
        <a:accent3>
          <a:srgbClr val="FFFFFF"/>
        </a:accent3>
        <a:accent4>
          <a:srgbClr val="565656"/>
        </a:accent4>
        <a:accent5>
          <a:srgbClr val="AAD3EA"/>
        </a:accent5>
        <a:accent6>
          <a:srgbClr val="25506E"/>
        </a:accent6>
        <a:hlink>
          <a:srgbClr val="FF0000"/>
        </a:hlink>
        <a:folHlink>
          <a:srgbClr val="FFE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reau_Generic_2012_v2 2">
        <a:dk1>
          <a:srgbClr val="666666"/>
        </a:dk1>
        <a:lt1>
          <a:srgbClr val="FFFFFF"/>
        </a:lt1>
        <a:dk2>
          <a:srgbClr val="34657F"/>
        </a:dk2>
        <a:lt2>
          <a:srgbClr val="EEECE1"/>
        </a:lt2>
        <a:accent1>
          <a:srgbClr val="00AFD7"/>
        </a:accent1>
        <a:accent2>
          <a:srgbClr val="34657F"/>
        </a:accent2>
        <a:accent3>
          <a:srgbClr val="FFFFFF"/>
        </a:accent3>
        <a:accent4>
          <a:srgbClr val="565656"/>
        </a:accent4>
        <a:accent5>
          <a:srgbClr val="AAD4E8"/>
        </a:accent5>
        <a:accent6>
          <a:srgbClr val="2E5B72"/>
        </a:accent6>
        <a:hlink>
          <a:srgbClr val="00AFD7"/>
        </a:hlink>
        <a:folHlink>
          <a:srgbClr val="671E7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ureau Blank">
  <a:themeElements>
    <a:clrScheme name="Bureau Blank 13">
      <a:dk1>
        <a:srgbClr val="666666"/>
      </a:dk1>
      <a:lt1>
        <a:srgbClr val="FFFFFF"/>
      </a:lt1>
      <a:dk2>
        <a:srgbClr val="34657F"/>
      </a:dk2>
      <a:lt2>
        <a:srgbClr val="EEECE1"/>
      </a:lt2>
      <a:accent1>
        <a:srgbClr val="00AFD7"/>
      </a:accent1>
      <a:accent2>
        <a:srgbClr val="34657F"/>
      </a:accent2>
      <a:accent3>
        <a:srgbClr val="FFFFFF"/>
      </a:accent3>
      <a:accent4>
        <a:srgbClr val="565656"/>
      </a:accent4>
      <a:accent5>
        <a:srgbClr val="AAD4E8"/>
      </a:accent5>
      <a:accent6>
        <a:srgbClr val="2E5B72"/>
      </a:accent6>
      <a:hlink>
        <a:srgbClr val="00AFD7"/>
      </a:hlink>
      <a:folHlink>
        <a:srgbClr val="671E75"/>
      </a:folHlink>
    </a:clrScheme>
    <a:fontScheme name="Bureau 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ureau 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reau 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reau 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reau 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reau 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reau 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reau 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reau 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reau 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reau 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reau 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reau 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reau Blank 13">
        <a:dk1>
          <a:srgbClr val="666666"/>
        </a:dk1>
        <a:lt1>
          <a:srgbClr val="FFFFFF"/>
        </a:lt1>
        <a:dk2>
          <a:srgbClr val="34657F"/>
        </a:dk2>
        <a:lt2>
          <a:srgbClr val="EEECE1"/>
        </a:lt2>
        <a:accent1>
          <a:srgbClr val="00AFD7"/>
        </a:accent1>
        <a:accent2>
          <a:srgbClr val="34657F"/>
        </a:accent2>
        <a:accent3>
          <a:srgbClr val="FFFFFF"/>
        </a:accent3>
        <a:accent4>
          <a:srgbClr val="565656"/>
        </a:accent4>
        <a:accent5>
          <a:srgbClr val="AAD4E8"/>
        </a:accent5>
        <a:accent6>
          <a:srgbClr val="2E5B72"/>
        </a:accent6>
        <a:hlink>
          <a:srgbClr val="00AFD7"/>
        </a:hlink>
        <a:folHlink>
          <a:srgbClr val="671E7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ureau_Generic_2012_v2">
  <a:themeElements>
    <a:clrScheme name="Bureau_Generic_2012_v2 2">
      <a:dk1>
        <a:srgbClr val="666666"/>
      </a:dk1>
      <a:lt1>
        <a:srgbClr val="FFFFFF"/>
      </a:lt1>
      <a:dk2>
        <a:srgbClr val="34657F"/>
      </a:dk2>
      <a:lt2>
        <a:srgbClr val="EEECE1"/>
      </a:lt2>
      <a:accent1>
        <a:srgbClr val="00AFD7"/>
      </a:accent1>
      <a:accent2>
        <a:srgbClr val="34657F"/>
      </a:accent2>
      <a:accent3>
        <a:srgbClr val="FFFFFF"/>
      </a:accent3>
      <a:accent4>
        <a:srgbClr val="565656"/>
      </a:accent4>
      <a:accent5>
        <a:srgbClr val="AAD4E8"/>
      </a:accent5>
      <a:accent6>
        <a:srgbClr val="2E5B72"/>
      </a:accent6>
      <a:hlink>
        <a:srgbClr val="00AFD7"/>
      </a:hlink>
      <a:folHlink>
        <a:srgbClr val="671E7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ureau_Generic_2012_v2 1">
        <a:dk1>
          <a:srgbClr val="666666"/>
        </a:dk1>
        <a:lt1>
          <a:srgbClr val="FFFFFF"/>
        </a:lt1>
        <a:dk2>
          <a:srgbClr val="1F497D"/>
        </a:dk2>
        <a:lt2>
          <a:srgbClr val="EEECE1"/>
        </a:lt2>
        <a:accent1>
          <a:srgbClr val="10ADDA"/>
        </a:accent1>
        <a:accent2>
          <a:srgbClr val="2A597A"/>
        </a:accent2>
        <a:accent3>
          <a:srgbClr val="FFFFFF"/>
        </a:accent3>
        <a:accent4>
          <a:srgbClr val="565656"/>
        </a:accent4>
        <a:accent5>
          <a:srgbClr val="AAD3EA"/>
        </a:accent5>
        <a:accent6>
          <a:srgbClr val="25506E"/>
        </a:accent6>
        <a:hlink>
          <a:srgbClr val="FF0000"/>
        </a:hlink>
        <a:folHlink>
          <a:srgbClr val="FFE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reau_Generic_2012_v2 2">
        <a:dk1>
          <a:srgbClr val="666666"/>
        </a:dk1>
        <a:lt1>
          <a:srgbClr val="FFFFFF"/>
        </a:lt1>
        <a:dk2>
          <a:srgbClr val="34657F"/>
        </a:dk2>
        <a:lt2>
          <a:srgbClr val="EEECE1"/>
        </a:lt2>
        <a:accent1>
          <a:srgbClr val="00AFD7"/>
        </a:accent1>
        <a:accent2>
          <a:srgbClr val="34657F"/>
        </a:accent2>
        <a:accent3>
          <a:srgbClr val="FFFFFF"/>
        </a:accent3>
        <a:accent4>
          <a:srgbClr val="565656"/>
        </a:accent4>
        <a:accent5>
          <a:srgbClr val="AAD4E8"/>
        </a:accent5>
        <a:accent6>
          <a:srgbClr val="2E5B72"/>
        </a:accent6>
        <a:hlink>
          <a:srgbClr val="00AFD7"/>
        </a:hlink>
        <a:folHlink>
          <a:srgbClr val="671E7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Bureau_Generic_2012_v2</Template>
  <TotalTime>189034</TotalTime>
  <Words>2620</Words>
  <Application>Microsoft Office PowerPoint</Application>
  <PresentationFormat>Overhead</PresentationFormat>
  <Paragraphs>337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ＭＳ Ｐゴシック</vt:lpstr>
      <vt:lpstr>ＭＳ Ｐゴシック</vt:lpstr>
      <vt:lpstr>Arial</vt:lpstr>
      <vt:lpstr>Calibri</vt:lpstr>
      <vt:lpstr>Cambria Math</vt:lpstr>
      <vt:lpstr>Lucida Grande</vt:lpstr>
      <vt:lpstr>Symbol</vt:lpstr>
      <vt:lpstr>Bureau_Generic_2012_v2</vt:lpstr>
      <vt:lpstr>Bureau Blank</vt:lpstr>
      <vt:lpstr>1_Bureau_Generic_2012_v2</vt:lpstr>
      <vt:lpstr> An Ensemble Optimal Interpolation SST Analysis based on the EnKF-C System </vt:lpstr>
      <vt:lpstr>Introduction</vt:lpstr>
      <vt:lpstr>EnKF-C EnOI</vt:lpstr>
      <vt:lpstr>Advantages of EnKF-C</vt:lpstr>
      <vt:lpstr>Global SST Analysis System (GSAS)  EnOI SST analyses </vt:lpstr>
      <vt:lpstr>GAMSSA/RAMSSA Daily SST Analyses  vs GSAS</vt:lpstr>
      <vt:lpstr>GSAS SSTfnd(t – 1) – Satellite SSTfnd(t) 1 Jan – 31 Dec 2017</vt:lpstr>
      <vt:lpstr>PowerPoint Presentation</vt:lpstr>
      <vt:lpstr>PowerPoint Presentation</vt:lpstr>
      <vt:lpstr>PowerPoint Presentation</vt:lpstr>
      <vt:lpstr>PowerPoint Presentation</vt:lpstr>
      <vt:lpstr>Analysis SSTfnd(t – 1) – Buoy SSTfnd(t) 1 Jan – 31 Dec 2017</vt:lpstr>
      <vt:lpstr>Conclusions so far…</vt:lpstr>
      <vt:lpstr>Future EnOI SST Work in 2019</vt:lpstr>
      <vt:lpstr>Questions?</vt:lpstr>
      <vt:lpstr>Additional slides for discussion</vt:lpstr>
      <vt:lpstr>GSAS SSTfnd(t – 1) – Reference SST(t) 1 Jan – 31 Dec 2017</vt:lpstr>
      <vt:lpstr>Analysis SSTfnd(t) – Buoy SSTfnd(t) 1 Jan – 31 Dec 2017</vt:lpstr>
      <vt:lpstr>Daily Global and Regional Multi-Sensor SST analyses (GAMSSA and RAMSSA) http://www.bom.gov.au/marine/sst.shtml </vt:lpstr>
      <vt:lpstr>Bureau SST requirements for NWP and Coupled models (2011 – 2013)</vt:lpstr>
    </vt:vector>
  </TitlesOfParts>
  <Company>Bureau of Meteorology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consistent day/night SST regression algorithm based on 3-channel AVHRR</dc:title>
  <dc:creator>cgriffin</dc:creator>
  <cp:lastModifiedBy>Helen Beggs</cp:lastModifiedBy>
  <cp:revision>1732</cp:revision>
  <cp:lastPrinted>2018-11-12T05:59:09Z</cp:lastPrinted>
  <dcterms:created xsi:type="dcterms:W3CDTF">2013-06-07T01:03:12Z</dcterms:created>
  <dcterms:modified xsi:type="dcterms:W3CDTF">2018-11-20T06:09:36Z</dcterms:modified>
</cp:coreProperties>
</file>