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3" r:id="rId2"/>
    <p:sldMasterId id="2147483762" r:id="rId3"/>
  </p:sldMasterIdLst>
  <p:notesMasterIdLst>
    <p:notesMasterId r:id="rId36"/>
  </p:notesMasterIdLst>
  <p:handoutMasterIdLst>
    <p:handoutMasterId r:id="rId37"/>
  </p:handoutMasterIdLst>
  <p:sldIdLst>
    <p:sldId id="595" r:id="rId4"/>
    <p:sldId id="462" r:id="rId5"/>
    <p:sldId id="629" r:id="rId6"/>
    <p:sldId id="537" r:id="rId7"/>
    <p:sldId id="494" r:id="rId8"/>
    <p:sldId id="515" r:id="rId9"/>
    <p:sldId id="516" r:id="rId10"/>
    <p:sldId id="517" r:id="rId11"/>
    <p:sldId id="521" r:id="rId12"/>
    <p:sldId id="542" r:id="rId13"/>
    <p:sldId id="540" r:id="rId14"/>
    <p:sldId id="529" r:id="rId15"/>
    <p:sldId id="530" r:id="rId16"/>
    <p:sldId id="531" r:id="rId17"/>
    <p:sldId id="561" r:id="rId18"/>
    <p:sldId id="627" r:id="rId19"/>
    <p:sldId id="597" r:id="rId20"/>
    <p:sldId id="607" r:id="rId21"/>
    <p:sldId id="552" r:id="rId22"/>
    <p:sldId id="576" r:id="rId23"/>
    <p:sldId id="644" r:id="rId24"/>
    <p:sldId id="637" r:id="rId25"/>
    <p:sldId id="620" r:id="rId26"/>
    <p:sldId id="621" r:id="rId27"/>
    <p:sldId id="622" r:id="rId28"/>
    <p:sldId id="626" r:id="rId29"/>
    <p:sldId id="624" r:id="rId30"/>
    <p:sldId id="625" r:id="rId31"/>
    <p:sldId id="623" r:id="rId32"/>
    <p:sldId id="635" r:id="rId33"/>
    <p:sldId id="641" r:id="rId34"/>
    <p:sldId id="643" r:id="rId3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9"/>
    <a:srgbClr val="0033CC"/>
    <a:srgbClr val="6C8AAF"/>
    <a:srgbClr val="FF00FF"/>
    <a:srgbClr val="064E83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5" autoAdjust="0"/>
    <p:restoredTop sz="94671" autoAdjust="0"/>
  </p:normalViewPr>
  <p:slideViewPr>
    <p:cSldViewPr snapToGrid="0" snapToObjects="1" showGuides="1">
      <p:cViewPr>
        <p:scale>
          <a:sx n="75" d="100"/>
          <a:sy n="75" d="100"/>
        </p:scale>
        <p:origin x="-312" y="-42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E3360-3885-4A6F-A941-D0220DEED830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56BCCF4-84F0-4FE1-BDFA-990307D9B0A2}">
      <dgm:prSet custT="1"/>
      <dgm:spPr/>
      <dgm:t>
        <a:bodyPr/>
        <a:lstStyle/>
        <a:p>
          <a:pPr rtl="0"/>
          <a:r>
            <a:rPr lang="en-GB" sz="1400" b="1" dirty="0" smtClean="0"/>
            <a:t>Observation uncertainties</a:t>
          </a:r>
          <a:endParaRPr lang="en-GB" sz="1400" b="1" dirty="0"/>
        </a:p>
      </dgm:t>
    </dgm:pt>
    <dgm:pt modelId="{7CE29DB8-F0AB-4794-BAB0-38062AD5ECFD}" type="parTrans" cxnId="{52E0A284-018C-488F-9A8F-507FE605B1C5}">
      <dgm:prSet/>
      <dgm:spPr/>
      <dgm:t>
        <a:bodyPr/>
        <a:lstStyle/>
        <a:p>
          <a:endParaRPr lang="en-GB" sz="1400" b="1"/>
        </a:p>
      </dgm:t>
    </dgm:pt>
    <dgm:pt modelId="{D8FCF9C1-212B-4B15-BD20-CF3FAB9B8E20}" type="sibTrans" cxnId="{52E0A284-018C-488F-9A8F-507FE605B1C5}">
      <dgm:prSet custT="1"/>
      <dgm:spPr/>
      <dgm:t>
        <a:bodyPr/>
        <a:lstStyle/>
        <a:p>
          <a:endParaRPr lang="en-GB" sz="1400" b="1" dirty="0"/>
        </a:p>
      </dgm:t>
    </dgm:pt>
    <dgm:pt modelId="{4BC3FDA5-EB83-41C2-84C5-B465BA989BD9}">
      <dgm:prSet custT="1"/>
      <dgm:spPr/>
      <dgm:t>
        <a:bodyPr/>
        <a:lstStyle/>
        <a:p>
          <a:pPr rtl="0"/>
          <a:r>
            <a:rPr lang="en-GB" sz="1400" b="1" dirty="0" smtClean="0"/>
            <a:t>Model uncertainties</a:t>
          </a:r>
          <a:endParaRPr lang="en-GB" sz="1400" b="1" dirty="0"/>
        </a:p>
      </dgm:t>
    </dgm:pt>
    <dgm:pt modelId="{FBF5B240-CE1D-441C-80A8-F4471C3E5AA3}" type="parTrans" cxnId="{F7FD49B1-5F19-42A7-BE0C-BCC444C12FD5}">
      <dgm:prSet/>
      <dgm:spPr/>
      <dgm:t>
        <a:bodyPr/>
        <a:lstStyle/>
        <a:p>
          <a:endParaRPr lang="en-GB" sz="1400" b="1"/>
        </a:p>
      </dgm:t>
    </dgm:pt>
    <dgm:pt modelId="{414C0095-E3CB-45C2-8BED-ADAB3CCD7834}" type="sibTrans" cxnId="{F7FD49B1-5F19-42A7-BE0C-BCC444C12FD5}">
      <dgm:prSet custT="1"/>
      <dgm:spPr/>
      <dgm:t>
        <a:bodyPr/>
        <a:lstStyle/>
        <a:p>
          <a:endParaRPr lang="en-GB" sz="1400" b="1" dirty="0"/>
        </a:p>
      </dgm:t>
    </dgm:pt>
    <dgm:pt modelId="{DC9B37B6-1A14-4D89-ABDE-7C8F7B39311F}">
      <dgm:prSet custT="1"/>
      <dgm:spPr/>
      <dgm:t>
        <a:bodyPr/>
        <a:lstStyle/>
        <a:p>
          <a:pPr rtl="0"/>
          <a:r>
            <a:rPr lang="en-GB" sz="1400" b="1" dirty="0" smtClean="0"/>
            <a:t>Model forcing uncertainties</a:t>
          </a:r>
          <a:endParaRPr lang="en-GB" sz="1400" b="1" dirty="0"/>
        </a:p>
      </dgm:t>
    </dgm:pt>
    <dgm:pt modelId="{3A3682E9-958C-4291-85C2-7B561D2FAB38}" type="parTrans" cxnId="{45A65B8F-DDF5-46EB-9972-BAAE8DB67A83}">
      <dgm:prSet/>
      <dgm:spPr/>
      <dgm:t>
        <a:bodyPr/>
        <a:lstStyle/>
        <a:p>
          <a:endParaRPr lang="en-GB" sz="1400" b="1"/>
        </a:p>
      </dgm:t>
    </dgm:pt>
    <dgm:pt modelId="{6BA44BCC-4A27-4500-8CAB-5A615A28D220}" type="sibTrans" cxnId="{45A65B8F-DDF5-46EB-9972-BAAE8DB67A83}">
      <dgm:prSet custT="1"/>
      <dgm:spPr/>
      <dgm:t>
        <a:bodyPr/>
        <a:lstStyle/>
        <a:p>
          <a:endParaRPr lang="en-GB" sz="1400" b="1" dirty="0"/>
        </a:p>
      </dgm:t>
    </dgm:pt>
    <dgm:pt modelId="{14946DA4-6B47-479B-A6E0-ABE036519458}">
      <dgm:prSet custT="1"/>
      <dgm:spPr/>
      <dgm:t>
        <a:bodyPr/>
        <a:lstStyle/>
        <a:p>
          <a:pPr rtl="0"/>
          <a:r>
            <a:rPr lang="en-GB" sz="1400" b="1" dirty="0" smtClean="0"/>
            <a:t>Reanalysis uncertainties</a:t>
          </a:r>
          <a:endParaRPr lang="en-GB" sz="1400" b="1" dirty="0"/>
        </a:p>
      </dgm:t>
    </dgm:pt>
    <dgm:pt modelId="{16742FE2-9488-4E56-B233-89DDCCEBE64E}" type="parTrans" cxnId="{C37C68BB-C5C9-4B72-9237-7EA43EA0709E}">
      <dgm:prSet/>
      <dgm:spPr/>
      <dgm:t>
        <a:bodyPr/>
        <a:lstStyle/>
        <a:p>
          <a:endParaRPr lang="en-GB" sz="1400" b="1"/>
        </a:p>
      </dgm:t>
    </dgm:pt>
    <dgm:pt modelId="{226A4848-3461-4050-87AA-FFA5C720B1AD}" type="sibTrans" cxnId="{C37C68BB-C5C9-4B72-9237-7EA43EA0709E}">
      <dgm:prSet/>
      <dgm:spPr/>
      <dgm:t>
        <a:bodyPr/>
        <a:lstStyle/>
        <a:p>
          <a:endParaRPr lang="en-GB" sz="1400" b="1"/>
        </a:p>
      </dgm:t>
    </dgm:pt>
    <dgm:pt modelId="{657250D6-46B9-4B0A-AB5B-63C3C87B6B31}" type="pres">
      <dgm:prSet presAssocID="{3F5E3360-3885-4A6F-A941-D0220DEED83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2D21175-550A-437C-99B9-3FB406464C57}" type="pres">
      <dgm:prSet presAssocID="{756BCCF4-84F0-4FE1-BDFA-990307D9B0A2}" presName="node" presStyleLbl="node1" presStyleIdx="0" presStyleCnt="4" custScaleX="1143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8350D040-98C3-4AAE-8470-5FEF94EA5955}" type="pres">
      <dgm:prSet presAssocID="{D8FCF9C1-212B-4B15-BD20-CF3FAB9B8E20}" presName="spacerL" presStyleCnt="0"/>
      <dgm:spPr/>
    </dgm:pt>
    <dgm:pt modelId="{472580F9-1448-4F76-892C-16810EACCC0C}" type="pres">
      <dgm:prSet presAssocID="{D8FCF9C1-212B-4B15-BD20-CF3FAB9B8E20}" presName="sibTrans" presStyleLbl="sibTrans2D1" presStyleIdx="0" presStyleCnt="3"/>
      <dgm:spPr/>
      <dgm:t>
        <a:bodyPr/>
        <a:lstStyle/>
        <a:p>
          <a:endParaRPr lang="en-GB"/>
        </a:p>
      </dgm:t>
    </dgm:pt>
    <dgm:pt modelId="{7C48DB42-840A-475D-975B-3380B97FEAD0}" type="pres">
      <dgm:prSet presAssocID="{D8FCF9C1-212B-4B15-BD20-CF3FAB9B8E20}" presName="spacerR" presStyleCnt="0"/>
      <dgm:spPr/>
    </dgm:pt>
    <dgm:pt modelId="{00D2B445-7FAF-47DC-805D-CD1B813A9CC2}" type="pres">
      <dgm:prSet presAssocID="{4BC3FDA5-EB83-41C2-84C5-B465BA989BD9}" presName="node" presStyleLbl="node1" presStyleIdx="1" presStyleCnt="4" custScaleX="11187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A97F1F80-52C9-4DEE-86C2-66952A6D635E}" type="pres">
      <dgm:prSet presAssocID="{414C0095-E3CB-45C2-8BED-ADAB3CCD7834}" presName="spacerL" presStyleCnt="0"/>
      <dgm:spPr/>
    </dgm:pt>
    <dgm:pt modelId="{CFCF7476-4A96-4FE2-A768-156A851CFC95}" type="pres">
      <dgm:prSet presAssocID="{414C0095-E3CB-45C2-8BED-ADAB3CCD7834}" presName="sibTrans" presStyleLbl="sibTrans2D1" presStyleIdx="1" presStyleCnt="3"/>
      <dgm:spPr/>
      <dgm:t>
        <a:bodyPr/>
        <a:lstStyle/>
        <a:p>
          <a:endParaRPr lang="en-GB"/>
        </a:p>
      </dgm:t>
    </dgm:pt>
    <dgm:pt modelId="{96B38877-1C3F-4573-A2DE-603DCC28FD5E}" type="pres">
      <dgm:prSet presAssocID="{414C0095-E3CB-45C2-8BED-ADAB3CCD7834}" presName="spacerR" presStyleCnt="0"/>
      <dgm:spPr/>
    </dgm:pt>
    <dgm:pt modelId="{FB32A476-CB70-45A1-B741-2F80CDA4B6C2}" type="pres">
      <dgm:prSet presAssocID="{DC9B37B6-1A14-4D89-ABDE-7C8F7B39311F}" presName="node" presStyleLbl="node1" presStyleIdx="2" presStyleCnt="4" custScaleX="112053" custLinFactNeighborY="11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2FD27333-3F63-42CE-8FE9-C7C6B2C988BC}" type="pres">
      <dgm:prSet presAssocID="{6BA44BCC-4A27-4500-8CAB-5A615A28D220}" presName="spacerL" presStyleCnt="0"/>
      <dgm:spPr/>
    </dgm:pt>
    <dgm:pt modelId="{174EA9AE-3485-4943-ABEE-0E3CD5E38BD3}" type="pres">
      <dgm:prSet presAssocID="{6BA44BCC-4A27-4500-8CAB-5A615A28D220}" presName="sibTrans" presStyleLbl="sibTrans2D1" presStyleIdx="2" presStyleCnt="3"/>
      <dgm:spPr/>
      <dgm:t>
        <a:bodyPr/>
        <a:lstStyle/>
        <a:p>
          <a:endParaRPr lang="en-GB"/>
        </a:p>
      </dgm:t>
    </dgm:pt>
    <dgm:pt modelId="{717B9FCB-68B7-477B-B55E-66180DE719AD}" type="pres">
      <dgm:prSet presAssocID="{6BA44BCC-4A27-4500-8CAB-5A615A28D220}" presName="spacerR" presStyleCnt="0"/>
      <dgm:spPr/>
    </dgm:pt>
    <dgm:pt modelId="{1D8984D5-A239-4B9F-898F-B62C343B529A}" type="pres">
      <dgm:prSet presAssocID="{14946DA4-6B47-479B-A6E0-ABE036519458}" presName="node" presStyleLbl="node1" presStyleIdx="3" presStyleCnt="4" custScaleX="1265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</dgm:ptLst>
  <dgm:cxnLst>
    <dgm:cxn modelId="{3AFC5678-CE39-4223-B635-C8346821434E}" type="presOf" srcId="{756BCCF4-84F0-4FE1-BDFA-990307D9B0A2}" destId="{22D21175-550A-437C-99B9-3FB406464C57}" srcOrd="0" destOrd="0" presId="urn:microsoft.com/office/officeart/2005/8/layout/equation1"/>
    <dgm:cxn modelId="{F7FD49B1-5F19-42A7-BE0C-BCC444C12FD5}" srcId="{3F5E3360-3885-4A6F-A941-D0220DEED830}" destId="{4BC3FDA5-EB83-41C2-84C5-B465BA989BD9}" srcOrd="1" destOrd="0" parTransId="{FBF5B240-CE1D-441C-80A8-F4471C3E5AA3}" sibTransId="{414C0095-E3CB-45C2-8BED-ADAB3CCD7834}"/>
    <dgm:cxn modelId="{C37C68BB-C5C9-4B72-9237-7EA43EA0709E}" srcId="{3F5E3360-3885-4A6F-A941-D0220DEED830}" destId="{14946DA4-6B47-479B-A6E0-ABE036519458}" srcOrd="3" destOrd="0" parTransId="{16742FE2-9488-4E56-B233-89DDCCEBE64E}" sibTransId="{226A4848-3461-4050-87AA-FFA5C720B1AD}"/>
    <dgm:cxn modelId="{57FAAFBE-A7AA-4E0E-87CD-767A9CB0EAEA}" type="presOf" srcId="{14946DA4-6B47-479B-A6E0-ABE036519458}" destId="{1D8984D5-A239-4B9F-898F-B62C343B529A}" srcOrd="0" destOrd="0" presId="urn:microsoft.com/office/officeart/2005/8/layout/equation1"/>
    <dgm:cxn modelId="{34A9C771-85C0-4F41-9818-6846CE8A3AA7}" type="presOf" srcId="{6BA44BCC-4A27-4500-8CAB-5A615A28D220}" destId="{174EA9AE-3485-4943-ABEE-0E3CD5E38BD3}" srcOrd="0" destOrd="0" presId="urn:microsoft.com/office/officeart/2005/8/layout/equation1"/>
    <dgm:cxn modelId="{709FDB05-C5BD-4818-BA4C-34D19F10288A}" type="presOf" srcId="{414C0095-E3CB-45C2-8BED-ADAB3CCD7834}" destId="{CFCF7476-4A96-4FE2-A768-156A851CFC95}" srcOrd="0" destOrd="0" presId="urn:microsoft.com/office/officeart/2005/8/layout/equation1"/>
    <dgm:cxn modelId="{52E0A284-018C-488F-9A8F-507FE605B1C5}" srcId="{3F5E3360-3885-4A6F-A941-D0220DEED830}" destId="{756BCCF4-84F0-4FE1-BDFA-990307D9B0A2}" srcOrd="0" destOrd="0" parTransId="{7CE29DB8-F0AB-4794-BAB0-38062AD5ECFD}" sibTransId="{D8FCF9C1-212B-4B15-BD20-CF3FAB9B8E20}"/>
    <dgm:cxn modelId="{35574829-749D-4A14-A174-F439CAF47A25}" type="presOf" srcId="{4BC3FDA5-EB83-41C2-84C5-B465BA989BD9}" destId="{00D2B445-7FAF-47DC-805D-CD1B813A9CC2}" srcOrd="0" destOrd="0" presId="urn:microsoft.com/office/officeart/2005/8/layout/equation1"/>
    <dgm:cxn modelId="{5D21DED9-D826-4AE5-A2BC-3627EEB8320D}" type="presOf" srcId="{3F5E3360-3885-4A6F-A941-D0220DEED830}" destId="{657250D6-46B9-4B0A-AB5B-63C3C87B6B31}" srcOrd="0" destOrd="0" presId="urn:microsoft.com/office/officeart/2005/8/layout/equation1"/>
    <dgm:cxn modelId="{83FEDED7-68C4-43D8-8209-38A8D5DFD733}" type="presOf" srcId="{D8FCF9C1-212B-4B15-BD20-CF3FAB9B8E20}" destId="{472580F9-1448-4F76-892C-16810EACCC0C}" srcOrd="0" destOrd="0" presId="urn:microsoft.com/office/officeart/2005/8/layout/equation1"/>
    <dgm:cxn modelId="{45A65B8F-DDF5-46EB-9972-BAAE8DB67A83}" srcId="{3F5E3360-3885-4A6F-A941-D0220DEED830}" destId="{DC9B37B6-1A14-4D89-ABDE-7C8F7B39311F}" srcOrd="2" destOrd="0" parTransId="{3A3682E9-958C-4291-85C2-7B561D2FAB38}" sibTransId="{6BA44BCC-4A27-4500-8CAB-5A615A28D220}"/>
    <dgm:cxn modelId="{D830D2E3-20C5-41BF-AF26-9ADD39CD26AA}" type="presOf" srcId="{DC9B37B6-1A14-4D89-ABDE-7C8F7B39311F}" destId="{FB32A476-CB70-45A1-B741-2F80CDA4B6C2}" srcOrd="0" destOrd="0" presId="urn:microsoft.com/office/officeart/2005/8/layout/equation1"/>
    <dgm:cxn modelId="{483D55F2-E581-4496-9E20-472785C3002E}" type="presParOf" srcId="{657250D6-46B9-4B0A-AB5B-63C3C87B6B31}" destId="{22D21175-550A-437C-99B9-3FB406464C57}" srcOrd="0" destOrd="0" presId="urn:microsoft.com/office/officeart/2005/8/layout/equation1"/>
    <dgm:cxn modelId="{3D3D3A94-C933-48FF-A1FB-BA276BAA6FDC}" type="presParOf" srcId="{657250D6-46B9-4B0A-AB5B-63C3C87B6B31}" destId="{8350D040-98C3-4AAE-8470-5FEF94EA5955}" srcOrd="1" destOrd="0" presId="urn:microsoft.com/office/officeart/2005/8/layout/equation1"/>
    <dgm:cxn modelId="{D2B05372-B508-4764-B039-C3A32F562B0F}" type="presParOf" srcId="{657250D6-46B9-4B0A-AB5B-63C3C87B6B31}" destId="{472580F9-1448-4F76-892C-16810EACCC0C}" srcOrd="2" destOrd="0" presId="urn:microsoft.com/office/officeart/2005/8/layout/equation1"/>
    <dgm:cxn modelId="{DB420AA8-C758-4DF6-ACFF-6152FA264BC6}" type="presParOf" srcId="{657250D6-46B9-4B0A-AB5B-63C3C87B6B31}" destId="{7C48DB42-840A-475D-975B-3380B97FEAD0}" srcOrd="3" destOrd="0" presId="urn:microsoft.com/office/officeart/2005/8/layout/equation1"/>
    <dgm:cxn modelId="{277C85F3-E252-4F7D-820B-EE7D6CEC67D6}" type="presParOf" srcId="{657250D6-46B9-4B0A-AB5B-63C3C87B6B31}" destId="{00D2B445-7FAF-47DC-805D-CD1B813A9CC2}" srcOrd="4" destOrd="0" presId="urn:microsoft.com/office/officeart/2005/8/layout/equation1"/>
    <dgm:cxn modelId="{5177C71D-130F-4642-99B7-E10AA53C0354}" type="presParOf" srcId="{657250D6-46B9-4B0A-AB5B-63C3C87B6B31}" destId="{A97F1F80-52C9-4DEE-86C2-66952A6D635E}" srcOrd="5" destOrd="0" presId="urn:microsoft.com/office/officeart/2005/8/layout/equation1"/>
    <dgm:cxn modelId="{704A1997-34F1-42D6-9949-2D09242629DE}" type="presParOf" srcId="{657250D6-46B9-4B0A-AB5B-63C3C87B6B31}" destId="{CFCF7476-4A96-4FE2-A768-156A851CFC95}" srcOrd="6" destOrd="0" presId="urn:microsoft.com/office/officeart/2005/8/layout/equation1"/>
    <dgm:cxn modelId="{7D92806D-8D5F-4DC0-9918-14E60A853DB9}" type="presParOf" srcId="{657250D6-46B9-4B0A-AB5B-63C3C87B6B31}" destId="{96B38877-1C3F-4573-A2DE-603DCC28FD5E}" srcOrd="7" destOrd="0" presId="urn:microsoft.com/office/officeart/2005/8/layout/equation1"/>
    <dgm:cxn modelId="{F6DF7A55-01F3-4EA1-BAA0-15E0BE90DDB4}" type="presParOf" srcId="{657250D6-46B9-4B0A-AB5B-63C3C87B6B31}" destId="{FB32A476-CB70-45A1-B741-2F80CDA4B6C2}" srcOrd="8" destOrd="0" presId="urn:microsoft.com/office/officeart/2005/8/layout/equation1"/>
    <dgm:cxn modelId="{31D1C3E9-17C1-4030-8073-B5B1F4AA5143}" type="presParOf" srcId="{657250D6-46B9-4B0A-AB5B-63C3C87B6B31}" destId="{2FD27333-3F63-42CE-8FE9-C7C6B2C988BC}" srcOrd="9" destOrd="0" presId="urn:microsoft.com/office/officeart/2005/8/layout/equation1"/>
    <dgm:cxn modelId="{620F8A60-1D8D-41FF-AF2C-6BBDCF3A2821}" type="presParOf" srcId="{657250D6-46B9-4B0A-AB5B-63C3C87B6B31}" destId="{174EA9AE-3485-4943-ABEE-0E3CD5E38BD3}" srcOrd="10" destOrd="0" presId="urn:microsoft.com/office/officeart/2005/8/layout/equation1"/>
    <dgm:cxn modelId="{C930B78A-9EE2-44BF-85BE-CC39D767DD52}" type="presParOf" srcId="{657250D6-46B9-4B0A-AB5B-63C3C87B6B31}" destId="{717B9FCB-68B7-477B-B55E-66180DE719AD}" srcOrd="11" destOrd="0" presId="urn:microsoft.com/office/officeart/2005/8/layout/equation1"/>
    <dgm:cxn modelId="{33836A2C-89A1-4644-A834-8CFAEC8402DA}" type="presParOf" srcId="{657250D6-46B9-4B0A-AB5B-63C3C87B6B31}" destId="{1D8984D5-A239-4B9F-898F-B62C343B529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21175-550A-437C-99B9-3FB406464C57}">
      <dsp:nvSpPr>
        <dsp:cNvPr id="0" name=""/>
        <dsp:cNvSpPr/>
      </dsp:nvSpPr>
      <dsp:spPr>
        <a:xfrm>
          <a:off x="215065" y="223"/>
          <a:ext cx="1312759" cy="1148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Observation uncertainties</a:t>
          </a:r>
          <a:endParaRPr lang="en-GB" sz="1400" b="1" kern="1200" dirty="0"/>
        </a:p>
      </dsp:txBody>
      <dsp:txXfrm>
        <a:off x="271121" y="56279"/>
        <a:ext cx="1200647" cy="1036198"/>
      </dsp:txXfrm>
    </dsp:sp>
    <dsp:sp modelId="{472580F9-1448-4F76-892C-16810EACCC0C}">
      <dsp:nvSpPr>
        <dsp:cNvPr id="0" name=""/>
        <dsp:cNvSpPr/>
      </dsp:nvSpPr>
      <dsp:spPr>
        <a:xfrm>
          <a:off x="1621067" y="241368"/>
          <a:ext cx="666019" cy="6660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1" kern="1200" dirty="0"/>
        </a:p>
      </dsp:txBody>
      <dsp:txXfrm>
        <a:off x="1709348" y="496054"/>
        <a:ext cx="489457" cy="156647"/>
      </dsp:txXfrm>
    </dsp:sp>
    <dsp:sp modelId="{00D2B445-7FAF-47DC-805D-CD1B813A9CC2}">
      <dsp:nvSpPr>
        <dsp:cNvPr id="0" name=""/>
        <dsp:cNvSpPr/>
      </dsp:nvSpPr>
      <dsp:spPr>
        <a:xfrm>
          <a:off x="2380330" y="223"/>
          <a:ext cx="1284637" cy="1148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Model uncertainties</a:t>
          </a:r>
          <a:endParaRPr lang="en-GB" sz="1400" b="1" kern="1200" dirty="0"/>
        </a:p>
      </dsp:txBody>
      <dsp:txXfrm>
        <a:off x="2436386" y="56279"/>
        <a:ext cx="1172525" cy="1036198"/>
      </dsp:txXfrm>
    </dsp:sp>
    <dsp:sp modelId="{CFCF7476-4A96-4FE2-A768-156A851CFC95}">
      <dsp:nvSpPr>
        <dsp:cNvPr id="0" name=""/>
        <dsp:cNvSpPr/>
      </dsp:nvSpPr>
      <dsp:spPr>
        <a:xfrm>
          <a:off x="3758210" y="241368"/>
          <a:ext cx="666019" cy="6660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1" kern="1200" dirty="0"/>
        </a:p>
      </dsp:txBody>
      <dsp:txXfrm>
        <a:off x="3846491" y="496054"/>
        <a:ext cx="489457" cy="156647"/>
      </dsp:txXfrm>
    </dsp:sp>
    <dsp:sp modelId="{FB32A476-CB70-45A1-B741-2F80CDA4B6C2}">
      <dsp:nvSpPr>
        <dsp:cNvPr id="0" name=""/>
        <dsp:cNvSpPr/>
      </dsp:nvSpPr>
      <dsp:spPr>
        <a:xfrm>
          <a:off x="4517473" y="446"/>
          <a:ext cx="1286715" cy="1148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Model forcing uncertainties</a:t>
          </a:r>
          <a:endParaRPr lang="en-GB" sz="1400" b="1" kern="1200" dirty="0"/>
        </a:p>
      </dsp:txBody>
      <dsp:txXfrm>
        <a:off x="4573529" y="56502"/>
        <a:ext cx="1174603" cy="1036198"/>
      </dsp:txXfrm>
    </dsp:sp>
    <dsp:sp modelId="{174EA9AE-3485-4943-ABEE-0E3CD5E38BD3}">
      <dsp:nvSpPr>
        <dsp:cNvPr id="0" name=""/>
        <dsp:cNvSpPr/>
      </dsp:nvSpPr>
      <dsp:spPr>
        <a:xfrm>
          <a:off x="5897432" y="241368"/>
          <a:ext cx="666019" cy="66601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1" kern="1200" dirty="0"/>
        </a:p>
      </dsp:txBody>
      <dsp:txXfrm>
        <a:off x="5985713" y="378568"/>
        <a:ext cx="489457" cy="391619"/>
      </dsp:txXfrm>
    </dsp:sp>
    <dsp:sp modelId="{1D8984D5-A239-4B9F-898F-B62C343B529A}">
      <dsp:nvSpPr>
        <dsp:cNvPr id="0" name=""/>
        <dsp:cNvSpPr/>
      </dsp:nvSpPr>
      <dsp:spPr>
        <a:xfrm>
          <a:off x="6656694" y="223"/>
          <a:ext cx="1452979" cy="1148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Reanalysis uncertainties</a:t>
          </a:r>
          <a:endParaRPr lang="en-GB" sz="1400" b="1" kern="1200" dirty="0"/>
        </a:p>
      </dsp:txBody>
      <dsp:txXfrm>
        <a:off x="6712750" y="56279"/>
        <a:ext cx="1340867" cy="1036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45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02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 txBox="1">
            <a:spLocks noGrp="1" noChangeArrowheads="1"/>
          </p:cNvSpPr>
          <p:nvPr/>
        </p:nvSpPr>
        <p:spPr bwMode="auto">
          <a:xfrm>
            <a:off x="3812965" y="9361408"/>
            <a:ext cx="2916449" cy="49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0BBA46-3371-4973-A85A-77DA2A7B6B34}" type="slidenum">
              <a:rPr lang="en-GB" sz="1200" b="0">
                <a:latin typeface="Calibri" pitchFamily="34" charset="0"/>
              </a:rPr>
              <a:pPr algn="r"/>
              <a:t>3</a:t>
            </a:fld>
            <a:endParaRPr lang="en-GB" sz="1200" b="0">
              <a:latin typeface="Calibri" pitchFamily="34" charset="0"/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39775"/>
            <a:ext cx="6564312" cy="3694113"/>
          </a:xfrm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783" y="4680704"/>
            <a:ext cx="5385435" cy="4434602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Note the different</a:t>
            </a:r>
            <a:r>
              <a:rPr lang="en-US" baseline="0" dirty="0" smtClean="0"/>
              <a:t> spatial scales of atmosphere and ocean.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847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Maximum ensemble spread for SIC and SIT can be found when</a:t>
            </a:r>
            <a:r>
              <a:rPr lang="en-GB" baseline="0" dirty="0" smtClean="0"/>
              <a:t> near</a:t>
            </a:r>
            <a:r>
              <a:rPr lang="en-GB" dirty="0" smtClean="0"/>
              <a:t> Canadian Archipelago,</a:t>
            </a:r>
            <a:r>
              <a:rPr lang="en-GB" baseline="0" dirty="0" smtClean="0"/>
              <a:t> in the northern of Baffin Bay </a:t>
            </a:r>
            <a:r>
              <a:rPr lang="en-GB" dirty="0" smtClean="0"/>
              <a:t>and along the west</a:t>
            </a:r>
            <a:r>
              <a:rPr lang="en-GB" baseline="0" dirty="0" smtClean="0"/>
              <a:t> </a:t>
            </a:r>
            <a:r>
              <a:rPr lang="en-GB" dirty="0" smtClean="0"/>
              <a:t>coast of Greenland, with</a:t>
            </a:r>
            <a:r>
              <a:rPr lang="en-GB" baseline="0" dirty="0" smtClean="0"/>
              <a:t> maximum </a:t>
            </a:r>
            <a:r>
              <a:rPr lang="en-GB" baseline="0" dirty="0" err="1" smtClean="0"/>
              <a:t>std</a:t>
            </a:r>
            <a:r>
              <a:rPr lang="en-GB" baseline="0" dirty="0" smtClean="0"/>
              <a:t> of 10% and 0.35 m, for SIC and SIT respectively. In the northern edge of the Barents Sea and Kara Sea at the ice edge, SIC spread can reach ~7% and that accounts up to half of the SIC in the same area.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4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9333839" y="6252740"/>
            <a:ext cx="195306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November 11, 2018</a:t>
            </a:fld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4" y="1294198"/>
            <a:ext cx="786959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4" y="1980000"/>
            <a:ext cx="786959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4" y="2700009"/>
            <a:ext cx="786959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4" y="3121232"/>
            <a:ext cx="786959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4" y="3429000"/>
            <a:ext cx="786959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8002" y="6222335"/>
            <a:ext cx="2135590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65496" y="155575"/>
            <a:ext cx="11164625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312" y="981075"/>
            <a:ext cx="5796041" cy="2609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23503" y="981075"/>
            <a:ext cx="5796040" cy="2609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4312" y="3743325"/>
            <a:ext cx="5796041" cy="2611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3503" y="3743325"/>
            <a:ext cx="5796040" cy="2611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0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892">
              <a:lnSpc>
                <a:spcPts val="2198"/>
              </a:lnSpc>
              <a:spcBef>
                <a:spcPts val="1100"/>
              </a:spcBef>
              <a:buClr>
                <a:srgbClr val="064E83"/>
              </a:buClr>
              <a:defRPr sz="1798">
                <a:solidFill>
                  <a:schemeClr val="tx1"/>
                </a:solidFill>
              </a:defRPr>
            </a:lvl1pPr>
            <a:lvl2pPr marL="629622" indent="-269838">
              <a:lnSpc>
                <a:spcPts val="1998"/>
              </a:lnSpc>
              <a:spcBef>
                <a:spcPts val="800"/>
              </a:spcBef>
              <a:buClr>
                <a:srgbClr val="064E83"/>
              </a:buClr>
              <a:defRPr sz="1600" baseline="0">
                <a:solidFill>
                  <a:schemeClr val="tx1"/>
                </a:solidFill>
              </a:defRPr>
            </a:lvl2pPr>
            <a:lvl3pPr marL="989406" indent="-269838">
              <a:lnSpc>
                <a:spcPts val="1798"/>
              </a:lnSpc>
              <a:spcBef>
                <a:spcPts val="700"/>
              </a:spcBef>
              <a:buClr>
                <a:srgbClr val="064E83"/>
              </a:buClr>
              <a:defRPr sz="1400" baseline="0">
                <a:solidFill>
                  <a:schemeClr val="tx1"/>
                </a:solidFill>
              </a:defRPr>
            </a:lvl3pPr>
            <a:lvl4pPr marL="1349190" indent="-269838">
              <a:lnSpc>
                <a:spcPts val="1600"/>
              </a:lnSpc>
              <a:spcBef>
                <a:spcPts val="6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8974" indent="-269838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3" y="6308255"/>
            <a:ext cx="2159223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pPr defTabSz="456926"/>
            <a:fld id="{E4AB80EA-DB86-D849-B86F-15DAF31F0474}" type="slidenum">
              <a:rPr lang="en-US" smtClean="0"/>
              <a:pPr defTabSz="456926"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4" y="630826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6926"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4596" y="6308255"/>
            <a:ext cx="6498891" cy="230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100" b="1" cap="all" baseline="0">
                <a:solidFill>
                  <a:srgbClr val="064E83"/>
                </a:solidFill>
              </a:defRPr>
            </a:lvl1pPr>
          </a:lstStyle>
          <a:p>
            <a:pPr algn="ctr" defTabSz="456926"/>
            <a:endParaRPr lang="en-US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2" y="6308254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634" y="981075"/>
            <a:ext cx="5803365" cy="5373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1" y="981075"/>
            <a:ext cx="5803366" cy="5373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52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8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104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96" y="440692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96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584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13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3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3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93" y="1535113"/>
            <a:ext cx="53873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93" y="2174875"/>
            <a:ext cx="53873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773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5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4" y="360000"/>
            <a:ext cx="786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2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3" y="6524255"/>
            <a:ext cx="2159223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r>
              <a:rPr lang="en-US" dirty="0" smtClean="0"/>
              <a:t>                                                  </a:t>
            </a:r>
            <a:fld id="{6B3B0B0F-E794-1244-9699-107C60B9C23A}" type="slidenum">
              <a:rPr lang="en-US" smtClean="0"/>
              <a:pPr/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602" y="6524255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470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0" y="273050"/>
            <a:ext cx="401020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42" y="273071"/>
            <a:ext cx="68132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0" y="1435103"/>
            <a:ext cx="401020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50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2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8932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932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356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22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125" y="155575"/>
            <a:ext cx="2951493" cy="6199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647" y="155575"/>
            <a:ext cx="8666957" cy="6199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49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877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4638" y="155575"/>
            <a:ext cx="11805971" cy="6199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64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464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57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12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552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552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1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1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1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3" y="6538912"/>
            <a:ext cx="2159223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r>
              <a:rPr lang="en-US" dirty="0" smtClean="0"/>
              <a:t>                                                    </a:t>
            </a:r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0" y="6308263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201" y="6538912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64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552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464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552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19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623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66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09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96" y="440692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96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185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05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3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3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93" y="1535113"/>
            <a:ext cx="53873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93" y="2174875"/>
            <a:ext cx="53873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9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19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002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0" y="273050"/>
            <a:ext cx="401020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42" y="273071"/>
            <a:ext cx="681324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0" y="1435103"/>
            <a:ext cx="401020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19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3" y="360000"/>
            <a:ext cx="1002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3" y="936000"/>
            <a:ext cx="1002959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195034" y="6591883"/>
            <a:ext cx="1993790" cy="1320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r>
              <a:rPr lang="en-US" dirty="0" smtClean="0"/>
              <a:t>                                      </a:t>
            </a:r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0" y="6308263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4" y="6591884"/>
            <a:ext cx="853903" cy="14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2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8932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932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739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73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125" y="155575"/>
            <a:ext cx="2951493" cy="6199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647" y="155575"/>
            <a:ext cx="8666957" cy="6199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754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254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4638" y="155575"/>
            <a:ext cx="11805971" cy="6199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303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64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464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880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27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552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552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5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65329" y="155575"/>
            <a:ext cx="1116527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464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5521" y="981075"/>
            <a:ext cx="5803366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464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5521" y="3743325"/>
            <a:ext cx="5803366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74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4641" y="981075"/>
            <a:ext cx="5803366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5521" y="981075"/>
            <a:ext cx="5803366" cy="53736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95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9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001" y="312738"/>
            <a:ext cx="10402824" cy="151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001" y="1830392"/>
            <a:ext cx="10402824" cy="4421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95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2424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00999" y="2392696"/>
            <a:ext cx="914401" cy="9144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519613" y="2073357"/>
            <a:ext cx="4411736" cy="14143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20" y="304810"/>
            <a:ext cx="10815465" cy="708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9627" y="6413536"/>
            <a:ext cx="1438959" cy="388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253B67F4-3F6C-468E-9893-F6D1E09D216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1692" y="6497673"/>
            <a:ext cx="9839937" cy="39528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Seamless Weather/Climate Forecasting  Systems                                 </a:t>
            </a:r>
            <a:r>
              <a:rPr lang="en-GB" dirty="0" err="1" smtClean="0"/>
              <a:t>EuroArgo</a:t>
            </a:r>
            <a:r>
              <a:rPr lang="en-GB" dirty="0" smtClean="0"/>
              <a:t> Workshop -  Brest, 28</a:t>
            </a:r>
            <a:r>
              <a:rPr lang="en-GB" baseline="30000" dirty="0" smtClean="0"/>
              <a:t>th</a:t>
            </a:r>
            <a:r>
              <a:rPr lang="en-GB" dirty="0" smtClean="0"/>
              <a:t> April 2016</a:t>
            </a:r>
          </a:p>
        </p:txBody>
      </p:sp>
    </p:spTree>
    <p:extLst>
      <p:ext uri="{BB962C8B-B14F-4D97-AF65-F5344CB8AC3E}">
        <p14:creationId xmlns:p14="http://schemas.microsoft.com/office/powerpoint/2010/main" val="243573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4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1" y="987434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9"/>
            <a:ext cx="2742486" cy="365125"/>
          </a:xfrm>
          <a:prstGeom prst="rect">
            <a:avLst/>
          </a:prstGeom>
        </p:spPr>
        <p:txBody>
          <a:bodyPr/>
          <a:lstStyle/>
          <a:p>
            <a:fld id="{B574C1A6-475B-4A50-94CE-DE4BB436AFBB}" type="datetimeFigureOut">
              <a:rPr lang="en-GB" smtClean="0"/>
              <a:t>11/11/2018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52" y="6356359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9"/>
            <a:ext cx="2742486" cy="365125"/>
          </a:xfrm>
          <a:prstGeom prst="rect">
            <a:avLst/>
          </a:prstGeom>
        </p:spPr>
        <p:txBody>
          <a:bodyPr/>
          <a:lstStyle/>
          <a:p>
            <a:fld id="{93582C71-31B9-46E2-BEE2-0C0EF072E9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strip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6" r:id="rId7"/>
    <p:sldLayoutId id="2147483737" r:id="rId8"/>
    <p:sldLayoutId id="2147483799" r:id="rId9"/>
    <p:sldLayoutId id="2147483800" r:id="rId10"/>
    <p:sldLayoutId id="2147483821" r:id="rId11"/>
    <p:sldLayoutId id="2147483822" r:id="rId12"/>
    <p:sldLayoutId id="2147483823" r:id="rId13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4635" y="981075"/>
            <a:ext cx="11794250" cy="537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 2nd text line</a:t>
            </a:r>
          </a:p>
          <a:p>
            <a:pPr lvl="2"/>
            <a:r>
              <a:rPr lang="en-GB" dirty="0" smtClean="0"/>
              <a:t> 3rd text line</a:t>
            </a:r>
          </a:p>
          <a:p>
            <a:pPr lvl="3"/>
            <a:r>
              <a:rPr lang="en-GB" dirty="0" smtClean="0"/>
              <a:t> 4th level text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65329" y="155575"/>
            <a:ext cx="11165276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2051010" y="6641735"/>
            <a:ext cx="10137821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</a:rPr>
              <a:t>                                                                                                              </a:t>
            </a:r>
            <a:r>
              <a:rPr lang="en-US" sz="1000" i="1" dirty="0" smtClean="0">
                <a:solidFill>
                  <a:srgbClr val="000000"/>
                </a:solidFill>
                <a:latin typeface="Verdana" pitchFamily="34" charset="0"/>
              </a:rPr>
              <a:t>                                                                </a:t>
            </a:r>
            <a:fld id="{AF546022-EE92-49A9-89C7-BE01B70C6CB5}" type="slidenum">
              <a:rPr lang="en-GB" sz="1000" smtClean="0">
                <a:solidFill>
                  <a:srgbClr val="000000"/>
                </a:solidFill>
                <a:latin typeface="Verdana" pitchFamily="34" charset="0"/>
              </a:rPr>
              <a:pPr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560137" name="Group 9"/>
          <p:cNvGrpSpPr>
            <a:grpSpLocks/>
          </p:cNvGrpSpPr>
          <p:nvPr/>
        </p:nvGrpSpPr>
        <p:grpSpPr bwMode="auto">
          <a:xfrm>
            <a:off x="105792" y="6505178"/>
            <a:ext cx="1843950" cy="323850"/>
            <a:chOff x="115" y="4080"/>
            <a:chExt cx="944" cy="204"/>
          </a:xfrm>
        </p:grpSpPr>
        <p:sp>
          <p:nvSpPr>
            <p:cNvPr id="560138" name="Rectangle 10"/>
            <p:cNvSpPr>
              <a:spLocks noChangeArrowheads="1"/>
            </p:cNvSpPr>
            <p:nvPr userDrawn="1"/>
          </p:nvSpPr>
          <p:spPr bwMode="auto">
            <a:xfrm>
              <a:off x="115" y="4080"/>
              <a:ext cx="944" cy="204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pic>
          <p:nvPicPr>
            <p:cNvPr id="560139" name="Picture 11" descr="ECMWF_new_logo"/>
            <p:cNvPicPr>
              <a:picLocks noChangeAspect="1" noChangeArrowheads="1"/>
            </p:cNvPicPr>
            <p:nvPr userDrawn="1"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" y="4099"/>
              <a:ext cx="866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155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76238" indent="-376238" algn="l" rtl="0" eaLnBrk="0" fontAlgn="base" hangingPunct="0">
        <a:lnSpc>
          <a:spcPts val="32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52488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2pPr>
      <a:lvl3pPr marL="1271588" indent="-228600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3pPr>
      <a:lvl4pPr marL="1690688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1097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669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30241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813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9385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4635" y="981075"/>
            <a:ext cx="11794250" cy="537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 2nd text line</a:t>
            </a:r>
          </a:p>
          <a:p>
            <a:pPr lvl="2"/>
            <a:r>
              <a:rPr lang="en-GB" dirty="0" smtClean="0"/>
              <a:t> 3rd text line</a:t>
            </a:r>
          </a:p>
          <a:p>
            <a:pPr lvl="3"/>
            <a:r>
              <a:rPr lang="en-GB" dirty="0" smtClean="0"/>
              <a:t> 4th level text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65329" y="155575"/>
            <a:ext cx="11165276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2051010" y="6641735"/>
            <a:ext cx="10137821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</a:rPr>
              <a:t>                                                                                                              </a:t>
            </a:r>
            <a:r>
              <a:rPr lang="en-US" sz="1000" i="1" dirty="0" smtClean="0">
                <a:solidFill>
                  <a:srgbClr val="000000"/>
                </a:solidFill>
                <a:latin typeface="Verdana" pitchFamily="34" charset="0"/>
              </a:rPr>
              <a:t>                                                                </a:t>
            </a:r>
            <a:fld id="{AF546022-EE92-49A9-89C7-BE01B70C6CB5}" type="slidenum">
              <a:rPr lang="en-GB" sz="1000" smtClean="0">
                <a:solidFill>
                  <a:srgbClr val="000000"/>
                </a:solidFill>
                <a:latin typeface="Verdana" pitchFamily="34" charset="0"/>
              </a:rPr>
              <a:pPr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560137" name="Group 9"/>
          <p:cNvGrpSpPr>
            <a:grpSpLocks/>
          </p:cNvGrpSpPr>
          <p:nvPr/>
        </p:nvGrpSpPr>
        <p:grpSpPr bwMode="auto">
          <a:xfrm>
            <a:off x="105792" y="6505178"/>
            <a:ext cx="1843950" cy="323850"/>
            <a:chOff x="115" y="4080"/>
            <a:chExt cx="944" cy="204"/>
          </a:xfrm>
        </p:grpSpPr>
        <p:sp>
          <p:nvSpPr>
            <p:cNvPr id="560138" name="Rectangle 10"/>
            <p:cNvSpPr>
              <a:spLocks noChangeArrowheads="1"/>
            </p:cNvSpPr>
            <p:nvPr userDrawn="1"/>
          </p:nvSpPr>
          <p:spPr bwMode="auto">
            <a:xfrm>
              <a:off x="115" y="4080"/>
              <a:ext cx="944" cy="204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pic>
          <p:nvPicPr>
            <p:cNvPr id="560139" name="Picture 11" descr="ECMWF_new_logo"/>
            <p:cNvPicPr>
              <a:picLocks noChangeAspect="1" noChangeArrowheads="1"/>
            </p:cNvPicPr>
            <p:nvPr userDrawn="1"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" y="4099"/>
              <a:ext cx="866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5438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</p:sldLayoutIdLst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76238" indent="-376238" algn="l" rtl="0" eaLnBrk="0" fontAlgn="base" hangingPunct="0">
        <a:lnSpc>
          <a:spcPts val="32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52488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2pPr>
      <a:lvl3pPr marL="1271588" indent="-228600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3pPr>
      <a:lvl4pPr marL="1690688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1097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669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30241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813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9385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3.jpeg"/><Relationship Id="rId7" Type="http://schemas.openxmlformats.org/officeDocument/2006/relationships/image" Target="../media/image7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47206" y="1412875"/>
            <a:ext cx="60944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/>
              <a:t>Implications for Predictability</a:t>
            </a:r>
          </a:p>
          <a:p>
            <a:pPr algn="ctr" eaLnBrk="0" hangingPunct="0"/>
            <a:r>
              <a:rPr lang="en-GB"/>
              <a:t>Basis for extended range prediction</a:t>
            </a:r>
          </a:p>
          <a:p>
            <a:pPr algn="ctr" eaLnBrk="0" hangingPunct="0"/>
            <a:r>
              <a:rPr lang="en-GB"/>
              <a:t>Simple conceptual models to understand predictability</a:t>
            </a:r>
          </a:p>
        </p:txBody>
      </p:sp>
      <p:pic>
        <p:nvPicPr>
          <p:cNvPr id="2048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1" y="-561242"/>
            <a:ext cx="12160874" cy="75843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7552" y="-316360"/>
            <a:ext cx="11393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Ensembles in the ocean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smtClean="0">
                <a:solidFill>
                  <a:schemeClr val="bg1"/>
                </a:solidFill>
              </a:rPr>
              <a:t>for seasonal forecasting  and reanalyses applications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4778996"/>
            <a:ext cx="706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Magdalena Alonso Balmaseda</a:t>
            </a: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Contributions from  </a:t>
            </a:r>
          </a:p>
          <a:p>
            <a:pPr algn="ctr"/>
            <a:r>
              <a:rPr lang="en-GB" dirty="0" err="1" smtClean="0">
                <a:solidFill>
                  <a:schemeClr val="bg1"/>
                </a:solidFill>
              </a:rPr>
              <a:t>Hao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Zuo</a:t>
            </a:r>
            <a:r>
              <a:rPr lang="en-GB" dirty="0" smtClean="0">
                <a:solidFill>
                  <a:schemeClr val="bg1"/>
                </a:solidFill>
              </a:rPr>
              <a:t>, Eric de </a:t>
            </a:r>
            <a:r>
              <a:rPr lang="en-GB" dirty="0" err="1" smtClean="0">
                <a:solidFill>
                  <a:schemeClr val="bg1"/>
                </a:solidFill>
              </a:rPr>
              <a:t>Boisseson</a:t>
            </a:r>
            <a:r>
              <a:rPr lang="en-GB" dirty="0" smtClean="0">
                <a:solidFill>
                  <a:schemeClr val="bg1"/>
                </a:solidFill>
              </a:rPr>
              <a:t>, Patrick </a:t>
            </a:r>
            <a:r>
              <a:rPr lang="en-GB" dirty="0" err="1" smtClean="0">
                <a:solidFill>
                  <a:schemeClr val="bg1"/>
                </a:solidFill>
              </a:rPr>
              <a:t>Laloyaux</a:t>
            </a:r>
            <a:r>
              <a:rPr lang="en-GB" dirty="0" smtClean="0">
                <a:solidFill>
                  <a:schemeClr val="bg1"/>
                </a:solidFill>
              </a:rPr>
              <a:t>, Simon Lang, Kristian </a:t>
            </a:r>
            <a:r>
              <a:rPr lang="en-GB" dirty="0" err="1" smtClean="0">
                <a:solidFill>
                  <a:schemeClr val="bg1"/>
                </a:solidFill>
              </a:rPr>
              <a:t>Mogensen</a:t>
            </a:r>
            <a:r>
              <a:rPr lang="en-GB" dirty="0" smtClean="0">
                <a:solidFill>
                  <a:schemeClr val="bg1"/>
                </a:solidFill>
              </a:rPr>
              <a:t>, Tim Stockdale, Antje </a:t>
            </a:r>
            <a:r>
              <a:rPr lang="en-GB" dirty="0" err="1" smtClean="0">
                <a:solidFill>
                  <a:schemeClr val="bg1"/>
                </a:solidFill>
              </a:rPr>
              <a:t>Weisheimer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11" name="Text Box 1035"/>
          <p:cNvSpPr txBox="1">
            <a:spLocks noChangeArrowheads="1"/>
          </p:cNvSpPr>
          <p:nvPr/>
        </p:nvSpPr>
        <p:spPr bwMode="auto">
          <a:xfrm>
            <a:off x="888978" y="729632"/>
            <a:ext cx="6475469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Helvetica" panose="020B0604020202020204" pitchFamily="34" charset="0"/>
              </a:rPr>
              <a:t>Uncertainty in wind stress as largest source of uncertainty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Helvetica" panose="020B0604020202020204" pitchFamily="34" charset="0"/>
              </a:rPr>
              <a:t>Create </a:t>
            </a:r>
            <a:r>
              <a:rPr lang="en-GB" altLang="en-US" dirty="0">
                <a:latin typeface="Helvetica" panose="020B0604020202020204" pitchFamily="34" charset="0"/>
              </a:rPr>
              <a:t>data base with errors in the monthly </a:t>
            </a:r>
            <a:r>
              <a:rPr lang="en-GB" altLang="en-US" dirty="0" smtClean="0">
                <a:latin typeface="Helvetica" panose="020B0604020202020204" pitchFamily="34" charset="0"/>
              </a:rPr>
              <a:t>anomalies of  </a:t>
            </a:r>
            <a:r>
              <a:rPr lang="en-GB" altLang="en-US" dirty="0">
                <a:latin typeface="Helvetica" panose="020B0604020202020204" pitchFamily="34" charset="0"/>
              </a:rPr>
              <a:t>wind stress, arranged by calendar month:</a:t>
            </a:r>
          </a:p>
          <a:p>
            <a:pPr>
              <a:lnSpc>
                <a:spcPct val="11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 </a:t>
            </a:r>
            <a:endParaRPr lang="en-GB" altLang="en-US" dirty="0" smtClean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i="1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i="1" dirty="0" smtClean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i="1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i="1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 smtClean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 smtClean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 smtClean="0">
              <a:latin typeface="Helvetica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Helvetica" panose="020B0604020202020204" pitchFamily="34" charset="0"/>
              </a:rPr>
              <a:t>Random </a:t>
            </a:r>
            <a:r>
              <a:rPr lang="en-GB" altLang="en-US" dirty="0">
                <a:latin typeface="Helvetica" panose="020B0604020202020204" pitchFamily="34" charset="0"/>
              </a:rPr>
              <a:t>draw of monthly perturbations, applied during the ocean analyses</a:t>
            </a:r>
            <a:r>
              <a:rPr lang="en-GB" altLang="en-US" dirty="0" smtClean="0">
                <a:latin typeface="Helvetica" panose="020B0604020202020204" pitchFamily="34" charset="0"/>
              </a:rPr>
              <a:t>. </a:t>
            </a:r>
            <a:endParaRPr lang="en-GB" altLang="en-US" dirty="0">
              <a:latin typeface="Helvetica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b="1" dirty="0" smtClean="0">
                <a:latin typeface="Helvetica" panose="020B0604020202020204" pitchFamily="34" charset="0"/>
              </a:rPr>
              <a:t>Create a </a:t>
            </a:r>
            <a:r>
              <a:rPr lang="en-GB" altLang="en-US" b="1" dirty="0" err="1">
                <a:latin typeface="Helvetica" panose="020B0604020202020204" pitchFamily="34" charset="0"/>
              </a:rPr>
              <a:t>centered</a:t>
            </a:r>
            <a:r>
              <a:rPr lang="en-GB" altLang="en-US" b="1" dirty="0">
                <a:latin typeface="Helvetica" panose="020B0604020202020204" pitchFamily="34" charset="0"/>
              </a:rPr>
              <a:t> ensemble of 5 </a:t>
            </a:r>
            <a:r>
              <a:rPr lang="en-GB" altLang="en-US" b="1" dirty="0" smtClean="0">
                <a:latin typeface="Helvetica" panose="020B0604020202020204" pitchFamily="34" charset="0"/>
              </a:rPr>
              <a:t>reanalysis </a:t>
            </a:r>
            <a:r>
              <a:rPr lang="en-GB" altLang="en-US" b="1" dirty="0">
                <a:latin typeface="Helvetica" panose="020B0604020202020204" pitchFamily="34" charset="0"/>
              </a:rPr>
              <a:t>is constructed </a:t>
            </a:r>
            <a:r>
              <a:rPr lang="en-GB" altLang="en-US" b="1" dirty="0" smtClean="0">
                <a:latin typeface="Helvetica" panose="020B0604020202020204" pitchFamily="34" charset="0"/>
              </a:rPr>
              <a:t>symmetric wind perturbations</a:t>
            </a:r>
          </a:p>
          <a:p>
            <a:pPr>
              <a:lnSpc>
                <a:spcPct val="110000"/>
              </a:lnSpc>
            </a:pPr>
            <a:r>
              <a:rPr lang="en-GB" altLang="en-US" b="1" dirty="0">
                <a:latin typeface="Helvetica" panose="020B0604020202020204" pitchFamily="34" charset="0"/>
              </a:rPr>
              <a:t> </a:t>
            </a:r>
            <a:endParaRPr lang="en-GB" altLang="en-US" b="1" dirty="0" smtClean="0">
              <a:latin typeface="Helvetica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GB" altLang="en-US" b="1" dirty="0" smtClean="0">
                <a:latin typeface="Helvetica" panose="020B0604020202020204" pitchFamily="34" charset="0"/>
              </a:rPr>
              <a:t>-P2  -P1 0  P1 P2</a:t>
            </a:r>
            <a:endParaRPr lang="en-GB" altLang="en-US" dirty="0">
              <a:latin typeface="Helvetica" panose="020B0604020202020204" pitchFamily="34" charset="0"/>
            </a:endParaRPr>
          </a:p>
          <a:p>
            <a:pPr>
              <a:lnSpc>
                <a:spcPct val="6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       	</a:t>
            </a:r>
            <a:r>
              <a:rPr lang="en-GB" altLang="en-US" dirty="0" smtClean="0">
                <a:latin typeface="Helvetica" panose="020B0604020202020204" pitchFamily="34" charset="0"/>
              </a:rPr>
              <a:t>-</a:t>
            </a:r>
            <a:endParaRPr lang="en-GB" altLang="en-US" dirty="0">
              <a:latin typeface="Helvetica" panose="020B0604020202020204" pitchFamily="34" charset="0"/>
            </a:endParaRPr>
          </a:p>
        </p:txBody>
      </p:sp>
      <p:sp>
        <p:nvSpPr>
          <p:cNvPr id="384012" name="Text Box 1036"/>
          <p:cNvSpPr txBox="1">
            <a:spLocks noChangeArrowheads="1"/>
          </p:cNvSpPr>
          <p:nvPr/>
        </p:nvSpPr>
        <p:spPr bwMode="auto">
          <a:xfrm>
            <a:off x="1773241" y="141391"/>
            <a:ext cx="74675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8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1.1 Wind stress perturbations</a:t>
            </a:r>
            <a:endParaRPr lang="en-GB" altLang="en-US" sz="2800" dirty="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7142194" y="215900"/>
            <a:ext cx="4833938" cy="3094033"/>
            <a:chOff x="3780" y="136"/>
            <a:chExt cx="3045" cy="1949"/>
          </a:xfrm>
        </p:grpSpPr>
        <p:pic>
          <p:nvPicPr>
            <p:cNvPr id="19" name="Picture 28" descr="ZT_sprea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7" t="28053" b="24255"/>
            <a:stretch/>
          </p:blipFill>
          <p:spPr bwMode="auto">
            <a:xfrm>
              <a:off x="4209" y="203"/>
              <a:ext cx="2092" cy="188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 flipH="1">
              <a:off x="3780" y="136"/>
              <a:ext cx="3045" cy="2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SDV Ocean Subsurface T:  </a:t>
              </a:r>
              <a:r>
                <a:rPr lang="en-US" altLang="en-US" dirty="0">
                  <a:latin typeface="Times New Roman" panose="02020603050405020304" pitchFamily="18" charset="0"/>
                </a:rPr>
                <a:t>No Data assimilation</a:t>
              </a:r>
            </a:p>
          </p:txBody>
        </p:sp>
      </p:grp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7446971" y="3538540"/>
            <a:ext cx="4389438" cy="2978152"/>
            <a:chOff x="3972" y="2229"/>
            <a:chExt cx="2765" cy="1876"/>
          </a:xfrm>
        </p:grpSpPr>
        <p:pic>
          <p:nvPicPr>
            <p:cNvPr id="23" name="Picture 25" descr="ZT_spre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5" t="28053" r="61407" b="25793"/>
            <a:stretch>
              <a:fillRect/>
            </a:stretch>
          </p:blipFill>
          <p:spPr bwMode="auto">
            <a:xfrm>
              <a:off x="4254" y="2284"/>
              <a:ext cx="2100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3972" y="2229"/>
              <a:ext cx="2765" cy="2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SDV Ocean Subsurface T:  </a:t>
              </a:r>
              <a:r>
                <a:rPr lang="en-US" altLang="en-US" dirty="0">
                  <a:latin typeface="Times New Roman" panose="02020603050405020304" pitchFamily="18" charset="0"/>
                </a:rPr>
                <a:t>Data assimilation</a:t>
              </a:r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1574805" y="1844952"/>
            <a:ext cx="4527550" cy="2771777"/>
            <a:chOff x="3244" y="2559"/>
            <a:chExt cx="2852" cy="1746"/>
          </a:xfrm>
        </p:grpSpPr>
        <p:pic>
          <p:nvPicPr>
            <p:cNvPr id="28" name="Picture 8" descr="e4cr_153_l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6" t="12135" r="10956" b="56630"/>
            <a:stretch>
              <a:fillRect/>
            </a:stretch>
          </p:blipFill>
          <p:spPr bwMode="auto">
            <a:xfrm>
              <a:off x="3277" y="2834"/>
              <a:ext cx="2819" cy="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3244" y="2559"/>
              <a:ext cx="2822" cy="1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>
                  <a:schemeClr val="accent1"/>
                </a:buClr>
              </a:pPr>
              <a:r>
                <a:rPr lang="en-GB" altLang="en-US" sz="1400" dirty="0" smtClean="0">
                  <a:latin typeface="AvantGarde Md BT" pitchFamily="34" charset="0"/>
                </a:rPr>
                <a:t>SDV of Wind Stress Perturbation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47958" y="6332029"/>
            <a:ext cx="16271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C.I 0.2 </a:t>
            </a:r>
            <a:r>
              <a:rPr lang="en-GB" dirty="0" err="1" smtClean="0"/>
              <a:t>deg</a:t>
            </a:r>
            <a:r>
              <a:rPr lang="en-GB" dirty="0" smtClean="0"/>
              <a:t>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811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661938" y="1495860"/>
            <a:ext cx="5696658" cy="435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-Create data base with errors of weekly SST </a:t>
            </a:r>
            <a:r>
              <a:rPr lang="en-GB" altLang="en-US" dirty="0" smtClean="0">
                <a:latin typeface="Helvetica" panose="020B0604020202020204" pitchFamily="34" charset="0"/>
              </a:rPr>
              <a:t>anomalies, arranged </a:t>
            </a:r>
            <a:r>
              <a:rPr lang="en-GB" altLang="en-US" dirty="0">
                <a:latin typeface="Helvetica" panose="020B0604020202020204" pitchFamily="34" charset="0"/>
              </a:rPr>
              <a:t>by calendar week:</a:t>
            </a:r>
          </a:p>
          <a:p>
            <a:pPr>
              <a:lnSpc>
                <a:spcPct val="11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 </a:t>
            </a:r>
            <a:r>
              <a:rPr lang="en-GB" altLang="en-US" i="1" dirty="0">
                <a:solidFill>
                  <a:srgbClr val="00279F"/>
                </a:solidFill>
                <a:latin typeface="Helvetica" panose="020B0604020202020204" pitchFamily="34" charset="0"/>
              </a:rPr>
              <a:t>V</a:t>
            </a: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1. Error </a:t>
            </a:r>
            <a:r>
              <a:rPr lang="en-GB" altLang="en-US" i="1" dirty="0">
                <a:solidFill>
                  <a:srgbClr val="00279F"/>
                </a:solidFill>
                <a:latin typeface="Helvetica" panose="020B0604020202020204" pitchFamily="34" charset="0"/>
              </a:rPr>
              <a:t>in SST product: (differences between OIv2/OI2dvar</a:t>
            </a: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) </a:t>
            </a:r>
            <a:endParaRPr lang="en-GB" altLang="en-US" i="1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+ Errors </a:t>
            </a:r>
            <a:r>
              <a:rPr lang="en-GB" altLang="en-US" i="1" dirty="0">
                <a:solidFill>
                  <a:srgbClr val="00279F"/>
                </a:solidFill>
                <a:latin typeface="Helvetica" panose="020B0604020202020204" pitchFamily="34" charset="0"/>
              </a:rPr>
              <a:t>in time resolution: weekly versus daily </a:t>
            </a: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SST</a:t>
            </a:r>
          </a:p>
          <a:p>
            <a:pPr>
              <a:lnSpc>
                <a:spcPct val="110000"/>
              </a:lnSpc>
            </a:pPr>
            <a:endParaRPr lang="en-GB" altLang="en-US" i="1" dirty="0" smtClean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V2. </a:t>
            </a:r>
          </a:p>
          <a:p>
            <a:pPr>
              <a:lnSpc>
                <a:spcPct val="110000"/>
              </a:lnSpc>
            </a:pPr>
            <a:r>
              <a:rPr lang="en-GB" altLang="en-US" i="1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V3. </a:t>
            </a:r>
          </a:p>
          <a:p>
            <a:pPr>
              <a:lnSpc>
                <a:spcPct val="110000"/>
              </a:lnSpc>
            </a:pPr>
            <a:endParaRPr lang="en-GB" altLang="en-US" i="1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-Random draw of weekly perturbations, applied at the beginning of the coupled forecast. Over the mixed layer (~60m) </a:t>
            </a:r>
            <a:endParaRPr lang="en-GB" altLang="en-US" dirty="0" smtClean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altLang="en-US" dirty="0">
              <a:latin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altLang="en-US" dirty="0">
                <a:latin typeface="Helvetica" panose="020B0604020202020204" pitchFamily="34" charset="0"/>
              </a:rPr>
              <a:t>-A centred ensemble </a:t>
            </a:r>
          </a:p>
        </p:txBody>
      </p:sp>
      <p:sp>
        <p:nvSpPr>
          <p:cNvPr id="387084" name="Text Box 12"/>
          <p:cNvSpPr txBox="1">
            <a:spLocks noChangeArrowheads="1"/>
          </p:cNvSpPr>
          <p:nvPr/>
        </p:nvSpPr>
        <p:spPr bwMode="auto">
          <a:xfrm>
            <a:off x="1931771" y="480396"/>
            <a:ext cx="746759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8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1.2 SST Perturbations</a:t>
            </a:r>
            <a:endParaRPr lang="en-GB" altLang="en-US" sz="2800" dirty="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grpSp>
        <p:nvGrpSpPr>
          <p:cNvPr id="387085" name="Group 13"/>
          <p:cNvGrpSpPr>
            <a:grpSpLocks/>
          </p:cNvGrpSpPr>
          <p:nvPr/>
        </p:nvGrpSpPr>
        <p:grpSpPr bwMode="auto">
          <a:xfrm>
            <a:off x="7036718" y="1502888"/>
            <a:ext cx="4460875" cy="3276600"/>
            <a:chOff x="3360" y="1824"/>
            <a:chExt cx="2810" cy="2064"/>
          </a:xfrm>
        </p:grpSpPr>
        <p:sp>
          <p:nvSpPr>
            <p:cNvPr id="387086" name="Text Box 14"/>
            <p:cNvSpPr txBox="1">
              <a:spLocks noChangeArrowheads="1"/>
            </p:cNvSpPr>
            <p:nvPr/>
          </p:nvSpPr>
          <p:spPr bwMode="auto">
            <a:xfrm>
              <a:off x="3731" y="1824"/>
              <a:ext cx="223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0"/>
                </a:spcBef>
              </a:pPr>
              <a:r>
                <a:rPr lang="en-US" altLang="en-US" dirty="0" smtClean="0">
                  <a:solidFill>
                    <a:srgbClr val="000080"/>
                  </a:solidFill>
                  <a:latin typeface="Century Schoolbook" panose="02040604050505020304" pitchFamily="18" charset="0"/>
                </a:rPr>
                <a:t>SST Perturbations SDV</a:t>
              </a:r>
              <a:endParaRPr lang="en-US" altLang="en-US" dirty="0">
                <a:solidFill>
                  <a:srgbClr val="000080"/>
                </a:solidFill>
                <a:latin typeface="Century Schoolbook" panose="02040604050505020304" pitchFamily="18" charset="0"/>
              </a:endParaRPr>
            </a:p>
          </p:txBody>
        </p:sp>
        <p:pic>
          <p:nvPicPr>
            <p:cNvPr id="387087" name="Picture 15" descr="rms_s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60" b="4884"/>
            <a:stretch>
              <a:fillRect/>
            </a:stretch>
          </p:blipFill>
          <p:spPr bwMode="auto">
            <a:xfrm>
              <a:off x="3360" y="2064"/>
              <a:ext cx="2810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2092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7" name="Text Box 15"/>
          <p:cNvSpPr txBox="1">
            <a:spLocks noChangeArrowheads="1"/>
          </p:cNvSpPr>
          <p:nvPr/>
        </p:nvSpPr>
        <p:spPr bwMode="auto">
          <a:xfrm>
            <a:off x="7034215" y="1468441"/>
            <a:ext cx="4267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altLang="en-US" dirty="0">
                <a:latin typeface="Helvetica" panose="020B0604020202020204" pitchFamily="34" charset="0"/>
              </a:rPr>
              <a:t>The spread by different methods converge to the same asymptotic  value </a:t>
            </a:r>
            <a:r>
              <a:rPr lang="en-GB" altLang="en-US" dirty="0" smtClean="0">
                <a:latin typeface="Helvetica" panose="020B0604020202020204" pitchFamily="34" charset="0"/>
              </a:rPr>
              <a:t>after </a:t>
            </a:r>
            <a:r>
              <a:rPr lang="en-GB" altLang="en-US" dirty="0">
                <a:latin typeface="Helvetica" panose="020B0604020202020204" pitchFamily="34" charset="0"/>
              </a:rPr>
              <a:t>5-6 months</a:t>
            </a:r>
            <a:r>
              <a:rPr lang="en-GB" altLang="en-US" dirty="0" smtClean="0">
                <a:latin typeface="Helvetica" panose="020B0604020202020204" pitchFamily="34" charset="0"/>
              </a:rPr>
              <a:t>.</a:t>
            </a:r>
          </a:p>
          <a:p>
            <a:pPr>
              <a:buFontTx/>
              <a:buChar char="•"/>
            </a:pPr>
            <a:endParaRPr lang="en-GB" altLang="en-US" dirty="0">
              <a:latin typeface="Helvetica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Helvetica" panose="020B0604020202020204" pitchFamily="34" charset="0"/>
              </a:rPr>
              <a:t>SST  and Lag-averaged perturbations dominate spread at ~1month lead time</a:t>
            </a:r>
            <a:r>
              <a:rPr lang="en-GB" altLang="en-US" dirty="0" smtClean="0">
                <a:latin typeface="Helvetica" panose="020B0604020202020204" pitchFamily="34" charset="0"/>
              </a:rPr>
              <a:t>.</a:t>
            </a:r>
          </a:p>
          <a:p>
            <a:r>
              <a:rPr lang="en-GB" altLang="en-US" dirty="0" smtClean="0">
                <a:latin typeface="Helvetica" panose="020B0604020202020204" pitchFamily="34" charset="0"/>
              </a:rPr>
              <a:t> </a:t>
            </a:r>
            <a:endParaRPr lang="en-GB" altLang="en-US" dirty="0">
              <a:latin typeface="Helvetica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Helvetica" panose="020B0604020202020204" pitchFamily="34" charset="0"/>
              </a:rPr>
              <a:t>With DA, the wind perturbations grow slowly, and notably influence the SST only after 3m</a:t>
            </a:r>
            <a:r>
              <a:rPr lang="en-GB" altLang="en-US" dirty="0" smtClean="0">
                <a:latin typeface="Helvetica" panose="020B0604020202020204" pitchFamily="34" charset="0"/>
              </a:rPr>
              <a:t>. Similar growth as SP.</a:t>
            </a:r>
          </a:p>
          <a:p>
            <a:endParaRPr lang="en-GB" altLang="en-US" dirty="0">
              <a:latin typeface="Helvetica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Helvetica" panose="020B0604020202020204" pitchFamily="34" charset="0"/>
              </a:rPr>
              <a:t>Without DA, the initial spread (&lt;3m) is larger. The asymptotic value is slightly </a:t>
            </a:r>
            <a:r>
              <a:rPr lang="en-GB" altLang="en-US" dirty="0" smtClean="0">
                <a:latin typeface="Helvetica" panose="020B0604020202020204" pitchFamily="34" charset="0"/>
              </a:rPr>
              <a:t>larger</a:t>
            </a:r>
          </a:p>
          <a:p>
            <a:pPr>
              <a:buFontTx/>
              <a:buChar char="•"/>
            </a:pPr>
            <a:endParaRPr lang="en-GB" altLang="en-US" dirty="0">
              <a:latin typeface="Helvetica" panose="020B0604020202020204" pitchFamily="34" charset="0"/>
            </a:endParaRPr>
          </a:p>
          <a:p>
            <a:r>
              <a:rPr lang="en-GB" altLang="en-US" dirty="0">
                <a:solidFill>
                  <a:srgbClr val="00279F"/>
                </a:solidFill>
                <a:latin typeface="Helvetica" panose="020B0604020202020204" pitchFamily="34" charset="0"/>
              </a:rPr>
              <a:t>Is the level of spread sufficient?</a:t>
            </a:r>
          </a:p>
        </p:txBody>
      </p:sp>
      <p:grpSp>
        <p:nvGrpSpPr>
          <p:cNvPr id="305165" name="Group 13"/>
          <p:cNvGrpSpPr>
            <a:grpSpLocks/>
          </p:cNvGrpSpPr>
          <p:nvPr/>
        </p:nvGrpSpPr>
        <p:grpSpPr bwMode="auto">
          <a:xfrm>
            <a:off x="1141412" y="2362200"/>
            <a:ext cx="5638799" cy="3652838"/>
            <a:chOff x="0" y="1632"/>
            <a:chExt cx="4404" cy="2273"/>
          </a:xfrm>
        </p:grpSpPr>
        <p:grpSp>
          <p:nvGrpSpPr>
            <p:cNvPr id="305164" name="Group 12"/>
            <p:cNvGrpSpPr>
              <a:grpSpLocks/>
            </p:cNvGrpSpPr>
            <p:nvPr/>
          </p:nvGrpSpPr>
          <p:grpSpPr bwMode="auto">
            <a:xfrm>
              <a:off x="0" y="1632"/>
              <a:ext cx="4404" cy="2248"/>
              <a:chOff x="0" y="1632"/>
              <a:chExt cx="4404" cy="2248"/>
            </a:xfrm>
          </p:grpSpPr>
          <p:grpSp>
            <p:nvGrpSpPr>
              <p:cNvPr id="305162" name="Group 10"/>
              <p:cNvGrpSpPr>
                <a:grpSpLocks/>
              </p:cNvGrpSpPr>
              <p:nvPr/>
            </p:nvGrpSpPr>
            <p:grpSpPr bwMode="auto">
              <a:xfrm>
                <a:off x="0" y="1632"/>
                <a:ext cx="4404" cy="2248"/>
                <a:chOff x="0" y="1632"/>
                <a:chExt cx="4404" cy="2248"/>
              </a:xfrm>
            </p:grpSpPr>
            <p:pic>
              <p:nvPicPr>
                <p:cNvPr id="305154" name="Picture 2" descr="ensembl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32"/>
                  <a:ext cx="4404" cy="2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5160" name="Rectangle 8"/>
                <p:cNvSpPr>
                  <a:spLocks noChangeArrowheads="1"/>
                </p:cNvSpPr>
                <p:nvPr/>
              </p:nvSpPr>
              <p:spPr bwMode="auto">
                <a:xfrm>
                  <a:off x="1920" y="1872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5161" name="Rectangle 9"/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05163" name="Text Box 11"/>
              <p:cNvSpPr txBox="1">
                <a:spLocks noChangeArrowheads="1"/>
              </p:cNvSpPr>
              <p:nvPr/>
            </p:nvSpPr>
            <p:spPr bwMode="auto">
              <a:xfrm>
                <a:off x="2352" y="1852"/>
                <a:ext cx="337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sz="1600">
                    <a:solidFill>
                      <a:srgbClr val="3333FF"/>
                    </a:solidFill>
                    <a:latin typeface="Albertus MT" pitchFamily="18" charset="0"/>
                  </a:rPr>
                  <a:t>SP</a:t>
                </a:r>
              </a:p>
            </p:txBody>
          </p:sp>
          <p:sp>
            <p:nvSpPr>
              <p:cNvPr id="305159" name="Text Box 7"/>
              <p:cNvSpPr txBox="1">
                <a:spLocks noChangeArrowheads="1"/>
              </p:cNvSpPr>
              <p:nvPr/>
            </p:nvSpPr>
            <p:spPr bwMode="auto">
              <a:xfrm>
                <a:off x="1872" y="1852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en-US" sz="1600">
                    <a:solidFill>
                      <a:srgbClr val="3333FF"/>
                    </a:solidFill>
                    <a:latin typeface="Albertus MT" pitchFamily="18" charset="0"/>
                  </a:rPr>
                  <a:t>ST</a:t>
                </a:r>
              </a:p>
            </p:txBody>
          </p:sp>
        </p:grpSp>
        <p:sp>
          <p:nvSpPr>
            <p:cNvPr id="305155" name="Text Box 3"/>
            <p:cNvSpPr txBox="1">
              <a:spLocks noChangeArrowheads="1"/>
            </p:cNvSpPr>
            <p:nvPr/>
          </p:nvSpPr>
          <p:spPr bwMode="auto">
            <a:xfrm>
              <a:off x="240" y="3696"/>
              <a:ext cx="3792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 i="1">
                  <a:latin typeface="Helvetica" panose="020B0604020202020204" pitchFamily="34" charset="0"/>
                </a:rPr>
                <a:t>From Vialard et al, MWR 2005</a:t>
              </a:r>
            </a:p>
          </p:txBody>
        </p:sp>
      </p:grpSp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1341441" y="1125545"/>
            <a:ext cx="35813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rgbClr val="00279F"/>
                </a:solidFill>
                <a:latin typeface="Helvetica" panose="020B0604020202020204" pitchFamily="34" charset="0"/>
              </a:rPr>
              <a:t>Wind Perturbations (WP) </a:t>
            </a:r>
          </a:p>
          <a:p>
            <a:r>
              <a:rPr lang="en-GB" altLang="en-US" sz="1400">
                <a:solidFill>
                  <a:schemeClr val="accent1"/>
                </a:solidFill>
                <a:latin typeface="Helvetica" panose="020B0604020202020204" pitchFamily="34" charset="0"/>
              </a:rPr>
              <a:t> </a:t>
            </a:r>
            <a:r>
              <a:rPr lang="en-GB" altLang="en-US" sz="1400">
                <a:solidFill>
                  <a:srgbClr val="6ADD4B"/>
                </a:solidFill>
                <a:latin typeface="Helvetica" panose="020B0604020202020204" pitchFamily="34" charset="0"/>
              </a:rPr>
              <a:t>SST Perturbations(ST)</a:t>
            </a:r>
            <a:r>
              <a:rPr lang="en-GB" altLang="en-US" sz="1400">
                <a:solidFill>
                  <a:schemeClr val="folHlink"/>
                </a:solidFill>
                <a:latin typeface="Helvetica" panose="020B0604020202020204" pitchFamily="34" charset="0"/>
              </a:rPr>
              <a:t> </a:t>
            </a:r>
          </a:p>
          <a:p>
            <a:r>
              <a:rPr lang="en-GB" altLang="en-US" sz="1400">
                <a:solidFill>
                  <a:srgbClr val="FF9900"/>
                </a:solidFill>
                <a:latin typeface="Helvetica" panose="020B0604020202020204" pitchFamily="34" charset="0"/>
              </a:rPr>
              <a:t>Stochastic Physics (SP)</a:t>
            </a:r>
            <a:endParaRPr lang="en-GB" altLang="en-US" sz="1400">
              <a:solidFill>
                <a:srgbClr val="FF3300"/>
              </a:solidFill>
              <a:latin typeface="Helvetica" panose="020B0604020202020204" pitchFamily="34" charset="0"/>
            </a:endParaRPr>
          </a:p>
          <a:p>
            <a:endParaRPr lang="en-GB" altLang="en-US" sz="1400">
              <a:solidFill>
                <a:srgbClr val="FF3300"/>
              </a:solidFill>
              <a:latin typeface="Helvetica" panose="020B0604020202020204" pitchFamily="34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1341437" y="304806"/>
            <a:ext cx="10545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Comparison on contributions to the Ensemble Spread in seasonal forecasts</a:t>
            </a:r>
            <a:endParaRPr lang="en-GB" altLang="en-US" sz="2400" dirty="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3573465" y="1125545"/>
            <a:ext cx="35813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rgbClr val="FF33CC"/>
                </a:solidFill>
                <a:latin typeface="Helvetica" panose="020B0604020202020204" pitchFamily="34" charset="0"/>
              </a:rPr>
              <a:t>Wind Perturbations No DA (WPND) </a:t>
            </a:r>
          </a:p>
          <a:p>
            <a:r>
              <a:rPr lang="en-GB" altLang="en-US" sz="1400">
                <a:solidFill>
                  <a:srgbClr val="00FFFF"/>
                </a:solidFill>
                <a:latin typeface="Helvetica" panose="020B0604020202020204" pitchFamily="34" charset="0"/>
              </a:rPr>
              <a:t>All(SWT) </a:t>
            </a:r>
          </a:p>
          <a:p>
            <a:r>
              <a:rPr lang="en-GB" altLang="en-US" sz="1400">
                <a:solidFill>
                  <a:srgbClr val="00FFFF"/>
                </a:solidFill>
                <a:latin typeface="Helvetica" panose="020B0604020202020204" pitchFamily="34" charset="0"/>
              </a:rPr>
              <a:t> </a:t>
            </a:r>
            <a:r>
              <a:rPr lang="en-GB" altLang="en-US" sz="1400">
                <a:solidFill>
                  <a:srgbClr val="FF3300"/>
                </a:solidFill>
                <a:latin typeface="Helvetica" panose="020B0604020202020204" pitchFamily="34" charset="0"/>
              </a:rPr>
              <a:t>Lag-averaged(LA)</a:t>
            </a:r>
          </a:p>
          <a:p>
            <a:endParaRPr lang="en-GB" altLang="en-US" sz="1400">
              <a:solidFill>
                <a:srgbClr val="FF3300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3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5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nino3_rms_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881705"/>
            <a:ext cx="6769100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7462837" y="1052513"/>
            <a:ext cx="3352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Helvetica" panose="020B0604020202020204" pitchFamily="34" charset="0"/>
              </a:rPr>
              <a:t>Forecast System is not reliable:</a:t>
            </a:r>
          </a:p>
          <a:p>
            <a:pPr algn="ctr"/>
            <a:r>
              <a:rPr lang="en-GB" altLang="en-US">
                <a:latin typeface="Helvetica" panose="020B0604020202020204" pitchFamily="34" charset="0"/>
              </a:rPr>
              <a:t>RMS &gt; Spread</a:t>
            </a:r>
          </a:p>
        </p:txBody>
      </p:sp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670563" y="5174965"/>
            <a:ext cx="11033760" cy="16158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800" dirty="0">
                <a:latin typeface="Helvetica" panose="020B0604020202020204" pitchFamily="34" charset="0"/>
              </a:rPr>
              <a:t>To </a:t>
            </a:r>
            <a:r>
              <a:rPr lang="en-GB" altLang="en-US" sz="1800" dirty="0" smtClean="0">
                <a:latin typeface="Helvetica" panose="020B0604020202020204" pitchFamily="34" charset="0"/>
              </a:rPr>
              <a:t>improve the ensemble generation we need to sample other sources of error:</a:t>
            </a:r>
            <a:endParaRPr lang="en-GB" altLang="en-US" sz="1800" dirty="0"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800" dirty="0">
                <a:latin typeface="Helvetica" panose="020B0604020202020204" pitchFamily="34" charset="0"/>
              </a:rPr>
              <a:t>	a) Model error: </a:t>
            </a:r>
            <a:r>
              <a:rPr lang="en-GB" altLang="en-US" sz="1800" dirty="0" smtClean="0">
                <a:latin typeface="Helvetica" panose="020B0604020202020204" pitchFamily="34" charset="0"/>
              </a:rPr>
              <a:t>multi-model</a:t>
            </a:r>
            <a:endParaRPr lang="en-GB" altLang="en-US" sz="1800" dirty="0"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800" dirty="0">
                <a:latin typeface="Helvetica" panose="020B0604020202020204" pitchFamily="34" charset="0"/>
              </a:rPr>
              <a:t>	b) To design </a:t>
            </a:r>
            <a:r>
              <a:rPr lang="en-GB" altLang="en-US" sz="1800" dirty="0" smtClean="0">
                <a:latin typeface="Helvetica" panose="020B0604020202020204" pitchFamily="34" charset="0"/>
              </a:rPr>
              <a:t>other optimal </a:t>
            </a:r>
            <a:r>
              <a:rPr lang="en-GB" altLang="en-US" sz="1800" dirty="0">
                <a:latin typeface="Helvetica" panose="020B0604020202020204" pitchFamily="34" charset="0"/>
              </a:rPr>
              <a:t>methods: Stochastic </a:t>
            </a:r>
            <a:r>
              <a:rPr lang="en-GB" altLang="en-US" sz="1800" dirty="0" err="1" smtClean="0">
                <a:latin typeface="Helvetica" panose="020B0604020202020204" pitchFamily="34" charset="0"/>
              </a:rPr>
              <a:t>Optimals</a:t>
            </a:r>
            <a:r>
              <a:rPr lang="en-GB" altLang="en-US" sz="1800" dirty="0" smtClean="0">
                <a:latin typeface="Helvetica" panose="020B0604020202020204" pitchFamily="34" charset="0"/>
              </a:rPr>
              <a:t>, </a:t>
            </a:r>
            <a:r>
              <a:rPr lang="en-GB" altLang="en-US" sz="1800" dirty="0">
                <a:latin typeface="Helvetica" panose="020B0604020202020204" pitchFamily="34" charset="0"/>
              </a:rPr>
              <a:t>Breeding Vectors, </a:t>
            </a:r>
            <a:r>
              <a:rPr lang="en-GB" altLang="en-US" sz="1800" dirty="0" smtClean="0">
                <a:latin typeface="Helvetica" panose="020B0604020202020204" pitchFamily="34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GB" altLang="en-US" sz="1800" dirty="0" smtClean="0">
                <a:latin typeface="Helvetica" panose="020B0604020202020204" pitchFamily="34" charset="0"/>
              </a:rPr>
              <a:t>Or a-posteriori calibration of the ensemble.</a:t>
            </a:r>
            <a:endParaRPr lang="en-GB" altLang="en-US" sz="1800" dirty="0">
              <a:latin typeface="Helvetica" panose="020B0604020202020204" pitchFamily="34" charset="0"/>
            </a:endParaRPr>
          </a:p>
        </p:txBody>
      </p:sp>
      <p:grpSp>
        <p:nvGrpSpPr>
          <p:cNvPr id="545804" name="Group 12"/>
          <p:cNvGrpSpPr>
            <a:grpSpLocks/>
          </p:cNvGrpSpPr>
          <p:nvPr/>
        </p:nvGrpSpPr>
        <p:grpSpPr bwMode="auto">
          <a:xfrm>
            <a:off x="7750176" y="2393001"/>
            <a:ext cx="3048000" cy="1079500"/>
            <a:chOff x="4161" y="1480"/>
            <a:chExt cx="1920" cy="680"/>
          </a:xfrm>
        </p:grpSpPr>
        <p:sp>
          <p:nvSpPr>
            <p:cNvPr id="545796" name="Text Box 4"/>
            <p:cNvSpPr txBox="1">
              <a:spLocks noChangeArrowheads="1"/>
            </p:cNvSpPr>
            <p:nvPr/>
          </p:nvSpPr>
          <p:spPr bwMode="auto">
            <a:xfrm>
              <a:off x="4209" y="1480"/>
              <a:ext cx="187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9144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3716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8288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2860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AutoNum type="alphaUcPeriod"/>
              </a:pPr>
              <a:r>
                <a:rPr lang="en-GB" altLang="en-US" sz="1800">
                  <a:latin typeface="Helvetica" panose="020B0604020202020204" pitchFamily="34" charset="0"/>
                </a:rPr>
                <a:t>Can we reduce the error? How much? (Predictability limit)</a:t>
              </a:r>
            </a:p>
          </p:txBody>
        </p:sp>
        <p:sp>
          <p:nvSpPr>
            <p:cNvPr id="545799" name="Line 7"/>
            <p:cNvSpPr>
              <a:spLocks noChangeShapeType="1"/>
            </p:cNvSpPr>
            <p:nvPr/>
          </p:nvSpPr>
          <p:spPr bwMode="auto">
            <a:xfrm>
              <a:off x="4161" y="1872"/>
              <a:ext cx="0" cy="288"/>
            </a:xfrm>
            <a:prstGeom prst="line">
              <a:avLst/>
            </a:prstGeom>
            <a:noFill/>
            <a:ln w="50800">
              <a:solidFill>
                <a:srgbClr val="2117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45801" name="Text Box 9"/>
          <p:cNvSpPr txBox="1">
            <a:spLocks noChangeArrowheads="1"/>
          </p:cNvSpPr>
          <p:nvPr/>
        </p:nvSpPr>
        <p:spPr bwMode="auto">
          <a:xfrm>
            <a:off x="1751015" y="188913"/>
            <a:ext cx="92964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>
                <a:solidFill>
                  <a:schemeClr val="tx2"/>
                </a:solidFill>
                <a:latin typeface="Helvetica" panose="020B0604020202020204" pitchFamily="34" charset="0"/>
              </a:rPr>
              <a:t>Is the ensemble  spread sufficient? Are the forecast reliable?</a:t>
            </a:r>
            <a:r>
              <a:rPr lang="en-GB" altLang="en-US" sz="2800">
                <a:solidFill>
                  <a:schemeClr val="tx2"/>
                </a:solidFill>
                <a:latin typeface="Helvetica" panose="020B0604020202020204" pitchFamily="34" charset="0"/>
              </a:rPr>
              <a:t>     </a:t>
            </a:r>
          </a:p>
        </p:txBody>
      </p:sp>
      <p:grpSp>
        <p:nvGrpSpPr>
          <p:cNvPr id="545806" name="Group 14"/>
          <p:cNvGrpSpPr>
            <a:grpSpLocks/>
          </p:cNvGrpSpPr>
          <p:nvPr/>
        </p:nvGrpSpPr>
        <p:grpSpPr bwMode="auto">
          <a:xfrm>
            <a:off x="7750180" y="3507427"/>
            <a:ext cx="3297237" cy="923925"/>
            <a:chOff x="4163" y="2205"/>
            <a:chExt cx="2077" cy="582"/>
          </a:xfrm>
        </p:grpSpPr>
        <p:sp>
          <p:nvSpPr>
            <p:cNvPr id="545803" name="Rectangle 11"/>
            <p:cNvSpPr>
              <a:spLocks noChangeArrowheads="1"/>
            </p:cNvSpPr>
            <p:nvPr/>
          </p:nvSpPr>
          <p:spPr bwMode="auto">
            <a:xfrm>
              <a:off x="4254" y="2205"/>
              <a:ext cx="1986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9144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3716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8288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286000" indent="-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AutoNum type="alphaUcPeriod" startAt="2"/>
              </a:pPr>
              <a:r>
                <a:rPr lang="en-GB" altLang="en-US" sz="1800">
                  <a:latin typeface="Helvetica" panose="020B0604020202020204" pitchFamily="34" charset="0"/>
                </a:rPr>
                <a:t>Can we increase the                                                                                 spread by improving the ensemble generation?</a:t>
              </a:r>
            </a:p>
          </p:txBody>
        </p:sp>
        <p:sp>
          <p:nvSpPr>
            <p:cNvPr id="545805" name="Line 13"/>
            <p:cNvSpPr>
              <a:spLocks noChangeShapeType="1"/>
            </p:cNvSpPr>
            <p:nvPr/>
          </p:nvSpPr>
          <p:spPr bwMode="auto">
            <a:xfrm flipV="1">
              <a:off x="4163" y="2251"/>
              <a:ext cx="0" cy="272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494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6777" y="1006475"/>
            <a:ext cx="5711824" cy="1239838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chemeClr val="tx1"/>
                </a:solidFill>
              </a:rPr>
              <a:t>Consider a stochastically forced linear ENSO </a:t>
            </a:r>
            <a:r>
              <a:rPr lang="en-US" altLang="en-US" dirty="0"/>
              <a:t>oscillator:</a:t>
            </a:r>
          </a:p>
        </p:txBody>
      </p:sp>
      <p:graphicFrame>
        <p:nvGraphicFramePr>
          <p:cNvPr id="390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324998"/>
              </p:ext>
            </p:extLst>
          </p:nvPr>
        </p:nvGraphicFramePr>
        <p:xfrm>
          <a:off x="1303337" y="2246313"/>
          <a:ext cx="4310063" cy="842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Equation" r:id="rId3" imgW="1104840" imgH="215640" progId="Equation.DSMT4">
                  <p:embed/>
                </p:oleObj>
              </mc:Choice>
              <mc:Fallback>
                <p:oleObj name="Equation" r:id="rId3" imgW="11048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7" y="2246313"/>
                        <a:ext cx="4310063" cy="842236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149" name="Rectangle 5"/>
          <p:cNvSpPr>
            <a:spLocks noChangeArrowheads="1"/>
          </p:cNvSpPr>
          <p:nvPr/>
        </p:nvSpPr>
        <p:spPr bwMode="auto">
          <a:xfrm>
            <a:off x="1636715" y="480060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76238" indent="-376238">
              <a:lnSpc>
                <a:spcPts val="32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52488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71588" indent="-228600">
              <a:spcBef>
                <a:spcPct val="20000"/>
              </a:spcBef>
              <a:buChar char="o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0688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0978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669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24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81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8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GB" altLang="en-US" sz="1400"/>
          </a:p>
        </p:txBody>
      </p:sp>
      <p:sp>
        <p:nvSpPr>
          <p:cNvPr id="390150" name="Rectangle 6"/>
          <p:cNvSpPr>
            <a:spLocks noChangeArrowheads="1"/>
          </p:cNvSpPr>
          <p:nvPr/>
        </p:nvSpPr>
        <p:spPr bwMode="auto">
          <a:xfrm>
            <a:off x="1554164" y="5410200"/>
            <a:ext cx="8915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76238" indent="-376238">
              <a:lnSpc>
                <a:spcPts val="32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52488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71588" indent="-228600">
              <a:spcBef>
                <a:spcPct val="20000"/>
              </a:spcBef>
              <a:buChar char="o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0688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0978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669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24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81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8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/>
          </a:p>
        </p:txBody>
      </p:sp>
      <p:sp>
        <p:nvSpPr>
          <p:cNvPr id="390151" name="Rectangle 7"/>
          <p:cNvSpPr>
            <a:spLocks noChangeArrowheads="1"/>
          </p:cNvSpPr>
          <p:nvPr/>
        </p:nvSpPr>
        <p:spPr bwMode="auto">
          <a:xfrm>
            <a:off x="1554164" y="358140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76238" indent="-376238">
              <a:lnSpc>
                <a:spcPts val="32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52488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71588" indent="-228600">
              <a:spcBef>
                <a:spcPct val="20000"/>
              </a:spcBef>
              <a:buChar char="o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0688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0978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669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24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81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8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GB" altLang="en-US" sz="1400"/>
          </a:p>
        </p:txBody>
      </p:sp>
      <p:sp>
        <p:nvSpPr>
          <p:cNvPr id="390153" name="Rectangle 9"/>
          <p:cNvSpPr>
            <a:spLocks noChangeArrowheads="1"/>
          </p:cNvSpPr>
          <p:nvPr/>
        </p:nvSpPr>
        <p:spPr bwMode="auto">
          <a:xfrm>
            <a:off x="466632" y="3263900"/>
            <a:ext cx="594210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76238" indent="-376238">
              <a:lnSpc>
                <a:spcPts val="32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52488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71588" indent="-228600">
              <a:spcBef>
                <a:spcPct val="20000"/>
              </a:spcBef>
              <a:buChar char="o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0688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0978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669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24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81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8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f(t) is coherent in space and white in </a:t>
            </a:r>
            <a:r>
              <a:rPr lang="en-US" altLang="en-US" sz="1800" dirty="0" smtClean="0"/>
              <a:t>time.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Which </a:t>
            </a:r>
            <a:r>
              <a:rPr lang="en-US" altLang="en-US" sz="1800" dirty="0"/>
              <a:t>are the patterns of f(t) that maximize the variance of </a:t>
            </a:r>
            <a:r>
              <a:rPr lang="en-US" altLang="en-US" sz="1800" b="1" dirty="0"/>
              <a:t>s</a:t>
            </a:r>
            <a:r>
              <a:rPr lang="en-US" altLang="en-US" sz="1800" dirty="0" smtClean="0"/>
              <a:t>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390154" name="Rectangle 10"/>
          <p:cNvSpPr>
            <a:spLocks noChangeArrowheads="1"/>
          </p:cNvSpPr>
          <p:nvPr/>
        </p:nvSpPr>
        <p:spPr bwMode="auto">
          <a:xfrm>
            <a:off x="1770062" y="188913"/>
            <a:ext cx="927735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>
            <a:lvl1pPr>
              <a:lnSpc>
                <a:spcPts val="3200"/>
              </a:lnSpc>
              <a:spcBef>
                <a:spcPct val="0"/>
              </a:spcBef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lnSpc>
                <a:spcPts val="3200"/>
              </a:lnSpc>
              <a:spcBef>
                <a:spcPct val="0"/>
              </a:spcBef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lnSpc>
                <a:spcPts val="3200"/>
              </a:lnSpc>
              <a:spcBef>
                <a:spcPct val="0"/>
              </a:spcBef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lnSpc>
                <a:spcPts val="3200"/>
              </a:lnSpc>
              <a:spcBef>
                <a:spcPct val="0"/>
              </a:spcBef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lnSpc>
                <a:spcPts val="3200"/>
              </a:lnSpc>
              <a:spcBef>
                <a:spcPct val="0"/>
              </a:spcBef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alt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Stochastic </a:t>
            </a:r>
            <a:r>
              <a:rPr lang="en-GB" altLang="en-US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Optimals</a:t>
            </a:r>
            <a:endParaRPr lang="en-GB" altLang="en-US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1" y="990600"/>
            <a:ext cx="9236075" cy="350838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Linear Theory:</a:t>
            </a:r>
          </a:p>
        </p:txBody>
      </p:sp>
      <p:sp>
        <p:nvSpPr>
          <p:cNvPr id="390156" name="Text Box 12"/>
          <p:cNvSpPr txBox="1">
            <a:spLocks noChangeArrowheads="1"/>
          </p:cNvSpPr>
          <p:nvPr/>
        </p:nvSpPr>
        <p:spPr bwMode="auto">
          <a:xfrm>
            <a:off x="728664" y="4708528"/>
            <a:ext cx="58084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(Farrell and </a:t>
            </a:r>
            <a:r>
              <a:rPr lang="en-US" altLang="en-US" dirty="0" err="1">
                <a:latin typeface="Helvetica" panose="020B0604020202020204" pitchFamily="34" charset="0"/>
              </a:rPr>
              <a:t>Ioannou</a:t>
            </a:r>
            <a:r>
              <a:rPr lang="en-US" altLang="en-US" dirty="0">
                <a:latin typeface="Helvetica" panose="020B0604020202020204" pitchFamily="34" charset="0"/>
              </a:rPr>
              <a:t>, </a:t>
            </a:r>
            <a:r>
              <a:rPr lang="en-US" altLang="en-US" dirty="0" smtClean="0">
                <a:latin typeface="Helvetica" panose="020B0604020202020204" pitchFamily="34" charset="0"/>
              </a:rPr>
              <a:t>1993, Moore et al 2003)</a:t>
            </a:r>
            <a:endParaRPr lang="en-US" altLang="en-US" dirty="0">
              <a:latin typeface="Helvetica" panose="020B0604020202020204" pitchFamily="34" charset="0"/>
            </a:endParaRPr>
          </a:p>
        </p:txBody>
      </p:sp>
      <p:pic>
        <p:nvPicPr>
          <p:cNvPr id="12364" name="Picture 7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4815" r="8904" b="11744"/>
          <a:stretch/>
        </p:blipFill>
        <p:spPr bwMode="auto">
          <a:xfrm>
            <a:off x="6537135" y="2108200"/>
            <a:ext cx="5649809" cy="27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2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Adding Perturbations online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15834" r="7410" b="9002"/>
          <a:stretch/>
        </p:blipFill>
        <p:spPr>
          <a:xfrm rot="5400000">
            <a:off x="1860013" y="468256"/>
            <a:ext cx="2462783" cy="312115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9376" y="3518731"/>
            <a:ext cx="5396420" cy="24765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400" dirty="0" smtClean="0">
                <a:solidFill>
                  <a:schemeClr val="tx2"/>
                </a:solidFill>
              </a:rPr>
              <a:t>S2   failed to forecast the onset of the 1997-8 El Nino.</a:t>
            </a:r>
          </a:p>
          <a:p>
            <a:endParaRPr lang="en-GB" altLang="en-US" sz="1400" dirty="0" smtClean="0">
              <a:solidFill>
                <a:schemeClr val="tx2"/>
              </a:solidFill>
            </a:endParaRPr>
          </a:p>
          <a:p>
            <a:r>
              <a:rPr lang="en-GB" altLang="en-US" sz="1400" dirty="0" err="1" smtClean="0">
                <a:solidFill>
                  <a:schemeClr val="tx2"/>
                </a:solidFill>
              </a:rPr>
              <a:t>Vitart</a:t>
            </a:r>
            <a:r>
              <a:rPr lang="en-GB" altLang="en-US" sz="1400" dirty="0" smtClean="0">
                <a:solidFill>
                  <a:schemeClr val="tx2"/>
                </a:solidFill>
              </a:rPr>
              <a:t> et al 2003 attributed failure to   lack of  Westerly Wind Bursts associated with the MJO.</a:t>
            </a:r>
          </a:p>
          <a:p>
            <a:endParaRPr lang="en-GB" altLang="en-US" sz="1400" dirty="0" smtClean="0">
              <a:solidFill>
                <a:schemeClr val="tx2"/>
              </a:solidFill>
            </a:endParaRPr>
          </a:p>
          <a:p>
            <a:r>
              <a:rPr lang="en-GB" altLang="en-US" sz="1400" dirty="0" smtClean="0">
                <a:solidFill>
                  <a:schemeClr val="tx2"/>
                </a:solidFill>
              </a:rPr>
              <a:t>Can we </a:t>
            </a:r>
            <a:r>
              <a:rPr lang="en-GB" altLang="en-US" sz="1400" dirty="0">
                <a:solidFill>
                  <a:schemeClr val="tx2"/>
                </a:solidFill>
              </a:rPr>
              <a:t>a</a:t>
            </a:r>
            <a:r>
              <a:rPr lang="en-GB" altLang="en-US" sz="1400" dirty="0" smtClean="0">
                <a:solidFill>
                  <a:schemeClr val="tx2"/>
                </a:solidFill>
              </a:rPr>
              <a:t>dd perturbations to the coupled model to account for known deficiencies?.</a:t>
            </a:r>
          </a:p>
          <a:p>
            <a:endParaRPr lang="en-GB" altLang="en-US" sz="1400" dirty="0" smtClean="0">
              <a:solidFill>
                <a:schemeClr val="tx2"/>
              </a:solidFill>
            </a:endParaRPr>
          </a:p>
          <a:p>
            <a:r>
              <a:rPr lang="en-GB" altLang="en-US" sz="1400" dirty="0" smtClean="0">
                <a:solidFill>
                  <a:schemeClr val="accent1">
                    <a:lumMod val="75000"/>
                  </a:schemeClr>
                </a:solidFill>
              </a:rPr>
              <a:t>We tried Stochastic </a:t>
            </a:r>
            <a:r>
              <a:rPr lang="en-GB" alt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Optimals</a:t>
            </a:r>
            <a:r>
              <a:rPr lang="en-GB" altLang="en-US" sz="1400" dirty="0" smtClean="0">
                <a:solidFill>
                  <a:schemeClr val="accent1">
                    <a:lumMod val="75000"/>
                  </a:schemeClr>
                </a:solidFill>
              </a:rPr>
              <a:t> and Synthetic WWB</a:t>
            </a:r>
          </a:p>
          <a:p>
            <a:endParaRPr lang="en-GB" alt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alt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en-US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28" y="3261868"/>
            <a:ext cx="3828620" cy="2719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376" y="6136481"/>
            <a:ext cx="113306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Improvement but still under dispersive ensemble. Other deficiencies related with too strong negative feedback : Model was not able to produce ENSO  (Balmaseda et al 2003).</a:t>
            </a:r>
            <a:r>
              <a:rPr lang="en-GB" sz="1600" dirty="0" smtClean="0"/>
              <a:t>  </a:t>
            </a:r>
            <a:r>
              <a:rPr lang="en-GB" sz="1600" b="1" dirty="0" smtClean="0"/>
              <a:t>Judgement: do not implement. It should be sorted out by  model improvement</a:t>
            </a:r>
            <a:endParaRPr lang="en-GB" sz="1600" b="1" dirty="0"/>
          </a:p>
        </p:txBody>
      </p:sp>
      <p:grpSp>
        <p:nvGrpSpPr>
          <p:cNvPr id="22" name="Group 10"/>
          <p:cNvGrpSpPr>
            <a:grpSpLocks/>
          </p:cNvGrpSpPr>
          <p:nvPr/>
        </p:nvGrpSpPr>
        <p:grpSpPr bwMode="auto">
          <a:xfrm rot="10776356">
            <a:off x="8666434" y="1345310"/>
            <a:ext cx="920095" cy="510660"/>
            <a:chOff x="2627" y="1872"/>
            <a:chExt cx="641" cy="528"/>
          </a:xfrm>
        </p:grpSpPr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627" y="1872"/>
              <a:ext cx="0" cy="528"/>
            </a:xfrm>
            <a:prstGeom prst="line">
              <a:avLst/>
            </a:prstGeom>
            <a:noFill/>
            <a:ln w="50800">
              <a:solidFill>
                <a:srgbClr val="2117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b="1" smtClean="0">
                <a:solidFill>
                  <a:srgbClr val="000000"/>
                </a:solidFill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963" y="1872"/>
              <a:ext cx="0" cy="528"/>
            </a:xfrm>
            <a:prstGeom prst="line">
              <a:avLst/>
            </a:prstGeom>
            <a:noFill/>
            <a:ln w="50800">
              <a:solidFill>
                <a:srgbClr val="2117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b="1" smtClean="0">
                <a:solidFill>
                  <a:srgbClr val="000000"/>
                </a:solidFill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3268" y="1872"/>
              <a:ext cx="0" cy="528"/>
            </a:xfrm>
            <a:prstGeom prst="line">
              <a:avLst/>
            </a:prstGeom>
            <a:noFill/>
            <a:ln w="50800">
              <a:solidFill>
                <a:srgbClr val="2117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37"/>
          <p:cNvGrpSpPr>
            <a:grpSpLocks/>
          </p:cNvGrpSpPr>
          <p:nvPr/>
        </p:nvGrpSpPr>
        <p:grpSpPr bwMode="auto">
          <a:xfrm>
            <a:off x="7111233" y="850120"/>
            <a:ext cx="3417067" cy="2286000"/>
            <a:chOff x="1508" y="2256"/>
            <a:chExt cx="2284" cy="1719"/>
          </a:xfrm>
        </p:grpSpPr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1920" y="2832"/>
              <a:ext cx="1872" cy="807"/>
              <a:chOff x="4656" y="2688"/>
              <a:chExt cx="1872" cy="807"/>
            </a:xfrm>
          </p:grpSpPr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>
                <a:off x="4656" y="3264"/>
                <a:ext cx="16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b="1" smtClean="0">
                    <a:solidFill>
                      <a:srgbClr val="000000"/>
                    </a:solidFill>
                  </a:rPr>
                  <a:t>  </a:t>
                </a:r>
                <a:r>
                  <a:rPr lang="en-GB" altLang="en-US" b="1" smtClean="0">
                    <a:solidFill>
                      <a:srgbClr val="2117F3"/>
                    </a:solidFill>
                  </a:rPr>
                  <a:t>Ocean model</a:t>
                </a:r>
              </a:p>
            </p:txBody>
          </p:sp>
          <p:grpSp>
            <p:nvGrpSpPr>
              <p:cNvPr id="34" name="Group 20"/>
              <p:cNvGrpSpPr>
                <a:grpSpLocks/>
              </p:cNvGrpSpPr>
              <p:nvPr/>
            </p:nvGrpSpPr>
            <p:grpSpPr bwMode="auto">
              <a:xfrm>
                <a:off x="5184" y="2688"/>
                <a:ext cx="579" cy="432"/>
                <a:chOff x="2627" y="1872"/>
                <a:chExt cx="641" cy="528"/>
              </a:xfrm>
            </p:grpSpPr>
            <p:sp>
              <p:nvSpPr>
                <p:cNvPr id="36" name="Line 21"/>
                <p:cNvSpPr>
                  <a:spLocks noChangeShapeType="1"/>
                </p:cNvSpPr>
                <p:nvPr/>
              </p:nvSpPr>
              <p:spPr bwMode="auto">
                <a:xfrm>
                  <a:off x="2627" y="1872"/>
                  <a:ext cx="0" cy="528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Line 22"/>
                <p:cNvSpPr>
                  <a:spLocks noChangeShapeType="1"/>
                </p:cNvSpPr>
                <p:nvPr/>
              </p:nvSpPr>
              <p:spPr bwMode="auto">
                <a:xfrm>
                  <a:off x="2963" y="1872"/>
                  <a:ext cx="0" cy="528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Line 23"/>
                <p:cNvSpPr>
                  <a:spLocks noChangeShapeType="1"/>
                </p:cNvSpPr>
                <p:nvPr/>
              </p:nvSpPr>
              <p:spPr bwMode="auto">
                <a:xfrm>
                  <a:off x="3268" y="1872"/>
                  <a:ext cx="0" cy="528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b="1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4656" y="3168"/>
                <a:ext cx="1872" cy="0"/>
              </a:xfrm>
              <a:prstGeom prst="line">
                <a:avLst/>
              </a:prstGeom>
              <a:noFill/>
              <a:ln w="50800">
                <a:solidFill>
                  <a:srgbClr val="2117F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1872" y="2304"/>
              <a:ext cx="1841" cy="336"/>
              <a:chOff x="720" y="2544"/>
              <a:chExt cx="1920" cy="336"/>
            </a:xfrm>
          </p:grpSpPr>
          <p:sp>
            <p:nvSpPr>
              <p:cNvPr id="31" name="Line 7"/>
              <p:cNvSpPr>
                <a:spLocks noChangeShapeType="1"/>
              </p:cNvSpPr>
              <p:nvPr/>
            </p:nvSpPr>
            <p:spPr bwMode="auto">
              <a:xfrm>
                <a:off x="720" y="2880"/>
                <a:ext cx="1920" cy="0"/>
              </a:xfrm>
              <a:prstGeom prst="line">
                <a:avLst/>
              </a:prstGeom>
              <a:noFill/>
              <a:ln w="508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912" y="2544"/>
                <a:ext cx="1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b="1" dirty="0" smtClean="0">
                    <a:solidFill>
                      <a:srgbClr val="F95AB7"/>
                    </a:solidFill>
                  </a:rPr>
                  <a:t>Atmosphere model</a:t>
                </a:r>
              </a:p>
            </p:txBody>
          </p:sp>
        </p:grp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>
              <a:off x="1876" y="2256"/>
              <a:ext cx="0" cy="1488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1508" y="3744"/>
              <a:ext cx="16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en-US" b="1" smtClean="0">
                  <a:solidFill>
                    <a:srgbClr val="F95AB7"/>
                  </a:solidFill>
                </a:rPr>
                <a:t>Initial conditions</a:t>
              </a:r>
            </a:p>
          </p:txBody>
        </p: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8291049" y="1802874"/>
            <a:ext cx="2015232" cy="255330"/>
            <a:chOff x="4320" y="3840"/>
            <a:chExt cx="1347" cy="192"/>
          </a:xfrm>
        </p:grpSpPr>
        <p:grpSp>
          <p:nvGrpSpPr>
            <p:cNvPr id="40" name="Group 27"/>
            <p:cNvGrpSpPr>
              <a:grpSpLocks/>
            </p:cNvGrpSpPr>
            <p:nvPr/>
          </p:nvGrpSpPr>
          <p:grpSpPr bwMode="auto">
            <a:xfrm>
              <a:off x="5088" y="3840"/>
              <a:ext cx="579" cy="192"/>
              <a:chOff x="2627" y="1872"/>
              <a:chExt cx="641" cy="528"/>
            </a:xfrm>
          </p:grpSpPr>
          <p:sp>
            <p:nvSpPr>
              <p:cNvPr id="45" name="Line 28"/>
              <p:cNvSpPr>
                <a:spLocks noChangeShapeType="1"/>
              </p:cNvSpPr>
              <p:nvPr/>
            </p:nvSpPr>
            <p:spPr bwMode="auto">
              <a:xfrm>
                <a:off x="2627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2963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>
                <a:off x="3268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" name="Group 31"/>
            <p:cNvGrpSpPr>
              <a:grpSpLocks/>
            </p:cNvGrpSpPr>
            <p:nvPr/>
          </p:nvGrpSpPr>
          <p:grpSpPr bwMode="auto">
            <a:xfrm>
              <a:off x="4320" y="3840"/>
              <a:ext cx="579" cy="192"/>
              <a:chOff x="2627" y="1872"/>
              <a:chExt cx="641" cy="528"/>
            </a:xfrm>
          </p:grpSpPr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>
                <a:off x="2627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>
                <a:off x="2963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4"/>
              <p:cNvSpPr>
                <a:spLocks noChangeShapeType="1"/>
              </p:cNvSpPr>
              <p:nvPr/>
            </p:nvSpPr>
            <p:spPr bwMode="auto">
              <a:xfrm>
                <a:off x="3268" y="1872"/>
                <a:ext cx="0" cy="52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b="1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829430" y="4019034"/>
            <a:ext cx="226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S2</a:t>
            </a:r>
            <a:r>
              <a:rPr lang="en-GB" dirty="0" smtClean="0"/>
              <a:t>  </a:t>
            </a:r>
            <a:r>
              <a:rPr lang="en-GB" dirty="0" smtClean="0">
                <a:solidFill>
                  <a:srgbClr val="0033CC"/>
                </a:solidFill>
              </a:rPr>
              <a:t>SO Pert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Over the years: SEAS2 – SEAS3 –SEAS4 – </a:t>
            </a:r>
            <a:r>
              <a:rPr lang="en-GB" b="1" dirty="0" smtClean="0">
                <a:solidFill>
                  <a:schemeClr val="accent1"/>
                </a:solidFill>
              </a:rPr>
              <a:t>SEAS5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7479" y="29277"/>
            <a:ext cx="4863346" cy="686624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7479" y="29277"/>
            <a:ext cx="4863346" cy="686624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770" y="26647"/>
            <a:ext cx="4866300" cy="687041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769" y="26647"/>
            <a:ext cx="4866301" cy="6870418"/>
          </a:xfrm>
        </p:spPr>
      </p:pic>
      <p:sp>
        <p:nvSpPr>
          <p:cNvPr id="2" name="TextBox 1"/>
          <p:cNvSpPr txBox="1"/>
          <p:nvPr/>
        </p:nvSpPr>
        <p:spPr>
          <a:xfrm>
            <a:off x="9182097" y="5950539"/>
            <a:ext cx="284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SEAS5 became operational in Nov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4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83450" y="1993900"/>
            <a:ext cx="4451350" cy="35433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06366" y="1487134"/>
            <a:ext cx="7518434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ORAS2 – S2 : vintage 2002</a:t>
            </a:r>
          </a:p>
          <a:p>
            <a:pPr lvl="1"/>
            <a:endParaRPr lang="en-GB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2016: ORAS5</a:t>
            </a:r>
          </a:p>
          <a:p>
            <a:pPr lvl="2"/>
            <a:r>
              <a:rPr lang="en-GB" sz="1400" b="1" dirty="0">
                <a:solidFill>
                  <a:schemeClr val="tx1"/>
                </a:solidFill>
              </a:rPr>
              <a:t>+</a:t>
            </a:r>
            <a:r>
              <a:rPr lang="en-GB" sz="1400" b="1" dirty="0" smtClean="0">
                <a:solidFill>
                  <a:schemeClr val="tx1"/>
                </a:solidFill>
              </a:rPr>
              <a:t> Revised Forcing perturbations v3: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lvl="2"/>
            <a:r>
              <a:rPr lang="en-GB" sz="1400" b="1" dirty="0" smtClean="0">
                <a:solidFill>
                  <a:schemeClr val="tx1"/>
                </a:solidFill>
              </a:rPr>
              <a:t>      Multivariate Wind-SST-</a:t>
            </a:r>
            <a:r>
              <a:rPr lang="en-GB" sz="1400" b="1" dirty="0" err="1" smtClean="0">
                <a:solidFill>
                  <a:schemeClr val="tx1"/>
                </a:solidFill>
              </a:rPr>
              <a:t>SeaIce</a:t>
            </a:r>
            <a:r>
              <a:rPr lang="en-GB" sz="1400" b="1" dirty="0" smtClean="0">
                <a:solidFill>
                  <a:schemeClr val="tx1"/>
                </a:solidFill>
              </a:rPr>
              <a:t>-</a:t>
            </a:r>
            <a:r>
              <a:rPr lang="en-GB" sz="1400" b="1" dirty="0" err="1" smtClean="0">
                <a:solidFill>
                  <a:schemeClr val="tx1"/>
                </a:solidFill>
              </a:rPr>
              <a:t>FreshWater</a:t>
            </a:r>
            <a:r>
              <a:rPr lang="en-GB" sz="1400" b="1" dirty="0" smtClean="0">
                <a:solidFill>
                  <a:schemeClr val="tx1"/>
                </a:solidFill>
              </a:rPr>
              <a:t>-Solar Radiation </a:t>
            </a:r>
          </a:p>
          <a:p>
            <a:pPr lvl="2"/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Uncertainty in ocean reanalyses spin up</a:t>
            </a:r>
          </a:p>
          <a:p>
            <a:pPr lvl="2"/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Observation perturbation: representativeness error</a:t>
            </a:r>
          </a:p>
          <a:p>
            <a:pPr lvl="1"/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GB" sz="2000" b="1" dirty="0" smtClean="0">
                <a:solidFill>
                  <a:schemeClr val="tx1"/>
                </a:solidFill>
              </a:rPr>
              <a:t>2017: SEAS5</a:t>
            </a:r>
          </a:p>
          <a:p>
            <a:pPr lvl="2"/>
            <a:r>
              <a:rPr lang="en-GB" sz="1400" b="1" dirty="0" smtClean="0">
                <a:solidFill>
                  <a:schemeClr val="tx1"/>
                </a:solidFill>
              </a:rPr>
              <a:t>Ocean initial conditions from ORAS5</a:t>
            </a:r>
          </a:p>
          <a:p>
            <a:pPr lvl="2"/>
            <a:r>
              <a:rPr lang="en-GB" sz="1400" b="1" dirty="0" smtClean="0">
                <a:solidFill>
                  <a:schemeClr val="tx1"/>
                </a:solidFill>
              </a:rPr>
              <a:t>Additional SST initial perturbations</a:t>
            </a:r>
          </a:p>
          <a:p>
            <a:pPr lvl="2"/>
            <a:r>
              <a:rPr lang="en-GB" sz="1400" b="1" dirty="0" smtClean="0">
                <a:solidFill>
                  <a:schemeClr val="tx1"/>
                </a:solidFill>
              </a:rPr>
              <a:t>Atmospheric singular vectors</a:t>
            </a:r>
          </a:p>
          <a:p>
            <a:pPr lvl="2"/>
            <a:r>
              <a:rPr lang="en-GB" sz="1400" b="1" dirty="0" smtClean="0">
                <a:solidFill>
                  <a:schemeClr val="tx1"/>
                </a:solidFill>
              </a:rPr>
              <a:t>Stochastic Physics</a:t>
            </a:r>
            <a:endParaRPr lang="en-GB" sz="1400" b="1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94925" y="6591300"/>
            <a:ext cx="1993900" cy="133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                                      </a:t>
            </a:r>
            <a:fld id="{E4AB80EA-DB86-D849-B86F-15DAF31F047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080003" y="360000"/>
            <a:ext cx="10029599" cy="751348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latin typeface="Arial"/>
              </a:rPr>
              <a:t>Ocean ensemble in the operational ECMWF</a:t>
            </a:r>
            <a:r>
              <a:rPr lang="en-GB" sz="2000" b="1" dirty="0">
                <a:latin typeface="Arial"/>
              </a:rPr>
              <a:t> 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> coupled forecasting systems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> Sampling uncertainty in ocean initial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> conditions via an ensemble of 5 ocean reanalyses.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343"/>
          <a:stretch/>
        </p:blipFill>
        <p:spPr>
          <a:xfrm>
            <a:off x="7727950" y="2754531"/>
            <a:ext cx="3556000" cy="2138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/>
          <p:cNvSpPr txBox="1"/>
          <p:nvPr/>
        </p:nvSpPr>
        <p:spPr>
          <a:xfrm>
            <a:off x="7448550" y="2108200"/>
            <a:ext cx="42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Sampling Spin-Up uncertainty in ocean reanalyses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3450" y="5138063"/>
            <a:ext cx="444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                                      </a:t>
            </a:r>
            <a:r>
              <a:rPr lang="en-GB" sz="1400" i="1" dirty="0" smtClean="0">
                <a:solidFill>
                  <a:schemeClr val="bg1"/>
                </a:solidFill>
              </a:rPr>
              <a:t>From de </a:t>
            </a:r>
            <a:r>
              <a:rPr lang="en-GB" sz="1400" i="1" dirty="0" err="1" smtClean="0">
                <a:solidFill>
                  <a:schemeClr val="bg1"/>
                </a:solidFill>
              </a:rPr>
              <a:t>Boisseson</a:t>
            </a:r>
            <a:r>
              <a:rPr lang="en-GB" sz="1400" i="1" dirty="0" smtClean="0">
                <a:solidFill>
                  <a:schemeClr val="bg1"/>
                </a:solidFill>
              </a:rPr>
              <a:t> et al 2017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6850" y="34792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Also used in ORA-20C CERA-20C  and CERA-SAT (see later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5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 smtClean="0"/>
              <a:t>A glance at other perturbations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52" y="2014546"/>
            <a:ext cx="3024336" cy="434411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6357" y="1656461"/>
            <a:ext cx="2055384" cy="295232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9" b="29135"/>
          <a:stretch/>
        </p:blipFill>
        <p:spPr>
          <a:xfrm>
            <a:off x="4797530" y="2233960"/>
            <a:ext cx="3097087" cy="187220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5369" y="3833039"/>
            <a:ext cx="2056635" cy="2954124"/>
          </a:xfrm>
        </p:spPr>
      </p:pic>
      <p:sp>
        <p:nvSpPr>
          <p:cNvPr id="13" name="TextBox 12"/>
          <p:cNvSpPr txBox="1"/>
          <p:nvPr/>
        </p:nvSpPr>
        <p:spPr>
          <a:xfrm>
            <a:off x="1701925" y="2060085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SST SE New (V3)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1375" y="4106168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SST SE OLD (V2) </a:t>
            </a:r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7" b="27893"/>
          <a:stretch/>
        </p:blipFill>
        <p:spPr bwMode="auto">
          <a:xfrm>
            <a:off x="4797525" y="4250184"/>
            <a:ext cx="3095204" cy="1944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879309" y="4106168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 Abs Solar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04482" y="2060085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 PME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4718" y="2060085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 SIC Apr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5329" y="4106168"/>
            <a:ext cx="3004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    </a:t>
            </a:r>
            <a:r>
              <a:rPr lang="en-GB" sz="1400" dirty="0">
                <a:solidFill>
                  <a:srgbClr val="0000FF"/>
                </a:solidFill>
              </a:rPr>
              <a:t>SDV  SIC Oct  </a:t>
            </a:r>
          </a:p>
        </p:txBody>
      </p:sp>
      <p:sp>
        <p:nvSpPr>
          <p:cNvPr id="20" name="Title 6"/>
          <p:cNvSpPr txBox="1">
            <a:spLocks/>
          </p:cNvSpPr>
          <p:nvPr/>
        </p:nvSpPr>
        <p:spPr>
          <a:xfrm>
            <a:off x="1080003" y="360000"/>
            <a:ext cx="10029599" cy="751348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smtClean="0">
                <a:latin typeface="Arial"/>
              </a:rPr>
              <a:t>V3 Forcing Perturbations  in ORAS5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noProof="0" dirty="0" smtClean="0"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Arial"/>
              </a:rPr>
              <a:t> </a:t>
            </a:r>
            <a:r>
              <a:rPr lang="en-GB" sz="2000" dirty="0" smtClean="0">
                <a:latin typeface="Arial"/>
              </a:rPr>
              <a:t>M</a:t>
            </a:r>
            <a:r>
              <a:rPr lang="en-GB" sz="2000" noProof="0" dirty="0" err="1" smtClean="0">
                <a:latin typeface="Arial"/>
              </a:rPr>
              <a:t>ultivariate</a:t>
            </a:r>
            <a:r>
              <a:rPr lang="en-GB" sz="2000" noProof="0" dirty="0" smtClean="0">
                <a:latin typeface="Arial"/>
              </a:rPr>
              <a:t>  -</a:t>
            </a:r>
            <a:r>
              <a:rPr lang="en-GB" sz="2000" dirty="0" smtClean="0">
                <a:latin typeface="Arial"/>
              </a:rPr>
              <a:t> Updated data sets – 2 temporal scales – Multiple uncertainty sources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Arial"/>
              </a:rPr>
              <a:t> </a:t>
            </a:r>
            <a:r>
              <a:rPr lang="en-GB" sz="2000" dirty="0" smtClean="0">
                <a:latin typeface="Arial"/>
              </a:rPr>
              <a:t>Still conservative: do not sample error in the mean.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latin typeface="Arial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Arial"/>
              </a:rPr>
              <a:t> </a:t>
            </a:r>
            <a:endParaRPr kumimoji="0" lang="en-GB" sz="2000" b="0" i="0" u="none" strike="noStrike" kern="1200" cap="none" spc="0" normalizeH="0" noProof="0" dirty="0" smtClean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4193" y="6358664"/>
            <a:ext cx="396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Zuo</a:t>
            </a:r>
            <a:r>
              <a:rPr lang="en-GB" dirty="0" smtClean="0"/>
              <a:t> et al 2017, </a:t>
            </a:r>
            <a:r>
              <a:rPr lang="en-GB" dirty="0" err="1" smtClean="0"/>
              <a:t>Hirahara</a:t>
            </a:r>
            <a:r>
              <a:rPr lang="en-GB" dirty="0" smtClean="0"/>
              <a:t> et al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0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45344" y="208411"/>
            <a:ext cx="10818418" cy="551697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9128" fontAlgn="base">
              <a:lnSpc>
                <a:spcPct val="104000"/>
              </a:lnSpc>
              <a:spcAft>
                <a:spcPct val="0"/>
              </a:spcAft>
              <a:buSzPct val="100000"/>
            </a:pPr>
            <a:r>
              <a:rPr lang="en-US" altLang="en-US" sz="2799" dirty="0" smtClean="0">
                <a:solidFill>
                  <a:srgbClr val="376092"/>
                </a:solidFill>
              </a:rPr>
              <a:t>Perturbing the Observations </a:t>
            </a:r>
            <a:endParaRPr lang="en-US" altLang="en-US" sz="2799" dirty="0">
              <a:solidFill>
                <a:srgbClr val="376092"/>
              </a:solidFill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3333" y="6307513"/>
            <a:ext cx="4052583" cy="23059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3393" y="3251035"/>
            <a:ext cx="6443706" cy="3080600"/>
            <a:chOff x="201678" y="1750566"/>
            <a:chExt cx="6447063" cy="30814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0" t="9956" r="23937" b="5643"/>
            <a:stretch/>
          </p:blipFill>
          <p:spPr>
            <a:xfrm>
              <a:off x="201678" y="2097248"/>
              <a:ext cx="2889122" cy="26713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" t="9739" r="11512" b="4272"/>
            <a:stretch/>
          </p:blipFill>
          <p:spPr>
            <a:xfrm>
              <a:off x="3173543" y="2097248"/>
              <a:ext cx="3475198" cy="27347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51204" y="1774693"/>
              <a:ext cx="1605763" cy="307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prstClr val="black"/>
                  </a:solidFill>
                </a:rPr>
                <a:t>Regular thinning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26036" y="1750566"/>
              <a:ext cx="2019741" cy="30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prstClr val="black"/>
                  </a:solidFill>
                </a:rPr>
                <a:t>Random sampling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4" t="48440" r="8794" b="9725"/>
          <a:stretch/>
        </p:blipFill>
        <p:spPr>
          <a:xfrm>
            <a:off x="8018379" y="3458256"/>
            <a:ext cx="3328893" cy="3389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48652" r="63337" b="9513"/>
          <a:stretch/>
        </p:blipFill>
        <p:spPr>
          <a:xfrm>
            <a:off x="7998666" y="208411"/>
            <a:ext cx="3328893" cy="338921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7527" y="952628"/>
            <a:ext cx="7590850" cy="1750289"/>
          </a:xfrm>
          <a:prstGeom prst="rect">
            <a:avLst/>
          </a:prstGeom>
        </p:spPr>
        <p:txBody>
          <a:bodyPr/>
          <a:lstStyle/>
          <a:p>
            <a:pPr indent="0">
              <a:buNone/>
            </a:pPr>
            <a:r>
              <a:rPr lang="en-GB" sz="1799" dirty="0" smtClean="0">
                <a:solidFill>
                  <a:srgbClr val="000000"/>
                </a:solidFill>
              </a:rPr>
              <a:t>Representativeness error </a:t>
            </a:r>
          </a:p>
          <a:p>
            <a:pPr marL="628650" indent="-285750"/>
            <a:r>
              <a:rPr lang="en-GB" sz="1799" dirty="0" smtClean="0">
                <a:solidFill>
                  <a:srgbClr val="000000"/>
                </a:solidFill>
              </a:rPr>
              <a:t>1) Profile displacement and stretching</a:t>
            </a:r>
          </a:p>
          <a:p>
            <a:pPr marL="628650" indent="-285750"/>
            <a:r>
              <a:rPr lang="en-GB" sz="1799" dirty="0" smtClean="0">
                <a:solidFill>
                  <a:srgbClr val="000000"/>
                </a:solidFill>
              </a:rPr>
              <a:t>2) Thinning with random seed in different ensemble members:  </a:t>
            </a:r>
            <a:r>
              <a:rPr lang="en-GB" sz="1799" dirty="0">
                <a:solidFill>
                  <a:srgbClr val="000000"/>
                </a:solidFill>
              </a:rPr>
              <a:t> </a:t>
            </a:r>
            <a:endParaRPr lang="en-GB" sz="1799" dirty="0" smtClean="0">
              <a:solidFill>
                <a:srgbClr val="000000"/>
              </a:solidFill>
            </a:endParaRPr>
          </a:p>
          <a:p>
            <a:pPr marL="628650" indent="-285750" algn="ctr"/>
            <a:r>
              <a:rPr lang="en-GB" sz="1799" dirty="0" smtClean="0">
                <a:solidFill>
                  <a:srgbClr val="000000"/>
                </a:solidFill>
              </a:rPr>
              <a:t>More observations are used in the ensemble</a:t>
            </a:r>
          </a:p>
          <a:p>
            <a:pPr marL="628650" indent="-285750" algn="r"/>
            <a:r>
              <a:rPr lang="en-GB" sz="1799" i="1" dirty="0" smtClean="0">
                <a:solidFill>
                  <a:srgbClr val="000000"/>
                </a:solidFill>
              </a:rPr>
              <a:t>To be used in EDA for the ocean.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4453" y="364148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+ forcing </a:t>
            </a:r>
            <a:r>
              <a:rPr lang="en-GB" sz="1600" dirty="0" err="1">
                <a:solidFill>
                  <a:prstClr val="black"/>
                </a:solidFill>
              </a:rPr>
              <a:t>perts</a:t>
            </a:r>
            <a:endParaRPr lang="en-GB" sz="1600" dirty="0">
              <a:solidFill>
                <a:prstClr val="black"/>
              </a:solidFill>
            </a:endParaRPr>
          </a:p>
          <a:p>
            <a:r>
              <a:rPr lang="en-GB" sz="1600" dirty="0">
                <a:solidFill>
                  <a:prstClr val="black"/>
                </a:solidFill>
              </a:rPr>
              <a:t>+ other </a:t>
            </a:r>
            <a:r>
              <a:rPr lang="en-GB" sz="1600" dirty="0" err="1">
                <a:solidFill>
                  <a:prstClr val="black"/>
                </a:solidFill>
              </a:rPr>
              <a:t>obs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perts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229415" y="3314719"/>
            <a:ext cx="1961330" cy="326770"/>
          </a:xfrm>
          <a:prstGeom prst="rightArrow">
            <a:avLst>
              <a:gd name="adj1" fmla="val 37211"/>
              <a:gd name="adj2" fmla="val 542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prstClr val="white"/>
              </a:solidFill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57980" y="6420242"/>
            <a:ext cx="772191" cy="331847"/>
          </a:xfrm>
        </p:spPr>
        <p:txBody>
          <a:bodyPr anchor="ctr" anchorCtr="0"/>
          <a:lstStyle/>
          <a:p>
            <a:fld id="{E4AB80EA-DB86-D849-B86F-15DAF31F0474}" type="slidenum">
              <a:rPr lang="en-US" sz="1200"/>
              <a:pPr/>
              <a:t>19</a:t>
            </a:fld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675050" y="6415027"/>
            <a:ext cx="4564097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9" dirty="0" err="1" smtClean="0"/>
              <a:t>Zuo</a:t>
            </a:r>
            <a:r>
              <a:rPr lang="en-GB" sz="1799" dirty="0" smtClean="0"/>
              <a:t> et al 2017, Tech. Memo 795</a:t>
            </a:r>
            <a:endParaRPr lang="en-GB" sz="1799" dirty="0"/>
          </a:p>
        </p:txBody>
      </p:sp>
      <p:sp>
        <p:nvSpPr>
          <p:cNvPr id="3" name="TextBox 2"/>
          <p:cNvSpPr txBox="1"/>
          <p:nvPr/>
        </p:nvSpPr>
        <p:spPr>
          <a:xfrm>
            <a:off x="1115976" y="2844800"/>
            <a:ext cx="511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Thinning of Sea Ice Concentration Observations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9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Outline</a:t>
            </a:r>
            <a:endParaRPr lang="en-GB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080003" y="1222026"/>
            <a:ext cx="10819897" cy="5280374"/>
          </a:xfrm>
        </p:spPr>
        <p:txBody>
          <a:bodyPr/>
          <a:lstStyle/>
          <a:p>
            <a:pPr indent="0">
              <a:buNone/>
            </a:pPr>
            <a:endParaRPr lang="en-GB" dirty="0" smtClean="0"/>
          </a:p>
          <a:p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Setting the scene</a:t>
            </a:r>
          </a:p>
          <a:p>
            <a:pPr lvl="1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 versus atmosphere</a:t>
            </a:r>
          </a:p>
          <a:p>
            <a:pPr>
              <a:spcBef>
                <a:spcPts val="2400"/>
              </a:spcBef>
            </a:pP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</a:rPr>
              <a:t>Ocean ensembles for coupled forecasting: Focus on seasonal at ECMWF</a:t>
            </a:r>
          </a:p>
          <a:p>
            <a:pPr lvl="1"/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 history of developments</a:t>
            </a:r>
          </a:p>
          <a:p>
            <a:pPr lvl="1"/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Ensembles in ORAS5  - SEAS5</a:t>
            </a:r>
            <a:endParaRPr lang="en-GB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Widening the scope of ensembles in the ocean</a:t>
            </a:r>
            <a:endParaRPr lang="en-GB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Seamless Coupled </a:t>
            </a:r>
            <a:r>
              <a:rPr lang="en-GB" smtClean="0">
                <a:solidFill>
                  <a:schemeClr val="accent2">
                    <a:lumMod val="75000"/>
                  </a:schemeClr>
                </a:solidFill>
              </a:rPr>
              <a:t>Prediction -Coupled 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DA  </a:t>
            </a:r>
          </a:p>
          <a:p>
            <a:pPr marL="360000" lvl="1" indent="0">
              <a:buNone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indent="0">
              <a:buNone/>
            </a:pPr>
            <a:r>
              <a:rPr lang="en-GB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 discussed here: Ongoing developments for ensembles 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ocean</a:t>
            </a:r>
          </a:p>
          <a:p>
            <a:pPr marL="645750" lvl="1" indent="-28575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Ensemble of ocean reanalysis –Parameter Estimation –Quantifying ocean </a:t>
            </a:r>
            <a:r>
              <a:rPr lang="en-GB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chaos – stochastic parameterizations 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2400"/>
              </a:spcBef>
            </a:pP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2400"/>
              </a:spcBef>
            </a:pPr>
            <a:endParaRPr lang="en-GB" sz="2000" b="1" dirty="0" smtClean="0">
              <a:solidFill>
                <a:srgbClr val="7030A0"/>
              </a:solidFill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757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1" r="2283"/>
          <a:stretch/>
        </p:blipFill>
        <p:spPr>
          <a:xfrm>
            <a:off x="6235143" y="1762526"/>
            <a:ext cx="5627566" cy="3050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7"/>
          <a:stretch/>
        </p:blipFill>
        <p:spPr>
          <a:xfrm>
            <a:off x="202937" y="1801427"/>
            <a:ext cx="5759023" cy="3037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43720" y="4209486"/>
            <a:ext cx="965554" cy="4000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999" b="1" dirty="0"/>
              <a:t>¼ </a:t>
            </a:r>
            <a:r>
              <a:rPr lang="en-GB" sz="1999" b="1" dirty="0" err="1" smtClean="0"/>
              <a:t>deg</a:t>
            </a:r>
            <a:endParaRPr lang="en-GB" sz="1999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9331" y="1423227"/>
            <a:ext cx="9700273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9" b="1" dirty="0"/>
              <a:t>10 member, TCO639 </a:t>
            </a:r>
            <a:r>
              <a:rPr lang="en-GB" sz="1999" b="1" dirty="0" err="1"/>
              <a:t>realtime</a:t>
            </a:r>
            <a:r>
              <a:rPr lang="en-GB" sz="1999" b="1" dirty="0"/>
              <a:t> system, 1 initial date, SST </a:t>
            </a:r>
            <a:r>
              <a:rPr lang="en-GB" sz="1999" b="1" dirty="0" err="1"/>
              <a:t>StDev</a:t>
            </a:r>
            <a:r>
              <a:rPr lang="en-GB" sz="1999" b="1" dirty="0"/>
              <a:t>, fc step 120h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5827" y="4209486"/>
            <a:ext cx="964080" cy="4000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999" b="1" dirty="0"/>
              <a:t>1</a:t>
            </a:r>
            <a:r>
              <a:rPr lang="en-GB" sz="1999" b="1" dirty="0" smtClean="0"/>
              <a:t> </a:t>
            </a:r>
            <a:r>
              <a:rPr lang="en-GB" sz="1999" b="1" dirty="0" err="1" smtClean="0"/>
              <a:t>deg</a:t>
            </a:r>
            <a:endParaRPr lang="en-GB" sz="1999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12320" y="420132"/>
            <a:ext cx="993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Ensemble spread in coupled medium-range forecasts 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mpact of ocean resolution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417" y="5448082"/>
            <a:ext cx="97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Spread appears in areas where ocean intrinsic variability is large   +  convective regions</a:t>
            </a:r>
          </a:p>
          <a:p>
            <a:endParaRPr lang="en-GB" dirty="0"/>
          </a:p>
          <a:p>
            <a:r>
              <a:rPr lang="en-GB" dirty="0" smtClean="0"/>
              <a:t>Question: does the local air-sea interaction favours/damps instability growth? 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=&gt; Can we quantify the chaotic behaviour of the ocean in uncoupled mode?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979604" y="4826187"/>
            <a:ext cx="205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From Simon Lang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2.2) Sampling model error: The Real Time Multimodel</a:t>
            </a:r>
          </a:p>
        </p:txBody>
      </p:sp>
      <p:grpSp>
        <p:nvGrpSpPr>
          <p:cNvPr id="542723" name="Group 3"/>
          <p:cNvGrpSpPr>
            <a:grpSpLocks/>
          </p:cNvGrpSpPr>
          <p:nvPr/>
        </p:nvGrpSpPr>
        <p:grpSpPr bwMode="auto">
          <a:xfrm>
            <a:off x="3024187" y="1593850"/>
            <a:ext cx="6769100" cy="4572000"/>
            <a:chOff x="1805" y="-244"/>
            <a:chExt cx="4264" cy="2880"/>
          </a:xfrm>
        </p:grpSpPr>
        <p:grpSp>
          <p:nvGrpSpPr>
            <p:cNvPr id="542724" name="Group 4"/>
            <p:cNvGrpSpPr>
              <a:grpSpLocks/>
            </p:cNvGrpSpPr>
            <p:nvPr/>
          </p:nvGrpSpPr>
          <p:grpSpPr bwMode="auto">
            <a:xfrm>
              <a:off x="1805" y="-244"/>
              <a:ext cx="4264" cy="2880"/>
              <a:chOff x="2167" y="391"/>
              <a:chExt cx="4264" cy="2880"/>
            </a:xfrm>
          </p:grpSpPr>
          <p:grpSp>
            <p:nvGrpSpPr>
              <p:cNvPr id="542725" name="Group 5"/>
              <p:cNvGrpSpPr>
                <a:grpSpLocks/>
              </p:cNvGrpSpPr>
              <p:nvPr/>
            </p:nvGrpSpPr>
            <p:grpSpPr bwMode="auto">
              <a:xfrm>
                <a:off x="2167" y="391"/>
                <a:ext cx="4264" cy="2880"/>
                <a:chOff x="1759" y="0"/>
                <a:chExt cx="4264" cy="2880"/>
              </a:xfrm>
            </p:grpSpPr>
            <p:grpSp>
              <p:nvGrpSpPr>
                <p:cNvPr id="542726" name="Group 6"/>
                <p:cNvGrpSpPr>
                  <a:grpSpLocks/>
                </p:cNvGrpSpPr>
                <p:nvPr/>
              </p:nvGrpSpPr>
              <p:grpSpPr bwMode="auto">
                <a:xfrm>
                  <a:off x="1759" y="0"/>
                  <a:ext cx="4264" cy="2880"/>
                  <a:chOff x="0" y="278"/>
                  <a:chExt cx="4264" cy="2880"/>
                </a:xfrm>
              </p:grpSpPr>
              <p:pic>
                <p:nvPicPr>
                  <p:cNvPr id="542727" name="Picture 7" descr="nino3_rms_s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"/>
                    <a:ext cx="4264" cy="2880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4272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66" y="1026"/>
                    <a:ext cx="1406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en-GB" altLang="en-US" sz="1200">
                        <a:latin typeface="Arial" panose="020B0604020202020204" pitchFamily="34" charset="0"/>
                      </a:rPr>
                      <a:t>Persistence</a:t>
                    </a:r>
                  </a:p>
                </p:txBody>
              </p:sp>
              <p:sp>
                <p:nvSpPr>
                  <p:cNvPr id="542729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66" y="1661"/>
                    <a:ext cx="1406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en-GB" altLang="en-US" sz="1200">
                        <a:solidFill>
                          <a:srgbClr val="0033CC"/>
                        </a:solidFill>
                        <a:latin typeface="Arial" panose="020B0604020202020204" pitchFamily="34" charset="0"/>
                      </a:rPr>
                      <a:t>ECMWF</a:t>
                    </a:r>
                  </a:p>
                </p:txBody>
              </p:sp>
              <p:sp>
                <p:nvSpPr>
                  <p:cNvPr id="542730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66" y="2478"/>
                    <a:ext cx="1406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en-GB" altLang="en-US" sz="1200">
                        <a:solidFill>
                          <a:srgbClr val="0033CC"/>
                        </a:solidFill>
                        <a:latin typeface="Arial" panose="020B0604020202020204" pitchFamily="34" charset="0"/>
                      </a:rPr>
                      <a:t>ensemble spread</a:t>
                    </a:r>
                  </a:p>
                </p:txBody>
              </p:sp>
            </p:grpSp>
            <p:sp>
              <p:nvSpPr>
                <p:cNvPr id="542731" name="Rectangle 11"/>
                <p:cNvSpPr>
                  <a:spLocks noChangeArrowheads="1"/>
                </p:cNvSpPr>
                <p:nvPr/>
              </p:nvSpPr>
              <p:spPr bwMode="auto">
                <a:xfrm>
                  <a:off x="2031" y="119"/>
                  <a:ext cx="3765" cy="5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542732" name="Text Box 12"/>
              <p:cNvSpPr txBox="1">
                <a:spLocks noChangeArrowheads="1"/>
              </p:cNvSpPr>
              <p:nvPr/>
            </p:nvSpPr>
            <p:spPr bwMode="auto">
              <a:xfrm>
                <a:off x="2747" y="799"/>
                <a:ext cx="34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en-US">
                    <a:latin typeface="Helvetica" panose="020B0604020202020204" pitchFamily="34" charset="0"/>
                  </a:rPr>
                  <a:t>RMS error of Nino3 SST anomalies</a:t>
                </a:r>
              </a:p>
            </p:txBody>
          </p:sp>
        </p:grpSp>
        <p:grpSp>
          <p:nvGrpSpPr>
            <p:cNvPr id="542733" name="Group 13"/>
            <p:cNvGrpSpPr>
              <a:grpSpLocks/>
            </p:cNvGrpSpPr>
            <p:nvPr/>
          </p:nvGrpSpPr>
          <p:grpSpPr bwMode="auto">
            <a:xfrm>
              <a:off x="5978" y="1162"/>
              <a:ext cx="0" cy="624"/>
              <a:chOff x="4320" y="1440"/>
              <a:chExt cx="0" cy="624"/>
            </a:xfrm>
          </p:grpSpPr>
          <p:sp>
            <p:nvSpPr>
              <p:cNvPr id="542734" name="Line 14"/>
              <p:cNvSpPr>
                <a:spLocks noChangeShapeType="1"/>
              </p:cNvSpPr>
              <p:nvPr/>
            </p:nvSpPr>
            <p:spPr bwMode="auto">
              <a:xfrm>
                <a:off x="4320" y="1440"/>
                <a:ext cx="0" cy="288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35" name="Line 15"/>
              <p:cNvSpPr>
                <a:spLocks noChangeShapeType="1"/>
              </p:cNvSpPr>
              <p:nvPr/>
            </p:nvSpPr>
            <p:spPr bwMode="auto">
              <a:xfrm rot="-10704532">
                <a:off x="4320" y="1872"/>
                <a:ext cx="0" cy="19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542736" name="Group 16"/>
          <p:cNvGrpSpPr>
            <a:grpSpLocks/>
          </p:cNvGrpSpPr>
          <p:nvPr/>
        </p:nvGrpSpPr>
        <p:grpSpPr bwMode="auto">
          <a:xfrm>
            <a:off x="3600451" y="4464050"/>
            <a:ext cx="6046787" cy="1227138"/>
            <a:chOff x="2349" y="2749"/>
            <a:chExt cx="3809" cy="773"/>
          </a:xfrm>
        </p:grpSpPr>
        <p:sp>
          <p:nvSpPr>
            <p:cNvPr id="542737" name="Freeform 17"/>
            <p:cNvSpPr>
              <a:spLocks/>
            </p:cNvSpPr>
            <p:nvPr/>
          </p:nvSpPr>
          <p:spPr bwMode="auto">
            <a:xfrm>
              <a:off x="2349" y="2750"/>
              <a:ext cx="3719" cy="772"/>
            </a:xfrm>
            <a:custGeom>
              <a:avLst/>
              <a:gdLst>
                <a:gd name="T0" fmla="*/ 0 w 3719"/>
                <a:gd name="T1" fmla="*/ 772 h 772"/>
                <a:gd name="T2" fmla="*/ 1225 w 3719"/>
                <a:gd name="T3" fmla="*/ 273 h 772"/>
                <a:gd name="T4" fmla="*/ 2177 w 3719"/>
                <a:gd name="T5" fmla="*/ 91 h 772"/>
                <a:gd name="T6" fmla="*/ 3719 w 3719"/>
                <a:gd name="T7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19" h="772">
                  <a:moveTo>
                    <a:pt x="0" y="772"/>
                  </a:moveTo>
                  <a:cubicBezTo>
                    <a:pt x="431" y="579"/>
                    <a:pt x="862" y="386"/>
                    <a:pt x="1225" y="273"/>
                  </a:cubicBezTo>
                  <a:cubicBezTo>
                    <a:pt x="1588" y="160"/>
                    <a:pt x="1761" y="136"/>
                    <a:pt x="2177" y="91"/>
                  </a:cubicBezTo>
                  <a:cubicBezTo>
                    <a:pt x="2593" y="46"/>
                    <a:pt x="3156" y="23"/>
                    <a:pt x="3719" y="0"/>
                  </a:cubicBezTo>
                </a:path>
              </a:pathLst>
            </a:custGeom>
            <a:noFill/>
            <a:ln w="5715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2738" name="Group 18"/>
            <p:cNvGrpSpPr>
              <a:grpSpLocks/>
            </p:cNvGrpSpPr>
            <p:nvPr/>
          </p:nvGrpSpPr>
          <p:grpSpPr bwMode="auto">
            <a:xfrm>
              <a:off x="2349" y="2749"/>
              <a:ext cx="3809" cy="772"/>
              <a:chOff x="671" y="709"/>
              <a:chExt cx="3809" cy="772"/>
            </a:xfrm>
          </p:grpSpPr>
          <p:sp>
            <p:nvSpPr>
              <p:cNvPr id="542739" name="Freeform 19"/>
              <p:cNvSpPr>
                <a:spLocks/>
              </p:cNvSpPr>
              <p:nvPr/>
            </p:nvSpPr>
            <p:spPr bwMode="auto">
              <a:xfrm>
                <a:off x="671" y="709"/>
                <a:ext cx="3719" cy="772"/>
              </a:xfrm>
              <a:custGeom>
                <a:avLst/>
                <a:gdLst>
                  <a:gd name="T0" fmla="*/ 0 w 3764"/>
                  <a:gd name="T1" fmla="*/ 908 h 908"/>
                  <a:gd name="T2" fmla="*/ 1270 w 3764"/>
                  <a:gd name="T3" fmla="*/ 318 h 908"/>
                  <a:gd name="T4" fmla="*/ 3764 w 3764"/>
                  <a:gd name="T5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64" h="908">
                    <a:moveTo>
                      <a:pt x="0" y="908"/>
                    </a:moveTo>
                    <a:cubicBezTo>
                      <a:pt x="321" y="688"/>
                      <a:pt x="643" y="469"/>
                      <a:pt x="1270" y="318"/>
                    </a:cubicBezTo>
                    <a:cubicBezTo>
                      <a:pt x="1897" y="167"/>
                      <a:pt x="2830" y="83"/>
                      <a:pt x="3764" y="0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40" name="Text Box 20"/>
              <p:cNvSpPr txBox="1">
                <a:spLocks noChangeArrowheads="1"/>
              </p:cNvSpPr>
              <p:nvPr/>
            </p:nvSpPr>
            <p:spPr bwMode="auto">
              <a:xfrm>
                <a:off x="3256" y="799"/>
                <a:ext cx="12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n-GB" altLang="en-US" sz="1200" dirty="0">
                    <a:solidFill>
                      <a:srgbClr val="006600"/>
                    </a:solidFill>
                    <a:latin typeface="Helvetica" panose="020B0604020202020204" pitchFamily="34" charset="0"/>
                  </a:rPr>
                  <a:t>Bayesian Calibration</a:t>
                </a:r>
              </a:p>
            </p:txBody>
          </p:sp>
        </p:grpSp>
      </p:grpSp>
      <p:grpSp>
        <p:nvGrpSpPr>
          <p:cNvPr id="542741" name="Group 21"/>
          <p:cNvGrpSpPr>
            <a:grpSpLocks/>
          </p:cNvGrpSpPr>
          <p:nvPr/>
        </p:nvGrpSpPr>
        <p:grpSpPr bwMode="auto">
          <a:xfrm>
            <a:off x="3600450" y="4059238"/>
            <a:ext cx="5975350" cy="1655762"/>
            <a:chOff x="2350" y="2478"/>
            <a:chExt cx="3764" cy="1043"/>
          </a:xfrm>
        </p:grpSpPr>
        <p:grpSp>
          <p:nvGrpSpPr>
            <p:cNvPr id="542742" name="Group 22"/>
            <p:cNvGrpSpPr>
              <a:grpSpLocks/>
            </p:cNvGrpSpPr>
            <p:nvPr/>
          </p:nvGrpSpPr>
          <p:grpSpPr bwMode="auto">
            <a:xfrm>
              <a:off x="2350" y="2478"/>
              <a:ext cx="3764" cy="1043"/>
              <a:chOff x="2349" y="2478"/>
              <a:chExt cx="3764" cy="1043"/>
            </a:xfrm>
          </p:grpSpPr>
          <p:grpSp>
            <p:nvGrpSpPr>
              <p:cNvPr id="542743" name="Group 23"/>
              <p:cNvGrpSpPr>
                <a:grpSpLocks/>
              </p:cNvGrpSpPr>
              <p:nvPr/>
            </p:nvGrpSpPr>
            <p:grpSpPr bwMode="auto">
              <a:xfrm>
                <a:off x="2349" y="2568"/>
                <a:ext cx="3764" cy="953"/>
                <a:chOff x="2349" y="2795"/>
                <a:chExt cx="3764" cy="953"/>
              </a:xfrm>
            </p:grpSpPr>
            <p:sp>
              <p:nvSpPr>
                <p:cNvPr id="542744" name="Freeform 24"/>
                <p:cNvSpPr>
                  <a:spLocks/>
                </p:cNvSpPr>
                <p:nvPr/>
              </p:nvSpPr>
              <p:spPr bwMode="auto">
                <a:xfrm>
                  <a:off x="2349" y="2840"/>
                  <a:ext cx="3719" cy="908"/>
                </a:xfrm>
                <a:custGeom>
                  <a:avLst/>
                  <a:gdLst>
                    <a:gd name="T0" fmla="*/ 0 w 3719"/>
                    <a:gd name="T1" fmla="*/ 908 h 908"/>
                    <a:gd name="T2" fmla="*/ 544 w 3719"/>
                    <a:gd name="T3" fmla="*/ 590 h 908"/>
                    <a:gd name="T4" fmla="*/ 1678 w 3719"/>
                    <a:gd name="T5" fmla="*/ 182 h 908"/>
                    <a:gd name="T6" fmla="*/ 3719 w 3719"/>
                    <a:gd name="T7" fmla="*/ 0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19" h="908">
                      <a:moveTo>
                        <a:pt x="0" y="908"/>
                      </a:moveTo>
                      <a:cubicBezTo>
                        <a:pt x="132" y="809"/>
                        <a:pt x="264" y="711"/>
                        <a:pt x="544" y="590"/>
                      </a:cubicBezTo>
                      <a:cubicBezTo>
                        <a:pt x="824" y="469"/>
                        <a:pt x="1149" y="280"/>
                        <a:pt x="1678" y="182"/>
                      </a:cubicBezTo>
                      <a:cubicBezTo>
                        <a:pt x="2207" y="84"/>
                        <a:pt x="2963" y="42"/>
                        <a:pt x="3719" y="0"/>
                      </a:cubicBezTo>
                    </a:path>
                  </a:pathLst>
                </a:custGeom>
                <a:noFill/>
                <a:ln w="571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2745" name="Freeform 25"/>
                <p:cNvSpPr>
                  <a:spLocks/>
                </p:cNvSpPr>
                <p:nvPr/>
              </p:nvSpPr>
              <p:spPr bwMode="auto">
                <a:xfrm>
                  <a:off x="2349" y="2795"/>
                  <a:ext cx="3764" cy="953"/>
                </a:xfrm>
                <a:custGeom>
                  <a:avLst/>
                  <a:gdLst>
                    <a:gd name="T0" fmla="*/ 0 w 3719"/>
                    <a:gd name="T1" fmla="*/ 975 h 975"/>
                    <a:gd name="T2" fmla="*/ 771 w 3719"/>
                    <a:gd name="T3" fmla="*/ 431 h 975"/>
                    <a:gd name="T4" fmla="*/ 2086 w 3719"/>
                    <a:gd name="T5" fmla="*/ 68 h 975"/>
                    <a:gd name="T6" fmla="*/ 3719 w 3719"/>
                    <a:gd name="T7" fmla="*/ 22 h 9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19" h="975">
                      <a:moveTo>
                        <a:pt x="0" y="975"/>
                      </a:moveTo>
                      <a:cubicBezTo>
                        <a:pt x="211" y="778"/>
                        <a:pt x="423" y="582"/>
                        <a:pt x="771" y="431"/>
                      </a:cubicBezTo>
                      <a:cubicBezTo>
                        <a:pt x="1119" y="280"/>
                        <a:pt x="1595" y="136"/>
                        <a:pt x="2086" y="68"/>
                      </a:cubicBezTo>
                      <a:cubicBezTo>
                        <a:pt x="2577" y="0"/>
                        <a:pt x="3148" y="11"/>
                        <a:pt x="3719" y="2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42746" name="Text Box 26"/>
              <p:cNvSpPr txBox="1">
                <a:spLocks noChangeArrowheads="1"/>
              </p:cNvSpPr>
              <p:nvPr/>
            </p:nvSpPr>
            <p:spPr bwMode="auto">
              <a:xfrm>
                <a:off x="5343" y="2478"/>
                <a:ext cx="72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n-GB" altLang="en-US" sz="1200">
                    <a:solidFill>
                      <a:schemeClr val="tx2"/>
                    </a:solidFill>
                    <a:latin typeface="Helvetica" panose="020B0604020202020204" pitchFamily="34" charset="0"/>
                  </a:rPr>
                  <a:t>EUROSIP</a:t>
                </a:r>
              </a:p>
            </p:txBody>
          </p:sp>
        </p:grpSp>
        <p:sp>
          <p:nvSpPr>
            <p:cNvPr id="542747" name="Rectangle 27"/>
            <p:cNvSpPr>
              <a:spLocks noChangeArrowheads="1"/>
            </p:cNvSpPr>
            <p:nvPr/>
          </p:nvSpPr>
          <p:spPr bwMode="auto">
            <a:xfrm>
              <a:off x="6068" y="2568"/>
              <a:ext cx="46" cy="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465637"/>
            <a:ext cx="59261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65329" y="582434"/>
            <a:ext cx="6945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2002 - SEAS2</a:t>
            </a:r>
          </a:p>
          <a:p>
            <a:r>
              <a:rPr lang="en-GB" b="1" dirty="0" smtClean="0">
                <a:solidFill>
                  <a:srgbClr val="0033CC"/>
                </a:solidFill>
              </a:rPr>
              <a:t>2005 –EUROSIP </a:t>
            </a:r>
            <a:r>
              <a:rPr lang="en-GB" b="1" dirty="0" err="1" smtClean="0">
                <a:solidFill>
                  <a:srgbClr val="0033CC"/>
                </a:solidFill>
              </a:rPr>
              <a:t>multimodel</a:t>
            </a:r>
            <a:r>
              <a:rPr lang="en-GB" b="1" dirty="0" smtClean="0">
                <a:solidFill>
                  <a:srgbClr val="0033CC"/>
                </a:solidFill>
              </a:rPr>
              <a:t> ensemble</a:t>
            </a:r>
          </a:p>
          <a:p>
            <a:r>
              <a:rPr lang="en-GB" b="1" dirty="0">
                <a:solidFill>
                  <a:srgbClr val="0033CC"/>
                </a:solidFill>
              </a:rPr>
              <a:t> </a:t>
            </a:r>
            <a:r>
              <a:rPr lang="en-GB" b="1" dirty="0" smtClean="0">
                <a:solidFill>
                  <a:srgbClr val="0033CC"/>
                </a:solidFill>
              </a:rPr>
              <a:t>        </a:t>
            </a:r>
            <a:r>
              <a:rPr lang="en-GB" dirty="0" smtClean="0">
                <a:solidFill>
                  <a:srgbClr val="008000"/>
                </a:solidFill>
              </a:rPr>
              <a:t>- Bayesian calibration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2017 – SEAS5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5688" y="4276338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SEAS5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60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8BFC2D-56C5-4F3A-A3EB-89E2801AE2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4794" r="6191" b="50919"/>
          <a:stretch/>
        </p:blipFill>
        <p:spPr>
          <a:xfrm>
            <a:off x="522379" y="2768599"/>
            <a:ext cx="4392522" cy="255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4DED48-C6CE-410F-9337-8C5AEE0F8FD3}"/>
              </a:ext>
            </a:extLst>
          </p:cNvPr>
          <p:cNvSpPr txBox="1"/>
          <p:nvPr/>
        </p:nvSpPr>
        <p:spPr>
          <a:xfrm>
            <a:off x="2405422" y="326756"/>
            <a:ext cx="784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Impact of stochastic </a:t>
            </a:r>
            <a:r>
              <a:rPr lang="en-GB" sz="2000" b="1" dirty="0" smtClean="0">
                <a:solidFill>
                  <a:srgbClr val="C00000"/>
                </a:solidFill>
              </a:rPr>
              <a:t>physics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smtClean="0">
                <a:solidFill>
                  <a:srgbClr val="C00000"/>
                </a:solidFill>
              </a:rPr>
              <a:t>on SEASONAL Forecasts: SEAS5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A53EA6-CBC6-4E23-A77A-EBEE1836CD3B}"/>
              </a:ext>
            </a:extLst>
          </p:cNvPr>
          <p:cNvSpPr txBox="1"/>
          <p:nvPr/>
        </p:nvSpPr>
        <p:spPr>
          <a:xfrm>
            <a:off x="2274874" y="871632"/>
            <a:ext cx="8108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Stochastic physics helps </a:t>
            </a:r>
            <a:r>
              <a:rPr lang="en-GB" sz="1600" dirty="0" smtClean="0"/>
              <a:t>to improve reliability of ENSO forecasts:</a:t>
            </a:r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GB" sz="1600" dirty="0" smtClean="0">
                <a:sym typeface="Wingdings" panose="05000000000000000000" pitchFamily="2" charset="2"/>
              </a:rPr>
              <a:t>Reduce RMS error, increase spread</a:t>
            </a:r>
            <a:endParaRPr lang="en-GB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sym typeface="Wingdings" panose="05000000000000000000" pitchFamily="2" charset="2"/>
              </a:rPr>
              <a:t>It improves amplitude of MJO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sym typeface="Wingdings" panose="05000000000000000000" pitchFamily="2" charset="2"/>
              </a:rPr>
              <a:t>It improves the statistics of tropical cycles. Impact comparable to resolution increase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A28794-AF3A-4289-BE6E-771097604623}"/>
              </a:ext>
            </a:extLst>
          </p:cNvPr>
          <p:cNvSpPr txBox="1"/>
          <p:nvPr/>
        </p:nvSpPr>
        <p:spPr>
          <a:xfrm>
            <a:off x="3542219" y="6197600"/>
            <a:ext cx="1859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ensemble spread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39E079-8ECF-4CC7-9110-5DF9E94967AD}"/>
              </a:ext>
            </a:extLst>
          </p:cNvPr>
          <p:cNvSpPr txBox="1"/>
          <p:nvPr/>
        </p:nvSpPr>
        <p:spPr>
          <a:xfrm>
            <a:off x="837982" y="6159500"/>
            <a:ext cx="775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RMSE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70BB799-5322-479C-9133-26F67F797B33}"/>
              </a:ext>
            </a:extLst>
          </p:cNvPr>
          <p:cNvCxnSpPr/>
          <p:nvPr/>
        </p:nvCxnSpPr>
        <p:spPr>
          <a:xfrm flipV="1">
            <a:off x="4291376" y="4165600"/>
            <a:ext cx="0" cy="19939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01CC2E9-A680-4613-84DE-A47491D3BF37}"/>
              </a:ext>
            </a:extLst>
          </p:cNvPr>
          <p:cNvCxnSpPr>
            <a:stCxn id="8" idx="0"/>
          </p:cNvCxnSpPr>
          <p:nvPr/>
        </p:nvCxnSpPr>
        <p:spPr>
          <a:xfrm flipV="1">
            <a:off x="1225969" y="3937546"/>
            <a:ext cx="2097810" cy="2221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1739900"/>
            <a:ext cx="211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SEAS5</a:t>
            </a:r>
          </a:p>
          <a:p>
            <a:r>
              <a:rPr lang="en-GB" dirty="0" smtClean="0">
                <a:solidFill>
                  <a:srgbClr val="000099"/>
                </a:solidFill>
              </a:rPr>
              <a:t>SEAS5-NoSP</a:t>
            </a:r>
            <a:endParaRPr lang="en-GB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1700" y="6366877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Courtesy of Antje </a:t>
            </a:r>
            <a:r>
              <a:rPr lang="en-GB" dirty="0" err="1" smtClean="0"/>
              <a:t>Weisheimer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4758" r="18656" b="14276"/>
          <a:stretch/>
        </p:blipFill>
        <p:spPr bwMode="auto">
          <a:xfrm>
            <a:off x="5719425" y="2216953"/>
            <a:ext cx="6015375" cy="403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1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33761" y="172381"/>
            <a:ext cx="10167754" cy="6270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</a:rPr>
              <a:t>The ECMWF </a:t>
            </a:r>
            <a:r>
              <a:rPr lang="en-GB" sz="2800" b="1" dirty="0" smtClean="0">
                <a:solidFill>
                  <a:srgbClr val="7030A0"/>
                </a:solidFill>
              </a:rPr>
              <a:t>Coupled Reanalyses efforts</a:t>
            </a:r>
            <a:r>
              <a:rPr lang="en-GB" sz="2800" b="1" dirty="0">
                <a:solidFill>
                  <a:srgbClr val="7030A0"/>
                </a:solidFill>
              </a:rPr>
              <a:t/>
            </a:r>
            <a:br>
              <a:rPr lang="en-GB" sz="2800" b="1" dirty="0">
                <a:solidFill>
                  <a:srgbClr val="7030A0"/>
                </a:solidFill>
              </a:rPr>
            </a:br>
            <a:r>
              <a:rPr lang="en-GB" sz="2000" dirty="0">
                <a:solidFill>
                  <a:srgbClr val="7030A0"/>
                </a:solidFill>
              </a:rPr>
              <a:t>  </a:t>
            </a:r>
            <a:r>
              <a:rPr lang="en-GB" sz="2000" b="1" dirty="0" smtClean="0">
                <a:solidFill>
                  <a:srgbClr val="7030A0"/>
                </a:solidFill>
              </a:rPr>
              <a:t> </a:t>
            </a:r>
            <a:r>
              <a:rPr lang="en-GB" sz="2000" b="1" dirty="0">
                <a:solidFill>
                  <a:srgbClr val="7030A0"/>
                </a:solidFill>
              </a:rPr>
              <a:t>ensemble of </a:t>
            </a:r>
            <a:r>
              <a:rPr lang="en-GB" sz="2000" b="1" dirty="0" smtClean="0">
                <a:solidFill>
                  <a:srgbClr val="7030A0"/>
                </a:solidFill>
              </a:rPr>
              <a:t>earth system </a:t>
            </a:r>
            <a:r>
              <a:rPr lang="en-GB" sz="2000" b="1" dirty="0">
                <a:solidFill>
                  <a:srgbClr val="7030A0"/>
                </a:solidFill>
              </a:rPr>
              <a:t>data </a:t>
            </a:r>
            <a:r>
              <a:rPr lang="en-GB" sz="2000" b="1" dirty="0" smtClean="0">
                <a:solidFill>
                  <a:srgbClr val="7030A0"/>
                </a:solidFill>
              </a:rPr>
              <a:t>assimilation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80264890"/>
              </p:ext>
            </p:extLst>
          </p:nvPr>
        </p:nvGraphicFramePr>
        <p:xfrm>
          <a:off x="2238674" y="1189552"/>
          <a:ext cx="8324740" cy="114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46" y="3025281"/>
            <a:ext cx="2197140" cy="1083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46" y="4093686"/>
            <a:ext cx="2197140" cy="1083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46" y="5153334"/>
            <a:ext cx="2197140" cy="1083002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758352" y="2468400"/>
            <a:ext cx="2991679" cy="401205"/>
          </a:xfrm>
          <a:prstGeom prst="rect">
            <a:avLst/>
          </a:prstGeom>
        </p:spPr>
        <p:txBody>
          <a:bodyPr vert="horz" lIns="99692" tIns="43200" rIns="99692" bIns="432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Ocean temperature obs assimilated in CERA-20C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907897" y="3051892"/>
            <a:ext cx="66155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62" dirty="0">
                <a:solidFill>
                  <a:prstClr val="black"/>
                </a:solidFill>
              </a:rPr>
              <a:t>1901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8923" y="4131554"/>
            <a:ext cx="66155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62" dirty="0">
                <a:solidFill>
                  <a:prstClr val="black"/>
                </a:solidFill>
              </a:rPr>
              <a:t>1950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4097" y="5153337"/>
            <a:ext cx="66155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62" dirty="0">
                <a:solidFill>
                  <a:prstClr val="black"/>
                </a:solidFill>
              </a:rPr>
              <a:t>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7186" y="6399682"/>
            <a:ext cx="1075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 smtClean="0">
                <a:solidFill>
                  <a:schemeClr val="bg1">
                    <a:lumMod val="50000"/>
                  </a:schemeClr>
                </a:solidFill>
              </a:rPr>
              <a:t>Laloyaux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  et al 2018                                                                                                        Eric de </a:t>
            </a:r>
            <a:r>
              <a:rPr lang="en-GB" i="1" dirty="0" err="1" smtClean="0">
                <a:solidFill>
                  <a:schemeClr val="bg1">
                    <a:lumMod val="50000"/>
                  </a:schemeClr>
                </a:solidFill>
              </a:rPr>
              <a:t>Boisseson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1" y="209937"/>
            <a:ext cx="926589" cy="41696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075" y="3062332"/>
            <a:ext cx="2631440" cy="323977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27" y="3062332"/>
            <a:ext cx="2631440" cy="32397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57900" y="6182009"/>
            <a:ext cx="6130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high-pass </a:t>
            </a:r>
            <a:r>
              <a:rPr lang="en-GB" dirty="0"/>
              <a:t>filtered </a:t>
            </a:r>
            <a:r>
              <a:rPr lang="en-GB" dirty="0" smtClean="0"/>
              <a:t>SST (colour) and </a:t>
            </a:r>
            <a:r>
              <a:rPr lang="en-GB" dirty="0"/>
              <a:t>wind stress </a:t>
            </a:r>
            <a:r>
              <a:rPr lang="en-GB" dirty="0" smtClean="0"/>
              <a:t>(contour)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9725157" y="3062332"/>
            <a:ext cx="130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ERA-20C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7314968" y="3062332"/>
            <a:ext cx="149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CERA-20C</a:t>
            </a:r>
            <a:endParaRPr lang="en-GB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74235" y="2650687"/>
            <a:ext cx="3359958" cy="401205"/>
          </a:xfrm>
          <a:prstGeom prst="rect">
            <a:avLst/>
          </a:prstGeom>
        </p:spPr>
        <p:txBody>
          <a:bodyPr vert="horz" lIns="99692" tIns="43200" rIns="99692" bIns="432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/>
              <a:t>TIWs in Coupled/Uncoupled reanalysis of the 20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-Century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68300" y="1117600"/>
            <a:ext cx="139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CERA-20C</a:t>
            </a:r>
          </a:p>
          <a:p>
            <a:r>
              <a:rPr lang="en-GB" dirty="0" smtClean="0"/>
              <a:t>CERA-SAT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7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2528" y="1677963"/>
            <a:ext cx="927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What about the ensemble spread in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coupled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data assimilation?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228" y="3386435"/>
            <a:ext cx="10199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Compare ensemble spread of CERA-20C with equivalent uncoupled ocean reanalysis.</a:t>
            </a:r>
          </a:p>
          <a:p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r>
              <a:rPr lang="en-GB" b="1" dirty="0" smtClean="0"/>
              <a:t>Uncoupled</a:t>
            </a:r>
            <a:r>
              <a:rPr lang="en-GB" dirty="0" smtClean="0"/>
              <a:t>: Forcing and SST perturbations . By design, only capture only seasonal dependence</a:t>
            </a:r>
          </a:p>
          <a:p>
            <a:r>
              <a:rPr lang="en-GB" b="1" dirty="0" smtClean="0"/>
              <a:t>Coupled:     </a:t>
            </a:r>
            <a:r>
              <a:rPr lang="en-GB" dirty="0"/>
              <a:t>S</a:t>
            </a:r>
            <a:r>
              <a:rPr lang="en-GB" dirty="0" smtClean="0"/>
              <a:t>pread generated by coupling. SST from </a:t>
            </a:r>
            <a:r>
              <a:rPr lang="en-GB" dirty="0" err="1" smtClean="0"/>
              <a:t>HadISST</a:t>
            </a:r>
            <a:r>
              <a:rPr lang="en-GB" dirty="0" smtClean="0"/>
              <a:t>.</a:t>
            </a:r>
          </a:p>
          <a:p>
            <a:endParaRPr lang="en-GB" b="1" dirty="0" smtClean="0"/>
          </a:p>
          <a:p>
            <a:pPr algn="ctr"/>
            <a:r>
              <a:rPr lang="en-GB" b="1" dirty="0"/>
              <a:t>same observations, same data assimilation, same observation perturbations</a:t>
            </a:r>
            <a:endParaRPr lang="en-GB" dirty="0"/>
          </a:p>
          <a:p>
            <a:endParaRPr lang="en-GB" dirty="0"/>
          </a:p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We diagnose the flow dependence of the spread: Decadal, </a:t>
            </a:r>
            <a:r>
              <a:rPr lang="en-GB" b="1" dirty="0" err="1" smtClean="0">
                <a:solidFill>
                  <a:schemeClr val="accent4">
                    <a:lumMod val="75000"/>
                  </a:schemeClr>
                </a:solidFill>
              </a:rPr>
              <a:t>interannual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GB" b="1" dirty="0" err="1" smtClean="0">
                <a:solidFill>
                  <a:schemeClr val="accent4">
                    <a:lumMod val="75000"/>
                  </a:schemeClr>
                </a:solidFill>
              </a:rPr>
              <a:t>intraseasonal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</a:rPr>
              <a:t>Work in progress</a:t>
            </a:r>
          </a:p>
          <a:p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0" y="4826451"/>
            <a:ext cx="3879140" cy="2000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0" y="3253919"/>
            <a:ext cx="3879140" cy="2000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0" y="1681387"/>
            <a:ext cx="3879140" cy="2000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0" y="108856"/>
            <a:ext cx="3879140" cy="2000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17" y="4826453"/>
            <a:ext cx="3879140" cy="2000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17" y="3253921"/>
            <a:ext cx="3879140" cy="2000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17" y="1681389"/>
            <a:ext cx="3879140" cy="2000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17" y="108857"/>
            <a:ext cx="3879140" cy="2000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021" y="93992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1900s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7021" y="2512461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1940s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17021" y="408499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1970s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17021" y="5657525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2000s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797294" y="1088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ORA-20C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418292" y="108855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CERA-20C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8268" y="155021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Solar radiation</a:t>
            </a:r>
          </a:p>
          <a:p>
            <a:pPr algn="ctr"/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66700" y="155021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Decadal variations of spread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4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 txBox="1">
            <a:spLocks/>
          </p:cNvSpPr>
          <p:nvPr/>
        </p:nvSpPr>
        <p:spPr>
          <a:xfrm>
            <a:off x="878029" y="168275"/>
            <a:ext cx="11165276" cy="6096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Zoom  on  1996-1997: Onset of El Nino       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Equatorial daily time series of actual reanalysis fields 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6783" r="5258" b="15380"/>
          <a:stretch/>
        </p:blipFill>
        <p:spPr>
          <a:xfrm>
            <a:off x="3876843" y="1362241"/>
            <a:ext cx="2324353" cy="4652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16900" r="6623" b="14795"/>
          <a:stretch/>
        </p:blipFill>
        <p:spPr>
          <a:xfrm>
            <a:off x="1367338" y="1346206"/>
            <a:ext cx="2277866" cy="4684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7310" r="7295" b="14620"/>
          <a:stretch/>
        </p:blipFill>
        <p:spPr>
          <a:xfrm>
            <a:off x="6467896" y="1386311"/>
            <a:ext cx="2277865" cy="4668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17544" r="6959" b="15790"/>
          <a:stretch/>
        </p:blipFill>
        <p:spPr>
          <a:xfrm>
            <a:off x="9010067" y="1346200"/>
            <a:ext cx="2306833" cy="4668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400" y="6108700"/>
            <a:ext cx="1050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Coherent behaviour among variables SST-</a:t>
            </a:r>
            <a:r>
              <a:rPr lang="en-GB" sz="1400" dirty="0" err="1" smtClean="0"/>
              <a:t>Precipation</a:t>
            </a:r>
            <a:r>
              <a:rPr lang="en-GB" sz="1400" dirty="0" smtClean="0"/>
              <a:t>-Wind and thermocline response</a:t>
            </a:r>
          </a:p>
          <a:p>
            <a:r>
              <a:rPr lang="en-GB" sz="1400" dirty="0" smtClean="0"/>
              <a:t>Seasonal cycle, </a:t>
            </a:r>
            <a:r>
              <a:rPr lang="en-GB" sz="1400" dirty="0" err="1" smtClean="0"/>
              <a:t>intraseasonal</a:t>
            </a:r>
            <a:r>
              <a:rPr lang="en-GB" sz="1400" dirty="0" smtClean="0"/>
              <a:t> variability and onset of El Nino can be appreciated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574800" y="1161534"/>
            <a:ext cx="207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   SST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003816" y="117757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Thermocline depth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524468" y="1156679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Zonal Wind Stress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9277760" y="120164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Fresh Water Flux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969500" y="1600816"/>
            <a:ext cx="533400" cy="456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9385300" y="1600815"/>
            <a:ext cx="355600" cy="473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959600" y="2311400"/>
            <a:ext cx="647228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0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6783" r="5258" b="15380"/>
          <a:stretch/>
        </p:blipFill>
        <p:spPr>
          <a:xfrm>
            <a:off x="3876843" y="1362241"/>
            <a:ext cx="2324353" cy="4652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16900" r="6623" b="14795"/>
          <a:stretch/>
        </p:blipFill>
        <p:spPr>
          <a:xfrm>
            <a:off x="1367338" y="1346206"/>
            <a:ext cx="2277866" cy="4684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7310" r="7295" b="14620"/>
          <a:stretch/>
        </p:blipFill>
        <p:spPr>
          <a:xfrm>
            <a:off x="6467896" y="1386311"/>
            <a:ext cx="2277865" cy="4668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17544" r="6959" b="15790"/>
          <a:stretch/>
        </p:blipFill>
        <p:spPr>
          <a:xfrm>
            <a:off x="9010067" y="1346200"/>
            <a:ext cx="2306833" cy="4668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301" y="6108700"/>
            <a:ext cx="110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Coherent spread between ocean and </a:t>
            </a:r>
            <a:r>
              <a:rPr lang="en-GB" sz="1400" dirty="0" err="1" smtClean="0"/>
              <a:t>atmopheric</a:t>
            </a:r>
            <a:r>
              <a:rPr lang="en-GB" sz="1400" dirty="0" smtClean="0"/>
              <a:t> variables only at seasonal time scales (by design)</a:t>
            </a:r>
          </a:p>
          <a:p>
            <a:r>
              <a:rPr lang="en-GB" sz="1400" dirty="0" smtClean="0"/>
              <a:t>Ocean variables -SST and Thermocline depth- spread show  </a:t>
            </a:r>
            <a:r>
              <a:rPr lang="en-GB" sz="1400" dirty="0" err="1" smtClean="0"/>
              <a:t>intraseasonal</a:t>
            </a:r>
            <a:r>
              <a:rPr lang="en-GB" sz="1400" dirty="0" smtClean="0"/>
              <a:t> –TIWs- and </a:t>
            </a:r>
            <a:r>
              <a:rPr lang="en-GB" sz="1400" dirty="0" err="1" smtClean="0"/>
              <a:t>interannual</a:t>
            </a:r>
            <a:r>
              <a:rPr lang="en-GB" sz="1400" dirty="0" smtClean="0"/>
              <a:t> modulation</a:t>
            </a:r>
            <a:endParaRPr lang="en-GB" sz="1400" dirty="0"/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865329" y="155575"/>
            <a:ext cx="11165276" cy="6096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Zoom  on  1996-1997: Onset of El Nino       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Equatorial daily time series of UNCOUPLED ensemble spread 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4" name="Content Placeholder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7943" r="4489" b="16032"/>
          <a:stretch/>
        </p:blipFill>
        <p:spPr>
          <a:xfrm>
            <a:off x="1270001" y="1435098"/>
            <a:ext cx="2590800" cy="4666511"/>
          </a:xfrm>
          <a:prstGeom prst="rect">
            <a:avLst/>
          </a:prstGeom>
        </p:spPr>
      </p:pic>
      <p:pic>
        <p:nvPicPr>
          <p:cNvPr id="35" name="Content Placeholder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644" r="5577" b="15630"/>
          <a:stretch/>
        </p:blipFill>
        <p:spPr>
          <a:xfrm>
            <a:off x="8832353" y="1435097"/>
            <a:ext cx="2500395" cy="4666511"/>
          </a:xfrm>
          <a:prstGeom prst="rect">
            <a:avLst/>
          </a:prstGeom>
        </p:spPr>
      </p:pic>
      <p:pic>
        <p:nvPicPr>
          <p:cNvPr id="36" name="Content Placeholde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17453" r="5512" b="15821"/>
          <a:stretch/>
        </p:blipFill>
        <p:spPr>
          <a:xfrm>
            <a:off x="3745323" y="1435099"/>
            <a:ext cx="2553878" cy="4666510"/>
          </a:xfrm>
          <a:prstGeom prst="rect">
            <a:avLst/>
          </a:prstGeom>
        </p:spPr>
      </p:pic>
      <p:pic>
        <p:nvPicPr>
          <p:cNvPr id="37" name="Content Placeholder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7214" r="3454" b="16060"/>
          <a:stretch/>
        </p:blipFill>
        <p:spPr>
          <a:xfrm>
            <a:off x="6141367" y="1409698"/>
            <a:ext cx="2638680" cy="4666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4800" y="1161534"/>
            <a:ext cx="207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   SST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003816" y="117757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Thermocline depth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524468" y="1156679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Zonal Wind Stress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9277760" y="120164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Fresh Water Flux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9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2"/>
          <p:cNvSpPr txBox="1">
            <a:spLocks/>
          </p:cNvSpPr>
          <p:nvPr/>
        </p:nvSpPr>
        <p:spPr>
          <a:xfrm>
            <a:off x="865329" y="168275"/>
            <a:ext cx="11165276" cy="609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Zoom  on  1996-1997: Onset of El Nino       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Equatorial daily time series of COUPLED ensemble spread 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6783" r="5258" b="15380"/>
          <a:stretch/>
        </p:blipFill>
        <p:spPr>
          <a:xfrm>
            <a:off x="3876843" y="1362241"/>
            <a:ext cx="2324353" cy="4652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16900" r="6623" b="14795"/>
          <a:stretch/>
        </p:blipFill>
        <p:spPr>
          <a:xfrm>
            <a:off x="1367338" y="1346206"/>
            <a:ext cx="2277866" cy="4684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7310" r="7295" b="14620"/>
          <a:stretch/>
        </p:blipFill>
        <p:spPr>
          <a:xfrm>
            <a:off x="6467896" y="1386311"/>
            <a:ext cx="2277865" cy="4668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17544" r="6959" b="15790"/>
          <a:stretch/>
        </p:blipFill>
        <p:spPr>
          <a:xfrm>
            <a:off x="9010067" y="1346200"/>
            <a:ext cx="2306833" cy="4668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400" y="6165494"/>
            <a:ext cx="1050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Coherent behaviour among variables SST-</a:t>
            </a:r>
            <a:r>
              <a:rPr lang="en-GB" sz="1400" dirty="0" err="1" smtClean="0"/>
              <a:t>Precipation</a:t>
            </a:r>
            <a:r>
              <a:rPr lang="en-GB" sz="1400" dirty="0" smtClean="0"/>
              <a:t>-Wind and thermocline at  seasonal-</a:t>
            </a:r>
            <a:r>
              <a:rPr lang="en-GB" sz="1400" dirty="0" err="1" smtClean="0"/>
              <a:t>intraseasonal</a:t>
            </a:r>
            <a:r>
              <a:rPr lang="en-GB" sz="1400" dirty="0" smtClean="0"/>
              <a:t>-</a:t>
            </a:r>
            <a:r>
              <a:rPr lang="en-GB" sz="1400" dirty="0" err="1" smtClean="0"/>
              <a:t>interannual</a:t>
            </a:r>
            <a:r>
              <a:rPr lang="en-GB" sz="1400" dirty="0" smtClean="0"/>
              <a:t> time scales </a:t>
            </a:r>
          </a:p>
          <a:p>
            <a:endParaRPr lang="en-GB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9597" r="6343" b="15417"/>
          <a:stretch/>
        </p:blipFill>
        <p:spPr>
          <a:xfrm>
            <a:off x="1367338" y="1530866"/>
            <a:ext cx="2221344" cy="44926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17407" r="5915" b="13889"/>
          <a:stretch/>
        </p:blipFill>
        <p:spPr>
          <a:xfrm>
            <a:off x="3770012" y="1400202"/>
            <a:ext cx="2334047" cy="47495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9734" r="4866" b="15416"/>
          <a:stretch/>
        </p:blipFill>
        <p:spPr>
          <a:xfrm>
            <a:off x="6434259" y="1581666"/>
            <a:ext cx="2345905" cy="44831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7546" r="5399" b="13380"/>
          <a:stretch/>
        </p:blipFill>
        <p:spPr>
          <a:xfrm>
            <a:off x="8843663" y="1435631"/>
            <a:ext cx="2473237" cy="477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4800" y="1161534"/>
            <a:ext cx="207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   SST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003816" y="117757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Thermocline depth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524468" y="1156679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Zonal Wind Stress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9277760" y="1201645"/>
            <a:ext cx="219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Fresh Water Flux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969500" y="1600816"/>
            <a:ext cx="533400" cy="456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9385300" y="1600815"/>
            <a:ext cx="355600" cy="473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959600" y="2311400"/>
            <a:ext cx="647228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367338" y="2125338"/>
            <a:ext cx="804362" cy="313062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0538" y="2311400"/>
            <a:ext cx="181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Artefact:</a:t>
            </a:r>
          </a:p>
          <a:p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Monthly modulation of </a:t>
            </a:r>
            <a:r>
              <a:rPr lang="en-GB" sz="1400" dirty="0" err="1" smtClean="0">
                <a:solidFill>
                  <a:schemeClr val="accent2">
                    <a:lumMod val="50000"/>
                  </a:schemeClr>
                </a:solidFill>
              </a:rPr>
              <a:t>HadISST</a:t>
            </a: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spread</a:t>
            </a:r>
          </a:p>
          <a:p>
            <a:endParaRPr lang="en-GB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632578" y="1960238"/>
            <a:ext cx="1956104" cy="0"/>
          </a:xfrm>
          <a:prstGeom prst="line">
            <a:avLst/>
          </a:prstGeom>
          <a:ln w="63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32578" y="2125338"/>
            <a:ext cx="1956104" cy="0"/>
          </a:xfrm>
          <a:prstGeom prst="line">
            <a:avLst/>
          </a:prstGeom>
          <a:ln w="63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52938" y="1600816"/>
            <a:ext cx="7375234" cy="3895546"/>
            <a:chOff x="452938" y="1600816"/>
            <a:chExt cx="7375234" cy="3895546"/>
          </a:xfrm>
        </p:grpSpPr>
        <p:grpSp>
          <p:nvGrpSpPr>
            <p:cNvPr id="37" name="Group 36"/>
            <p:cNvGrpSpPr/>
            <p:nvPr/>
          </p:nvGrpSpPr>
          <p:grpSpPr>
            <a:xfrm>
              <a:off x="4970672" y="1600816"/>
              <a:ext cx="2857500" cy="3529984"/>
              <a:chOff x="4970672" y="1600816"/>
              <a:chExt cx="2857500" cy="352998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4970672" y="1600816"/>
                <a:ext cx="0" cy="3491884"/>
              </a:xfrm>
              <a:prstGeom prst="line">
                <a:avLst/>
              </a:prstGeom>
              <a:ln w="6350">
                <a:solidFill>
                  <a:schemeClr val="accent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46872" y="1613516"/>
                <a:ext cx="0" cy="3491884"/>
              </a:xfrm>
              <a:prstGeom prst="line">
                <a:avLst/>
              </a:prstGeom>
              <a:ln w="6350">
                <a:solidFill>
                  <a:schemeClr val="accent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751972" y="1626216"/>
                <a:ext cx="0" cy="3491884"/>
              </a:xfrm>
              <a:prstGeom prst="line">
                <a:avLst/>
              </a:prstGeom>
              <a:ln w="6350">
                <a:solidFill>
                  <a:schemeClr val="accent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828172" y="1638916"/>
                <a:ext cx="0" cy="3491884"/>
              </a:xfrm>
              <a:prstGeom prst="line">
                <a:avLst/>
              </a:prstGeom>
              <a:ln w="6350">
                <a:solidFill>
                  <a:schemeClr val="accent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1519738" y="3124200"/>
              <a:ext cx="3450934" cy="120650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2938" y="4203700"/>
              <a:ext cx="18161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</a:rPr>
                <a:t>Artefact:</a:t>
              </a:r>
            </a:p>
            <a:p>
              <a:r>
                <a:rPr lang="en-GB" sz="1400" dirty="0" smtClean="0">
                  <a:solidFill>
                    <a:schemeClr val="accent2">
                      <a:lumMod val="50000"/>
                    </a:schemeClr>
                  </a:solidFill>
                </a:rPr>
                <a:t>Spread collapses at TAO mooring locations</a:t>
              </a:r>
            </a:p>
            <a:p>
              <a:endParaRPr lang="en-GB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672138" y="3276600"/>
              <a:ext cx="5968710" cy="120650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Zooming on the period 1996-1997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2320" y="420132"/>
            <a:ext cx="993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Summary and outlook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1255952"/>
            <a:ext cx="102997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Differences between ocean-atmosphere and marine-weather/climate applications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A brief history of the ECWMF ensemble generation in the ocean</a:t>
            </a:r>
          </a:p>
          <a:p>
            <a:pPr lvl="1"/>
            <a:r>
              <a:rPr lang="en-GB" dirty="0" smtClean="0"/>
              <a:t>                         </a:t>
            </a:r>
            <a:r>
              <a:rPr lang="en-GB" i="1" dirty="0" smtClean="0"/>
              <a:t>Evolution    Design  </a:t>
            </a:r>
            <a:r>
              <a:rPr lang="en-GB" i="1" dirty="0"/>
              <a:t> </a:t>
            </a:r>
            <a:r>
              <a:rPr lang="en-GB" i="1" dirty="0" smtClean="0"/>
              <a:t> Opportunity</a:t>
            </a:r>
          </a:p>
          <a:p>
            <a:pPr lvl="1"/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The new v3 ensemble generation  used in ORAS5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Random thinning allows using more observations in ensemble methods.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 A first step towards the EDA in the ocean.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A comparison of ensemble in  coupled and uncoupled data assimilation</a:t>
            </a:r>
            <a:r>
              <a:rPr lang="en-GB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CERA system captures decadal – </a:t>
            </a:r>
            <a:r>
              <a:rPr lang="en-GB" dirty="0" err="1" smtClean="0"/>
              <a:t>interannual</a:t>
            </a:r>
            <a:r>
              <a:rPr lang="en-GB" dirty="0" smtClean="0"/>
              <a:t> – </a:t>
            </a:r>
            <a:r>
              <a:rPr lang="en-GB" dirty="0" err="1" smtClean="0"/>
              <a:t>subseasonal</a:t>
            </a:r>
            <a:r>
              <a:rPr lang="en-GB" dirty="0" smtClean="0"/>
              <a:t> dependence of spread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opportunities for increased reliability of coupled forecasts, especially in tropics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Next developments</a:t>
            </a:r>
          </a:p>
          <a:p>
            <a:pPr lvl="2"/>
            <a:r>
              <a:rPr lang="en-GB" dirty="0" smtClean="0"/>
              <a:t>Hybrid Methods for Coupled Data Assimilation</a:t>
            </a:r>
          </a:p>
          <a:p>
            <a:pPr lvl="2"/>
            <a:r>
              <a:rPr lang="en-GB" dirty="0" smtClean="0"/>
              <a:t>Stochastic physics in ocean.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Image 8" descr="Seawind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691" y="1252737"/>
            <a:ext cx="3577806" cy="218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3" name="Text Box 42"/>
          <p:cNvSpPr txBox="1">
            <a:spLocks noChangeArrowheads="1"/>
          </p:cNvSpPr>
          <p:nvPr/>
        </p:nvSpPr>
        <p:spPr bwMode="auto">
          <a:xfrm>
            <a:off x="7963025" y="966471"/>
            <a:ext cx="2768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Ocean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velocity 5-day mean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32804" name="Text Box 42"/>
          <p:cNvSpPr txBox="1">
            <a:spLocks noChangeArrowheads="1"/>
          </p:cNvSpPr>
          <p:nvPr/>
        </p:nvSpPr>
        <p:spPr bwMode="auto">
          <a:xfrm>
            <a:off x="4319991" y="966471"/>
            <a:ext cx="3228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Atmospheric wind speed  (12h) </a:t>
            </a:r>
          </a:p>
        </p:txBody>
      </p:sp>
      <p:pic>
        <p:nvPicPr>
          <p:cNvPr id="332805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6742" y="1432646"/>
            <a:ext cx="3314089" cy="181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2910" y="1437403"/>
            <a:ext cx="1256213" cy="22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8" name="Text Box 5"/>
          <p:cNvSpPr txBox="1">
            <a:spLocks noChangeArrowheads="1"/>
          </p:cNvSpPr>
          <p:nvPr/>
        </p:nvSpPr>
        <p:spPr bwMode="auto">
          <a:xfrm>
            <a:off x="9004302" y="6"/>
            <a:ext cx="1662112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Calibri" pitchFamily="34" charset="0"/>
              </a:rPr>
              <a:t>2 - Ocean Weather </a:t>
            </a:r>
            <a:endParaRPr lang="fr-FR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" y="216832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Ocean v Atmosphere: reminder 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870" y="3545968"/>
            <a:ext cx="861695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Ocean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has </a:t>
            </a: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long memory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-thermal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and dynamical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inertia. 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2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tx2"/>
                </a:solidFill>
              </a:rPr>
              <a:t>Number of observations in atmosphere  </a:t>
            </a:r>
            <a:r>
              <a:rPr lang="en-GB" sz="1600" b="1" dirty="0">
                <a:solidFill>
                  <a:schemeClr val="tx2"/>
                </a:solidFill>
              </a:rPr>
              <a:t>~10</a:t>
            </a:r>
            <a:r>
              <a:rPr lang="en-GB" sz="1600" b="1" baseline="30000" dirty="0">
                <a:solidFill>
                  <a:schemeClr val="tx2"/>
                </a:solidFill>
              </a:rPr>
              <a:t>3</a:t>
            </a:r>
            <a:r>
              <a:rPr lang="en-GB" sz="1600" b="1" dirty="0">
                <a:solidFill>
                  <a:schemeClr val="tx2"/>
                </a:solidFill>
              </a:rPr>
              <a:t>-10</a:t>
            </a:r>
            <a:r>
              <a:rPr lang="en-GB" sz="1600" b="1" baseline="30000" dirty="0">
                <a:solidFill>
                  <a:schemeClr val="tx2"/>
                </a:solidFill>
              </a:rPr>
              <a:t>4</a:t>
            </a:r>
            <a:r>
              <a:rPr lang="en-GB" sz="1600" b="1" dirty="0">
                <a:solidFill>
                  <a:schemeClr val="tx2"/>
                </a:solidFill>
              </a:rPr>
              <a:t> times</a:t>
            </a:r>
            <a:r>
              <a:rPr lang="en-GB" sz="1600" dirty="0">
                <a:solidFill>
                  <a:schemeClr val="tx2"/>
                </a:solidFill>
              </a:rPr>
              <a:t> more </a:t>
            </a:r>
            <a:r>
              <a:rPr lang="en-GB" sz="1600" dirty="0" smtClean="0">
                <a:solidFill>
                  <a:schemeClr val="tx2"/>
                </a:solidFill>
              </a:rPr>
              <a:t>than </a:t>
            </a:r>
            <a:r>
              <a:rPr lang="en-GB" sz="1600" dirty="0">
                <a:solidFill>
                  <a:schemeClr val="tx2"/>
                </a:solidFill>
              </a:rPr>
              <a:t>in the </a:t>
            </a:r>
            <a:r>
              <a:rPr lang="en-GB" sz="1600" dirty="0" smtClean="0">
                <a:solidFill>
                  <a:schemeClr val="tx2"/>
                </a:solidFill>
              </a:rPr>
              <a:t>ocean.</a:t>
            </a:r>
          </a:p>
          <a:p>
            <a:pPr marL="285750" lvl="2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So the ocean (re-) analyses take long time to spin up.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452" y="1867194"/>
            <a:ext cx="382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Spatial scales</a:t>
            </a:r>
          </a:p>
          <a:p>
            <a:r>
              <a:rPr lang="en-GB" dirty="0" smtClean="0"/>
              <a:t>Continental boundaries</a:t>
            </a:r>
          </a:p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327796" y="4838265"/>
            <a:ext cx="8597505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Ocean large scale variability is mostly </a:t>
            </a:r>
            <a:r>
              <a:rPr lang="en-GB" sz="1600" b="1" dirty="0" smtClean="0">
                <a:solidFill>
                  <a:schemeClr val="accent4">
                    <a:lumMod val="75000"/>
                  </a:schemeClr>
                </a:solidFill>
              </a:rPr>
              <a:t>forced</a:t>
            </a: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 by atmosphere.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The ocean </a:t>
            </a:r>
            <a:r>
              <a:rPr lang="en-GB" sz="1600" b="1" dirty="0" smtClean="0">
                <a:solidFill>
                  <a:schemeClr val="accent4">
                    <a:lumMod val="75000"/>
                  </a:schemeClr>
                </a:solidFill>
              </a:rPr>
              <a:t>internal chaotic </a:t>
            </a: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component is associated with eddy scale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There are  </a:t>
            </a:r>
            <a:r>
              <a:rPr lang="en-GB" sz="1600" b="1" dirty="0" smtClean="0">
                <a:solidFill>
                  <a:schemeClr val="accent4">
                    <a:lumMod val="75000"/>
                  </a:schemeClr>
                </a:solidFill>
              </a:rPr>
              <a:t>unstable</a:t>
            </a: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 ocean-atmospheric </a:t>
            </a:r>
            <a:r>
              <a:rPr lang="en-GB" sz="1600" b="1" dirty="0" smtClean="0">
                <a:solidFill>
                  <a:schemeClr val="accent4">
                    <a:lumMod val="75000"/>
                  </a:schemeClr>
                </a:solidFill>
              </a:rPr>
              <a:t>coupled modes </a:t>
            </a: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at planetary scale, e.g. ENSO</a:t>
            </a:r>
            <a:endParaRPr lang="en-GB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4">
                    <a:lumMod val="75000"/>
                  </a:schemeClr>
                </a:solidFill>
              </a:rPr>
              <a:t>Ocean - atmosphere interaction also occurs at small eddy and frontal scale: stable or unstable?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104" y="346525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Temporal Scales, Memory  and observations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38552" y="4940683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Internal – forced –coupled  variability and stability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2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20" y="3454410"/>
            <a:ext cx="10815465" cy="708025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EXTRA SLIDES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253B67F4-3F6C-468E-9893-F6D1E09D216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Seamless Weather/Climate Forecasting  Systems                                 EuroArgo Workshop -  Brest, 28</a:t>
            </a:r>
            <a:r>
              <a:rPr lang="en-GB" baseline="30000" smtClean="0"/>
              <a:t>th</a:t>
            </a:r>
            <a:r>
              <a:rPr lang="en-GB" smtClean="0"/>
              <a:t> April 2016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036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CA5D7E-9950-4575-B5C8-B24422BAE8E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6220" r="3210" b="9251"/>
          <a:stretch/>
        </p:blipFill>
        <p:spPr>
          <a:xfrm rot="5400000">
            <a:off x="2510355" y="547065"/>
            <a:ext cx="4686298" cy="740217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F26C7FD-2A21-4D26-84E8-A1D1B289D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30608"/>
              </p:ext>
            </p:extLst>
          </p:nvPr>
        </p:nvGraphicFramePr>
        <p:xfrm>
          <a:off x="8211780" y="4171952"/>
          <a:ext cx="3714689" cy="175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130">
                  <a:extLst>
                    <a:ext uri="{9D8B030D-6E8A-4147-A177-3AD203B41FA5}">
                      <a16:colId xmlns:a16="http://schemas.microsoft.com/office/drawing/2014/main" xmlns="" val="1082720359"/>
                    </a:ext>
                  </a:extLst>
                </a:gridCol>
                <a:gridCol w="1071120">
                  <a:extLst>
                    <a:ext uri="{9D8B030D-6E8A-4147-A177-3AD203B41FA5}">
                      <a16:colId xmlns:a16="http://schemas.microsoft.com/office/drawing/2014/main" xmlns="" val="4097029251"/>
                    </a:ext>
                  </a:extLst>
                </a:gridCol>
                <a:gridCol w="1068439">
                  <a:extLst>
                    <a:ext uri="{9D8B030D-6E8A-4147-A177-3AD203B41FA5}">
                      <a16:colId xmlns:a16="http://schemas.microsoft.com/office/drawing/2014/main" xmlns="" val="3509091306"/>
                    </a:ext>
                  </a:extLst>
                </a:gridCol>
              </a:tblGrid>
              <a:tr h="111318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91416" marR="91416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stochastic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physics</a:t>
                      </a:r>
                    </a:p>
                  </a:txBody>
                  <a:tcPr marL="91416" marR="91416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</a:txBody>
                  <a:tcPr marL="91416" marR="91416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204066"/>
                  </a:ext>
                </a:extLst>
              </a:tr>
              <a:tr h="6449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SEAS5</a:t>
                      </a:r>
                    </a:p>
                  </a:txBody>
                  <a:tcPr marL="91416" marR="914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91416" marR="91416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91416" marR="91416">
                    <a:solidFill>
                      <a:srgbClr val="071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63200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2B38DB-8AAD-43E4-9F64-302DD83D16FD}"/>
              </a:ext>
            </a:extLst>
          </p:cNvPr>
          <p:cNvSpPr txBox="1"/>
          <p:nvPr/>
        </p:nvSpPr>
        <p:spPr>
          <a:xfrm>
            <a:off x="3306823" y="287897"/>
            <a:ext cx="5606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Impact of stochastic physics: MJO forecasts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DC73BF-D4A6-483E-B032-59F8E30B6A1E}"/>
              </a:ext>
            </a:extLst>
          </p:cNvPr>
          <p:cNvSpPr txBox="1"/>
          <p:nvPr/>
        </p:nvSpPr>
        <p:spPr>
          <a:xfrm>
            <a:off x="2488810" y="722563"/>
            <a:ext cx="68353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Stochastic physics has neutral impact on RMS error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Significant increase in the ensemble spread over entire forecast range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More reliable MJO forecasts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ym typeface="Wingdings" panose="05000000000000000000" pitchFamily="2" charset="2"/>
              </a:rPr>
              <a:t>Amplitude is increased by ~10%</a:t>
            </a:r>
          </a:p>
        </p:txBody>
      </p:sp>
    </p:spTree>
    <p:extLst>
      <p:ext uri="{BB962C8B-B14F-4D97-AF65-F5344CB8AC3E}">
        <p14:creationId xmlns:p14="http://schemas.microsoft.com/office/powerpoint/2010/main" val="24969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D3B853-6A6C-4420-B881-5F48A140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7" t="3862" r="7618" b="5344"/>
          <a:stretch/>
        </p:blipFill>
        <p:spPr>
          <a:xfrm rot="5400000">
            <a:off x="6849304" y="898854"/>
            <a:ext cx="1561574" cy="363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0BF833-B170-4BE2-99B6-9558789A7C0D}"/>
              </a:ext>
            </a:extLst>
          </p:cNvPr>
          <p:cNvSpPr txBox="1"/>
          <p:nvPr/>
        </p:nvSpPr>
        <p:spPr>
          <a:xfrm>
            <a:off x="7159572" y="1326462"/>
            <a:ext cx="94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SEAS5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BB919A-F8E6-41E4-87B0-47846859768F}"/>
              </a:ext>
            </a:extLst>
          </p:cNvPr>
          <p:cNvSpPr txBox="1"/>
          <p:nvPr/>
        </p:nvSpPr>
        <p:spPr>
          <a:xfrm>
            <a:off x="3098494" y="418959"/>
            <a:ext cx="5423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Number of tropical cyclones</a:t>
            </a:r>
            <a:r>
              <a:rPr lang="en-GB" sz="20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 </a:t>
            </a:r>
            <a:r>
              <a:rPr lang="en-GB" sz="2000" b="1" dirty="0">
                <a:solidFill>
                  <a:srgbClr val="C00000"/>
                </a:solidFill>
              </a:rPr>
              <a:t>Impact of resolution vs stochastic physics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AB4577C-BD96-464F-A5E0-2734BA2336EC}"/>
              </a:ext>
            </a:extLst>
          </p:cNvPr>
          <p:cNvGrpSpPr/>
          <p:nvPr/>
        </p:nvGrpSpPr>
        <p:grpSpPr>
          <a:xfrm>
            <a:off x="1817622" y="3614309"/>
            <a:ext cx="7741949" cy="2125121"/>
            <a:chOff x="4218719" y="4079577"/>
            <a:chExt cx="7743966" cy="21251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2DCB583-1D5A-489F-A622-A17621083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8431" r="3851" b="7878"/>
            <a:stretch/>
          </p:blipFill>
          <p:spPr>
            <a:xfrm>
              <a:off x="8355868" y="4680706"/>
              <a:ext cx="3606817" cy="15239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E1E9BB9-571A-4E9E-B1AE-CA1A4FEEA6A4}"/>
                </a:ext>
              </a:extLst>
            </p:cNvPr>
            <p:cNvSpPr txBox="1"/>
            <p:nvPr/>
          </p:nvSpPr>
          <p:spPr>
            <a:xfrm>
              <a:off x="8734911" y="4079577"/>
              <a:ext cx="25955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SEAS5 </a:t>
              </a:r>
              <a:br>
                <a:rPr lang="en-GB" b="1" dirty="0"/>
              </a:br>
              <a:r>
                <a:rPr lang="en-GB" b="1" dirty="0"/>
                <a:t>no stochastic physics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A97B586-99FE-43AB-A698-DF60607F0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63" t="3863" r="7917" b="5555"/>
            <a:stretch/>
          </p:blipFill>
          <p:spPr>
            <a:xfrm rot="5400000">
              <a:off x="5275330" y="3582780"/>
              <a:ext cx="1519139" cy="36323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2FDC1D8-4E8A-4296-85B9-2741C0539BF5}"/>
                </a:ext>
              </a:extLst>
            </p:cNvPr>
            <p:cNvSpPr txBox="1"/>
            <p:nvPr/>
          </p:nvSpPr>
          <p:spPr>
            <a:xfrm>
              <a:off x="5108433" y="421807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SEAS5_lowres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BB14460-EC56-4BAF-824F-1BA73460D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38174" r="3851" b="8134"/>
          <a:stretch/>
        </p:blipFill>
        <p:spPr>
          <a:xfrm>
            <a:off x="1901350" y="1987895"/>
            <a:ext cx="3605878" cy="15240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24E233-BB60-4B27-AD88-23413F37F68E}"/>
              </a:ext>
            </a:extLst>
          </p:cNvPr>
          <p:cNvSpPr txBox="1"/>
          <p:nvPr/>
        </p:nvSpPr>
        <p:spPr>
          <a:xfrm>
            <a:off x="2265776" y="1441692"/>
            <a:ext cx="28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Observations (</a:t>
            </a:r>
            <a:r>
              <a:rPr lang="en-GB" b="1" dirty="0" err="1"/>
              <a:t>IBTrACS</a:t>
            </a:r>
            <a:r>
              <a:rPr lang="en-GB" b="1" dirty="0"/>
              <a:t>)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185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23284" y="360000"/>
            <a:ext cx="10029599" cy="751348"/>
          </a:xfrm>
        </p:spPr>
        <p:txBody>
          <a:bodyPr/>
          <a:lstStyle/>
          <a:p>
            <a:r>
              <a:rPr lang="en-GB" sz="3200" b="1" dirty="0" smtClean="0"/>
              <a:t>Ensembles in the Ocean:  an ECMWF perspective</a:t>
            </a:r>
            <a:br>
              <a:rPr lang="en-GB" sz="3200" b="1" dirty="0" smtClean="0"/>
            </a:br>
            <a:endParaRPr lang="en-GB" sz="2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291016" y="2764800"/>
            <a:ext cx="10029599" cy="4986000"/>
          </a:xfrm>
        </p:spPr>
        <p:txBody>
          <a:bodyPr/>
          <a:lstStyle/>
          <a:p>
            <a:pPr indent="0">
              <a:buNone/>
            </a:pPr>
            <a:endParaRPr lang="en-GB" dirty="0" smtClean="0"/>
          </a:p>
          <a:p>
            <a:pPr marL="342900" indent="-342900">
              <a:spcBef>
                <a:spcPts val="2400"/>
              </a:spcBef>
            </a:pP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2400"/>
              </a:spcBef>
            </a:pPr>
            <a:endParaRPr lang="en-GB" sz="2000" b="1" dirty="0" smtClean="0">
              <a:solidFill>
                <a:srgbClr val="7030A0"/>
              </a:solidFill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418584" y="751111"/>
            <a:ext cx="10169037" cy="151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altLang="en-US" dirty="0">
              <a:latin typeface="Helvetica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n-GB" altLang="en-US" dirty="0" smtClean="0">
                <a:solidFill>
                  <a:schemeClr val="tx2">
                    <a:lumMod val="75000"/>
                  </a:schemeClr>
                </a:solidFill>
              </a:rPr>
              <a:t>A brief history of developments at ECMWF: 2002-2017</a:t>
            </a:r>
          </a:p>
          <a:p>
            <a:pPr lvl="1" algn="ctr"/>
            <a:r>
              <a:rPr lang="en-GB" altLang="en-US" i="1" dirty="0" smtClean="0">
                <a:solidFill>
                  <a:schemeClr val="tx2">
                    <a:lumMod val="75000"/>
                  </a:schemeClr>
                </a:solidFill>
              </a:rPr>
              <a:t>Main driver: seasonal forecasting –ENSO</a:t>
            </a:r>
          </a:p>
          <a:p>
            <a:pPr lvl="1">
              <a:buFontTx/>
              <a:buChar char="•"/>
            </a:pPr>
            <a:r>
              <a:rPr lang="en-GB" altLang="en-US" dirty="0" smtClean="0">
                <a:solidFill>
                  <a:schemeClr val="tx2">
                    <a:lumMod val="75000"/>
                  </a:schemeClr>
                </a:solidFill>
              </a:rPr>
              <a:t>Evolution and choices </a:t>
            </a:r>
            <a:endParaRPr lang="en-GB" alt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35000"/>
              </a:spcBef>
            </a:pPr>
            <a:endParaRPr lang="en-GB" altLang="en-US" dirty="0">
              <a:solidFill>
                <a:srgbClr val="00279F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510785" y="2244588"/>
            <a:ext cx="7471416" cy="418576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mpd="sng">
            <a:solidFill>
              <a:schemeClr val="bg2">
                <a:lumMod val="2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lvl="1" algn="ctr"/>
            <a:r>
              <a:rPr lang="en-GB" altLang="en-US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How to generate ensemble of ocean </a:t>
            </a:r>
            <a:r>
              <a:rPr lang="en-GB" altLang="en-US" dirty="0" err="1" smtClean="0">
                <a:solidFill>
                  <a:srgbClr val="00279F"/>
                </a:solidFill>
                <a:latin typeface="Helvetica" panose="020B0604020202020204" pitchFamily="34" charset="0"/>
              </a:rPr>
              <a:t>i.c</a:t>
            </a:r>
            <a:r>
              <a:rPr lang="en-GB" altLang="en-US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 for seasonal forecast? </a:t>
            </a:r>
          </a:p>
          <a:p>
            <a:pPr lvl="1"/>
            <a:endParaRPr lang="en-GB" altLang="en-US" dirty="0" smtClean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dirty="0" smtClean="0"/>
              <a:t>From the </a:t>
            </a:r>
            <a:r>
              <a:rPr lang="en-GB" altLang="en-US" sz="1400" b="1" dirty="0" smtClean="0"/>
              <a:t>atmospheric perspective</a:t>
            </a:r>
            <a:r>
              <a:rPr lang="en-GB" altLang="en-US" sz="1400" dirty="0" smtClean="0"/>
              <a:t>, seasonal forecast is a </a:t>
            </a:r>
            <a:r>
              <a:rPr lang="en-GB" altLang="en-US" sz="1400" b="1" dirty="0" smtClean="0"/>
              <a:t>boundary condition problem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endParaRPr lang="en-GB" altLang="en-US" sz="1400" dirty="0" smtClean="0"/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dirty="0" smtClean="0"/>
              <a:t>From the </a:t>
            </a:r>
            <a:r>
              <a:rPr lang="en-GB" altLang="en-US" sz="1400" b="1" dirty="0" smtClean="0"/>
              <a:t>ocean  perspective</a:t>
            </a:r>
            <a:r>
              <a:rPr lang="en-GB" altLang="en-US" sz="1400" dirty="0" smtClean="0"/>
              <a:t>, seasonal forecast is an </a:t>
            </a:r>
            <a:r>
              <a:rPr lang="en-GB" altLang="en-US" sz="1400" b="1" dirty="0" smtClean="0"/>
              <a:t>initial value problem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endParaRPr lang="en-GB" altLang="en-US" sz="1400" dirty="0" smtClean="0"/>
          </a:p>
          <a:p>
            <a:pPr algn="ctr"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b="1" dirty="0" smtClean="0">
                <a:solidFill>
                  <a:srgbClr val="00279F"/>
                </a:solidFill>
              </a:rPr>
              <a:t>Need to sample uncertainty in ocean initial conditions</a:t>
            </a:r>
          </a:p>
          <a:p>
            <a:pPr algn="ctr">
              <a:lnSpc>
                <a:spcPct val="80000"/>
              </a:lnSpc>
              <a:spcBef>
                <a:spcPct val="35000"/>
              </a:spcBef>
            </a:pPr>
            <a:endParaRPr lang="en-GB" alt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b="1" dirty="0" smtClean="0">
                <a:solidFill>
                  <a:schemeClr val="accent2">
                    <a:lumMod val="50000"/>
                  </a:schemeClr>
                </a:solidFill>
              </a:rPr>
              <a:t>Difference with respects to Ensembles in NWP:</a:t>
            </a:r>
          </a:p>
          <a:p>
            <a:pPr>
              <a:lnSpc>
                <a:spcPct val="80000"/>
              </a:lnSpc>
              <a:spcBef>
                <a:spcPct val="35000"/>
              </a:spcBef>
            </a:pPr>
            <a:endParaRPr lang="en-GB" alt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GB" altLang="en-US" sz="1400" b="1" dirty="0" smtClean="0">
                <a:solidFill>
                  <a:schemeClr val="accent2">
                    <a:lumMod val="50000"/>
                  </a:schemeClr>
                </a:solidFill>
              </a:rPr>
              <a:t>A-posteriori calibration of forecast PDF is needed in monthly seasonal</a:t>
            </a:r>
            <a:endParaRPr lang="en-GB" alt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i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GB" altLang="en-US" sz="1400" dirty="0" smtClean="0">
                <a:solidFill>
                  <a:schemeClr val="accent2">
                    <a:lumMod val="50000"/>
                  </a:schemeClr>
                </a:solidFill>
              </a:rPr>
              <a:t>No major efforts in tuning the perturbations to achieve reliable forecasts.</a:t>
            </a:r>
          </a:p>
          <a:p>
            <a:pPr lvl="1">
              <a:lnSpc>
                <a:spcPct val="80000"/>
              </a:lnSpc>
              <a:spcBef>
                <a:spcPct val="35000"/>
              </a:spcBef>
            </a:pPr>
            <a:r>
              <a:rPr lang="en-GB" alt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Assessment of the ensemble reliability is important </a:t>
            </a:r>
          </a:p>
          <a:p>
            <a:pPr lvl="1">
              <a:lnSpc>
                <a:spcPct val="80000"/>
              </a:lnSpc>
              <a:spcBef>
                <a:spcPct val="35000"/>
              </a:spcBef>
            </a:pPr>
            <a:endParaRPr lang="en-GB" alt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GB" altLang="en-US" sz="1400" b="1" dirty="0" smtClean="0">
                <a:solidFill>
                  <a:schemeClr val="accent2">
                    <a:lumMod val="50000"/>
                  </a:schemeClr>
                </a:solidFill>
              </a:rPr>
              <a:t>System with 2 time scales: days in the atmosphere and months in the ocean. </a:t>
            </a:r>
            <a:endParaRPr lang="en-GB" altLang="en-US" dirty="0" smtClean="0">
              <a:solidFill>
                <a:schemeClr val="accent2">
                  <a:lumMod val="50000"/>
                </a:schemeClr>
              </a:solidFill>
              <a:latin typeface="Helvetica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35000"/>
              </a:spcBef>
              <a:buFontTx/>
              <a:buChar char="•"/>
            </a:pPr>
            <a:endParaRPr lang="en-GB" altLang="en-US" dirty="0">
              <a:solidFill>
                <a:srgbClr val="00279F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578" name="Group 2"/>
          <p:cNvGrpSpPr>
            <a:grpSpLocks/>
          </p:cNvGrpSpPr>
          <p:nvPr/>
        </p:nvGrpSpPr>
        <p:grpSpPr bwMode="auto">
          <a:xfrm>
            <a:off x="975980" y="2287405"/>
            <a:ext cx="3675886" cy="3425121"/>
            <a:chOff x="336" y="432"/>
            <a:chExt cx="2496" cy="2281"/>
          </a:xfrm>
        </p:grpSpPr>
        <p:graphicFrame>
          <p:nvGraphicFramePr>
            <p:cNvPr id="536579" name="Object 3"/>
            <p:cNvGraphicFramePr>
              <a:graphicFrameLocks noChangeAspect="1"/>
            </p:cNvGraphicFramePr>
            <p:nvPr/>
          </p:nvGraphicFramePr>
          <p:xfrm>
            <a:off x="336" y="2352"/>
            <a:ext cx="2455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46" name="Equation" r:id="rId3" imgW="1726920" imgH="253800" progId="Equation.DSMT4">
                    <p:embed/>
                  </p:oleObj>
                </mc:Choice>
                <mc:Fallback>
                  <p:oleObj name="Equation" r:id="rId3" imgW="172692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352"/>
                          <a:ext cx="2455" cy="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36580" name="Group 4"/>
            <p:cNvGrpSpPr>
              <a:grpSpLocks/>
            </p:cNvGrpSpPr>
            <p:nvPr/>
          </p:nvGrpSpPr>
          <p:grpSpPr bwMode="auto">
            <a:xfrm>
              <a:off x="446" y="432"/>
              <a:ext cx="2386" cy="1890"/>
              <a:chOff x="446" y="-116"/>
              <a:chExt cx="3846" cy="2450"/>
            </a:xfrm>
          </p:grpSpPr>
          <p:sp>
            <p:nvSpPr>
              <p:cNvPr id="536581" name="Text Box 5"/>
              <p:cNvSpPr txBox="1">
                <a:spLocks noChangeArrowheads="1"/>
              </p:cNvSpPr>
              <p:nvPr/>
            </p:nvSpPr>
            <p:spPr bwMode="auto">
              <a:xfrm>
                <a:off x="1009" y="1728"/>
                <a:ext cx="915" cy="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571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714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286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sz="18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Initial pdf</a:t>
                </a:r>
              </a:p>
            </p:txBody>
          </p:sp>
          <p:sp>
            <p:nvSpPr>
              <p:cNvPr id="536582" name="Text Box 6"/>
              <p:cNvSpPr txBox="1">
                <a:spLocks noChangeArrowheads="1"/>
              </p:cNvSpPr>
              <p:nvPr/>
            </p:nvSpPr>
            <p:spPr bwMode="auto">
              <a:xfrm>
                <a:off x="3215" y="1776"/>
                <a:ext cx="1058" cy="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571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714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286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sz="18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forecast pdf</a:t>
                </a:r>
              </a:p>
            </p:txBody>
          </p:sp>
          <p:grpSp>
            <p:nvGrpSpPr>
              <p:cNvPr id="536583" name="Group 7"/>
              <p:cNvGrpSpPr>
                <a:grpSpLocks/>
              </p:cNvGrpSpPr>
              <p:nvPr/>
            </p:nvGrpSpPr>
            <p:grpSpPr bwMode="auto">
              <a:xfrm>
                <a:off x="446" y="-116"/>
                <a:ext cx="3846" cy="2400"/>
                <a:chOff x="446" y="-116"/>
                <a:chExt cx="3846" cy="2400"/>
              </a:xfrm>
            </p:grpSpPr>
            <p:sp>
              <p:nvSpPr>
                <p:cNvPr id="536584" name="Oval 8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85" name="Oval 9"/>
                <p:cNvSpPr>
                  <a:spLocks noChangeArrowheads="1"/>
                </p:cNvSpPr>
                <p:nvPr/>
              </p:nvSpPr>
              <p:spPr bwMode="auto">
                <a:xfrm rot="-1734152">
                  <a:off x="3600" y="-116"/>
                  <a:ext cx="672" cy="24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8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680" y="1180"/>
                  <a:ext cx="177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6587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28"/>
                  <a:ext cx="624" cy="105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6588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196" y="1180"/>
                  <a:ext cx="144" cy="1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aphicFrame>
              <p:nvGraphicFramePr>
                <p:cNvPr id="536589" name="Object 13"/>
                <p:cNvGraphicFramePr>
                  <a:graphicFrameLocks noChangeAspect="1"/>
                </p:cNvGraphicFramePr>
                <p:nvPr/>
              </p:nvGraphicFramePr>
              <p:xfrm>
                <a:off x="2172" y="940"/>
                <a:ext cx="706" cy="3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647" name="Equation" r:id="rId5" imgW="495000" imgH="228600" progId="Equation.3">
                        <p:embed/>
                      </p:oleObj>
                    </mc:Choice>
                    <mc:Fallback>
                      <p:oleObj name="Equation" r:id="rId5" imgW="4950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2" y="940"/>
                              <a:ext cx="706" cy="3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590" name="Object 14"/>
                <p:cNvGraphicFramePr>
                  <a:graphicFrameLocks noChangeAspect="1"/>
                </p:cNvGraphicFramePr>
                <p:nvPr/>
              </p:nvGraphicFramePr>
              <p:xfrm>
                <a:off x="3732" y="288"/>
                <a:ext cx="560" cy="36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648" name="Equation" r:id="rId7" imgW="393480" imgH="253800" progId="Equation.DSMT4">
                        <p:embed/>
                      </p:oleObj>
                    </mc:Choice>
                    <mc:Fallback>
                      <p:oleObj name="Equation" r:id="rId7" imgW="393480" imgH="2538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32" y="288"/>
                              <a:ext cx="560" cy="361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bg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591" name="Object 15"/>
                <p:cNvGraphicFramePr>
                  <a:graphicFrameLocks noChangeAspect="1"/>
                </p:cNvGraphicFramePr>
                <p:nvPr/>
              </p:nvGraphicFramePr>
              <p:xfrm>
                <a:off x="446" y="1152"/>
                <a:ext cx="650" cy="36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649" name="Equation" r:id="rId9" imgW="457200" imgH="253800" progId="Equation.DSMT4">
                        <p:embed/>
                      </p:oleObj>
                    </mc:Choice>
                    <mc:Fallback>
                      <p:oleObj name="Equation" r:id="rId9" imgW="457200" imgH="2538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6" y="1152"/>
                              <a:ext cx="650" cy="361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bg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36592" name="Line 16"/>
                <p:cNvSpPr>
                  <a:spLocks noChangeShapeType="1"/>
                </p:cNvSpPr>
                <p:nvPr/>
              </p:nvSpPr>
              <p:spPr bwMode="auto">
                <a:xfrm>
                  <a:off x="1776" y="384"/>
                  <a:ext cx="480" cy="5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659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52" y="44"/>
                  <a:ext cx="1488" cy="6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571500" defTabSz="76200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defTabSz="76200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714500" defTabSz="76200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286000" defTabSz="76200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</a:rPr>
                    <a:t>Tangent propagator</a:t>
                  </a:r>
                </a:p>
              </p:txBody>
            </p:sp>
          </p:grpSp>
        </p:grpSp>
      </p:grpSp>
      <p:sp>
        <p:nvSpPr>
          <p:cNvPr id="536594" name="Text Box 18"/>
          <p:cNvSpPr txBox="1">
            <a:spLocks noChangeArrowheads="1"/>
          </p:cNvSpPr>
          <p:nvPr/>
        </p:nvSpPr>
        <p:spPr bwMode="auto">
          <a:xfrm>
            <a:off x="838921" y="1599494"/>
            <a:ext cx="4190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latin typeface="Helvetica" panose="020B0604020202020204" pitchFamily="34" charset="0"/>
              </a:rPr>
              <a:t>Medium Range:  Singular Vectors</a:t>
            </a:r>
          </a:p>
        </p:txBody>
      </p:sp>
      <p:sp>
        <p:nvSpPr>
          <p:cNvPr id="536595" name="Text Box 19"/>
          <p:cNvSpPr txBox="1">
            <a:spLocks noChangeArrowheads="1"/>
          </p:cNvSpPr>
          <p:nvPr/>
        </p:nvSpPr>
        <p:spPr bwMode="auto">
          <a:xfrm>
            <a:off x="379828" y="304807"/>
            <a:ext cx="116761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2400" b="1" dirty="0" smtClean="0">
                <a:solidFill>
                  <a:schemeClr val="tx2"/>
                </a:solidFill>
                <a:latin typeface="+mj-lt"/>
              </a:rPr>
              <a:t>Are Singular Vectors a valid approach for  operational seasonal </a:t>
            </a:r>
            <a:r>
              <a:rPr lang="en-GB" altLang="en-US" sz="2400" b="1" dirty="0">
                <a:solidFill>
                  <a:schemeClr val="tx2"/>
                </a:solidFill>
                <a:latin typeface="+mj-lt"/>
              </a:rPr>
              <a:t>f</a:t>
            </a:r>
            <a:r>
              <a:rPr lang="en-GB" altLang="en-US" sz="2400" b="1" dirty="0" smtClean="0">
                <a:solidFill>
                  <a:schemeClr val="tx2"/>
                </a:solidFill>
                <a:latin typeface="+mj-lt"/>
              </a:rPr>
              <a:t>orecasts?</a:t>
            </a:r>
          </a:p>
        </p:txBody>
      </p:sp>
      <p:sp>
        <p:nvSpPr>
          <p:cNvPr id="536596" name="Text Box 20"/>
          <p:cNvSpPr txBox="1">
            <a:spLocks noChangeArrowheads="1"/>
          </p:cNvSpPr>
          <p:nvPr/>
        </p:nvSpPr>
        <p:spPr bwMode="auto">
          <a:xfrm>
            <a:off x="5474456" y="2034231"/>
            <a:ext cx="6714369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400" dirty="0" smtClean="0">
                <a:latin typeface="Helvetica" panose="020B0604020202020204" pitchFamily="34" charset="0"/>
              </a:rPr>
              <a:t>We </a:t>
            </a:r>
            <a:r>
              <a:rPr lang="en-GB" altLang="en-US" sz="1400" dirty="0">
                <a:latin typeface="Helvetica" panose="020B0604020202020204" pitchFamily="34" charset="0"/>
              </a:rPr>
              <a:t>need the TL&amp; </a:t>
            </a:r>
            <a:r>
              <a:rPr lang="en-GB" altLang="en-US" sz="1400" dirty="0" err="1">
                <a:latin typeface="Helvetica" panose="020B0604020202020204" pitchFamily="34" charset="0"/>
              </a:rPr>
              <a:t>Adjoint</a:t>
            </a:r>
            <a:r>
              <a:rPr lang="en-GB" altLang="en-US" sz="1400" dirty="0">
                <a:latin typeface="Helvetica" panose="020B0604020202020204" pitchFamily="34" charset="0"/>
              </a:rPr>
              <a:t> of the full coupled model is required.          </a:t>
            </a:r>
            <a:endParaRPr lang="en-GB" altLang="en-US" sz="1400" dirty="0" smtClean="0"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400" dirty="0" smtClean="0">
                <a:solidFill>
                  <a:srgbClr val="00279F"/>
                </a:solidFill>
                <a:latin typeface="Helvetica" panose="020B0604020202020204" pitchFamily="34" charset="0"/>
              </a:rPr>
              <a:t>BUT…</a:t>
            </a:r>
            <a:endParaRPr lang="en-GB" altLang="en-US" sz="1400" dirty="0">
              <a:solidFill>
                <a:srgbClr val="00279F"/>
              </a:solidFill>
              <a:latin typeface="Helvetica" panose="020B0604020202020204" pitchFamily="34" charset="0"/>
            </a:endParaRPr>
          </a:p>
          <a:p>
            <a:pPr marL="0" indent="0">
              <a:spcBef>
                <a:spcPct val="50000"/>
              </a:spcBef>
            </a:pPr>
            <a:r>
              <a:rPr lang="en-GB" altLang="en-US" sz="14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The </a:t>
            </a:r>
            <a:r>
              <a:rPr lang="en-GB" altLang="en-US" sz="1400" dirty="0">
                <a:solidFill>
                  <a:schemeClr val="tx2"/>
                </a:solidFill>
                <a:latin typeface="Helvetica" panose="020B0604020202020204" pitchFamily="34" charset="0"/>
              </a:rPr>
              <a:t>linear assumption would </a:t>
            </a:r>
            <a:r>
              <a:rPr lang="en-GB" altLang="en-US" sz="1400" u="sng" dirty="0" smtClean="0">
                <a:solidFill>
                  <a:schemeClr val="tx2"/>
                </a:solidFill>
                <a:latin typeface="Helvetica" panose="020B0604020202020204" pitchFamily="34" charset="0"/>
              </a:rPr>
              <a:t>fails </a:t>
            </a:r>
            <a:r>
              <a:rPr lang="en-GB" altLang="en-US" sz="1400" dirty="0">
                <a:solidFill>
                  <a:schemeClr val="tx2"/>
                </a:solidFill>
                <a:latin typeface="Helvetica" panose="020B0604020202020204" pitchFamily="34" charset="0"/>
              </a:rPr>
              <a:t>for the atmosphere at lead times relevant for seasonal (~&gt;1month</a:t>
            </a:r>
            <a:r>
              <a:rPr lang="en-GB" altLang="en-US" sz="14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).</a:t>
            </a:r>
          </a:p>
          <a:p>
            <a:pPr marL="0" indent="0">
              <a:spcBef>
                <a:spcPct val="50000"/>
              </a:spcBef>
            </a:pPr>
            <a:endParaRPr lang="en-GB" altLang="en-US" sz="1400" b="1" dirty="0" smtClean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</a:endParaRPr>
          </a:p>
          <a:p>
            <a:pPr marL="0" indent="0">
              <a:spcBef>
                <a:spcPct val="50000"/>
              </a:spcBef>
            </a:pPr>
            <a:r>
              <a:rPr lang="en-GB" alt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Alternatives</a:t>
            </a:r>
          </a:p>
          <a:p>
            <a:pPr marL="0" indent="0">
              <a:spcBef>
                <a:spcPct val="50000"/>
              </a:spcBef>
            </a:pPr>
            <a:endParaRPr lang="en-GB" altLang="en-US" sz="1400" b="1" dirty="0" smtClean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altLang="en-US" sz="1400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Other approaches for </a:t>
            </a:r>
            <a:r>
              <a:rPr lang="en-GB" alt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optimal</a:t>
            </a:r>
            <a:r>
              <a:rPr lang="en-GB" altLang="en-US" sz="1400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 sampling of initial condition uncertainty: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Breeding Vectors </a:t>
            </a:r>
            <a:r>
              <a:rPr lang="en-GB" altLang="en-US" sz="1400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  (NASA, BoM. Not shown here)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SV using Generalized Linear Propagators </a:t>
            </a:r>
            <a:endParaRPr lang="en-GB" altLang="en-US" sz="1400" b="1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</a:endParaRPr>
          </a:p>
          <a:p>
            <a:pPr marL="457200" lvl="1" indent="0">
              <a:spcBef>
                <a:spcPct val="50000"/>
              </a:spcBef>
            </a:pPr>
            <a:endParaRPr lang="en-GB" altLang="en-US" sz="1400" dirty="0" smtClean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alt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Sample known </a:t>
            </a:r>
            <a:r>
              <a:rPr lang="en-GB" altLang="en-US" sz="1400" b="1" dirty="0" err="1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i.c</a:t>
            </a:r>
            <a:r>
              <a:rPr lang="en-GB" alt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. uncertainties</a:t>
            </a:r>
            <a:r>
              <a:rPr lang="en-GB" altLang="en-US" sz="1400" dirty="0" smtClean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</a:rPr>
              <a:t>, without considering  optimality</a:t>
            </a:r>
            <a:endParaRPr lang="en-GB" altLang="en-US" sz="1400" dirty="0" smtClean="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380" y="6302546"/>
            <a:ext cx="1124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Uncertainty in initial conditions may not be the dominant source of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924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8" b="20596"/>
          <a:stretch/>
        </p:blipFill>
        <p:spPr bwMode="auto">
          <a:xfrm>
            <a:off x="1633066" y="2816121"/>
            <a:ext cx="3748560" cy="68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9" b="15254"/>
          <a:stretch/>
        </p:blipFill>
        <p:spPr bwMode="auto">
          <a:xfrm>
            <a:off x="2133128" y="4136863"/>
            <a:ext cx="2748434" cy="50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9827" y="1253469"/>
            <a:ext cx="71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Generalized Linearized Propagator (</a:t>
            </a:r>
            <a:r>
              <a:rPr lang="en-GB" b="1" dirty="0" smtClean="0"/>
              <a:t>not necessary tangent linear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29187" y="2175454"/>
            <a:ext cx="747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Given a final </a:t>
            </a:r>
            <a:r>
              <a:rPr lang="en-GB" b="1" dirty="0" smtClean="0"/>
              <a:t>N</a:t>
            </a:r>
            <a:r>
              <a:rPr lang="en-GB" dirty="0" smtClean="0"/>
              <a:t> and initial norm </a:t>
            </a:r>
            <a:r>
              <a:rPr lang="en-GB" b="1" dirty="0" smtClean="0"/>
              <a:t>L</a:t>
            </a:r>
            <a:r>
              <a:rPr lang="en-GB" dirty="0" smtClean="0"/>
              <a:t>, the growth in </a:t>
            </a:r>
            <a:r>
              <a:rPr lang="en-GB" b="1" dirty="0" smtClean="0"/>
              <a:t>x </a:t>
            </a:r>
            <a:r>
              <a:rPr lang="en-GB" dirty="0" smtClean="0"/>
              <a:t>can be measured by 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79830" y="3592118"/>
            <a:ext cx="52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Optimal perturbations are those that maximize </a:t>
            </a:r>
            <a:r>
              <a:rPr lang="el-GR" dirty="0" smtClean="0"/>
              <a:t>λ</a:t>
            </a:r>
            <a:endParaRPr lang="en-GB" dirty="0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79830" y="304807"/>
            <a:ext cx="114706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dirty="0" smtClean="0">
                <a:solidFill>
                  <a:schemeClr val="tx2"/>
                </a:solidFill>
                <a:latin typeface="+mj-lt"/>
              </a:rPr>
              <a:t>Generalized Singular Vector Problem  (I) </a:t>
            </a:r>
            <a:endParaRPr lang="en-GB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578" y="4816844"/>
            <a:ext cx="90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D</a:t>
            </a:r>
            <a:r>
              <a:rPr lang="en-GB" b="1" dirty="0" smtClean="0">
                <a:solidFill>
                  <a:schemeClr val="tx2"/>
                </a:solidFill>
              </a:rPr>
              <a:t>ifferent ways of estimating the Linear Propagator  P(</a:t>
            </a:r>
            <a:r>
              <a:rPr lang="el-GR" b="1" dirty="0" smtClean="0">
                <a:solidFill>
                  <a:schemeClr val="tx2"/>
                </a:solidFill>
              </a:rPr>
              <a:t>τ</a:t>
            </a:r>
            <a:r>
              <a:rPr lang="en-GB" b="1" dirty="0" smtClean="0">
                <a:solidFill>
                  <a:schemeClr val="tx2"/>
                </a:solidFill>
              </a:rPr>
              <a:t>)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295" y="5384495"/>
            <a:ext cx="1093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GB" dirty="0" smtClean="0"/>
              <a:t>Empirical (or Inverse modelling): basically a regression                                       :</a:t>
            </a:r>
            <a:endParaRPr lang="en-GB" dirty="0"/>
          </a:p>
          <a:p>
            <a:pPr marL="400050" indent="-400050">
              <a:buFont typeface="+mj-lt"/>
              <a:buAutoNum type="romanUcPeriod"/>
            </a:pPr>
            <a:r>
              <a:rPr lang="en-GB" dirty="0" smtClean="0"/>
              <a:t>A simplified linear  dynamical model   (equilibrium atmosphere rather than tangent linear)</a:t>
            </a:r>
            <a:endParaRPr lang="en-GB" dirty="0"/>
          </a:p>
          <a:p>
            <a:pPr marL="400050" indent="-400050">
              <a:buFont typeface="+mj-lt"/>
              <a:buAutoNum type="romanUcPeriod"/>
            </a:pPr>
            <a:r>
              <a:rPr lang="en-GB" dirty="0" smtClean="0"/>
              <a:t>A hybrid system: Ocean GCM coupled to a simplified atmosphere</a:t>
            </a:r>
          </a:p>
          <a:p>
            <a:endParaRPr lang="en-GB" dirty="0"/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8050585" y="726503"/>
            <a:ext cx="3547752" cy="2982983"/>
            <a:chOff x="452" y="-116"/>
            <a:chExt cx="3821" cy="2400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009" y="1728"/>
              <a:ext cx="915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5715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7145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2860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400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Initial pdf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215" y="1776"/>
              <a:ext cx="105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5715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7145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286000" defTabSz="762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forecast pdf</a:t>
              </a:r>
            </a:p>
          </p:txBody>
        </p:sp>
        <p:grpSp>
          <p:nvGrpSpPr>
            <p:cNvPr id="23" name="Group 7"/>
            <p:cNvGrpSpPr>
              <a:grpSpLocks/>
            </p:cNvGrpSpPr>
            <p:nvPr/>
          </p:nvGrpSpPr>
          <p:grpSpPr bwMode="auto">
            <a:xfrm>
              <a:off x="452" y="-116"/>
              <a:ext cx="3820" cy="2400"/>
              <a:chOff x="452" y="-116"/>
              <a:chExt cx="3820" cy="2400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336" cy="33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Oval 9"/>
              <p:cNvSpPr>
                <a:spLocks noChangeArrowheads="1"/>
              </p:cNvSpPr>
              <p:nvPr/>
            </p:nvSpPr>
            <p:spPr bwMode="auto">
              <a:xfrm rot="-1734152">
                <a:off x="3600" y="-116"/>
                <a:ext cx="672" cy="24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 flipV="1">
                <a:off x="1680" y="1180"/>
                <a:ext cx="177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 flipV="1">
                <a:off x="3161" y="44"/>
                <a:ext cx="775" cy="10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 flipH="1" flipV="1">
                <a:off x="1196" y="118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1776" y="384"/>
                <a:ext cx="48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 Box 17"/>
              <p:cNvSpPr txBox="1">
                <a:spLocks noChangeArrowheads="1"/>
              </p:cNvSpPr>
              <p:nvPr/>
            </p:nvSpPr>
            <p:spPr bwMode="auto">
              <a:xfrm>
                <a:off x="452" y="44"/>
                <a:ext cx="2763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571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7145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286000" defTabSz="7620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sz="14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Linear propagator</a:t>
                </a:r>
                <a:endParaRPr lang="en-GB" altLang="en-US" sz="1400" b="1" dirty="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3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009917"/>
              </p:ext>
            </p:extLst>
          </p:nvPr>
        </p:nvGraphicFramePr>
        <p:xfrm>
          <a:off x="9725580" y="1705910"/>
          <a:ext cx="462227" cy="67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2" name="Equation" r:id="rId5" imgW="164880" imgH="228600" progId="Equation.3">
                  <p:embed/>
                </p:oleObj>
              </mc:Choice>
              <mc:Fallback>
                <p:oleObj name="Equation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5580" y="1705910"/>
                        <a:ext cx="462227" cy="67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629720"/>
              </p:ext>
            </p:extLst>
          </p:nvPr>
        </p:nvGraphicFramePr>
        <p:xfrm>
          <a:off x="2047909" y="1607207"/>
          <a:ext cx="15462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3" name="Equation" r:id="rId7" imgW="761760" imgH="228600" progId="Equation.3">
                  <p:embed/>
                </p:oleObj>
              </mc:Choice>
              <mc:Fallback>
                <p:oleObj name="Equation" r:id="rId7" imgW="761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909" y="1607207"/>
                        <a:ext cx="1546225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451200"/>
              </p:ext>
            </p:extLst>
          </p:nvPr>
        </p:nvGraphicFramePr>
        <p:xfrm>
          <a:off x="11167152" y="978841"/>
          <a:ext cx="7477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" name="Equation" r:id="rId9" imgW="368280" imgH="228600" progId="Equation.3">
                  <p:embed/>
                </p:oleObj>
              </mc:Choice>
              <mc:Fallback>
                <p:oleObj name="Equation" r:id="rId9" imgW="368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7152" y="978841"/>
                        <a:ext cx="7477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504947"/>
              </p:ext>
            </p:extLst>
          </p:nvPr>
        </p:nvGraphicFramePr>
        <p:xfrm>
          <a:off x="8608957" y="1879778"/>
          <a:ext cx="398553" cy="549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5" name="Equation" r:id="rId11" imgW="164880" imgH="228600" progId="Equation.3">
                  <p:embed/>
                </p:oleObj>
              </mc:Choice>
              <mc:Fallback>
                <p:oleObj name="Equation" r:id="rId11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8957" y="1879778"/>
                        <a:ext cx="398553" cy="549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793" y="1125647"/>
            <a:ext cx="916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Linear Propagator estimated empirically via regression model  (Inverse modelling) 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33" y="1643777"/>
            <a:ext cx="37814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089" y="2753157"/>
            <a:ext cx="6406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From  temporal records of observations 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von </a:t>
            </a:r>
            <a:r>
              <a:rPr lang="en-GB" sz="1400" dirty="0" err="1" smtClean="0"/>
              <a:t>Storch</a:t>
            </a:r>
            <a:r>
              <a:rPr lang="en-GB" sz="1400" dirty="0" smtClean="0"/>
              <a:t>  and Xu  1990  MJO       (POPs Principal Oscillation Patterns)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Blumenthal               1991 ENSO     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</a:t>
            </a:r>
            <a:r>
              <a:rPr lang="en-GB" sz="1400" dirty="0" err="1" smtClean="0"/>
              <a:t>Penland</a:t>
            </a:r>
            <a:r>
              <a:rPr lang="en-GB" sz="1400" dirty="0" smtClean="0"/>
              <a:t> and </a:t>
            </a:r>
            <a:r>
              <a:rPr lang="en-GB" sz="1400" dirty="0" err="1" smtClean="0"/>
              <a:t>Sadershmuck</a:t>
            </a:r>
            <a:r>
              <a:rPr lang="en-GB" sz="1400" dirty="0" smtClean="0"/>
              <a:t> 1995, ENSO  (inverse modelling)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From  temporal records of model evolution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</a:t>
            </a:r>
            <a:r>
              <a:rPr lang="en-GB" sz="1400" dirty="0" err="1" smtClean="0"/>
              <a:t>Xue</a:t>
            </a:r>
            <a:r>
              <a:rPr lang="en-GB" sz="1400" dirty="0" smtClean="0"/>
              <a:t> et al 1997a,b; Fan et al 1999       ENSO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Hawkins and Sutton 2009                   Decadal Prediction AMOC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                         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00792" y="5063987"/>
            <a:ext cx="115218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This approach is based on temporal sampling of existing </a:t>
            </a:r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timeseries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: Difficult to capture flow dependence or errors of the day. </a:t>
            </a:r>
            <a:endParaRPr lang="en-GB" sz="1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Judgement: not appropriate for ensemble generation.in operational systems. </a:t>
            </a:r>
          </a:p>
          <a:p>
            <a:endParaRPr lang="en-GB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These are </a:t>
            </a:r>
            <a:r>
              <a:rPr lang="en-GB" sz="1400" b="1" dirty="0" smtClean="0">
                <a:solidFill>
                  <a:schemeClr val="accent5">
                    <a:lumMod val="50000"/>
                  </a:schemeClr>
                </a:solidFill>
              </a:rPr>
              <a:t>powerful tools for a-posteriori diagnostics of ensemble statistics for evaluation of forecasts</a:t>
            </a: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;.  Ensemble Sensitivity. Magnusson 2017 QJRMS</a:t>
            </a:r>
          </a:p>
          <a:p>
            <a:endParaRPr lang="en-GB" dirty="0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79830" y="304807"/>
            <a:ext cx="114706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dirty="0" smtClean="0">
                <a:solidFill>
                  <a:schemeClr val="tx2"/>
                </a:solidFill>
                <a:latin typeface="+mj-lt"/>
              </a:rPr>
              <a:t>Generalized Singular Vector Problem (II) </a:t>
            </a:r>
            <a:endParaRPr lang="en-GB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3160" y="4653677"/>
            <a:ext cx="3179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Penland</a:t>
            </a:r>
            <a:r>
              <a:rPr lang="en-GB" sz="1100" dirty="0" smtClean="0"/>
              <a:t> and </a:t>
            </a:r>
            <a:r>
              <a:rPr lang="en-GB" sz="1100" dirty="0" err="1" smtClean="0"/>
              <a:t>Sadershmukh</a:t>
            </a:r>
            <a:r>
              <a:rPr lang="en-GB" sz="1100" dirty="0" smtClean="0"/>
              <a:t> 1995</a:t>
            </a:r>
            <a:endParaRPr lang="en-GB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1260357" y="1912230"/>
            <a:ext cx="9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Initial </a:t>
            </a:r>
          </a:p>
          <a:p>
            <a:r>
              <a:rPr lang="en-GB" dirty="0" smtClean="0"/>
              <a:t>SST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212736" y="3588852"/>
            <a:ext cx="9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Final </a:t>
            </a:r>
          </a:p>
          <a:p>
            <a:r>
              <a:rPr lang="en-GB" dirty="0" smtClean="0"/>
              <a:t>SST</a:t>
            </a:r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31" y="1509487"/>
            <a:ext cx="1731794" cy="8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5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36" y="1534358"/>
            <a:ext cx="5906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Hybrid:</a:t>
            </a:r>
          </a:p>
          <a:p>
            <a:pPr algn="ctr"/>
            <a:r>
              <a:rPr lang="en-GB" b="1" dirty="0"/>
              <a:t> </a:t>
            </a:r>
            <a:r>
              <a:rPr lang="en-GB" b="1" dirty="0" smtClean="0"/>
              <a:t>TL and </a:t>
            </a:r>
            <a:r>
              <a:rPr lang="en-GB" b="1" dirty="0" err="1" smtClean="0"/>
              <a:t>Adjoint</a:t>
            </a:r>
            <a:r>
              <a:rPr lang="en-GB" b="1" dirty="0" smtClean="0"/>
              <a:t> of Ocean model </a:t>
            </a:r>
          </a:p>
          <a:p>
            <a:pPr algn="ctr"/>
            <a:r>
              <a:rPr lang="en-GB" b="1" dirty="0" smtClean="0"/>
              <a:t>  +</a:t>
            </a:r>
            <a:endParaRPr lang="en-GB" b="1" dirty="0"/>
          </a:p>
          <a:p>
            <a:pPr algn="ctr"/>
            <a:r>
              <a:rPr lang="en-GB" b="1" dirty="0" smtClean="0"/>
              <a:t> simplified linear atmospheric model</a:t>
            </a:r>
          </a:p>
          <a:p>
            <a:pPr algn="ctr"/>
            <a:endParaRPr lang="en-GB" dirty="0"/>
          </a:p>
          <a:p>
            <a:r>
              <a:rPr lang="en-GB" dirty="0" smtClean="0"/>
              <a:t>:</a:t>
            </a:r>
          </a:p>
          <a:p>
            <a:r>
              <a:rPr lang="en-GB" dirty="0" smtClean="0"/>
              <a:t> </a:t>
            </a:r>
            <a:r>
              <a:rPr lang="en-GB" dirty="0"/>
              <a:t>Moore et al 2003 </a:t>
            </a:r>
            <a:r>
              <a:rPr lang="en-GB" dirty="0" smtClean="0"/>
              <a:t>used NEMO coupled to</a:t>
            </a:r>
          </a:p>
          <a:p>
            <a:r>
              <a:rPr lang="en-GB" dirty="0" smtClean="0"/>
              <a:t>  </a:t>
            </a:r>
            <a:r>
              <a:rPr lang="en-GB" sz="1600" dirty="0" smtClean="0"/>
              <a:t>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 smtClean="0"/>
              <a:t>A linear statistical</a:t>
            </a:r>
            <a:r>
              <a:rPr lang="en-GB" sz="1600" dirty="0"/>
              <a:t> </a:t>
            </a:r>
            <a:r>
              <a:rPr lang="en-GB" sz="1600" dirty="0" smtClean="0"/>
              <a:t>atmosphere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/>
              <a:t>A</a:t>
            </a:r>
            <a:r>
              <a:rPr lang="en-GB" sz="1600" dirty="0" smtClean="0"/>
              <a:t> linearized dynamical atmospheric model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 smtClean="0"/>
              <a:t>Linearized dynamical +  ABL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9828" y="6211672"/>
            <a:ext cx="1154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This approach was also used to estimate optimal forcing perturbations (or Stochastic </a:t>
            </a:r>
            <a:r>
              <a:rPr lang="en-GB" dirty="0" err="1" smtClean="0">
                <a:solidFill>
                  <a:schemeClr val="accent5">
                    <a:lumMod val="50000"/>
                  </a:schemeClr>
                </a:solidFill>
              </a:rPr>
              <a:t>Optimals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, see later)</a:t>
            </a:r>
            <a:endParaRPr lang="en-GB" dirty="0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79830" y="304807"/>
            <a:ext cx="114706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dirty="0" smtClean="0">
                <a:solidFill>
                  <a:schemeClr val="tx2"/>
                </a:solidFill>
                <a:latin typeface="+mj-lt"/>
              </a:rPr>
              <a:t>Generalized Singular Vector Problem (III) </a:t>
            </a:r>
            <a:endParaRPr lang="en-GB" alt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7812"/>
          <a:stretch/>
        </p:blipFill>
        <p:spPr bwMode="auto">
          <a:xfrm>
            <a:off x="8581293" y="766466"/>
            <a:ext cx="3339504" cy="536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94" y="909614"/>
            <a:ext cx="1857060" cy="50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830" y="5009788"/>
            <a:ext cx="632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trong dependence on the details of the linearized atmosphere model.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Judgement:  this approach  not suitable for operational implementation</a:t>
            </a:r>
            <a:r>
              <a:rPr lang="en-GB" b="1" dirty="0" smtClean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325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5665" y="1454680"/>
            <a:ext cx="8420100" cy="1470025"/>
          </a:xfrm>
        </p:spPr>
        <p:txBody>
          <a:bodyPr anchor="ctr"/>
          <a:lstStyle/>
          <a:p>
            <a:pPr algn="l"/>
            <a:r>
              <a:rPr lang="en-GB" altLang="en-US" sz="3600"/>
              <a:t>ENSEMBLE GENERATION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5665" y="1172105"/>
            <a:ext cx="8206337" cy="1752600"/>
          </a:xfrm>
          <a:ln/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400" dirty="0" smtClean="0">
                <a:solidFill>
                  <a:srgbClr val="00279F"/>
                </a:solidFill>
              </a:rPr>
              <a:t>Representing Known Analysis Uncertainties </a:t>
            </a:r>
            <a:endParaRPr lang="en-GB" altLang="en-US" sz="2400" dirty="0">
              <a:solidFill>
                <a:srgbClr val="00279F"/>
              </a:solidFill>
            </a:endParaRPr>
          </a:p>
          <a:p>
            <a:pPr>
              <a:buFontTx/>
              <a:buChar char="•"/>
            </a:pPr>
            <a:r>
              <a:rPr lang="en-GB" altLang="en-US" sz="2400" dirty="0"/>
              <a:t>Seasonal versus Medium Range</a:t>
            </a:r>
          </a:p>
          <a:p>
            <a:pPr>
              <a:buFontTx/>
              <a:buChar char="•"/>
            </a:pPr>
            <a:r>
              <a:rPr lang="en-GB" altLang="en-US" sz="1800" dirty="0"/>
              <a:t>Source of  Uncertainty</a:t>
            </a:r>
          </a:p>
          <a:p>
            <a:pPr>
              <a:buFontTx/>
              <a:buChar char="•"/>
            </a:pPr>
            <a:r>
              <a:rPr lang="en-GB" altLang="en-US" sz="1800" dirty="0"/>
              <a:t>Different Strategies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3551" y="2273300"/>
            <a:ext cx="73284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Uncertainty in wind stress</a:t>
            </a:r>
          </a:p>
          <a:p>
            <a:r>
              <a:rPr lang="en-GB" dirty="0" smtClean="0"/>
              <a:t>Uncertainty in SST</a:t>
            </a:r>
          </a:p>
          <a:p>
            <a:endParaRPr lang="en-GB" dirty="0"/>
          </a:p>
          <a:p>
            <a:r>
              <a:rPr lang="en-GB" dirty="0" smtClean="0"/>
              <a:t>   +</a:t>
            </a:r>
          </a:p>
          <a:p>
            <a:endParaRPr lang="en-GB" dirty="0"/>
          </a:p>
          <a:p>
            <a:r>
              <a:rPr lang="en-GB" dirty="0" smtClean="0"/>
              <a:t>Uncertainty on ocean reanalyses spin-up</a:t>
            </a:r>
          </a:p>
          <a:p>
            <a:r>
              <a:rPr lang="en-GB" dirty="0" smtClean="0"/>
              <a:t>Uncertainty in missing processes  (sea ice in SEAS4 by analogues)</a:t>
            </a:r>
          </a:p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+</a:t>
            </a:r>
          </a:p>
          <a:p>
            <a:endParaRPr lang="en-GB" dirty="0"/>
          </a:p>
          <a:p>
            <a:r>
              <a:rPr lang="en-GB" dirty="0" smtClean="0"/>
              <a:t>Other surface fluxes</a:t>
            </a:r>
          </a:p>
          <a:p>
            <a:r>
              <a:rPr lang="en-GB" dirty="0" smtClean="0"/>
              <a:t>Observation representative errors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68400" y="229286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2002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23965" y="374066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68400" y="521386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12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MWF Light 16:9 colo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icrosoft Office 98">
  <a:themeElements>
    <a:clrScheme name="Microsoft Office 9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icrosoft Office 98">
  <a:themeElements>
    <a:clrScheme name="Microsoft Office 9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5669</TotalTime>
  <Words>2290</Words>
  <Application>Microsoft Office PowerPoint</Application>
  <PresentationFormat>Custom</PresentationFormat>
  <Paragraphs>420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ECMWF Light 16:9 colour</vt:lpstr>
      <vt:lpstr>Microsoft Office 98</vt:lpstr>
      <vt:lpstr>1_Microsoft Office 98</vt:lpstr>
      <vt:lpstr>Equation</vt:lpstr>
      <vt:lpstr>PowerPoint Presentation</vt:lpstr>
      <vt:lpstr>Outline</vt:lpstr>
      <vt:lpstr>PowerPoint Presentation</vt:lpstr>
      <vt:lpstr>Ensembles in the Ocean:  an ECMWF perspective </vt:lpstr>
      <vt:lpstr>PowerPoint Presentation</vt:lpstr>
      <vt:lpstr>PowerPoint Presentation</vt:lpstr>
      <vt:lpstr>PowerPoint Presentation</vt:lpstr>
      <vt:lpstr>PowerPoint Presentation</vt:lpstr>
      <vt:lpstr>ENSEMBLE GENERATION</vt:lpstr>
      <vt:lpstr>PowerPoint Presentation</vt:lpstr>
      <vt:lpstr>PowerPoint Presentation</vt:lpstr>
      <vt:lpstr>PowerPoint Presentation</vt:lpstr>
      <vt:lpstr>PowerPoint Presentation</vt:lpstr>
      <vt:lpstr>Linear Theory:</vt:lpstr>
      <vt:lpstr>Adding Perturbations online</vt:lpstr>
      <vt:lpstr>Over the years: SEAS2 – SEAS3 –SEAS4 – SEAS5</vt:lpstr>
      <vt:lpstr>PowerPoint Presentation</vt:lpstr>
      <vt:lpstr>A glance at other perturbations</vt:lpstr>
      <vt:lpstr>PowerPoint Presentation</vt:lpstr>
      <vt:lpstr>PowerPoint Presentation</vt:lpstr>
      <vt:lpstr>2.2) Sampling model error: The Real Time Multimodel</vt:lpstr>
      <vt:lpstr>PowerPoint Presentation</vt:lpstr>
      <vt:lpstr>The ECMWF Coupled Reanalyses efforts    ensemble of earth system data assimilation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Zooming on the period 1996-1997</vt:lpstr>
      <vt:lpstr>EXTRA SLIDES</vt:lpstr>
      <vt:lpstr>PowerPoint Presentation</vt:lpstr>
      <vt:lpstr>PowerPoint Presentation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Hine</dc:creator>
  <cp:lastModifiedBy>ecmwf</cp:lastModifiedBy>
  <cp:revision>405</cp:revision>
  <cp:lastPrinted>2014-11-19T12:15:44Z</cp:lastPrinted>
  <dcterms:created xsi:type="dcterms:W3CDTF">2016-05-25T16:57:14Z</dcterms:created>
  <dcterms:modified xsi:type="dcterms:W3CDTF">2018-11-11T19:12:34Z</dcterms:modified>
</cp:coreProperties>
</file>