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4" r:id="rId2"/>
  </p:sldMasterIdLst>
  <p:notesMasterIdLst>
    <p:notesMasterId r:id="rId21"/>
  </p:notesMasterIdLst>
  <p:handoutMasterIdLst>
    <p:handoutMasterId r:id="rId22"/>
  </p:handoutMasterIdLst>
  <p:sldIdLst>
    <p:sldId id="269" r:id="rId3"/>
    <p:sldId id="386" r:id="rId4"/>
    <p:sldId id="357" r:id="rId5"/>
    <p:sldId id="465" r:id="rId6"/>
    <p:sldId id="496" r:id="rId7"/>
    <p:sldId id="483" r:id="rId8"/>
    <p:sldId id="474" r:id="rId9"/>
    <p:sldId id="467" r:id="rId10"/>
    <p:sldId id="484" r:id="rId11"/>
    <p:sldId id="478" r:id="rId12"/>
    <p:sldId id="489" r:id="rId13"/>
    <p:sldId id="490" r:id="rId14"/>
    <p:sldId id="480" r:id="rId15"/>
    <p:sldId id="494" r:id="rId16"/>
    <p:sldId id="495" r:id="rId17"/>
    <p:sldId id="402" r:id="rId18"/>
    <p:sldId id="396" r:id="rId19"/>
    <p:sldId id="317" r:id="rId20"/>
  </p:sldIdLst>
  <p:sldSz cx="9144000" cy="6858000" type="screen4x3"/>
  <p:notesSz cx="6807200" cy="99393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771A46B-402B-4BB6-BE37-71CA8357F2F0}">
          <p14:sldIdLst>
            <p14:sldId id="269"/>
            <p14:sldId id="386"/>
            <p14:sldId id="357"/>
            <p14:sldId id="465"/>
            <p14:sldId id="496"/>
            <p14:sldId id="483"/>
            <p14:sldId id="474"/>
            <p14:sldId id="467"/>
            <p14:sldId id="484"/>
            <p14:sldId id="478"/>
            <p14:sldId id="489"/>
            <p14:sldId id="490"/>
            <p14:sldId id="480"/>
            <p14:sldId id="494"/>
            <p14:sldId id="495"/>
            <p14:sldId id="402"/>
            <p14:sldId id="39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54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10000"/>
    <a:srgbClr val="666666"/>
    <a:srgbClr val="0095C1"/>
    <a:srgbClr val="99FFCC"/>
    <a:srgbClr val="0409D4"/>
    <a:srgbClr val="0E5F7E"/>
    <a:srgbClr val="0E7D6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8" autoAdjust="0"/>
    <p:restoredTop sz="94507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308" y="96"/>
      </p:cViewPr>
      <p:guideLst>
        <p:guide orient="horz" pos="187"/>
        <p:guide pos="5443"/>
      </p:guideLst>
    </p:cSldViewPr>
  </p:slideViewPr>
  <p:outlineViewPr>
    <p:cViewPr>
      <p:scale>
        <a:sx n="33" d="100"/>
        <a:sy n="33" d="100"/>
      </p:scale>
      <p:origin x="42" y="8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D7BCC2A-CC4E-4593-A47D-868C79854B10}" type="datetime1">
              <a:rPr lang="en-AU"/>
              <a:pPr>
                <a:defRPr/>
              </a:pPr>
              <a:t>28/11/2018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D15860-C54A-4F7B-9F3C-3D82C63F5D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03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663A43B-5769-4705-899D-9721B2FA97E2}" type="datetime1">
              <a:rPr lang="en-AU"/>
              <a:pPr>
                <a:defRPr/>
              </a:pPr>
              <a:t>28/11/2018</a:t>
            </a:fld>
            <a:endParaRPr lang="en-A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E9A517A-E8A0-4033-89B0-ECC5169A052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3642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dirty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842" indent="-2860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372" indent="-22887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120" indent="-22887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9869" indent="-22887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7618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366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115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0863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EDDB2DB-E829-438D-AF39-BFE3DD2644EA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A517A-E8A0-4033-89B0-ECC5169A052C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74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Camden NSW 34.04S, 150.69E Dairy, Red meat – Peak on 2 Nov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A517A-E8A0-4033-89B0-ECC5169A052C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87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A517A-E8A0-4033-89B0-ECC5169A052C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14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A517A-E8A0-4033-89B0-ECC5169A052C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96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43042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678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740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16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98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96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241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3388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72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98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234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58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9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74638"/>
            <a:ext cx="653089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498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15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59000" cy="6364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74638"/>
            <a:ext cx="6326188" cy="6364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47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69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616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14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3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2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0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3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74638"/>
            <a:ext cx="8637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600200"/>
            <a:ext cx="86375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66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laceholder_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475"/>
            <a:ext cx="914241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image1.jpg">
            <a:extLst>
              <a:ext uri="{FF2B5EF4-FFF2-40B4-BE49-F238E27FC236}">
                <a16:creationId xmlns:a16="http://schemas.microsoft.com/office/drawing/2014/main" id="{845166B4-5EC8-4FDF-9A06-B0EB2E5ED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29987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image3.jpg">
            <a:extLst>
              <a:ext uri="{FF2B5EF4-FFF2-40B4-BE49-F238E27FC236}">
                <a16:creationId xmlns:a16="http://schemas.microsoft.com/office/drawing/2014/main" id="{4DA9E16B-7A02-43E2-9848-D1E6A8CCF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028950"/>
            <a:ext cx="299878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image2.jpg">
            <a:extLst>
              <a:ext uri="{FF2B5EF4-FFF2-40B4-BE49-F238E27FC236}">
                <a16:creationId xmlns:a16="http://schemas.microsoft.com/office/drawing/2014/main" id="{76E5FBCB-E31C-4239-BC31-BBC088143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028950"/>
            <a:ext cx="30003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F78488-C78E-4677-8EAB-9CBE8AA41369}"/>
              </a:ext>
            </a:extLst>
          </p:cNvPr>
          <p:cNvSpPr/>
          <p:nvPr/>
        </p:nvSpPr>
        <p:spPr>
          <a:xfrm>
            <a:off x="401977" y="1216300"/>
            <a:ext cx="8273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Ensemble forecast products for user decisions on multi-week to seasonal timescales</a:t>
            </a:r>
            <a:r>
              <a:rPr lang="en-AU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DDBE2E8-F5F0-40B4-B00F-DCEB99771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977" y="2357354"/>
            <a:ext cx="7916862" cy="719137"/>
          </a:xfrm>
        </p:spPr>
        <p:txBody>
          <a:bodyPr/>
          <a:lstStyle/>
          <a:p>
            <a:r>
              <a:rPr lang="en-AU" altLang="en-US" sz="1600" dirty="0">
                <a:ea typeface="ＭＳ Ｐゴシック" pitchFamily="34" charset="-128"/>
                <a:cs typeface="Arial" charset="0"/>
              </a:rPr>
              <a:t>Debbie Hudson, Oscar Alves, Andrew Marshall, Catherine de Burgh-Day, Morwenna Griffiths, Luke Shelley, Harry Hendon, Andrew Watkins</a:t>
            </a:r>
            <a:endParaRPr lang="en-US" altLang="en-US" sz="1600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DA638-8913-435F-9101-FE2F6042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96" y="2707054"/>
            <a:ext cx="3573317" cy="3118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DBDC5-2236-4411-B5EF-B04839DCB1C2}"/>
              </a:ext>
            </a:extLst>
          </p:cNvPr>
          <p:cNvSpPr txBox="1"/>
          <p:nvPr/>
        </p:nvSpPr>
        <p:spPr>
          <a:xfrm>
            <a:off x="4842271" y="2060723"/>
            <a:ext cx="429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10000"/>
                </a:solidFill>
              </a:rPr>
              <a:t>Chance of having more hot </a:t>
            </a:r>
            <a:r>
              <a:rPr lang="en-AU" dirty="0" err="1">
                <a:solidFill>
                  <a:srgbClr val="010000"/>
                </a:solidFill>
              </a:rPr>
              <a:t>days+nights</a:t>
            </a:r>
            <a:r>
              <a:rPr lang="en-AU" dirty="0">
                <a:solidFill>
                  <a:srgbClr val="010000"/>
                </a:solidFill>
              </a:rPr>
              <a:t> than usual in the forecast period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CD000C-6C8C-48FE-B0F4-D12F1A925254}"/>
              </a:ext>
            </a:extLst>
          </p:cNvPr>
          <p:cNvSpPr/>
          <p:nvPr/>
        </p:nvSpPr>
        <p:spPr>
          <a:xfrm>
            <a:off x="5222341" y="5969632"/>
            <a:ext cx="45026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010000"/>
                </a:solidFill>
              </a:rPr>
              <a:t>"Hot":</a:t>
            </a:r>
            <a:r>
              <a:rPr lang="en-AU" sz="1600" dirty="0"/>
              <a:t> decile 10 days</a:t>
            </a:r>
          </a:p>
          <a:p>
            <a:r>
              <a:rPr lang="en-AU" sz="1200" dirty="0" err="1"/>
              <a:t>T</a:t>
            </a:r>
            <a:r>
              <a:rPr lang="en-AU" sz="1200" baseline="-25000" dirty="0" err="1"/>
              <a:t>mean</a:t>
            </a:r>
            <a:r>
              <a:rPr lang="en-AU" sz="1200" baseline="-25000" dirty="0"/>
              <a:t> </a:t>
            </a:r>
            <a:r>
              <a:rPr lang="en-AU" sz="1200" dirty="0"/>
              <a:t>&gt;</a:t>
            </a:r>
            <a:r>
              <a:rPr lang="en-AU" sz="1200" baseline="-25000" dirty="0"/>
              <a:t> </a:t>
            </a:r>
            <a:r>
              <a:rPr lang="en-AU" sz="1200" dirty="0"/>
              <a:t>90</a:t>
            </a:r>
            <a:r>
              <a:rPr lang="en-AU" sz="1200" baseline="30000" dirty="0"/>
              <a:t>th</a:t>
            </a:r>
            <a:r>
              <a:rPr lang="en-AU" sz="1200" dirty="0"/>
              <a:t> percentile threshold of observed daily </a:t>
            </a:r>
            <a:r>
              <a:rPr lang="en-AU" sz="1200" dirty="0" err="1"/>
              <a:t>T</a:t>
            </a:r>
            <a:r>
              <a:rPr lang="en-AU" sz="1200" baseline="-25000" dirty="0" err="1"/>
              <a:t>mean</a:t>
            </a:r>
            <a:endParaRPr lang="en-AU" sz="1200" baseline="-25000" dirty="0"/>
          </a:p>
          <a:p>
            <a:endParaRPr lang="en-AU" sz="1200" dirty="0"/>
          </a:p>
          <a:p>
            <a:r>
              <a:rPr lang="en-AU" sz="1200" dirty="0"/>
              <a:t>The days do not have to be consecutive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9B22EF-CA21-4674-9EC4-5B9658C9E9D9}"/>
              </a:ext>
            </a:extLst>
          </p:cNvPr>
          <p:cNvSpPr/>
          <p:nvPr/>
        </p:nvSpPr>
        <p:spPr>
          <a:xfrm>
            <a:off x="391886" y="365204"/>
            <a:ext cx="1393371" cy="10131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0E139-0492-46E0-8B58-EE0100CB5CDB}"/>
              </a:ext>
            </a:extLst>
          </p:cNvPr>
          <p:cNvSpPr txBox="1"/>
          <p:nvPr/>
        </p:nvSpPr>
        <p:spPr>
          <a:xfrm>
            <a:off x="97930" y="547330"/>
            <a:ext cx="879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tx2"/>
                </a:solidFill>
                <a:latin typeface="Arial"/>
                <a:cs typeface="Arial"/>
              </a:rPr>
              <a:t>Heat extremes example</a:t>
            </a:r>
          </a:p>
          <a:p>
            <a:pPr algn="ctr"/>
            <a:r>
              <a:rPr lang="en-AU" sz="2000" dirty="0">
                <a:solidFill>
                  <a:schemeClr val="tx2"/>
                </a:solidFill>
                <a:latin typeface="Arial"/>
                <a:cs typeface="Arial"/>
              </a:rPr>
              <a:t>Forecast for 30 Oct - 5 Nov (from 23 Oct, i.e., week 2 of the forecast)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01F3E7-D2F4-4A2F-BEF6-4212DA96D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23" y="2631069"/>
            <a:ext cx="4108007" cy="3679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54B704-9E54-4ECB-9C4E-FABFC49F71A6}"/>
              </a:ext>
            </a:extLst>
          </p:cNvPr>
          <p:cNvSpPr txBox="1"/>
          <p:nvPr/>
        </p:nvSpPr>
        <p:spPr>
          <a:xfrm>
            <a:off x="193723" y="2199222"/>
            <a:ext cx="429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10000"/>
                </a:solidFill>
              </a:rPr>
              <a:t>Chance of having a decile 9-10 week</a:t>
            </a:r>
          </a:p>
        </p:txBody>
      </p:sp>
    </p:spTree>
    <p:extLst>
      <p:ext uri="{BB962C8B-B14F-4D97-AF65-F5344CB8AC3E}">
        <p14:creationId xmlns:p14="http://schemas.microsoft.com/office/powerpoint/2010/main" val="20898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A5B6-083F-490E-A417-D1AECA5D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970" y="382015"/>
            <a:ext cx="3521789" cy="1143000"/>
          </a:xfrm>
        </p:spPr>
        <p:txBody>
          <a:bodyPr/>
          <a:lstStyle/>
          <a:p>
            <a:r>
              <a:rPr lang="en-AU" dirty="0"/>
              <a:t>Camden (NSW)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58E47-D0A7-4AFB-AB54-A29E1650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70" y="3361558"/>
            <a:ext cx="5388429" cy="345686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B5BB85-FD58-457D-80FA-AC6ACAB4B8AD}"/>
              </a:ext>
            </a:extLst>
          </p:cNvPr>
          <p:cNvCxnSpPr>
            <a:cxnSpLocks/>
          </p:cNvCxnSpPr>
          <p:nvPr/>
        </p:nvCxnSpPr>
        <p:spPr>
          <a:xfrm>
            <a:off x="2978889" y="3158238"/>
            <a:ext cx="1625769" cy="1598821"/>
          </a:xfrm>
          <a:prstGeom prst="straightConnector1">
            <a:avLst/>
          </a:prstGeom>
          <a:ln w="28575">
            <a:solidFill>
              <a:srgbClr val="01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DA6525-1E76-491F-B4B9-FCBCFD16D921}"/>
              </a:ext>
            </a:extLst>
          </p:cNvPr>
          <p:cNvSpPr txBox="1"/>
          <p:nvPr/>
        </p:nvSpPr>
        <p:spPr>
          <a:xfrm>
            <a:off x="86747" y="1940654"/>
            <a:ext cx="32182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10000"/>
                </a:solidFill>
              </a:rPr>
              <a:t>Black line</a:t>
            </a:r>
            <a:r>
              <a:rPr lang="en-AU" dirty="0"/>
              <a:t>: </a:t>
            </a:r>
            <a:r>
              <a:rPr lang="en-AU" sz="1400" dirty="0"/>
              <a:t>The </a:t>
            </a:r>
            <a:r>
              <a:rPr lang="en-AU" sz="1400" dirty="0">
                <a:solidFill>
                  <a:srgbClr val="FF0000"/>
                </a:solidFill>
              </a:rPr>
              <a:t>observed</a:t>
            </a:r>
            <a:r>
              <a:rPr lang="en-AU" sz="1400" dirty="0"/>
              <a:t> 90</a:t>
            </a:r>
            <a:r>
              <a:rPr lang="en-AU" sz="1400" baseline="30000" dirty="0"/>
              <a:t>th</a:t>
            </a:r>
            <a:r>
              <a:rPr lang="en-AU" sz="1400" dirty="0"/>
              <a:t> percentile threshold of daily </a:t>
            </a:r>
            <a:r>
              <a:rPr lang="en-AU" sz="1400" dirty="0" err="1"/>
              <a:t>T</a:t>
            </a:r>
            <a:r>
              <a:rPr lang="en-AU" sz="1400" baseline="-25000" dirty="0" err="1"/>
              <a:t>mean</a:t>
            </a:r>
            <a:r>
              <a:rPr lang="en-AU" sz="1400" dirty="0"/>
              <a:t> </a:t>
            </a:r>
            <a:endParaRPr lang="en-AU" dirty="0"/>
          </a:p>
          <a:p>
            <a:endParaRPr lang="en-A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Calculated by looking back over the historical period for the particular time of year. 10% of days are hotter than this threshold for the given time of year.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05160-D70A-410C-9601-8C96309F1F89}"/>
              </a:ext>
            </a:extLst>
          </p:cNvPr>
          <p:cNvSpPr txBox="1"/>
          <p:nvPr/>
        </p:nvSpPr>
        <p:spPr>
          <a:xfrm>
            <a:off x="4344181" y="3628029"/>
            <a:ext cx="273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</a:rPr>
              <a:t>FORECAST from 23 Oct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BA5843-5CC2-481E-BA2F-E31F8F94198C}"/>
              </a:ext>
            </a:extLst>
          </p:cNvPr>
          <p:cNvSpPr txBox="1"/>
          <p:nvPr/>
        </p:nvSpPr>
        <p:spPr>
          <a:xfrm>
            <a:off x="-983" y="5892569"/>
            <a:ext cx="33152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/>
              <a:t>Light grey</a:t>
            </a:r>
            <a:r>
              <a:rPr lang="en-AU" sz="1200" dirty="0"/>
              <a:t>: </a:t>
            </a:r>
            <a:r>
              <a:rPr lang="en-AU" sz="1200" dirty="0" err="1"/>
              <a:t>interdecile</a:t>
            </a:r>
            <a:r>
              <a:rPr lang="en-AU" sz="1200" dirty="0"/>
              <a:t> range (between the 10</a:t>
            </a:r>
            <a:r>
              <a:rPr lang="en-AU" sz="1200" baseline="30000" dirty="0"/>
              <a:t>th</a:t>
            </a:r>
            <a:r>
              <a:rPr lang="en-AU" sz="1200" dirty="0"/>
              <a:t> and 90</a:t>
            </a:r>
            <a:r>
              <a:rPr lang="en-AU" sz="1200" baseline="30000" dirty="0"/>
              <a:t>th</a:t>
            </a:r>
            <a:r>
              <a:rPr lang="en-AU" sz="1200" dirty="0"/>
              <a:t> percentiles of the forecast ensemble). 80% of the forecast distribution have values in this range.</a:t>
            </a:r>
          </a:p>
          <a:p>
            <a:endParaRPr lang="en-AU" sz="1400" dirty="0"/>
          </a:p>
          <a:p>
            <a:endParaRPr lang="en-AU" sz="1400" dirty="0">
              <a:solidFill>
                <a:srgbClr val="01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E0EEE4-25F6-4EFE-A899-E5535731BBA9}"/>
              </a:ext>
            </a:extLst>
          </p:cNvPr>
          <p:cNvCxnSpPr>
            <a:cxnSpLocks/>
          </p:cNvCxnSpPr>
          <p:nvPr/>
        </p:nvCxnSpPr>
        <p:spPr>
          <a:xfrm>
            <a:off x="2351454" y="4628787"/>
            <a:ext cx="2362304" cy="553882"/>
          </a:xfrm>
          <a:prstGeom prst="straightConnector1">
            <a:avLst/>
          </a:prstGeom>
          <a:ln w="28575">
            <a:solidFill>
              <a:srgbClr val="01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B442C780-EC60-4CD3-996F-50651ACA0AAE}"/>
              </a:ext>
            </a:extLst>
          </p:cNvPr>
          <p:cNvSpPr/>
          <p:nvPr/>
        </p:nvSpPr>
        <p:spPr>
          <a:xfrm>
            <a:off x="5026916" y="5191439"/>
            <a:ext cx="252810" cy="502920"/>
          </a:xfrm>
          <a:prstGeom prst="leftBrace">
            <a:avLst/>
          </a:prstGeom>
          <a:ln w="28575">
            <a:solidFill>
              <a:srgbClr val="01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E6A11F-5DC6-4B27-97D9-DC07173CF51F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2899782" y="5369326"/>
            <a:ext cx="2127134" cy="83368"/>
          </a:xfrm>
          <a:prstGeom prst="straightConnector1">
            <a:avLst/>
          </a:prstGeom>
          <a:ln w="28575">
            <a:solidFill>
              <a:srgbClr val="01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B5482E1-715C-4474-80A7-CB53EC55CE07}"/>
              </a:ext>
            </a:extLst>
          </p:cNvPr>
          <p:cNvSpPr txBox="1"/>
          <p:nvPr/>
        </p:nvSpPr>
        <p:spPr>
          <a:xfrm>
            <a:off x="3487054" y="1965177"/>
            <a:ext cx="236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F47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hot day risk:</a:t>
            </a:r>
            <a:r>
              <a:rPr lang="en-A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1200" dirty="0">
                <a:solidFill>
                  <a:srgbClr val="F4750C"/>
                </a:solidFill>
              </a:rPr>
              <a:t>"Orange" if some of the forecast ensemble are forecasting temperatures exceeding the historical (climatology) 90th percentile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229D59-A350-432B-AC2C-8D9CCB68768A}"/>
              </a:ext>
            </a:extLst>
          </p:cNvPr>
          <p:cNvSpPr txBox="1"/>
          <p:nvPr/>
        </p:nvSpPr>
        <p:spPr>
          <a:xfrm>
            <a:off x="6186231" y="2135306"/>
            <a:ext cx="302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This is the 75</a:t>
            </a:r>
            <a:r>
              <a:rPr lang="en-AU" sz="1200" baseline="30000" dirty="0"/>
              <a:t>th</a:t>
            </a:r>
            <a:r>
              <a:rPr lang="en-AU" sz="1200" dirty="0"/>
              <a:t> percentile i.e. more than 25% of the ensemble are forecasting temps &gt; historical (climatology) 90</a:t>
            </a:r>
            <a:r>
              <a:rPr lang="en-AU" sz="1200" baseline="30000" dirty="0"/>
              <a:t>th</a:t>
            </a:r>
            <a:r>
              <a:rPr lang="en-AU" sz="1200" dirty="0"/>
              <a:t> percentile. The chance of "hot days" is 25% (i.e., more than double the normal risk, which is 10%)</a:t>
            </a:r>
            <a:endParaRPr lang="en-AU" sz="1100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C30C1E4-0E20-4191-B235-8BAD15AA7DA5}"/>
              </a:ext>
            </a:extLst>
          </p:cNvPr>
          <p:cNvCxnSpPr>
            <a:cxnSpLocks/>
          </p:cNvCxnSpPr>
          <p:nvPr/>
        </p:nvCxnSpPr>
        <p:spPr>
          <a:xfrm flipH="1">
            <a:off x="5721707" y="3311993"/>
            <a:ext cx="1403409" cy="1249900"/>
          </a:xfrm>
          <a:prstGeom prst="straightConnector1">
            <a:avLst/>
          </a:prstGeom>
          <a:ln w="28575">
            <a:solidFill>
              <a:srgbClr val="01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>
            <a:extLst>
              <a:ext uri="{FF2B5EF4-FFF2-40B4-BE49-F238E27FC236}">
                <a16:creationId xmlns:a16="http://schemas.microsoft.com/office/drawing/2014/main" id="{7406E2FF-EDE6-4F99-87A7-AE9EE95EBBE1}"/>
              </a:ext>
            </a:extLst>
          </p:cNvPr>
          <p:cNvSpPr/>
          <p:nvPr/>
        </p:nvSpPr>
        <p:spPr>
          <a:xfrm>
            <a:off x="6973687" y="4203265"/>
            <a:ext cx="252810" cy="1598821"/>
          </a:xfrm>
          <a:prstGeom prst="leftBrace">
            <a:avLst/>
          </a:prstGeom>
          <a:ln w="28575">
            <a:solidFill>
              <a:srgbClr val="01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FAB8A9F-B7B9-432A-A66A-0F091210947A}"/>
              </a:ext>
            </a:extLst>
          </p:cNvPr>
          <p:cNvCxnSpPr>
            <a:cxnSpLocks/>
          </p:cNvCxnSpPr>
          <p:nvPr/>
        </p:nvCxnSpPr>
        <p:spPr>
          <a:xfrm flipV="1">
            <a:off x="3156857" y="5583542"/>
            <a:ext cx="3910692" cy="649947"/>
          </a:xfrm>
          <a:prstGeom prst="straightConnector1">
            <a:avLst/>
          </a:prstGeom>
          <a:ln w="28575">
            <a:solidFill>
              <a:srgbClr val="01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B5C669F-4ECF-4389-8E46-E2554E5A76EF}"/>
              </a:ext>
            </a:extLst>
          </p:cNvPr>
          <p:cNvSpPr/>
          <p:nvPr/>
        </p:nvSpPr>
        <p:spPr>
          <a:xfrm>
            <a:off x="40264" y="3910652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10000"/>
                </a:solidFill>
              </a:rPr>
              <a:t>The "plume" is the forecast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FF258E8-37B4-40C1-AC8D-D585C169A2B5}"/>
              </a:ext>
            </a:extLst>
          </p:cNvPr>
          <p:cNvSpPr/>
          <p:nvPr/>
        </p:nvSpPr>
        <p:spPr>
          <a:xfrm>
            <a:off x="-1058" y="4384417"/>
            <a:ext cx="2568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/>
              <a:t>White line</a:t>
            </a:r>
            <a:r>
              <a:rPr lang="en-AU" sz="1200" dirty="0"/>
              <a:t>: middle (median) value of the forecast ensemble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62D08EA-0A9A-4CD0-AD0E-5E231F630549}"/>
              </a:ext>
            </a:extLst>
          </p:cNvPr>
          <p:cNvSpPr/>
          <p:nvPr/>
        </p:nvSpPr>
        <p:spPr>
          <a:xfrm>
            <a:off x="-549" y="4861494"/>
            <a:ext cx="2900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/>
              <a:t>Dark grey</a:t>
            </a:r>
            <a:r>
              <a:rPr lang="en-AU" sz="1200" dirty="0"/>
              <a:t>: interquartile range (between the 25</a:t>
            </a:r>
            <a:r>
              <a:rPr lang="en-AU" sz="1200" baseline="30000" dirty="0"/>
              <a:t>th</a:t>
            </a:r>
            <a:r>
              <a:rPr lang="en-AU" sz="1200" dirty="0"/>
              <a:t> and 75</a:t>
            </a:r>
            <a:r>
              <a:rPr lang="en-AU" sz="1200" baseline="30000" dirty="0"/>
              <a:t>th</a:t>
            </a:r>
            <a:r>
              <a:rPr lang="en-AU" sz="1200" dirty="0"/>
              <a:t> percentiles of the forecast ensemble). 50% of the forecast distribution have values in this range.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AFCA8F8-86E6-4523-BE2C-A56F9D982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042" y="119722"/>
            <a:ext cx="3179169" cy="1936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FAACA9-FF20-4DE8-AC46-9F90A4ED8C03}"/>
              </a:ext>
            </a:extLst>
          </p:cNvPr>
          <p:cNvSpPr txBox="1"/>
          <p:nvPr/>
        </p:nvSpPr>
        <p:spPr>
          <a:xfrm>
            <a:off x="6287366" y="74238"/>
            <a:ext cx="156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</a:rPr>
              <a:t>OBSERVATIONS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CE9AD87-F5A2-47C0-8458-912272C29398}"/>
              </a:ext>
            </a:extLst>
          </p:cNvPr>
          <p:cNvCxnSpPr/>
          <p:nvPr/>
        </p:nvCxnSpPr>
        <p:spPr>
          <a:xfrm flipV="1">
            <a:off x="7924800" y="190953"/>
            <a:ext cx="0" cy="1066585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3DBE942B-90C0-4F61-B354-7B43B5C661D0}"/>
              </a:ext>
            </a:extLst>
          </p:cNvPr>
          <p:cNvSpPr/>
          <p:nvPr/>
        </p:nvSpPr>
        <p:spPr>
          <a:xfrm>
            <a:off x="2701573" y="1109492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34.04S, 150.69E</a:t>
            </a:r>
          </a:p>
        </p:txBody>
      </p:sp>
    </p:spTree>
    <p:extLst>
      <p:ext uri="{BB962C8B-B14F-4D97-AF65-F5344CB8AC3E}">
        <p14:creationId xmlns:p14="http://schemas.microsoft.com/office/powerpoint/2010/main" val="25629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31" grpId="0" animBg="1"/>
      <p:bldP spid="47" grpId="0"/>
      <p:bldP spid="48" grpId="0"/>
      <p:bldP spid="52" grpId="0" animBg="1"/>
      <p:bldP spid="62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5B45E9-F8CC-4584-B435-2B8AF7813422}"/>
              </a:ext>
            </a:extLst>
          </p:cNvPr>
          <p:cNvSpPr/>
          <p:nvPr/>
        </p:nvSpPr>
        <p:spPr>
          <a:xfrm>
            <a:off x="2213811" y="5680910"/>
            <a:ext cx="3465094" cy="87058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1CBA4C-6B05-4F83-B96F-ABFEFDBA2D3C}"/>
              </a:ext>
            </a:extLst>
          </p:cNvPr>
          <p:cNvSpPr txBox="1">
            <a:spLocks/>
          </p:cNvSpPr>
          <p:nvPr/>
        </p:nvSpPr>
        <p:spPr bwMode="auto">
          <a:xfrm>
            <a:off x="1936970" y="382015"/>
            <a:ext cx="35217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E5F7E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AU" dirty="0"/>
              <a:t>Camden (NSW)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7B65B-3B33-4BAE-BC4D-5C33C394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650"/>
            <a:ext cx="2991332" cy="19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EBE868-8E05-4DBF-88C2-D03C5C93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80" y="2678344"/>
            <a:ext cx="3000757" cy="1919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002BA1-A2D7-4BA6-8B27-7A3D38EAA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825" y="3365062"/>
            <a:ext cx="3129139" cy="2046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5B6580-F2FB-4394-AFF9-70F4CFF4E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535" y="4720706"/>
            <a:ext cx="3313465" cy="21372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525F15-0870-4DC3-ADC7-37A1978EAD9C}"/>
              </a:ext>
            </a:extLst>
          </p:cNvPr>
          <p:cNvSpPr txBox="1"/>
          <p:nvPr/>
        </p:nvSpPr>
        <p:spPr>
          <a:xfrm>
            <a:off x="435515" y="1438909"/>
            <a:ext cx="2733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FF0000"/>
                </a:solidFill>
              </a:rPr>
              <a:t>FORECAST from 23 Oct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967E3-469A-4A7F-A960-7B1B0B195E00}"/>
              </a:ext>
            </a:extLst>
          </p:cNvPr>
          <p:cNvSpPr txBox="1"/>
          <p:nvPr/>
        </p:nvSpPr>
        <p:spPr>
          <a:xfrm>
            <a:off x="2950115" y="2399407"/>
            <a:ext cx="2392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FF0000"/>
                </a:solidFill>
              </a:rPr>
              <a:t>FORECAST from 26 Oct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80E00-79C0-41D5-A6E4-22209FBDFF4D}"/>
              </a:ext>
            </a:extLst>
          </p:cNvPr>
          <p:cNvSpPr txBox="1"/>
          <p:nvPr/>
        </p:nvSpPr>
        <p:spPr>
          <a:xfrm>
            <a:off x="5283281" y="3084711"/>
            <a:ext cx="2392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FF0000"/>
                </a:solidFill>
              </a:rPr>
              <a:t>FORECAST from 28 Oct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5C445F-ED45-47CA-B4D5-BE8A081A825B}"/>
              </a:ext>
            </a:extLst>
          </p:cNvPr>
          <p:cNvSpPr txBox="1"/>
          <p:nvPr/>
        </p:nvSpPr>
        <p:spPr>
          <a:xfrm>
            <a:off x="7119582" y="4458886"/>
            <a:ext cx="2271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FF0000"/>
                </a:solidFill>
              </a:rPr>
              <a:t>FORECAST from 30 Oct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D063D3-052C-419E-B7DC-0FC5728F9570}"/>
              </a:ext>
            </a:extLst>
          </p:cNvPr>
          <p:cNvCxnSpPr/>
          <p:nvPr/>
        </p:nvCxnSpPr>
        <p:spPr>
          <a:xfrm flipV="1">
            <a:off x="1207827" y="1883391"/>
            <a:ext cx="0" cy="1545609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7A2532-6CD2-4F3C-9190-81D86D7609EA}"/>
              </a:ext>
            </a:extLst>
          </p:cNvPr>
          <p:cNvCxnSpPr/>
          <p:nvPr/>
        </p:nvCxnSpPr>
        <p:spPr>
          <a:xfrm flipV="1">
            <a:off x="3277738" y="2808595"/>
            <a:ext cx="0" cy="1545609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0B9E16-ED1F-4B97-B19E-A459CDC6BB51}"/>
              </a:ext>
            </a:extLst>
          </p:cNvPr>
          <p:cNvCxnSpPr/>
          <p:nvPr/>
        </p:nvCxnSpPr>
        <p:spPr>
          <a:xfrm flipV="1">
            <a:off x="4833583" y="3634284"/>
            <a:ext cx="0" cy="1545609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39858F-B851-4C4D-AE84-1DE2C5327B52}"/>
              </a:ext>
            </a:extLst>
          </p:cNvPr>
          <p:cNvCxnSpPr>
            <a:cxnSpLocks/>
          </p:cNvCxnSpPr>
          <p:nvPr/>
        </p:nvCxnSpPr>
        <p:spPr>
          <a:xfrm flipV="1">
            <a:off x="6375780" y="4933666"/>
            <a:ext cx="0" cy="1617828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8E516C1-B985-4F18-A2F1-10B7946D7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81" y="119721"/>
            <a:ext cx="3734930" cy="24580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588398-B29D-4549-A995-F5C80A992851}"/>
              </a:ext>
            </a:extLst>
          </p:cNvPr>
          <p:cNvSpPr txBox="1"/>
          <p:nvPr/>
        </p:nvSpPr>
        <p:spPr>
          <a:xfrm>
            <a:off x="5458759" y="191122"/>
            <a:ext cx="156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</a:rPr>
              <a:t>OBSERVATIONS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78C7DB-47E9-4812-901D-7C4E7D52B15D}"/>
              </a:ext>
            </a:extLst>
          </p:cNvPr>
          <p:cNvCxnSpPr>
            <a:cxnSpLocks/>
          </p:cNvCxnSpPr>
          <p:nvPr/>
        </p:nvCxnSpPr>
        <p:spPr>
          <a:xfrm flipV="1">
            <a:off x="8699862" y="191122"/>
            <a:ext cx="0" cy="1334061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6D68E343-0CC1-4C14-B1EC-FEABA941CD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041"/>
          <a:stretch/>
        </p:blipFill>
        <p:spPr>
          <a:xfrm>
            <a:off x="583735" y="3828559"/>
            <a:ext cx="1448416" cy="305532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DE5F6E3-96C2-4E6F-9AE1-A73DF9EBC58C}"/>
              </a:ext>
            </a:extLst>
          </p:cNvPr>
          <p:cNvSpPr/>
          <p:nvPr/>
        </p:nvSpPr>
        <p:spPr>
          <a:xfrm>
            <a:off x="2701573" y="1109492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34.04S, 150.69E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69F42B-0FD8-4F6D-9EA1-500F5AFDF051}"/>
              </a:ext>
            </a:extLst>
          </p:cNvPr>
          <p:cNvSpPr/>
          <p:nvPr/>
        </p:nvSpPr>
        <p:spPr>
          <a:xfrm>
            <a:off x="2334140" y="5934789"/>
            <a:ext cx="3169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rgbClr val="010000"/>
                </a:solidFill>
              </a:rPr>
              <a:t>Risk = probability x impact</a:t>
            </a:r>
          </a:p>
        </p:txBody>
      </p:sp>
    </p:spTree>
    <p:extLst>
      <p:ext uri="{BB962C8B-B14F-4D97-AF65-F5344CB8AC3E}">
        <p14:creationId xmlns:p14="http://schemas.microsoft.com/office/powerpoint/2010/main" val="38424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E9BEDB-1EE3-4718-9554-EB74FD13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9" y="3315524"/>
            <a:ext cx="2684730" cy="401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45A5B6-083F-490E-A417-D1AECA5D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9" y="312703"/>
            <a:ext cx="3798400" cy="1143000"/>
          </a:xfrm>
        </p:spPr>
        <p:txBody>
          <a:bodyPr/>
          <a:lstStyle/>
          <a:p>
            <a:r>
              <a:rPr lang="en-AU" dirty="0"/>
              <a:t>Camden (NSW)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1A2C1-D493-42BF-B832-074B505A5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3764842"/>
            <a:ext cx="3590161" cy="3116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C3570-34A2-454C-B110-276573F9B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978" y="2970923"/>
            <a:ext cx="3569885" cy="3151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96E81-C6E4-4D20-9C28-97CC9E5D9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219" y="123320"/>
            <a:ext cx="3934661" cy="23034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D0C4C1-99EB-4D23-B878-9CD1A012D1A5}"/>
              </a:ext>
            </a:extLst>
          </p:cNvPr>
          <p:cNvCxnSpPr/>
          <p:nvPr/>
        </p:nvCxnSpPr>
        <p:spPr>
          <a:xfrm flipV="1">
            <a:off x="7393260" y="501761"/>
            <a:ext cx="0" cy="1159771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6E6A6EC-528C-437C-9062-90ED2E56E10D}"/>
              </a:ext>
            </a:extLst>
          </p:cNvPr>
          <p:cNvSpPr/>
          <p:nvPr/>
        </p:nvSpPr>
        <p:spPr>
          <a:xfrm>
            <a:off x="8043091" y="399557"/>
            <a:ext cx="710616" cy="12258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53823-A245-4E8A-9DA1-DCFE15930F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309"/>
          <a:stretch/>
        </p:blipFill>
        <p:spPr>
          <a:xfrm>
            <a:off x="791147" y="1603325"/>
            <a:ext cx="3518151" cy="17585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1030EB-F492-439C-9F7B-F8AEABB315B0}"/>
              </a:ext>
            </a:extLst>
          </p:cNvPr>
          <p:cNvSpPr/>
          <p:nvPr/>
        </p:nvSpPr>
        <p:spPr>
          <a:xfrm>
            <a:off x="4093275" y="2442269"/>
            <a:ext cx="478725" cy="8666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139F8A-2128-448B-947C-4A110D7CA69D}"/>
              </a:ext>
            </a:extLst>
          </p:cNvPr>
          <p:cNvSpPr txBox="1"/>
          <p:nvPr/>
        </p:nvSpPr>
        <p:spPr>
          <a:xfrm>
            <a:off x="5507184" y="571500"/>
            <a:ext cx="156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</a:rPr>
              <a:t>OBSERVATIONS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D3169-B825-4E0E-8A85-75477B76C95D}"/>
              </a:ext>
            </a:extLst>
          </p:cNvPr>
          <p:cNvSpPr/>
          <p:nvPr/>
        </p:nvSpPr>
        <p:spPr>
          <a:xfrm>
            <a:off x="2701573" y="1109492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34.04S, 150.69E</a:t>
            </a:r>
          </a:p>
        </p:txBody>
      </p:sp>
    </p:spTree>
    <p:extLst>
      <p:ext uri="{BB962C8B-B14F-4D97-AF65-F5344CB8AC3E}">
        <p14:creationId xmlns:p14="http://schemas.microsoft.com/office/powerpoint/2010/main" val="12750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5F9D-6BC2-4FAA-AE68-CB25307A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54" y="333375"/>
            <a:ext cx="6994525" cy="1143000"/>
          </a:xfrm>
        </p:spPr>
        <p:txBody>
          <a:bodyPr/>
          <a:lstStyle/>
          <a:p>
            <a:r>
              <a:rPr lang="en-AU" dirty="0"/>
              <a:t>THI used by Dairy Industry</a:t>
            </a:r>
          </a:p>
        </p:txBody>
      </p:sp>
      <p:pic>
        <p:nvPicPr>
          <p:cNvPr id="3" name="Picture Placeholder 4" descr="A cow standing in a grassy field&#10;&#10;Description generated with very high confidence">
            <a:extLst>
              <a:ext uri="{FF2B5EF4-FFF2-40B4-BE49-F238E27FC236}">
                <a16:creationId xmlns:a16="http://schemas.microsoft.com/office/drawing/2014/main" id="{F3A46EE1-CFE7-4E7C-BE89-FA1A6DCC1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r="12979"/>
          <a:stretch>
            <a:fillRect/>
          </a:stretch>
        </p:blipFill>
        <p:spPr>
          <a:xfrm>
            <a:off x="7134725" y="41257"/>
            <a:ext cx="1865309" cy="1679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8873A5-4352-4EC7-ABE0-F12F9E09DF37}"/>
              </a:ext>
            </a:extLst>
          </p:cNvPr>
          <p:cNvSpPr txBox="1"/>
          <p:nvPr/>
        </p:nvSpPr>
        <p:spPr>
          <a:xfrm>
            <a:off x="1220" y="2161301"/>
            <a:ext cx="427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dirty="0"/>
              <a:t>Example: </a:t>
            </a:r>
            <a:r>
              <a:rPr lang="en-GB" dirty="0"/>
              <a:t>Nov 2017 Victorian heatwave </a:t>
            </a:r>
            <a:endParaRPr lang="en-AU" dirty="0"/>
          </a:p>
        </p:txBody>
      </p:sp>
      <p:pic>
        <p:nvPicPr>
          <p:cNvPr id="5" name="Content Placeholder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313F3AF-0836-4ECE-BD9F-3151D0B7772C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2760829"/>
            <a:ext cx="4092047" cy="254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650DC1-5625-45C0-8C6F-7450B8A06848}"/>
              </a:ext>
            </a:extLst>
          </p:cNvPr>
          <p:cNvSpPr/>
          <p:nvPr/>
        </p:nvSpPr>
        <p:spPr>
          <a:xfrm>
            <a:off x="-33970" y="5410691"/>
            <a:ext cx="427625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hottest November on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12% decline in milk production from the first to last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loss of 2,500 </a:t>
            </a:r>
            <a:r>
              <a:rPr lang="en-US" sz="1400" dirty="0" err="1"/>
              <a:t>litres</a:t>
            </a:r>
            <a:r>
              <a:rPr lang="en-US" sz="1400" dirty="0"/>
              <a:t>/average farm</a:t>
            </a:r>
            <a:endParaRPr lang="en-A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C25E7-3434-4671-876A-CCCBC393724B}"/>
              </a:ext>
            </a:extLst>
          </p:cNvPr>
          <p:cNvSpPr txBox="1"/>
          <p:nvPr/>
        </p:nvSpPr>
        <p:spPr>
          <a:xfrm>
            <a:off x="-12032" y="6602040"/>
            <a:ext cx="4289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From: Richard Eckard, University of Melbourne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1FEE82-C0C6-41B8-9AA9-D149D3A2B0D5}"/>
              </a:ext>
            </a:extLst>
          </p:cNvPr>
          <p:cNvSpPr/>
          <p:nvPr/>
        </p:nvSpPr>
        <p:spPr>
          <a:xfrm>
            <a:off x="1014385" y="1905694"/>
            <a:ext cx="812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10000"/>
                </a:solidFill>
              </a:rPr>
              <a:t>Heatwaves affect milk composition and production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D24567-FAC3-4B79-BC0A-249EC80EC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585" y="2841675"/>
            <a:ext cx="4210990" cy="2013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3C0633-A172-4B6B-ADAE-E6393F173D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59" b="5434"/>
          <a:stretch/>
        </p:blipFill>
        <p:spPr>
          <a:xfrm>
            <a:off x="6133267" y="4803520"/>
            <a:ext cx="1783512" cy="20132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FFFF6B-F5C3-4BAC-B34B-6BCA37439DBC}"/>
              </a:ext>
            </a:extLst>
          </p:cNvPr>
          <p:cNvSpPr/>
          <p:nvPr/>
        </p:nvSpPr>
        <p:spPr>
          <a:xfrm>
            <a:off x="5800605" y="2564676"/>
            <a:ext cx="2266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/>
              <a:t>https://dairy.katestone.com.au/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F67255-DF79-453F-8B34-6F29727AA54D}"/>
              </a:ext>
            </a:extLst>
          </p:cNvPr>
          <p:cNvSpPr/>
          <p:nvPr/>
        </p:nvSpPr>
        <p:spPr>
          <a:xfrm>
            <a:off x="5523189" y="2356757"/>
            <a:ext cx="2821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/>
              <a:t>https://coolcows.dairyaustralia.com.au/</a:t>
            </a:r>
          </a:p>
        </p:txBody>
      </p:sp>
    </p:spTree>
    <p:extLst>
      <p:ext uri="{BB962C8B-B14F-4D97-AF65-F5344CB8AC3E}">
        <p14:creationId xmlns:p14="http://schemas.microsoft.com/office/powerpoint/2010/main" val="241594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A411-BF90-4A50-AE58-D0709F32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187" y="199415"/>
            <a:ext cx="6530890" cy="836672"/>
          </a:xfrm>
        </p:spPr>
        <p:txBody>
          <a:bodyPr>
            <a:normAutofit fontScale="90000"/>
          </a:bodyPr>
          <a:lstStyle/>
          <a:p>
            <a:r>
              <a:rPr lang="en-AU" dirty="0"/>
              <a:t>Ensemble forecasts and decision-making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EE93B-00B0-45B7-94B0-8E89DC29619D}"/>
              </a:ext>
            </a:extLst>
          </p:cNvPr>
          <p:cNvSpPr txBox="1"/>
          <p:nvPr/>
        </p:nvSpPr>
        <p:spPr>
          <a:xfrm>
            <a:off x="2266545" y="868331"/>
            <a:ext cx="6877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Peter Hayman (SARDI) and Barry </a:t>
            </a:r>
            <a:r>
              <a:rPr lang="en-AU" sz="1200" dirty="0" err="1"/>
              <a:t>Mudge</a:t>
            </a:r>
            <a:r>
              <a:rPr lang="en-AU" sz="1200" dirty="0"/>
              <a:t> (Barry </a:t>
            </a:r>
            <a:r>
              <a:rPr lang="en-AU" sz="1200" dirty="0" err="1"/>
              <a:t>Mudge</a:t>
            </a:r>
            <a:r>
              <a:rPr lang="en-AU" sz="1200" dirty="0"/>
              <a:t> Consulting)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9491B-E153-4FC1-AAF6-A0E5AB2FAA4B}"/>
              </a:ext>
            </a:extLst>
          </p:cNvPr>
          <p:cNvSpPr txBox="1"/>
          <p:nvPr/>
        </p:nvSpPr>
        <p:spPr>
          <a:xfrm>
            <a:off x="-11981" y="4917315"/>
            <a:ext cx="916796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sz="1500" dirty="0"/>
              <a:t>Profit ($/Ha) as a function of growing season rainfall decile (percentile)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sz="1500" dirty="0"/>
              <a:t>Compare "downside risk" and "upside benefit" wedges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sz="1500" dirty="0"/>
              <a:t>The upside benefit of planting lentils far outweighs the downside risk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sz="1500" dirty="0"/>
              <a:t>How does a forecast change the expected outcome?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downside risk increases with increased chance of being dry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60% of the time vetch is better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BUT downside risk is still outweighed by potential gains if normal/wet season eventuates. For risk neutral farmer, lentils are still better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FC12BB-F82B-4C1E-BC61-FB8573B398BB}"/>
              </a:ext>
            </a:extLst>
          </p:cNvPr>
          <p:cNvSpPr/>
          <p:nvPr/>
        </p:nvSpPr>
        <p:spPr>
          <a:xfrm>
            <a:off x="333375" y="333375"/>
            <a:ext cx="1482606" cy="1193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B6FEEF-BE00-492D-8E4B-690131FDF768}"/>
              </a:ext>
            </a:extLst>
          </p:cNvPr>
          <p:cNvSpPr/>
          <p:nvPr/>
        </p:nvSpPr>
        <p:spPr>
          <a:xfrm>
            <a:off x="728569" y="1276030"/>
            <a:ext cx="8153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10000"/>
                </a:solidFill>
              </a:rPr>
              <a:t>Example: Planting vetch </a:t>
            </a:r>
            <a:r>
              <a:rPr lang="en-AU" dirty="0">
                <a:solidFill>
                  <a:srgbClr val="010000"/>
                </a:solidFill>
              </a:rPr>
              <a:t>for sheep to graze </a:t>
            </a:r>
            <a:r>
              <a:rPr lang="en-AU" b="1" dirty="0">
                <a:solidFill>
                  <a:srgbClr val="FF5050"/>
                </a:solidFill>
              </a:rPr>
              <a:t>OR</a:t>
            </a:r>
            <a:r>
              <a:rPr lang="en-AU" dirty="0">
                <a:solidFill>
                  <a:srgbClr val="010000"/>
                </a:solidFill>
              </a:rPr>
              <a:t> </a:t>
            </a:r>
            <a:r>
              <a:rPr lang="en-AU" b="1" dirty="0">
                <a:solidFill>
                  <a:srgbClr val="010000"/>
                </a:solidFill>
              </a:rPr>
              <a:t>lentils </a:t>
            </a:r>
            <a:r>
              <a:rPr lang="en-AU" dirty="0">
                <a:solidFill>
                  <a:srgbClr val="010000"/>
                </a:solidFill>
              </a:rPr>
              <a:t>to be harvested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A8169C-2686-43D1-8471-7E5C767751D8}"/>
              </a:ext>
            </a:extLst>
          </p:cNvPr>
          <p:cNvGrpSpPr/>
          <p:nvPr/>
        </p:nvGrpSpPr>
        <p:grpSpPr>
          <a:xfrm>
            <a:off x="276390" y="1756887"/>
            <a:ext cx="3838326" cy="3133848"/>
            <a:chOff x="276390" y="1756887"/>
            <a:chExt cx="3838326" cy="313384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3CEFECC-6050-4CE1-8CD1-2F5E1D2FA1B0}"/>
                </a:ext>
              </a:extLst>
            </p:cNvPr>
            <p:cNvGrpSpPr/>
            <p:nvPr/>
          </p:nvGrpSpPr>
          <p:grpSpPr>
            <a:xfrm>
              <a:off x="363833" y="1756887"/>
              <a:ext cx="3750883" cy="3133848"/>
              <a:chOff x="363833" y="1756887"/>
              <a:chExt cx="3750883" cy="313384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94DB27F-5AA6-44A3-827C-DB6A42FFACAF}"/>
                  </a:ext>
                </a:extLst>
              </p:cNvPr>
              <p:cNvGrpSpPr/>
              <p:nvPr/>
            </p:nvGrpSpPr>
            <p:grpSpPr>
              <a:xfrm>
                <a:off x="363833" y="1756887"/>
                <a:ext cx="3750883" cy="2188647"/>
                <a:chOff x="142875" y="1907672"/>
                <a:chExt cx="4162426" cy="263450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F59E761E-4761-4348-9776-B0C7DA39A1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938" t="52" r="54915" b="43872"/>
                <a:stretch/>
              </p:blipFill>
              <p:spPr>
                <a:xfrm>
                  <a:off x="320916" y="1910159"/>
                  <a:ext cx="3965333" cy="2632018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D5CE7F1-15DB-4B8B-97FD-D6A7849A329E}"/>
                    </a:ext>
                  </a:extLst>
                </p:cNvPr>
                <p:cNvSpPr/>
                <p:nvPr/>
              </p:nvSpPr>
              <p:spPr>
                <a:xfrm>
                  <a:off x="3619500" y="1907672"/>
                  <a:ext cx="685801" cy="6821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24229EF-6421-40BA-9122-0AABDBA6CED4}"/>
                    </a:ext>
                  </a:extLst>
                </p:cNvPr>
                <p:cNvSpPr/>
                <p:nvPr/>
              </p:nvSpPr>
              <p:spPr>
                <a:xfrm>
                  <a:off x="142875" y="1910159"/>
                  <a:ext cx="685801" cy="6821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7263175-801E-44AF-9017-EC666FCC53D3}"/>
                    </a:ext>
                  </a:extLst>
                </p:cNvPr>
                <p:cNvSpPr/>
                <p:nvPr/>
              </p:nvSpPr>
              <p:spPr>
                <a:xfrm>
                  <a:off x="828676" y="1910159"/>
                  <a:ext cx="1314449" cy="3565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6C95C4-2D66-46BF-9FB0-5943BC9CF3A0}"/>
                  </a:ext>
                </a:extLst>
              </p:cNvPr>
              <p:cNvSpPr txBox="1"/>
              <p:nvPr/>
            </p:nvSpPr>
            <p:spPr>
              <a:xfrm rot="21384857">
                <a:off x="2975898" y="3086721"/>
                <a:ext cx="8429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b="1" dirty="0">
                    <a:solidFill>
                      <a:srgbClr val="010000"/>
                    </a:solidFill>
                  </a:rPr>
                  <a:t>Vetch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037564-9E45-4251-B38D-5F8C440EDFA0}"/>
                  </a:ext>
                </a:extLst>
              </p:cNvPr>
              <p:cNvSpPr txBox="1"/>
              <p:nvPr/>
            </p:nvSpPr>
            <p:spPr>
              <a:xfrm rot="20278855">
                <a:off x="2408797" y="2793543"/>
                <a:ext cx="99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b="1" dirty="0">
                    <a:solidFill>
                      <a:srgbClr val="0070C0"/>
                    </a:solidFill>
                  </a:rPr>
                  <a:t>Lentils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839DE4D-D9B5-4C38-8671-4CD4C007B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218" y="3964111"/>
                <a:ext cx="3749498" cy="926624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A15F69-C3EA-4FB5-83D0-B1727DE09357}"/>
                  </a:ext>
                </a:extLst>
              </p:cNvPr>
              <p:cNvSpPr txBox="1"/>
              <p:nvPr/>
            </p:nvSpPr>
            <p:spPr>
              <a:xfrm>
                <a:off x="1635891" y="3941861"/>
                <a:ext cx="17478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/>
                  <a:t>Difference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C193EA-CC3D-4FFC-AEC6-3693766E7702}"/>
                </a:ext>
              </a:extLst>
            </p:cNvPr>
            <p:cNvSpPr txBox="1"/>
            <p:nvPr/>
          </p:nvSpPr>
          <p:spPr>
            <a:xfrm rot="16200000">
              <a:off x="-334108" y="2769284"/>
              <a:ext cx="14826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solidFill>
                    <a:srgbClr val="010000"/>
                  </a:solidFill>
                </a:rPr>
                <a:t>Profit ($/Ha)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0C166C-06DA-4E58-B7EF-46DB3E23ABAE}"/>
              </a:ext>
            </a:extLst>
          </p:cNvPr>
          <p:cNvGrpSpPr/>
          <p:nvPr/>
        </p:nvGrpSpPr>
        <p:grpSpPr>
          <a:xfrm>
            <a:off x="4978146" y="1721348"/>
            <a:ext cx="3953252" cy="3219775"/>
            <a:chOff x="4978146" y="1721348"/>
            <a:chExt cx="3953252" cy="32197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48A4538-70A6-40D4-A5C7-711125F8A256}"/>
                </a:ext>
              </a:extLst>
            </p:cNvPr>
            <p:cNvGrpSpPr/>
            <p:nvPr/>
          </p:nvGrpSpPr>
          <p:grpSpPr>
            <a:xfrm>
              <a:off x="5043347" y="1721348"/>
              <a:ext cx="3888051" cy="3219775"/>
              <a:chOff x="5043347" y="1721348"/>
              <a:chExt cx="3888051" cy="321977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116DEC5-0A9E-4023-B753-CDF0250E2860}"/>
                  </a:ext>
                </a:extLst>
              </p:cNvPr>
              <p:cNvGrpSpPr/>
              <p:nvPr/>
            </p:nvGrpSpPr>
            <p:grpSpPr>
              <a:xfrm>
                <a:off x="5180198" y="1721348"/>
                <a:ext cx="3751200" cy="2188800"/>
                <a:chOff x="4933948" y="1860774"/>
                <a:chExt cx="4210051" cy="2643201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0C49434C-1FBF-44BE-A96C-C503FC2DC2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5388" r="10975" b="43871"/>
                <a:stretch/>
              </p:blipFill>
              <p:spPr>
                <a:xfrm>
                  <a:off x="4933948" y="1869470"/>
                  <a:ext cx="4010364" cy="2634505"/>
                </a:xfrm>
                <a:prstGeom prst="rect">
                  <a:avLst/>
                </a:prstGeom>
              </p:spPr>
            </p:pic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B948583-1625-47BD-AAC8-F7464DFC20E3}"/>
                    </a:ext>
                  </a:extLst>
                </p:cNvPr>
                <p:cNvSpPr/>
                <p:nvPr/>
              </p:nvSpPr>
              <p:spPr>
                <a:xfrm>
                  <a:off x="7441982" y="1860774"/>
                  <a:ext cx="1702017" cy="3565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EE48A5-F204-4703-8C93-1ED3E44AFF17}"/>
                  </a:ext>
                </a:extLst>
              </p:cNvPr>
              <p:cNvSpPr txBox="1"/>
              <p:nvPr/>
            </p:nvSpPr>
            <p:spPr>
              <a:xfrm rot="21142412">
                <a:off x="7965065" y="3105771"/>
                <a:ext cx="8429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b="1" dirty="0">
                    <a:solidFill>
                      <a:srgbClr val="010000"/>
                    </a:solidFill>
                  </a:rPr>
                  <a:t>Vetch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10454-AB5C-49AC-87D9-C89A8B18ED6D}"/>
                  </a:ext>
                </a:extLst>
              </p:cNvPr>
              <p:cNvSpPr txBox="1"/>
              <p:nvPr/>
            </p:nvSpPr>
            <p:spPr>
              <a:xfrm rot="19525700">
                <a:off x="7526040" y="2879551"/>
                <a:ext cx="99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b="1" dirty="0">
                    <a:solidFill>
                      <a:srgbClr val="0070C0"/>
                    </a:solidFill>
                  </a:rPr>
                  <a:t>Lentils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00ADB01-1D34-4836-8815-62F18BED9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978"/>
              <a:stretch/>
            </p:blipFill>
            <p:spPr>
              <a:xfrm>
                <a:off x="5043347" y="3975995"/>
                <a:ext cx="3640185" cy="965128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02F233-18FD-4034-B0ED-8AD33DEA765F}"/>
                  </a:ext>
                </a:extLst>
              </p:cNvPr>
              <p:cNvSpPr txBox="1"/>
              <p:nvPr/>
            </p:nvSpPr>
            <p:spPr>
              <a:xfrm>
                <a:off x="6425242" y="4029459"/>
                <a:ext cx="17478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/>
                  <a:t>Difference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A3A137-BAD9-44EB-A680-D534B487908E}"/>
                </a:ext>
              </a:extLst>
            </p:cNvPr>
            <p:cNvSpPr txBox="1"/>
            <p:nvPr/>
          </p:nvSpPr>
          <p:spPr>
            <a:xfrm rot="16200000">
              <a:off x="4367648" y="2802837"/>
              <a:ext cx="14826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solidFill>
                    <a:srgbClr val="010000"/>
                  </a:solidFill>
                </a:rPr>
                <a:t>Profit ($/Ha)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B19E173-CE32-4D22-B135-4E02AAAC6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2" y="28012"/>
            <a:ext cx="1448315" cy="10862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5076CC8-262D-48F2-A191-45131FA98029}"/>
              </a:ext>
            </a:extLst>
          </p:cNvPr>
          <p:cNvSpPr txBox="1"/>
          <p:nvPr/>
        </p:nvSpPr>
        <p:spPr>
          <a:xfrm>
            <a:off x="-70020" y="1077680"/>
            <a:ext cx="2457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Barry </a:t>
            </a:r>
            <a:r>
              <a:rPr lang="en-AU" sz="800" dirty="0" err="1"/>
              <a:t>Mudge</a:t>
            </a:r>
            <a:r>
              <a:rPr lang="en-AU" sz="800" dirty="0"/>
              <a:t> (1/11/18)</a:t>
            </a:r>
          </a:p>
        </p:txBody>
      </p:sp>
    </p:spTree>
    <p:extLst>
      <p:ext uri="{BB962C8B-B14F-4D97-AF65-F5344CB8AC3E}">
        <p14:creationId xmlns:p14="http://schemas.microsoft.com/office/powerpoint/2010/main" val="22787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3849-938B-4FAD-AF92-8E9F19D4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8" y="317825"/>
            <a:ext cx="6615458" cy="1143000"/>
          </a:xfrm>
        </p:spPr>
        <p:txBody>
          <a:bodyPr>
            <a:normAutofit/>
          </a:bodyPr>
          <a:lstStyle/>
          <a:p>
            <a:r>
              <a:rPr lang="en-AU" sz="3200" dirty="0"/>
              <a:t>Some key challenges (BoM perspective)…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7117-AF95-44DD-82A6-F638EBD7D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2707"/>
            <a:ext cx="8986345" cy="4679950"/>
          </a:xfrm>
        </p:spPr>
        <p:txBody>
          <a:bodyPr/>
          <a:lstStyle/>
          <a:p>
            <a:r>
              <a:rPr lang="en-AU" dirty="0"/>
              <a:t>Communicating probabilities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400" dirty="0"/>
              <a:t>2015/16 engagement: </a:t>
            </a:r>
            <a:r>
              <a:rPr lang="en-AU" sz="1400" dirty="0">
                <a:solidFill>
                  <a:srgbClr val="FF0000"/>
                </a:solidFill>
              </a:rPr>
              <a:t>User comprehension</a:t>
            </a:r>
            <a:r>
              <a:rPr lang="en-AU" sz="1400" dirty="0"/>
              <a:t> is linked with </a:t>
            </a:r>
            <a:r>
              <a:rPr lang="en-AU" sz="1400" dirty="0">
                <a:solidFill>
                  <a:srgbClr val="FF0000"/>
                </a:solidFill>
              </a:rPr>
              <a:t>user satisfaction</a:t>
            </a:r>
            <a:r>
              <a:rPr lang="en-AU" sz="1400" dirty="0"/>
              <a:t> i.e. those that answered comprehension questions incorrectly were 3 times as likely to be dissatisfied with the service</a:t>
            </a:r>
          </a:p>
          <a:p>
            <a:pPr>
              <a:spcBef>
                <a:spcPts val="2000"/>
              </a:spcBef>
            </a:pPr>
            <a:r>
              <a:rPr lang="en-AU" dirty="0"/>
              <a:t>Conveying accuracy/skill</a:t>
            </a:r>
          </a:p>
          <a:p>
            <a:pPr marL="285750" indent="-285750" defTabSz="914400">
              <a:spcBef>
                <a:spcPts val="648"/>
              </a:spcBef>
              <a:spcAft>
                <a:spcPts val="648"/>
              </a:spcAft>
              <a:buFont typeface="Wingdings" panose="05000000000000000000" pitchFamily="2" charset="2"/>
              <a:buChar char="Ø"/>
            </a:pPr>
            <a:r>
              <a:rPr lang="en-US" altLang="en-US" sz="1400" dirty="0"/>
              <a:t>Forecast </a:t>
            </a:r>
            <a:r>
              <a:rPr lang="en-US" altLang="en-US" sz="1400" dirty="0">
                <a:solidFill>
                  <a:srgbClr val="FF5050"/>
                </a:solidFill>
              </a:rPr>
              <a:t>quality</a:t>
            </a:r>
            <a:r>
              <a:rPr lang="en-US" altLang="en-US" sz="1400" dirty="0"/>
              <a:t> does not necessarily reflect </a:t>
            </a:r>
            <a:r>
              <a:rPr lang="en-US" altLang="en-US" sz="1400" dirty="0">
                <a:solidFill>
                  <a:srgbClr val="FF5050"/>
                </a:solidFill>
              </a:rPr>
              <a:t>value</a:t>
            </a:r>
          </a:p>
          <a:p>
            <a:pPr marL="285750" indent="-285750" defTabSz="914400">
              <a:spcBef>
                <a:spcPts val="648"/>
              </a:spcBef>
              <a:spcAft>
                <a:spcPts val="648"/>
              </a:spcAft>
              <a:buFont typeface="Wingdings" panose="05000000000000000000" pitchFamily="2" charset="2"/>
              <a:buChar char="Ø"/>
            </a:pPr>
            <a:r>
              <a:rPr lang="en-US" altLang="en-US" sz="1400" dirty="0"/>
              <a:t>Summary skill measure (average over hindcasts). Does not show </a:t>
            </a:r>
            <a:r>
              <a:rPr lang="en-US" altLang="en-US" sz="1400" dirty="0">
                <a:solidFill>
                  <a:srgbClr val="FF5050"/>
                </a:solidFill>
              </a:rPr>
              <a:t>windows of forecast opportunity</a:t>
            </a:r>
            <a:endParaRPr lang="en-US" altLang="en-US" sz="1400" dirty="0"/>
          </a:p>
          <a:p>
            <a:pPr marL="285750" indent="-285750" defTabSz="914400">
              <a:spcBef>
                <a:spcPts val="648"/>
              </a:spcBef>
              <a:spcAft>
                <a:spcPts val="648"/>
              </a:spcAft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FF0000"/>
                </a:solidFill>
              </a:rPr>
              <a:t>Large sampling uncertainty</a:t>
            </a:r>
            <a:r>
              <a:rPr lang="en-US" altLang="en-US" sz="1400" dirty="0">
                <a:solidFill>
                  <a:schemeClr val="tx1"/>
                </a:solidFill>
              </a:rPr>
              <a:t> </a:t>
            </a:r>
            <a:r>
              <a:rPr lang="en-US" altLang="en-US" sz="1400" dirty="0"/>
              <a:t>around scores of most interest</a:t>
            </a:r>
          </a:p>
          <a:p>
            <a:pPr marL="285750" indent="-285750" defTabSz="914400">
              <a:spcBef>
                <a:spcPts val="648"/>
              </a:spcBef>
              <a:spcAft>
                <a:spcPts val="648"/>
              </a:spcAft>
              <a:buFont typeface="Wingdings" panose="05000000000000000000" pitchFamily="2" charset="2"/>
              <a:buChar char="Ø"/>
            </a:pPr>
            <a:r>
              <a:rPr lang="en-US" altLang="en-US" sz="1400" dirty="0"/>
              <a:t>Hindcast ensemble size (e.g., 11-members) is smaller than real-time (e.g., 99-members) </a:t>
            </a:r>
          </a:p>
          <a:p>
            <a:pPr marL="285750" indent="-285750" defTabSz="914400">
              <a:spcBef>
                <a:spcPts val="648"/>
              </a:spcBef>
              <a:spcAft>
                <a:spcPts val="648"/>
              </a:spcAft>
              <a:buFont typeface="Wingdings" panose="05000000000000000000" pitchFamily="2" charset="2"/>
              <a:buChar char="Ø"/>
            </a:pPr>
            <a:r>
              <a:rPr lang="en-US" altLang="en-US" sz="1400" dirty="0"/>
              <a:t>The years included in hindcast period will influence the skill</a:t>
            </a:r>
          </a:p>
          <a:p>
            <a:pPr marL="285750" indent="-285750" defTabSz="914400">
              <a:spcBef>
                <a:spcPts val="648"/>
              </a:spcBef>
              <a:spcAft>
                <a:spcPts val="648"/>
              </a:spcAft>
              <a:buFont typeface="Wingdings" panose="05000000000000000000" pitchFamily="2" charset="2"/>
              <a:buChar char="Ø"/>
            </a:pPr>
            <a:r>
              <a:rPr lang="en-US" altLang="en-US" sz="1400" dirty="0"/>
              <a:t>Data for data assimilation is more sparse as go back in time </a:t>
            </a:r>
          </a:p>
          <a:p>
            <a:pPr marL="0" indent="0" defTabSz="914400">
              <a:spcBef>
                <a:spcPts val="2000"/>
              </a:spcBef>
              <a:spcAft>
                <a:spcPts val="648"/>
              </a:spcAft>
            </a:pPr>
            <a:r>
              <a:rPr lang="en-AU" dirty="0"/>
              <a:t>Seamless forecasts – integrating with the NWP forecast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79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14F4-DD92-4141-94B7-5BDFD672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Why consult with users and have partnerships?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FE2A7B-0F21-43AE-BB18-AA46EE62A0DE}"/>
              </a:ext>
            </a:extLst>
          </p:cNvPr>
          <p:cNvGrpSpPr/>
          <p:nvPr/>
        </p:nvGrpSpPr>
        <p:grpSpPr>
          <a:xfrm>
            <a:off x="5122031" y="2350583"/>
            <a:ext cx="3893419" cy="3710323"/>
            <a:chOff x="3783402" y="1015105"/>
            <a:chExt cx="3074600" cy="32073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C6E3CA-B6A0-480E-BA35-6F38DFD1B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" t="15174" r="17955" b="29758"/>
            <a:stretch/>
          </p:blipFill>
          <p:spPr>
            <a:xfrm>
              <a:off x="3783402" y="1596372"/>
              <a:ext cx="3074600" cy="2124307"/>
            </a:xfrm>
            <a:prstGeom prst="rect">
              <a:avLst/>
            </a:prstGeom>
          </p:spPr>
        </p:pic>
        <p:sp>
          <p:nvSpPr>
            <p:cNvPr id="6" name="Right Arrow 4">
              <a:extLst>
                <a:ext uri="{FF2B5EF4-FFF2-40B4-BE49-F238E27FC236}">
                  <a16:creationId xmlns:a16="http://schemas.microsoft.com/office/drawing/2014/main" id="{A0194C5B-386E-4EC0-A0C8-8C6322F11962}"/>
                </a:ext>
              </a:extLst>
            </p:cNvPr>
            <p:cNvSpPr/>
            <p:nvPr/>
          </p:nvSpPr>
          <p:spPr>
            <a:xfrm rot="6275173" flipV="1">
              <a:off x="3642953" y="2139101"/>
              <a:ext cx="1231056" cy="8461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1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D1A866-F32D-4712-84C1-1F07AD8DD5DC}"/>
                </a:ext>
              </a:extLst>
            </p:cNvPr>
            <p:cNvSpPr txBox="1"/>
            <p:nvPr/>
          </p:nvSpPr>
          <p:spPr>
            <a:xfrm>
              <a:off x="4075932" y="1159499"/>
              <a:ext cx="685800" cy="685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AU" sz="1600" dirty="0">
                  <a:solidFill>
                    <a:srgbClr val="010000"/>
                  </a:solidFill>
                  <a:latin typeface="Arial"/>
                </a:rPr>
                <a:t>The sidewalk that </a:t>
              </a:r>
            </a:p>
            <a:p>
              <a:pPr algn="ctr"/>
              <a:r>
                <a:rPr lang="en-AU" sz="1600" dirty="0">
                  <a:solidFill>
                    <a:srgbClr val="010000"/>
                  </a:solidFill>
                  <a:latin typeface="Arial"/>
                </a:rPr>
                <a:t>was built</a:t>
              </a:r>
            </a:p>
          </p:txBody>
        </p:sp>
        <p:sp>
          <p:nvSpPr>
            <p:cNvPr id="8" name="Right Arrow 8">
              <a:extLst>
                <a:ext uri="{FF2B5EF4-FFF2-40B4-BE49-F238E27FC236}">
                  <a16:creationId xmlns:a16="http://schemas.microsoft.com/office/drawing/2014/main" id="{F4BC5B67-A342-48F4-AA56-8F9329C50914}"/>
                </a:ext>
              </a:extLst>
            </p:cNvPr>
            <p:cNvSpPr/>
            <p:nvPr/>
          </p:nvSpPr>
          <p:spPr>
            <a:xfrm rot="6275173" flipV="1">
              <a:off x="5312016" y="2064806"/>
              <a:ext cx="1397803" cy="91948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1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C0258A-E876-4A76-B7B4-BCE329A37063}"/>
                </a:ext>
              </a:extLst>
            </p:cNvPr>
            <p:cNvSpPr txBox="1"/>
            <p:nvPr/>
          </p:nvSpPr>
          <p:spPr>
            <a:xfrm>
              <a:off x="5762527" y="1015105"/>
              <a:ext cx="685800" cy="685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AU" sz="1600" dirty="0">
                  <a:solidFill>
                    <a:srgbClr val="010000"/>
                  </a:solidFill>
                  <a:latin typeface="Arial"/>
                </a:rPr>
                <a:t>The sidewalk </a:t>
              </a:r>
            </a:p>
            <a:p>
              <a:r>
                <a:rPr lang="en-AU" sz="1600" dirty="0">
                  <a:solidFill>
                    <a:srgbClr val="010000"/>
                  </a:solidFill>
                  <a:latin typeface="Arial"/>
                </a:rPr>
                <a:t>the user wants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B65E5D-354D-4461-8E51-A2E16AED8FF8}"/>
                </a:ext>
              </a:extLst>
            </p:cNvPr>
            <p:cNvSpPr txBox="1"/>
            <p:nvPr/>
          </p:nvSpPr>
          <p:spPr>
            <a:xfrm>
              <a:off x="5888518" y="3536678"/>
              <a:ext cx="685800" cy="685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AU" sz="1050" dirty="0">
                  <a:solidFill>
                    <a:srgbClr val="010000"/>
                  </a:solidFill>
                  <a:latin typeface="Arial"/>
                </a:rPr>
                <a:t>Canberra 2017</a:t>
              </a: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E4AA422-F91F-4FEC-8B03-067F174BE826}"/>
              </a:ext>
            </a:extLst>
          </p:cNvPr>
          <p:cNvSpPr txBox="1">
            <a:spLocks/>
          </p:cNvSpPr>
          <p:nvPr/>
        </p:nvSpPr>
        <p:spPr>
          <a:xfrm>
            <a:off x="128550" y="2114920"/>
            <a:ext cx="4396159" cy="405512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t" hangingPunct="1">
              <a:spcBef>
                <a:spcPct val="30000"/>
              </a:spcBef>
              <a:spcAft>
                <a:spcPct val="30000"/>
              </a:spcAft>
              <a:buChar char="•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rtl="0" eaLnBrk="1" fontAlgn="t" hangingPunct="1">
              <a:spcBef>
                <a:spcPct val="15000"/>
              </a:spcBef>
              <a:spcAft>
                <a:spcPct val="15000"/>
              </a:spcAft>
              <a:buFont typeface="Arial" charset="0"/>
              <a:buChar char="–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rtl="0" eaLnBrk="1" fontAlgn="t" hangingPunct="1">
              <a:spcBef>
                <a:spcPct val="15000"/>
              </a:spcBef>
              <a:spcAft>
                <a:spcPct val="15000"/>
              </a:spcAft>
              <a:buChar char="•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rtl="0" eaLnBrk="1" fontAlgn="t" hangingPunct="1">
              <a:spcBef>
                <a:spcPct val="15000"/>
              </a:spcBef>
              <a:spcAft>
                <a:spcPct val="15000"/>
              </a:spcAft>
              <a:buChar char="–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>
              <a:spcAft>
                <a:spcPts val="900"/>
              </a:spcAft>
              <a:buFont typeface="Arial" charset="0"/>
              <a:buNone/>
            </a:pPr>
            <a:r>
              <a:rPr lang="en-US" sz="2000" dirty="0"/>
              <a:t>No matter how accurate a weather forecast or climate outlook is:</a:t>
            </a:r>
          </a:p>
          <a:p>
            <a:pPr marL="606473" lvl="1" indent="-257168" defTabSz="914400">
              <a:spcAft>
                <a:spcPts val="900"/>
              </a:spcAft>
            </a:pPr>
            <a:r>
              <a:rPr lang="en-US" sz="2000" dirty="0"/>
              <a:t>If it doesn’t provide information users need</a:t>
            </a:r>
          </a:p>
          <a:p>
            <a:pPr marL="606473" lvl="1" indent="-257168" defTabSz="914400">
              <a:spcAft>
                <a:spcPts val="900"/>
              </a:spcAft>
            </a:pPr>
            <a:r>
              <a:rPr lang="en-US" sz="2000" dirty="0"/>
              <a:t>If it isn’t issued when users are making their critical decisions </a:t>
            </a:r>
          </a:p>
          <a:p>
            <a:pPr marL="606473" lvl="1" indent="-257168" defTabSz="914400">
              <a:spcAft>
                <a:spcPts val="900"/>
              </a:spcAft>
            </a:pPr>
            <a:r>
              <a:rPr lang="en-US" sz="2000" dirty="0"/>
              <a:t>If it is misinterpreted</a:t>
            </a:r>
          </a:p>
          <a:p>
            <a:pPr marL="606473" lvl="1" indent="-257168" defTabSz="914400">
              <a:spcAft>
                <a:spcPts val="900"/>
              </a:spcAft>
            </a:pPr>
            <a:r>
              <a:rPr lang="en-US" sz="2000" dirty="0"/>
              <a:t>If it cannot help make a decision….</a:t>
            </a:r>
          </a:p>
          <a:p>
            <a:pPr marL="0" lvl="1" indent="0" defTabSz="914400">
              <a:spcAft>
                <a:spcPts val="900"/>
              </a:spcAft>
              <a:buFont typeface="Arial" charset="0"/>
              <a:buNone/>
            </a:pPr>
            <a:r>
              <a:rPr lang="en-US" sz="2000" i="1" dirty="0"/>
              <a:t>*The forecast has little real value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284743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409575" y="5453063"/>
            <a:ext cx="6400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t"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rgbClr val="666666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fontAlgn="t">
              <a:spcBef>
                <a:spcPct val="15000"/>
              </a:spcBef>
              <a:spcAft>
                <a:spcPct val="15000"/>
              </a:spcAft>
              <a:buFont typeface="Arial" charset="0"/>
              <a:buChar char="–"/>
              <a:defRPr sz="2400">
                <a:solidFill>
                  <a:srgbClr val="666666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fontAlgn="t">
              <a:spcBef>
                <a:spcPct val="15000"/>
              </a:spcBef>
              <a:spcAft>
                <a:spcPct val="15000"/>
              </a:spcAft>
              <a:buChar char="•"/>
              <a:defRPr sz="2400">
                <a:solidFill>
                  <a:srgbClr val="666666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fontAlgn="t">
              <a:spcBef>
                <a:spcPct val="15000"/>
              </a:spcBef>
              <a:spcAft>
                <a:spcPct val="15000"/>
              </a:spcAft>
              <a:buChar char="–"/>
              <a:defRPr sz="2400">
                <a:solidFill>
                  <a:srgbClr val="666666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400" dirty="0">
                <a:solidFill>
                  <a:schemeClr val="tx1"/>
                </a:solidFill>
              </a:rPr>
              <a:t>Debbie Hudson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400" dirty="0">
                <a:solidFill>
                  <a:schemeClr val="tx1"/>
                </a:solidFill>
              </a:rPr>
              <a:t>03 9669 4796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400" dirty="0">
                <a:solidFill>
                  <a:schemeClr val="tx1"/>
                </a:solidFill>
              </a:rPr>
              <a:t>Debbie.Hudson@bom.gov.au</a:t>
            </a: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361950" y="4727576"/>
            <a:ext cx="7772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fontAlgn="t"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rgbClr val="666666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fontAlgn="t">
              <a:spcBef>
                <a:spcPct val="15000"/>
              </a:spcBef>
              <a:spcAft>
                <a:spcPct val="15000"/>
              </a:spcAft>
              <a:buFont typeface="Arial" charset="0"/>
              <a:buChar char="–"/>
              <a:defRPr sz="2400">
                <a:solidFill>
                  <a:srgbClr val="666666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fontAlgn="t">
              <a:spcBef>
                <a:spcPct val="15000"/>
              </a:spcBef>
              <a:spcAft>
                <a:spcPct val="15000"/>
              </a:spcAft>
              <a:buChar char="•"/>
              <a:defRPr sz="2400">
                <a:solidFill>
                  <a:srgbClr val="666666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fontAlgn="t">
              <a:spcBef>
                <a:spcPct val="15000"/>
              </a:spcBef>
              <a:spcAft>
                <a:spcPct val="15000"/>
              </a:spcAft>
              <a:buChar char="–"/>
              <a:defRPr sz="2400">
                <a:solidFill>
                  <a:srgbClr val="666666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dirty="0">
                <a:solidFill>
                  <a:srgbClr val="1F5C80"/>
                </a:solidFill>
              </a:rPr>
              <a:t>Thank you…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575" y="2499051"/>
            <a:ext cx="843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Partnerships</a:t>
            </a:r>
            <a:r>
              <a:rPr lang="en-US" sz="2800" dirty="0"/>
              <a:t> with users will become increasingly important in order to unlock the true potential and </a:t>
            </a:r>
            <a:r>
              <a:rPr lang="en-US" sz="2800" dirty="0">
                <a:solidFill>
                  <a:schemeClr val="tx2"/>
                </a:solidFill>
              </a:rPr>
              <a:t>value</a:t>
            </a:r>
            <a:r>
              <a:rPr lang="en-US" sz="2800" dirty="0"/>
              <a:t> of multi-week and seasonal forecasts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220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5" descr="multiweek_tsfmax_australia_decile_20121227_fortnight_1_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07324"/>
            <a:ext cx="1687481" cy="126800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r="12224" b="4840"/>
          <a:stretch/>
        </p:blipFill>
        <p:spPr bwMode="auto">
          <a:xfrm>
            <a:off x="41811" y="1869279"/>
            <a:ext cx="1785593" cy="130833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/>
          <a:stretch/>
        </p:blipFill>
        <p:spPr bwMode="auto">
          <a:xfrm flipH="1">
            <a:off x="2309498" y="5573946"/>
            <a:ext cx="1537361" cy="122015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4885542" y="5474372"/>
            <a:ext cx="1719581" cy="1650788"/>
            <a:chOff x="5600700" y="1493839"/>
            <a:chExt cx="1797050" cy="1719261"/>
          </a:xfrm>
          <a:effectLst>
            <a:glow>
              <a:schemeClr val="accent1">
                <a:alpha val="40000"/>
              </a:schemeClr>
            </a:glow>
          </a:effectLst>
        </p:grpSpPr>
        <p:pic>
          <p:nvPicPr>
            <p:cNvPr id="70" name="Picture 10" descr="acros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53" t="10008" r="25514" b="68300"/>
            <a:stretch>
              <a:fillRect/>
            </a:stretch>
          </p:blipFill>
          <p:spPr bwMode="auto">
            <a:xfrm>
              <a:off x="5600700" y="1493839"/>
              <a:ext cx="1704153" cy="135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Arc 70"/>
            <p:cNvSpPr/>
            <p:nvPr/>
          </p:nvSpPr>
          <p:spPr>
            <a:xfrm rot="16200000">
              <a:off x="6425407" y="2240756"/>
              <a:ext cx="1008061" cy="936625"/>
            </a:xfrm>
            <a:prstGeom prst="arc">
              <a:avLst/>
            </a:prstGeom>
            <a:ln w="1905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72" name="Arc 71"/>
            <p:cNvSpPr/>
            <p:nvPr/>
          </p:nvSpPr>
          <p:spPr>
            <a:xfrm rot="5400000">
              <a:off x="6385720" y="2034381"/>
              <a:ext cx="1008061" cy="936625"/>
            </a:xfrm>
            <a:prstGeom prst="arc">
              <a:avLst/>
            </a:prstGeom>
            <a:ln w="1905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6"/>
          <a:stretch/>
        </p:blipFill>
        <p:spPr>
          <a:xfrm>
            <a:off x="7192768" y="1880899"/>
            <a:ext cx="1951232" cy="115174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4" name="TextBox 73"/>
          <p:cNvSpPr txBox="1"/>
          <p:nvPr/>
        </p:nvSpPr>
        <p:spPr>
          <a:xfrm>
            <a:off x="8072093" y="3015011"/>
            <a:ext cx="1071907" cy="244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700" baseline="0" dirty="0">
                <a:solidFill>
                  <a:srgbClr val="010000"/>
                </a:solidFill>
                <a:latin typeface="Arial"/>
              </a:rPr>
              <a:t>Photo: Jennifer Metcalfe,</a:t>
            </a:r>
            <a:r>
              <a:rPr lang="en-AU" sz="700" dirty="0">
                <a:solidFill>
                  <a:srgbClr val="010000"/>
                </a:solidFill>
                <a:latin typeface="Arial"/>
              </a:rPr>
              <a:t> </a:t>
            </a:r>
            <a:r>
              <a:rPr lang="en-AU" sz="700" dirty="0" err="1">
                <a:solidFill>
                  <a:srgbClr val="010000"/>
                </a:solidFill>
                <a:latin typeface="Arial"/>
              </a:rPr>
              <a:t>Econnect</a:t>
            </a:r>
            <a:r>
              <a:rPr lang="en-AU" sz="700" dirty="0">
                <a:solidFill>
                  <a:srgbClr val="010000"/>
                </a:solidFill>
                <a:latin typeface="Arial"/>
              </a:rPr>
              <a:t> Communications</a:t>
            </a:r>
            <a:endParaRPr lang="en-AU" sz="700" baseline="0" dirty="0">
              <a:solidFill>
                <a:srgbClr val="010000"/>
              </a:solidFill>
              <a:latin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46582" y="2225225"/>
            <a:ext cx="1127441" cy="1029842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504350" y="5541872"/>
            <a:ext cx="2016845" cy="961833"/>
          </a:xfrm>
          <a:prstGeom prst="roundRect">
            <a:avLst/>
          </a:prstGeom>
          <a:solidFill>
            <a:srgbClr val="FFD8D1"/>
          </a:solidFill>
          <a:ln w="19050" cap="flat" cmpd="sng" algn="ctr">
            <a:solidFill>
              <a:srgbClr val="FC440A"/>
            </a:solidFill>
            <a:prstDash val="solid"/>
          </a:ln>
          <a:effectLst>
            <a:outerShdw blurRad="40000" dist="23000" dir="5400000" sx="106000" sy="106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Package 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needs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Forecast system development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495048" y="3898769"/>
            <a:ext cx="2016845" cy="961833"/>
          </a:xfrm>
          <a:prstGeom prst="roundRect">
            <a:avLst/>
          </a:prstGeom>
          <a:solidFill>
            <a:srgbClr val="FFD8D1"/>
          </a:solidFill>
          <a:ln w="19050" cap="flat" cmpd="sng" algn="ctr">
            <a:solidFill>
              <a:srgbClr val="FC440A"/>
            </a:solidFill>
            <a:prstDash val="solid"/>
          </a:ln>
          <a:effectLst>
            <a:outerShdw blurRad="40000" dist="23000" dir="5400000" sx="106000" sy="106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000000"/>
                </a:solidFill>
                <a:latin typeface="Calibri"/>
              </a:rPr>
              <a:t>Work Package 2:</a:t>
            </a:r>
            <a:r>
              <a:rPr lang="en-US" sz="15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Extreme forecast products development and delivery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256615" y="2293233"/>
            <a:ext cx="1617784" cy="961833"/>
          </a:xfrm>
          <a:prstGeom prst="roundRect">
            <a:avLst/>
          </a:prstGeom>
          <a:solidFill>
            <a:srgbClr val="FFD8D1"/>
          </a:solidFill>
          <a:ln w="19050" cap="flat" cmpd="sng" algn="ctr">
            <a:solidFill>
              <a:srgbClr val="FC440A"/>
            </a:solidFill>
            <a:prstDash val="solid"/>
          </a:ln>
          <a:effectLst>
            <a:outerShdw blurRad="40000" dist="23000" dir="5400000" sx="106000" sy="106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000000"/>
                </a:solidFill>
                <a:latin typeface="Calibri"/>
              </a:rPr>
              <a:t>Work Package 3: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Interfacing to Industry decisions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141027" y="2298091"/>
            <a:ext cx="1617926" cy="961833"/>
          </a:xfrm>
          <a:prstGeom prst="roundRect">
            <a:avLst/>
          </a:prstGeom>
          <a:solidFill>
            <a:srgbClr val="FFD8D1"/>
          </a:solidFill>
          <a:ln w="19050" cap="flat" cmpd="sng" algn="ctr">
            <a:solidFill>
              <a:srgbClr val="FC440A"/>
            </a:solidFill>
            <a:prstDash val="solid"/>
          </a:ln>
          <a:effectLst>
            <a:outerShdw blurRad="40000" dist="23000" dir="5400000" sx="106000" sy="106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kern="0" dirty="0">
                <a:solidFill>
                  <a:srgbClr val="000000"/>
                </a:solidFill>
                <a:latin typeface="Calibri"/>
                <a:ea typeface="+mn-ea"/>
              </a:rPr>
              <a:t>Work Package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Extension and training</a:t>
            </a:r>
          </a:p>
        </p:txBody>
      </p:sp>
      <p:cxnSp>
        <p:nvCxnSpPr>
          <p:cNvPr id="54" name="Straight Arrow Connector 53"/>
          <p:cNvCxnSpPr>
            <a:cxnSpLocks/>
            <a:stCxn id="53" idx="3"/>
            <a:endCxn id="49" idx="2"/>
          </p:cNvCxnSpPr>
          <p:nvPr/>
        </p:nvCxnSpPr>
        <p:spPr>
          <a:xfrm flipV="1">
            <a:off x="2758953" y="2740146"/>
            <a:ext cx="1187628" cy="38862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sx="102000" sy="102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</p:cxnSp>
      <p:cxnSp>
        <p:nvCxnSpPr>
          <p:cNvPr id="55" name="Straight Arrow Connector 54"/>
          <p:cNvCxnSpPr>
            <a:stCxn id="49" idx="6"/>
            <a:endCxn id="52" idx="1"/>
          </p:cNvCxnSpPr>
          <p:nvPr/>
        </p:nvCxnSpPr>
        <p:spPr>
          <a:xfrm>
            <a:off x="5074023" y="2740146"/>
            <a:ext cx="1182593" cy="34004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sx="102000" sy="102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</p:cxnSp>
      <p:cxnSp>
        <p:nvCxnSpPr>
          <p:cNvPr id="56" name="Straight Arrow Connector 55"/>
          <p:cNvCxnSpPr>
            <a:stCxn id="49" idx="4"/>
            <a:endCxn id="51" idx="0"/>
          </p:cNvCxnSpPr>
          <p:nvPr/>
        </p:nvCxnSpPr>
        <p:spPr>
          <a:xfrm flipH="1">
            <a:off x="4503470" y="3255067"/>
            <a:ext cx="6832" cy="643702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Curved Connector 56"/>
          <p:cNvCxnSpPr>
            <a:endCxn id="50" idx="1"/>
          </p:cNvCxnSpPr>
          <p:nvPr/>
        </p:nvCxnSpPr>
        <p:spPr>
          <a:xfrm rot="16200000" flipH="1">
            <a:off x="1231105" y="3749544"/>
            <a:ext cx="2767721" cy="1778768"/>
          </a:xfrm>
          <a:prstGeom prst="curvedConnector2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</p:cxnSp>
      <p:cxnSp>
        <p:nvCxnSpPr>
          <p:cNvPr id="58" name="Straight Arrow Connector 57"/>
          <p:cNvCxnSpPr>
            <a:stCxn id="50" idx="0"/>
            <a:endCxn id="51" idx="2"/>
          </p:cNvCxnSpPr>
          <p:nvPr/>
        </p:nvCxnSpPr>
        <p:spPr>
          <a:xfrm flipH="1" flipV="1">
            <a:off x="4503470" y="4860602"/>
            <a:ext cx="9302" cy="68127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Curved Connector 58"/>
          <p:cNvCxnSpPr>
            <a:cxnSpLocks/>
            <a:stCxn id="53" idx="2"/>
            <a:endCxn id="51" idx="1"/>
          </p:cNvCxnSpPr>
          <p:nvPr/>
        </p:nvCxnSpPr>
        <p:spPr>
          <a:xfrm rot="16200000" flipH="1">
            <a:off x="2162638" y="3047276"/>
            <a:ext cx="1119762" cy="1545058"/>
          </a:xfrm>
          <a:prstGeom prst="curvedConnector2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</p:cxnSp>
      <p:cxnSp>
        <p:nvCxnSpPr>
          <p:cNvPr id="60" name="Curved Connector 59"/>
          <p:cNvCxnSpPr>
            <a:stCxn id="52" idx="2"/>
            <a:endCxn id="51" idx="3"/>
          </p:cNvCxnSpPr>
          <p:nvPr/>
        </p:nvCxnSpPr>
        <p:spPr>
          <a:xfrm rot="5400000">
            <a:off x="5726390" y="3040569"/>
            <a:ext cx="1124620" cy="1553615"/>
          </a:xfrm>
          <a:prstGeom prst="curvedConnector2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</p:cxnSp>
      <p:cxnSp>
        <p:nvCxnSpPr>
          <p:cNvPr id="61" name="Curved Connector 60"/>
          <p:cNvCxnSpPr>
            <a:cxnSpLocks/>
            <a:stCxn id="52" idx="0"/>
            <a:endCxn id="53" idx="0"/>
          </p:cNvCxnSpPr>
          <p:nvPr/>
        </p:nvCxnSpPr>
        <p:spPr>
          <a:xfrm rot="16200000" flipH="1" flipV="1">
            <a:off x="4505320" y="-262097"/>
            <a:ext cx="4858" cy="5115517"/>
          </a:xfrm>
          <a:prstGeom prst="curvedConnector3">
            <a:avLst>
              <a:gd name="adj1" fmla="val -470564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</p:cxnSp>
      <p:sp>
        <p:nvSpPr>
          <p:cNvPr id="42" name="TextBox 41"/>
          <p:cNvSpPr txBox="1"/>
          <p:nvPr/>
        </p:nvSpPr>
        <p:spPr>
          <a:xfrm>
            <a:off x="6010335" y="3727516"/>
            <a:ext cx="137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817" y="3430684"/>
            <a:ext cx="137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Adoption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53302" y="3723663"/>
            <a:ext cx="137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990" y="2459288"/>
            <a:ext cx="137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Adoption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59456" y="2463147"/>
            <a:ext cx="137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Adoption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28523" y="4801486"/>
            <a:ext cx="137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51369" y="4801485"/>
            <a:ext cx="137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08078" y="1831179"/>
            <a:ext cx="137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Feedback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53" y="470943"/>
            <a:ext cx="1272031" cy="944651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22761" y="5255505"/>
            <a:ext cx="1982744" cy="15696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Research partners</a:t>
            </a:r>
          </a:p>
          <a:p>
            <a:r>
              <a:rPr lang="en-US" sz="900" dirty="0">
                <a:solidFill>
                  <a:srgbClr val="000000"/>
                </a:solidFill>
              </a:rPr>
              <a:t>BoM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Univ. Melbourne</a:t>
            </a:r>
          </a:p>
          <a:p>
            <a:r>
              <a:rPr lang="en-US" sz="900" dirty="0">
                <a:solidFill>
                  <a:srgbClr val="000000"/>
                </a:solidFill>
              </a:rPr>
              <a:t>Monash Univ.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Univ. S. Queensland</a:t>
            </a:r>
          </a:p>
          <a:p>
            <a:r>
              <a:rPr lang="en-US" sz="900" dirty="0">
                <a:solidFill>
                  <a:srgbClr val="000000"/>
                </a:solidFill>
              </a:rPr>
              <a:t>SARDI</a:t>
            </a:r>
          </a:p>
          <a:p>
            <a:r>
              <a:rPr lang="en-US" sz="900" dirty="0">
                <a:solidFill>
                  <a:srgbClr val="000000"/>
                </a:solidFill>
              </a:rPr>
              <a:t>DEDJTR</a:t>
            </a:r>
          </a:p>
          <a:p>
            <a:r>
              <a:rPr lang="en-US" sz="900" dirty="0">
                <a:solidFill>
                  <a:srgbClr val="000000"/>
                </a:solidFill>
              </a:rPr>
              <a:t>DAFQ</a:t>
            </a:r>
          </a:p>
          <a:p>
            <a:r>
              <a:rPr lang="en-US" sz="900" dirty="0" err="1">
                <a:solidFill>
                  <a:srgbClr val="000000"/>
                </a:solidFill>
              </a:rPr>
              <a:t>Birchip</a:t>
            </a:r>
            <a:r>
              <a:rPr lang="en-US" sz="900" dirty="0">
                <a:solidFill>
                  <a:srgbClr val="000000"/>
                </a:solidFill>
              </a:rPr>
              <a:t> Cropping Group</a:t>
            </a:r>
          </a:p>
        </p:txBody>
      </p:sp>
      <p:pic>
        <p:nvPicPr>
          <p:cNvPr id="84" name="Picture 4" descr="http://poama.bom.gov.au/trial/general/plots/m24/ehf/e24_ehf_sev_20121227_fortnight_2_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22" y="3543738"/>
            <a:ext cx="1679092" cy="124252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7192768" y="5201237"/>
            <a:ext cx="1917962" cy="16144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Rural RDC  &amp; other partners</a:t>
            </a:r>
          </a:p>
          <a:p>
            <a:r>
              <a:rPr lang="en-US" sz="900" dirty="0">
                <a:solidFill>
                  <a:srgbClr val="000000"/>
                </a:solidFill>
              </a:rPr>
              <a:t>Meat and Livestock Australia</a:t>
            </a:r>
          </a:p>
          <a:p>
            <a:r>
              <a:rPr lang="en-US" sz="900" dirty="0">
                <a:solidFill>
                  <a:srgbClr val="000000"/>
                </a:solidFill>
              </a:rPr>
              <a:t>Grains RDC</a:t>
            </a:r>
          </a:p>
          <a:p>
            <a:r>
              <a:rPr lang="en-US" sz="900" dirty="0">
                <a:solidFill>
                  <a:srgbClr val="000000"/>
                </a:solidFill>
              </a:rPr>
              <a:t>Sugar Research Australia</a:t>
            </a:r>
          </a:p>
          <a:p>
            <a:r>
              <a:rPr lang="en-US" sz="900" dirty="0">
                <a:solidFill>
                  <a:srgbClr val="000000"/>
                </a:solidFill>
              </a:rPr>
              <a:t>Cotton RDC</a:t>
            </a:r>
          </a:p>
          <a:p>
            <a:r>
              <a:rPr lang="en-US" sz="900" dirty="0" err="1">
                <a:solidFill>
                  <a:srgbClr val="000000"/>
                </a:solidFill>
              </a:rPr>
              <a:t>AgriFutures</a:t>
            </a:r>
            <a:r>
              <a:rPr lang="en-US" sz="900" dirty="0">
                <a:solidFill>
                  <a:srgbClr val="000000"/>
                </a:solidFill>
              </a:rPr>
              <a:t> Australia</a:t>
            </a:r>
          </a:p>
          <a:p>
            <a:r>
              <a:rPr lang="en-US" sz="900" dirty="0">
                <a:solidFill>
                  <a:srgbClr val="000000"/>
                </a:solidFill>
              </a:rPr>
              <a:t>Dairy Australia</a:t>
            </a:r>
          </a:p>
          <a:p>
            <a:r>
              <a:rPr lang="en-US" sz="900" dirty="0">
                <a:solidFill>
                  <a:srgbClr val="000000"/>
                </a:solidFill>
              </a:rPr>
              <a:t>Wine Australia</a:t>
            </a:r>
          </a:p>
          <a:p>
            <a:r>
              <a:rPr lang="en-US" sz="900" dirty="0">
                <a:solidFill>
                  <a:srgbClr val="000000"/>
                </a:solidFill>
              </a:rPr>
              <a:t>Australian Pork</a:t>
            </a:r>
          </a:p>
        </p:txBody>
      </p:sp>
      <p:cxnSp>
        <p:nvCxnSpPr>
          <p:cNvPr id="62" name="Curved Connector 61"/>
          <p:cNvCxnSpPr>
            <a:endCxn id="50" idx="3"/>
          </p:cNvCxnSpPr>
          <p:nvPr/>
        </p:nvCxnSpPr>
        <p:spPr>
          <a:xfrm rot="5400000">
            <a:off x="4975550" y="3805571"/>
            <a:ext cx="2762863" cy="1671572"/>
          </a:xfrm>
          <a:prstGeom prst="curvedConnector2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</p:cxnSp>
      <p:sp>
        <p:nvSpPr>
          <p:cNvPr id="41" name="Title 1"/>
          <p:cNvSpPr txBox="1">
            <a:spLocks/>
          </p:cNvSpPr>
          <p:nvPr/>
        </p:nvSpPr>
        <p:spPr bwMode="auto">
          <a:xfrm>
            <a:off x="1136728" y="318567"/>
            <a:ext cx="7015021" cy="11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E5F7E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AU" sz="3200" dirty="0"/>
              <a:t>Forewarned is forearmed</a:t>
            </a:r>
          </a:p>
          <a:p>
            <a:r>
              <a:rPr lang="en-AU" sz="2000" dirty="0"/>
              <a:t>Managing the impacts of extreme climate events</a:t>
            </a:r>
          </a:p>
        </p:txBody>
      </p:sp>
    </p:spTree>
    <p:extLst>
      <p:ext uri="{BB962C8B-B14F-4D97-AF65-F5344CB8AC3E}">
        <p14:creationId xmlns:p14="http://schemas.microsoft.com/office/powerpoint/2010/main" val="416211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504573" y="3715921"/>
            <a:ext cx="2016845" cy="961833"/>
          </a:xfrm>
          <a:prstGeom prst="roundRect">
            <a:avLst/>
          </a:prstGeom>
          <a:solidFill>
            <a:srgbClr val="FFD8D1"/>
          </a:solidFill>
          <a:ln w="9525" cap="flat" cmpd="sng" algn="ctr">
            <a:solidFill>
              <a:srgbClr val="FC440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package 2: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Extreme forecast products development and delivery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77" y="470943"/>
            <a:ext cx="1272031" cy="944651"/>
          </a:xfrm>
          <a:prstGeom prst="rect">
            <a:avLst/>
          </a:prstGeom>
        </p:spPr>
      </p:pic>
      <p:pic>
        <p:nvPicPr>
          <p:cNvPr id="84" name="Picture 4" descr="http://poama.bom.gov.au/trial/general/plots/m24/ehf/e24_ehf_sev_20121227_fortnight_2_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55" y="2496014"/>
            <a:ext cx="2952272" cy="21010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5" descr="multiweek_tsfmax_australia_decile_20121227_fortnight_1_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" y="2518217"/>
            <a:ext cx="2779241" cy="2088379"/>
          </a:xfrm>
          <a:prstGeom prst="rect">
            <a:avLst/>
          </a:prstGeom>
          <a:noFill/>
          <a:ln w="28575">
            <a:solidFill>
              <a:srgbClr val="66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54555" y="1764611"/>
            <a:ext cx="2921354" cy="1912050"/>
            <a:chOff x="3083130" y="1784273"/>
            <a:chExt cx="2921354" cy="1912050"/>
          </a:xfrm>
        </p:grpSpPr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884" y="1784273"/>
              <a:ext cx="289560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130" y="2877173"/>
              <a:ext cx="29146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4446" y="324631"/>
            <a:ext cx="6530890" cy="1143000"/>
          </a:xfrm>
        </p:spPr>
        <p:txBody>
          <a:bodyPr>
            <a:normAutofit/>
          </a:bodyPr>
          <a:lstStyle/>
          <a:p>
            <a:r>
              <a:rPr lang="en-AU" sz="3200" dirty="0"/>
              <a:t>Work Package 2: Developing and delivering forecasts</a:t>
            </a: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4999EE5E-61A8-4F74-878C-09F001868039}"/>
              </a:ext>
            </a:extLst>
          </p:cNvPr>
          <p:cNvSpPr/>
          <p:nvPr/>
        </p:nvSpPr>
        <p:spPr>
          <a:xfrm>
            <a:off x="269875" y="4853282"/>
            <a:ext cx="8719404" cy="1936379"/>
          </a:xfrm>
          <a:prstGeom prst="roundRect">
            <a:avLst/>
          </a:prstGeom>
          <a:noFill/>
          <a:ln w="38100"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8A289D-B5FB-4F2D-9812-2C93F01C6D72}"/>
              </a:ext>
            </a:extLst>
          </p:cNvPr>
          <p:cNvSpPr/>
          <p:nvPr/>
        </p:nvSpPr>
        <p:spPr>
          <a:xfrm>
            <a:off x="466783" y="5005863"/>
            <a:ext cx="8522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Develop a range of heat, cold and rainfall </a:t>
            </a:r>
            <a:r>
              <a:rPr lang="en-AU" sz="1400" dirty="0">
                <a:solidFill>
                  <a:srgbClr val="010000"/>
                </a:solidFill>
              </a:rPr>
              <a:t>experimental extremes forecast products </a:t>
            </a:r>
            <a:r>
              <a:rPr lang="en-AU" sz="1400" dirty="0"/>
              <a:t>from ACCESS-S on multi-week to seasonal timescales;</a:t>
            </a:r>
          </a:p>
          <a:p>
            <a:pPr marL="285750" lvl="0" indent="-285750">
              <a:spcBef>
                <a:spcPts val="1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Make </a:t>
            </a:r>
            <a:r>
              <a:rPr lang="en-AU" sz="1400" dirty="0">
                <a:solidFill>
                  <a:srgbClr val="010000"/>
                </a:solidFill>
              </a:rPr>
              <a:t>experimental products </a:t>
            </a:r>
            <a:r>
              <a:rPr lang="en-AU" sz="1400" dirty="0"/>
              <a:t>available on a research web server for </a:t>
            </a:r>
            <a:r>
              <a:rPr lang="en-AU" sz="1400" dirty="0">
                <a:solidFill>
                  <a:srgbClr val="010000"/>
                </a:solidFill>
              </a:rPr>
              <a:t>trial</a:t>
            </a:r>
            <a:r>
              <a:rPr lang="en-AU" sz="1400" dirty="0"/>
              <a:t> and </a:t>
            </a:r>
            <a:r>
              <a:rPr lang="en-AU" sz="1400" dirty="0">
                <a:solidFill>
                  <a:srgbClr val="010000"/>
                </a:solidFill>
              </a:rPr>
              <a:t>feedback</a:t>
            </a:r>
            <a:r>
              <a:rPr lang="en-AU" sz="1400" dirty="0"/>
              <a:t>;</a:t>
            </a:r>
          </a:p>
          <a:p>
            <a:pPr marL="285750" lvl="0" indent="-285750">
              <a:spcBef>
                <a:spcPts val="1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010000"/>
                </a:solidFill>
              </a:rPr>
              <a:t>Deliver operational forecasts </a:t>
            </a:r>
            <a:r>
              <a:rPr lang="en-AU" sz="1400" dirty="0"/>
              <a:t>for a subset that have sufficient accuracy and utility. The products will be of broad utility across industries (i.e. not highly tailored for a specific industry).</a:t>
            </a:r>
          </a:p>
        </p:txBody>
      </p:sp>
    </p:spTree>
    <p:extLst>
      <p:ext uri="{BB962C8B-B14F-4D97-AF65-F5344CB8AC3E}">
        <p14:creationId xmlns:p14="http://schemas.microsoft.com/office/powerpoint/2010/main" val="192511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38" y="1977504"/>
            <a:ext cx="8898924" cy="51611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schemeClr val="tx2"/>
                </a:solidFill>
              </a:rPr>
              <a:t>Forecasting </a:t>
            </a:r>
            <a:r>
              <a:rPr lang="en-AU" u="sng" dirty="0">
                <a:solidFill>
                  <a:schemeClr val="tx2"/>
                </a:solidFill>
              </a:rPr>
              <a:t>climate extremes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AU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800" dirty="0"/>
              <a:t>Averaged/accumulated over a period (e.g. week, fortnight, month, season)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800" dirty="0"/>
              <a:t>e.g., extremely hot month, extremely dry season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schemeClr val="tx2"/>
                </a:solidFill>
              </a:rPr>
              <a:t>Forecasting </a:t>
            </a:r>
            <a:r>
              <a:rPr lang="en-AU" u="sng" dirty="0">
                <a:solidFill>
                  <a:schemeClr val="tx2"/>
                </a:solidFill>
              </a:rPr>
              <a:t>extreme weather events </a:t>
            </a:r>
            <a:r>
              <a:rPr lang="en-AU" dirty="0">
                <a:solidFill>
                  <a:schemeClr val="tx2"/>
                </a:solidFill>
              </a:rPr>
              <a:t>(beyond the 7-day forecast)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800" dirty="0"/>
              <a:t>Likelihood of weather events in a given period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800" dirty="0"/>
              <a:t>e.g., probability of heatwaves, frosts, heavy rainfall events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15690" y="290537"/>
            <a:ext cx="6783301" cy="1143000"/>
          </a:xfrm>
        </p:spPr>
        <p:txBody>
          <a:bodyPr/>
          <a:lstStyle/>
          <a:p>
            <a:pPr defTabSz="914400"/>
            <a:r>
              <a:rPr lang="en-AU" altLang="en-US" dirty="0"/>
              <a:t>What is an extremes forecast product?</a:t>
            </a:r>
          </a:p>
        </p:txBody>
      </p:sp>
    </p:spTree>
    <p:extLst>
      <p:ext uri="{BB962C8B-B14F-4D97-AF65-F5344CB8AC3E}">
        <p14:creationId xmlns:p14="http://schemas.microsoft.com/office/powerpoint/2010/main" val="176864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3C6B39-B041-4C11-BE52-2B0C7A2F89AF}"/>
              </a:ext>
            </a:extLst>
          </p:cNvPr>
          <p:cNvSpPr txBox="1">
            <a:spLocks/>
          </p:cNvSpPr>
          <p:nvPr/>
        </p:nvSpPr>
        <p:spPr bwMode="auto">
          <a:xfrm>
            <a:off x="1058519" y="486694"/>
            <a:ext cx="78867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E5F7E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AU" dirty="0"/>
              <a:t>Experimental forecast products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C05CD-9926-4AB7-A63F-9DE314C23082}"/>
              </a:ext>
            </a:extLst>
          </p:cNvPr>
          <p:cNvSpPr txBox="1"/>
          <p:nvPr/>
        </p:nvSpPr>
        <p:spPr>
          <a:xfrm>
            <a:off x="84100" y="2324646"/>
            <a:ext cx="37980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ACCESS-S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99-member ensemble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Forecasts are updated every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Outlooks for multi-week (sub-seasonal) and seasonal timescales</a:t>
            </a:r>
          </a:p>
          <a:p>
            <a:endParaRPr lang="en-AU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F3F08-A8EF-4E58-BB22-FD9EE0A4944A}"/>
              </a:ext>
            </a:extLst>
          </p:cNvPr>
          <p:cNvSpPr txBox="1"/>
          <p:nvPr/>
        </p:nvSpPr>
        <p:spPr>
          <a:xfrm>
            <a:off x="5412260" y="1924536"/>
            <a:ext cx="281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R&amp;D web portal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2B3E6D-8CBC-4C61-B82E-8D0C81EF3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402" y="2375449"/>
            <a:ext cx="5174817" cy="34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3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B6DF6-0DB5-4D7B-85A8-764FC28612FF}"/>
              </a:ext>
            </a:extLst>
          </p:cNvPr>
          <p:cNvSpPr txBox="1"/>
          <p:nvPr/>
        </p:nvSpPr>
        <p:spPr>
          <a:xfrm>
            <a:off x="1521981" y="362817"/>
            <a:ext cx="7259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tx2"/>
                </a:solidFill>
                <a:latin typeface="Arial"/>
                <a:cs typeface="Arial"/>
              </a:rPr>
              <a:t>Currently available product operationally is: </a:t>
            </a:r>
          </a:p>
          <a:p>
            <a:pPr algn="ctr"/>
            <a:endParaRPr lang="en-AU" sz="8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n-AU" sz="2400" dirty="0">
                <a:solidFill>
                  <a:schemeClr val="tx2"/>
                </a:solidFill>
                <a:latin typeface="Arial"/>
                <a:cs typeface="Arial"/>
              </a:rPr>
              <a:t>Probability of above median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41AD7-C97C-4AE9-9431-B3CD51E7CCE1}"/>
              </a:ext>
            </a:extLst>
          </p:cNvPr>
          <p:cNvSpPr txBox="1"/>
          <p:nvPr/>
        </p:nvSpPr>
        <p:spPr>
          <a:xfrm>
            <a:off x="2918691" y="1847273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Forecast for JFM 2019 Rainfall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D4-2F31-4E6A-8975-D5A75047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6" y="2376691"/>
            <a:ext cx="484632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4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6826F7-E1B2-4C5F-B643-3BE65589A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99" t="14622" r="28343" b="43207"/>
          <a:stretch/>
        </p:blipFill>
        <p:spPr>
          <a:xfrm>
            <a:off x="6969704" y="2376439"/>
            <a:ext cx="1250661" cy="1403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43522-8CCB-42F9-8D0E-15E04A9A2CDB}"/>
              </a:ext>
            </a:extLst>
          </p:cNvPr>
          <p:cNvSpPr txBox="1"/>
          <p:nvPr/>
        </p:nvSpPr>
        <p:spPr>
          <a:xfrm>
            <a:off x="1565113" y="402362"/>
            <a:ext cx="7259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tx2"/>
                </a:solidFill>
                <a:latin typeface="Arial"/>
                <a:cs typeface="Arial"/>
              </a:rPr>
              <a:t>Getting </a:t>
            </a:r>
            <a:r>
              <a:rPr lang="en-AU" sz="2800" dirty="0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lang="en-AU" sz="2800" dirty="0">
                <a:solidFill>
                  <a:schemeClr val="tx2"/>
                </a:solidFill>
                <a:latin typeface="Arial"/>
                <a:cs typeface="Arial"/>
              </a:rPr>
              <a:t> information from the forecast:</a:t>
            </a:r>
          </a:p>
          <a:p>
            <a:pPr algn="ctr"/>
            <a:endParaRPr lang="en-AU" sz="8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n-AU" sz="2400" dirty="0">
                <a:solidFill>
                  <a:schemeClr val="tx2"/>
                </a:solidFill>
                <a:latin typeface="Arial"/>
                <a:cs typeface="Arial"/>
              </a:rPr>
              <a:t>Tercile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A6B80-5DE3-4E38-BBF6-31D5D22AB145}"/>
              </a:ext>
            </a:extLst>
          </p:cNvPr>
          <p:cNvSpPr txBox="1"/>
          <p:nvPr/>
        </p:nvSpPr>
        <p:spPr>
          <a:xfrm>
            <a:off x="124547" y="1880308"/>
            <a:ext cx="520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Forecast for JFM 2019 Rainfall: Probability for most likely tercile category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DA6344-FF3A-4DA1-A743-6B4CE65FC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7" y="2538000"/>
            <a:ext cx="4841971" cy="43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BA472-6F3E-4D9A-8233-2C62D3E2B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96" y="3913476"/>
            <a:ext cx="2047875" cy="638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196176-8E08-4125-8E7F-397F59AC3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40" y="4551651"/>
            <a:ext cx="1343025" cy="19431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E07CA9-7AEE-4D3C-A1AE-8D3EF5F7212D}"/>
              </a:ext>
            </a:extLst>
          </p:cNvPr>
          <p:cNvCxnSpPr>
            <a:cxnSpLocks/>
          </p:cNvCxnSpPr>
          <p:nvPr/>
        </p:nvCxnSpPr>
        <p:spPr>
          <a:xfrm>
            <a:off x="1200728" y="4784436"/>
            <a:ext cx="5671129" cy="36945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FFCAFC9-C016-44DE-94CF-CC16491F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7" y="2288050"/>
            <a:ext cx="4842803" cy="43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6F488F-D73B-4B13-A197-9913F1D98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15333" r="25375" b="63760"/>
          <a:stretch/>
        </p:blipFill>
        <p:spPr>
          <a:xfrm>
            <a:off x="5683662" y="2727876"/>
            <a:ext cx="2906156" cy="8309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89CC786-B7F5-4D00-A2F4-D8CBF5208A2A}"/>
              </a:ext>
            </a:extLst>
          </p:cNvPr>
          <p:cNvSpPr txBox="1"/>
          <p:nvPr/>
        </p:nvSpPr>
        <p:spPr>
          <a:xfrm>
            <a:off x="139221" y="6621562"/>
            <a:ext cx="6539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10000"/>
                </a:solidFill>
              </a:rPr>
              <a:t>Climatological expected probability for Decile 1&amp;2 (20%)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569BAD-7199-4F9A-AFD5-C52450373063}"/>
              </a:ext>
            </a:extLst>
          </p:cNvPr>
          <p:cNvSpPr txBox="1"/>
          <p:nvPr/>
        </p:nvSpPr>
        <p:spPr>
          <a:xfrm>
            <a:off x="5002416" y="6237766"/>
            <a:ext cx="41415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10000"/>
                </a:solidFill>
              </a:rPr>
              <a:t>Increased likelihood of having Decile 1&amp;2 (brown colours) (i.e. of being amongst the driest fifth of JFM seasons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D3C3E1-C2C0-4BA2-A72F-A4C918EEF8FE}"/>
              </a:ext>
            </a:extLst>
          </p:cNvPr>
          <p:cNvSpPr txBox="1"/>
          <p:nvPr/>
        </p:nvSpPr>
        <p:spPr>
          <a:xfrm>
            <a:off x="1171576" y="393195"/>
            <a:ext cx="8061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tx2"/>
                </a:solidFill>
                <a:latin typeface="Arial"/>
                <a:cs typeface="Arial"/>
              </a:rPr>
              <a:t>Getting </a:t>
            </a:r>
            <a:r>
              <a:rPr lang="en-AU" sz="2800" b="1" dirty="0">
                <a:solidFill>
                  <a:srgbClr val="FF0000"/>
                </a:solidFill>
                <a:latin typeface="Arial"/>
                <a:cs typeface="Arial"/>
              </a:rPr>
              <a:t>even</a:t>
            </a:r>
            <a:r>
              <a:rPr lang="en-AU" sz="28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AU" sz="2800" b="1" dirty="0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lang="en-AU" sz="28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AU" sz="2800" dirty="0">
                <a:solidFill>
                  <a:schemeClr val="tx2"/>
                </a:solidFill>
                <a:latin typeface="Arial"/>
                <a:cs typeface="Arial"/>
              </a:rPr>
              <a:t>information from the forecast:</a:t>
            </a:r>
          </a:p>
          <a:p>
            <a:pPr algn="ctr"/>
            <a:endParaRPr lang="en-AU" sz="8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n-AU" sz="2400" dirty="0">
                <a:solidFill>
                  <a:schemeClr val="tx2"/>
                </a:solidFill>
                <a:latin typeface="Arial"/>
                <a:cs typeface="Arial"/>
              </a:rPr>
              <a:t>Chance of being in outer deciles (e.g., </a:t>
            </a:r>
            <a:r>
              <a:rPr lang="en-AU" sz="2400" u="sng" dirty="0">
                <a:solidFill>
                  <a:schemeClr val="tx2"/>
                </a:solidFill>
                <a:latin typeface="Arial"/>
                <a:cs typeface="Arial"/>
              </a:rPr>
              <a:t>very</a:t>
            </a:r>
            <a:r>
              <a:rPr lang="en-AU" sz="2400" dirty="0">
                <a:solidFill>
                  <a:schemeClr val="tx2"/>
                </a:solidFill>
                <a:latin typeface="Arial"/>
                <a:cs typeface="Arial"/>
              </a:rPr>
              <a:t> dry)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249DDD-EA1C-4442-ABEB-165C54E56EEC}"/>
              </a:ext>
            </a:extLst>
          </p:cNvPr>
          <p:cNvSpPr txBox="1"/>
          <p:nvPr/>
        </p:nvSpPr>
        <p:spPr>
          <a:xfrm>
            <a:off x="158718" y="1689764"/>
            <a:ext cx="520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Forecast for JFM 2019 Rainfall: Chance of being in decile 1&amp;2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84BADF-2C2D-40B7-AD3F-B6C472A7384A}"/>
              </a:ext>
            </a:extLst>
          </p:cNvPr>
          <p:cNvCxnSpPr>
            <a:cxnSpLocks/>
          </p:cNvCxnSpPr>
          <p:nvPr/>
        </p:nvCxnSpPr>
        <p:spPr>
          <a:xfrm>
            <a:off x="1425892" y="6031345"/>
            <a:ext cx="0" cy="65256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611333A-9AF6-4A4E-BFBB-A7BF29ADF069}"/>
              </a:ext>
            </a:extLst>
          </p:cNvPr>
          <p:cNvSpPr/>
          <p:nvPr/>
        </p:nvSpPr>
        <p:spPr>
          <a:xfrm>
            <a:off x="1542473" y="5848936"/>
            <a:ext cx="3269669" cy="530430"/>
          </a:xfrm>
          <a:prstGeom prst="ellipse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D8040B-ED0B-4224-9EF1-B5F6BBFA7271}"/>
              </a:ext>
            </a:extLst>
          </p:cNvPr>
          <p:cNvCxnSpPr>
            <a:cxnSpLocks/>
          </p:cNvCxnSpPr>
          <p:nvPr/>
        </p:nvCxnSpPr>
        <p:spPr>
          <a:xfrm>
            <a:off x="4811611" y="6142137"/>
            <a:ext cx="560079" cy="10875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3CE5116-B66C-477F-9BC2-4FC5278385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13"/>
          <a:stretch/>
        </p:blipFill>
        <p:spPr>
          <a:xfrm>
            <a:off x="5494508" y="4537954"/>
            <a:ext cx="3353401" cy="10096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AD9122-4BDA-4785-B04B-186B8FFE6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964" y="3714625"/>
            <a:ext cx="2286000" cy="733425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F8F654-4E2D-45A5-8D10-B8833FCF2011}"/>
              </a:ext>
            </a:extLst>
          </p:cNvPr>
          <p:cNvCxnSpPr>
            <a:cxnSpLocks/>
          </p:cNvCxnSpPr>
          <p:nvPr/>
        </p:nvCxnSpPr>
        <p:spPr>
          <a:xfrm>
            <a:off x="1246910" y="4531174"/>
            <a:ext cx="4115544" cy="33638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79DB5EBB-ABA5-415A-A622-F3B938294C87}"/>
              </a:ext>
            </a:extLst>
          </p:cNvPr>
          <p:cNvSpPr/>
          <p:nvPr/>
        </p:nvSpPr>
        <p:spPr>
          <a:xfrm>
            <a:off x="5494508" y="4276436"/>
            <a:ext cx="996190" cy="12711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4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6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361BF9-BD91-48CE-A45C-17633DCCC9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4295" y="542690"/>
            <a:ext cx="699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2"/>
                </a:solidFill>
                <a:latin typeface="Arial"/>
                <a:cs typeface="Arial"/>
              </a:rPr>
              <a:t>Heat extremes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DDBE8-F24A-41B8-ACA5-2CB52BADB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" y="2167643"/>
            <a:ext cx="2963542" cy="2037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7220B-6A41-407C-B299-857F33813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46" y="3243429"/>
            <a:ext cx="2963543" cy="20387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792609-F719-493E-B52E-DC1FF08832A5}"/>
              </a:ext>
            </a:extLst>
          </p:cNvPr>
          <p:cNvSpPr txBox="1"/>
          <p:nvPr/>
        </p:nvSpPr>
        <p:spPr>
          <a:xfrm>
            <a:off x="3636702" y="2874097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Tmax</a:t>
            </a:r>
            <a:r>
              <a:rPr lang="en-AU" dirty="0"/>
              <a:t> anomaly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2E68A-0932-4542-BFE6-9CD603E63CE6}"/>
              </a:ext>
            </a:extLst>
          </p:cNvPr>
          <p:cNvSpPr txBox="1"/>
          <p:nvPr/>
        </p:nvSpPr>
        <p:spPr>
          <a:xfrm>
            <a:off x="-45090" y="1792659"/>
            <a:ext cx="324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Average </a:t>
            </a:r>
            <a:r>
              <a:rPr lang="en-AU" dirty="0" err="1"/>
              <a:t>Tmax</a:t>
            </a:r>
            <a:r>
              <a:rPr lang="en-AU" dirty="0"/>
              <a:t> for the week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2A4EA6-B370-4A8D-9118-4156285BF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57" y="4533448"/>
            <a:ext cx="3059702" cy="20974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6A32FC-826C-4447-AB7A-31FD912D5CC9}"/>
              </a:ext>
            </a:extLst>
          </p:cNvPr>
          <p:cNvSpPr txBox="1"/>
          <p:nvPr/>
        </p:nvSpPr>
        <p:spPr>
          <a:xfrm>
            <a:off x="6175808" y="3887117"/>
            <a:ext cx="290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Highest </a:t>
            </a:r>
            <a:r>
              <a:rPr lang="en-AU" dirty="0" err="1"/>
              <a:t>Tmax</a:t>
            </a:r>
            <a:r>
              <a:rPr lang="en-AU" dirty="0"/>
              <a:t> experienced in the week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7F1484-9FC0-4BB0-B84A-3A429E296B12}"/>
              </a:ext>
            </a:extLst>
          </p:cNvPr>
          <p:cNvSpPr/>
          <p:nvPr/>
        </p:nvSpPr>
        <p:spPr>
          <a:xfrm>
            <a:off x="3400881" y="1917880"/>
            <a:ext cx="554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  <a:latin typeface="Arial"/>
                <a:cs typeface="Arial"/>
              </a:rPr>
              <a:t>Observed:</a:t>
            </a:r>
            <a:r>
              <a:rPr lang="en-AU" sz="2800" dirty="0">
                <a:solidFill>
                  <a:schemeClr val="tx2"/>
                </a:solidFill>
                <a:latin typeface="Arial"/>
                <a:cs typeface="Arial"/>
              </a:rPr>
              <a:t> Week 30 Oct – 5 Nov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8881210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Blank">
  <a:themeElements>
    <a:clrScheme name="Bureau Blank 13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Bureau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8911</TotalTime>
  <Words>1225</Words>
  <Application>Microsoft Office PowerPoint</Application>
  <PresentationFormat>On-screen Show (4:3)</PresentationFormat>
  <Paragraphs>183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Symbol</vt:lpstr>
      <vt:lpstr>Wingdings</vt:lpstr>
      <vt:lpstr>Presentation1</vt:lpstr>
      <vt:lpstr>Bureau Blank</vt:lpstr>
      <vt:lpstr>PowerPoint Presentation</vt:lpstr>
      <vt:lpstr>PowerPoint Presentation</vt:lpstr>
      <vt:lpstr>Work Package 2: Developing and delivering forecasts</vt:lpstr>
      <vt:lpstr>What is an extremes forecast product?</vt:lpstr>
      <vt:lpstr>PowerPoint Presentation</vt:lpstr>
      <vt:lpstr>PowerPoint Presentation</vt:lpstr>
      <vt:lpstr>PowerPoint Presentation</vt:lpstr>
      <vt:lpstr>PowerPoint Presentation</vt:lpstr>
      <vt:lpstr>Heat extremes example</vt:lpstr>
      <vt:lpstr>PowerPoint Presentation</vt:lpstr>
      <vt:lpstr>Camden (NSW)</vt:lpstr>
      <vt:lpstr>PowerPoint Presentation</vt:lpstr>
      <vt:lpstr>Camden (NSW)</vt:lpstr>
      <vt:lpstr>THI used by Dairy Industry</vt:lpstr>
      <vt:lpstr>Ensemble forecasts and decision-making</vt:lpstr>
      <vt:lpstr>Some key challenges (BoM perspective)…</vt:lpstr>
      <vt:lpstr>Why consult with users and have partnerships?</vt:lpstr>
      <vt:lpstr>PowerPoint Presentation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Hudson</dc:creator>
  <cp:lastModifiedBy>Debra Hudson</cp:lastModifiedBy>
  <cp:revision>485</cp:revision>
  <cp:lastPrinted>2018-09-14T02:52:32Z</cp:lastPrinted>
  <dcterms:created xsi:type="dcterms:W3CDTF">2015-02-05T00:51:19Z</dcterms:created>
  <dcterms:modified xsi:type="dcterms:W3CDTF">2018-11-27T21:36:10Z</dcterms:modified>
</cp:coreProperties>
</file>