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34" r:id="rId2"/>
  </p:sldMasterIdLst>
  <p:notesMasterIdLst>
    <p:notesMasterId r:id="rId19"/>
  </p:notesMasterIdLst>
  <p:handoutMasterIdLst>
    <p:handoutMasterId r:id="rId20"/>
  </p:handoutMasterIdLst>
  <p:sldIdLst>
    <p:sldId id="356" r:id="rId3"/>
    <p:sldId id="409" r:id="rId4"/>
    <p:sldId id="362" r:id="rId5"/>
    <p:sldId id="376" r:id="rId6"/>
    <p:sldId id="426" r:id="rId7"/>
    <p:sldId id="388" r:id="rId8"/>
    <p:sldId id="398" r:id="rId9"/>
    <p:sldId id="423" r:id="rId10"/>
    <p:sldId id="415" r:id="rId11"/>
    <p:sldId id="418" r:id="rId12"/>
    <p:sldId id="421" r:id="rId13"/>
    <p:sldId id="422" r:id="rId14"/>
    <p:sldId id="425" r:id="rId15"/>
    <p:sldId id="395" r:id="rId16"/>
    <p:sldId id="383" r:id="rId17"/>
    <p:sldId id="379" r:id="rId18"/>
  </p:sldIdLst>
  <p:sldSz cx="9144000" cy="6858000" type="screen4x3"/>
  <p:notesSz cx="6807200" cy="9939338"/>
  <p:defaultTextStyle>
    <a:defPPr>
      <a:defRPr lang="en-AU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2" userDrawn="1">
          <p15:clr>
            <a:srgbClr val="A4A3A4"/>
          </p15:clr>
        </p15:guide>
        <p15:guide id="2" pos="32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EEE"/>
    <a:srgbClr val="010000"/>
    <a:srgbClr val="0E7D60"/>
    <a:srgbClr val="666666"/>
    <a:srgbClr val="0E5F7E"/>
    <a:srgbClr val="0095C1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78" autoAdjust="0"/>
    <p:restoredTop sz="81761" autoAdjust="0"/>
  </p:normalViewPr>
  <p:slideViewPr>
    <p:cSldViewPr snapToGrid="0" snapToObjects="1" showGuides="1">
      <p:cViewPr varScale="1">
        <p:scale>
          <a:sx n="59" d="100"/>
          <a:sy n="59" d="100"/>
        </p:scale>
        <p:origin x="1482" y="60"/>
      </p:cViewPr>
      <p:guideLst>
        <p:guide orient="horz" pos="1412"/>
        <p:guide pos="324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0D7BCC2A-CC4E-4593-A47D-868C79854B10}" type="datetime1">
              <a:rPr lang="en-AU"/>
              <a:pPr>
                <a:defRPr/>
              </a:pPr>
              <a:t>26/11/2018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5FD15860-C54A-4F7B-9F3C-3D82C63F5DB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80353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5838" y="0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7663A43B-5769-4705-899D-9721B2FA97E2}" type="datetime1">
              <a:rPr lang="en-AU"/>
              <a:pPr>
                <a:defRPr/>
              </a:pPr>
              <a:t>26/11/2018</a:t>
            </a:fld>
            <a:endParaRPr lang="en-AU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5700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720" y="4721186"/>
            <a:ext cx="5445760" cy="447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646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5838" y="9440646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6E9A517A-E8A0-4033-89B0-ECC5169A052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36429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3842" indent="-28609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4372" indent="-228874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2120" indent="-228874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9869" indent="-228874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9EDDB2DB-E829-438D-AF39-BFE3DD2644EA}" type="slidenum">
              <a:rPr lang="en-AU" altLang="en-US" smtClean="0"/>
              <a:pPr/>
              <a:t>1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70909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Calibri" pitchFamily="34" charset="0"/>
                <a:ea typeface="ＭＳ Ｐゴシック" charset="-128"/>
                <a:cs typeface="+mn-cs"/>
              </a:rPr>
              <a:t>S1: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Calibri" pitchFamily="34" charset="0"/>
                <a:ea typeface="ＭＳ Ｐゴシック" charset="-128"/>
                <a:cs typeface="+mn-cs"/>
              </a:rPr>
              <a:t> As is is from UKMO, including their initial conditions. We are running longer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Calibri" pitchFamily="34" charset="0"/>
                <a:ea typeface="ＭＳ Ｐゴシック" charset="-128"/>
                <a:cs typeface="+mn-cs"/>
              </a:rPr>
              <a:t>hindcast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Calibri" pitchFamily="34" charset="0"/>
                <a:ea typeface="ＭＳ Ｐゴシック" charset="-128"/>
                <a:cs typeface="+mn-cs"/>
              </a:rPr>
              <a:t> and more start dates.</a:t>
            </a:r>
          </a:p>
          <a:p>
            <a:pPr rtl="0" eaLnBrk="1" fontAlgn="t" latinLnBrk="0" hangingPunct="1"/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Calibri" pitchFamily="34" charset="0"/>
                <a:ea typeface="ＭＳ Ｐゴシック" charset="-128"/>
                <a:cs typeface="+mn-cs"/>
              </a:rPr>
              <a:t>S2: Local enhancements, ensemble generation scheme, coupled data assimilation??</a:t>
            </a:r>
          </a:p>
          <a:p>
            <a:pPr rtl="0" eaLnBrk="1" fontAlgn="t" latinLnBrk="0" hangingPunct="1"/>
            <a:endParaRPr lang="en-AU" sz="1200" b="0" i="0" u="none" strike="noStrike" kern="1200" baseline="0" dirty="0">
              <a:solidFill>
                <a:schemeClr val="tx1"/>
              </a:solidFill>
              <a:effectLst/>
              <a:latin typeface="Calibri" pitchFamily="34" charset="0"/>
              <a:ea typeface="ＭＳ Ｐゴシック" charset="-128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rPr>
              <a:t>NEMOVAR assimilates satellite and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rPr>
              <a:t>in situ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rPr>
              <a:t>sea-surface temperature (SST) observations,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rPr>
              <a:t>in situ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rPr>
              <a:t>temperature and salinity profiles, altimeter sea-level anomaly (SLA) observations and 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rPr>
              <a:t>satellite sea ice concentration (Waters et al 2015)</a:t>
            </a:r>
          </a:p>
          <a:p>
            <a:endParaRPr lang="en-AU" sz="1200" b="0" i="0" u="none" strike="noStrike" kern="1200" baseline="0" dirty="0">
              <a:solidFill>
                <a:schemeClr val="tx1"/>
              </a:solidFill>
              <a:effectLst/>
              <a:latin typeface="Calibri" pitchFamily="34" charset="0"/>
              <a:ea typeface="ＭＳ Ｐゴシック" charset="-128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rPr>
              <a:t>• Satellite SST data from the Advanced Very High Resolution Radiometer (AVHRR) onboard the NOAA and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rPr>
              <a:t>MetOp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rPr>
              <a:t> satellites, Advanced Along-Track Scanning Radiometer (AATSR) and Advanced Microwave Scanning Radiometer–Earth Observing System (AMSRE) instruments. These are obtained through the Group for High-Resolution Sea-Surface Temperature (GHRSST) project (http://www.ghrsst.org). These are L2P data (swath data), which have been spatially averaged prior to assimilation using a 13 km radius. The foundation SST is assimilated in FOAM, so SST observations with diurnal warming are excluded by using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rPr>
              <a:t>only observations made at night or in high winds.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rPr>
              <a:t>• Surface temperature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rPr>
              <a:t>in situ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rPr>
              <a:t>data from ships, moored and drifting buoys, available over the Global Telecommunications 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rPr>
              <a:t>System (GTS).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rPr>
              <a:t>• Along-track altimeter sea-level anomaly (SLA) data from the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rPr>
              <a:t>Jason-1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rPr>
              <a:t>,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rPr>
              <a:t>Jason-2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rPr>
              <a:t>and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rPr>
              <a:t>Envisat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rPr>
              <a:t>satellites, provided by 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rPr>
              <a:t>Aviso/CLS http://www.aviso.oceanobs.com).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rPr>
              <a:t>•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rPr>
              <a:t>In situ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rPr>
              <a:t>temperature and salinity profile data from the EN3 dataset (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rPr>
              <a:t>Ingleby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rPr>
              <a:t> and Huddleston, 2007).</a:t>
            </a:r>
          </a:p>
          <a:p>
            <a:r>
              <a:rPr lang="en-AU" sz="1200" b="0" i="0" u="none" strike="noStrike" kern="1200" baseline="0" dirty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rPr>
              <a:t>• Sea ice concentration data from Special Sensor Microwave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rPr>
              <a:t>Imager (SSM/I) satellites provided by EUMETSAT OSISAF 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rPr>
              <a:t>(http://osisaf.met.no).</a:t>
            </a:r>
            <a:endParaRPr lang="en-AU" sz="1200" b="0" i="0" u="none" strike="noStrike" kern="1200" dirty="0">
              <a:solidFill>
                <a:schemeClr val="tx1"/>
              </a:solidFill>
              <a:effectLst/>
              <a:latin typeface="Calibri" pitchFamily="34" charset="0"/>
              <a:ea typeface="ＭＳ Ｐゴシック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9A517A-E8A0-4033-89B0-ECC5169A052C}" type="slidenum">
              <a:rPr lang="en-AU" smtClean="0"/>
              <a:pPr>
                <a:defRPr/>
              </a:pPr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6230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9A517A-E8A0-4033-89B0-ECC5169A052C}" type="slidenum">
              <a:rPr lang="en-AU" smtClean="0"/>
              <a:pPr>
                <a:defRPr/>
              </a:pPr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6592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9A517A-E8A0-4033-89B0-ECC5169A052C}" type="slidenum">
              <a:rPr lang="en-AU" smtClean="0"/>
              <a:pPr>
                <a:defRPr/>
              </a:pPr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736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dirty="0"/>
              <a:t>Reliability Diagram </a:t>
            </a:r>
          </a:p>
          <a:p>
            <a:r>
              <a:rPr lang="en-AU" b="1" dirty="0"/>
              <a:t>	</a:t>
            </a:r>
            <a:r>
              <a:rPr lang="en-AU" dirty="0"/>
              <a:t>– do we do a good job forecasting the likelihood of an event given the observed frequency of occurrence</a:t>
            </a:r>
          </a:p>
          <a:p>
            <a:r>
              <a:rPr lang="en-AU" dirty="0"/>
              <a:t>	- A perfect forecast would be on the 1:1 line. Anything in the grey shaded area is doing pretty well</a:t>
            </a:r>
          </a:p>
          <a:p>
            <a:r>
              <a:rPr lang="en-AU" b="1" dirty="0"/>
              <a:t>ROC </a:t>
            </a:r>
          </a:p>
          <a:p>
            <a:r>
              <a:rPr lang="en-AU" b="1" dirty="0"/>
              <a:t>	</a:t>
            </a:r>
            <a:r>
              <a:rPr lang="en-AU" dirty="0"/>
              <a:t>– given we forecast an event as happening if it's over a probability threshold, how often is that forecast correct, and how often was it a false alarm?</a:t>
            </a:r>
          </a:p>
          <a:p>
            <a:r>
              <a:rPr lang="en-AU" dirty="0"/>
              <a:t>	- Anything above the 1:1 line is better than climatology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9A517A-E8A0-4033-89B0-ECC5169A052C}" type="slidenum">
              <a:rPr lang="en-AU" smtClean="0"/>
              <a:pPr>
                <a:defRPr/>
              </a:pPr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2152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9A517A-E8A0-4033-89B0-ECC5169A052C}" type="slidenum">
              <a:rPr lang="en-AU" smtClean="0"/>
              <a:pPr>
                <a:defRPr/>
              </a:pPr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5851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9A517A-E8A0-4033-89B0-ECC5169A052C}" type="slidenum">
              <a:rPr lang="en-AU" smtClean="0"/>
              <a:pPr>
                <a:defRPr/>
              </a:pPr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70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4650"/>
            <a:ext cx="914400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9738"/>
            <a:ext cx="13462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itle Placeholder 1"/>
          <p:cNvSpPr>
            <a:spLocks noGrp="1"/>
          </p:cNvSpPr>
          <p:nvPr>
            <p:ph type="ctrTitle"/>
          </p:nvPr>
        </p:nvSpPr>
        <p:spPr>
          <a:xfrm>
            <a:off x="614363" y="1539875"/>
            <a:ext cx="7916862" cy="719138"/>
          </a:xfrm>
        </p:spPr>
        <p:txBody>
          <a:bodyPr/>
          <a:lstStyle>
            <a:lvl1pPr algn="l">
              <a:defRPr smtClean="0">
                <a:latin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18435" name="Text Placeholder 2"/>
          <p:cNvSpPr>
            <a:spLocks noGrp="1"/>
          </p:cNvSpPr>
          <p:nvPr>
            <p:ph type="subTitle" idx="1"/>
          </p:nvPr>
        </p:nvSpPr>
        <p:spPr>
          <a:xfrm>
            <a:off x="614363" y="2312988"/>
            <a:ext cx="7916862" cy="719137"/>
          </a:xfrm>
        </p:spPr>
        <p:txBody>
          <a:bodyPr/>
          <a:lstStyle>
            <a:lvl1pPr marL="0" indent="0">
              <a:buFontTx/>
              <a:buNone/>
              <a:defRPr sz="1800" smtClean="0">
                <a:latin typeface="Arial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2430424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36782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75668"/>
            <a:ext cx="2057400" cy="41504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75668"/>
            <a:ext cx="6019800" cy="4150495"/>
          </a:xfrm>
        </p:spPr>
        <p:txBody>
          <a:bodyPr vert="eaVert"/>
          <a:lstStyle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57406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1161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5982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4965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" y="1600200"/>
            <a:ext cx="4241800" cy="5038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43388" cy="5038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2722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6980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3234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758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892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5910" y="274638"/>
            <a:ext cx="6530890" cy="11430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None/>
              <a:defRPr/>
            </a:lvl1pPr>
            <a:lvl2pPr>
              <a:buFont typeface="Arial"/>
              <a:buChar char="•"/>
              <a:defRPr/>
            </a:lvl2pPr>
            <a:lvl3pPr>
              <a:buFont typeface="Lucida Grande"/>
              <a:buChar char="−"/>
              <a:defRPr/>
            </a:lvl3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5498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5153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08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588" y="274638"/>
            <a:ext cx="2159000" cy="6364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" y="274638"/>
            <a:ext cx="6326188" cy="6364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547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1696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75668"/>
            <a:ext cx="4038600" cy="415049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75668"/>
            <a:ext cx="4038600" cy="415049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26168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75668"/>
            <a:ext cx="4040188" cy="321439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0E5F7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15429"/>
            <a:ext cx="4040188" cy="351073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975668"/>
            <a:ext cx="4041775" cy="321439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0E5F7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15429"/>
            <a:ext cx="4041775" cy="351073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81414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1375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200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896880"/>
            <a:ext cx="5111750" cy="422928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buNone/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96880"/>
            <a:ext cx="3008313" cy="42292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55825" y="274638"/>
            <a:ext cx="6530975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704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967829"/>
            <a:ext cx="5486400" cy="339950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97709"/>
            <a:ext cx="5486400" cy="80486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55825" y="274638"/>
            <a:ext cx="6530975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631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920875" y="274638"/>
            <a:ext cx="69945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4000" y="1968500"/>
            <a:ext cx="863758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</p:txBody>
      </p:sp>
      <p:pic>
        <p:nvPicPr>
          <p:cNvPr id="1029" name="Picture 7" descr="logo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9738"/>
            <a:ext cx="13462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0E5F7E"/>
          </a:solidFill>
          <a:latin typeface="Arial"/>
          <a:ea typeface="ＭＳ Ｐゴシック" charset="-128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  <a:ea typeface="ＭＳ Ｐゴシック" charset="-128"/>
          <a:cs typeface="Arial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  <a:ea typeface="ＭＳ Ｐゴシック" charset="-128"/>
          <a:cs typeface="Arial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  <a:ea typeface="ＭＳ Ｐゴシック" charset="-128"/>
          <a:cs typeface="Arial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  <a:ea typeface="ＭＳ Ｐゴシック" charset="-128"/>
          <a:cs typeface="Arial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10000"/>
          </a:solidFill>
          <a:latin typeface="Arial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10000"/>
          </a:solidFill>
          <a:latin typeface="Arial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10000"/>
          </a:solidFill>
          <a:latin typeface="Arial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10000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1" fontAlgn="t" hangingPunct="1">
        <a:spcBef>
          <a:spcPct val="30000"/>
        </a:spcBef>
        <a:spcAft>
          <a:spcPct val="30000"/>
        </a:spcAft>
        <a:buChar char="•"/>
        <a:defRPr sz="2400" kern="1200">
          <a:solidFill>
            <a:srgbClr val="666666"/>
          </a:solidFill>
          <a:latin typeface="Arial"/>
          <a:ea typeface="ＭＳ Ｐゴシック" charset="-128"/>
          <a:cs typeface="Arial"/>
        </a:defRPr>
      </a:lvl1pPr>
      <a:lvl2pPr marL="742950" indent="-285750" algn="l" rtl="0" eaLnBrk="1" fontAlgn="t" hangingPunct="1">
        <a:spcBef>
          <a:spcPct val="15000"/>
        </a:spcBef>
        <a:spcAft>
          <a:spcPct val="15000"/>
        </a:spcAft>
        <a:buFont typeface="Arial" charset="0"/>
        <a:buChar char="–"/>
        <a:defRPr sz="2400" kern="1200">
          <a:solidFill>
            <a:srgbClr val="666666"/>
          </a:solidFill>
          <a:latin typeface="Arial"/>
          <a:ea typeface="ＭＳ Ｐゴシック" charset="-128"/>
          <a:cs typeface="Arial"/>
        </a:defRPr>
      </a:lvl2pPr>
      <a:lvl3pPr marL="1143000" indent="-228600" algn="l" rtl="0" eaLnBrk="1" fontAlgn="t" hangingPunct="1">
        <a:spcBef>
          <a:spcPct val="15000"/>
        </a:spcBef>
        <a:spcAft>
          <a:spcPct val="15000"/>
        </a:spcAft>
        <a:buChar char="•"/>
        <a:defRPr sz="2400" kern="1200">
          <a:solidFill>
            <a:srgbClr val="666666"/>
          </a:solidFill>
          <a:latin typeface="Arial"/>
          <a:ea typeface="ＭＳ Ｐゴシック" charset="-128"/>
          <a:cs typeface="Arial"/>
        </a:defRPr>
      </a:lvl3pPr>
      <a:lvl4pPr marL="1600200" indent="-228600" algn="l" rtl="0" eaLnBrk="1" fontAlgn="t" hangingPunct="1">
        <a:spcBef>
          <a:spcPct val="15000"/>
        </a:spcBef>
        <a:spcAft>
          <a:spcPct val="15000"/>
        </a:spcAft>
        <a:buChar char="–"/>
        <a:defRPr sz="2400" kern="1200">
          <a:solidFill>
            <a:srgbClr val="666666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0" y="274638"/>
            <a:ext cx="86375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" y="1600200"/>
            <a:ext cx="8637588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4"/>
            <a:r>
              <a:rPr lang="en-AU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rgbClr val="6666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·"/>
        <a:defRPr sz="2400">
          <a:solidFill>
            <a:srgbClr val="6666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rgbClr val="6666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rgbClr val="6666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rgbClr val="6666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rgbClr val="6666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rgbClr val="6666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rgbClr val="6666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rgbClr val="6666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catherine.deburgh-day@bom.gov.au" TargetMode="External"/><Relationship Id="rId2" Type="http://schemas.openxmlformats.org/officeDocument/2006/relationships/hyperlink" Target="mailto:claire.spillman@bom.gov.au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bom.gov.au/research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/>
          </p:cNvSpPr>
          <p:nvPr>
            <p:ph type="ctrTitle"/>
          </p:nvPr>
        </p:nvSpPr>
        <p:spPr>
          <a:xfrm>
            <a:off x="2126455" y="1044435"/>
            <a:ext cx="7055645" cy="719138"/>
          </a:xfrm>
        </p:spPr>
        <p:txBody>
          <a:bodyPr/>
          <a:lstStyle/>
          <a:p>
            <a:r>
              <a:rPr lang="en-AU" b="1" dirty="0"/>
              <a:t>ACCESS-S1 ocean forecast products for marine industry applications in New Zealand</a:t>
            </a:r>
            <a:endParaRPr lang="en-AU" dirty="0"/>
          </a:p>
        </p:txBody>
      </p:sp>
      <p:sp>
        <p:nvSpPr>
          <p:cNvPr id="5123" name="Rectangle 3"/>
          <p:cNvSpPr>
            <a:spLocks noGrp="1"/>
          </p:cNvSpPr>
          <p:nvPr>
            <p:ph type="subTitle" idx="1"/>
          </p:nvPr>
        </p:nvSpPr>
        <p:spPr>
          <a:xfrm>
            <a:off x="452561" y="2278087"/>
            <a:ext cx="8572323" cy="1913903"/>
          </a:xfrm>
        </p:spPr>
        <p:txBody>
          <a:bodyPr/>
          <a:lstStyle/>
          <a:p>
            <a:r>
              <a:rPr lang="en-US" altLang="en-US" sz="2200" dirty="0">
                <a:ea typeface="ＭＳ Ｐゴシック" pitchFamily="34" charset="-128"/>
                <a:cs typeface="Arial" charset="0"/>
              </a:rPr>
              <a:t>Catherine de Burgh-Day                                                                                                          </a:t>
            </a:r>
            <a:r>
              <a:rPr lang="en-US" altLang="en-US" sz="1400" dirty="0">
                <a:ea typeface="ＭＳ Ｐゴシック" pitchFamily="34" charset="-128"/>
                <a:cs typeface="Arial" charset="0"/>
              </a:rPr>
              <a:t>Claire </a:t>
            </a:r>
            <a:r>
              <a:rPr lang="en-US" altLang="en-US" sz="1400" dirty="0" err="1">
                <a:ea typeface="ＭＳ Ｐゴシック" pitchFamily="34" charset="-128"/>
                <a:cs typeface="Arial" charset="0"/>
              </a:rPr>
              <a:t>Spillman</a:t>
            </a:r>
            <a:r>
              <a:rPr lang="en-US" altLang="en-US" sz="1400" dirty="0">
                <a:ea typeface="ＭＳ Ｐゴシック" pitchFamily="34" charset="-128"/>
                <a:cs typeface="Arial" charset="0"/>
              </a:rPr>
              <a:t>, Craig Stevens, Graham Rickard, Oscar Alves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52395" y="85189"/>
            <a:ext cx="20724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en-US" sz="1600" dirty="0">
                <a:ea typeface="ＭＳ Ｐゴシック" pitchFamily="34" charset="-128"/>
                <a:cs typeface="Arial" charset="0"/>
              </a:rPr>
              <a:t>BoM R&amp;D Workshop</a:t>
            </a:r>
          </a:p>
          <a:p>
            <a:pPr algn="r"/>
            <a:r>
              <a:rPr lang="en-US" altLang="en-US" sz="1600" dirty="0">
                <a:ea typeface="ＭＳ Ｐゴシック" pitchFamily="34" charset="-128"/>
                <a:cs typeface="Arial" charset="0"/>
              </a:rPr>
              <a:t>November 2018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1" r="-52321"/>
          <a:stretch/>
        </p:blipFill>
        <p:spPr>
          <a:xfrm>
            <a:off x="-46638" y="3028949"/>
            <a:ext cx="6787361" cy="382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58" r="-7639" b="-58"/>
          <a:stretch/>
        </p:blipFill>
        <p:spPr>
          <a:xfrm>
            <a:off x="3104109" y="3031398"/>
            <a:ext cx="3387587" cy="38243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32" r="45732"/>
          <a:stretch/>
        </p:blipFill>
        <p:spPr>
          <a:xfrm>
            <a:off x="3527303" y="3028949"/>
            <a:ext cx="5615941" cy="382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45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200" dirty="0"/>
              <a:t>Trial Products</a:t>
            </a:r>
            <a:endParaRPr lang="en-AU" sz="3200" dirty="0">
              <a:latin typeface="+mn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0FD6B5-E31B-4F43-BC6A-001039AA4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841500"/>
            <a:ext cx="3632200" cy="584200"/>
          </a:xfrm>
        </p:spPr>
        <p:txBody>
          <a:bodyPr/>
          <a:lstStyle/>
          <a:p>
            <a:pPr marL="0" indent="0"/>
            <a:r>
              <a:rPr lang="en-AU" dirty="0"/>
              <a:t>Ensemble mean SST and SSTA maps</a:t>
            </a:r>
          </a:p>
          <a:p>
            <a:pPr marL="457200" lvl="1" indent="0">
              <a:buNone/>
            </a:pP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FB711-F45C-4B11-ACE3-B7CDF475C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755" y="1763392"/>
            <a:ext cx="4432300" cy="38782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C4DE03-659D-48E9-B2BE-F41D32597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5" y="2707954"/>
            <a:ext cx="4646755" cy="4065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995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200" dirty="0"/>
              <a:t>Trial Products</a:t>
            </a:r>
            <a:endParaRPr lang="en-AU" sz="3200" dirty="0">
              <a:latin typeface="+mn-lt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01FABC5-43D8-4D78-90EA-A02069BD4235}"/>
              </a:ext>
            </a:extLst>
          </p:cNvPr>
          <p:cNvSpPr txBox="1">
            <a:spLocks/>
          </p:cNvSpPr>
          <p:nvPr/>
        </p:nvSpPr>
        <p:spPr bwMode="auto">
          <a:xfrm>
            <a:off x="113507" y="1890393"/>
            <a:ext cx="5068093" cy="64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t" hangingPunct="1">
              <a:spcBef>
                <a:spcPct val="30000"/>
              </a:spcBef>
              <a:spcAft>
                <a:spcPct val="30000"/>
              </a:spcAft>
              <a:buFontTx/>
              <a:buNone/>
              <a:defRPr sz="2400" kern="1200">
                <a:solidFill>
                  <a:srgbClr val="666666"/>
                </a:solidFill>
                <a:latin typeface="Arial"/>
                <a:ea typeface="ＭＳ Ｐゴシック" charset="-128"/>
                <a:cs typeface="Arial"/>
              </a:defRPr>
            </a:lvl1pPr>
            <a:lvl2pPr marL="742950" indent="-285750" algn="l" rtl="0" eaLnBrk="1" fontAlgn="t" hangingPunct="1">
              <a:spcBef>
                <a:spcPct val="15000"/>
              </a:spcBef>
              <a:spcAft>
                <a:spcPct val="15000"/>
              </a:spcAft>
              <a:buFont typeface="Arial"/>
              <a:buChar char="•"/>
              <a:defRPr sz="2400" kern="1200">
                <a:solidFill>
                  <a:srgbClr val="666666"/>
                </a:solidFill>
                <a:latin typeface="Arial"/>
                <a:ea typeface="ＭＳ Ｐゴシック" charset="-128"/>
                <a:cs typeface="Arial"/>
              </a:defRPr>
            </a:lvl2pPr>
            <a:lvl3pPr marL="1143000" indent="-228600" algn="l" rtl="0" eaLnBrk="1" fontAlgn="t" hangingPunct="1">
              <a:spcBef>
                <a:spcPct val="15000"/>
              </a:spcBef>
              <a:spcAft>
                <a:spcPct val="15000"/>
              </a:spcAft>
              <a:buFont typeface="Lucida Grande"/>
              <a:buChar char="−"/>
              <a:defRPr sz="2400" kern="1200">
                <a:solidFill>
                  <a:srgbClr val="666666"/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rtl="0" eaLnBrk="1" fontAlgn="t" hangingPunct="1">
              <a:spcBef>
                <a:spcPct val="15000"/>
              </a:spcBef>
              <a:spcAft>
                <a:spcPct val="15000"/>
              </a:spcAft>
              <a:buChar char="–"/>
              <a:defRPr sz="2400" kern="1200">
                <a:solidFill>
                  <a:srgbClr val="666666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/>
            <a:r>
              <a:rPr lang="en-AU" dirty="0"/>
              <a:t>SST and SSTA plume plots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C7D755-51A0-4CE5-8DEB-E16752B58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572" y="1826893"/>
            <a:ext cx="4441021" cy="38858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0E1B7E-E098-4BE1-97B7-C44CDD84E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8" y="2717800"/>
            <a:ext cx="4615725" cy="40387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7591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200" dirty="0"/>
              <a:t>Trial Products</a:t>
            </a:r>
            <a:endParaRPr lang="en-AU" sz="3200" dirty="0">
              <a:latin typeface="+mn-lt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01FABC5-43D8-4D78-90EA-A02069BD4235}"/>
              </a:ext>
            </a:extLst>
          </p:cNvPr>
          <p:cNvSpPr txBox="1">
            <a:spLocks/>
          </p:cNvSpPr>
          <p:nvPr/>
        </p:nvSpPr>
        <p:spPr bwMode="auto">
          <a:xfrm>
            <a:off x="113508" y="1890393"/>
            <a:ext cx="4350944" cy="64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t" hangingPunct="1">
              <a:spcBef>
                <a:spcPct val="30000"/>
              </a:spcBef>
              <a:spcAft>
                <a:spcPct val="30000"/>
              </a:spcAft>
              <a:buFontTx/>
              <a:buNone/>
              <a:defRPr sz="2400" kern="1200">
                <a:solidFill>
                  <a:srgbClr val="666666"/>
                </a:solidFill>
                <a:latin typeface="Arial"/>
                <a:ea typeface="ＭＳ Ｐゴシック" charset="-128"/>
                <a:cs typeface="Arial"/>
              </a:defRPr>
            </a:lvl1pPr>
            <a:lvl2pPr marL="742950" indent="-285750" algn="l" rtl="0" eaLnBrk="1" fontAlgn="t" hangingPunct="1">
              <a:spcBef>
                <a:spcPct val="15000"/>
              </a:spcBef>
              <a:spcAft>
                <a:spcPct val="15000"/>
              </a:spcAft>
              <a:buFont typeface="Arial"/>
              <a:buChar char="•"/>
              <a:defRPr sz="2400" kern="1200">
                <a:solidFill>
                  <a:srgbClr val="666666"/>
                </a:solidFill>
                <a:latin typeface="Arial"/>
                <a:ea typeface="ＭＳ Ｐゴシック" charset="-128"/>
                <a:cs typeface="Arial"/>
              </a:defRPr>
            </a:lvl2pPr>
            <a:lvl3pPr marL="1143000" indent="-228600" algn="l" rtl="0" eaLnBrk="1" fontAlgn="t" hangingPunct="1">
              <a:spcBef>
                <a:spcPct val="15000"/>
              </a:spcBef>
              <a:spcAft>
                <a:spcPct val="15000"/>
              </a:spcAft>
              <a:buFont typeface="Lucida Grande"/>
              <a:buChar char="−"/>
              <a:defRPr sz="2400" kern="1200">
                <a:solidFill>
                  <a:srgbClr val="666666"/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rtl="0" eaLnBrk="1" fontAlgn="t" hangingPunct="1">
              <a:spcBef>
                <a:spcPct val="15000"/>
              </a:spcBef>
              <a:spcAft>
                <a:spcPct val="15000"/>
              </a:spcAft>
              <a:buChar char="–"/>
              <a:defRPr sz="2400" kern="1200">
                <a:solidFill>
                  <a:srgbClr val="666666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AU" dirty="0"/>
              <a:t>Probability of falling into each tercile/quintile of the hindcast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C4DDE1-F8C8-43FB-8824-D4055AC0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550" y="1890393"/>
            <a:ext cx="4350944" cy="38070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EDEFB0-7A05-4C03-AFB6-D871E8DD8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6" y="3053881"/>
            <a:ext cx="4350944" cy="36795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3817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A9EE5B-F1C5-40CD-956C-02901956C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73238"/>
            <a:ext cx="4464452" cy="3906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200" dirty="0"/>
              <a:t>Trial Products</a:t>
            </a:r>
            <a:endParaRPr lang="en-AU" sz="3200" dirty="0">
              <a:latin typeface="+mn-lt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01FABC5-43D8-4D78-90EA-A02069BD4235}"/>
              </a:ext>
            </a:extLst>
          </p:cNvPr>
          <p:cNvSpPr txBox="1">
            <a:spLocks/>
          </p:cNvSpPr>
          <p:nvPr/>
        </p:nvSpPr>
        <p:spPr bwMode="auto">
          <a:xfrm>
            <a:off x="113508" y="1890393"/>
            <a:ext cx="4566040" cy="64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t" hangingPunct="1">
              <a:spcBef>
                <a:spcPct val="30000"/>
              </a:spcBef>
              <a:spcAft>
                <a:spcPct val="30000"/>
              </a:spcAft>
              <a:buFontTx/>
              <a:buNone/>
              <a:defRPr sz="2400" kern="1200">
                <a:solidFill>
                  <a:srgbClr val="666666"/>
                </a:solidFill>
                <a:latin typeface="Arial"/>
                <a:ea typeface="ＭＳ Ｐゴシック" charset="-128"/>
                <a:cs typeface="Arial"/>
              </a:defRPr>
            </a:lvl1pPr>
            <a:lvl2pPr marL="742950" indent="-285750" algn="l" rtl="0" eaLnBrk="1" fontAlgn="t" hangingPunct="1">
              <a:spcBef>
                <a:spcPct val="15000"/>
              </a:spcBef>
              <a:spcAft>
                <a:spcPct val="15000"/>
              </a:spcAft>
              <a:buFont typeface="Arial"/>
              <a:buChar char="•"/>
              <a:defRPr sz="2400" kern="1200">
                <a:solidFill>
                  <a:srgbClr val="666666"/>
                </a:solidFill>
                <a:latin typeface="Arial"/>
                <a:ea typeface="ＭＳ Ｐゴシック" charset="-128"/>
                <a:cs typeface="Arial"/>
              </a:defRPr>
            </a:lvl2pPr>
            <a:lvl3pPr marL="1143000" indent="-228600" algn="l" rtl="0" eaLnBrk="1" fontAlgn="t" hangingPunct="1">
              <a:spcBef>
                <a:spcPct val="15000"/>
              </a:spcBef>
              <a:spcAft>
                <a:spcPct val="15000"/>
              </a:spcAft>
              <a:buFont typeface="Lucida Grande"/>
              <a:buChar char="−"/>
              <a:defRPr sz="2400" kern="1200">
                <a:solidFill>
                  <a:srgbClr val="666666"/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rtl="0" eaLnBrk="1" fontAlgn="t" hangingPunct="1">
              <a:spcBef>
                <a:spcPct val="15000"/>
              </a:spcBef>
              <a:spcAft>
                <a:spcPct val="15000"/>
              </a:spcAft>
              <a:buChar char="–"/>
              <a:defRPr sz="2400" kern="1200">
                <a:solidFill>
                  <a:srgbClr val="666666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AU" dirty="0"/>
              <a:t>Probability of exceeding a SST threshold (e.g. 18 </a:t>
            </a:r>
            <a:r>
              <a:rPr lang="en-AU" baseline="30000" dirty="0"/>
              <a:t>◦</a:t>
            </a:r>
            <a:r>
              <a:rPr lang="en-AU" dirty="0"/>
              <a:t>C)</a:t>
            </a:r>
            <a:endParaRPr lang="en-AU" baseline="30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11AE7C-EF4B-4E26-BFB7-0370A801D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4" y="2811905"/>
            <a:ext cx="4464452" cy="3906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5950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200" dirty="0"/>
              <a:t>Trial Products</a:t>
            </a:r>
            <a:endParaRPr lang="en-AU" sz="3200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F4EBB4-B2C2-4F2A-8794-2446402EB5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9" t="7234" r="50621" b="5390"/>
          <a:stretch/>
        </p:blipFill>
        <p:spPr>
          <a:xfrm>
            <a:off x="177800" y="1778000"/>
            <a:ext cx="8966200" cy="502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8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7496" y="2033549"/>
            <a:ext cx="830900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2"/>
                </a:solidFill>
                <a:cs typeface="Arial" panose="020B0604020202020204" pitchFamily="34" charset="0"/>
              </a:rPr>
              <a:t>Have assessed ACCESS-S1 ensemble mean and probabilistic forecast skill around New Zealand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2"/>
                </a:solidFill>
                <a:cs typeface="Arial" panose="020B0604020202020204" pitchFamily="34" charset="0"/>
              </a:rPr>
              <a:t>Trial forecast products are being developed including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AU" sz="1600" dirty="0">
                <a:solidFill>
                  <a:schemeClr val="tx2"/>
                </a:solidFill>
                <a:cs typeface="Arial" panose="020B0604020202020204" pitchFamily="34" charset="0"/>
              </a:rPr>
              <a:t>Ensemble mean SST maps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AU" sz="1600" dirty="0">
                <a:solidFill>
                  <a:schemeClr val="tx2"/>
                </a:solidFill>
                <a:cs typeface="Arial" panose="020B0604020202020204" pitchFamily="34" charset="0"/>
              </a:rPr>
              <a:t>Ensemble Plume plots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AU" sz="1600" dirty="0">
                <a:solidFill>
                  <a:schemeClr val="tx2"/>
                </a:solidFill>
                <a:cs typeface="Arial" panose="020B0604020202020204" pitchFamily="34" charset="0"/>
              </a:rPr>
              <a:t>Probability of each tercile/quintile/decile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AU" sz="1600" dirty="0">
                <a:solidFill>
                  <a:schemeClr val="tx2"/>
                </a:solidFill>
                <a:cs typeface="Arial" panose="020B0604020202020204" pitchFamily="34" charset="0"/>
              </a:rPr>
              <a:t>Probability of exceedance maps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2"/>
                </a:solidFill>
                <a:cs typeface="Arial" panose="020B0604020202020204" pitchFamily="34" charset="0"/>
              </a:rPr>
              <a:t>Next: Increasing Industry engagement, exposing trial products, case studies of past extreme events…</a:t>
            </a:r>
          </a:p>
        </p:txBody>
      </p:sp>
    </p:spTree>
    <p:extLst>
      <p:ext uri="{BB962C8B-B14F-4D97-AF65-F5344CB8AC3E}">
        <p14:creationId xmlns:p14="http://schemas.microsoft.com/office/powerpoint/2010/main" val="730134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066" y="4879736"/>
            <a:ext cx="8481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>
                <a:solidFill>
                  <a:srgbClr val="666666"/>
                </a:solidFill>
              </a:rPr>
              <a:t>de Burgh-Day, C. O.</a:t>
            </a:r>
            <a:r>
              <a:rPr lang="en-AU" sz="1600" dirty="0">
                <a:solidFill>
                  <a:srgbClr val="666666"/>
                </a:solidFill>
              </a:rPr>
              <a:t>, Spillman, C. M., Stevens, C., Alves, O., &amp; Rickard, G. (2018). </a:t>
            </a:r>
            <a:r>
              <a:rPr lang="en-AU" sz="1600" i="1" dirty="0">
                <a:solidFill>
                  <a:srgbClr val="666666"/>
                </a:solidFill>
              </a:rPr>
              <a:t>Predicting seasonal ocean variability around New Zealand using a coupled ocean-atmosphere model</a:t>
            </a:r>
            <a:r>
              <a:rPr lang="en-AU" sz="1600" dirty="0">
                <a:solidFill>
                  <a:srgbClr val="666666"/>
                </a:solidFill>
              </a:rPr>
              <a:t>. New Zealand Journal of Marine and Freshwater Research, 1-21.</a:t>
            </a:r>
          </a:p>
          <a:p>
            <a:endParaRPr lang="en-AU" sz="1200" dirty="0">
              <a:solidFill>
                <a:srgbClr val="666666"/>
              </a:solidFill>
            </a:endParaRPr>
          </a:p>
        </p:txBody>
      </p:sp>
      <p:sp>
        <p:nvSpPr>
          <p:cNvPr id="3" name="Text Box 43"/>
          <p:cNvSpPr txBox="1">
            <a:spLocks noChangeArrowheads="1"/>
          </p:cNvSpPr>
          <p:nvPr/>
        </p:nvSpPr>
        <p:spPr bwMode="auto">
          <a:xfrm>
            <a:off x="5158508" y="2431757"/>
            <a:ext cx="3283528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AU" dirty="0"/>
              <a:t>Claire Spillman</a:t>
            </a:r>
            <a:r>
              <a:rPr lang="en-AU" sz="2000" baseline="30000" dirty="0"/>
              <a:t>*</a:t>
            </a:r>
            <a:endParaRPr lang="en-AU" baseline="30000" dirty="0"/>
          </a:p>
          <a:p>
            <a:r>
              <a:rPr lang="en-AU" dirty="0">
                <a:hlinkClick r:id="rId2"/>
              </a:rPr>
              <a:t>claire.spillman@bom.gov.au</a:t>
            </a:r>
            <a:r>
              <a:rPr lang="en-AU" dirty="0"/>
              <a:t> </a:t>
            </a:r>
          </a:p>
          <a:p>
            <a:endParaRPr lang="en-AU" dirty="0"/>
          </a:p>
          <a:p>
            <a:r>
              <a:rPr lang="en-AU" sz="1400" dirty="0"/>
              <a:t>* Contactable after January 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37266" y="327071"/>
            <a:ext cx="6911890" cy="11430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E5F7E"/>
                </a:solidFill>
                <a:latin typeface="Arial"/>
                <a:ea typeface="ＭＳ Ｐゴシック" charset="-128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E5F7E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E5F7E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E5F7E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E5F7E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10000"/>
                </a:solidFill>
                <a:latin typeface="Arial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10000"/>
                </a:solidFill>
                <a:latin typeface="Arial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10000"/>
                </a:solidFill>
                <a:latin typeface="Arial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10000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AU" dirty="0">
                <a:latin typeface="+mn-lt"/>
              </a:rPr>
              <a:t>Thank you</a:t>
            </a:r>
          </a:p>
        </p:txBody>
      </p:sp>
      <p:sp>
        <p:nvSpPr>
          <p:cNvPr id="6" name="Text Box 43"/>
          <p:cNvSpPr txBox="1">
            <a:spLocks noChangeArrowheads="1"/>
          </p:cNvSpPr>
          <p:nvPr/>
        </p:nvSpPr>
        <p:spPr bwMode="auto">
          <a:xfrm>
            <a:off x="535708" y="2429924"/>
            <a:ext cx="4622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dirty="0"/>
              <a:t>Catherine de Burgh-Day</a:t>
            </a:r>
          </a:p>
          <a:p>
            <a:r>
              <a:rPr lang="en-AU" dirty="0">
                <a:hlinkClick r:id="rId3"/>
              </a:rPr>
              <a:t>catherine.deburgh-day@bom.gov.au</a:t>
            </a:r>
            <a:endParaRPr lang="en-AU" dirty="0"/>
          </a:p>
          <a:p>
            <a:r>
              <a:rPr lang="en-AU" dirty="0">
                <a:hlinkClick r:id="rId4"/>
              </a:rPr>
              <a:t>www.bom.gov.au/research</a:t>
            </a:r>
            <a:r>
              <a:rPr lang="en-AU" dirty="0"/>
              <a:t> </a:t>
            </a:r>
          </a:p>
          <a:p>
            <a:r>
              <a:rPr lang="en-A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205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OCForNZ</a:t>
            </a:r>
            <a:r>
              <a:rPr lang="en-AU" dirty="0"/>
              <a:t> – Ocean Forecasts for Marine Industries in New Zealand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77394" y="42454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370890" y="2299147"/>
            <a:ext cx="44497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000" dirty="0">
                <a:solidFill>
                  <a:srgbClr val="666666"/>
                </a:solidFill>
              </a:rPr>
              <a:t>3 year collaborative research project between the Australian Bureau of Meteorology and </a:t>
            </a:r>
            <a:r>
              <a:rPr lang="en-AU" altLang="en-US" sz="2000" dirty="0" err="1">
                <a:solidFill>
                  <a:srgbClr val="666666"/>
                </a:solidFill>
              </a:rPr>
              <a:t>NIWA</a:t>
            </a:r>
            <a:endParaRPr lang="en-AU" altLang="en-US" sz="2000" dirty="0">
              <a:solidFill>
                <a:srgbClr val="666666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000" dirty="0">
                <a:solidFill>
                  <a:srgbClr val="666666"/>
                </a:solidFill>
              </a:rPr>
              <a:t>Develop experimental ocean forecast products for NZ (initial focus on SST-derived forecasts for aquaculture)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000" dirty="0">
                <a:solidFill>
                  <a:srgbClr val="666666"/>
                </a:solidFill>
              </a:rPr>
              <a:t>Provide early warning of extreme events such a marine heat waves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000" dirty="0" err="1">
                <a:solidFill>
                  <a:srgbClr val="666666"/>
                </a:solidFill>
              </a:rPr>
              <a:t>Multiweek</a:t>
            </a:r>
            <a:r>
              <a:rPr lang="en-AU" altLang="en-US" sz="2000" dirty="0">
                <a:solidFill>
                  <a:srgbClr val="666666"/>
                </a:solidFill>
              </a:rPr>
              <a:t> to seasonal timescales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000" dirty="0">
                <a:solidFill>
                  <a:srgbClr val="666666"/>
                </a:solidFill>
              </a:rPr>
              <a:t>Using ACCESS-</a:t>
            </a:r>
            <a:r>
              <a:rPr lang="en-AU" altLang="en-US" sz="2000" dirty="0" err="1">
                <a:solidFill>
                  <a:srgbClr val="666666"/>
                </a:solidFill>
              </a:rPr>
              <a:t>S1</a:t>
            </a:r>
            <a:r>
              <a:rPr lang="en-AU" altLang="en-US" sz="2000" dirty="0">
                <a:solidFill>
                  <a:srgbClr val="666666"/>
                </a:solidFill>
              </a:rPr>
              <a:t> model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888" y="2839078"/>
            <a:ext cx="3949116" cy="281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6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15" y="1787033"/>
            <a:ext cx="5142464" cy="44326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3624" y="1823246"/>
            <a:ext cx="3914954" cy="4811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666666"/>
                </a:solidFill>
                <a:latin typeface="+mj-lt"/>
              </a:rPr>
              <a:t>New Bureau seasonal ensemble forecast system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666666"/>
                </a:solidFill>
              </a:rPr>
              <a:t>Dynamical global coupled ocean-atmosphere model</a:t>
            </a:r>
            <a:endParaRPr lang="en-AU" sz="2000" dirty="0">
              <a:solidFill>
                <a:srgbClr val="666666"/>
              </a:solidFill>
              <a:latin typeface="+mj-lt"/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666666"/>
                </a:solidFill>
              </a:rPr>
              <a:t>99 ensemble members</a:t>
            </a:r>
            <a:endParaRPr lang="en-AU" sz="2000" dirty="0">
              <a:solidFill>
                <a:srgbClr val="666666"/>
              </a:solidFill>
              <a:latin typeface="+mj-lt"/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666666"/>
                </a:solidFill>
                <a:latin typeface="+mj-lt"/>
              </a:rPr>
              <a:t>UKMO collaboration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666666"/>
                </a:solidFill>
              </a:rPr>
              <a:t>Ocean model: NEMO</a:t>
            </a:r>
          </a:p>
          <a:p>
            <a:pPr marL="800100" lvl="1" indent="-342900">
              <a:spcBef>
                <a:spcPts val="400"/>
              </a:spcBef>
              <a:buSzPct val="90000"/>
              <a:buFont typeface="Courier New" panose="02070309020205020404" pitchFamily="49" charset="0"/>
              <a:buChar char="o"/>
            </a:pPr>
            <a:r>
              <a:rPr lang="en-AU" sz="2000" dirty="0">
                <a:solidFill>
                  <a:srgbClr val="666666"/>
                </a:solidFill>
              </a:rPr>
              <a:t>Horizontal: </a:t>
            </a:r>
            <a:r>
              <a:rPr lang="en-AU" sz="2000" dirty="0" err="1">
                <a:solidFill>
                  <a:srgbClr val="666666"/>
                </a:solidFill>
              </a:rPr>
              <a:t>25km</a:t>
            </a:r>
            <a:r>
              <a:rPr lang="en-AU" sz="2000" dirty="0">
                <a:solidFill>
                  <a:srgbClr val="666666"/>
                </a:solidFill>
              </a:rPr>
              <a:t> x </a:t>
            </a:r>
            <a:r>
              <a:rPr lang="en-AU" sz="2000" dirty="0" err="1">
                <a:solidFill>
                  <a:srgbClr val="666666"/>
                </a:solidFill>
              </a:rPr>
              <a:t>25km</a:t>
            </a:r>
            <a:endParaRPr lang="en-AU" sz="2000" dirty="0">
              <a:solidFill>
                <a:srgbClr val="666666"/>
              </a:solidFill>
            </a:endParaRPr>
          </a:p>
          <a:p>
            <a:pPr marL="800100" lvl="1" indent="-342900">
              <a:spcBef>
                <a:spcPts val="400"/>
              </a:spcBef>
              <a:buSzPct val="90000"/>
              <a:buFont typeface="Courier New" panose="02070309020205020404" pitchFamily="49" charset="0"/>
              <a:buChar char="o"/>
            </a:pPr>
            <a:r>
              <a:rPr lang="en-AU" sz="2000" dirty="0"/>
              <a:t>Vertical: 1 m near the surface to ~200 m near bottom (6000 m depth)</a:t>
            </a:r>
            <a:endParaRPr lang="en-AU" sz="2000" dirty="0">
              <a:ea typeface="Times New Roman"/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666666"/>
                </a:solidFill>
              </a:rPr>
              <a:t>Eddy permitting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AU" sz="2000" dirty="0" err="1">
                <a:solidFill>
                  <a:srgbClr val="666666"/>
                </a:solidFill>
              </a:rPr>
              <a:t>Hindcast</a:t>
            </a:r>
            <a:r>
              <a:rPr lang="en-AU" sz="2000" dirty="0">
                <a:solidFill>
                  <a:srgbClr val="666666"/>
                </a:solidFill>
              </a:rPr>
              <a:t> dataset 1990-2012 (11 ensembles)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874068" y="394560"/>
            <a:ext cx="689874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t" hangingPunct="1">
              <a:spcBef>
                <a:spcPct val="30000"/>
              </a:spcBef>
              <a:spcAft>
                <a:spcPct val="30000"/>
              </a:spcAft>
              <a:buFontTx/>
              <a:buNone/>
              <a:defRPr sz="2400" kern="1200">
                <a:solidFill>
                  <a:srgbClr val="666666"/>
                </a:solidFill>
                <a:latin typeface="Arial"/>
                <a:ea typeface="ＭＳ Ｐゴシック" charset="-128"/>
                <a:cs typeface="Arial"/>
              </a:defRPr>
            </a:lvl1pPr>
            <a:lvl2pPr marL="742950" indent="-285750" algn="l" rtl="0" eaLnBrk="1" fontAlgn="t" hangingPunct="1">
              <a:spcBef>
                <a:spcPct val="15000"/>
              </a:spcBef>
              <a:spcAft>
                <a:spcPct val="15000"/>
              </a:spcAft>
              <a:buFont typeface="Arial"/>
              <a:buChar char="•"/>
              <a:defRPr sz="2400" kern="1200">
                <a:solidFill>
                  <a:srgbClr val="666666"/>
                </a:solidFill>
                <a:latin typeface="Arial"/>
                <a:ea typeface="ＭＳ Ｐゴシック" charset="-128"/>
                <a:cs typeface="Arial"/>
              </a:defRPr>
            </a:lvl2pPr>
            <a:lvl3pPr marL="1143000" indent="-228600" algn="l" rtl="0" eaLnBrk="1" fontAlgn="t" hangingPunct="1">
              <a:spcBef>
                <a:spcPct val="15000"/>
              </a:spcBef>
              <a:spcAft>
                <a:spcPct val="15000"/>
              </a:spcAft>
              <a:buFont typeface="Lucida Grande"/>
              <a:buChar char="−"/>
              <a:defRPr sz="2400" kern="1200">
                <a:solidFill>
                  <a:srgbClr val="666666"/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rtl="0" eaLnBrk="1" fontAlgn="t" hangingPunct="1">
              <a:spcBef>
                <a:spcPct val="15000"/>
              </a:spcBef>
              <a:spcAft>
                <a:spcPct val="15000"/>
              </a:spcAft>
              <a:buChar char="–"/>
              <a:defRPr sz="2400" kern="1200">
                <a:solidFill>
                  <a:srgbClr val="666666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buClr>
                <a:srgbClr val="006F93"/>
              </a:buClr>
            </a:pPr>
            <a:r>
              <a:rPr lang="en-AU" sz="2800" b="1" dirty="0">
                <a:latin typeface="+mj-lt"/>
                <a:cs typeface="Calibri" pitchFamily="34" charset="0"/>
              </a:rPr>
              <a:t>A</a:t>
            </a:r>
            <a:r>
              <a:rPr lang="en-AU" sz="2800" dirty="0">
                <a:latin typeface="+mj-lt"/>
                <a:cs typeface="Calibri" pitchFamily="34" charset="0"/>
              </a:rPr>
              <a:t>ustralian</a:t>
            </a:r>
            <a:r>
              <a:rPr lang="en-AU" sz="2800" b="1" dirty="0">
                <a:latin typeface="+mj-lt"/>
                <a:cs typeface="Calibri" pitchFamily="34" charset="0"/>
              </a:rPr>
              <a:t> C</a:t>
            </a:r>
            <a:r>
              <a:rPr lang="en-AU" sz="2800" dirty="0">
                <a:latin typeface="+mj-lt"/>
                <a:cs typeface="Calibri" pitchFamily="34" charset="0"/>
              </a:rPr>
              <a:t>ommunity</a:t>
            </a:r>
            <a:r>
              <a:rPr lang="en-AU" sz="2800" b="1" dirty="0">
                <a:latin typeface="+mj-lt"/>
                <a:cs typeface="Calibri" pitchFamily="34" charset="0"/>
              </a:rPr>
              <a:t> C</a:t>
            </a:r>
            <a:r>
              <a:rPr lang="en-AU" sz="2800" dirty="0">
                <a:latin typeface="+mj-lt"/>
                <a:cs typeface="Calibri" pitchFamily="34" charset="0"/>
              </a:rPr>
              <a:t>limate &amp;</a:t>
            </a:r>
            <a:r>
              <a:rPr lang="en-AU" sz="2800" b="1" dirty="0">
                <a:latin typeface="+mj-lt"/>
                <a:cs typeface="Calibri" pitchFamily="34" charset="0"/>
              </a:rPr>
              <a:t> E</a:t>
            </a:r>
            <a:r>
              <a:rPr lang="en-AU" sz="2800" dirty="0">
                <a:latin typeface="+mj-lt"/>
                <a:cs typeface="Calibri" pitchFamily="34" charset="0"/>
              </a:rPr>
              <a:t>arth</a:t>
            </a:r>
            <a:r>
              <a:rPr lang="en-AU" sz="2800" b="1" dirty="0">
                <a:latin typeface="+mj-lt"/>
                <a:cs typeface="Calibri" pitchFamily="34" charset="0"/>
              </a:rPr>
              <a:t> S</a:t>
            </a:r>
            <a:r>
              <a:rPr lang="en-AU" sz="2800" dirty="0">
                <a:latin typeface="+mj-lt"/>
                <a:cs typeface="Calibri" pitchFamily="34" charset="0"/>
              </a:rPr>
              <a:t>ystem</a:t>
            </a:r>
            <a:r>
              <a:rPr lang="en-AU" sz="2800" b="1" dirty="0">
                <a:latin typeface="+mj-lt"/>
                <a:cs typeface="Calibri" pitchFamily="34" charset="0"/>
              </a:rPr>
              <a:t> S</a:t>
            </a:r>
            <a:r>
              <a:rPr lang="en-AU" sz="2800" dirty="0">
                <a:latin typeface="+mj-lt"/>
                <a:cs typeface="Calibri" pitchFamily="34" charset="0"/>
              </a:rPr>
              <a:t>imulator – </a:t>
            </a:r>
            <a:r>
              <a:rPr lang="en-AU" sz="2800" b="1" dirty="0">
                <a:latin typeface="+mj-lt"/>
                <a:cs typeface="Calibri" pitchFamily="34" charset="0"/>
              </a:rPr>
              <a:t>S</a:t>
            </a:r>
            <a:r>
              <a:rPr lang="en-AU" sz="2800" dirty="0">
                <a:latin typeface="+mj-lt"/>
                <a:cs typeface="Calibri" pitchFamily="34" charset="0"/>
              </a:rPr>
              <a:t>easonal </a:t>
            </a:r>
            <a:r>
              <a:rPr lang="en-AU" sz="2800" dirty="0" err="1">
                <a:latin typeface="+mj-lt"/>
                <a:cs typeface="Calibri" pitchFamily="34" charset="0"/>
              </a:rPr>
              <a:t>V</a:t>
            </a:r>
            <a:r>
              <a:rPr lang="en-AU" sz="2800" b="1" dirty="0" err="1">
                <a:latin typeface="+mj-lt"/>
                <a:cs typeface="Calibri" pitchFamily="34" charset="0"/>
              </a:rPr>
              <a:t>1</a:t>
            </a:r>
            <a:endParaRPr lang="en-AU" b="1" dirty="0">
              <a:latin typeface="+mj-lt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09196" y="6492037"/>
            <a:ext cx="5134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Calibri" panose="020F0502020204030204" pitchFamily="34" charset="0"/>
              </a:rPr>
              <a:t>Animation: Xiaobing Zhou. Ocean model: NEMO/NEMOVAR (Waters et al 2015)</a:t>
            </a:r>
          </a:p>
        </p:txBody>
      </p:sp>
    </p:spTree>
    <p:extLst>
      <p:ext uri="{BB962C8B-B14F-4D97-AF65-F5344CB8AC3E}">
        <p14:creationId xmlns:p14="http://schemas.microsoft.com/office/powerpoint/2010/main" val="4152446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200" dirty="0">
                <a:latin typeface="+mn-lt"/>
              </a:rPr>
              <a:t>ACCESS-S1 Skill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412" y="1970230"/>
            <a:ext cx="8393143" cy="4613132"/>
          </a:xfrm>
        </p:spPr>
        <p:txBody>
          <a:bodyPr/>
          <a:lstStyle/>
          <a:p>
            <a:pPr marL="0" indent="0"/>
            <a:r>
              <a:rPr lang="en-AU" sz="1800" b="1" dirty="0">
                <a:cs typeface="Arial" panose="020B0604020202020204" pitchFamily="34" charset="0"/>
              </a:rPr>
              <a:t>First step in developing </a:t>
            </a:r>
            <a:r>
              <a:rPr lang="en-AU" sz="1800" b="1" dirty="0" err="1">
                <a:cs typeface="Arial" panose="020B0604020202020204" pitchFamily="34" charset="0"/>
              </a:rPr>
              <a:t>OCForNZ</a:t>
            </a:r>
            <a:r>
              <a:rPr lang="en-AU" sz="1800" b="1" dirty="0">
                <a:cs typeface="Arial" panose="020B0604020202020204" pitchFamily="34" charset="0"/>
              </a:rPr>
              <a:t> Products is to assess skill around New Zealand</a:t>
            </a:r>
            <a:endParaRPr lang="en-AU" sz="1800" dirty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AU" sz="1800" dirty="0"/>
              <a:t>SST and 300m Heat Content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AU" sz="1800" dirty="0"/>
              <a:t>Seasonal, monthly and </a:t>
            </a:r>
            <a:r>
              <a:rPr lang="en-AU" sz="1800" dirty="0" err="1"/>
              <a:t>multiweek</a:t>
            </a:r>
            <a:r>
              <a:rPr lang="en-AU" sz="1800" dirty="0"/>
              <a:t>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AU" sz="1800" dirty="0"/>
              <a:t>Ensemble mean skill:  </a:t>
            </a:r>
          </a:p>
          <a:p>
            <a:pPr marL="685800"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AU" sz="1800" dirty="0"/>
              <a:t>Spatial and for regional indices</a:t>
            </a:r>
          </a:p>
          <a:p>
            <a:pPr marL="685800"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AU" sz="1800" dirty="0"/>
              <a:t>Pearson correlation coefficient and RMSE </a:t>
            </a:r>
          </a:p>
          <a:p>
            <a:pPr marL="685800"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AU" sz="1800" dirty="0"/>
              <a:t>Compare the model to persisted observations (is the model skilful over persistence)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AU" sz="1800" dirty="0"/>
              <a:t>Probabilistic Skill </a:t>
            </a:r>
          </a:p>
          <a:p>
            <a:pPr marL="685800"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AU" sz="1800" dirty="0"/>
              <a:t>Regional Indices only</a:t>
            </a:r>
          </a:p>
          <a:p>
            <a:pPr marL="685800"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AU" sz="1800" dirty="0"/>
              <a:t>Reliability Diagram and ROC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AU" sz="1800" dirty="0"/>
              <a:t>Drivers of skill in the model</a:t>
            </a:r>
          </a:p>
        </p:txBody>
      </p:sp>
    </p:spTree>
    <p:extLst>
      <p:ext uri="{BB962C8B-B14F-4D97-AF65-F5344CB8AC3E}">
        <p14:creationId xmlns:p14="http://schemas.microsoft.com/office/powerpoint/2010/main" val="1421961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200" dirty="0">
                <a:latin typeface="+mn-lt"/>
              </a:rPr>
              <a:t>ACCESS-S1 Skill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412" y="1970230"/>
            <a:ext cx="8393143" cy="4613132"/>
          </a:xfrm>
        </p:spPr>
        <p:txBody>
          <a:bodyPr/>
          <a:lstStyle/>
          <a:p>
            <a:pPr marL="0" indent="0"/>
            <a:r>
              <a:rPr lang="en-AU" sz="1800" b="1" dirty="0">
                <a:cs typeface="Arial" panose="020B0604020202020204" pitchFamily="34" charset="0"/>
              </a:rPr>
              <a:t>First step in developing </a:t>
            </a:r>
            <a:r>
              <a:rPr lang="en-AU" sz="1800" b="1" dirty="0" err="1">
                <a:cs typeface="Arial" panose="020B0604020202020204" pitchFamily="34" charset="0"/>
              </a:rPr>
              <a:t>OCForNZ</a:t>
            </a:r>
            <a:r>
              <a:rPr lang="en-AU" sz="1800" b="1" dirty="0">
                <a:cs typeface="Arial" panose="020B0604020202020204" pitchFamily="34" charset="0"/>
              </a:rPr>
              <a:t> Products is to assess skill around New Zealand</a:t>
            </a:r>
            <a:endParaRPr lang="en-AU" sz="1800" dirty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AU" sz="1800" dirty="0"/>
              <a:t>SST and 300m Heat Content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AU" sz="1800" dirty="0"/>
              <a:t>Seasonal, monthly and </a:t>
            </a:r>
            <a:r>
              <a:rPr lang="en-AU" sz="1800" dirty="0" err="1"/>
              <a:t>multiweek</a:t>
            </a:r>
            <a:r>
              <a:rPr lang="en-AU" sz="1800" dirty="0"/>
              <a:t>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AU" sz="1800" dirty="0"/>
              <a:t>Ensemble mean skill:  </a:t>
            </a:r>
          </a:p>
          <a:p>
            <a:pPr marL="685800"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AU" sz="1800" dirty="0"/>
              <a:t>Spatial and for regional indices</a:t>
            </a:r>
          </a:p>
          <a:p>
            <a:pPr marL="685800"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AU" sz="1800" dirty="0"/>
              <a:t>Pearson correlation coefficient and RMSE </a:t>
            </a:r>
          </a:p>
          <a:p>
            <a:pPr marL="685800"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AU" sz="1800" dirty="0"/>
              <a:t>Compare the model to persisted observations (is the model skilful over persistence)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AU" sz="1800" dirty="0"/>
              <a:t>Probabilistic Skill </a:t>
            </a:r>
          </a:p>
          <a:p>
            <a:pPr marL="685800"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AU" sz="1800" dirty="0"/>
              <a:t>Regional Indices only</a:t>
            </a:r>
          </a:p>
          <a:p>
            <a:pPr marL="685800"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AU" sz="1800" dirty="0"/>
              <a:t>Reliability Diagram and ROC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AU" sz="1800" dirty="0"/>
              <a:t>Drivers of skill in the model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70CBE4-172C-4EBE-9580-1284AC788CCE}"/>
              </a:ext>
            </a:extLst>
          </p:cNvPr>
          <p:cNvSpPr/>
          <p:nvPr/>
        </p:nvSpPr>
        <p:spPr>
          <a:xfrm>
            <a:off x="506412" y="2161901"/>
            <a:ext cx="8393143" cy="327224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dirty="0">
                <a:solidFill>
                  <a:srgbClr val="010000"/>
                </a:solidFill>
              </a:rPr>
              <a:t>Spatial Ensemble mean skill:</a:t>
            </a:r>
          </a:p>
          <a:p>
            <a:endParaRPr lang="en-AU" dirty="0">
              <a:solidFill>
                <a:srgbClr val="010000"/>
              </a:solidFill>
            </a:endParaRPr>
          </a:p>
          <a:p>
            <a:pPr algn="ctr"/>
            <a:r>
              <a:rPr lang="en-AU" dirty="0">
                <a:solidFill>
                  <a:srgbClr val="010000"/>
                </a:solidFill>
              </a:rPr>
              <a:t>de Burgh-Day, C. O., Spillman, C. M., Stevens, C., Alves, O., &amp; Rickard, G. (2018). Predicting seasonal ocean variability around New Zealand using a coupled ocean-atmosphere model. </a:t>
            </a:r>
            <a:r>
              <a:rPr lang="en-AU" i="1" dirty="0">
                <a:solidFill>
                  <a:srgbClr val="010000"/>
                </a:solidFill>
              </a:rPr>
              <a:t>New Zealand Journal of Marine and Freshwater Research</a:t>
            </a:r>
            <a:r>
              <a:rPr lang="en-AU" dirty="0">
                <a:solidFill>
                  <a:srgbClr val="010000"/>
                </a:solidFill>
              </a:rPr>
              <a:t>, 1-21.</a:t>
            </a:r>
          </a:p>
          <a:p>
            <a:pPr algn="ctr"/>
            <a:endParaRPr lang="en-AU" dirty="0">
              <a:solidFill>
                <a:srgbClr val="010000"/>
              </a:solidFill>
            </a:endParaRPr>
          </a:p>
          <a:p>
            <a:r>
              <a:rPr lang="en-AU" dirty="0">
                <a:solidFill>
                  <a:srgbClr val="010000"/>
                </a:solidFill>
              </a:rPr>
              <a:t>Regional Skill:</a:t>
            </a:r>
          </a:p>
          <a:p>
            <a:r>
              <a:rPr lang="en-AU" dirty="0">
                <a:solidFill>
                  <a:srgbClr val="010000"/>
                </a:solidFill>
              </a:rPr>
              <a:t> </a:t>
            </a:r>
          </a:p>
          <a:p>
            <a:pPr algn="ctr"/>
            <a:r>
              <a:rPr lang="en-AU" dirty="0">
                <a:solidFill>
                  <a:srgbClr val="010000"/>
                </a:solidFill>
              </a:rPr>
              <a:t>In preparation…</a:t>
            </a:r>
          </a:p>
        </p:txBody>
      </p:sp>
    </p:spTree>
    <p:extLst>
      <p:ext uri="{BB962C8B-B14F-4D97-AF65-F5344CB8AC3E}">
        <p14:creationId xmlns:p14="http://schemas.microsoft.com/office/powerpoint/2010/main" val="3526686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200" dirty="0">
                <a:latin typeface="+mn-lt"/>
              </a:rPr>
              <a:t>Ensemble Mean Spatial SST Skill: e.g. Seasonal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724" y="1893489"/>
            <a:ext cx="3386679" cy="3229912"/>
          </a:xfrm>
        </p:spPr>
        <p:txBody>
          <a:bodyPr/>
          <a:lstStyle/>
          <a:p>
            <a:pPr marL="0" indent="0"/>
            <a:r>
              <a:rPr lang="en-AU" sz="1600" dirty="0"/>
              <a:t>Model Seasonal prediction vs Reynolds AVHRR V2 OI SST</a:t>
            </a:r>
          </a:p>
          <a:p>
            <a:pPr marL="0" indent="0"/>
            <a:r>
              <a:rPr lang="en-AU" sz="1600" dirty="0"/>
              <a:t>Correlation across hindcast years (1990-2012)</a:t>
            </a:r>
          </a:p>
          <a:p>
            <a:pPr marL="0" indent="0"/>
            <a:r>
              <a:rPr lang="en-AU" sz="1600" dirty="0"/>
              <a:t>Better skill at shorter lead times</a:t>
            </a:r>
          </a:p>
          <a:p>
            <a:pPr marL="0" indent="0"/>
            <a:r>
              <a:rPr lang="en-AU" sz="1600" dirty="0"/>
              <a:t>Better skill in the North and West vs South and East</a:t>
            </a:r>
          </a:p>
          <a:p>
            <a:pPr marL="0" indent="0"/>
            <a:r>
              <a:rPr lang="en-AU" sz="1600" dirty="0"/>
              <a:t>Higher correlation inshore vs offshore. E.g. % grid cells with correlation &gt; 0.6:</a:t>
            </a:r>
          </a:p>
          <a:p>
            <a:pPr marL="0" indent="0"/>
            <a:endParaRPr lang="en-AU" sz="1600" dirty="0"/>
          </a:p>
          <a:p>
            <a:pPr marL="0" indent="0"/>
            <a:endParaRPr lang="en-AU" sz="1600" dirty="0"/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5476728" y="6340121"/>
            <a:ext cx="1914134" cy="271952"/>
          </a:xfrm>
          <a:prstGeom prst="rect">
            <a:avLst/>
          </a:prstGeom>
        </p:spPr>
        <p:txBody>
          <a:bodyPr/>
          <a:lstStyle>
            <a:defPPr>
              <a:defRPr lang="en-AU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7FE5253F-CA6D-4427-9616-73AADB8A4258}" type="slidenum">
              <a:rPr lang="en-AU" smtClean="0"/>
              <a:pPr/>
              <a:t>6</a:t>
            </a:fld>
            <a:endParaRPr lang="en-A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896" y="1845279"/>
            <a:ext cx="5113661" cy="49991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3166978" y="2322342"/>
            <a:ext cx="107916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200" b="1" dirty="0"/>
              <a:t>Summer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3195110" y="3544568"/>
            <a:ext cx="103623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200" b="1" dirty="0"/>
              <a:t>Autumn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3288400" y="4769675"/>
            <a:ext cx="84964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200" b="1" dirty="0"/>
              <a:t>Winter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3205964" y="5842592"/>
            <a:ext cx="99001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200" b="1" dirty="0"/>
              <a:t>Spring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3071" y="1433246"/>
            <a:ext cx="101915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100" b="1" dirty="0"/>
              <a:t>From lead 0 months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12222" y="1433245"/>
            <a:ext cx="100082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100" b="1" dirty="0"/>
              <a:t>From lead 1 month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46063" y="1434542"/>
            <a:ext cx="115445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100" b="1" dirty="0"/>
              <a:t>From lead 2 months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39233" y="1430276"/>
            <a:ext cx="116429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100" b="1" dirty="0"/>
              <a:t>From lead 3 months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8290831" y="4457950"/>
            <a:ext cx="857839" cy="892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8021490" y="5160225"/>
            <a:ext cx="19203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Not statistically significant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7728417" y="3125654"/>
            <a:ext cx="24962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Statistically significant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76698" y="6682294"/>
            <a:ext cx="17139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00" dirty="0">
                <a:latin typeface="Calibri" panose="020F0502020204030204" pitchFamily="34" charset="0"/>
              </a:rPr>
              <a:t>Figure: de Burgh-Day et. al. 2018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A4381063-C245-4AE2-B2A7-F18BF355C1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857562"/>
              </p:ext>
            </p:extLst>
          </p:nvPr>
        </p:nvGraphicFramePr>
        <p:xfrm>
          <a:off x="347932" y="5055196"/>
          <a:ext cx="3118923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2492">
                  <a:extLst>
                    <a:ext uri="{9D8B030D-6E8A-4147-A177-3AD203B41FA5}">
                      <a16:colId xmlns:a16="http://schemas.microsoft.com/office/drawing/2014/main" val="3828276233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1662344652"/>
                    </a:ext>
                  </a:extLst>
                </a:gridCol>
                <a:gridCol w="966631">
                  <a:extLst>
                    <a:ext uri="{9D8B030D-6E8A-4147-A177-3AD203B41FA5}">
                      <a16:colId xmlns:a16="http://schemas.microsoft.com/office/drawing/2014/main" val="3923200852"/>
                    </a:ext>
                  </a:extLst>
                </a:gridCol>
              </a:tblGrid>
              <a:tr h="198872">
                <a:tc>
                  <a:txBody>
                    <a:bodyPr/>
                    <a:lstStyle/>
                    <a:p>
                      <a:r>
                        <a:rPr lang="en-AU" sz="1400" dirty="0"/>
                        <a:t>Region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Inshore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Offshore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359861"/>
                  </a:ext>
                </a:extLst>
              </a:tr>
              <a:tr h="205951">
                <a:tc>
                  <a:txBody>
                    <a:bodyPr/>
                    <a:lstStyle/>
                    <a:p>
                      <a:r>
                        <a:rPr lang="en-AU" sz="1400" dirty="0"/>
                        <a:t>Summer L0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66%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44%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614258"/>
                  </a:ext>
                </a:extLst>
              </a:tr>
              <a:tr h="205951">
                <a:tc>
                  <a:txBody>
                    <a:bodyPr/>
                    <a:lstStyle/>
                    <a:p>
                      <a:r>
                        <a:rPr lang="en-AU" sz="1400" dirty="0"/>
                        <a:t>Autumn L0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73%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03795"/>
                  </a:ext>
                </a:extLst>
              </a:tr>
              <a:tr h="198872">
                <a:tc>
                  <a:txBody>
                    <a:bodyPr/>
                    <a:lstStyle/>
                    <a:p>
                      <a:r>
                        <a:rPr lang="en-AU" sz="1400" dirty="0"/>
                        <a:t>Winter L0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78%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53%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0953587"/>
                  </a:ext>
                </a:extLst>
              </a:tr>
              <a:tr h="198872">
                <a:tc>
                  <a:txBody>
                    <a:bodyPr/>
                    <a:lstStyle/>
                    <a:p>
                      <a:r>
                        <a:rPr lang="en-AU" sz="1400" dirty="0"/>
                        <a:t>Spring L0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77%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47%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203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337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at 'plots/access-s1/nz_aquaculture/skill_plots/area_av/w_cook_strait_box/top/1990-2012/emn/ta_pearson_correlation_01.png' is not available.">
            <a:extLst>
              <a:ext uri="{FF2B5EF4-FFF2-40B4-BE49-F238E27FC236}">
                <a16:creationId xmlns:a16="http://schemas.microsoft.com/office/drawing/2014/main" id="{5D5F3B96-0ECB-4954-8537-635CA29AF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476" y="2578100"/>
            <a:ext cx="6879936" cy="414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207023"/>
            <a:ext cx="5693232" cy="1143000"/>
          </a:xfrm>
        </p:spPr>
        <p:txBody>
          <a:bodyPr>
            <a:normAutofit fontScale="90000"/>
          </a:bodyPr>
          <a:lstStyle/>
          <a:p>
            <a:r>
              <a:rPr lang="en-AU" sz="3200" dirty="0">
                <a:latin typeface="+mn-lt"/>
              </a:rPr>
              <a:t>Ensemble Mean Regional SST Skill: e.g. Western Cook Strait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4F1EECE-9B70-4BA6-9BD0-5EE07BC1E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232" y="30685"/>
            <a:ext cx="1654404" cy="13869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6AF88E-AD48-4BEC-AF58-654676EA1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833" y="1344882"/>
            <a:ext cx="2102178" cy="917037"/>
          </a:xfrm>
          <a:prstGeom prst="rect">
            <a:avLst/>
          </a:prstGeom>
          <a:ln w="28575">
            <a:solidFill>
              <a:srgbClr val="010000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00C78A2-1C51-4B4C-B2B2-6D6951A850F9}"/>
              </a:ext>
            </a:extLst>
          </p:cNvPr>
          <p:cNvSpPr/>
          <p:nvPr/>
        </p:nvSpPr>
        <p:spPr>
          <a:xfrm>
            <a:off x="7763561" y="504825"/>
            <a:ext cx="469900" cy="241300"/>
          </a:xfrm>
          <a:prstGeom prst="rect">
            <a:avLst/>
          </a:prstGeom>
          <a:noFill/>
          <a:ln w="19050">
            <a:solidFill>
              <a:srgbClr val="01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3D76649-E1E6-44A3-BD35-FA2529539D43}"/>
              </a:ext>
            </a:extLst>
          </p:cNvPr>
          <p:cNvCxnSpPr>
            <a:cxnSpLocks/>
          </p:cNvCxnSpPr>
          <p:nvPr/>
        </p:nvCxnSpPr>
        <p:spPr>
          <a:xfrm flipH="1">
            <a:off x="6975833" y="504825"/>
            <a:ext cx="792000" cy="828000"/>
          </a:xfrm>
          <a:prstGeom prst="line">
            <a:avLst/>
          </a:prstGeom>
          <a:ln>
            <a:solidFill>
              <a:srgbClr val="01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82F7A0E-F169-445F-A898-CDBE66A75B80}"/>
              </a:ext>
            </a:extLst>
          </p:cNvPr>
          <p:cNvCxnSpPr>
            <a:cxnSpLocks/>
          </p:cNvCxnSpPr>
          <p:nvPr/>
        </p:nvCxnSpPr>
        <p:spPr>
          <a:xfrm>
            <a:off x="8233461" y="504825"/>
            <a:ext cx="844550" cy="828000"/>
          </a:xfrm>
          <a:prstGeom prst="line">
            <a:avLst/>
          </a:prstGeom>
          <a:ln>
            <a:solidFill>
              <a:srgbClr val="01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47E8276-AD0D-49A0-8647-F96DE6662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526" y="2578100"/>
            <a:ext cx="1786950" cy="3229912"/>
          </a:xfrm>
        </p:spPr>
        <p:txBody>
          <a:bodyPr/>
          <a:lstStyle/>
          <a:p>
            <a:pPr marL="0" indent="0"/>
            <a:r>
              <a:rPr lang="en-AU" sz="1400" dirty="0"/>
              <a:t>Hatched boxes: not statistically significant</a:t>
            </a:r>
          </a:p>
          <a:p>
            <a:pPr marL="0" indent="0"/>
            <a:r>
              <a:rPr lang="en-AU" sz="1400" dirty="0"/>
              <a:t>Better skill at shorter lead times</a:t>
            </a:r>
          </a:p>
          <a:p>
            <a:pPr marL="0" indent="0"/>
            <a:r>
              <a:rPr lang="en-AU" sz="1400" dirty="0"/>
              <a:t>Better skill in the cooler months</a:t>
            </a:r>
          </a:p>
          <a:p>
            <a:pPr marL="0" indent="0"/>
            <a:r>
              <a:rPr lang="en-AU" sz="1400" dirty="0"/>
              <a:t>Drop in skill around seasonal transitions (feedback processes)</a:t>
            </a:r>
          </a:p>
          <a:p>
            <a:pPr marL="0" indent="0"/>
            <a:endParaRPr lang="en-AU" sz="1400" dirty="0"/>
          </a:p>
          <a:p>
            <a:pPr marL="0" indent="0"/>
            <a:endParaRPr lang="en-AU" sz="1400" dirty="0"/>
          </a:p>
          <a:p>
            <a:pPr marL="0" indent="0"/>
            <a:endParaRPr lang="en-AU" sz="1400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108C5F4-F475-43FA-8772-309FFA117FD7}"/>
              </a:ext>
            </a:extLst>
          </p:cNvPr>
          <p:cNvSpPr txBox="1">
            <a:spLocks/>
          </p:cNvSpPr>
          <p:nvPr/>
        </p:nvSpPr>
        <p:spPr bwMode="auto">
          <a:xfrm>
            <a:off x="309527" y="1849531"/>
            <a:ext cx="6535774" cy="10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t" hangingPunct="1">
              <a:spcBef>
                <a:spcPct val="30000"/>
              </a:spcBef>
              <a:spcAft>
                <a:spcPct val="30000"/>
              </a:spcAft>
              <a:buFontTx/>
              <a:buNone/>
              <a:defRPr sz="2400" kern="1200">
                <a:solidFill>
                  <a:srgbClr val="666666"/>
                </a:solidFill>
                <a:latin typeface="Arial"/>
                <a:ea typeface="ＭＳ Ｐゴシック" charset="-128"/>
                <a:cs typeface="Arial"/>
              </a:defRPr>
            </a:lvl1pPr>
            <a:lvl2pPr marL="742950" indent="-285750" algn="l" rtl="0" eaLnBrk="1" fontAlgn="t" hangingPunct="1">
              <a:spcBef>
                <a:spcPct val="15000"/>
              </a:spcBef>
              <a:spcAft>
                <a:spcPct val="15000"/>
              </a:spcAft>
              <a:buFont typeface="Arial"/>
              <a:buChar char="•"/>
              <a:defRPr sz="2400" kern="1200">
                <a:solidFill>
                  <a:srgbClr val="666666"/>
                </a:solidFill>
                <a:latin typeface="Arial"/>
                <a:ea typeface="ＭＳ Ｐゴシック" charset="-128"/>
                <a:cs typeface="Arial"/>
              </a:defRPr>
            </a:lvl2pPr>
            <a:lvl3pPr marL="1143000" indent="-228600" algn="l" rtl="0" eaLnBrk="1" fontAlgn="t" hangingPunct="1">
              <a:spcBef>
                <a:spcPct val="15000"/>
              </a:spcBef>
              <a:spcAft>
                <a:spcPct val="15000"/>
              </a:spcAft>
              <a:buFont typeface="Lucida Grande"/>
              <a:buChar char="−"/>
              <a:defRPr sz="2400" kern="1200">
                <a:solidFill>
                  <a:srgbClr val="666666"/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rtl="0" eaLnBrk="1" fontAlgn="t" hangingPunct="1">
              <a:spcBef>
                <a:spcPct val="15000"/>
              </a:spcBef>
              <a:spcAft>
                <a:spcPct val="15000"/>
              </a:spcAft>
              <a:buChar char="–"/>
              <a:defRPr sz="2400" kern="1200">
                <a:solidFill>
                  <a:srgbClr val="666666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/>
            <a:r>
              <a:rPr lang="en-AU" sz="1400" dirty="0"/>
              <a:t>Model vs. Reynolds AVHRR V2 OI SST</a:t>
            </a:r>
          </a:p>
          <a:p>
            <a:pPr marL="0" indent="0" defTabSz="914400"/>
            <a:r>
              <a:rPr lang="en-AU" sz="1400" dirty="0"/>
              <a:t>Correlation of area averaged SST anomalies across hindcast years (1990-2012)</a:t>
            </a:r>
          </a:p>
        </p:txBody>
      </p:sp>
    </p:spTree>
    <p:extLst>
      <p:ext uri="{BB962C8B-B14F-4D97-AF65-F5344CB8AC3E}">
        <p14:creationId xmlns:p14="http://schemas.microsoft.com/office/powerpoint/2010/main" val="1643832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EBDA990-30B2-4EFF-A3B0-7DC4DBD54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128" y="2214708"/>
            <a:ext cx="3658977" cy="44143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2148" y="236930"/>
            <a:ext cx="5533238" cy="1143000"/>
          </a:xfrm>
        </p:spPr>
        <p:txBody>
          <a:bodyPr>
            <a:normAutofit fontScale="90000"/>
          </a:bodyPr>
          <a:lstStyle/>
          <a:p>
            <a:r>
              <a:rPr lang="en-AU" sz="3200" dirty="0"/>
              <a:t>Regional Probabilistic SST Skill: e.g. Western Cook Strait</a:t>
            </a:r>
            <a:endParaRPr lang="en-AU" sz="3200" dirty="0">
              <a:latin typeface="+mn-lt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676D507-87F9-4BFF-9DCD-D158F331A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7232" y="30685"/>
            <a:ext cx="1654404" cy="138695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E36D743-75BD-413F-93B7-53CDA52ED84D}"/>
              </a:ext>
            </a:extLst>
          </p:cNvPr>
          <p:cNvSpPr/>
          <p:nvPr/>
        </p:nvSpPr>
        <p:spPr>
          <a:xfrm>
            <a:off x="7763561" y="504825"/>
            <a:ext cx="469900" cy="241300"/>
          </a:xfrm>
          <a:prstGeom prst="rect">
            <a:avLst/>
          </a:prstGeom>
          <a:noFill/>
          <a:ln w="19050">
            <a:solidFill>
              <a:srgbClr val="01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6BA1DCB-74A6-4293-8062-BE51DE89E1EA}"/>
              </a:ext>
            </a:extLst>
          </p:cNvPr>
          <p:cNvCxnSpPr>
            <a:cxnSpLocks/>
          </p:cNvCxnSpPr>
          <p:nvPr/>
        </p:nvCxnSpPr>
        <p:spPr>
          <a:xfrm flipH="1">
            <a:off x="6975833" y="504825"/>
            <a:ext cx="792000" cy="828000"/>
          </a:xfrm>
          <a:prstGeom prst="line">
            <a:avLst/>
          </a:prstGeom>
          <a:ln>
            <a:solidFill>
              <a:srgbClr val="01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7ED59CD-C68A-456A-80FC-8C2C6E24D8C3}"/>
              </a:ext>
            </a:extLst>
          </p:cNvPr>
          <p:cNvCxnSpPr>
            <a:cxnSpLocks/>
          </p:cNvCxnSpPr>
          <p:nvPr/>
        </p:nvCxnSpPr>
        <p:spPr>
          <a:xfrm>
            <a:off x="8233461" y="504825"/>
            <a:ext cx="844550" cy="828000"/>
          </a:xfrm>
          <a:prstGeom prst="line">
            <a:avLst/>
          </a:prstGeom>
          <a:ln>
            <a:solidFill>
              <a:srgbClr val="01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EA6BB87F-D9CE-486F-A092-B95682C4F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895" y="2214708"/>
            <a:ext cx="3650864" cy="4414315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BAB7E242-6ACF-454C-8CC1-64558D695314}"/>
              </a:ext>
            </a:extLst>
          </p:cNvPr>
          <p:cNvSpPr/>
          <p:nvPr/>
        </p:nvSpPr>
        <p:spPr>
          <a:xfrm rot="16200000">
            <a:off x="-412479" y="4268803"/>
            <a:ext cx="2444750" cy="33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>
                <a:solidFill>
                  <a:srgbClr val="010000"/>
                </a:solidFill>
              </a:rPr>
              <a:t>Observed Relative Frequency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3C1D9F1-16D0-4FAB-998D-A7481B4A5C8A}"/>
              </a:ext>
            </a:extLst>
          </p:cNvPr>
          <p:cNvSpPr/>
          <p:nvPr/>
        </p:nvSpPr>
        <p:spPr>
          <a:xfrm>
            <a:off x="1724180" y="6486017"/>
            <a:ext cx="1786052" cy="33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>
                <a:solidFill>
                  <a:srgbClr val="010000"/>
                </a:solidFill>
              </a:rPr>
              <a:t>Forecast Probability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6F58FE-DD88-4997-83C3-28BAF8025CB3}"/>
              </a:ext>
            </a:extLst>
          </p:cNvPr>
          <p:cNvSpPr/>
          <p:nvPr/>
        </p:nvSpPr>
        <p:spPr>
          <a:xfrm rot="16200000">
            <a:off x="3619326" y="4476911"/>
            <a:ext cx="2444750" cy="33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>
                <a:solidFill>
                  <a:srgbClr val="010000"/>
                </a:solidFill>
              </a:rPr>
              <a:t>Hit Rate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2E8716D-43D4-431A-81F6-D57C6330252E}"/>
              </a:ext>
            </a:extLst>
          </p:cNvPr>
          <p:cNvSpPr/>
          <p:nvPr/>
        </p:nvSpPr>
        <p:spPr>
          <a:xfrm>
            <a:off x="5367346" y="6508503"/>
            <a:ext cx="2444750" cy="33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>
                <a:solidFill>
                  <a:srgbClr val="010000"/>
                </a:solidFill>
              </a:rPr>
              <a:t>False Alarm Rate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153E56C-02D0-4973-A96B-FD53EE00000A}"/>
              </a:ext>
            </a:extLst>
          </p:cNvPr>
          <p:cNvSpPr/>
          <p:nvPr/>
        </p:nvSpPr>
        <p:spPr>
          <a:xfrm>
            <a:off x="1295400" y="2204090"/>
            <a:ext cx="2852085" cy="33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200" dirty="0">
                <a:solidFill>
                  <a:srgbClr val="010000"/>
                </a:solidFill>
              </a:rPr>
              <a:t>Reliability Diagram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92353F4-049E-41E8-A82F-099B020EECD2}"/>
              </a:ext>
            </a:extLst>
          </p:cNvPr>
          <p:cNvSpPr/>
          <p:nvPr/>
        </p:nvSpPr>
        <p:spPr>
          <a:xfrm>
            <a:off x="2119030" y="1857498"/>
            <a:ext cx="3650864" cy="33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00" dirty="0">
              <a:solidFill>
                <a:srgbClr val="010000"/>
              </a:solidFill>
            </a:endParaRP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E65134BE-1071-4E3D-95D1-ACA5253AB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601" y="2318099"/>
            <a:ext cx="1355075" cy="3442888"/>
          </a:xfrm>
        </p:spPr>
        <p:txBody>
          <a:bodyPr/>
          <a:lstStyle/>
          <a:p>
            <a:pPr marL="0" indent="0"/>
            <a:endParaRPr lang="en-AU" sz="1400" dirty="0"/>
          </a:p>
          <a:p>
            <a:pPr marL="0" indent="0"/>
            <a:endParaRPr lang="en-AU" sz="1400" dirty="0"/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74B67FEB-7E3E-4461-AF2C-EBFFB310C532}"/>
              </a:ext>
            </a:extLst>
          </p:cNvPr>
          <p:cNvSpPr txBox="1">
            <a:spLocks/>
          </p:cNvSpPr>
          <p:nvPr/>
        </p:nvSpPr>
        <p:spPr bwMode="auto">
          <a:xfrm>
            <a:off x="309526" y="1875626"/>
            <a:ext cx="4932726" cy="37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t" hangingPunct="1">
              <a:spcBef>
                <a:spcPct val="30000"/>
              </a:spcBef>
              <a:spcAft>
                <a:spcPct val="30000"/>
              </a:spcAft>
              <a:buFontTx/>
              <a:buNone/>
              <a:defRPr sz="2400" kern="1200">
                <a:solidFill>
                  <a:srgbClr val="666666"/>
                </a:solidFill>
                <a:latin typeface="Arial"/>
                <a:ea typeface="ＭＳ Ｐゴシック" charset="-128"/>
                <a:cs typeface="Arial"/>
              </a:defRPr>
            </a:lvl1pPr>
            <a:lvl2pPr marL="742950" indent="-285750" algn="l" rtl="0" eaLnBrk="1" fontAlgn="t" hangingPunct="1">
              <a:spcBef>
                <a:spcPct val="15000"/>
              </a:spcBef>
              <a:spcAft>
                <a:spcPct val="15000"/>
              </a:spcAft>
              <a:buFont typeface="Arial"/>
              <a:buChar char="•"/>
              <a:defRPr sz="2400" kern="1200">
                <a:solidFill>
                  <a:srgbClr val="666666"/>
                </a:solidFill>
                <a:latin typeface="Arial"/>
                <a:ea typeface="ＭＳ Ｐゴシック" charset="-128"/>
                <a:cs typeface="Arial"/>
              </a:defRPr>
            </a:lvl2pPr>
            <a:lvl3pPr marL="1143000" indent="-228600" algn="l" rtl="0" eaLnBrk="1" fontAlgn="t" hangingPunct="1">
              <a:spcBef>
                <a:spcPct val="15000"/>
              </a:spcBef>
              <a:spcAft>
                <a:spcPct val="15000"/>
              </a:spcAft>
              <a:buFont typeface="Lucida Grande"/>
              <a:buChar char="−"/>
              <a:defRPr sz="2400" kern="1200">
                <a:solidFill>
                  <a:srgbClr val="666666"/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rtl="0" eaLnBrk="1" fontAlgn="t" hangingPunct="1">
              <a:spcBef>
                <a:spcPct val="15000"/>
              </a:spcBef>
              <a:spcAft>
                <a:spcPct val="15000"/>
              </a:spcAft>
              <a:buChar char="–"/>
              <a:defRPr sz="2400" kern="1200">
                <a:solidFill>
                  <a:srgbClr val="666666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/>
            <a:r>
              <a:rPr lang="en-AU" sz="1400" dirty="0"/>
              <a:t>E.g.: Forecasting for SST Anomalies in the upper tercile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6D2931-A79F-4A21-8112-503090E88DB9}"/>
              </a:ext>
            </a:extLst>
          </p:cNvPr>
          <p:cNvSpPr/>
          <p:nvPr/>
        </p:nvSpPr>
        <p:spPr>
          <a:xfrm>
            <a:off x="5216022" y="2220356"/>
            <a:ext cx="3059121" cy="33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200" dirty="0">
                <a:solidFill>
                  <a:srgbClr val="010000"/>
                </a:solidFill>
              </a:rPr>
              <a:t>ROC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35FE2F8-41BB-4EC3-98ED-1C8F168B69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5833" y="1344882"/>
            <a:ext cx="2102178" cy="917037"/>
          </a:xfrm>
          <a:prstGeom prst="rect">
            <a:avLst/>
          </a:prstGeom>
          <a:ln w="28575">
            <a:solidFill>
              <a:srgbClr val="010000"/>
            </a:solidFill>
          </a:ln>
        </p:spPr>
      </p:pic>
    </p:spTree>
    <p:extLst>
      <p:ext uri="{BB962C8B-B14F-4D97-AF65-F5344CB8AC3E}">
        <p14:creationId xmlns:p14="http://schemas.microsoft.com/office/powerpoint/2010/main" val="659961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200" dirty="0">
                <a:latin typeface="+mn-lt"/>
              </a:rPr>
              <a:t>Drivers of Skill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C1F5D0-A3DD-4A3D-A3B2-E4ED22341665}"/>
              </a:ext>
            </a:extLst>
          </p:cNvPr>
          <p:cNvSpPr txBox="1"/>
          <p:nvPr/>
        </p:nvSpPr>
        <p:spPr>
          <a:xfrm>
            <a:off x="150887" y="1791968"/>
            <a:ext cx="5892025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2"/>
                </a:solidFill>
                <a:cs typeface="Arial" panose="020B0604020202020204" pitchFamily="34" charset="0"/>
              </a:rPr>
              <a:t>Skill is better where currents are simple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2"/>
                </a:solidFill>
                <a:cs typeface="Arial" panose="020B0604020202020204" pitchFamily="34" charset="0"/>
              </a:rPr>
              <a:t>Skill is poorer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2"/>
                </a:solidFill>
                <a:cs typeface="Arial" panose="020B0604020202020204" pitchFamily="34" charset="0"/>
              </a:rPr>
              <a:t>Where currents are complex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2"/>
                </a:solidFill>
                <a:cs typeface="Arial" panose="020B0604020202020204" pitchFamily="34" charset="0"/>
              </a:rPr>
              <a:t>In the south where the Southern Ocean warm bias affects the GC2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2"/>
                </a:solidFill>
                <a:cs typeface="Arial" panose="020B0604020202020204" pitchFamily="34" charset="0"/>
              </a:rPr>
              <a:t>Model derives skill from ENSO: Teleconnections are good</a:t>
            </a:r>
          </a:p>
          <a:p>
            <a:endParaRPr lang="en-AU" sz="1600" b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16CA42-69D8-492E-9C34-AF9BCC6C7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797" y="1776895"/>
            <a:ext cx="2094987" cy="255732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4F7DA64-46EE-4E42-914A-C72555AB4A41}"/>
              </a:ext>
            </a:extLst>
          </p:cNvPr>
          <p:cNvSpPr/>
          <p:nvPr/>
        </p:nvSpPr>
        <p:spPr>
          <a:xfrm rot="20377139">
            <a:off x="6512460" y="2158961"/>
            <a:ext cx="2283706" cy="1246766"/>
          </a:xfrm>
          <a:prstGeom prst="ellipse">
            <a:avLst/>
          </a:prstGeom>
          <a:noFill/>
          <a:ln w="53975">
            <a:solidFill>
              <a:srgbClr val="01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08A6DB5-1DBE-4F0F-866B-AA77EE2CC774}"/>
              </a:ext>
            </a:extLst>
          </p:cNvPr>
          <p:cNvSpPr/>
          <p:nvPr/>
        </p:nvSpPr>
        <p:spPr>
          <a:xfrm rot="20377139">
            <a:off x="7442894" y="2896073"/>
            <a:ext cx="1378946" cy="936696"/>
          </a:xfrm>
          <a:prstGeom prst="ellipse">
            <a:avLst/>
          </a:prstGeom>
          <a:noFill/>
          <a:ln w="53975">
            <a:solidFill>
              <a:srgbClr val="01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5085573-8E9B-4610-A428-1AAA906616B9}"/>
              </a:ext>
            </a:extLst>
          </p:cNvPr>
          <p:cNvSpPr/>
          <p:nvPr/>
        </p:nvSpPr>
        <p:spPr>
          <a:xfrm>
            <a:off x="6677281" y="3306985"/>
            <a:ext cx="2363061" cy="936696"/>
          </a:xfrm>
          <a:prstGeom prst="ellipse">
            <a:avLst/>
          </a:prstGeom>
          <a:noFill/>
          <a:ln w="53975">
            <a:solidFill>
              <a:srgbClr val="01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6C36991-F78A-42C4-B4D8-8D9CC6AF5E75}"/>
              </a:ext>
            </a:extLst>
          </p:cNvPr>
          <p:cNvGrpSpPr/>
          <p:nvPr/>
        </p:nvGrpSpPr>
        <p:grpSpPr>
          <a:xfrm>
            <a:off x="5596258" y="4355064"/>
            <a:ext cx="3528888" cy="2469314"/>
            <a:chOff x="5596258" y="4355064"/>
            <a:chExt cx="3528888" cy="24693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7BAB8E9-EF25-4A57-B04D-80785392A2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44"/>
            <a:stretch/>
          </p:blipFill>
          <p:spPr>
            <a:xfrm>
              <a:off x="5596258" y="4768263"/>
              <a:ext cx="3480113" cy="1630211"/>
            </a:xfrm>
            <a:prstGeom prst="rect">
              <a:avLst/>
            </a:prstGeom>
          </p:spPr>
        </p:pic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1769E8C4-F49A-40EB-9818-DBA4291E920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16079" y="4606284"/>
              <a:ext cx="1942732" cy="571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t" hangingPunct="1">
                <a:spcBef>
                  <a:spcPct val="30000"/>
                </a:spcBef>
                <a:spcAft>
                  <a:spcPct val="30000"/>
                </a:spcAft>
                <a:buFontTx/>
                <a:buNone/>
                <a:defRPr sz="2400" kern="1200">
                  <a:solidFill>
                    <a:srgbClr val="666666"/>
                  </a:solidFill>
                  <a:latin typeface="Arial"/>
                  <a:ea typeface="ＭＳ Ｐゴシック" charset="-128"/>
                  <a:cs typeface="Arial"/>
                </a:defRPr>
              </a:lvl1pPr>
              <a:lvl2pPr marL="742950" indent="-285750" algn="l" rtl="0" eaLnBrk="1" fontAlgn="t" hangingPunct="1">
                <a:spcBef>
                  <a:spcPct val="15000"/>
                </a:spcBef>
                <a:spcAft>
                  <a:spcPct val="15000"/>
                </a:spcAft>
                <a:buFont typeface="Arial"/>
                <a:buChar char="•"/>
                <a:defRPr sz="2400" kern="1200">
                  <a:solidFill>
                    <a:srgbClr val="666666"/>
                  </a:solidFill>
                  <a:latin typeface="Arial"/>
                  <a:ea typeface="ＭＳ Ｐゴシック" charset="-128"/>
                  <a:cs typeface="Arial"/>
                </a:defRPr>
              </a:lvl2pPr>
              <a:lvl3pPr marL="1143000" indent="-228600" algn="l" rtl="0" eaLnBrk="1" fontAlgn="t" hangingPunct="1">
                <a:spcBef>
                  <a:spcPct val="15000"/>
                </a:spcBef>
                <a:spcAft>
                  <a:spcPct val="15000"/>
                </a:spcAft>
                <a:buFont typeface="Lucida Grande"/>
                <a:buChar char="−"/>
                <a:defRPr sz="2400" kern="1200">
                  <a:solidFill>
                    <a:srgbClr val="666666"/>
                  </a:solidFill>
                  <a:latin typeface="Arial"/>
                  <a:ea typeface="ＭＳ Ｐゴシック" charset="-128"/>
                  <a:cs typeface="Arial"/>
                </a:defRPr>
              </a:lvl3pPr>
              <a:lvl4pPr marL="1600200" indent="-228600" algn="l" rtl="0" eaLnBrk="1" fontAlgn="t" hangingPunct="1">
                <a:spcBef>
                  <a:spcPct val="15000"/>
                </a:spcBef>
                <a:spcAft>
                  <a:spcPct val="15000"/>
                </a:spcAft>
                <a:buChar char="–"/>
                <a:defRPr sz="2400" kern="1200">
                  <a:solidFill>
                    <a:srgbClr val="666666"/>
                  </a:solidFill>
                  <a:latin typeface="Arial"/>
                  <a:ea typeface="ＭＳ Ｐゴシック" charset="-128"/>
                  <a:cs typeface="Arial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200" kern="1200">
                  <a:solidFill>
                    <a:schemeClr val="tx1"/>
                  </a:solidFill>
                  <a:latin typeface="Arial"/>
                  <a:ea typeface="ＭＳ Ｐゴシック" charset="-128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400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/>
                <a:t>Reynolds </a:t>
              </a:r>
              <a:r>
                <a:rPr lang="en-US" sz="1100" b="1" dirty="0" err="1"/>
                <a:t>Obs</a:t>
              </a:r>
              <a:endParaRPr lang="en-US" sz="1100" b="1" dirty="0"/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67F4DB43-18F3-4638-88DE-BC679967F62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455706" y="4621888"/>
              <a:ext cx="1657603" cy="322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t" hangingPunct="1">
                <a:spcBef>
                  <a:spcPct val="30000"/>
                </a:spcBef>
                <a:spcAft>
                  <a:spcPct val="30000"/>
                </a:spcAft>
                <a:buFontTx/>
                <a:buNone/>
                <a:defRPr sz="2400" kern="1200">
                  <a:solidFill>
                    <a:srgbClr val="666666"/>
                  </a:solidFill>
                  <a:latin typeface="Arial"/>
                  <a:ea typeface="ＭＳ Ｐゴシック" charset="-128"/>
                  <a:cs typeface="Arial"/>
                </a:defRPr>
              </a:lvl1pPr>
              <a:lvl2pPr marL="742950" indent="-285750" algn="l" rtl="0" eaLnBrk="1" fontAlgn="t" hangingPunct="1">
                <a:spcBef>
                  <a:spcPct val="15000"/>
                </a:spcBef>
                <a:spcAft>
                  <a:spcPct val="15000"/>
                </a:spcAft>
                <a:buFont typeface="Arial"/>
                <a:buChar char="•"/>
                <a:defRPr sz="2400" kern="1200">
                  <a:solidFill>
                    <a:srgbClr val="666666"/>
                  </a:solidFill>
                  <a:latin typeface="Arial"/>
                  <a:ea typeface="ＭＳ Ｐゴシック" charset="-128"/>
                  <a:cs typeface="Arial"/>
                </a:defRPr>
              </a:lvl2pPr>
              <a:lvl3pPr marL="1143000" indent="-228600" algn="l" rtl="0" eaLnBrk="1" fontAlgn="t" hangingPunct="1">
                <a:spcBef>
                  <a:spcPct val="15000"/>
                </a:spcBef>
                <a:spcAft>
                  <a:spcPct val="15000"/>
                </a:spcAft>
                <a:buFont typeface="Lucida Grande"/>
                <a:buChar char="−"/>
                <a:defRPr sz="2400" kern="1200">
                  <a:solidFill>
                    <a:srgbClr val="666666"/>
                  </a:solidFill>
                  <a:latin typeface="Arial"/>
                  <a:ea typeface="ＭＳ Ｐゴシック" charset="-128"/>
                  <a:cs typeface="Arial"/>
                </a:defRPr>
              </a:lvl3pPr>
              <a:lvl4pPr marL="1600200" indent="-228600" algn="l" rtl="0" eaLnBrk="1" fontAlgn="t" hangingPunct="1">
                <a:spcBef>
                  <a:spcPct val="15000"/>
                </a:spcBef>
                <a:spcAft>
                  <a:spcPct val="15000"/>
                </a:spcAft>
                <a:buChar char="–"/>
                <a:defRPr sz="2400" kern="1200">
                  <a:solidFill>
                    <a:srgbClr val="666666"/>
                  </a:solidFill>
                  <a:latin typeface="Arial"/>
                  <a:ea typeface="ＭＳ Ｐゴシック" charset="-128"/>
                  <a:cs typeface="Arial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200" kern="1200">
                  <a:solidFill>
                    <a:schemeClr val="tx1"/>
                  </a:solidFill>
                  <a:latin typeface="Arial"/>
                  <a:ea typeface="ＭＳ Ｐゴシック" charset="-128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400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/>
                <a:t>ACCESS-S1 Lead 012</a:t>
              </a:r>
              <a:endParaRPr lang="en-US" b="1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C892936-D0BA-49A8-91F5-FD0994E1F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651249" y="5399256"/>
              <a:ext cx="400640" cy="244960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41B0E5C-C324-400F-AF51-3045A0AFF075}"/>
                </a:ext>
              </a:extLst>
            </p:cNvPr>
            <p:cNvSpPr/>
            <p:nvPr/>
          </p:nvSpPr>
          <p:spPr>
            <a:xfrm>
              <a:off x="9041928" y="4355064"/>
              <a:ext cx="83218" cy="21022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F68451B-FAE8-4D24-B21B-FEF08164E6E8}"/>
                </a:ext>
              </a:extLst>
            </p:cNvPr>
            <p:cNvSpPr/>
            <p:nvPr/>
          </p:nvSpPr>
          <p:spPr>
            <a:xfrm>
              <a:off x="6042912" y="4384546"/>
              <a:ext cx="29642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NDJ Nino3.4 correlated with NDJ SST </a:t>
              </a:r>
              <a:endParaRPr lang="en-AU" sz="1200" dirty="0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676F466C-9361-422D-B15B-E31B19D4364B}"/>
              </a:ext>
            </a:extLst>
          </p:cNvPr>
          <p:cNvSpPr/>
          <p:nvPr/>
        </p:nvSpPr>
        <p:spPr>
          <a:xfrm>
            <a:off x="115169" y="3783568"/>
            <a:ext cx="19093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2"/>
                </a:solidFill>
                <a:cs typeface="Arial" panose="020B0604020202020204" pitchFamily="34" charset="0"/>
              </a:rPr>
              <a:t>Model loses skill because the magnitude of the ENSO response is too large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5367198-A813-4BA2-85C4-8309E7E7F37A}"/>
              </a:ext>
            </a:extLst>
          </p:cNvPr>
          <p:cNvGrpSpPr/>
          <p:nvPr/>
        </p:nvGrpSpPr>
        <p:grpSpPr>
          <a:xfrm>
            <a:off x="2198296" y="3730867"/>
            <a:ext cx="3381961" cy="3093513"/>
            <a:chOff x="2198296" y="3730867"/>
            <a:chExt cx="3381961" cy="309351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D9CB69B-CAAF-4F70-9805-971B1811C2A0}"/>
                </a:ext>
              </a:extLst>
            </p:cNvPr>
            <p:cNvGrpSpPr/>
            <p:nvPr/>
          </p:nvGrpSpPr>
          <p:grpSpPr>
            <a:xfrm>
              <a:off x="2466720" y="3730867"/>
              <a:ext cx="3113537" cy="3093513"/>
              <a:chOff x="2466720" y="3730867"/>
              <a:chExt cx="3113537" cy="3093513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8A30181-DBEE-4CE2-883C-87D3BBEB030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466720" y="3951136"/>
                <a:ext cx="3113537" cy="2873244"/>
                <a:chOff x="1158500" y="3525527"/>
                <a:chExt cx="3434905" cy="3169811"/>
              </a:xfrm>
            </p:grpSpPr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A7253929-57E2-46AE-A2E9-D5784F8BD8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1058" r="51428"/>
                <a:stretch/>
              </p:blipFill>
              <p:spPr>
                <a:xfrm>
                  <a:off x="1158501" y="5065127"/>
                  <a:ext cx="3434904" cy="1630211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4360442B-5DE3-4F8C-B964-8C0106264B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1428" b="52363"/>
                <a:stretch/>
              </p:blipFill>
              <p:spPr>
                <a:xfrm>
                  <a:off x="1158500" y="3525527"/>
                  <a:ext cx="3434904" cy="1586735"/>
                </a:xfrm>
                <a:prstGeom prst="rect">
                  <a:avLst/>
                </a:prstGeom>
              </p:spPr>
            </p:pic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602106E-C56D-42D6-A8C4-0741F1C438A3}"/>
                  </a:ext>
                </a:extLst>
              </p:cNvPr>
              <p:cNvSpPr/>
              <p:nvPr/>
            </p:nvSpPr>
            <p:spPr>
              <a:xfrm>
                <a:off x="2977870" y="3951136"/>
                <a:ext cx="2487348" cy="1526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AD6A0496-CA4F-4C45-96F0-10B462D12C7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397062" y="3730867"/>
                <a:ext cx="1076157" cy="3224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t" hangingPunct="1">
                  <a:spcBef>
                    <a:spcPct val="30000"/>
                  </a:spcBef>
                  <a:spcAft>
                    <a:spcPct val="30000"/>
                  </a:spcAft>
                  <a:buFontTx/>
                  <a:buNone/>
                  <a:defRPr sz="2400" kern="1200">
                    <a:solidFill>
                      <a:srgbClr val="666666"/>
                    </a:solidFill>
                    <a:latin typeface="Arial"/>
                    <a:ea typeface="ＭＳ Ｐゴシック" charset="-128"/>
                    <a:cs typeface="Arial"/>
                  </a:defRPr>
                </a:lvl1pPr>
                <a:lvl2pPr marL="742950" indent="-285750" algn="l" rtl="0" eaLnBrk="1" fontAlgn="t" hangingPunct="1">
                  <a:spcBef>
                    <a:spcPct val="15000"/>
                  </a:spcBef>
                  <a:spcAft>
                    <a:spcPct val="15000"/>
                  </a:spcAft>
                  <a:buFont typeface="Arial"/>
                  <a:buChar char="•"/>
                  <a:defRPr sz="2400" kern="1200">
                    <a:solidFill>
                      <a:srgbClr val="666666"/>
                    </a:solidFill>
                    <a:latin typeface="Arial"/>
                    <a:ea typeface="ＭＳ Ｐゴシック" charset="-128"/>
                    <a:cs typeface="Arial"/>
                  </a:defRPr>
                </a:lvl2pPr>
                <a:lvl3pPr marL="1143000" indent="-228600" algn="l" rtl="0" eaLnBrk="1" fontAlgn="t" hangingPunct="1">
                  <a:spcBef>
                    <a:spcPct val="15000"/>
                  </a:spcBef>
                  <a:spcAft>
                    <a:spcPct val="15000"/>
                  </a:spcAft>
                  <a:buFont typeface="Lucida Grande"/>
                  <a:buChar char="−"/>
                  <a:defRPr sz="2400" kern="1200">
                    <a:solidFill>
                      <a:srgbClr val="666666"/>
                    </a:solidFill>
                    <a:latin typeface="Arial"/>
                    <a:ea typeface="ＭＳ Ｐゴシック" charset="-128"/>
                    <a:cs typeface="Arial"/>
                  </a:defRPr>
                </a:lvl3pPr>
                <a:lvl4pPr marL="1600200" indent="-228600" algn="l" rtl="0" eaLnBrk="1" fontAlgn="t" hangingPunct="1">
                  <a:spcBef>
                    <a:spcPct val="15000"/>
                  </a:spcBef>
                  <a:spcAft>
                    <a:spcPct val="15000"/>
                  </a:spcAft>
                  <a:buChar char="–"/>
                  <a:defRPr sz="2400" kern="1200">
                    <a:solidFill>
                      <a:srgbClr val="666666"/>
                    </a:solidFill>
                    <a:latin typeface="Arial"/>
                    <a:ea typeface="ＭＳ Ｐゴシック" charset="-128"/>
                    <a:cs typeface="Arial"/>
                  </a:defRPr>
                </a:lvl4pPr>
                <a:lvl5pPr marL="20574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200" kern="1200">
                    <a:solidFill>
                      <a:schemeClr val="tx1"/>
                    </a:solidFill>
                    <a:latin typeface="Arial"/>
                    <a:ea typeface="ＭＳ Ｐゴシック" charset="-128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91440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/>
                  <a:t>ACCESS-S1 Lead 012</a:t>
                </a:r>
                <a:endParaRPr lang="en-US" b="1" dirty="0"/>
              </a:p>
            </p:txBody>
          </p:sp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0325D61B-D20D-4844-B55F-517BEBAD57D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044056" y="3839243"/>
                <a:ext cx="1942732" cy="5718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t" hangingPunct="1">
                  <a:spcBef>
                    <a:spcPct val="30000"/>
                  </a:spcBef>
                  <a:spcAft>
                    <a:spcPct val="30000"/>
                  </a:spcAft>
                  <a:buFontTx/>
                  <a:buNone/>
                  <a:defRPr sz="2400" kern="1200">
                    <a:solidFill>
                      <a:srgbClr val="666666"/>
                    </a:solidFill>
                    <a:latin typeface="Arial"/>
                    <a:ea typeface="ＭＳ Ｐゴシック" charset="-128"/>
                    <a:cs typeface="Arial"/>
                  </a:defRPr>
                </a:lvl1pPr>
                <a:lvl2pPr marL="742950" indent="-285750" algn="l" rtl="0" eaLnBrk="1" fontAlgn="t" hangingPunct="1">
                  <a:spcBef>
                    <a:spcPct val="15000"/>
                  </a:spcBef>
                  <a:spcAft>
                    <a:spcPct val="15000"/>
                  </a:spcAft>
                  <a:buFont typeface="Arial"/>
                  <a:buChar char="•"/>
                  <a:defRPr sz="2400" kern="1200">
                    <a:solidFill>
                      <a:srgbClr val="666666"/>
                    </a:solidFill>
                    <a:latin typeface="Arial"/>
                    <a:ea typeface="ＭＳ Ｐゴシック" charset="-128"/>
                    <a:cs typeface="Arial"/>
                  </a:defRPr>
                </a:lvl2pPr>
                <a:lvl3pPr marL="1143000" indent="-228600" algn="l" rtl="0" eaLnBrk="1" fontAlgn="t" hangingPunct="1">
                  <a:spcBef>
                    <a:spcPct val="15000"/>
                  </a:spcBef>
                  <a:spcAft>
                    <a:spcPct val="15000"/>
                  </a:spcAft>
                  <a:buFont typeface="Lucida Grande"/>
                  <a:buChar char="−"/>
                  <a:defRPr sz="2400" kern="1200">
                    <a:solidFill>
                      <a:srgbClr val="666666"/>
                    </a:solidFill>
                    <a:latin typeface="Arial"/>
                    <a:ea typeface="ＭＳ Ｐゴシック" charset="-128"/>
                    <a:cs typeface="Arial"/>
                  </a:defRPr>
                </a:lvl3pPr>
                <a:lvl4pPr marL="1600200" indent="-228600" algn="l" rtl="0" eaLnBrk="1" fontAlgn="t" hangingPunct="1">
                  <a:spcBef>
                    <a:spcPct val="15000"/>
                  </a:spcBef>
                  <a:spcAft>
                    <a:spcPct val="15000"/>
                  </a:spcAft>
                  <a:buChar char="–"/>
                  <a:defRPr sz="2400" kern="1200">
                    <a:solidFill>
                      <a:srgbClr val="666666"/>
                    </a:solidFill>
                    <a:latin typeface="Arial"/>
                    <a:ea typeface="ＭＳ Ｐゴシック" charset="-128"/>
                    <a:cs typeface="Arial"/>
                  </a:defRPr>
                </a:lvl4pPr>
                <a:lvl5pPr marL="20574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200" kern="1200">
                    <a:solidFill>
                      <a:schemeClr val="tx1"/>
                    </a:solidFill>
                    <a:latin typeface="Arial"/>
                    <a:ea typeface="ＭＳ Ｐゴシック" charset="-128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91440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/>
                  <a:t>Reynolds </a:t>
                </a:r>
                <a:r>
                  <a:rPr lang="en-US" sz="1100" b="1" dirty="0" err="1"/>
                  <a:t>Obs</a:t>
                </a:r>
                <a:endParaRPr lang="en-US" sz="1100" b="1" dirty="0"/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92E2154-1C67-4D12-84BF-0C24E2A36500}"/>
                </a:ext>
              </a:extLst>
            </p:cNvPr>
            <p:cNvSpPr/>
            <p:nvPr/>
          </p:nvSpPr>
          <p:spPr>
            <a:xfrm rot="16200000">
              <a:off x="1276388" y="5292541"/>
              <a:ext cx="2487348" cy="152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D2A9BB9A-26A7-4E81-AFBF-D2045B1DF28B}"/>
                </a:ext>
              </a:extLst>
            </p:cNvPr>
            <p:cNvSpPr txBox="1">
              <a:spLocks/>
            </p:cNvSpPr>
            <p:nvPr/>
          </p:nvSpPr>
          <p:spPr bwMode="auto">
            <a:xfrm rot="16200000">
              <a:off x="2048191" y="4518909"/>
              <a:ext cx="919703" cy="571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t" hangingPunct="1">
                <a:spcBef>
                  <a:spcPct val="30000"/>
                </a:spcBef>
                <a:spcAft>
                  <a:spcPct val="30000"/>
                </a:spcAft>
                <a:buFontTx/>
                <a:buNone/>
                <a:defRPr sz="2400" kern="1200">
                  <a:solidFill>
                    <a:srgbClr val="666666"/>
                  </a:solidFill>
                  <a:latin typeface="Arial"/>
                  <a:ea typeface="ＭＳ Ｐゴシック" charset="-128"/>
                  <a:cs typeface="Arial"/>
                </a:defRPr>
              </a:lvl1pPr>
              <a:lvl2pPr marL="742950" indent="-285750" algn="l" rtl="0" eaLnBrk="1" fontAlgn="t" hangingPunct="1">
                <a:spcBef>
                  <a:spcPct val="15000"/>
                </a:spcBef>
                <a:spcAft>
                  <a:spcPct val="15000"/>
                </a:spcAft>
                <a:buFont typeface="Arial"/>
                <a:buChar char="•"/>
                <a:defRPr sz="2400" kern="1200">
                  <a:solidFill>
                    <a:srgbClr val="666666"/>
                  </a:solidFill>
                  <a:latin typeface="Arial"/>
                  <a:ea typeface="ＭＳ Ｐゴシック" charset="-128"/>
                  <a:cs typeface="Arial"/>
                </a:defRPr>
              </a:lvl2pPr>
              <a:lvl3pPr marL="1143000" indent="-228600" algn="l" rtl="0" eaLnBrk="1" fontAlgn="t" hangingPunct="1">
                <a:spcBef>
                  <a:spcPct val="15000"/>
                </a:spcBef>
                <a:spcAft>
                  <a:spcPct val="15000"/>
                </a:spcAft>
                <a:buFont typeface="Lucida Grande"/>
                <a:buChar char="−"/>
                <a:defRPr sz="2400" kern="1200">
                  <a:solidFill>
                    <a:srgbClr val="666666"/>
                  </a:solidFill>
                  <a:latin typeface="Arial"/>
                  <a:ea typeface="ＭＳ Ｐゴシック" charset="-128"/>
                  <a:cs typeface="Arial"/>
                </a:defRPr>
              </a:lvl3pPr>
              <a:lvl4pPr marL="1600200" indent="-228600" algn="l" rtl="0" eaLnBrk="1" fontAlgn="t" hangingPunct="1">
                <a:spcBef>
                  <a:spcPct val="15000"/>
                </a:spcBef>
                <a:spcAft>
                  <a:spcPct val="15000"/>
                </a:spcAft>
                <a:buChar char="–"/>
                <a:defRPr sz="2400" kern="1200">
                  <a:solidFill>
                    <a:srgbClr val="666666"/>
                  </a:solidFill>
                  <a:latin typeface="Arial"/>
                  <a:ea typeface="ＭＳ Ｐゴシック" charset="-128"/>
                  <a:cs typeface="Arial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200" kern="1200">
                  <a:solidFill>
                    <a:schemeClr val="tx1"/>
                  </a:solidFill>
                  <a:latin typeface="Arial"/>
                  <a:ea typeface="ＭＳ Ｐゴシック" charset="-128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400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/>
                <a:t>Composite El Nino</a:t>
              </a: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F5115C56-FDA7-45A2-8451-EFFBE4B33286}"/>
                </a:ext>
              </a:extLst>
            </p:cNvPr>
            <p:cNvSpPr txBox="1">
              <a:spLocks/>
            </p:cNvSpPr>
            <p:nvPr/>
          </p:nvSpPr>
          <p:spPr bwMode="auto">
            <a:xfrm rot="16200000">
              <a:off x="2024391" y="5652676"/>
              <a:ext cx="919703" cy="571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t" hangingPunct="1">
                <a:spcBef>
                  <a:spcPct val="30000"/>
                </a:spcBef>
                <a:spcAft>
                  <a:spcPct val="30000"/>
                </a:spcAft>
                <a:buFontTx/>
                <a:buNone/>
                <a:defRPr sz="2400" kern="1200">
                  <a:solidFill>
                    <a:srgbClr val="666666"/>
                  </a:solidFill>
                  <a:latin typeface="Arial"/>
                  <a:ea typeface="ＭＳ Ｐゴシック" charset="-128"/>
                  <a:cs typeface="Arial"/>
                </a:defRPr>
              </a:lvl1pPr>
              <a:lvl2pPr marL="742950" indent="-285750" algn="l" rtl="0" eaLnBrk="1" fontAlgn="t" hangingPunct="1">
                <a:spcBef>
                  <a:spcPct val="15000"/>
                </a:spcBef>
                <a:spcAft>
                  <a:spcPct val="15000"/>
                </a:spcAft>
                <a:buFont typeface="Arial"/>
                <a:buChar char="•"/>
                <a:defRPr sz="2400" kern="1200">
                  <a:solidFill>
                    <a:srgbClr val="666666"/>
                  </a:solidFill>
                  <a:latin typeface="Arial"/>
                  <a:ea typeface="ＭＳ Ｐゴシック" charset="-128"/>
                  <a:cs typeface="Arial"/>
                </a:defRPr>
              </a:lvl2pPr>
              <a:lvl3pPr marL="1143000" indent="-228600" algn="l" rtl="0" eaLnBrk="1" fontAlgn="t" hangingPunct="1">
                <a:spcBef>
                  <a:spcPct val="15000"/>
                </a:spcBef>
                <a:spcAft>
                  <a:spcPct val="15000"/>
                </a:spcAft>
                <a:buFont typeface="Lucida Grande"/>
                <a:buChar char="−"/>
                <a:defRPr sz="2400" kern="1200">
                  <a:solidFill>
                    <a:srgbClr val="666666"/>
                  </a:solidFill>
                  <a:latin typeface="Arial"/>
                  <a:ea typeface="ＭＳ Ｐゴシック" charset="-128"/>
                  <a:cs typeface="Arial"/>
                </a:defRPr>
              </a:lvl3pPr>
              <a:lvl4pPr marL="1600200" indent="-228600" algn="l" rtl="0" eaLnBrk="1" fontAlgn="t" hangingPunct="1">
                <a:spcBef>
                  <a:spcPct val="15000"/>
                </a:spcBef>
                <a:spcAft>
                  <a:spcPct val="15000"/>
                </a:spcAft>
                <a:buChar char="–"/>
                <a:defRPr sz="2400" kern="1200">
                  <a:solidFill>
                    <a:srgbClr val="666666"/>
                  </a:solidFill>
                  <a:latin typeface="Arial"/>
                  <a:ea typeface="ＭＳ Ｐゴシック" charset="-128"/>
                  <a:cs typeface="Arial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200" kern="1200">
                  <a:solidFill>
                    <a:schemeClr val="tx1"/>
                  </a:solidFill>
                  <a:latin typeface="Arial"/>
                  <a:ea typeface="ＭＳ Ｐゴシック" charset="-128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400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/>
                <a:t>Composite La Nina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428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3" grpId="0" animBg="1"/>
      <p:bldP spid="13" grpId="1" animBg="1"/>
      <p:bldP spid="14" grpId="0" animBg="1"/>
      <p:bldP spid="14" grpId="1" animBg="1"/>
      <p:bldP spid="28" grpId="0"/>
    </p:bldLst>
  </p:timing>
</p:sld>
</file>

<file path=ppt/theme/theme1.xml><?xml version="1.0" encoding="utf-8"?>
<a:theme xmlns:a="http://schemas.openxmlformats.org/drawingml/2006/main" name="Presentation1">
  <a:themeElements>
    <a:clrScheme name="Bureau Standard 2">
      <a:dk1>
        <a:srgbClr val="666666"/>
      </a:dk1>
      <a:lt1>
        <a:srgbClr val="FFFFFF"/>
      </a:lt1>
      <a:dk2>
        <a:srgbClr val="34657F"/>
      </a:dk2>
      <a:lt2>
        <a:srgbClr val="EEECE1"/>
      </a:lt2>
      <a:accent1>
        <a:srgbClr val="00AFD7"/>
      </a:accent1>
      <a:accent2>
        <a:srgbClr val="34657F"/>
      </a:accent2>
      <a:accent3>
        <a:srgbClr val="FFFFFF"/>
      </a:accent3>
      <a:accent4>
        <a:srgbClr val="565656"/>
      </a:accent4>
      <a:accent5>
        <a:srgbClr val="AAD4E8"/>
      </a:accent5>
      <a:accent6>
        <a:srgbClr val="2E5B72"/>
      </a:accent6>
      <a:hlink>
        <a:srgbClr val="00AFD7"/>
      </a:hlink>
      <a:folHlink>
        <a:srgbClr val="671E7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ureau Standard 1">
        <a:dk1>
          <a:srgbClr val="666666"/>
        </a:dk1>
        <a:lt1>
          <a:srgbClr val="FFFFFF"/>
        </a:lt1>
        <a:dk2>
          <a:srgbClr val="1F497D"/>
        </a:dk2>
        <a:lt2>
          <a:srgbClr val="EEECE1"/>
        </a:lt2>
        <a:accent1>
          <a:srgbClr val="10ADDA"/>
        </a:accent1>
        <a:accent2>
          <a:srgbClr val="2A597A"/>
        </a:accent2>
        <a:accent3>
          <a:srgbClr val="FFFFFF"/>
        </a:accent3>
        <a:accent4>
          <a:srgbClr val="565656"/>
        </a:accent4>
        <a:accent5>
          <a:srgbClr val="AAD3EA"/>
        </a:accent5>
        <a:accent6>
          <a:srgbClr val="25506E"/>
        </a:accent6>
        <a:hlink>
          <a:srgbClr val="FF0000"/>
        </a:hlink>
        <a:folHlink>
          <a:srgbClr val="FFE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reau Standard 2">
        <a:dk1>
          <a:srgbClr val="666666"/>
        </a:dk1>
        <a:lt1>
          <a:srgbClr val="FFFFFF"/>
        </a:lt1>
        <a:dk2>
          <a:srgbClr val="34657F"/>
        </a:dk2>
        <a:lt2>
          <a:srgbClr val="EEECE1"/>
        </a:lt2>
        <a:accent1>
          <a:srgbClr val="00AFD7"/>
        </a:accent1>
        <a:accent2>
          <a:srgbClr val="34657F"/>
        </a:accent2>
        <a:accent3>
          <a:srgbClr val="FFFFFF"/>
        </a:accent3>
        <a:accent4>
          <a:srgbClr val="565656"/>
        </a:accent4>
        <a:accent5>
          <a:srgbClr val="AAD4E8"/>
        </a:accent5>
        <a:accent6>
          <a:srgbClr val="2E5B72"/>
        </a:accent6>
        <a:hlink>
          <a:srgbClr val="00AFD7"/>
        </a:hlink>
        <a:folHlink>
          <a:srgbClr val="671E7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ureau Blank">
  <a:themeElements>
    <a:clrScheme name="Bureau Blank 13">
      <a:dk1>
        <a:srgbClr val="666666"/>
      </a:dk1>
      <a:lt1>
        <a:srgbClr val="FFFFFF"/>
      </a:lt1>
      <a:dk2>
        <a:srgbClr val="34657F"/>
      </a:dk2>
      <a:lt2>
        <a:srgbClr val="EEECE1"/>
      </a:lt2>
      <a:accent1>
        <a:srgbClr val="00AFD7"/>
      </a:accent1>
      <a:accent2>
        <a:srgbClr val="34657F"/>
      </a:accent2>
      <a:accent3>
        <a:srgbClr val="FFFFFF"/>
      </a:accent3>
      <a:accent4>
        <a:srgbClr val="565656"/>
      </a:accent4>
      <a:accent5>
        <a:srgbClr val="AAD4E8"/>
      </a:accent5>
      <a:accent6>
        <a:srgbClr val="2E5B72"/>
      </a:accent6>
      <a:hlink>
        <a:srgbClr val="00AFD7"/>
      </a:hlink>
      <a:folHlink>
        <a:srgbClr val="671E75"/>
      </a:folHlink>
    </a:clrScheme>
    <a:fontScheme name="Bureau 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ureau 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reau 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reau 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reau 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reau 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reau 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reau 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reau 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reau 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reau 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reau 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reau 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reau Blank 13">
        <a:dk1>
          <a:srgbClr val="666666"/>
        </a:dk1>
        <a:lt1>
          <a:srgbClr val="FFFFFF"/>
        </a:lt1>
        <a:dk2>
          <a:srgbClr val="34657F"/>
        </a:dk2>
        <a:lt2>
          <a:srgbClr val="EEECE1"/>
        </a:lt2>
        <a:accent1>
          <a:srgbClr val="00AFD7"/>
        </a:accent1>
        <a:accent2>
          <a:srgbClr val="34657F"/>
        </a:accent2>
        <a:accent3>
          <a:srgbClr val="FFFFFF"/>
        </a:accent3>
        <a:accent4>
          <a:srgbClr val="565656"/>
        </a:accent4>
        <a:accent5>
          <a:srgbClr val="AAD4E8"/>
        </a:accent5>
        <a:accent6>
          <a:srgbClr val="2E5B72"/>
        </a:accent6>
        <a:hlink>
          <a:srgbClr val="00AFD7"/>
        </a:hlink>
        <a:folHlink>
          <a:srgbClr val="671E7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</Template>
  <TotalTime>22532</TotalTime>
  <Words>1136</Words>
  <Application>Microsoft Office PowerPoint</Application>
  <PresentationFormat>On-screen Show (4:3)</PresentationFormat>
  <Paragraphs>166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ＭＳ Ｐゴシック</vt:lpstr>
      <vt:lpstr>Arial</vt:lpstr>
      <vt:lpstr>Calibri</vt:lpstr>
      <vt:lpstr>Courier New</vt:lpstr>
      <vt:lpstr>Lucida Grande</vt:lpstr>
      <vt:lpstr>Symbol</vt:lpstr>
      <vt:lpstr>Times New Roman</vt:lpstr>
      <vt:lpstr>Wingdings</vt:lpstr>
      <vt:lpstr>Presentation1</vt:lpstr>
      <vt:lpstr>Bureau Blank</vt:lpstr>
      <vt:lpstr>ACCESS-S1 ocean forecast products for marine industry applications in New Zealand</vt:lpstr>
      <vt:lpstr>OCForNZ – Ocean Forecasts for Marine Industries in New Zealand</vt:lpstr>
      <vt:lpstr>PowerPoint Presentation</vt:lpstr>
      <vt:lpstr>ACCESS-S1 Skill Evaluation</vt:lpstr>
      <vt:lpstr>ACCESS-S1 Skill Evaluation</vt:lpstr>
      <vt:lpstr>Ensemble Mean Spatial SST Skill: e.g. Seasonal</vt:lpstr>
      <vt:lpstr>Ensemble Mean Regional SST Skill: e.g. Western Cook Strait</vt:lpstr>
      <vt:lpstr>Regional Probabilistic SST Skill: e.g. Western Cook Strait</vt:lpstr>
      <vt:lpstr>Drivers of Skill</vt:lpstr>
      <vt:lpstr>Trial Products</vt:lpstr>
      <vt:lpstr>Trial Products</vt:lpstr>
      <vt:lpstr>Trial Products</vt:lpstr>
      <vt:lpstr>Trial Products</vt:lpstr>
      <vt:lpstr>Trial Products</vt:lpstr>
      <vt:lpstr>Summary</vt:lpstr>
      <vt:lpstr>PowerPoint Presentation</vt:lpstr>
    </vt:vector>
  </TitlesOfParts>
  <Company>Bureau of Meteorology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Debra Hudson</dc:creator>
  <cp:lastModifiedBy>Catherine de Burgh-Day</cp:lastModifiedBy>
  <cp:revision>511</cp:revision>
  <cp:lastPrinted>2015-02-17T01:39:15Z</cp:lastPrinted>
  <dcterms:created xsi:type="dcterms:W3CDTF">2015-02-05T00:51:19Z</dcterms:created>
  <dcterms:modified xsi:type="dcterms:W3CDTF">2018-11-26T05:26:39Z</dcterms:modified>
</cp:coreProperties>
</file>