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5" r:id="rId2"/>
    <p:sldMasterId id="2147483734" r:id="rId3"/>
  </p:sldMasterIdLst>
  <p:notesMasterIdLst>
    <p:notesMasterId r:id="rId19"/>
  </p:notesMasterIdLst>
  <p:handoutMasterIdLst>
    <p:handoutMasterId r:id="rId20"/>
  </p:handoutMasterIdLst>
  <p:sldIdLst>
    <p:sldId id="262" r:id="rId4"/>
    <p:sldId id="298" r:id="rId5"/>
    <p:sldId id="300" r:id="rId6"/>
    <p:sldId id="304" r:id="rId7"/>
    <p:sldId id="305" r:id="rId8"/>
    <p:sldId id="306" r:id="rId9"/>
    <p:sldId id="308" r:id="rId10"/>
    <p:sldId id="309" r:id="rId11"/>
    <p:sldId id="307" r:id="rId12"/>
    <p:sldId id="274" r:id="rId13"/>
    <p:sldId id="310" r:id="rId14"/>
    <p:sldId id="281" r:id="rId15"/>
    <p:sldId id="283" r:id="rId16"/>
    <p:sldId id="301" r:id="rId17"/>
    <p:sldId id="290" r:id="rId18"/>
  </p:sldIdLst>
  <p:sldSz cx="12192000" cy="6858000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F7E"/>
    <a:srgbClr val="010000"/>
    <a:srgbClr val="0000FF"/>
    <a:srgbClr val="CC6600"/>
    <a:srgbClr val="009900"/>
    <a:srgbClr val="33CC33"/>
    <a:srgbClr val="FF9900"/>
    <a:srgbClr val="9966FF"/>
    <a:srgbClr val="666666"/>
    <a:srgbClr val="0E7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95498" autoAdjust="0"/>
  </p:normalViewPr>
  <p:slideViewPr>
    <p:cSldViewPr snapToGrid="0" snapToObjects="1">
      <p:cViewPr varScale="1">
        <p:scale>
          <a:sx n="68" d="100"/>
          <a:sy n="68" d="100"/>
        </p:scale>
        <p:origin x="10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98CAD2-B806-4AD7-BEA7-A1B77B11FD42}" type="datetime1">
              <a:rPr lang="en-AU" altLang="en-US"/>
              <a:pPr/>
              <a:t>15/11/2018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37BA9-86E0-43E6-B393-D08FED8A4ED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5285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4621013-863C-4F80-A154-E7A3AEF8C6C9}" type="datetime1">
              <a:rPr lang="en-AU" altLang="en-US"/>
              <a:pPr/>
              <a:t>15/11/2018</a:t>
            </a:fld>
            <a:endParaRPr lang="en-AU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4368338-8A06-449A-BB00-ABAB0F8A9E3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04504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8338-8A06-449A-BB00-ABAB0F8A9E35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0151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8338-8A06-449A-BB00-ABAB0F8A9E35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489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819151" y="1539875"/>
            <a:ext cx="10555816" cy="719138"/>
          </a:xfrm>
        </p:spPr>
        <p:txBody>
          <a:bodyPr/>
          <a:lstStyle>
            <a:lvl1pPr algn="l">
              <a:defRPr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819151" y="2312993"/>
            <a:ext cx="10555816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pic>
        <p:nvPicPr>
          <p:cNvPr id="7" name="Picture 7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9736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75673"/>
            <a:ext cx="27432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75673"/>
            <a:ext cx="80264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3530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01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0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28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68" y="1744663"/>
            <a:ext cx="5655733" cy="4894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44663"/>
            <a:ext cx="5657851" cy="4894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96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98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343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2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87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548" y="274638"/>
            <a:ext cx="8707853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63418" y="369455"/>
            <a:ext cx="1847273" cy="1048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7" descr="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787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780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6785" y="274643"/>
            <a:ext cx="2878667" cy="6364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668" y="274643"/>
            <a:ext cx="8434917" cy="6364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84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524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62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159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68" y="1600200"/>
            <a:ext cx="5655733" cy="509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657851" cy="509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902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919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751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84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141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569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837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623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6785" y="274638"/>
            <a:ext cx="2878667" cy="6419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668" y="274638"/>
            <a:ext cx="8434917" cy="6419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75673"/>
            <a:ext cx="53848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75673"/>
            <a:ext cx="53848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53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75673"/>
            <a:ext cx="5386917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15434"/>
            <a:ext cx="5386917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975673"/>
            <a:ext cx="5389033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615434"/>
            <a:ext cx="5389033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599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01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90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896885"/>
            <a:ext cx="6815667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896885"/>
            <a:ext cx="4011084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4437" y="274638"/>
            <a:ext cx="8707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967834"/>
            <a:ext cx="73152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97709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4437" y="274638"/>
            <a:ext cx="8707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6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56937" y="274638"/>
            <a:ext cx="93281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8667" y="1968505"/>
            <a:ext cx="11516784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738"/>
            <a:ext cx="179493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panose="020B0604020202020204" pitchFamily="34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7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5"/>
            <a:ext cx="12192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5" descr="image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1" y="0"/>
            <a:ext cx="167005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image3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4" y="0"/>
            <a:ext cx="167004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 descr="image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1" y="5"/>
            <a:ext cx="1670051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7" descr="logo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738"/>
            <a:ext cx="179493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04537" y="274638"/>
            <a:ext cx="44238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667" y="1744663"/>
            <a:ext cx="11516784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E5F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0E5F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t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667" y="1600200"/>
            <a:ext cx="11516784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Symbol" panose="05050102010706020507" pitchFamily="18" charset="2"/>
        <a:buChar char="·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/>
          </p:nvPr>
        </p:nvSpPr>
        <p:spPr>
          <a:xfrm>
            <a:off x="1420837" y="703691"/>
            <a:ext cx="10771163" cy="719138"/>
          </a:xfrm>
        </p:spPr>
        <p:txBody>
          <a:bodyPr/>
          <a:lstStyle/>
          <a:p>
            <a:pPr algn="ctr"/>
            <a:r>
              <a:rPr lang="en-AU" dirty="0"/>
              <a:t>Ensemble MJO prediction with ACCESS-S1</a:t>
            </a:r>
            <a:endParaRPr lang="en-US" altLang="en-US" dirty="0"/>
          </a:p>
        </p:txBody>
      </p:sp>
      <p:sp>
        <p:nvSpPr>
          <p:cNvPr id="64515" name="Rectangle 3"/>
          <p:cNvSpPr>
            <a:spLocks noGrp="1"/>
          </p:cNvSpPr>
          <p:nvPr>
            <p:ph type="subTitle" idx="1"/>
          </p:nvPr>
        </p:nvSpPr>
        <p:spPr>
          <a:xfrm>
            <a:off x="773723" y="2402057"/>
            <a:ext cx="10771163" cy="719137"/>
          </a:xfrm>
        </p:spPr>
        <p:txBody>
          <a:bodyPr/>
          <a:lstStyle/>
          <a:p>
            <a:r>
              <a:rPr lang="en-US" sz="2000" dirty="0">
                <a:solidFill>
                  <a:srgbClr val="0E5F7E"/>
                </a:solidFill>
              </a:rPr>
              <a:t>Andrew Marshall, Harry Hendon, Debra Hudson</a:t>
            </a:r>
          </a:p>
          <a:p>
            <a:r>
              <a:rPr lang="en-US" sz="1400" i="1" dirty="0">
                <a:solidFill>
                  <a:srgbClr val="0E5F7E"/>
                </a:solidFill>
              </a:rPr>
              <a:t>	Bureau of Meteorology</a:t>
            </a:r>
            <a:endParaRPr lang="en-US" sz="1400" dirty="0">
              <a:solidFill>
                <a:srgbClr val="0E5F7E"/>
              </a:solidFill>
            </a:endParaRPr>
          </a:p>
          <a:p>
            <a:r>
              <a:rPr lang="en-US" sz="2000" dirty="0" err="1">
                <a:solidFill>
                  <a:srgbClr val="0E5F7E"/>
                </a:solidFill>
              </a:rPr>
              <a:t>Yuna</a:t>
            </a:r>
            <a:r>
              <a:rPr lang="en-US" sz="2000" dirty="0">
                <a:solidFill>
                  <a:srgbClr val="0E5F7E"/>
                </a:solidFill>
              </a:rPr>
              <a:t> Lim, Seok-Woo Son</a:t>
            </a:r>
          </a:p>
          <a:p>
            <a:r>
              <a:rPr lang="en-US" sz="1400" i="1" dirty="0">
                <a:solidFill>
                  <a:srgbClr val="0E5F7E"/>
                </a:solidFill>
              </a:rPr>
              <a:t>	Seoul National University</a:t>
            </a:r>
          </a:p>
          <a:p>
            <a:r>
              <a:rPr lang="en-US" sz="2000" dirty="0">
                <a:solidFill>
                  <a:srgbClr val="0E5F7E"/>
                </a:solidFill>
              </a:rPr>
              <a:t>Kyong-Hwan </a:t>
            </a:r>
            <a:r>
              <a:rPr lang="en-US" sz="2000" dirty="0" err="1">
                <a:solidFill>
                  <a:srgbClr val="0E5F7E"/>
                </a:solidFill>
              </a:rPr>
              <a:t>Seo</a:t>
            </a:r>
            <a:endParaRPr lang="en-US" sz="2000" dirty="0">
              <a:solidFill>
                <a:srgbClr val="0E5F7E"/>
              </a:solidFill>
            </a:endParaRPr>
          </a:p>
          <a:p>
            <a:r>
              <a:rPr lang="en-US" sz="1400" i="1" dirty="0">
                <a:solidFill>
                  <a:srgbClr val="0E5F7E"/>
                </a:solidFill>
              </a:rPr>
              <a:t>	Pusan National University</a:t>
            </a:r>
            <a:endParaRPr lang="en-US" sz="1400" dirty="0">
              <a:solidFill>
                <a:srgbClr val="0E5F7E"/>
              </a:solidFill>
            </a:endParaRPr>
          </a:p>
          <a:p>
            <a:r>
              <a:rPr lang="en-US" sz="2000" dirty="0">
                <a:solidFill>
                  <a:srgbClr val="0E5F7E"/>
                </a:solidFill>
              </a:rPr>
              <a:t>Xiaoxuan Jiang, Neil Holbrook</a:t>
            </a:r>
          </a:p>
          <a:p>
            <a:r>
              <a:rPr lang="en-US" sz="1400" i="1" dirty="0">
                <a:solidFill>
                  <a:srgbClr val="0E5F7E"/>
                </a:solidFill>
              </a:rPr>
              <a:t>	Institute for Marine and Antarctic Studies, </a:t>
            </a:r>
            <a:r>
              <a:rPr lang="en-US" sz="1400" i="1" dirty="0" err="1">
                <a:solidFill>
                  <a:srgbClr val="0E5F7E"/>
                </a:solidFill>
              </a:rPr>
              <a:t>UTas</a:t>
            </a:r>
            <a:endParaRPr lang="en-US" altLang="en-US" sz="1400" dirty="0">
              <a:solidFill>
                <a:srgbClr val="0E5F7E"/>
              </a:solidFill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ECF94C7-A0B4-4107-AC1F-107110941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5559" r="16718" b="6353"/>
          <a:stretch/>
        </p:blipFill>
        <p:spPr bwMode="auto">
          <a:xfrm>
            <a:off x="6668086" y="1713327"/>
            <a:ext cx="4750191" cy="47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8E902B2-46F3-4C18-97D0-26B521A8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6" y="1713327"/>
            <a:ext cx="4750191" cy="475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F0214E8-DA63-4D58-A50C-D293FDD1E750}"/>
              </a:ext>
            </a:extLst>
          </p:cNvPr>
          <p:cNvSpPr/>
          <p:nvPr/>
        </p:nvSpPr>
        <p:spPr>
          <a:xfrm>
            <a:off x="6668086" y="1716258"/>
            <a:ext cx="4740812" cy="4740814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24"/>
          <p:cNvSpPr>
            <a:spLocks noGrp="1"/>
          </p:cNvSpPr>
          <p:nvPr>
            <p:ph type="title"/>
          </p:nvPr>
        </p:nvSpPr>
        <p:spPr>
          <a:xfrm>
            <a:off x="2377441" y="274638"/>
            <a:ext cx="8060378" cy="1143000"/>
          </a:xfrm>
        </p:spPr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Key messages</a:t>
            </a:r>
            <a:endParaRPr lang="en-US" altLang="en-US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C6DB17-733D-445E-BF0B-18A50F9A7C82}"/>
              </a:ext>
            </a:extLst>
          </p:cNvPr>
          <p:cNvSpPr txBox="1">
            <a:spLocks/>
          </p:cNvSpPr>
          <p:nvPr/>
        </p:nvSpPr>
        <p:spPr>
          <a:xfrm>
            <a:off x="147711" y="1988201"/>
            <a:ext cx="11896577" cy="10640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t" hangingPunct="1">
              <a:spcBef>
                <a:spcPct val="30000"/>
              </a:spcBef>
              <a:spcAft>
                <a:spcPct val="30000"/>
              </a:spcAft>
              <a:buChar char="•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rtl="0" eaLnBrk="1" fontAlgn="t" hangingPunct="1"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Char char="•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Char char="–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E5F7E"/>
                </a:solidFill>
                <a:ea typeface="MS Mincho" panose="02020609040205080304" pitchFamily="49" charset="-128"/>
              </a:rPr>
              <a:t>MJO prediction in ACCESS-S1 is expected to improve further when the ensemble generation method is upgraded in ACCESS-S2</a:t>
            </a:r>
          </a:p>
          <a:p>
            <a:endParaRPr lang="en-US" dirty="0">
              <a:solidFill>
                <a:srgbClr val="0E5F7E"/>
              </a:solidFill>
              <a:ea typeface="MS Mincho" panose="02020609040205080304" pitchFamily="49" charset="-128"/>
            </a:endParaRPr>
          </a:p>
          <a:p>
            <a:r>
              <a:rPr lang="en-US" dirty="0">
                <a:solidFill>
                  <a:srgbClr val="0E5F7E"/>
                </a:solidFill>
              </a:rPr>
              <a:t>The QBO is an untapped source of </a:t>
            </a:r>
            <a:r>
              <a:rPr lang="en-US" dirty="0" err="1">
                <a:solidFill>
                  <a:srgbClr val="0E5F7E"/>
                </a:solidFill>
              </a:rPr>
              <a:t>subseasonal</a:t>
            </a:r>
            <a:r>
              <a:rPr lang="en-US" dirty="0">
                <a:solidFill>
                  <a:srgbClr val="0E5F7E"/>
                </a:solidFill>
              </a:rPr>
              <a:t> predictability that can provide a window of opportunity for improved prediction of global climate</a:t>
            </a:r>
            <a:endParaRPr lang="en-US" dirty="0">
              <a:solidFill>
                <a:srgbClr val="0E5F7E"/>
              </a:solidFill>
              <a:ea typeface="MS Mincho" panose="02020609040205080304" pitchFamily="49" charset="-128"/>
            </a:endParaRPr>
          </a:p>
          <a:p>
            <a:endParaRPr lang="en-US" dirty="0">
              <a:solidFill>
                <a:srgbClr val="0E5F7E"/>
              </a:solidFill>
              <a:ea typeface="MS Mincho" panose="02020609040205080304" pitchFamily="49" charset="-128"/>
            </a:endParaRPr>
          </a:p>
          <a:p>
            <a:r>
              <a:rPr lang="en-US" dirty="0">
                <a:solidFill>
                  <a:srgbClr val="0E5F7E"/>
                </a:solidFill>
                <a:ea typeface="MS Mincho" panose="02020609040205080304" pitchFamily="49" charset="-128"/>
              </a:rPr>
              <a:t>The new probabilistic MJO forecast display </a:t>
            </a:r>
            <a:r>
              <a:rPr lang="en-US" dirty="0">
                <a:solidFill>
                  <a:srgbClr val="0E5F7E"/>
                </a:solidFill>
              </a:rPr>
              <a:t>exploits useful ensemble member forecast information for the benefit of forecasting </a:t>
            </a:r>
            <a:r>
              <a:rPr lang="en-US" dirty="0" err="1">
                <a:solidFill>
                  <a:srgbClr val="0E5F7E"/>
                </a:solidFill>
              </a:rPr>
              <a:t>centres</a:t>
            </a:r>
            <a:r>
              <a:rPr lang="en-US" dirty="0">
                <a:solidFill>
                  <a:srgbClr val="0E5F7E"/>
                </a:solidFill>
              </a:rPr>
              <a:t> and MJO working groups</a:t>
            </a:r>
            <a:endParaRPr lang="en-US" dirty="0">
              <a:solidFill>
                <a:srgbClr val="0E5F7E"/>
              </a:solidFill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40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015FEC-0BFC-4481-8358-3BC89CAA34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60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133411" y="2267342"/>
            <a:ext cx="1401993" cy="4191779"/>
            <a:chOff x="7060342" y="1660917"/>
            <a:chExt cx="1676698" cy="4724325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7060342" y="1660917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 dirty="0">
                  <a:solidFill>
                    <a:srgbClr val="006F93"/>
                  </a:solidFill>
                  <a:sym typeface="Symbol" panose="05050102010706020507" pitchFamily="18" charset="2"/>
                </a:rPr>
                <a:t>Phase 2</a:t>
              </a: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7060342" y="2269097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>
                  <a:solidFill>
                    <a:srgbClr val="006F93"/>
                  </a:solidFill>
                  <a:sym typeface="Symbol" panose="05050102010706020507" pitchFamily="18" charset="2"/>
                </a:rPr>
                <a:t>Phase 3</a:t>
              </a:r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7060342" y="2880638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>
                  <a:solidFill>
                    <a:srgbClr val="006F93"/>
                  </a:solidFill>
                  <a:sym typeface="Symbol" panose="05050102010706020507" pitchFamily="18" charset="2"/>
                </a:rPr>
                <a:t>Phase 4</a:t>
              </a: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7060342" y="3488821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>
                  <a:solidFill>
                    <a:srgbClr val="006F93"/>
                  </a:solidFill>
                  <a:sym typeface="Symbol" panose="05050102010706020507" pitchFamily="18" charset="2"/>
                </a:rPr>
                <a:t>Phase 5</a:t>
              </a: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7060342" y="4100362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>
                  <a:solidFill>
                    <a:srgbClr val="006F93"/>
                  </a:solidFill>
                  <a:sym typeface="Symbol" panose="05050102010706020507" pitchFamily="18" charset="2"/>
                </a:rPr>
                <a:t>Phase 6</a:t>
              </a: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7060342" y="4708542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>
                  <a:solidFill>
                    <a:srgbClr val="006F93"/>
                  </a:solidFill>
                  <a:sym typeface="Symbol" panose="05050102010706020507" pitchFamily="18" charset="2"/>
                </a:rPr>
                <a:t>Phase 7</a:t>
              </a:r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7060342" y="5928266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>
                  <a:solidFill>
                    <a:srgbClr val="006F93"/>
                  </a:solidFill>
                  <a:sym typeface="Symbol" panose="05050102010706020507" pitchFamily="18" charset="2"/>
                </a:rPr>
                <a:t>Phase 1</a:t>
              </a:r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7060342" y="5320084"/>
              <a:ext cx="1676698" cy="456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692">
                  <a:solidFill>
                    <a:srgbClr val="006F93"/>
                  </a:solidFill>
                  <a:sym typeface="Symbol" panose="05050102010706020507" pitchFamily="18" charset="2"/>
                </a:rPr>
                <a:t>Phase 8</a:t>
              </a:r>
            </a:p>
          </p:txBody>
        </p:sp>
      </p:grp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7917052" y="2492117"/>
            <a:ext cx="1676261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Indian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Ocean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7926383" y="3567057"/>
            <a:ext cx="1676261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Maritime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Continent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7926383" y="4610945"/>
            <a:ext cx="1676261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Western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Pacific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926383" y="5682400"/>
            <a:ext cx="1676261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West. Hem.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&amp; Africa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76180" y="1766284"/>
            <a:ext cx="3102356" cy="4974221"/>
            <a:chOff x="4584226" y="958306"/>
            <a:chExt cx="3606282" cy="578220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/>
            <a:srcRect r="41131"/>
            <a:stretch/>
          </p:blipFill>
          <p:spPr>
            <a:xfrm>
              <a:off x="4584226" y="958306"/>
              <a:ext cx="3606282" cy="5782200"/>
            </a:xfrm>
            <a:prstGeom prst="rect">
              <a:avLst/>
            </a:prstGeom>
          </p:spPr>
        </p:pic>
        <p:sp>
          <p:nvSpPr>
            <p:cNvPr id="57" name="Right Arrow 56"/>
            <p:cNvSpPr/>
            <p:nvPr/>
          </p:nvSpPr>
          <p:spPr>
            <a:xfrm flipV="1">
              <a:off x="5304118" y="3136847"/>
              <a:ext cx="215968" cy="65702"/>
            </a:xfrm>
            <a:prstGeom prst="rightArrow">
              <a:avLst/>
            </a:prstGeom>
            <a:solidFill>
              <a:srgbClr val="006F93"/>
            </a:solidFill>
            <a:ln>
              <a:solidFill>
                <a:srgbClr val="006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Right Arrow 57"/>
            <p:cNvSpPr/>
            <p:nvPr/>
          </p:nvSpPr>
          <p:spPr>
            <a:xfrm flipV="1">
              <a:off x="6167989" y="2877415"/>
              <a:ext cx="215968" cy="65702"/>
            </a:xfrm>
            <a:prstGeom prst="rightArrow">
              <a:avLst/>
            </a:prstGeom>
            <a:solidFill>
              <a:srgbClr val="006F93"/>
            </a:solidFill>
            <a:ln>
              <a:solidFill>
                <a:srgbClr val="006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Right Arrow 58"/>
            <p:cNvSpPr/>
            <p:nvPr/>
          </p:nvSpPr>
          <p:spPr>
            <a:xfrm rot="10800000" flipV="1">
              <a:off x="5088152" y="2880781"/>
              <a:ext cx="186958" cy="62336"/>
            </a:xfrm>
            <a:prstGeom prst="rightArrow">
              <a:avLst/>
            </a:prstGeom>
            <a:solidFill>
              <a:srgbClr val="006F93"/>
            </a:solidFill>
            <a:ln>
              <a:solidFill>
                <a:srgbClr val="006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Right Arrow 59"/>
            <p:cNvSpPr/>
            <p:nvPr/>
          </p:nvSpPr>
          <p:spPr>
            <a:xfrm rot="10800000" flipV="1">
              <a:off x="5952021" y="3135428"/>
              <a:ext cx="215968" cy="65702"/>
            </a:xfrm>
            <a:prstGeom prst="rightArrow">
              <a:avLst/>
            </a:prstGeom>
            <a:solidFill>
              <a:srgbClr val="006F93"/>
            </a:solidFill>
            <a:ln>
              <a:solidFill>
                <a:srgbClr val="006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1" name="Text Box 12"/>
          <p:cNvSpPr txBox="1">
            <a:spLocks noChangeArrowheads="1"/>
          </p:cNvSpPr>
          <p:nvPr/>
        </p:nvSpPr>
        <p:spPr bwMode="auto">
          <a:xfrm rot="16200000">
            <a:off x="3309881" y="4873759"/>
            <a:ext cx="3046835" cy="2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US" sz="1200" b="1" dirty="0">
                <a:solidFill>
                  <a:srgbClr val="4D4D4D"/>
                </a:solidFill>
              </a:rPr>
              <a:t>Madden and Julian 1972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553571" y="2492115"/>
            <a:ext cx="417084" cy="3561541"/>
            <a:chOff x="8776847" y="2062546"/>
            <a:chExt cx="417084" cy="3562469"/>
          </a:xfrm>
        </p:grpSpPr>
        <p:sp>
          <p:nvSpPr>
            <p:cNvPr id="70" name="Line 11"/>
            <p:cNvSpPr>
              <a:spLocks noChangeShapeType="1"/>
            </p:cNvSpPr>
            <p:nvPr/>
          </p:nvSpPr>
          <p:spPr bwMode="auto">
            <a:xfrm>
              <a:off x="9193931" y="2272458"/>
              <a:ext cx="0" cy="31988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" name="Text Box 13"/>
            <p:cNvSpPr txBox="1">
              <a:spLocks noChangeArrowheads="1"/>
            </p:cNvSpPr>
            <p:nvPr/>
          </p:nvSpPr>
          <p:spPr bwMode="auto">
            <a:xfrm rot="16200000">
              <a:off x="7180278" y="3659115"/>
              <a:ext cx="356246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514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514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514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514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5143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514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AU" altLang="en-US" sz="1692" i="1" dirty="0"/>
                <a:t>Wheeler and </a:t>
              </a:r>
              <a:r>
                <a:rPr lang="en-AU" altLang="en-US" i="1" dirty="0">
                  <a:latin typeface="Calibri" panose="020F0502020204030204" pitchFamily="34" charset="0"/>
                  <a:cs typeface="Calibri" panose="020F0502020204030204" pitchFamily="34" charset="0"/>
                </a:rPr>
                <a:t>Hendon</a:t>
              </a:r>
              <a:r>
                <a:rPr lang="en-AU" altLang="en-US" sz="1692" i="1" dirty="0"/>
                <a:t> (2004, MWR)</a:t>
              </a:r>
            </a:p>
          </p:txBody>
        </p:sp>
      </p:grp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2430624" y="617709"/>
            <a:ext cx="9531221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defTabSz="1088398"/>
            <a:r>
              <a:rPr lang="en-US" sz="3200" dirty="0">
                <a:solidFill>
                  <a:srgbClr val="0E5F7E"/>
                </a:solidFill>
              </a:rPr>
              <a:t>The Real-time MJO Multivariate (RMM) Index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879674"/>
      </p:ext>
    </p:extLst>
  </p:cSld>
  <p:clrMapOvr>
    <a:masterClrMapping/>
  </p:clrMapOvr>
  <p:transition advTm="36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429208" y="1820084"/>
            <a:ext cx="11456447" cy="12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80000"/>
              </a:lnSpc>
              <a:buNone/>
            </a:pPr>
            <a:r>
              <a:rPr lang="en-US" altLang="en-US" sz="1692" dirty="0">
                <a:solidFill>
                  <a:schemeClr val="tx1"/>
                </a:solidFill>
              </a:rPr>
              <a:t>Project </a:t>
            </a:r>
            <a:r>
              <a:rPr lang="en-US" altLang="en-US" sz="1692" dirty="0">
                <a:solidFill>
                  <a:schemeClr val="tx1"/>
                </a:solidFill>
                <a:sym typeface="Symbol" panose="05050102010706020507" pitchFamily="18" charset="2"/>
              </a:rPr>
              <a:t>(i.e. multiply) equatorially-averaged u200, u850 and OLR anomalies onto EOF1 and EOF2</a:t>
            </a:r>
          </a:p>
          <a:p>
            <a:pPr>
              <a:lnSpc>
                <a:spcPct val="180000"/>
              </a:lnSpc>
              <a:buNone/>
            </a:pPr>
            <a:r>
              <a:rPr lang="en-US" altLang="en-US" sz="1692" dirty="0">
                <a:solidFill>
                  <a:schemeClr val="tx1"/>
                </a:solidFill>
                <a:sym typeface="Symbol" panose="05050102010706020507" pitchFamily="18" charset="2"/>
              </a:rPr>
              <a:t>		to produce the principal component time series RMM1 and RMM2 </a:t>
            </a:r>
            <a:endParaRPr lang="en-US" altLang="en-US" sz="1692" dirty="0">
              <a:solidFill>
                <a:schemeClr val="tx1"/>
              </a:solidFill>
            </a:endParaRPr>
          </a:p>
        </p:txBody>
      </p:sp>
      <p:pic>
        <p:nvPicPr>
          <p:cNvPr id="35" name="Picture 11" descr="mwr-2765f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9"/>
          <a:stretch>
            <a:fillRect/>
          </a:stretch>
        </p:blipFill>
        <p:spPr bwMode="auto">
          <a:xfrm>
            <a:off x="1200731" y="3408566"/>
            <a:ext cx="5334478" cy="184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950143" y="2428107"/>
            <a:ext cx="3003164" cy="3310426"/>
            <a:chOff x="7515860" y="2474802"/>
            <a:chExt cx="3003164" cy="3310426"/>
          </a:xfrm>
        </p:grpSpPr>
        <p:pic>
          <p:nvPicPr>
            <p:cNvPr id="46" name="Picture 12" descr="fi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6" t="52641" r="29297" b="19371"/>
            <a:stretch>
              <a:fillRect/>
            </a:stretch>
          </p:blipFill>
          <p:spPr bwMode="auto">
            <a:xfrm>
              <a:off x="7515860" y="2738395"/>
              <a:ext cx="3003164" cy="304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327667" y="5546556"/>
              <a:ext cx="1511774" cy="21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/>
                <a:t>(Indian Ocean)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27667" y="2954943"/>
              <a:ext cx="1511774" cy="21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/>
                <a:t>(Western Pacific)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9623763" y="4250460"/>
              <a:ext cx="1511774" cy="21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/>
                <a:t>(Maritime Continent)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6723685" y="4249405"/>
              <a:ext cx="2085582" cy="21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/>
                <a:t>(Western Hemisphere &amp; Africa)</a:t>
              </a:r>
            </a:p>
          </p:txBody>
        </p:sp>
        <p:sp>
          <p:nvSpPr>
            <p:cNvPr id="4" name="Arc 3"/>
            <p:cNvSpPr/>
            <p:nvPr/>
          </p:nvSpPr>
          <p:spPr>
            <a:xfrm rot="19320000">
              <a:off x="8306625" y="2800150"/>
              <a:ext cx="1295807" cy="1028317"/>
            </a:xfrm>
            <a:prstGeom prst="arc">
              <a:avLst/>
            </a:prstGeom>
            <a:ln w="25400">
              <a:solidFill>
                <a:srgbClr val="006F93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8364476" y="2474802"/>
              <a:ext cx="1400314" cy="456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93675" indent="-193675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417513" indent="-16033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642938" indent="-128588" defTabSz="5143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900113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11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157288" indent="-128588" defTabSz="5143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6144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0716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5288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86088" indent="-128588" defTabSz="51435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»"/>
                <a:defRPr sz="1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None/>
              </a:pPr>
              <a:r>
                <a:rPr lang="en-US" altLang="en-US" sz="1400" dirty="0">
                  <a:solidFill>
                    <a:srgbClr val="006F93"/>
                  </a:solidFill>
                  <a:sym typeface="Symbol" panose="05050102010706020507" pitchFamily="18" charset="2"/>
                </a:rPr>
                <a:t>Eastward </a:t>
              </a:r>
            </a:p>
          </p:txBody>
        </p:sp>
      </p:grp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2430624" y="617709"/>
            <a:ext cx="9428584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defTabSz="1088398"/>
            <a:r>
              <a:rPr lang="en-US" sz="3200" dirty="0">
                <a:solidFill>
                  <a:srgbClr val="0E5F7E"/>
                </a:solidFill>
              </a:rPr>
              <a:t>The Real-time MJO Multivariate (RMM) Index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29208" y="5738942"/>
            <a:ext cx="11456447" cy="10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en-US" sz="1692" dirty="0">
                <a:solidFill>
                  <a:schemeClr val="tx1"/>
                </a:solidFill>
              </a:rPr>
              <a:t>MJO phase diagram (RMM1, RMM2): progression of the MJO through different phases (locations)</a:t>
            </a:r>
          </a:p>
          <a:p>
            <a:pPr>
              <a:lnSpc>
                <a:spcPct val="180000"/>
              </a:lnSpc>
              <a:buNone/>
            </a:pPr>
            <a:r>
              <a:rPr lang="en-US" altLang="en-US" sz="1692" dirty="0">
                <a:solidFill>
                  <a:schemeClr val="tx1"/>
                </a:solidFill>
              </a:rPr>
              <a:t>i.e. </a:t>
            </a:r>
            <a:r>
              <a:rPr lang="en-AU" sz="1692" dirty="0">
                <a:solidFill>
                  <a:schemeClr val="tx1"/>
                </a:solidFill>
              </a:rPr>
              <a:t>tells us how OLR, u850 and u200 vary together on the MJO (</a:t>
            </a:r>
            <a:r>
              <a:rPr lang="en-AU" sz="1692" dirty="0" err="1">
                <a:solidFill>
                  <a:schemeClr val="tx1"/>
                </a:solidFill>
              </a:rPr>
              <a:t>subseasonal</a:t>
            </a:r>
            <a:r>
              <a:rPr lang="en-AU" sz="1692" dirty="0">
                <a:solidFill>
                  <a:schemeClr val="tx1"/>
                </a:solidFill>
              </a:rPr>
              <a:t>) timescale.</a:t>
            </a:r>
            <a:endParaRPr lang="en-US" altLang="en-US" sz="1692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5117"/>
      </p:ext>
    </p:extLst>
  </p:cSld>
  <p:clrMapOvr>
    <a:masterClrMapping/>
  </p:clrMapOvr>
  <p:transition advTm="36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625" y="617709"/>
            <a:ext cx="8333454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MJO teleconnections are often too weak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01EF612-277C-47F3-952B-500D6731F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325" y="1290596"/>
            <a:ext cx="3803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Vitart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(2017, JQRMS)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62409-D9E5-43BA-9FD6-316A536DE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05" y="1859167"/>
            <a:ext cx="5714195" cy="4194029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84E274A-E0E6-4BD3-911B-FD75600D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97" y="6075790"/>
            <a:ext cx="5080039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11-15 days after a strong MJO in </a:t>
            </a:r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phase 3</a:t>
            </a:r>
            <a:r>
              <a:rPr lang="en-US" altLang="en-US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/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phase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3900B-2B87-4EC2-9319-720ABB333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53"/>
          <a:stretch/>
        </p:blipFill>
        <p:spPr>
          <a:xfrm>
            <a:off x="6171578" y="2459205"/>
            <a:ext cx="5553679" cy="3616585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E1612322-CFCF-4B13-9466-C802D137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540" y="3106903"/>
            <a:ext cx="4687382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Stronger than ERAI</a:t>
            </a:r>
            <a:endParaRPr lang="en-US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C0BE653-6839-4B31-8EA6-0375357E1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540" y="4755223"/>
            <a:ext cx="4687382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Stronger than ERAI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F2B41-9194-4A05-A43E-726A57ED328B}"/>
              </a:ext>
            </a:extLst>
          </p:cNvPr>
          <p:cNvSpPr/>
          <p:nvPr/>
        </p:nvSpPr>
        <p:spPr>
          <a:xfrm>
            <a:off x="6775061" y="6075790"/>
            <a:ext cx="471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of MJO Phase 3 teleconnection amplitude north of 60N, relative to ERAI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AB884-D18A-4506-A996-39E749D412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058"/>
          <a:stretch/>
        </p:blipFill>
        <p:spPr>
          <a:xfrm>
            <a:off x="6171577" y="2245290"/>
            <a:ext cx="5553679" cy="270706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0D05DFA-E9DF-4FE9-9CCD-6779E77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539" y="4526794"/>
            <a:ext cx="4687382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Weaker than ERAI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B24942C5-B4E5-414A-B37C-09F347320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539" y="3359991"/>
            <a:ext cx="4687382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Weaker than ERAI</a:t>
            </a:r>
            <a:endParaRPr lang="en-US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7E5904C-17DC-4330-87FA-0F243911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060" y="4108892"/>
            <a:ext cx="5035134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Weaker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EEFCA996-8883-49DD-BE2F-0BCA3E0F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059" y="3820677"/>
            <a:ext cx="5035135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Stronger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436045"/>
      </p:ext>
    </p:extLst>
  </p:cSld>
  <p:clrMapOvr>
    <a:masterClrMapping/>
  </p:clrMapOvr>
  <p:transition advTm="36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1818861" y="617709"/>
            <a:ext cx="10373139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Probabilistic verification: Ranked probability </a:t>
            </a:r>
            <a:r>
              <a:rPr lang="en-US" dirty="0">
                <a:solidFill>
                  <a:srgbClr val="0E5F7E"/>
                </a:solidFill>
              </a:rPr>
              <a:t>(e.g. </a:t>
            </a:r>
            <a:r>
              <a:rPr lang="en-US" dirty="0" err="1">
                <a:solidFill>
                  <a:srgbClr val="0E5F7E"/>
                </a:solidFill>
              </a:rPr>
              <a:t>Hersbach</a:t>
            </a:r>
            <a:r>
              <a:rPr lang="en-US" dirty="0">
                <a:solidFill>
                  <a:srgbClr val="0E5F7E"/>
                </a:solidFill>
              </a:rPr>
              <a:t> 2000)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2892911"/>
            <a:ext cx="5048250" cy="723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683" y="3808118"/>
            <a:ext cx="6791325" cy="257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250" y="4605299"/>
            <a:ext cx="8886825" cy="2476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666462" y="3507459"/>
            <a:ext cx="594558" cy="78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0118" y="3442672"/>
            <a:ext cx="2665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No. of forecast categories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C6C44453-DBB4-4103-91DA-BE74BD6B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096" y="1247137"/>
            <a:ext cx="41640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Hersbach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(2000, Weather &amp; Forecasting)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836730"/>
      </p:ext>
    </p:extLst>
  </p:cSld>
  <p:clrMapOvr>
    <a:masterClrMapping/>
  </p:clrMapOvr>
  <p:transition advTm="36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2430625" y="617709"/>
            <a:ext cx="8333454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A global climate driver</a:t>
            </a:r>
          </a:p>
        </p:txBody>
      </p:sp>
      <p:pic>
        <p:nvPicPr>
          <p:cNvPr id="7" name="Picture 2" descr="https://www.climate.gov/sites/default/files/styles/inline_all/public/MJO_610.png?itok=pssV1O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8" y="1838728"/>
            <a:ext cx="7113353" cy="48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43335" y="1838728"/>
            <a:ext cx="4721147" cy="61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en-US" altLang="en-US" sz="1999" b="1" dirty="0">
                <a:solidFill>
                  <a:srgbClr val="0E5F7E"/>
                </a:solidFill>
                <a:sym typeface="Symbol" panose="05050102010706020507" pitchFamily="18" charset="2"/>
              </a:rPr>
              <a:t>Global impacts include</a:t>
            </a:r>
            <a:endParaRPr lang="en-US" altLang="en-US" sz="1600" b="1" dirty="0">
              <a:solidFill>
                <a:srgbClr val="0E5F7E"/>
              </a:solidFill>
              <a:sym typeface="Symbol" panose="05050102010706020507" pitchFamily="18" charset="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49052" y="2615377"/>
            <a:ext cx="3815430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Monsoons</a:t>
            </a:r>
            <a:endParaRPr lang="en-US" altLang="en-US" sz="1400" dirty="0">
              <a:solidFill>
                <a:srgbClr val="0E5F7E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Tropical cyclones</a:t>
            </a:r>
            <a:endParaRPr lang="en-US" altLang="en-US" sz="1400" dirty="0">
              <a:solidFill>
                <a:srgbClr val="0E5F7E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El Niño</a:t>
            </a:r>
            <a:endParaRPr lang="en-US" altLang="en-US" sz="1400" dirty="0">
              <a:solidFill>
                <a:srgbClr val="0E5F7E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North Atlantic &amp; North Pacific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E5F7E"/>
                </a:solidFill>
                <a:sym typeface="Symbol" panose="05050102010706020507" pitchFamily="18" charset="2"/>
              </a:rPr>
              <a:t>Aus</a:t>
            </a: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 weather &amp; climate extremes</a:t>
            </a:r>
            <a:endParaRPr lang="en-US" altLang="en-US" sz="1400" dirty="0">
              <a:solidFill>
                <a:srgbClr val="0E5F7E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Northwest Australian shelf</a:t>
            </a:r>
            <a:endParaRPr lang="en-US" altLang="en-US" sz="1400" dirty="0">
              <a:solidFill>
                <a:srgbClr val="0E5F7E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 err="1">
                <a:solidFill>
                  <a:srgbClr val="0E5F7E"/>
                </a:solidFill>
                <a:sym typeface="Symbol" panose="05050102010706020507" pitchFamily="18" charset="2"/>
              </a:rPr>
              <a:t>Leeuwin</a:t>
            </a: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 Current</a:t>
            </a:r>
            <a:endParaRPr lang="en-US" altLang="en-US" sz="1400" dirty="0">
              <a:solidFill>
                <a:srgbClr val="0E5F7E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dirty="0">
                <a:solidFill>
                  <a:srgbClr val="0E5F7E"/>
                </a:solidFill>
                <a:sym typeface="Symbol" panose="05050102010706020507" pitchFamily="18" charset="2"/>
              </a:rPr>
              <a:t>Ocean surface waves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084561"/>
      </p:ext>
    </p:extLst>
  </p:cSld>
  <p:clrMapOvr>
    <a:masterClrMapping/>
  </p:clrMapOvr>
  <p:transition advTm="36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625" y="617709"/>
            <a:ext cx="8333454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MJO prediction skill ranges 2-5 weeks (DJF)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62DE917-B37C-48D1-BF8B-8E214735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355" y="5931591"/>
            <a:ext cx="4234376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9966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POAMA: 4 weeks (250km horizontal grid)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24449A9-59F5-4C5D-B035-5C957E6F0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524" y="6276189"/>
            <a:ext cx="5250749" cy="4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93675" indent="-193675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17513" indent="-16033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642938" indent="-128588" defTabSz="514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900113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1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157288" indent="-128588" defTabSz="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6144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0716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288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86088" indent="-128588" defTabSz="514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ECMWF: 5 weeks (32km / 65km horizontal grid)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346D77-581A-4015-8555-8797AB5E9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475" y="1489587"/>
            <a:ext cx="8532935" cy="4431323"/>
          </a:xfrm>
          <a:prstGeom prst="rect">
            <a:avLst/>
          </a:prstGeom>
        </p:spPr>
      </p:pic>
      <p:sp>
        <p:nvSpPr>
          <p:cNvPr id="20" name="Text Box 12">
            <a:extLst>
              <a:ext uri="{FF2B5EF4-FFF2-40B4-BE49-F238E27FC236}">
                <a16:creationId xmlns:a16="http://schemas.microsoft.com/office/drawing/2014/main" id="{899E3187-A8EC-4F74-8D12-D9BA925B8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324" y="1275588"/>
            <a:ext cx="3803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 et al. (2018,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409902"/>
      </p:ext>
    </p:extLst>
  </p:cSld>
  <p:clrMapOvr>
    <a:masterClrMapping/>
  </p:clrMapOvr>
  <p:transition advTm="36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0625" y="617709"/>
            <a:ext cx="8333454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Upgrading from POAMA-2 to ACCESS-S1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50FBC90D-0A4A-42FF-A455-297C19779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38616"/>
              </p:ext>
            </p:extLst>
          </p:nvPr>
        </p:nvGraphicFramePr>
        <p:xfrm>
          <a:off x="309490" y="1505243"/>
          <a:ext cx="11619912" cy="517691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5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311">
                <a:tc>
                  <a:txBody>
                    <a:bodyPr/>
                    <a:lstStyle/>
                    <a:p>
                      <a:endParaRPr lang="en-AU" sz="1400" dirty="0">
                        <a:effectLst/>
                        <a:latin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POAMA-2</a:t>
                      </a:r>
                      <a:endParaRPr lang="en-A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ACCESS-S1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Atmospheric model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Bureau BAM</a:t>
                      </a:r>
                      <a:r>
                        <a:rPr lang="en-AU" sz="1400" baseline="0" dirty="0">
                          <a:effectLst/>
                        </a:rPr>
                        <a:t> (</a:t>
                      </a:r>
                      <a:r>
                        <a:rPr lang="en-AU" sz="1400" dirty="0">
                          <a:effectLst/>
                        </a:rPr>
                        <a:t>~10 years old)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Latest UKMO atmospheric model (GC2)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Atmospheric resolution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Horizontal:  250 km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Vertical:      17 levels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Horizontal:  60 km mid latitudes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Vertical:      85 levels </a:t>
                      </a:r>
                      <a:endParaRPr lang="en-A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Ocean model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MOM version 2 (~13 years old)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Latest European ocean model NEMO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Ocean resolution </a:t>
                      </a:r>
                      <a:endParaRPr lang="en-A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Horizontal:  ~200 km x 100 km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Vertical:   25</a:t>
                      </a:r>
                      <a:r>
                        <a:rPr lang="en-AU" sz="1400" baseline="0" dirty="0">
                          <a:effectLst/>
                        </a:rPr>
                        <a:t> levels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Horizontal:  25 km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Vertical:</a:t>
                      </a:r>
                      <a:r>
                        <a:rPr lang="en-AU" sz="1400" baseline="0" dirty="0">
                          <a:effectLst/>
                        </a:rPr>
                        <a:t>  </a:t>
                      </a:r>
                      <a:r>
                        <a:rPr lang="en-AU" sz="1400" dirty="0">
                          <a:effectLst/>
                        </a:rPr>
                        <a:t>    75 levels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Land surface model</a:t>
                      </a:r>
                      <a:endParaRPr lang="en-A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Simple bucket model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State-of-the-art land surface model JULES</a:t>
                      </a:r>
                      <a:endParaRPr lang="en-A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Sea ice model</a:t>
                      </a:r>
                      <a:endParaRPr lang="en-A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No sea ice model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Latest sea ice model CICE (UK &amp; USA)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Ensemble generation</a:t>
                      </a:r>
                      <a:endParaRPr lang="en-A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Coupled breeding that generates coupled ocean and atmosphere perturbations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Random error perturbations for the atmosphere only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1524494023"/>
                  </a:ext>
                </a:extLst>
              </a:tr>
              <a:tr h="46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</a:rPr>
                        <a:t>Hindcasts</a:t>
                      </a:r>
                      <a:endParaRPr lang="en-A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effectLst/>
                        </a:rPr>
                        <a:t>33 ensemble members six times per month, 1981-2013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effectLst/>
                        </a:rPr>
                        <a:t>11 ensemble members four times per month, 1990-2012</a:t>
                      </a:r>
                      <a:endParaRPr lang="en-A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942" marR="51942" marT="51942" marB="51942"/>
                </a:tc>
                <a:extLst>
                  <a:ext uri="{0D108BD9-81ED-4DB2-BD59-A6C34878D82A}">
                    <a16:rowId xmlns:a16="http://schemas.microsoft.com/office/drawing/2014/main" val="25286807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5973341"/>
      </p:ext>
    </p:extLst>
  </p:cSld>
  <p:clrMapOvr>
    <a:masterClrMapping/>
  </p:clrMapOvr>
  <p:transition advTm="36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38" y="617709"/>
            <a:ext cx="9973993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Improved MJO prediction skill in ACCESS-S1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E831A-EF33-40F7-BD65-51F94EF58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3" b="49706"/>
          <a:stretch/>
        </p:blipFill>
        <p:spPr>
          <a:xfrm>
            <a:off x="1113173" y="1927064"/>
            <a:ext cx="4424829" cy="3348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0348C5-483C-4635-8F46-CDD4F9FC3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38"/>
          <a:stretch/>
        </p:blipFill>
        <p:spPr>
          <a:xfrm>
            <a:off x="6440701" y="1966612"/>
            <a:ext cx="4424827" cy="3348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1D39DC-BC32-4708-BDF3-074DF8A21A45}"/>
              </a:ext>
            </a:extLst>
          </p:cNvPr>
          <p:cNvSpPr/>
          <p:nvPr/>
        </p:nvSpPr>
        <p:spPr>
          <a:xfrm>
            <a:off x="715201" y="5716408"/>
            <a:ext cx="10761598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b="1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Bivariate RMM index skill is improved by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days</a:t>
            </a:r>
            <a:r>
              <a:rPr lang="en-AU" sz="2000" b="1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(austral) summer and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days</a:t>
            </a:r>
            <a:r>
              <a:rPr lang="en-AU" sz="2000" b="1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winter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035F9226-95A6-4B51-ADC5-26DA45819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324" y="1275588"/>
            <a:ext cx="3803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Marshall and Hendon (2018,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220655"/>
      </p:ext>
    </p:extLst>
  </p:cSld>
  <p:clrMapOvr>
    <a:masterClrMapping/>
  </p:clrMapOvr>
  <p:transition advTm="36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74" y="617709"/>
            <a:ext cx="9917723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Improved MJO prediction skill in ACCESS-S1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9FA66-9A1B-4658-A18E-520AAE468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4386776" y="1245751"/>
            <a:ext cx="7621392" cy="2544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397170-D07C-472A-8035-3FDA7D3F7178}"/>
              </a:ext>
            </a:extLst>
          </p:cNvPr>
          <p:cNvSpPr/>
          <p:nvPr/>
        </p:nvSpPr>
        <p:spPr>
          <a:xfrm>
            <a:off x="370147" y="2033931"/>
            <a:ext cx="401662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b="1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MJO amplitude prediction skill improved by about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days</a:t>
            </a:r>
            <a:endParaRPr lang="en-AU" sz="2000" b="1" dirty="0">
              <a:solidFill>
                <a:srgbClr val="01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8296D-EB9C-4190-9766-A652E5AD1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4386776" y="4102432"/>
            <a:ext cx="7621392" cy="25443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59F99B-D666-4909-859A-2D5306AA6CF6}"/>
              </a:ext>
            </a:extLst>
          </p:cNvPr>
          <p:cNvSpPr/>
          <p:nvPr/>
        </p:nvSpPr>
        <p:spPr>
          <a:xfrm>
            <a:off x="643294" y="4890612"/>
            <a:ext cx="3470333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b="1" dirty="0">
                <a:solidFill>
                  <a:srgbClr val="01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MJO phase prediction skill  improved by about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days</a:t>
            </a:r>
            <a:endParaRPr lang="en-AU" sz="2000" b="1" dirty="0">
              <a:solidFill>
                <a:srgbClr val="01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796106"/>
      </p:ext>
    </p:extLst>
  </p:cSld>
  <p:clrMapOvr>
    <a:masterClrMapping/>
  </p:clrMapOvr>
  <p:transition advTm="36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74" y="617709"/>
            <a:ext cx="9917723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MJO modulated by the QBO in DJF</a:t>
            </a:r>
          </a:p>
        </p:txBody>
      </p:sp>
      <p:pic>
        <p:nvPicPr>
          <p:cNvPr id="10" name="Picture 2" descr="plot_qbo_mmn">
            <a:extLst>
              <a:ext uri="{FF2B5EF4-FFF2-40B4-BE49-F238E27FC236}">
                <a16:creationId xmlns:a16="http://schemas.microsoft.com/office/drawing/2014/main" id="{B88D528E-3A52-43B4-9B29-3726465F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" y="2129789"/>
            <a:ext cx="6152841" cy="227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93">
            <a:extLst>
              <a:ext uri="{FF2B5EF4-FFF2-40B4-BE49-F238E27FC236}">
                <a16:creationId xmlns:a16="http://schemas.microsoft.com/office/drawing/2014/main" id="{8EB38B01-B4CD-4FB4-8051-ED471E71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956" y="4995497"/>
            <a:ext cx="4648046" cy="996070"/>
          </a:xfrm>
        </p:spPr>
        <p:txBody>
          <a:bodyPr/>
          <a:lstStyle/>
          <a:p>
            <a:pPr marL="0" indent="0" algn="ctr"/>
            <a:r>
              <a:rPr lang="en-US" altLang="en-US" sz="1600" b="1" dirty="0">
                <a:solidFill>
                  <a:srgbClr val="010000"/>
                </a:solidFill>
                <a:latin typeface="Arial" panose="020B0604020202020204" pitchFamily="34" charset="0"/>
              </a:rPr>
              <a:t>QBO: </a:t>
            </a:r>
            <a:r>
              <a:rPr lang="en-US" altLang="en-US" sz="1600" dirty="0">
                <a:solidFill>
                  <a:srgbClr val="010000"/>
                </a:solidFill>
                <a:latin typeface="Arial" panose="020B0604020202020204" pitchFamily="34" charset="0"/>
              </a:rPr>
              <a:t>dominates </a:t>
            </a:r>
            <a:r>
              <a:rPr lang="en-US" altLang="en-US" sz="1600" dirty="0" err="1">
                <a:solidFill>
                  <a:srgbClr val="010000"/>
                </a:solidFill>
                <a:latin typeface="Arial" panose="020B0604020202020204" pitchFamily="34" charset="0"/>
              </a:rPr>
              <a:t>interannual</a:t>
            </a:r>
            <a:r>
              <a:rPr lang="en-US" altLang="en-US" sz="1600" dirty="0">
                <a:solidFill>
                  <a:srgbClr val="010000"/>
                </a:solidFill>
                <a:latin typeface="Arial" panose="020B0604020202020204" pitchFamily="34" charset="0"/>
              </a:rPr>
              <a:t> variability in tropical stratosphere. Downward propagating </a:t>
            </a:r>
            <a:r>
              <a:rPr lang="en-US" alt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easterly</a:t>
            </a:r>
            <a:r>
              <a:rPr lang="en-US" altLang="en-US" sz="1600" dirty="0">
                <a:solidFill>
                  <a:srgbClr val="010000"/>
                </a:solidFill>
                <a:latin typeface="Arial" panose="020B0604020202020204" pitchFamily="34" charset="0"/>
              </a:rPr>
              <a:t> &amp; 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westerly</a:t>
            </a:r>
            <a:r>
              <a:rPr lang="en-US" altLang="en-US" sz="1600" dirty="0">
                <a:solidFill>
                  <a:srgbClr val="010000"/>
                </a:solidFill>
                <a:latin typeface="Arial" panose="020B0604020202020204" pitchFamily="34" charset="0"/>
              </a:rPr>
              <a:t> mean zonal winds with a ~2 </a:t>
            </a:r>
            <a:r>
              <a:rPr lang="en-US" altLang="en-US" sz="1600" dirty="0" err="1">
                <a:solidFill>
                  <a:srgbClr val="010000"/>
                </a:solidFill>
                <a:latin typeface="Arial" panose="020B0604020202020204" pitchFamily="34" charset="0"/>
              </a:rPr>
              <a:t>yr</a:t>
            </a:r>
            <a:r>
              <a:rPr lang="en-US" altLang="en-US" sz="1600" dirty="0">
                <a:solidFill>
                  <a:srgbClr val="010000"/>
                </a:solidFill>
                <a:latin typeface="Arial" panose="020B0604020202020204" pitchFamily="34" charset="0"/>
              </a:rPr>
              <a:t> period and amplitude ~20 m/s near 50 </a:t>
            </a:r>
            <a:r>
              <a:rPr lang="en-US" altLang="en-US" sz="1600" dirty="0" err="1">
                <a:solidFill>
                  <a:srgbClr val="010000"/>
                </a:solidFill>
                <a:latin typeface="Arial" panose="020B0604020202020204" pitchFamily="34" charset="0"/>
              </a:rPr>
              <a:t>hPa</a:t>
            </a:r>
            <a:endParaRPr lang="en-US" altLang="en-US" sz="1600" dirty="0">
              <a:solidFill>
                <a:srgbClr val="01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40844-8EF7-49AD-9323-97437AF4A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633" y="1652366"/>
            <a:ext cx="3804198" cy="4964343"/>
          </a:xfrm>
          <a:prstGeom prst="rect">
            <a:avLst/>
          </a:prstGeom>
        </p:spPr>
      </p:pic>
      <p:sp>
        <p:nvSpPr>
          <p:cNvPr id="17" name="Text Box 12">
            <a:extLst>
              <a:ext uri="{FF2B5EF4-FFF2-40B4-BE49-F238E27FC236}">
                <a16:creationId xmlns:a16="http://schemas.microsoft.com/office/drawing/2014/main" id="{4C878EEE-8AC3-4E1A-AC84-C4F791D8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633" y="1290596"/>
            <a:ext cx="54810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Yoo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Son (2016, GRL)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306723"/>
      </p:ext>
    </p:extLst>
  </p:cSld>
  <p:clrMapOvr>
    <a:masterClrMapping/>
  </p:clrMapOvr>
  <p:transition advTm="36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74" y="617709"/>
            <a:ext cx="9917723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MJO skill is enhanced during EQBO years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6912BA3A-CCCF-49DB-9DFC-7DA333AB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259" y="1290596"/>
            <a:ext cx="5697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Marshall et al. (2017,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Lim et al. (2018,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en-US" i="1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6" name="Picture 2" descr="RMM12_skill_amp_qbo_rmmrange_cor_e24m_DJF">
            <a:extLst>
              <a:ext uri="{FF2B5EF4-FFF2-40B4-BE49-F238E27FC236}">
                <a16:creationId xmlns:a16="http://schemas.microsoft.com/office/drawing/2014/main" id="{80AAEFD0-2B94-4D61-80DE-3660D685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2" y="2655779"/>
            <a:ext cx="5404984" cy="23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6B637-D157-4027-A058-1B77E64C4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079" y="2526584"/>
            <a:ext cx="5819775" cy="2657475"/>
          </a:xfrm>
          <a:prstGeom prst="rect">
            <a:avLst/>
          </a:prstGeom>
        </p:spPr>
      </p:pic>
      <p:sp>
        <p:nvSpPr>
          <p:cNvPr id="18" name="Content Placeholder 93">
            <a:extLst>
              <a:ext uri="{FF2B5EF4-FFF2-40B4-BE49-F238E27FC236}">
                <a16:creationId xmlns:a16="http://schemas.microsoft.com/office/drawing/2014/main" id="{18A2BFA6-7D35-4C07-BD1A-4872B0984EB2}"/>
              </a:ext>
            </a:extLst>
          </p:cNvPr>
          <p:cNvSpPr txBox="1">
            <a:spLocks/>
          </p:cNvSpPr>
          <p:nvPr/>
        </p:nvSpPr>
        <p:spPr bwMode="auto">
          <a:xfrm>
            <a:off x="384452" y="5432433"/>
            <a:ext cx="11412020" cy="70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t" hangingPunct="1">
              <a:spcBef>
                <a:spcPct val="30000"/>
              </a:spcBef>
              <a:spcAft>
                <a:spcPct val="30000"/>
              </a:spcAft>
              <a:buFontTx/>
              <a:buNone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rtl="0" eaLnBrk="1" fontAlgn="t" hangingPunct="1">
              <a:spcBef>
                <a:spcPct val="15000"/>
              </a:spcBef>
              <a:spcAft>
                <a:spcPct val="15000"/>
              </a:spcAft>
              <a:buFont typeface="Arial"/>
              <a:buChar char="•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Font typeface="Lucida Grande"/>
              <a:buChar char="−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rtl="0" eaLnBrk="1" fontAlgn="t" hangingPunct="1">
              <a:spcBef>
                <a:spcPct val="15000"/>
              </a:spcBef>
              <a:spcAft>
                <a:spcPct val="15000"/>
              </a:spcAft>
              <a:buChar char="–"/>
              <a:defRPr sz="2400" kern="1200">
                <a:solidFill>
                  <a:srgbClr val="666666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/>
            <a:r>
              <a:rPr lang="en-US" altLang="en-US" sz="2000" dirty="0">
                <a:solidFill>
                  <a:srgbClr val="010000"/>
                </a:solidFill>
                <a:latin typeface="Arial" panose="020B0604020202020204" pitchFamily="34" charset="0"/>
              </a:rPr>
              <a:t>Improved skill during </a:t>
            </a:r>
            <a:r>
              <a:rPr lang="en-US" altLang="en-US" sz="2000" b="1" dirty="0">
                <a:solidFill>
                  <a:srgbClr val="0066FF"/>
                </a:solidFill>
                <a:latin typeface="Arial" panose="020B0604020202020204" pitchFamily="34" charset="0"/>
              </a:rPr>
              <a:t>EQBO</a:t>
            </a:r>
            <a:r>
              <a:rPr lang="en-US" altLang="en-US" sz="2000" dirty="0">
                <a:solidFill>
                  <a:srgbClr val="010000"/>
                </a:solidFill>
                <a:latin typeface="Arial" panose="020B0604020202020204" pitchFamily="34" charset="0"/>
              </a:rPr>
              <a:t> is not solely due to the MJO being stronger</a:t>
            </a:r>
          </a:p>
          <a:p>
            <a:pPr marL="0" indent="0" algn="ctr" defTabSz="914400"/>
            <a:r>
              <a:rPr lang="en-US" altLang="en-US" sz="2000" dirty="0">
                <a:solidFill>
                  <a:srgbClr val="010000"/>
                </a:solidFill>
                <a:latin typeface="Arial" panose="020B0604020202020204" pitchFamily="34" charset="0"/>
              </a:rPr>
              <a:t>The QBO has an impact on warm pool convection that is </a:t>
            </a:r>
            <a:r>
              <a:rPr lang="en-GB" sz="2000" dirty="0">
                <a:solidFill>
                  <a:srgbClr val="010000"/>
                </a:solidFill>
                <a:latin typeface="Arial" panose="020B0604020202020204" pitchFamily="34" charset="0"/>
              </a:rPr>
              <a:t>captured in the forecast initialisation </a:t>
            </a:r>
          </a:p>
          <a:p>
            <a:pPr marL="0" indent="0" algn="ctr" defTabSz="914400"/>
            <a:r>
              <a:rPr lang="en-GB" sz="2000" dirty="0">
                <a:solidFill>
                  <a:srgbClr val="010000"/>
                </a:solidFill>
                <a:latin typeface="Arial" panose="020B0604020202020204" pitchFamily="34" charset="0"/>
              </a:rPr>
              <a:t>(Hendon and Abhik 2018: enhanced destabilisation in upper troposphere during EQBO)</a:t>
            </a:r>
            <a:endParaRPr lang="en-US" altLang="en-US" sz="2000" dirty="0">
              <a:solidFill>
                <a:srgbClr val="01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122836"/>
      </p:ext>
    </p:extLst>
  </p:cSld>
  <p:clrMapOvr>
    <a:masterClrMapping/>
  </p:clrMapOvr>
  <p:transition advTm="36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>
            <a:extLst>
              <a:ext uri="{FF2B5EF4-FFF2-40B4-BE49-F238E27FC236}">
                <a16:creationId xmlns:a16="http://schemas.microsoft.com/office/drawing/2014/main" id="{DA36B00F-56A4-43BB-AABB-F90404D4F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868" y="617709"/>
            <a:ext cx="9945857" cy="4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89" tIns="54396" rIns="108789" bIns="54396" anchor="ctr"/>
          <a:lstStyle/>
          <a:p>
            <a:pPr algn="ctr" defTabSz="1088398"/>
            <a:r>
              <a:rPr lang="en-US" sz="3200" dirty="0">
                <a:solidFill>
                  <a:srgbClr val="0E5F7E"/>
                </a:solidFill>
              </a:rPr>
              <a:t>An new approach: probabilistic MJO prediction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7D1F5CB-5907-4A1C-8D49-24F01E3B2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324" y="1247137"/>
            <a:ext cx="3803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US" i="1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Marshall et al. (2016, GRL)</a:t>
            </a:r>
          </a:p>
        </p:txBody>
      </p:sp>
      <p:pic>
        <p:nvPicPr>
          <p:cNvPr id="9" name="Picture 4" descr="P:\marshall\mjo_prob\multiweek_mjoprob_pentad1_20150308_rt.png">
            <a:extLst>
              <a:ext uri="{FF2B5EF4-FFF2-40B4-BE49-F238E27FC236}">
                <a16:creationId xmlns:a16="http://schemas.microsoft.com/office/drawing/2014/main" id="{89D8FF1B-73B0-4149-9FF6-DDD7DEC5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5" descr="P:\marshall\mjo_prob\multiweek_mjoprob_pentad2_20150308_rt.png">
            <a:extLst>
              <a:ext uri="{FF2B5EF4-FFF2-40B4-BE49-F238E27FC236}">
                <a16:creationId xmlns:a16="http://schemas.microsoft.com/office/drawing/2014/main" id="{0824CCEA-4B13-449D-9D29-CCE09051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6" descr="P:\marshall\mjo_prob\multiweek_mjoprob_pentad3_20150308_rt.png">
            <a:extLst>
              <a:ext uri="{FF2B5EF4-FFF2-40B4-BE49-F238E27FC236}">
                <a16:creationId xmlns:a16="http://schemas.microsoft.com/office/drawing/2014/main" id="{29DA0420-8AE2-449D-B9C7-E5CC327C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7" descr="P:\marshall\mjo_prob\multiweek_mjoprob_pentad4_20150308_rt.png">
            <a:extLst>
              <a:ext uri="{FF2B5EF4-FFF2-40B4-BE49-F238E27FC236}">
                <a16:creationId xmlns:a16="http://schemas.microsoft.com/office/drawing/2014/main" id="{6EF593DA-FA38-423C-B009-FA65E208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8" descr="P:\marshall\mjo_prob\multiweek_mjoprob_pentad5_20150308_rt.png">
            <a:extLst>
              <a:ext uri="{FF2B5EF4-FFF2-40B4-BE49-F238E27FC236}">
                <a16:creationId xmlns:a16="http://schemas.microsoft.com/office/drawing/2014/main" id="{82FF8C04-DBC2-40C4-96C5-5A216AE1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9" descr="P:\marshall\mjo_prob\multiweek_mjoprob_pentad6_20150308_rt.png">
            <a:extLst>
              <a:ext uri="{FF2B5EF4-FFF2-40B4-BE49-F238E27FC236}">
                <a16:creationId xmlns:a16="http://schemas.microsoft.com/office/drawing/2014/main" id="{4053D67C-2B99-4651-A04D-ABD4E364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0" descr="P:\marshall\mjo_prob\multiweek_mjoprob_pentad7_20150308_rt.png">
            <a:extLst>
              <a:ext uri="{FF2B5EF4-FFF2-40B4-BE49-F238E27FC236}">
                <a16:creationId xmlns:a16="http://schemas.microsoft.com/office/drawing/2014/main" id="{4EBCC19F-1372-40F1-A1CE-EF34A08E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1" descr="P:\marshall\mjo_prob\multiweek_mjoprob_pentad8_20150308_rt.png">
            <a:extLst>
              <a:ext uri="{FF2B5EF4-FFF2-40B4-BE49-F238E27FC236}">
                <a16:creationId xmlns:a16="http://schemas.microsoft.com/office/drawing/2014/main" id="{6B7368E0-C05E-4376-A4AA-3AF25F30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6" y="1789040"/>
            <a:ext cx="5170261" cy="49435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multiweek_mjo_20150308_rt_fig1">
            <a:extLst>
              <a:ext uri="{FF2B5EF4-FFF2-40B4-BE49-F238E27FC236}">
                <a16:creationId xmlns:a16="http://schemas.microsoft.com/office/drawing/2014/main" id="{5573D6B8-C85F-4015-B36C-3E07E65B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1789041"/>
            <a:ext cx="5329048" cy="495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688555"/>
      </p:ext>
    </p:extLst>
  </p:cSld>
  <p:clrMapOvr>
    <a:masterClrMapping/>
  </p:clrMapOvr>
  <p:transition advTm="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3.7|8.1|0.3|4.1|3.4|16.8|4.7"/>
</p:tagLst>
</file>

<file path=ppt/theme/theme1.xml><?xml version="1.0" encoding="utf-8"?>
<a:theme xmlns:a="http://schemas.openxmlformats.org/drawingml/2006/main" name="Bureau Standard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3 Picture">
  <a:themeElements>
    <a:clrScheme name="Bureau 3 Pi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 3 Picture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ureau 3 Pi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3 Pi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3 Pi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reau Blank">
  <a:themeElements>
    <a:clrScheme name="Bureau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Bureau_Pictorial_2012_v2</Template>
  <TotalTime>2181</TotalTime>
  <Words>697</Words>
  <Application>Microsoft Office PowerPoint</Application>
  <PresentationFormat>Widescreen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Mincho</vt:lpstr>
      <vt:lpstr>ＭＳ Ｐゴシック</vt:lpstr>
      <vt:lpstr>Arial</vt:lpstr>
      <vt:lpstr>Calibri</vt:lpstr>
      <vt:lpstr>Lucida Grande</vt:lpstr>
      <vt:lpstr>Symbol</vt:lpstr>
      <vt:lpstr>Times New Roman</vt:lpstr>
      <vt:lpstr>Wingdings</vt:lpstr>
      <vt:lpstr>Bureau Standard</vt:lpstr>
      <vt:lpstr>Bureau 3 Picture</vt:lpstr>
      <vt:lpstr>Bureau Blank</vt:lpstr>
      <vt:lpstr>Ensemble MJO prediction with ACCESS-S1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Marshall, Andrew (O&amp;A, Hobart)</dc:creator>
  <cp:lastModifiedBy>Andrew Marshall</cp:lastModifiedBy>
  <cp:revision>189</cp:revision>
  <dcterms:created xsi:type="dcterms:W3CDTF">2016-01-21T23:44:45Z</dcterms:created>
  <dcterms:modified xsi:type="dcterms:W3CDTF">2018-11-15T06:24:15Z</dcterms:modified>
</cp:coreProperties>
</file>