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5" r:id="rId3"/>
    <p:sldMasterId id="2147483698" r:id="rId4"/>
    <p:sldMasterId id="2147483710" r:id="rId5"/>
    <p:sldMasterId id="2147483723" r:id="rId6"/>
    <p:sldMasterId id="2147483735" r:id="rId7"/>
  </p:sldMasterIdLst>
  <p:notesMasterIdLst>
    <p:notesMasterId r:id="rId39"/>
  </p:notesMasterIdLst>
  <p:sldIdLst>
    <p:sldId id="256" r:id="rId8"/>
    <p:sldId id="551" r:id="rId9"/>
    <p:sldId id="258" r:id="rId10"/>
    <p:sldId id="550" r:id="rId11"/>
    <p:sldId id="282" r:id="rId12"/>
    <p:sldId id="283" r:id="rId13"/>
    <p:sldId id="439" r:id="rId14"/>
    <p:sldId id="533" r:id="rId15"/>
    <p:sldId id="534" r:id="rId16"/>
    <p:sldId id="553" r:id="rId17"/>
    <p:sldId id="286" r:id="rId18"/>
    <p:sldId id="298" r:id="rId19"/>
    <p:sldId id="274" r:id="rId20"/>
    <p:sldId id="296" r:id="rId21"/>
    <p:sldId id="552" r:id="rId22"/>
    <p:sldId id="257" r:id="rId23"/>
    <p:sldId id="322" r:id="rId24"/>
    <p:sldId id="289" r:id="rId25"/>
    <p:sldId id="333" r:id="rId26"/>
    <p:sldId id="318" r:id="rId27"/>
    <p:sldId id="319" r:id="rId28"/>
    <p:sldId id="320" r:id="rId29"/>
    <p:sldId id="260" r:id="rId30"/>
    <p:sldId id="268" r:id="rId31"/>
    <p:sldId id="339" r:id="rId32"/>
    <p:sldId id="344" r:id="rId33"/>
    <p:sldId id="360" r:id="rId34"/>
    <p:sldId id="303" r:id="rId35"/>
    <p:sldId id="367" r:id="rId36"/>
    <p:sldId id="304" r:id="rId37"/>
    <p:sldId id="55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4631"/>
  </p:normalViewPr>
  <p:slideViewPr>
    <p:cSldViewPr snapToGrid="0" snapToObjects="1">
      <p:cViewPr varScale="1">
        <p:scale>
          <a:sx n="102" d="100"/>
          <a:sy n="102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3F115-F1BA-814E-8E5D-0DBEBE1BE170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BF85-00DD-3540-A496-E374111D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92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DB1D-847C-874D-8022-D4008EFB5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6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9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8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8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5673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305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705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69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579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348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836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54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57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547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893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70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516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93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26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60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5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77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0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26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18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10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04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405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87626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554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032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70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250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5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628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402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812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879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645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707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458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199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034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83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243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616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052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018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990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486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353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591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548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odelerr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 userDrawn="1"/>
        </p:nvSpPr>
        <p:spPr bwMode="auto">
          <a:xfrm>
            <a:off x="314325" y="6453188"/>
            <a:ext cx="8609013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3773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DA5C9-C706-48D0-ABBE-13EB8057CFD0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15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51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E2FFC-738A-4C08-8204-5B9A38816738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0067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B4E67-780D-47D9-8EF4-F5DEF7DA4A46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52983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39ED8-7F5D-4492-8C7E-45F1768DEC64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2218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56A2B-20D6-4EC7-B283-968A9C0728F1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6299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D8824-7C21-4BB9-924D-F78C19A5C8F0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4797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C91F-ED36-4D09-99CC-4D5692627BD5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36118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E7FB4-205E-4A98-B0FB-118BCD928480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41158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E7C8-939E-4EAB-9A43-057A306158EB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96041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A16D9-79EB-4A81-9A76-FB4652844D8B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9477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74FE3-D77B-41ED-B550-A12E3E6A872C}" type="slidenum">
              <a:rPr lang="en-GB"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594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506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20E0-D1D4-1946-978F-570012867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6546F-1FE2-F44F-9823-103BD541B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CCAE1-B148-7F42-84B5-5C42D34AE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4E85E-410A-1349-BF15-AA9D80AB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8EFE2-D1A1-BF42-BA74-6065E631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737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CAD0A-3574-0F47-996E-160D0B2A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FD060-3619-894C-A1B7-17E87A7F9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39567-AAF0-CB49-9293-9E46BB33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8FC95-32D5-444B-9A3E-A21B7C20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70EC4-49BD-5C4E-B186-2F4DC5C9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673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8C57C-9D38-BE47-996D-924A5086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B97F3-D464-AD44-960B-A84A2844E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4DFD5-AB8C-1D43-9928-DAE13E08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9D4DC-59A4-A34D-8896-348E4CC0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ABF98-6759-874E-8224-67990000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8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E862-57C8-F147-A13A-B1DA4189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C7A9A-7651-BF46-9089-716B61AAC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A1BBD-EA15-5143-A1E6-B1FCB92FB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135F7-803E-8641-B178-62155C81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F758A-E70A-7B4E-9865-A9A323D1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5BB65-5BA3-8944-960C-58691B6ED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5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01B13-ABEE-1F4E-BEE6-ED730627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7312B-2559-3040-8E84-F9BA85123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2BB75-EA43-014D-93E7-01BDE8329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5B057-C359-5542-B7B7-99C586AB8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368ECE-B3EE-2042-BE01-E0201B9DC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27110E-6034-2243-9AA4-C9304C7C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322F5-B0F3-FD46-BD58-3D77C842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FB904B-3530-2049-A5DA-74FBEC78B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78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57202-B34C-8541-A1B5-E01EA67F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54B92-BDE0-9B4F-9BD4-C275AD53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00FE1-15B2-B840-B9B2-7DF55B18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866D2-3010-1048-88EF-3FDC9404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339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8D64B3-757E-7C4B-B877-EA88C323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1D9CB-789F-CE4F-BA36-A8A61212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726A8-F025-B846-8700-D4914EA5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046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49E3-6A78-8245-9595-0D337B4D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745DB-AD11-1E45-9EB1-2921FE2FD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F11C9-5711-4646-BC8E-EA3CC48C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1CF11-713D-744A-AA47-99754E6E8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53E87-2BB3-AB46-8146-AF14401A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DB8B7-4EF4-DF48-9571-09BE5113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420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62CD-69A3-3547-8785-BAD237C0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DD2F4B-95DA-174F-94D1-B17D044F77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2F98E-401E-9348-98DB-A3E35E6D4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0A438-B7F4-934E-84D6-A669772E3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71051-6A1B-5E47-A055-ED0861CB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E767C-90AA-9147-9BAC-692F958C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379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6B0F1-35CC-8142-9913-A968823C9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BF69A-16EB-B44A-B77F-88C24408D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74D47-6A3A-354D-8B07-0E026C24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ADA3C-1585-544F-B2E5-D50A6DE9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0137A-9BFC-3E4A-867C-B4755D7D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4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7F04D8-9290-7D45-A1FB-CBDD143275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892E1-F7A7-A148-94A7-40049E78D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39453-161B-BA4D-B8D7-91BC7774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3EE0C-B707-9448-BDE2-DEE2E7C6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DA9CB-C86A-2646-A4C9-3B6AF0BD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3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4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A36C9-60F3-F44B-952F-1855835AF977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258F3-3410-F244-BBED-A7E97ABE6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BA927-0937-3945-BC29-60A026C76D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0E2A6-0188-6A45-B40E-DF2480D2C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80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2C5B2-29E3-7347-9185-0324455AB935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7DE0C-5B3B-9649-A2A5-2C9D875B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9222337-571B-439A-B393-7F3E43A1E7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11/27/18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00D4D6-A3C6-45EE-B3C2-5F3BCA3B45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47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799C9BF-0BC7-4A36-87A3-ECA37643D50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27/11/2018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A77700-936B-4281-A399-E9B1DEE571A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49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tint val="63922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latin typeface="Times New Roman"/>
              <a:cs typeface="Times New Roman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E504025-8F21-41E1-9EB8-135438141A36}" type="slidenum">
              <a:rPr lang="en-GB"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76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28B62-CAE7-5541-86C9-3DB5A0DC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E45DE-345A-C546-87BF-D9D87416A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AC916-4DA9-0B4D-95B0-516EB1639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BC7AF-BD5B-BB44-B9C1-4195F1F91C53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54C0B-2296-F245-9682-7CA846B3E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F86F2-F4DB-5746-8549-A0B6DD3BA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852D7-B078-1149-B940-A1E36BAA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file:////var/folders/gw/q3j__pg52yn76n51xksx719m0000gn/T/com.microsoft.Powerpoint/converted_emf.em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BDC7C-675C-B240-9F7F-9119AC474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</a:t>
            </a:r>
            <a:r>
              <a:rPr lang="en-US" dirty="0" err="1"/>
              <a:t>Parametrisation</a:t>
            </a:r>
            <a:r>
              <a:rPr lang="en-US" dirty="0"/>
              <a:t> and Seasonal Prediction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05F4C-6B75-014C-8530-5CFA67997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Tim Palmer</a:t>
            </a:r>
          </a:p>
          <a:p>
            <a:r>
              <a:rPr lang="en-US" dirty="0"/>
              <a:t>University of Oxford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66661-9AD0-A44A-A7B3-E1003B2C7686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93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8634"/>
          <a:stretch/>
        </p:blipFill>
        <p:spPr>
          <a:xfrm>
            <a:off x="3498262" y="1471848"/>
            <a:ext cx="4249470" cy="2998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01" y="801315"/>
            <a:ext cx="2710962" cy="38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BFC2D-56C5-4F3A-A3EB-89E2801AE21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4794" r="6191" b="50919"/>
          <a:stretch/>
        </p:blipFill>
        <p:spPr>
          <a:xfrm>
            <a:off x="391886" y="2529566"/>
            <a:ext cx="3929743" cy="2322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60A6AE-420F-4F3A-803A-957372BE929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55101" r="6069" b="6294"/>
          <a:stretch/>
        </p:blipFill>
        <p:spPr>
          <a:xfrm>
            <a:off x="4582886" y="2827564"/>
            <a:ext cx="4114800" cy="202474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5A6117-D796-45CE-9002-4BA544813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72201" y="4547506"/>
          <a:ext cx="2786743" cy="131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947">
                  <a:extLst>
                    <a:ext uri="{9D8B030D-6E8A-4147-A177-3AD203B41FA5}">
                      <a16:colId xmlns:a16="http://schemas.microsoft.com/office/drawing/2014/main" val="1082720359"/>
                    </a:ext>
                  </a:extLst>
                </a:gridCol>
                <a:gridCol w="764258">
                  <a:extLst>
                    <a:ext uri="{9D8B030D-6E8A-4147-A177-3AD203B41FA5}">
                      <a16:colId xmlns:a16="http://schemas.microsoft.com/office/drawing/2014/main" val="4097029251"/>
                    </a:ext>
                  </a:extLst>
                </a:gridCol>
                <a:gridCol w="801538">
                  <a:extLst>
                    <a:ext uri="{9D8B030D-6E8A-4147-A177-3AD203B41FA5}">
                      <a16:colId xmlns:a16="http://schemas.microsoft.com/office/drawing/2014/main" val="3509091306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control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stochastic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physics</a:t>
                      </a:r>
                    </a:p>
                  </a:txBody>
                  <a:tcPr marL="68580" marR="68580" marT="34290" marB="3429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204066"/>
                  </a:ext>
                </a:extLst>
              </a:tr>
              <a:tr h="48370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SEAS5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3200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A4DED48-C6CE-410F-9337-8C5AEE0F8FD3}"/>
              </a:ext>
            </a:extLst>
          </p:cNvPr>
          <p:cNvSpPr txBox="1"/>
          <p:nvPr/>
        </p:nvSpPr>
        <p:spPr>
          <a:xfrm>
            <a:off x="274527" y="324487"/>
            <a:ext cx="8616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Impact of stochastic physics: ENSO forecasts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53EA6-CBC6-4E23-A77A-EBEE1836CD3B}"/>
              </a:ext>
            </a:extLst>
          </p:cNvPr>
          <p:cNvSpPr txBox="1"/>
          <p:nvPr/>
        </p:nvSpPr>
        <p:spPr>
          <a:xfrm>
            <a:off x="2688649" y="1160839"/>
            <a:ext cx="3265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/>
              <a:t>Stochastic physics helps reduce the RMS error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/>
              <a:t>It also increases the ensemble spread</a:t>
            </a:r>
          </a:p>
          <a:p>
            <a:pPr marL="557213" lvl="1" indent="-214313">
              <a:buFont typeface="Wingdings" panose="05000000000000000000" pitchFamily="2" charset="2"/>
              <a:buChar char="à"/>
            </a:pPr>
            <a:r>
              <a:rPr lang="en-GB" sz="1200" dirty="0">
                <a:sym typeface="Wingdings" panose="05000000000000000000" pitchFamily="2" charset="2"/>
              </a:rPr>
              <a:t>More reliable forecasts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>
                <a:sym typeface="Wingdings" panose="05000000000000000000" pitchFamily="2" charset="2"/>
              </a:rPr>
              <a:t>Increased anomaly correlation</a:t>
            </a:r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28794-AF3A-4289-BE6E-771097604623}"/>
              </a:ext>
            </a:extLst>
          </p:cNvPr>
          <p:cNvSpPr txBox="1"/>
          <p:nvPr/>
        </p:nvSpPr>
        <p:spPr>
          <a:xfrm>
            <a:off x="3114675" y="5457826"/>
            <a:ext cx="1274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ensemble spread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9E079-8ECF-4CC7-9110-5DF9E94967AD}"/>
              </a:ext>
            </a:extLst>
          </p:cNvPr>
          <p:cNvSpPr txBox="1"/>
          <p:nvPr/>
        </p:nvSpPr>
        <p:spPr>
          <a:xfrm>
            <a:off x="628650" y="5476876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RMSE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0BB799-5322-479C-9133-26F67F797B33}"/>
              </a:ext>
            </a:extLst>
          </p:cNvPr>
          <p:cNvCxnSpPr/>
          <p:nvPr/>
        </p:nvCxnSpPr>
        <p:spPr>
          <a:xfrm flipV="1">
            <a:off x="3524250" y="3962400"/>
            <a:ext cx="0" cy="14954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1CC2E9-A680-4613-84DE-A47491D3BF37}"/>
              </a:ext>
            </a:extLst>
          </p:cNvPr>
          <p:cNvCxnSpPr/>
          <p:nvPr/>
        </p:nvCxnSpPr>
        <p:spPr>
          <a:xfrm flipV="1">
            <a:off x="981075" y="3495675"/>
            <a:ext cx="2362200" cy="1828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68011F-F772-8547-A47F-FF3E6C02EED1}"/>
              </a:ext>
            </a:extLst>
          </p:cNvPr>
          <p:cNvSpPr txBox="1"/>
          <p:nvPr/>
        </p:nvSpPr>
        <p:spPr>
          <a:xfrm>
            <a:off x="628650" y="6075123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Antje </a:t>
            </a:r>
            <a:r>
              <a:rPr lang="en-US" dirty="0" err="1"/>
              <a:t>Weisheimer</a:t>
            </a:r>
            <a:r>
              <a:rPr lang="en-US" dirty="0"/>
              <a:t>,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18198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5EA834-88FF-4185-9362-8412C3ED7C5A}"/>
              </a:ext>
            </a:extLst>
          </p:cNvPr>
          <p:cNvSpPr txBox="1"/>
          <p:nvPr/>
        </p:nvSpPr>
        <p:spPr>
          <a:xfrm>
            <a:off x="628650" y="269550"/>
            <a:ext cx="8248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Impact of resolution and stochastic physics: ENSO bias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8F806-819C-4061-B5B3-D1096E72E183}"/>
              </a:ext>
            </a:extLst>
          </p:cNvPr>
          <p:cNvSpPr txBox="1"/>
          <p:nvPr/>
        </p:nvSpPr>
        <p:spPr>
          <a:xfrm>
            <a:off x="855443" y="1168453"/>
            <a:ext cx="7239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/>
              <a:t>Stochastic physics reduce the cold bias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/>
              <a:t>Reduction most pronounced for Aug – Nov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/>
              <a:t>SEAS5 reduction of drift by up to 2/3 in Nov compared to no stochastic physics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/>
              <a:t>Impact of stochastic physics approx. half the amplitude of impact of increased resolution (from Aug onwards)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39FFF-7049-418D-88DF-664538C14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t="59015" r="3584" b="6087"/>
          <a:stretch/>
        </p:blipFill>
        <p:spPr>
          <a:xfrm>
            <a:off x="235604" y="2452789"/>
            <a:ext cx="6202604" cy="3246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5204C2-60EB-4B2C-9752-62A97B3302DE}"/>
              </a:ext>
            </a:extLst>
          </p:cNvPr>
          <p:cNvSpPr txBox="1"/>
          <p:nvPr/>
        </p:nvSpPr>
        <p:spPr>
          <a:xfrm>
            <a:off x="2699658" y="2645768"/>
            <a:ext cx="192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Nino3.4 mean absolute SST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01BA8B-AF84-46F5-B00B-300A608885F7}"/>
              </a:ext>
            </a:extLst>
          </p:cNvPr>
          <p:cNvGraphicFramePr>
            <a:graphicFrameLocks noGrp="1"/>
          </p:cNvGraphicFramePr>
          <p:nvPr/>
        </p:nvGraphicFramePr>
        <p:xfrm>
          <a:off x="6261839" y="3611336"/>
          <a:ext cx="2786743" cy="2285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947">
                  <a:extLst>
                    <a:ext uri="{9D8B030D-6E8A-4147-A177-3AD203B41FA5}">
                      <a16:colId xmlns:a16="http://schemas.microsoft.com/office/drawing/2014/main" val="1082720359"/>
                    </a:ext>
                  </a:extLst>
                </a:gridCol>
                <a:gridCol w="764258">
                  <a:extLst>
                    <a:ext uri="{9D8B030D-6E8A-4147-A177-3AD203B41FA5}">
                      <a16:colId xmlns:a16="http://schemas.microsoft.com/office/drawing/2014/main" val="4097029251"/>
                    </a:ext>
                  </a:extLst>
                </a:gridCol>
                <a:gridCol w="801538">
                  <a:extLst>
                    <a:ext uri="{9D8B030D-6E8A-4147-A177-3AD203B41FA5}">
                      <a16:colId xmlns:a16="http://schemas.microsoft.com/office/drawing/2014/main" val="3509091306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control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stochastic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physics</a:t>
                      </a:r>
                    </a:p>
                  </a:txBody>
                  <a:tcPr marL="68580" marR="68580" marT="34290" marB="3429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204066"/>
                  </a:ext>
                </a:extLst>
              </a:tr>
              <a:tr h="48370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System 4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25072"/>
                  </a:ext>
                </a:extLst>
              </a:tr>
              <a:tr h="48370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SEAS5_lowres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0D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3261"/>
                  </a:ext>
                </a:extLst>
              </a:tr>
              <a:tr h="48370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SEAS5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32003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5052AF8-F2BC-D14E-8C48-6F1501BF30C0}"/>
              </a:ext>
            </a:extLst>
          </p:cNvPr>
          <p:cNvSpPr txBox="1"/>
          <p:nvPr/>
        </p:nvSpPr>
        <p:spPr>
          <a:xfrm>
            <a:off x="628650" y="6075123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Antje </a:t>
            </a:r>
            <a:r>
              <a:rPr lang="en-US" dirty="0" err="1"/>
              <a:t>Weisheimer</a:t>
            </a:r>
            <a:r>
              <a:rPr lang="en-US" dirty="0"/>
              <a:t>,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044808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ino34.powspec.png">
            <a:extLst>
              <a:ext uri="{FF2B5EF4-FFF2-40B4-BE49-F238E27FC236}">
                <a16:creationId xmlns:a16="http://schemas.microsoft.com/office/drawing/2014/main" id="{F81F3C05-AE9C-FA45-86F2-450F06F04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7" t="49267"/>
          <a:stretch/>
        </p:blipFill>
        <p:spPr>
          <a:xfrm>
            <a:off x="4841472" y="1101768"/>
            <a:ext cx="2659359" cy="2879183"/>
          </a:xfrm>
          <a:prstGeom prst="rect">
            <a:avLst/>
          </a:prstGeom>
        </p:spPr>
      </p:pic>
      <p:pic>
        <p:nvPicPr>
          <p:cNvPr id="8" name="Picture 7" descr="nino34.powspec.png">
            <a:extLst>
              <a:ext uri="{FF2B5EF4-FFF2-40B4-BE49-F238E27FC236}">
                <a16:creationId xmlns:a16="http://schemas.microsoft.com/office/drawing/2014/main" id="{DCCD5DDA-6A32-5F4B-9D78-ED68BDBCFE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7" t="3952" b="49909"/>
          <a:stretch/>
        </p:blipFill>
        <p:spPr>
          <a:xfrm>
            <a:off x="2019274" y="1232106"/>
            <a:ext cx="2659359" cy="2618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279F89-7A8C-A040-AC33-EF72368FCC65}"/>
              </a:ext>
            </a:extLst>
          </p:cNvPr>
          <p:cNvSpPr txBox="1"/>
          <p:nvPr/>
        </p:nvSpPr>
        <p:spPr>
          <a:xfrm>
            <a:off x="2716737" y="4349555"/>
            <a:ext cx="4249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NCAR, CAM4 ENSO without and with SPPT</a:t>
            </a:r>
          </a:p>
          <a:p>
            <a:r>
              <a:rPr lang="en-US" dirty="0"/>
              <a:t>Christensen et al,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FE383-DBCE-DE48-BA74-9E24940E8427}"/>
              </a:ext>
            </a:extLst>
          </p:cNvPr>
          <p:cNvSpPr txBox="1"/>
          <p:nvPr/>
        </p:nvSpPr>
        <p:spPr>
          <a:xfrm>
            <a:off x="3307389" y="2128183"/>
            <a:ext cx="99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A78C5-DB87-0F49-9624-3A106472CC87}"/>
              </a:ext>
            </a:extLst>
          </p:cNvPr>
          <p:cNvSpPr txBox="1"/>
          <p:nvPr/>
        </p:nvSpPr>
        <p:spPr>
          <a:xfrm>
            <a:off x="3369735" y="3084146"/>
            <a:ext cx="99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obs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33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3B853-6A6C-4420-B881-5F48A1408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7" t="3862" r="7618" b="5344"/>
          <a:stretch/>
        </p:blipFill>
        <p:spPr>
          <a:xfrm rot="5400000">
            <a:off x="3864652" y="1369110"/>
            <a:ext cx="1171181" cy="2730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0BF833-B170-4BE2-99B6-9558789A7C0D}"/>
              </a:ext>
            </a:extLst>
          </p:cNvPr>
          <p:cNvSpPr txBox="1"/>
          <p:nvPr/>
        </p:nvSpPr>
        <p:spPr>
          <a:xfrm>
            <a:off x="4097261" y="1852096"/>
            <a:ext cx="6233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SEAS5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B919A-F8E6-41E4-87B0-47846859768F}"/>
              </a:ext>
            </a:extLst>
          </p:cNvPr>
          <p:cNvSpPr txBox="1"/>
          <p:nvPr/>
        </p:nvSpPr>
        <p:spPr>
          <a:xfrm>
            <a:off x="12920" y="337815"/>
            <a:ext cx="915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Number of tropical cyclones: Impact of resolution vs stochastic physics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C9494-6F45-401A-A2F5-5C949769BEBD}"/>
              </a:ext>
            </a:extLst>
          </p:cNvPr>
          <p:cNvGrpSpPr/>
          <p:nvPr/>
        </p:nvGrpSpPr>
        <p:grpSpPr>
          <a:xfrm>
            <a:off x="2456188" y="1317039"/>
            <a:ext cx="6687812" cy="4221542"/>
            <a:chOff x="3274917" y="613052"/>
            <a:chExt cx="8917083" cy="56287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B4577C-BD96-464F-A5E0-2734BA2336EC}"/>
                </a:ext>
              </a:extLst>
            </p:cNvPr>
            <p:cNvGrpSpPr/>
            <p:nvPr/>
          </p:nvGrpSpPr>
          <p:grpSpPr>
            <a:xfrm>
              <a:off x="4218719" y="1090090"/>
              <a:ext cx="7973281" cy="5151684"/>
              <a:chOff x="4218719" y="1090090"/>
              <a:chExt cx="7973281" cy="515168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2DCB583-1D5A-489F-A622-A176210832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4" t="38431" r="3851" b="7878"/>
              <a:stretch/>
            </p:blipFill>
            <p:spPr>
              <a:xfrm>
                <a:off x="8534175" y="1759706"/>
                <a:ext cx="3606817" cy="1523992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E9BB9-571A-4E9E-B1AE-CA1A4FEEA6A4}"/>
                  </a:ext>
                </a:extLst>
              </p:cNvPr>
              <p:cNvSpPr txBox="1"/>
              <p:nvPr/>
            </p:nvSpPr>
            <p:spPr>
              <a:xfrm>
                <a:off x="9221763" y="1090090"/>
                <a:ext cx="2231637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350" b="1" dirty="0"/>
                  <a:t>SEAS5 </a:t>
                </a:r>
                <a:br>
                  <a:rPr lang="en-GB" sz="1350" b="1" dirty="0"/>
                </a:br>
                <a:r>
                  <a:rPr lang="en-GB" sz="1350" b="1" dirty="0"/>
                  <a:t>no stochastic physics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A97B586-99FE-43AB-A698-DF60607F05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63" t="3863" r="7917" b="5555"/>
              <a:stretch/>
            </p:blipFill>
            <p:spPr>
              <a:xfrm rot="5400000">
                <a:off x="5275330" y="3582780"/>
                <a:ext cx="1519139" cy="363236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DC1D8-4E8A-4296-85B9-2741C0539BF5}"/>
                  </a:ext>
                </a:extLst>
              </p:cNvPr>
              <p:cNvSpPr txBox="1"/>
              <p:nvPr/>
            </p:nvSpPr>
            <p:spPr>
              <a:xfrm>
                <a:off x="5108434" y="4218077"/>
                <a:ext cx="158479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50" b="1" dirty="0"/>
                  <a:t>SEAS5_lowres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68C82E6-1CAD-48ED-9A0E-105AC19ACC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966" t="3651" r="7916" b="5132"/>
              <a:stretch/>
            </p:blipFill>
            <p:spPr>
              <a:xfrm rot="5400000">
                <a:off x="9595031" y="3644805"/>
                <a:ext cx="1536113" cy="365782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7358D5-5681-4166-A4DB-518F2E0894AF}"/>
                  </a:ext>
                </a:extLst>
              </p:cNvPr>
              <p:cNvSpPr txBox="1"/>
              <p:nvPr/>
            </p:nvSpPr>
            <p:spPr>
              <a:xfrm>
                <a:off x="9247267" y="4012761"/>
                <a:ext cx="2231637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350" b="1" dirty="0"/>
                  <a:t>SEAS5_low res</a:t>
                </a:r>
                <a:br>
                  <a:rPr lang="en-GB" sz="1350" b="1" dirty="0"/>
                </a:br>
                <a:r>
                  <a:rPr lang="en-GB" sz="1350" b="1" dirty="0"/>
                  <a:t>no stochastic physics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AA5425-5F1A-4AC4-A659-26DCE26194B8}"/>
                  </a:ext>
                </a:extLst>
              </p:cNvPr>
              <p:cNvGrpSpPr/>
              <p:nvPr/>
            </p:nvGrpSpPr>
            <p:grpSpPr>
              <a:xfrm>
                <a:off x="6308407" y="2415954"/>
                <a:ext cx="4094922" cy="3002658"/>
                <a:chOff x="6308407" y="2415954"/>
                <a:chExt cx="4094922" cy="3002658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52E67601-07BF-44AB-85E2-8B4889004B3B}"/>
                    </a:ext>
                  </a:extLst>
                </p:cNvPr>
                <p:cNvCxnSpPr/>
                <p:nvPr/>
              </p:nvCxnSpPr>
              <p:spPr>
                <a:xfrm>
                  <a:off x="6308407" y="3783260"/>
                  <a:ext cx="409492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lgDashDotDot"/>
                  <a:headEnd type="arrow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8E6889E-0B1B-45E8-99B5-553BFC0F7F8F}"/>
                    </a:ext>
                  </a:extLst>
                </p:cNvPr>
                <p:cNvSpPr txBox="1"/>
                <p:nvPr/>
              </p:nvSpPr>
              <p:spPr>
                <a:xfrm>
                  <a:off x="6786720" y="3853532"/>
                  <a:ext cx="8589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physics</a:t>
                  </a:r>
                </a:p>
              </p:txBody>
            </p: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35FD4C9D-5498-4E14-A86D-5712C8A6D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5747" y="2458390"/>
                  <a:ext cx="0" cy="2960222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lgDashDotDot"/>
                  <a:headEnd type="arrow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34BD32D-7301-4207-B8ED-E003E8115FF1}"/>
                    </a:ext>
                  </a:extLst>
                </p:cNvPr>
                <p:cNvSpPr txBox="1"/>
                <p:nvPr/>
              </p:nvSpPr>
              <p:spPr>
                <a:xfrm rot="16200000">
                  <a:off x="7461316" y="2790330"/>
                  <a:ext cx="11180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resolution</a:t>
                  </a: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A60595-18EA-4EA4-BF9A-73402FD0877A}"/>
                </a:ext>
              </a:extLst>
            </p:cNvPr>
            <p:cNvSpPr txBox="1"/>
            <p:nvPr/>
          </p:nvSpPr>
          <p:spPr>
            <a:xfrm>
              <a:off x="3274917" y="613052"/>
              <a:ext cx="4939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§"/>
              </a:pPr>
              <a:r>
                <a:rPr lang="en-GB" sz="1200" dirty="0"/>
                <a:t>Stochastic physics and resolution have similar impact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BB14460-EC56-4BAF-824F-1BA73460D6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38174" r="3851" b="8134"/>
          <a:stretch/>
        </p:blipFill>
        <p:spPr>
          <a:xfrm>
            <a:off x="250605" y="2129096"/>
            <a:ext cx="2705113" cy="11430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24E233-BB60-4B27-AD88-23413F37F68E}"/>
              </a:ext>
            </a:extLst>
          </p:cNvPr>
          <p:cNvSpPr txBox="1"/>
          <p:nvPr/>
        </p:nvSpPr>
        <p:spPr>
          <a:xfrm>
            <a:off x="848030" y="1858999"/>
            <a:ext cx="18705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b="1" dirty="0"/>
              <a:t>Observations (</a:t>
            </a:r>
            <a:r>
              <a:rPr lang="en-GB" sz="1350" b="1" dirty="0" err="1"/>
              <a:t>IBTrACS</a:t>
            </a:r>
            <a:r>
              <a:rPr lang="en-GB" sz="1350" b="1" dirty="0"/>
              <a:t>) </a:t>
            </a:r>
            <a:endParaRPr lang="en-GB" sz="1350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855528-34E8-4630-BE34-B0134C6F6D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7" t="4374" r="8333" b="6850"/>
          <a:stretch/>
        </p:blipFill>
        <p:spPr>
          <a:xfrm rot="5400000">
            <a:off x="1090056" y="3531335"/>
            <a:ext cx="1137012" cy="26699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8D7836C-9961-410B-97B2-F988B5B8B32C}"/>
              </a:ext>
            </a:extLst>
          </p:cNvPr>
          <p:cNvSpPr txBox="1"/>
          <p:nvPr/>
        </p:nvSpPr>
        <p:spPr>
          <a:xfrm>
            <a:off x="1214303" y="3968561"/>
            <a:ext cx="8231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System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99593B-AF4F-694E-A3D9-C6F93489C492}"/>
              </a:ext>
            </a:extLst>
          </p:cNvPr>
          <p:cNvSpPr txBox="1"/>
          <p:nvPr/>
        </p:nvSpPr>
        <p:spPr>
          <a:xfrm>
            <a:off x="628650" y="6075123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Antje </a:t>
            </a:r>
            <a:r>
              <a:rPr lang="en-US" dirty="0" err="1"/>
              <a:t>Weisheimer</a:t>
            </a:r>
            <a:r>
              <a:rPr lang="en-US" dirty="0"/>
              <a:t>,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18455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A5D7E-9950-4575-B5C8-B24422BAE8E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6220" r="3210" b="9251"/>
          <a:stretch/>
        </p:blipFill>
        <p:spPr>
          <a:xfrm rot="5400000">
            <a:off x="1883714" y="1266826"/>
            <a:ext cx="3514724" cy="555307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26C7FD-2A21-4D26-84E8-A1D1B289DF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60439" y="3986214"/>
          <a:ext cx="2786742" cy="131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655">
                  <a:extLst>
                    <a:ext uri="{9D8B030D-6E8A-4147-A177-3AD203B41FA5}">
                      <a16:colId xmlns:a16="http://schemas.microsoft.com/office/drawing/2014/main" val="1082720359"/>
                    </a:ext>
                  </a:extLst>
                </a:gridCol>
                <a:gridCol w="803549">
                  <a:extLst>
                    <a:ext uri="{9D8B030D-6E8A-4147-A177-3AD203B41FA5}">
                      <a16:colId xmlns:a16="http://schemas.microsoft.com/office/drawing/2014/main" val="4097029251"/>
                    </a:ext>
                  </a:extLst>
                </a:gridCol>
                <a:gridCol w="801538">
                  <a:extLst>
                    <a:ext uri="{9D8B030D-6E8A-4147-A177-3AD203B41FA5}">
                      <a16:colId xmlns:a16="http://schemas.microsoft.com/office/drawing/2014/main" val="3509091306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stochastic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physics</a:t>
                      </a:r>
                    </a:p>
                  </a:txBody>
                  <a:tcPr marL="68580" marR="68580" marT="34290" marB="3429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control</a:t>
                      </a:r>
                    </a:p>
                  </a:txBody>
                  <a:tcPr marL="68580" marR="68580" marT="34290" marB="3429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204066"/>
                  </a:ext>
                </a:extLst>
              </a:tr>
              <a:tr h="48370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SEAS5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>
                    <a:solidFill>
                      <a:srgbClr val="071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3200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32B38DB-8AAD-43E4-9F64-302DD83D16FD}"/>
              </a:ext>
            </a:extLst>
          </p:cNvPr>
          <p:cNvSpPr txBox="1"/>
          <p:nvPr/>
        </p:nvSpPr>
        <p:spPr>
          <a:xfrm>
            <a:off x="1290791" y="586427"/>
            <a:ext cx="6592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Impact of stochastic physics: MJO forecasts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C73BF-D4A6-483E-B032-59F8E30B6A1E}"/>
              </a:ext>
            </a:extLst>
          </p:cNvPr>
          <p:cNvSpPr txBox="1"/>
          <p:nvPr/>
        </p:nvSpPr>
        <p:spPr>
          <a:xfrm>
            <a:off x="1867093" y="1399173"/>
            <a:ext cx="4741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/>
              <a:t>Stochastic physics has neutral impact on RMS error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/>
              <a:t>Significant increase in the ensemble spread over entire forecast range</a:t>
            </a:r>
          </a:p>
          <a:p>
            <a:pPr marL="557213" lvl="1" indent="-214313">
              <a:buFont typeface="Wingdings" panose="05000000000000000000" pitchFamily="2" charset="2"/>
              <a:buChar char="à"/>
            </a:pPr>
            <a:r>
              <a:rPr lang="en-GB" sz="1200" dirty="0">
                <a:sym typeface="Wingdings" panose="05000000000000000000" pitchFamily="2" charset="2"/>
              </a:rPr>
              <a:t>More reliable MJO forecasts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>
                <a:sym typeface="Wingdings" panose="05000000000000000000" pitchFamily="2" charset="2"/>
              </a:rPr>
              <a:t>Amplitude is increased by ~10%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D7EC7-7B2F-224A-97EA-5685D5248E42}"/>
              </a:ext>
            </a:extLst>
          </p:cNvPr>
          <p:cNvSpPr txBox="1"/>
          <p:nvPr/>
        </p:nvSpPr>
        <p:spPr>
          <a:xfrm>
            <a:off x="628650" y="6075123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Antje </a:t>
            </a:r>
            <a:r>
              <a:rPr lang="en-US" dirty="0" err="1"/>
              <a:t>Weisheimer</a:t>
            </a:r>
            <a:r>
              <a:rPr lang="en-US" dirty="0"/>
              <a:t>,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872603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506DA8-F9AA-9E44-95DD-BACE9726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819150"/>
            <a:ext cx="5092700" cy="5219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F7C13-9C9E-6049-895A-77B922384282}"/>
              </a:ext>
            </a:extLst>
          </p:cNvPr>
          <p:cNvSpPr txBox="1"/>
          <p:nvPr/>
        </p:nvSpPr>
        <p:spPr>
          <a:xfrm>
            <a:off x="4597052" y="6175332"/>
            <a:ext cx="293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Weisheimer</a:t>
            </a:r>
            <a:r>
              <a:rPr lang="en-US" dirty="0"/>
              <a:t> et al, GRL (2011)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C9F97-5BD4-AF4D-A278-DFAFBE5DA405}"/>
              </a:ext>
            </a:extLst>
          </p:cNvPr>
          <p:cNvSpPr txBox="1"/>
          <p:nvPr/>
        </p:nvSpPr>
        <p:spPr>
          <a:xfrm>
            <a:off x="413359" y="2893512"/>
            <a:ext cx="124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monthly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42C08-81A2-5342-B43F-C58B60E1886D}"/>
              </a:ext>
            </a:extLst>
          </p:cNvPr>
          <p:cNvSpPr txBox="1"/>
          <p:nvPr/>
        </p:nvSpPr>
        <p:spPr>
          <a:xfrm>
            <a:off x="413358" y="4586613"/>
            <a:ext cx="124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seasonal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BBADF0-E5E4-C944-BCA1-7ABEECDD31D6}"/>
              </a:ext>
            </a:extLst>
          </p:cNvPr>
          <p:cNvSpPr txBox="1"/>
          <p:nvPr/>
        </p:nvSpPr>
        <p:spPr>
          <a:xfrm>
            <a:off x="413358" y="338203"/>
            <a:ext cx="14029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Comparing, MME, Perturbed parameters and </a:t>
            </a:r>
            <a:r>
              <a:rPr lang="en-US" dirty="0" err="1">
                <a:solidFill>
                  <a:srgbClr val="FF0000"/>
                </a:solidFill>
              </a:rPr>
              <a:t>stoch</a:t>
            </a:r>
            <a:r>
              <a:rPr lang="en-US" dirty="0">
                <a:solidFill>
                  <a:srgbClr val="FF0000"/>
                </a:solidFill>
              </a:rPr>
              <a:t> phys. </a:t>
            </a:r>
          </a:p>
        </p:txBody>
      </p:sp>
    </p:spTree>
    <p:extLst>
      <p:ext uri="{BB962C8B-B14F-4D97-AF65-F5344CB8AC3E}">
        <p14:creationId xmlns:p14="http://schemas.microsoft.com/office/powerpoint/2010/main" val="2653544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76" y="186351"/>
            <a:ext cx="6902824" cy="5580320"/>
          </a:xfrm>
          <a:prstGeom prst="rect">
            <a:avLst/>
          </a:prstGeom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496513" y="990973"/>
          <a:ext cx="3001963" cy="150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4" imgW="1473200" imgH="736600" progId="Equation.DSMT4">
                  <p:embed/>
                </p:oleObj>
              </mc:Choice>
              <mc:Fallback>
                <p:oleObj name="Equation" r:id="rId4" imgW="1473200" imgH="7366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513" y="990973"/>
                        <a:ext cx="3001963" cy="1506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6941" y="4049059"/>
            <a:ext cx="185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Kwasniok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69412" y="1165412"/>
            <a:ext cx="73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s=0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9412" y="2477196"/>
            <a:ext cx="73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s=3.2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9412" y="3864393"/>
            <a:ext cx="73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s=8</a:t>
            </a:r>
          </a:p>
        </p:txBody>
      </p:sp>
    </p:spTree>
    <p:extLst>
      <p:ext uri="{BB962C8B-B14F-4D97-AF65-F5344CB8AC3E}">
        <p14:creationId xmlns:p14="http://schemas.microsoft.com/office/powerpoint/2010/main" val="1915179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518" y="2658103"/>
            <a:ext cx="4410698" cy="3565658"/>
          </a:xfrm>
          <a:prstGeom prst="rect">
            <a:avLst/>
          </a:prstGeom>
        </p:spPr>
      </p:pic>
      <p:pic>
        <p:nvPicPr>
          <p:cNvPr id="4" name="Picture 3" descr="L63_ens_sp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" y="2523637"/>
            <a:ext cx="4300025" cy="32346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0751" y="303343"/>
            <a:ext cx="47249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Spread L63 and L63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563" y="5577429"/>
            <a:ext cx="385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Spread decreases (not increases!) with stochastic noise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2839781" y="1151564"/>
          <a:ext cx="3001963" cy="150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5" imgW="1473200" imgH="736600" progId="Equation.DSMT4">
                  <p:embed/>
                </p:oleObj>
              </mc:Choice>
              <mc:Fallback>
                <p:oleObj name="Equation" r:id="rId5" imgW="1473200" imgH="7366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9781" y="1151564"/>
                        <a:ext cx="3001963" cy="1506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89372" y="6223760"/>
            <a:ext cx="185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Kwasniok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2078" y="3180110"/>
            <a:ext cx="73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s=0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2078" y="4097713"/>
            <a:ext cx="73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s=3.2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15392" y="4900940"/>
            <a:ext cx="73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s=8</a:t>
            </a:r>
          </a:p>
        </p:txBody>
      </p:sp>
    </p:spTree>
    <p:extLst>
      <p:ext uri="{BB962C8B-B14F-4D97-AF65-F5344CB8AC3E}">
        <p14:creationId xmlns:p14="http://schemas.microsoft.com/office/powerpoint/2010/main" val="3822395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0"/>
            <a:ext cx="5553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2235" y="1225176"/>
            <a:ext cx="1720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07411" y="4183529"/>
            <a:ext cx="155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254056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30906-5339-0F46-BC52-B6DBD0FD4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Why Stochastic </a:t>
            </a:r>
            <a:r>
              <a:rPr lang="en-US" dirty="0" err="1">
                <a:solidFill>
                  <a:srgbClr val="FF0000"/>
                </a:solidFill>
              </a:rPr>
              <a:t>Parametrisation</a:t>
            </a:r>
            <a:r>
              <a:rPr lang="en-US" dirty="0">
                <a:solidFill>
                  <a:srgbClr val="FF0000"/>
                </a:solidFill>
              </a:rPr>
              <a:t>? </a:t>
            </a:r>
            <a:r>
              <a:rPr lang="en-US" sz="2400" dirty="0">
                <a:solidFill>
                  <a:srgbClr val="FF0000"/>
                </a:solidFill>
              </a:rPr>
              <a:t>(Palmer, 1995, 2001)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E1FC-9277-3841-8A35-087D3A300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consistent with theory</a:t>
            </a:r>
          </a:p>
          <a:p>
            <a:r>
              <a:rPr lang="en-US" dirty="0"/>
              <a:t>Improved scores</a:t>
            </a:r>
          </a:p>
          <a:p>
            <a:r>
              <a:rPr lang="en-US" dirty="0"/>
              <a:t>Reduced systematic errors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Increased computational Efficiency (Scalability)</a:t>
            </a:r>
          </a:p>
        </p:txBody>
      </p:sp>
    </p:spTree>
    <p:extLst>
      <p:ext uri="{BB962C8B-B14F-4D97-AF65-F5344CB8AC3E}">
        <p14:creationId xmlns:p14="http://schemas.microsoft.com/office/powerpoint/2010/main" val="2150285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A_regim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0800"/>
            <a:ext cx="5943600" cy="675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421" y="2403588"/>
            <a:ext cx="104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Zonal Index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3800" y="2282510"/>
            <a:ext cx="104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Zonal Index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5136668"/>
            <a:ext cx="104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Zonal Index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463" y="5179275"/>
            <a:ext cx="104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Zonal Index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414212" y="374317"/>
            <a:ext cx="8288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7500" y="56817"/>
            <a:ext cx="2000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Regime Analysis: 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267329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g_filter_tn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9" y="908950"/>
            <a:ext cx="5486949" cy="2011881"/>
          </a:xfrm>
          <a:prstGeom prst="rect">
            <a:avLst/>
          </a:prstGeom>
        </p:spPr>
      </p:pic>
      <p:pic>
        <p:nvPicPr>
          <p:cNvPr id="5" name="Picture 4" descr="mse_filter_tn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9" y="3940034"/>
            <a:ext cx="5486949" cy="20118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7397" y="2979483"/>
            <a:ext cx="7438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that clusters are not produced from a chance sampling of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gaussian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4681" y="6121192"/>
            <a:ext cx="3817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RMS error of simulated clusters against ERA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1259" y="219798"/>
            <a:ext cx="37614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Athena: AMIP runs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518" y="5765423"/>
            <a:ext cx="1391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Dawson,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Palmer, GRL 2012</a:t>
            </a:r>
          </a:p>
        </p:txBody>
      </p:sp>
    </p:spTree>
    <p:extLst>
      <p:ext uri="{BB962C8B-B14F-4D97-AF65-F5344CB8AC3E}">
        <p14:creationId xmlns:p14="http://schemas.microsoft.com/office/powerpoint/2010/main" val="97875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45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806" y="168298"/>
            <a:ext cx="1912571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years: 1979-2008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EC-Earth 3.1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 Only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5417" y="791850"/>
            <a:ext cx="13836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(out of 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4919" y="6242070"/>
            <a:ext cx="521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Irene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Mavilla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Susanna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Kristian Strommen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02525" y="168298"/>
            <a:ext cx="5293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PRACE- CLIMATE SPHINX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4580" y="2339477"/>
            <a:ext cx="7887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T255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4110" y="2261755"/>
            <a:ext cx="9090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T255SP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2284" y="2141443"/>
            <a:ext cx="9090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T511</a:t>
            </a:r>
          </a:p>
        </p:txBody>
      </p:sp>
    </p:spTree>
    <p:extLst>
      <p:ext uri="{BB962C8B-B14F-4D97-AF65-F5344CB8AC3E}">
        <p14:creationId xmlns:p14="http://schemas.microsoft.com/office/powerpoint/2010/main" val="632309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6013"/>
            <a:ext cx="7886700" cy="6613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Signal to Noise Paradox for NAO (</a:t>
            </a:r>
            <a:r>
              <a:rPr lang="en-US" b="1" dirty="0" err="1">
                <a:solidFill>
                  <a:srgbClr val="FF0000"/>
                </a:solidFill>
              </a:rPr>
              <a:t>Eade</a:t>
            </a:r>
            <a:r>
              <a:rPr lang="en-US" b="1" dirty="0">
                <a:solidFill>
                  <a:srgbClr val="FF0000"/>
                </a:solidFill>
              </a:rPr>
              <a:t> et al, 2014).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08079"/>
                <a:ext cx="7886700" cy="4125190"/>
              </a:xfrm>
            </p:spPr>
            <p:txBody>
              <a:bodyPr>
                <a:normAutofit/>
              </a:bodyPr>
              <a:lstStyle/>
              <a:p>
                <a:endParaRPr lang="en-US" sz="1800" dirty="0"/>
              </a:p>
              <a:p>
                <a:r>
                  <a:rPr lang="en-US" dirty="0"/>
                  <a:t>Summarized by three numbers:</a:t>
                </a:r>
              </a:p>
              <a:p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GB" sz="2100" i="1">
                        <a:latin typeface="Cambria Math" charset="0"/>
                      </a:rPr>
                      <m:t>𝐶𝑜𝑟𝑟</m:t>
                    </m:r>
                    <m:d>
                      <m:dPr>
                        <m:ctrlPr>
                          <a:rPr lang="en-GB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100" i="1">
                            <a:latin typeface="Cambria Math" charset="0"/>
                          </a:rPr>
                          <m:t>𝐸𝑛𝑠𝑀𝑒𝑎𝑛</m:t>
                        </m:r>
                        <m:r>
                          <a:rPr lang="en-GB" sz="2100" i="1">
                            <a:latin typeface="Cambria Math" charset="0"/>
                          </a:rPr>
                          <m:t>, </m:t>
                        </m:r>
                        <m:r>
                          <a:rPr lang="en-GB" sz="2100" i="1">
                            <a:latin typeface="Cambria Math" charset="0"/>
                          </a:rPr>
                          <m:t>𝑂𝑏𝑠</m:t>
                        </m:r>
                      </m:e>
                    </m:d>
                    <m:r>
                      <a:rPr lang="en-GB" sz="2100" i="1">
                        <a:latin typeface="Cambria Math" charset="0"/>
                      </a:rPr>
                      <m:t>=0.62</m:t>
                    </m:r>
                  </m:oMath>
                </a14:m>
                <a:r>
                  <a:rPr lang="en-US" sz="2100" dirty="0"/>
                  <a:t>             (</a:t>
                </a:r>
                <a:r>
                  <a:rPr lang="en-US" sz="2100" i="1" dirty="0"/>
                  <a:t>actual skill</a:t>
                </a:r>
                <a:r>
                  <a:rPr lang="en-US" sz="2100" dirty="0"/>
                  <a:t>)</a:t>
                </a:r>
              </a:p>
              <a:p>
                <a:pPr lvl="2"/>
                <a:endParaRPr lang="en-US" sz="2100" dirty="0"/>
              </a:p>
              <a:p>
                <a:pPr lvl="2"/>
                <a14:m>
                  <m:oMath xmlns:m="http://schemas.openxmlformats.org/officeDocument/2006/math">
                    <m:r>
                      <a:rPr lang="en-GB" sz="2100" i="1">
                        <a:latin typeface="Cambria Math" charset="0"/>
                      </a:rPr>
                      <m:t>𝐶𝑜𝑟𝑟</m:t>
                    </m:r>
                    <m:d>
                      <m:dPr>
                        <m:ctrlPr>
                          <a:rPr lang="en-GB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100" i="1">
                            <a:latin typeface="Cambria Math" charset="0"/>
                          </a:rPr>
                          <m:t>𝐸𝑛𝑠𝑀𝑒𝑎𝑛</m:t>
                        </m:r>
                        <m:r>
                          <a:rPr lang="en-GB" sz="2100" i="1">
                            <a:latin typeface="Cambria Math" charset="0"/>
                          </a:rPr>
                          <m:t>, </m:t>
                        </m:r>
                        <m:r>
                          <a:rPr lang="en-GB" sz="2100" i="1">
                            <a:latin typeface="Cambria Math" charset="0"/>
                          </a:rPr>
                          <m:t>𝑀𝑒𝑚</m:t>
                        </m:r>
                      </m:e>
                    </m:d>
                    <m:r>
                      <a:rPr lang="en-GB" sz="2100" i="1">
                        <a:latin typeface="Cambria Math" charset="0"/>
                      </a:rPr>
                      <m:t>=0.18</m:t>
                    </m:r>
                  </m:oMath>
                </a14:m>
                <a:r>
                  <a:rPr lang="en-US" sz="2100" dirty="0"/>
                  <a:t>           (</a:t>
                </a:r>
                <a:r>
                  <a:rPr lang="en-US" sz="2100" i="1" dirty="0"/>
                  <a:t>potential predictability</a:t>
                </a:r>
                <a:r>
                  <a:rPr lang="en-US" sz="2100" dirty="0"/>
                  <a:t>)</a:t>
                </a:r>
              </a:p>
              <a:p>
                <a:pPr lvl="2"/>
                <a:endParaRPr lang="en-US" sz="2100" dirty="0"/>
              </a:p>
              <a:p>
                <a:pPr lvl="2"/>
                <a14:m>
                  <m:oMath xmlns:m="http://schemas.openxmlformats.org/officeDocument/2006/math">
                    <m:r>
                      <a:rPr lang="en-GB" sz="2100">
                        <a:latin typeface="Cambria Math" panose="02040503050406030204" pitchFamily="18" charset="0"/>
                        <a:sym typeface="Wingdings"/>
                      </a:rPr>
                      <m:t> </m:t>
                    </m:r>
                    <m:r>
                      <a:rPr lang="en-GB" sz="2100" i="1">
                        <a:latin typeface="Cambria Math" charset="0"/>
                        <a:sym typeface="Wingdings"/>
                      </a:rPr>
                      <m:t>𝑅𝑃</m:t>
                    </m:r>
                    <m:r>
                      <a:rPr lang="en-GB" sz="2100" i="1">
                        <a:latin typeface="Cambria Math" panose="02040503050406030204" pitchFamily="18" charset="0"/>
                        <a:sym typeface="Wingdings"/>
                      </a:rPr>
                      <m:t>𝐶</m:t>
                    </m:r>
                    <m:r>
                      <a:rPr lang="en-GB" sz="2100" i="1">
                        <a:latin typeface="Cambria Math" charset="0"/>
                        <a:sym typeface="Wingdings"/>
                      </a:rPr>
                      <m:t>=2.31</m:t>
                    </m:r>
                  </m:oMath>
                </a14:m>
                <a:endParaRPr lang="en-US" b="1" dirty="0">
                  <a:solidFill>
                    <a:srgbClr val="FF0000"/>
                  </a:solidFill>
                  <a:sym typeface="Wingdings"/>
                </a:endParaRPr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008079"/>
                <a:ext cx="7886700" cy="4125190"/>
              </a:xfrm>
              <a:blipFill>
                <a:blip r:embed="rId2"/>
                <a:stretch>
                  <a:fillRect l="-1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125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0AE6-251D-6745-BE12-B2B73F1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0157"/>
            <a:ext cx="7886700" cy="7284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 A regime view of the NAO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(Strommen et al, 2018)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64BC68-3678-8648-9937-8FE08B3E4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612217"/>
            <a:ext cx="6248400" cy="2895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4D9D42-43C1-434D-A0F1-66DDE9C523E5}"/>
              </a:ext>
            </a:extLst>
          </p:cNvPr>
          <p:cNvSpPr txBox="1"/>
          <p:nvPr/>
        </p:nvSpPr>
        <p:spPr>
          <a:xfrm>
            <a:off x="628650" y="4507817"/>
            <a:ext cx="788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Each day the atmosphere resides in one of these states, then moves randomly according to the persistence/transition probabilities.</a:t>
            </a:r>
          </a:p>
        </p:txBody>
      </p:sp>
    </p:spTree>
    <p:extLst>
      <p:ext uri="{BB962C8B-B14F-4D97-AF65-F5344CB8AC3E}">
        <p14:creationId xmlns:p14="http://schemas.microsoft.com/office/powerpoint/2010/main" val="3922045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0AE6-251D-6745-BE12-B2B73F1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2848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Representing model skill/error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4AC4DFD-2BDE-074D-9430-2803DC182B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07284"/>
                <a:ext cx="7886700" cy="3851031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</m:oMath>
                </a14:m>
                <a:r>
                  <a:rPr lang="en-US" dirty="0"/>
                  <a:t> be the true persistence (of either state), </a:t>
                </a:r>
                <a:r>
                  <a:rPr lang="en-GB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𝑚𝑜𝑑</m:t>
                        </m:r>
                      </m:sub>
                    </m:sSub>
                  </m:oMath>
                </a14:m>
                <a:r>
                  <a:rPr lang="en-US" dirty="0"/>
                  <a:t> the corresponding persistence of our NWP model.</a:t>
                </a:r>
              </a:p>
              <a:p>
                <a:endParaRPr lang="en-US" dirty="0"/>
              </a:p>
              <a:p>
                <a:r>
                  <a:rPr lang="en-US" dirty="0"/>
                  <a:t>Assumed to be related via a number k, a </a:t>
                </a:r>
                <a:r>
                  <a:rPr lang="en-US" b="1" dirty="0">
                    <a:solidFill>
                      <a:srgbClr val="002060"/>
                    </a:solidFill>
                  </a:rPr>
                  <a:t>regime fidelity parameter</a:t>
                </a:r>
                <a:r>
                  <a:rPr lang="en-US" dirty="0"/>
                  <a:t>:</a:t>
                </a:r>
                <a:br>
                  <a:rPr lang="en-US" dirty="0"/>
                </a:b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     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𝑚𝑜𝑑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noise</m:t>
                    </m:r>
                  </m:oMath>
                </a14:m>
                <a:br>
                  <a:rPr lang="en-GB" dirty="0"/>
                </a:br>
                <a:br>
                  <a:rPr lang="en-GB" dirty="0"/>
                </a:br>
                <a:r>
                  <a:rPr lang="en-GB" dirty="0"/>
                  <a:t>		  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</m:t>
                    </m:r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𝑚𝑜𝑑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1/2</m:t>
                    </m:r>
                    <m:r>
                      <a:rPr lang="en-GB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noise</m:t>
                    </m:r>
                  </m:oMath>
                </a14:m>
                <a:endParaRPr lang="en-GB" dirty="0"/>
              </a:p>
              <a:p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4AC4DFD-2BDE-074D-9430-2803DC182B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007284"/>
                <a:ext cx="7886700" cy="3851031"/>
              </a:xfrm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711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0AE6-251D-6745-BE12-B2B73F1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72" y="766366"/>
            <a:ext cx="7886700" cy="72848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D825A-C7FA-524A-95C6-F2DD38820FF2}"/>
              </a:ext>
            </a:extLst>
          </p:cNvPr>
          <p:cNvSpPr txBox="1"/>
          <p:nvPr/>
        </p:nvSpPr>
        <p:spPr>
          <a:xfrm>
            <a:off x="7022210" y="2408212"/>
            <a:ext cx="1930791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</a:rPr>
              <a:t>Actual skill (blue)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0000"/>
                </a:solidFill>
              </a:rPr>
              <a:t>Potential predictability (red)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Shading = 95% conf. intervals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1FCF4E-8216-364D-BF45-9F904680B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35" y="1799301"/>
            <a:ext cx="6302175" cy="4201450"/>
          </a:xfrm>
        </p:spPr>
      </p:pic>
    </p:spTree>
    <p:extLst>
      <p:ext uri="{BB962C8B-B14F-4D97-AF65-F5344CB8AC3E}">
        <p14:creationId xmlns:p14="http://schemas.microsoft.com/office/powerpoint/2010/main" val="305388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0AE6-251D-6745-BE12-B2B73F1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2848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471AD93-1F38-4E48-BBBB-6003821CAE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26469"/>
                <a:ext cx="7886700" cy="340020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Can we reproduce DePreSys3 values?</a:t>
                </a:r>
              </a:p>
              <a:p>
                <a:endParaRPr lang="en-US" dirty="0"/>
              </a:p>
              <a:p>
                <a:r>
                  <a:rPr lang="en-US" dirty="0"/>
                  <a:t>Yes! E.g. with k=0.3, expected values of three key numbers are:</a:t>
                </a:r>
                <a:br>
                  <a:rPr lang="en-US" dirty="0"/>
                </a:br>
                <a:endParaRPr lang="en-US" dirty="0"/>
              </a:p>
              <a:p>
                <a:pPr lvl="2"/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a:rPr lang="en-GB" sz="2100" i="1">
                        <a:latin typeface="Cambria Math" charset="0"/>
                      </a:rPr>
                      <m:t>𝐶𝑜𝑟𝑟</m:t>
                    </m:r>
                    <m:d>
                      <m:dPr>
                        <m:ctrlPr>
                          <a:rPr lang="en-GB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100" i="1">
                            <a:latin typeface="Cambria Math" charset="0"/>
                          </a:rPr>
                          <m:t>𝐸𝑛𝑠𝑀𝑒𝑎𝑛</m:t>
                        </m:r>
                        <m:r>
                          <a:rPr lang="en-GB" sz="2100" i="1">
                            <a:latin typeface="Cambria Math" charset="0"/>
                          </a:rPr>
                          <m:t>, </m:t>
                        </m:r>
                        <m:r>
                          <a:rPr lang="en-GB" sz="2100" i="1">
                            <a:latin typeface="Cambria Math" charset="0"/>
                          </a:rPr>
                          <m:t>𝑂𝑏𝑠</m:t>
                        </m:r>
                      </m:e>
                    </m:d>
                    <m:r>
                      <a:rPr lang="en-GB" sz="2100" i="1">
                        <a:latin typeface="Cambria Math" charset="0"/>
                      </a:rPr>
                      <m:t>=0.6</m:t>
                    </m:r>
                    <m:r>
                      <a:rPr lang="en-GB" sz="2100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100" dirty="0"/>
              </a:p>
              <a:p>
                <a:pPr lvl="2"/>
                <a:endParaRPr lang="en-US" sz="2100" dirty="0"/>
              </a:p>
              <a:p>
                <a:pPr lvl="2"/>
                <a14:m>
                  <m:oMath xmlns:m="http://schemas.openxmlformats.org/officeDocument/2006/math">
                    <m:r>
                      <a:rPr lang="en-GB" sz="2100" i="1">
                        <a:latin typeface="Cambria Math" charset="0"/>
                      </a:rPr>
                      <m:t>𝐶𝑜𝑟𝑟</m:t>
                    </m:r>
                    <m:d>
                      <m:dPr>
                        <m:ctrlPr>
                          <a:rPr lang="en-GB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100" i="1">
                            <a:latin typeface="Cambria Math" charset="0"/>
                          </a:rPr>
                          <m:t>𝐸𝑛𝑠𝑀𝑒𝑎𝑛</m:t>
                        </m:r>
                        <m:r>
                          <a:rPr lang="en-GB" sz="2100" i="1">
                            <a:latin typeface="Cambria Math" charset="0"/>
                          </a:rPr>
                          <m:t>, </m:t>
                        </m:r>
                        <m:r>
                          <a:rPr lang="en-GB" sz="2100" i="1">
                            <a:latin typeface="Cambria Math" charset="0"/>
                          </a:rPr>
                          <m:t>𝑀𝑒𝑚</m:t>
                        </m:r>
                      </m:e>
                    </m:d>
                    <m:r>
                      <a:rPr lang="en-GB" sz="2100" i="1">
                        <a:latin typeface="Cambria Math" charset="0"/>
                      </a:rPr>
                      <m:t>=0.1</m:t>
                    </m:r>
                    <m:r>
                      <a:rPr lang="en-GB" sz="2100" i="1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US" sz="2100" dirty="0"/>
              </a:p>
              <a:p>
                <a:pPr lvl="2"/>
                <a:endParaRPr lang="en-US" sz="2100" dirty="0"/>
              </a:p>
              <a:p>
                <a:pPr lvl="2"/>
                <a14:m>
                  <m:oMath xmlns:m="http://schemas.openxmlformats.org/officeDocument/2006/math">
                    <m:r>
                      <a:rPr lang="en-GB" sz="2100">
                        <a:latin typeface="Cambria Math" panose="02040503050406030204" pitchFamily="18" charset="0"/>
                        <a:sym typeface="Wingdings"/>
                      </a:rPr>
                      <m:t> </m:t>
                    </m:r>
                    <m:r>
                      <a:rPr lang="en-GB" sz="2100" i="1">
                        <a:latin typeface="Cambria Math" charset="0"/>
                        <a:sym typeface="Wingdings"/>
                      </a:rPr>
                      <m:t>𝑅𝑃</m:t>
                    </m:r>
                    <m:r>
                      <a:rPr lang="en-GB" sz="2100" i="1">
                        <a:latin typeface="Cambria Math" panose="02040503050406030204" pitchFamily="18" charset="0"/>
                        <a:sym typeface="Wingdings"/>
                      </a:rPr>
                      <m:t>𝐶</m:t>
                    </m:r>
                    <m:r>
                      <a:rPr lang="en-GB" sz="2100" i="1">
                        <a:latin typeface="Cambria Math" charset="0"/>
                        <a:sym typeface="Wingdings"/>
                      </a:rPr>
                      <m:t>=2.</m:t>
                    </m:r>
                    <m:r>
                      <a:rPr lang="en-GB" sz="2100" i="1">
                        <a:latin typeface="Cambria Math" panose="02040503050406030204" pitchFamily="18" charset="0"/>
                        <a:sym typeface="Wingdings"/>
                      </a:rPr>
                      <m:t>28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471AD93-1F38-4E48-BBBB-6003821CAE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26469"/>
                <a:ext cx="7886700" cy="3400208"/>
              </a:xfrm>
              <a:blipFill>
                <a:blip r:embed="rId2"/>
                <a:stretch>
                  <a:fillRect l="-643" t="-1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FFB94E7-E866-D342-832D-D63E86FF8D60}"/>
              </a:ext>
            </a:extLst>
          </p:cNvPr>
          <p:cNvSpPr txBox="1"/>
          <p:nvPr/>
        </p:nvSpPr>
        <p:spPr>
          <a:xfrm>
            <a:off x="5423096" y="3926572"/>
            <a:ext cx="3270738" cy="7386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Virtually identical to actual DePreSys3 numbers</a:t>
            </a:r>
          </a:p>
        </p:txBody>
      </p:sp>
    </p:spTree>
    <p:extLst>
      <p:ext uri="{BB962C8B-B14F-4D97-AF65-F5344CB8AC3E}">
        <p14:creationId xmlns:p14="http://schemas.microsoft.com/office/powerpoint/2010/main" val="1293085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18" y="136037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Let </a:t>
            </a:r>
            <a:r>
              <a:rPr lang="en-US" sz="1800" i="1" dirty="0"/>
              <a:t>N</a:t>
            </a:r>
            <a:r>
              <a:rPr lang="en-US" sz="1800" dirty="0"/>
              <a:t> denote the total number of bits in a conventional weather/climate model.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Stochastic </a:t>
            </a:r>
            <a:r>
              <a:rPr lang="en-US" sz="1800" dirty="0" err="1"/>
              <a:t>parametrisation</a:t>
            </a:r>
            <a:r>
              <a:rPr lang="en-US" sz="1800" dirty="0"/>
              <a:t> implies that the number of bits which carry real information is less than, likely much less than, </a:t>
            </a:r>
            <a:r>
              <a:rPr lang="en-US" sz="1800" i="1" dirty="0"/>
              <a:t>N. 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85" y="2730142"/>
            <a:ext cx="5105400" cy="1587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5473" y="4703592"/>
            <a:ext cx="53824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Only communicate (on and off chip) the bits that contain real information.</a:t>
            </a:r>
          </a:p>
          <a:p>
            <a:endParaRPr lang="en-US" sz="2000" dirty="0"/>
          </a:p>
          <a:p>
            <a:r>
              <a:rPr lang="en-US" sz="2000" dirty="0"/>
              <a:t>Reinvest savings to increase model resolution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C096B-FBE4-354C-A098-8A1C4D9B7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785" y="3419606"/>
            <a:ext cx="3305515" cy="303763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9EE5AC-479F-574C-A70C-C409CCA41744}"/>
              </a:ext>
            </a:extLst>
          </p:cNvPr>
          <p:cNvSpPr txBox="1"/>
          <p:nvPr/>
        </p:nvSpPr>
        <p:spPr>
          <a:xfrm>
            <a:off x="995819" y="213292"/>
            <a:ext cx="6976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Stochastic </a:t>
            </a:r>
            <a:r>
              <a:rPr lang="en-US" sz="2800" dirty="0" err="1">
                <a:solidFill>
                  <a:srgbClr val="FF0000"/>
                </a:solidFill>
              </a:rPr>
              <a:t>Parametrisation</a:t>
            </a:r>
            <a:r>
              <a:rPr lang="en-US" sz="2800" dirty="0">
                <a:solidFill>
                  <a:srgbClr val="FF0000"/>
                </a:solidFill>
              </a:rPr>
              <a:t> and Information Content</a:t>
            </a:r>
          </a:p>
        </p:txBody>
      </p:sp>
    </p:spTree>
    <p:extLst>
      <p:ext uri="{BB962C8B-B14F-4D97-AF65-F5344CB8AC3E}">
        <p14:creationId xmlns:p14="http://schemas.microsoft.com/office/powerpoint/2010/main" val="118832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_trunc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89" y="1080366"/>
            <a:ext cx="5664200" cy="2908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3356" y="508684"/>
            <a:ext cx="354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Stochastic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Parametrisation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2961" y="1749247"/>
            <a:ext cx="130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Triangular Truncation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9078" y="1740977"/>
            <a:ext cx="25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Partially Stochastic  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3908564" y="806772"/>
            <a:ext cx="978408" cy="1120896"/>
          </a:xfrm>
          <a:prstGeom prst="rightArrow">
            <a:avLst/>
          </a:prstGeom>
          <a:ln>
            <a:solidFill>
              <a:schemeClr val="accent1">
                <a:shade val="95000"/>
                <a:satMod val="105000"/>
                <a:alpha val="18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537" y="4092567"/>
            <a:ext cx="77122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parametrisation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partially stochastic, are we “over-engineering” our dynamical cores by using double precision bit-reproducible computations for wavenumbers near the truncation scale?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we making inefficient use of computing resources that could otherwise be used to increase resolution towards convective scales?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9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576514-BB30-9941-9AD3-58945515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55" y="1803748"/>
            <a:ext cx="7421216" cy="3657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F20BE-435D-C64B-8F6C-771D814BBCB2}"/>
              </a:ext>
            </a:extLst>
          </p:cNvPr>
          <p:cNvSpPr txBox="1"/>
          <p:nvPr/>
        </p:nvSpPr>
        <p:spPr>
          <a:xfrm>
            <a:off x="2642992" y="413359"/>
            <a:ext cx="3294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3237404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andyT255_2710H.mp4" descr="SandyT255_2710H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81213" y="0"/>
            <a:ext cx="6581575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Hurricane Sandy…"/>
          <p:cNvSpPr txBox="1"/>
          <p:nvPr/>
        </p:nvSpPr>
        <p:spPr>
          <a:xfrm>
            <a:off x="4611925" y="4035485"/>
            <a:ext cx="3794630" cy="184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6200"/>
            </a:pPr>
            <a:r>
              <a:rPr sz="4359"/>
              <a:t>Hurricane Sandy</a:t>
            </a:r>
          </a:p>
          <a:p>
            <a:pPr>
              <a:defRPr sz="3400"/>
            </a:pPr>
            <a:r>
              <a:rPr sz="2391"/>
              <a:t>27/10/12 00:00</a:t>
            </a:r>
          </a:p>
          <a:p>
            <a:pPr>
              <a:defRPr sz="3400"/>
            </a:pPr>
            <a:r>
              <a:rPr sz="2391"/>
              <a:t>850hP wind speed</a:t>
            </a:r>
          </a:p>
          <a:p>
            <a:pPr>
              <a:defRPr sz="3400"/>
            </a:pPr>
            <a:r>
              <a:rPr sz="2391"/>
              <a:t>T255L91 ~ 80km</a:t>
            </a:r>
          </a:p>
        </p:txBody>
      </p:sp>
      <p:pic>
        <p:nvPicPr>
          <p:cNvPr id="168" name="cbarhSandy.png" descr="cbarhSandy.png"/>
          <p:cNvPicPr>
            <a:picLocks noChangeAspect="1"/>
          </p:cNvPicPr>
          <p:nvPr/>
        </p:nvPicPr>
        <p:blipFill>
          <a:blip r:embed="rId5">
            <a:extLst/>
          </a:blip>
          <a:srcRect l="10886" t="74308" r="9547" b="8703"/>
          <a:stretch>
            <a:fillRect/>
          </a:stretch>
        </p:blipFill>
        <p:spPr>
          <a:xfrm>
            <a:off x="4587859" y="6096014"/>
            <a:ext cx="4435796" cy="71034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EC8573-3293-DC4D-935A-CE7271ADA665}"/>
              </a:ext>
            </a:extLst>
          </p:cNvPr>
          <p:cNvSpPr txBox="1"/>
          <p:nvPr/>
        </p:nvSpPr>
        <p:spPr>
          <a:xfrm>
            <a:off x="4611925" y="5859710"/>
            <a:ext cx="386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 Chantry, Personal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9709811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6A1A-3F12-AF46-B0E1-FFDF41C3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103" y="352600"/>
            <a:ext cx="7886700" cy="1325563"/>
          </a:xfrm>
        </p:spPr>
        <p:txBody>
          <a:bodyPr/>
          <a:lstStyle/>
          <a:p>
            <a:r>
              <a:rPr lang="en-US" dirty="0"/>
              <a:t>Computer Science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C278BA-0EA1-6941-877B-4F3F8138E793}"/>
              </a:ext>
            </a:extLst>
          </p:cNvPr>
          <p:cNvSpPr txBox="1">
            <a:spLocks/>
          </p:cNvSpPr>
          <p:nvPr/>
        </p:nvSpPr>
        <p:spPr>
          <a:xfrm>
            <a:off x="1808445" y="3811871"/>
            <a:ext cx="45046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Climate  Science</a:t>
            </a: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0CA779E3-95EF-9D46-9C34-72773B8F57FB}"/>
              </a:ext>
            </a:extLst>
          </p:cNvPr>
          <p:cNvSpPr/>
          <p:nvPr/>
        </p:nvSpPr>
        <p:spPr>
          <a:xfrm>
            <a:off x="3432131" y="2054268"/>
            <a:ext cx="826717" cy="142796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564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429" y="548162"/>
            <a:ext cx="3559110" cy="433455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91384" y="5178175"/>
            <a:ext cx="311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Nastrom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Gage, 1985)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640" y="696558"/>
            <a:ext cx="2390121" cy="2390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723" r="14424"/>
          <a:stretch/>
        </p:blipFill>
        <p:spPr>
          <a:xfrm>
            <a:off x="5469640" y="3517345"/>
            <a:ext cx="2172426" cy="29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1979712" y="2085156"/>
            <a:ext cx="3167062" cy="2211388"/>
          </a:xfrm>
          <a:prstGeom prst="rect">
            <a:avLst/>
          </a:prstGeom>
          <a:noFill/>
          <a:ln w="349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Times New Roman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5148064" y="2076996"/>
            <a:ext cx="3167062" cy="2211388"/>
          </a:xfrm>
          <a:prstGeom prst="rect">
            <a:avLst/>
          </a:prstGeom>
          <a:noFill/>
          <a:ln w="349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Times New Roman"/>
            </a:endParaRPr>
          </a:p>
        </p:txBody>
      </p:sp>
      <p:pic>
        <p:nvPicPr>
          <p:cNvPr id="52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280320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784376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576464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992288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144416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784376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936504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712368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288432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864496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432448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208312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288432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080520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40360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064296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936504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648472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856384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208312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08312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576464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3504456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784376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000400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Box 80"/>
          <p:cNvSpPr txBox="1"/>
          <p:nvPr/>
        </p:nvSpPr>
        <p:spPr>
          <a:xfrm>
            <a:off x="2267744" y="16322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grid box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652120" y="16322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grid box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3" name="Freeform 82"/>
          <p:cNvSpPr/>
          <p:nvPr/>
        </p:nvSpPr>
        <p:spPr bwMode="auto">
          <a:xfrm>
            <a:off x="1187624" y="1776264"/>
            <a:ext cx="7779938" cy="1019623"/>
          </a:xfrm>
          <a:custGeom>
            <a:avLst/>
            <a:gdLst>
              <a:gd name="connsiteX0" fmla="*/ 0 w 7240386"/>
              <a:gd name="connsiteY0" fmla="*/ 809105 h 875607"/>
              <a:gd name="connsiteX1" fmla="*/ 2078182 w 7240386"/>
              <a:gd name="connsiteY1" fmla="*/ 609600 h 875607"/>
              <a:gd name="connsiteX2" fmla="*/ 4389120 w 7240386"/>
              <a:gd name="connsiteY2" fmla="*/ 792480 h 875607"/>
              <a:gd name="connsiteX3" fmla="*/ 6833062 w 7240386"/>
              <a:gd name="connsiteY3" fmla="*/ 110836 h 875607"/>
              <a:gd name="connsiteX4" fmla="*/ 6833062 w 7240386"/>
              <a:gd name="connsiteY4" fmla="*/ 127462 h 875607"/>
              <a:gd name="connsiteX5" fmla="*/ 6833062 w 7240386"/>
              <a:gd name="connsiteY5" fmla="*/ 127462 h 87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0386" h="875607">
                <a:moveTo>
                  <a:pt x="0" y="809105"/>
                </a:moveTo>
                <a:cubicBezTo>
                  <a:pt x="673331" y="710738"/>
                  <a:pt x="1346662" y="612371"/>
                  <a:pt x="2078182" y="609600"/>
                </a:cubicBezTo>
                <a:cubicBezTo>
                  <a:pt x="2809702" y="606829"/>
                  <a:pt x="3596640" y="875607"/>
                  <a:pt x="4389120" y="792480"/>
                </a:cubicBezTo>
                <a:cubicBezTo>
                  <a:pt x="5181600" y="709353"/>
                  <a:pt x="6425738" y="221672"/>
                  <a:pt x="6833062" y="110836"/>
                </a:cubicBezTo>
                <a:cubicBezTo>
                  <a:pt x="7240386" y="0"/>
                  <a:pt x="6833062" y="127462"/>
                  <a:pt x="6833062" y="127462"/>
                </a:cubicBezTo>
                <a:lnTo>
                  <a:pt x="6833062" y="127462"/>
                </a:lnTo>
              </a:path>
            </a:pathLst>
          </a:cu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Times New Roman"/>
            </a:endParaRPr>
          </a:p>
        </p:txBody>
      </p:sp>
      <p:sp>
        <p:nvSpPr>
          <p:cNvPr id="84" name="Freeform 83"/>
          <p:cNvSpPr/>
          <p:nvPr/>
        </p:nvSpPr>
        <p:spPr bwMode="auto">
          <a:xfrm>
            <a:off x="1187624" y="2268809"/>
            <a:ext cx="7779938" cy="1019623"/>
          </a:xfrm>
          <a:custGeom>
            <a:avLst/>
            <a:gdLst>
              <a:gd name="connsiteX0" fmla="*/ 0 w 7240386"/>
              <a:gd name="connsiteY0" fmla="*/ 809105 h 875607"/>
              <a:gd name="connsiteX1" fmla="*/ 2078182 w 7240386"/>
              <a:gd name="connsiteY1" fmla="*/ 609600 h 875607"/>
              <a:gd name="connsiteX2" fmla="*/ 4389120 w 7240386"/>
              <a:gd name="connsiteY2" fmla="*/ 792480 h 875607"/>
              <a:gd name="connsiteX3" fmla="*/ 6833062 w 7240386"/>
              <a:gd name="connsiteY3" fmla="*/ 110836 h 875607"/>
              <a:gd name="connsiteX4" fmla="*/ 6833062 w 7240386"/>
              <a:gd name="connsiteY4" fmla="*/ 127462 h 875607"/>
              <a:gd name="connsiteX5" fmla="*/ 6833062 w 7240386"/>
              <a:gd name="connsiteY5" fmla="*/ 127462 h 87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0386" h="875607">
                <a:moveTo>
                  <a:pt x="0" y="809105"/>
                </a:moveTo>
                <a:cubicBezTo>
                  <a:pt x="673331" y="710738"/>
                  <a:pt x="1346662" y="612371"/>
                  <a:pt x="2078182" y="609600"/>
                </a:cubicBezTo>
                <a:cubicBezTo>
                  <a:pt x="2809702" y="606829"/>
                  <a:pt x="3596640" y="875607"/>
                  <a:pt x="4389120" y="792480"/>
                </a:cubicBezTo>
                <a:cubicBezTo>
                  <a:pt x="5181600" y="709353"/>
                  <a:pt x="6425738" y="221672"/>
                  <a:pt x="6833062" y="110836"/>
                </a:cubicBezTo>
                <a:cubicBezTo>
                  <a:pt x="7240386" y="0"/>
                  <a:pt x="6833062" y="127462"/>
                  <a:pt x="6833062" y="127462"/>
                </a:cubicBezTo>
                <a:lnTo>
                  <a:pt x="6833062" y="127462"/>
                </a:lnTo>
              </a:path>
            </a:pathLst>
          </a:cu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Times New Roman"/>
            </a:endParaRPr>
          </a:p>
        </p:txBody>
      </p:sp>
      <p:sp>
        <p:nvSpPr>
          <p:cNvPr id="85" name="Freeform 84"/>
          <p:cNvSpPr/>
          <p:nvPr/>
        </p:nvSpPr>
        <p:spPr bwMode="auto">
          <a:xfrm>
            <a:off x="1187624" y="2916881"/>
            <a:ext cx="7779938" cy="1019623"/>
          </a:xfrm>
          <a:custGeom>
            <a:avLst/>
            <a:gdLst>
              <a:gd name="connsiteX0" fmla="*/ 0 w 7240386"/>
              <a:gd name="connsiteY0" fmla="*/ 809105 h 875607"/>
              <a:gd name="connsiteX1" fmla="*/ 2078182 w 7240386"/>
              <a:gd name="connsiteY1" fmla="*/ 609600 h 875607"/>
              <a:gd name="connsiteX2" fmla="*/ 4389120 w 7240386"/>
              <a:gd name="connsiteY2" fmla="*/ 792480 h 875607"/>
              <a:gd name="connsiteX3" fmla="*/ 6833062 w 7240386"/>
              <a:gd name="connsiteY3" fmla="*/ 110836 h 875607"/>
              <a:gd name="connsiteX4" fmla="*/ 6833062 w 7240386"/>
              <a:gd name="connsiteY4" fmla="*/ 127462 h 875607"/>
              <a:gd name="connsiteX5" fmla="*/ 6833062 w 7240386"/>
              <a:gd name="connsiteY5" fmla="*/ 127462 h 87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0386" h="875607">
                <a:moveTo>
                  <a:pt x="0" y="809105"/>
                </a:moveTo>
                <a:cubicBezTo>
                  <a:pt x="673331" y="710738"/>
                  <a:pt x="1346662" y="612371"/>
                  <a:pt x="2078182" y="609600"/>
                </a:cubicBezTo>
                <a:cubicBezTo>
                  <a:pt x="2809702" y="606829"/>
                  <a:pt x="3596640" y="875607"/>
                  <a:pt x="4389120" y="792480"/>
                </a:cubicBezTo>
                <a:cubicBezTo>
                  <a:pt x="5181600" y="709353"/>
                  <a:pt x="6425738" y="221672"/>
                  <a:pt x="6833062" y="110836"/>
                </a:cubicBezTo>
                <a:cubicBezTo>
                  <a:pt x="7240386" y="0"/>
                  <a:pt x="6833062" y="127462"/>
                  <a:pt x="6833062" y="127462"/>
                </a:cubicBezTo>
                <a:lnTo>
                  <a:pt x="6833062" y="127462"/>
                </a:lnTo>
              </a:path>
            </a:pathLst>
          </a:cu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50924" y="339327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Convective parametrisation based on the (quasi-equilibrium) assumption that the world looks like this…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3872852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4689365" y="2254422"/>
            <a:ext cx="3167062" cy="2211388"/>
          </a:xfrm>
          <a:prstGeom prst="rect">
            <a:avLst/>
          </a:prstGeom>
          <a:noFill/>
          <a:ln w="349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cs typeface="Times New Roman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20493" y="2276076"/>
            <a:ext cx="3167062" cy="2211388"/>
          </a:xfrm>
          <a:prstGeom prst="rect">
            <a:avLst/>
          </a:prstGeom>
          <a:noFill/>
          <a:ln w="349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cs typeface="Times New Roman"/>
            </a:endParaRPr>
          </a:p>
        </p:txBody>
      </p:sp>
      <p:pic>
        <p:nvPicPr>
          <p:cNvPr id="17" name="Picture 5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1583" y="4126630"/>
            <a:ext cx="100806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1253" y="3982614"/>
            <a:ext cx="649092" cy="36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631" y="3262534"/>
            <a:ext cx="619464" cy="34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5159" y="2422890"/>
            <a:ext cx="474146" cy="26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965" y="3838597"/>
            <a:ext cx="2699483" cy="15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432" y="4103840"/>
            <a:ext cx="432048" cy="24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3151" y="2902494"/>
            <a:ext cx="100806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462" y="2037687"/>
            <a:ext cx="2952329" cy="164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3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3742" y="2182414"/>
            <a:ext cx="155635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983" y="3334542"/>
            <a:ext cx="619464" cy="34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045" y="2686470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7397" y="2398438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3663" y="3219142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1445" y="2838870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735" y="3219142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069" y="3694582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5831" y="3723198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493" y="3838598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3893" y="4011230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 descr="EPS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39" y="3838598"/>
            <a:ext cx="207590" cy="1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Freeform 85"/>
          <p:cNvSpPr/>
          <p:nvPr/>
        </p:nvSpPr>
        <p:spPr bwMode="auto">
          <a:xfrm>
            <a:off x="737309" y="2026887"/>
            <a:ext cx="7779938" cy="1019623"/>
          </a:xfrm>
          <a:custGeom>
            <a:avLst/>
            <a:gdLst>
              <a:gd name="connsiteX0" fmla="*/ 0 w 7240386"/>
              <a:gd name="connsiteY0" fmla="*/ 809105 h 875607"/>
              <a:gd name="connsiteX1" fmla="*/ 2078182 w 7240386"/>
              <a:gd name="connsiteY1" fmla="*/ 609600 h 875607"/>
              <a:gd name="connsiteX2" fmla="*/ 4389120 w 7240386"/>
              <a:gd name="connsiteY2" fmla="*/ 792480 h 875607"/>
              <a:gd name="connsiteX3" fmla="*/ 6833062 w 7240386"/>
              <a:gd name="connsiteY3" fmla="*/ 110836 h 875607"/>
              <a:gd name="connsiteX4" fmla="*/ 6833062 w 7240386"/>
              <a:gd name="connsiteY4" fmla="*/ 127462 h 875607"/>
              <a:gd name="connsiteX5" fmla="*/ 6833062 w 7240386"/>
              <a:gd name="connsiteY5" fmla="*/ 127462 h 87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0386" h="875607">
                <a:moveTo>
                  <a:pt x="0" y="809105"/>
                </a:moveTo>
                <a:cubicBezTo>
                  <a:pt x="673331" y="710738"/>
                  <a:pt x="1346662" y="612371"/>
                  <a:pt x="2078182" y="609600"/>
                </a:cubicBezTo>
                <a:cubicBezTo>
                  <a:pt x="2809702" y="606829"/>
                  <a:pt x="3596640" y="875607"/>
                  <a:pt x="4389120" y="792480"/>
                </a:cubicBezTo>
                <a:cubicBezTo>
                  <a:pt x="5181600" y="709353"/>
                  <a:pt x="6425738" y="221672"/>
                  <a:pt x="6833062" y="110836"/>
                </a:cubicBezTo>
                <a:cubicBezTo>
                  <a:pt x="7240386" y="0"/>
                  <a:pt x="6833062" y="127462"/>
                  <a:pt x="6833062" y="127462"/>
                </a:cubicBezTo>
                <a:lnTo>
                  <a:pt x="6833062" y="127462"/>
                </a:lnTo>
              </a:path>
            </a:pathLst>
          </a:cu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cs typeface="Times New Roman"/>
            </a:endParaRPr>
          </a:p>
        </p:txBody>
      </p:sp>
      <p:sp>
        <p:nvSpPr>
          <p:cNvPr id="87" name="Freeform 86"/>
          <p:cNvSpPr/>
          <p:nvPr/>
        </p:nvSpPr>
        <p:spPr bwMode="auto">
          <a:xfrm>
            <a:off x="728925" y="2674959"/>
            <a:ext cx="7779938" cy="1019623"/>
          </a:xfrm>
          <a:custGeom>
            <a:avLst/>
            <a:gdLst>
              <a:gd name="connsiteX0" fmla="*/ 0 w 7240386"/>
              <a:gd name="connsiteY0" fmla="*/ 809105 h 875607"/>
              <a:gd name="connsiteX1" fmla="*/ 2078182 w 7240386"/>
              <a:gd name="connsiteY1" fmla="*/ 609600 h 875607"/>
              <a:gd name="connsiteX2" fmla="*/ 4389120 w 7240386"/>
              <a:gd name="connsiteY2" fmla="*/ 792480 h 875607"/>
              <a:gd name="connsiteX3" fmla="*/ 6833062 w 7240386"/>
              <a:gd name="connsiteY3" fmla="*/ 110836 h 875607"/>
              <a:gd name="connsiteX4" fmla="*/ 6833062 w 7240386"/>
              <a:gd name="connsiteY4" fmla="*/ 127462 h 875607"/>
              <a:gd name="connsiteX5" fmla="*/ 6833062 w 7240386"/>
              <a:gd name="connsiteY5" fmla="*/ 127462 h 87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0386" h="875607">
                <a:moveTo>
                  <a:pt x="0" y="809105"/>
                </a:moveTo>
                <a:cubicBezTo>
                  <a:pt x="673331" y="710738"/>
                  <a:pt x="1346662" y="612371"/>
                  <a:pt x="2078182" y="609600"/>
                </a:cubicBezTo>
                <a:cubicBezTo>
                  <a:pt x="2809702" y="606829"/>
                  <a:pt x="3596640" y="875607"/>
                  <a:pt x="4389120" y="792480"/>
                </a:cubicBezTo>
                <a:cubicBezTo>
                  <a:pt x="5181600" y="709353"/>
                  <a:pt x="6425738" y="221672"/>
                  <a:pt x="6833062" y="110836"/>
                </a:cubicBezTo>
                <a:cubicBezTo>
                  <a:pt x="7240386" y="0"/>
                  <a:pt x="6833062" y="127462"/>
                  <a:pt x="6833062" y="127462"/>
                </a:cubicBezTo>
                <a:lnTo>
                  <a:pt x="6833062" y="127462"/>
                </a:lnTo>
              </a:path>
            </a:pathLst>
          </a:cu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cs typeface="Times New Roman"/>
            </a:endParaRPr>
          </a:p>
        </p:txBody>
      </p:sp>
      <p:sp>
        <p:nvSpPr>
          <p:cNvPr id="88" name="Freeform 87"/>
          <p:cNvSpPr/>
          <p:nvPr/>
        </p:nvSpPr>
        <p:spPr bwMode="auto">
          <a:xfrm>
            <a:off x="800933" y="3323031"/>
            <a:ext cx="7779938" cy="1019623"/>
          </a:xfrm>
          <a:custGeom>
            <a:avLst/>
            <a:gdLst>
              <a:gd name="connsiteX0" fmla="*/ 0 w 7240386"/>
              <a:gd name="connsiteY0" fmla="*/ 809105 h 875607"/>
              <a:gd name="connsiteX1" fmla="*/ 2078182 w 7240386"/>
              <a:gd name="connsiteY1" fmla="*/ 609600 h 875607"/>
              <a:gd name="connsiteX2" fmla="*/ 4389120 w 7240386"/>
              <a:gd name="connsiteY2" fmla="*/ 792480 h 875607"/>
              <a:gd name="connsiteX3" fmla="*/ 6833062 w 7240386"/>
              <a:gd name="connsiteY3" fmla="*/ 110836 h 875607"/>
              <a:gd name="connsiteX4" fmla="*/ 6833062 w 7240386"/>
              <a:gd name="connsiteY4" fmla="*/ 127462 h 875607"/>
              <a:gd name="connsiteX5" fmla="*/ 6833062 w 7240386"/>
              <a:gd name="connsiteY5" fmla="*/ 127462 h 87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0386" h="875607">
                <a:moveTo>
                  <a:pt x="0" y="809105"/>
                </a:moveTo>
                <a:cubicBezTo>
                  <a:pt x="673331" y="710738"/>
                  <a:pt x="1346662" y="612371"/>
                  <a:pt x="2078182" y="609600"/>
                </a:cubicBezTo>
                <a:cubicBezTo>
                  <a:pt x="2809702" y="606829"/>
                  <a:pt x="3596640" y="875607"/>
                  <a:pt x="4389120" y="792480"/>
                </a:cubicBezTo>
                <a:cubicBezTo>
                  <a:pt x="5181600" y="709353"/>
                  <a:pt x="6425738" y="221672"/>
                  <a:pt x="6833062" y="110836"/>
                </a:cubicBezTo>
                <a:cubicBezTo>
                  <a:pt x="7240386" y="0"/>
                  <a:pt x="6833062" y="127462"/>
                  <a:pt x="6833062" y="127462"/>
                </a:cubicBezTo>
                <a:lnTo>
                  <a:pt x="6833062" y="127462"/>
                </a:lnTo>
              </a:path>
            </a:pathLst>
          </a:cu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cs typeface="Times New Roman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-40953" y="452294"/>
            <a:ext cx="954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The reality of the situation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72159" y="165755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FFFFFF"/>
                </a:solidFill>
                <a:latin typeface="Times New Roman"/>
                <a:cs typeface="Times New Roman"/>
              </a:rPr>
              <a:t>grid box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196495" y="165755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FFFFFF"/>
                </a:solidFill>
                <a:latin typeface="Times New Roman"/>
                <a:cs typeface="Times New Roman"/>
              </a:rPr>
              <a:t> grid box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1696995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_Coarse_Grain_std_vs_mean_PDF_TimPalmer_64_T_PHYS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00" y="181403"/>
            <a:ext cx="3223124" cy="2148749"/>
          </a:xfrm>
          <a:prstGeom prst="rect">
            <a:avLst/>
          </a:prstGeom>
        </p:spPr>
      </p:pic>
      <p:pic>
        <p:nvPicPr>
          <p:cNvPr id="6" name="Picture 5" descr="04_Coarse_Grain_std_vs_mean_PDF_TimPalmer_64_T_PHYS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00" y="2243421"/>
            <a:ext cx="3223125" cy="2148749"/>
          </a:xfrm>
          <a:prstGeom prst="rect">
            <a:avLst/>
          </a:prstGeom>
        </p:spPr>
      </p:pic>
      <p:pic>
        <p:nvPicPr>
          <p:cNvPr id="7" name="Picture 6" descr="04_Coarse_Grain_std_vs_mean_PDF_TimPalmer_64_T_PHYS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26" y="4353643"/>
            <a:ext cx="3303028" cy="2202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260" y="1416919"/>
            <a:ext cx="980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tendency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260" y="3542224"/>
            <a:ext cx="980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Medium tendency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260" y="5605182"/>
            <a:ext cx="980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tendency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56790" y="285390"/>
            <a:ext cx="4236410" cy="600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Coarse-graining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Palmer, 2007)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Assume T1279 (16km) model = “truth”.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Assume  T159  coarse-grain “model” grid.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Subset of total temperature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parametrisation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tendencies driven by T1279 fields coarse-grained to T159.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Corresponding “true” sub-T159-scale tendency.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when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parametrisations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think the sub-grid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a thin hat function, the reality is a much broader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standard deviation increases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parametrised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tendency – consistent with multiplicative noise stochastic schemes.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2467" y="6389481"/>
            <a:ext cx="420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Callado-Palarès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Shutts,Phil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 2014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17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7978" y="836712"/>
            <a:ext cx="864755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Stochastically Perturbed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Parameterisation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Tendencies (SPPT)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Buizza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 1999; Palmer </a:t>
            </a:r>
            <a:r>
              <a:rPr lang="en-US" sz="2400" b="1" u="sng" dirty="0">
                <a:solidFill>
                  <a:srgbClr val="800000"/>
                </a:solidFill>
                <a:latin typeface="Calibri"/>
              </a:rPr>
              <a:t>et al 2009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scheme in ECMWF’s ensemble prediction system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Perturbations to total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parametrised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tendency of physical processes with multiplicative noise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X={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u,v,T,q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}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uni-variate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random number described through a spectral pattern generator which is smooth in space and time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Spectral coefficients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described with an AR(1) process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Gaussian distribution, truncated at ±2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711277" y="2877883"/>
          <a:ext cx="2066929" cy="590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4" imgW="889000" imgH="254000" progId="Equation.DSMT4">
                  <p:embed/>
                </p:oleObj>
              </mc:Choice>
              <mc:Fallback>
                <p:oleObj name="Equation" r:id="rId4" imgW="889000" imgH="2540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1277" y="2877883"/>
                        <a:ext cx="2066929" cy="590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13620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886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Stochastic physics ensembles SPEs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9580"/>
          <a:stretch/>
        </p:blipFill>
        <p:spPr>
          <a:xfrm>
            <a:off x="281555" y="232451"/>
            <a:ext cx="8472979" cy="5285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2800" y="5486406"/>
            <a:ext cx="7552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alibri"/>
              </a:rPr>
              <a:t>Three components of the SPPT pattern generator with characteristic time and spatial scales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7506" y="6075761"/>
            <a:ext cx="1918226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Calibri"/>
              </a:rPr>
              <a:t>courtesy M. </a:t>
            </a: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Leutbecher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51317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4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solidFill>
            <a:srgbClr val="FF3300"/>
          </a:solidFill>
          <a:miter lim="800000"/>
          <a:headEnd/>
          <a:tailEnd/>
        </a:ln>
      </a:spPr>
      <a:bodyPr wrap="none" anchor="ctr"/>
      <a:lstStyle>
        <a:defPPr fontAlgn="base">
          <a:spcBef>
            <a:spcPct val="0"/>
          </a:spcBef>
          <a:spcAft>
            <a:spcPct val="0"/>
          </a:spcAft>
          <a:defRPr>
            <a:solidFill>
              <a:srgbClr val="FF3300"/>
            </a:solidFill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33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</TotalTime>
  <Words>909</Words>
  <Application>Microsoft Macintosh PowerPoint</Application>
  <PresentationFormat>On-screen Show (4:3)</PresentationFormat>
  <Paragraphs>182</Paragraphs>
  <Slides>31</Slides>
  <Notes>1</Notes>
  <HiddenSlides>12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4_Office Theme</vt:lpstr>
      <vt:lpstr>1_Office Theme</vt:lpstr>
      <vt:lpstr>9_Office Theme</vt:lpstr>
      <vt:lpstr>7_Office Theme</vt:lpstr>
      <vt:lpstr>24_Default Design</vt:lpstr>
      <vt:lpstr>2_Office Theme</vt:lpstr>
      <vt:lpstr>Equation</vt:lpstr>
      <vt:lpstr>Stochastic Parametrisation and Seasonal Prediction </vt:lpstr>
      <vt:lpstr>Why Stochastic Parametrisation? (Palmer, 1995, 2001)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Signal to Noise Paradox for NAO (Eade et al, 2014).</vt:lpstr>
      <vt:lpstr> A regime view of the NAO (Strommen et al, 2018)</vt:lpstr>
      <vt:lpstr>Representing model skill/error</vt:lpstr>
      <vt:lpstr>Results</vt:lpstr>
      <vt:lpstr>Results</vt:lpstr>
      <vt:lpstr>Let N denote the total number of bits in a conventional weather/climate model.  Stochastic parametrisation implies that the number of bits which carry real information is less than, likely much less than, N.   </vt:lpstr>
      <vt:lpstr>PowerPoint Presentation</vt:lpstr>
      <vt:lpstr>PowerPoint Presentation</vt:lpstr>
      <vt:lpstr>Computer Science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Stochastic Parametrisation and Seasonal Prediction </dc:title>
  <dc:creator>Microsoft Office User</dc:creator>
  <cp:lastModifiedBy>Microsoft Office User</cp:lastModifiedBy>
  <cp:revision>14</cp:revision>
  <dcterms:created xsi:type="dcterms:W3CDTF">2018-11-12T07:04:36Z</dcterms:created>
  <dcterms:modified xsi:type="dcterms:W3CDTF">2018-11-27T00:43:12Z</dcterms:modified>
</cp:coreProperties>
</file>