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3" r:id="rId2"/>
  </p:sldMasterIdLst>
  <p:notesMasterIdLst>
    <p:notesMasterId r:id="rId17"/>
  </p:notesMasterIdLst>
  <p:sldIdLst>
    <p:sldId id="317" r:id="rId3"/>
    <p:sldId id="1162" r:id="rId4"/>
    <p:sldId id="1163" r:id="rId5"/>
    <p:sldId id="1164" r:id="rId6"/>
    <p:sldId id="1174" r:id="rId7"/>
    <p:sldId id="1166" r:id="rId8"/>
    <p:sldId id="1167" r:id="rId9"/>
    <p:sldId id="1169" r:id="rId10"/>
    <p:sldId id="1170" r:id="rId11"/>
    <p:sldId id="1171" r:id="rId12"/>
    <p:sldId id="1175" r:id="rId13"/>
    <p:sldId id="1165" r:id="rId14"/>
    <p:sldId id="1173" r:id="rId15"/>
    <p:sldId id="34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chard Eckard" initials="RE" lastIdx="2" clrIdx="0">
    <p:extLst>
      <p:ext uri="{19B8F6BF-5375-455C-9EA6-DF929625EA0E}">
        <p15:presenceInfo xmlns:p15="http://schemas.microsoft.com/office/powerpoint/2012/main" userId="S-1-5-21-2078795561-4233005657-3261906462-34026" providerId="AD"/>
      </p:ext>
    </p:extLst>
  </p:cmAuthor>
  <p:cmAuthor id="2" name="Richard Eckard" initials="RE [2]" lastIdx="2" clrIdx="1">
    <p:extLst>
      <p:ext uri="{19B8F6BF-5375-455C-9EA6-DF929625EA0E}">
        <p15:presenceInfo xmlns:p15="http://schemas.microsoft.com/office/powerpoint/2012/main" userId="S-1-12-1-1492984187-1235068927-2791059598-103205511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44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846" y="3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60" d="100"/>
        <a:sy n="160" d="100"/>
      </p:scale>
      <p:origin x="0" y="-201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8-11-14T20:57:02.071" idx="2">
    <p:pos x="5472" y="962"/>
    <p:text/>
    <p:extLst>
      <p:ext uri="{C676402C-5697-4E1C-873F-D02D1690AC5C}">
        <p15:threadingInfo xmlns:p15="http://schemas.microsoft.com/office/powerpoint/2012/main" timeZoneBias="-66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7D17EF-448F-4718-92BC-093107123146}" type="datetimeFigureOut">
              <a:rPr lang="en-AU" smtClean="0"/>
              <a:t>18/11/2018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E79D37-7972-4C64-B7A8-469D6CED431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49311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519" y="144501"/>
            <a:ext cx="6898282" cy="68446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88519" y="1315702"/>
            <a:ext cx="6898282" cy="432309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521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86472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864"/>
            <a:ext cx="3332988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2988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1" y="2340864"/>
            <a:ext cx="3332988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1" y="3305208"/>
            <a:ext cx="3332988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A396F-8BCD-4F7C-B3F9-A4A681E8AC92}" type="datetimeFigureOut">
              <a:rPr lang="en-AU" smtClean="0"/>
              <a:t>18/11/2018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7F6A-E3B1-44DE-AF8C-03259C22B2F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377350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995738" y="2924175"/>
            <a:ext cx="4752975" cy="201771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066798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53954" y="2203501"/>
            <a:ext cx="7583314" cy="1569547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6587731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995738" y="2924175"/>
            <a:ext cx="4752975" cy="201771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05353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53954" y="2203501"/>
            <a:ext cx="7583314" cy="1569547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224268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3021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6877"/>
            <a:ext cx="8229600" cy="4925683"/>
          </a:xfrm>
        </p:spPr>
        <p:txBody>
          <a:bodyPr/>
          <a:lstStyle>
            <a:lvl2pPr>
              <a:defRPr>
                <a:solidFill>
                  <a:schemeClr val="tx2"/>
                </a:solidFill>
              </a:defRPr>
            </a:lvl2pPr>
            <a:lvl4pPr>
              <a:defRPr>
                <a:solidFill>
                  <a:schemeClr val="tx2"/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1788519" y="144501"/>
            <a:ext cx="6898282" cy="68446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12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6877"/>
            <a:ext cx="8229600" cy="4925683"/>
          </a:xfrm>
        </p:spPr>
        <p:txBody>
          <a:bodyPr/>
          <a:lstStyle>
            <a:lvl2pPr>
              <a:defRPr>
                <a:solidFill>
                  <a:schemeClr val="tx2"/>
                </a:solidFill>
              </a:defRPr>
            </a:lvl2pPr>
            <a:lvl4pPr>
              <a:defRPr>
                <a:solidFill>
                  <a:schemeClr val="tx2"/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1788519" y="144501"/>
            <a:ext cx="6898282" cy="68446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4856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1788519" y="144501"/>
            <a:ext cx="6898282" cy="68446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912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45722"/>
            <a:ext cx="4038600" cy="531384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45722"/>
            <a:ext cx="4038600" cy="53138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788519" y="144501"/>
            <a:ext cx="6898282" cy="68446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8604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788519" y="144501"/>
            <a:ext cx="6898282" cy="68446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652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354348"/>
            <a:ext cx="5486400" cy="4097547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617492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1788519" y="144501"/>
            <a:ext cx="6898282" cy="68446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275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5083" y="1471083"/>
            <a:ext cx="8360834" cy="762000"/>
          </a:xfrm>
        </p:spPr>
        <p:txBody>
          <a:bodyPr>
            <a:normAutofit/>
          </a:bodyPr>
          <a:lstStyle/>
          <a:p>
            <a:endParaRPr lang="en-US" sz="28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5083" y="2233085"/>
            <a:ext cx="8360834" cy="4123267"/>
          </a:xfrm>
        </p:spPr>
        <p:txBody>
          <a:bodyPr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7367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Title and Content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5083" y="1471083"/>
            <a:ext cx="8360834" cy="762000"/>
          </a:xfrm>
        </p:spPr>
        <p:txBody>
          <a:bodyPr>
            <a:normAutofit/>
          </a:bodyPr>
          <a:lstStyle/>
          <a:p>
            <a:endParaRPr lang="en-US" sz="2800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5083" y="2233085"/>
            <a:ext cx="8360834" cy="4123267"/>
          </a:xfrm>
        </p:spPr>
        <p:txBody>
          <a:bodyPr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805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le and Content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5083" y="1471083"/>
            <a:ext cx="8360834" cy="762000"/>
          </a:xfrm>
        </p:spPr>
        <p:txBody>
          <a:bodyPr>
            <a:normAutofit/>
          </a:bodyPr>
          <a:lstStyle/>
          <a:p>
            <a:endParaRPr lang="en-US" sz="28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5083" y="2233085"/>
            <a:ext cx="8360834" cy="4123267"/>
          </a:xfrm>
        </p:spPr>
        <p:txBody>
          <a:bodyPr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00761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slideLayout" Target="../slideLayouts/slideLayout16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5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48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7BDB444B-E7A4-4A6F-8A30-2BF0D5463F85}" type="datetimeFigureOut">
              <a:rPr lang="en-AU" smtClean="0"/>
              <a:t>18/11/2018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ＭＳ Ｐゴシック" charset="-128"/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25577C4C-B155-4698-AAC7-14B3DB805251}" type="slidenum">
              <a:rPr lang="en-AU" smtClean="0"/>
              <a:t>‹#›</a:t>
            </a:fld>
            <a:endParaRPr lang="en-AU"/>
          </a:p>
        </p:txBody>
      </p:sp>
      <p:pic>
        <p:nvPicPr>
          <p:cNvPr id="20487" name="Picture 6" descr="powerpoint piccc(headertoptextwhite back).jpg"/>
          <p:cNvPicPr>
            <a:picLocks noChangeAspect="1"/>
          </p:cNvPicPr>
          <p:nvPr/>
        </p:nvPicPr>
        <p:blipFill>
          <a:blip r:embed="rId15" cstate="screen"/>
          <a:srcRect/>
          <a:stretch>
            <a:fillRect/>
          </a:stretch>
        </p:blipFill>
        <p:spPr bwMode="auto">
          <a:xfrm>
            <a:off x="1589" y="0"/>
            <a:ext cx="91408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77722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85" r:id="rId11"/>
    <p:sldLayoutId id="2147483686" r:id="rId12"/>
    <p:sldLayoutId id="2147483689" r:id="rId13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 bwMode="auto">
          <a:xfrm>
            <a:off x="647700" y="2014538"/>
            <a:ext cx="4008438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en-AU" sz="4100">
                <a:solidFill>
                  <a:schemeClr val="bg1"/>
                </a:solidFill>
                <a:cs typeface="Arial" charset="0"/>
              </a:rPr>
              <a:t>Click to edit Master title style</a:t>
            </a:r>
            <a:endParaRPr lang="en-US" sz="410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 bwMode="auto">
          <a:xfrm>
            <a:off x="647700" y="3886200"/>
            <a:ext cx="4008438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spcBef>
                <a:spcPct val="20000"/>
              </a:spcBef>
              <a:buFont typeface="Arial" charset="0"/>
              <a:buNone/>
            </a:pPr>
            <a:r>
              <a:rPr lang="en-AU" sz="2800" dirty="0">
                <a:solidFill>
                  <a:schemeClr val="bg1"/>
                </a:solidFill>
                <a:cs typeface="Arial" charset="0"/>
              </a:rPr>
              <a:t>Click to edit Master subtitle style</a:t>
            </a:r>
            <a:endParaRPr lang="en-US" sz="2800" dirty="0">
              <a:solidFill>
                <a:schemeClr val="bg1"/>
              </a:solidFill>
              <a:cs typeface="Arial" charset="0"/>
            </a:endParaRPr>
          </a:p>
        </p:txBody>
      </p:sp>
      <p:pic>
        <p:nvPicPr>
          <p:cNvPr id="5" name="Pictur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6457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piccc_purple_2011_big.psd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1871440"/>
            <a:ext cx="4913822" cy="498656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UOM-Rev3D_H_A6.jpg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22487" y="5915838"/>
            <a:ext cx="2821513" cy="94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87624" y="995356"/>
            <a:ext cx="7583314" cy="15695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idx="1"/>
          </p:nvPr>
        </p:nvSpPr>
        <p:spPr>
          <a:xfrm>
            <a:off x="3851920" y="3429000"/>
            <a:ext cx="4834880" cy="19442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09F5C2E-4446-4731-BDC2-53163F8D816F}"/>
              </a:ext>
            </a:extLst>
          </p:cNvPr>
          <p:cNvSpPr/>
          <p:nvPr userDrawn="1"/>
        </p:nvSpPr>
        <p:spPr>
          <a:xfrm>
            <a:off x="0" y="6488668"/>
            <a:ext cx="44051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18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Primary Industries Climate Challenges Centre</a:t>
            </a:r>
            <a:endParaRPr lang="en-A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7156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7" r:id="rId2"/>
    <p:sldLayoutId id="2147483688" r:id="rId3"/>
    <p:sldLayoutId id="2147483690" r:id="rId4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bg1"/>
          </a:solidFill>
          <a:latin typeface="+mj-lt"/>
          <a:ea typeface="ＭＳ Ｐゴシック" pitchFamily="64" charset="-128"/>
          <a:cs typeface="ＭＳ Ｐゴシック" pitchFamily="64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4" charset="0"/>
          <a:ea typeface="ＭＳ Ｐゴシック" pitchFamily="64" charset="-128"/>
          <a:cs typeface="ＭＳ Ｐゴシック" pitchFamily="64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4" charset="0"/>
          <a:ea typeface="ＭＳ Ｐゴシック" pitchFamily="64" charset="-128"/>
          <a:cs typeface="ＭＳ Ｐゴシック" pitchFamily="64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4" charset="0"/>
          <a:ea typeface="ＭＳ Ｐゴシック" pitchFamily="64" charset="-128"/>
          <a:cs typeface="ＭＳ Ｐゴシック" pitchFamily="64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4" charset="0"/>
          <a:ea typeface="ＭＳ Ｐゴシック" pitchFamily="64" charset="-128"/>
          <a:cs typeface="ＭＳ Ｐゴシック" pitchFamily="6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4" charset="0"/>
          <a:ea typeface="ＭＳ Ｐゴシック" pitchFamily="64" charset="-128"/>
          <a:cs typeface="ＭＳ Ｐゴシック" pitchFamily="64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4" charset="0"/>
          <a:ea typeface="ＭＳ Ｐゴシック" pitchFamily="64" charset="-128"/>
          <a:cs typeface="ＭＳ Ｐゴシック" pitchFamily="64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4" charset="0"/>
          <a:ea typeface="ＭＳ Ｐゴシック" pitchFamily="64" charset="-128"/>
          <a:cs typeface="ＭＳ Ｐゴシック" pitchFamily="64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4" charset="0"/>
          <a:ea typeface="ＭＳ Ｐゴシック" pitchFamily="64" charset="-128"/>
          <a:cs typeface="ＭＳ Ｐゴシック" pitchFamily="64" charset="-128"/>
        </a:defRPr>
      </a:lvl9pPr>
    </p:titleStyle>
    <p:bodyStyle>
      <a:lvl1pPr marL="0" indent="0" algn="ctr" defTabSz="457200" rtl="0" eaLnBrk="1" fontAlgn="base" hangingPunct="1">
        <a:spcBef>
          <a:spcPct val="20000"/>
        </a:spcBef>
        <a:spcAft>
          <a:spcPct val="0"/>
        </a:spcAft>
        <a:buFont typeface="Arial" charset="0"/>
        <a:buNone/>
        <a:defRPr sz="3200" kern="1200">
          <a:solidFill>
            <a:schemeClr val="bg1"/>
          </a:solidFill>
          <a:latin typeface="+mn-lt"/>
          <a:ea typeface="ＭＳ Ｐゴシック" pitchFamily="64" charset="-128"/>
          <a:cs typeface="ＭＳ Ｐゴシック" pitchFamily="64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bg1"/>
          </a:solidFill>
          <a:latin typeface="+mn-lt"/>
          <a:ea typeface="ＭＳ Ｐゴシック" pitchFamily="6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+mn-lt"/>
          <a:ea typeface="ＭＳ Ｐゴシック" pitchFamily="6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bg1"/>
          </a:solidFill>
          <a:latin typeface="+mn-lt"/>
          <a:ea typeface="ＭＳ Ｐゴシック" pitchFamily="6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bg1"/>
          </a:solidFill>
          <a:latin typeface="+mn-lt"/>
          <a:ea typeface="ＭＳ Ｐゴシック" pitchFamily="6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F0C76FF-821C-4015-96EA-BCC32F0E0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Using climate projections to understand impacts and inform agricultural adaptation</a:t>
            </a:r>
            <a:endParaRPr lang="en-AU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E9FFEB-7A63-4EF9-A63D-E9418E1C2F2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09900" y="3750129"/>
            <a:ext cx="5738813" cy="1191759"/>
          </a:xfrm>
        </p:spPr>
        <p:txBody>
          <a:bodyPr>
            <a:normAutofit/>
          </a:bodyPr>
          <a:lstStyle/>
          <a:p>
            <a:r>
              <a:rPr lang="en-AU" sz="2400" dirty="0"/>
              <a:t>Richard Eckard &amp; Brendan Cullen</a:t>
            </a:r>
          </a:p>
          <a:p>
            <a:r>
              <a:rPr lang="en-GB" sz="2000" i="1" dirty="0"/>
              <a:t>Faculty of Veterinary and Agricultural Sciences</a:t>
            </a:r>
          </a:p>
          <a:p>
            <a:r>
              <a:rPr lang="en-GB" sz="2000" i="1" dirty="0"/>
              <a:t>The University of Melbourne</a:t>
            </a:r>
            <a:endParaRPr lang="en-AU" sz="2000" i="1" dirty="0"/>
          </a:p>
        </p:txBody>
      </p:sp>
    </p:spTree>
    <p:extLst>
      <p:ext uri="{BB962C8B-B14F-4D97-AF65-F5344CB8AC3E}">
        <p14:creationId xmlns:p14="http://schemas.microsoft.com/office/powerpoint/2010/main" val="42736985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DD394B-CA16-4B4C-A7D3-1808B46A70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2000" dirty="0"/>
              <a:t>Change factors applied to historical SILO data</a:t>
            </a:r>
          </a:p>
          <a:p>
            <a:pPr lvl="1"/>
            <a:r>
              <a:rPr lang="en-AU" sz="1800" dirty="0"/>
              <a:t>Baseline period 1980 to 2010</a:t>
            </a:r>
          </a:p>
          <a:p>
            <a:pPr lvl="1"/>
            <a:r>
              <a:rPr lang="en-AU" sz="1800" dirty="0"/>
              <a:t>2050 and 2090</a:t>
            </a:r>
          </a:p>
          <a:p>
            <a:r>
              <a:rPr lang="en-AU" sz="2000" dirty="0"/>
              <a:t>APSIM model to simulate wheat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8C7E200-3A11-4C12-A32E-DF8C8AB4C9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2000" dirty="0"/>
              <a:t>Case Study 3: Trends in wheat yields under representative climate futures: Implications for climate adaptation</a:t>
            </a:r>
            <a:endParaRPr lang="en-AU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E455356-7279-492E-AE2C-59E4D269516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1" y="2966370"/>
            <a:ext cx="8300356" cy="348887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FC6101F-FB92-47FB-AEAB-CD2E338A1603}"/>
              </a:ext>
            </a:extLst>
          </p:cNvPr>
          <p:cNvSpPr/>
          <p:nvPr/>
        </p:nvSpPr>
        <p:spPr>
          <a:xfrm>
            <a:off x="6639221" y="6488668"/>
            <a:ext cx="23861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en-AU" dirty="0"/>
              <a:t>Taylor et al. (2018)</a:t>
            </a:r>
          </a:p>
        </p:txBody>
      </p:sp>
    </p:spTree>
    <p:extLst>
      <p:ext uri="{BB962C8B-B14F-4D97-AF65-F5344CB8AC3E}">
        <p14:creationId xmlns:p14="http://schemas.microsoft.com/office/powerpoint/2010/main" val="27584560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98936B6-5630-40F9-B6F9-4D685BF198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345722"/>
            <a:ext cx="4038600" cy="2453392"/>
          </a:xfrm>
        </p:spPr>
        <p:txBody>
          <a:bodyPr>
            <a:normAutofit fontScale="92500" lnSpcReduction="20000"/>
          </a:bodyPr>
          <a:lstStyle/>
          <a:p>
            <a:r>
              <a:rPr lang="en-AU" sz="2400" dirty="0"/>
              <a:t>Wheat yield declines by 2090</a:t>
            </a:r>
          </a:p>
          <a:p>
            <a:pPr lvl="1"/>
            <a:r>
              <a:rPr lang="en-AU" sz="2000" dirty="0"/>
              <a:t>26% and 38% ‘most-likely’ </a:t>
            </a:r>
          </a:p>
          <a:p>
            <a:pPr lvl="2"/>
            <a:r>
              <a:rPr lang="en-AU" sz="1600" dirty="0"/>
              <a:t>RCP 4.5</a:t>
            </a:r>
          </a:p>
          <a:p>
            <a:pPr lvl="1"/>
            <a:r>
              <a:rPr lang="en-AU" sz="2000" dirty="0"/>
              <a:t>41% and 49% ‘most-likely’ </a:t>
            </a:r>
          </a:p>
          <a:p>
            <a:pPr lvl="2"/>
            <a:r>
              <a:rPr lang="en-AU" sz="1600" dirty="0"/>
              <a:t>RCP 8.5</a:t>
            </a:r>
          </a:p>
          <a:p>
            <a:r>
              <a:rPr lang="en-AU" sz="2400" dirty="0"/>
              <a:t>Variability increased</a:t>
            </a:r>
          </a:p>
          <a:p>
            <a:pPr lvl="1"/>
            <a:r>
              <a:rPr lang="en-AU" sz="2000" dirty="0"/>
              <a:t>SD of 2.5 t/ha under the ‘most likely’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0C5734-D1C1-4060-8E69-A53B162E66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345723"/>
            <a:ext cx="4038600" cy="2453392"/>
          </a:xfrm>
        </p:spPr>
        <p:txBody>
          <a:bodyPr>
            <a:normAutofit/>
          </a:bodyPr>
          <a:lstStyle/>
          <a:p>
            <a:r>
              <a:rPr lang="en-AU" sz="2400" dirty="0"/>
              <a:t>Adaptations</a:t>
            </a:r>
          </a:p>
          <a:p>
            <a:pPr lvl="1"/>
            <a:r>
              <a:rPr lang="en-AU" sz="2000" dirty="0"/>
              <a:t>Drier regions </a:t>
            </a:r>
          </a:p>
          <a:p>
            <a:pPr lvl="2"/>
            <a:r>
              <a:rPr lang="en-AU" sz="1800" dirty="0"/>
              <a:t>Transformational</a:t>
            </a:r>
          </a:p>
          <a:p>
            <a:pPr lvl="2"/>
            <a:r>
              <a:rPr lang="en-AU" sz="1800" dirty="0"/>
              <a:t>Mixed farming systems </a:t>
            </a:r>
          </a:p>
          <a:p>
            <a:pPr lvl="1"/>
            <a:r>
              <a:rPr lang="en-AU" sz="2000" dirty="0"/>
              <a:t>Mixed rainfall regions</a:t>
            </a:r>
          </a:p>
          <a:p>
            <a:pPr lvl="2"/>
            <a:r>
              <a:rPr lang="en-AU" sz="1800" dirty="0"/>
              <a:t>Cultivar and sowing times</a:t>
            </a:r>
          </a:p>
          <a:p>
            <a:endParaRPr lang="en-AU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B68DA9C-E50E-46AE-B050-F6EBB2B234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2000" dirty="0"/>
              <a:t>Case Study 3: Trends in wheat yields under representative climate futures: Implications for climate adaptation</a:t>
            </a:r>
            <a:endParaRPr lang="en-AU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C9E3CD2-FBDD-4A1B-9206-990A8C6A111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2985" y="3701143"/>
            <a:ext cx="7070271" cy="269422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FD01231-7658-4E9C-B6DA-3285AE20D7EF}"/>
              </a:ext>
            </a:extLst>
          </p:cNvPr>
          <p:cNvSpPr/>
          <p:nvPr/>
        </p:nvSpPr>
        <p:spPr>
          <a:xfrm>
            <a:off x="6639221" y="6488668"/>
            <a:ext cx="23861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en-AU" dirty="0"/>
              <a:t>Taylor et al. (2018)</a:t>
            </a:r>
          </a:p>
        </p:txBody>
      </p:sp>
    </p:spTree>
    <p:extLst>
      <p:ext uri="{BB962C8B-B14F-4D97-AF65-F5344CB8AC3E}">
        <p14:creationId xmlns:p14="http://schemas.microsoft.com/office/powerpoint/2010/main" val="3276567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F5E4C54-F200-4452-B467-FED92B75B7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Gradual vs variable scaling</a:t>
            </a:r>
          </a:p>
          <a:p>
            <a:pPr lvl="1"/>
            <a:r>
              <a:rPr lang="en-GB" dirty="0"/>
              <a:t>Variable includes extreme climate events</a:t>
            </a:r>
          </a:p>
          <a:p>
            <a:r>
              <a:rPr lang="en-AU" dirty="0"/>
              <a:t>Variable scaling consistently simulated lower pasture production than the gradual approach </a:t>
            </a:r>
          </a:p>
          <a:p>
            <a:pPr lvl="1"/>
            <a:endParaRPr lang="en-AU" dirty="0"/>
          </a:p>
          <a:p>
            <a:endParaRPr lang="en-AU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DC77E27-CBAC-4749-B754-B83D21C8360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Extreme Events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FF11A47-7717-414E-81B6-532B0F33E3A9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035629" y="3910152"/>
            <a:ext cx="4186736" cy="2841942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C852C7D-89D3-42BA-95FB-FC166FF11E23}"/>
              </a:ext>
            </a:extLst>
          </p:cNvPr>
          <p:cNvSpPr/>
          <p:nvPr/>
        </p:nvSpPr>
        <p:spPr>
          <a:xfrm>
            <a:off x="6967569" y="6488668"/>
            <a:ext cx="22192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dirty="0"/>
              <a:t>Harrison et al. (2016) </a:t>
            </a:r>
          </a:p>
        </p:txBody>
      </p:sp>
    </p:spTree>
    <p:extLst>
      <p:ext uri="{BB962C8B-B14F-4D97-AF65-F5344CB8AC3E}">
        <p14:creationId xmlns:p14="http://schemas.microsoft.com/office/powerpoint/2010/main" val="29905767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396FAD6-9CF3-444A-86D8-AF64B2FFC2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Risk of compounding uncertainty in scaling</a:t>
            </a:r>
          </a:p>
          <a:p>
            <a:pPr lvl="1"/>
            <a:r>
              <a:rPr lang="en-AU" dirty="0"/>
              <a:t>Is this an issue?</a:t>
            </a:r>
          </a:p>
          <a:p>
            <a:r>
              <a:rPr lang="en-AU" dirty="0"/>
              <a:t>Scaling method </a:t>
            </a:r>
          </a:p>
          <a:p>
            <a:pPr lvl="1"/>
            <a:r>
              <a:rPr lang="en-AU" dirty="0"/>
              <a:t>Less important than understanding general trends in rainfall and temperature within a season and region</a:t>
            </a:r>
          </a:p>
          <a:p>
            <a:r>
              <a:rPr lang="en-AU" dirty="0"/>
              <a:t>Improvements require</a:t>
            </a:r>
          </a:p>
          <a:p>
            <a:pPr lvl="1"/>
            <a:r>
              <a:rPr lang="en-AU" dirty="0"/>
              <a:t>Trends in variability</a:t>
            </a:r>
          </a:p>
          <a:p>
            <a:pPr lvl="1"/>
            <a:r>
              <a:rPr lang="en-AU" dirty="0"/>
              <a:t>Extreme events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5BF69CC-352A-4EB0-B011-DE79D8248D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b="1" dirty="0"/>
              <a:t>Conclusions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82792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8317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98F8F8D-445C-40CF-83A4-40C21E10DB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/>
              <a:t>Each industry requires regionally specific information about </a:t>
            </a:r>
          </a:p>
          <a:p>
            <a:pPr lvl="1"/>
            <a:r>
              <a:rPr lang="en-AU" dirty="0"/>
              <a:t>Future rainfall patterns </a:t>
            </a:r>
          </a:p>
          <a:p>
            <a:pPr lvl="2"/>
            <a:r>
              <a:rPr lang="en-AU" dirty="0"/>
              <a:t>Grass / crop growth patterns</a:t>
            </a:r>
          </a:p>
          <a:p>
            <a:pPr lvl="2"/>
            <a:r>
              <a:rPr lang="en-AU" dirty="0"/>
              <a:t>Shifts between summer vs winter dominant growth </a:t>
            </a:r>
          </a:p>
          <a:p>
            <a:pPr lvl="1"/>
            <a:r>
              <a:rPr lang="en-AU" dirty="0"/>
              <a:t>Within season temperature changes</a:t>
            </a:r>
          </a:p>
          <a:p>
            <a:pPr lvl="2"/>
            <a:r>
              <a:rPr lang="en-AU" dirty="0"/>
              <a:t>Chilling requirements, frost  </a:t>
            </a:r>
          </a:p>
          <a:p>
            <a:pPr lvl="2"/>
            <a:r>
              <a:rPr lang="en-AU" dirty="0"/>
              <a:t>Tolerance limits - C3 or C4 plants </a:t>
            </a:r>
          </a:p>
          <a:p>
            <a:pPr lvl="1"/>
            <a:r>
              <a:rPr lang="en-AU" dirty="0"/>
              <a:t>Changes in variability and frequency of extreme events</a:t>
            </a:r>
          </a:p>
          <a:p>
            <a:pPr lvl="2"/>
            <a:r>
              <a:rPr lang="en-AU" dirty="0"/>
              <a:t>Heat waves, drought, flooding, frost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439F51C-3421-4C91-81F7-15FB1FA5F6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Informing adaptation</a:t>
            </a:r>
          </a:p>
        </p:txBody>
      </p:sp>
    </p:spTree>
    <p:extLst>
      <p:ext uri="{BB962C8B-B14F-4D97-AF65-F5344CB8AC3E}">
        <p14:creationId xmlns:p14="http://schemas.microsoft.com/office/powerpoint/2010/main" val="3416813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A9B517C-DD1C-4644-8149-1EDFEC737E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AU" dirty="0"/>
              <a:t>5 grazing sites in eastern Australia</a:t>
            </a:r>
          </a:p>
          <a:p>
            <a:pPr lvl="1"/>
            <a:r>
              <a:rPr lang="en-AU" dirty="0"/>
              <a:t>Subtropical SE Qld to cool temperate NW Tasmania</a:t>
            </a:r>
          </a:p>
          <a:p>
            <a:pPr lvl="1"/>
            <a:r>
              <a:rPr lang="en-AU" dirty="0"/>
              <a:t>Climate data from SILO database</a:t>
            </a:r>
          </a:p>
          <a:p>
            <a:r>
              <a:rPr lang="en-AU" dirty="0"/>
              <a:t>Baseline</a:t>
            </a:r>
          </a:p>
          <a:p>
            <a:pPr lvl="1"/>
            <a:r>
              <a:rPr lang="en-AU" dirty="0"/>
              <a:t>1971–2000 </a:t>
            </a:r>
          </a:p>
          <a:p>
            <a:pPr lvl="2"/>
            <a:r>
              <a:rPr lang="en-AU" dirty="0"/>
              <a:t>30 potential realisations of 2000</a:t>
            </a:r>
          </a:p>
          <a:p>
            <a:r>
              <a:rPr lang="en-AU" dirty="0"/>
              <a:t>Future climate scenarios</a:t>
            </a:r>
          </a:p>
          <a:p>
            <a:pPr lvl="2"/>
            <a:r>
              <a:rPr lang="en-AU" dirty="0"/>
              <a:t>A1FI and A1B emission scenarios </a:t>
            </a:r>
          </a:p>
          <a:p>
            <a:pPr lvl="2"/>
            <a:r>
              <a:rPr lang="en-AU" dirty="0"/>
              <a:t>Medium and high climate sensitivity</a:t>
            </a:r>
          </a:p>
          <a:p>
            <a:pPr lvl="1"/>
            <a:r>
              <a:rPr lang="en-AU" dirty="0"/>
              <a:t>30 potential realisations of 2030 and 2070</a:t>
            </a:r>
          </a:p>
          <a:p>
            <a:pPr lvl="2"/>
            <a:r>
              <a:rPr lang="en-AU" dirty="0"/>
              <a:t>CSIRO Mark 3 GCM (</a:t>
            </a:r>
            <a:r>
              <a:rPr lang="en-AU" dirty="0" err="1"/>
              <a:t>OzClim</a:t>
            </a:r>
            <a:r>
              <a:rPr lang="en-AU" dirty="0"/>
              <a:t> database)</a:t>
            </a:r>
          </a:p>
          <a:p>
            <a:pPr lvl="2"/>
            <a:r>
              <a:rPr lang="en-AU" dirty="0"/>
              <a:t>Monthly projections for mean temperature (ºC) and rainfall (%) change </a:t>
            </a:r>
          </a:p>
          <a:p>
            <a:pPr lvl="2"/>
            <a:r>
              <a:rPr lang="en-AU" dirty="0"/>
              <a:t>No detrending applied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3578A29-5BCB-4E72-A0C7-E7B9E2290E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88519" y="144501"/>
            <a:ext cx="7295610" cy="684469"/>
          </a:xfrm>
        </p:spPr>
        <p:txBody>
          <a:bodyPr/>
          <a:lstStyle/>
          <a:p>
            <a:r>
              <a:rPr lang="en-AU" sz="2400" dirty="0"/>
              <a:t>Case study 1:</a:t>
            </a:r>
            <a:br>
              <a:rPr lang="en-AU" sz="2400" dirty="0"/>
            </a:br>
            <a:r>
              <a:rPr lang="en-AU" sz="2400" dirty="0"/>
              <a:t>Climate change effects on pasture systems in SE Australia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6A1E327-C9D4-46AD-8B2A-EF071228B2C7}"/>
              </a:ext>
            </a:extLst>
          </p:cNvPr>
          <p:cNvSpPr/>
          <p:nvPr/>
        </p:nvSpPr>
        <p:spPr>
          <a:xfrm>
            <a:off x="7201612" y="6488668"/>
            <a:ext cx="20060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dirty="0"/>
              <a:t>Cullen et al. (2009) </a:t>
            </a:r>
          </a:p>
        </p:txBody>
      </p:sp>
    </p:spTree>
    <p:extLst>
      <p:ext uri="{BB962C8B-B14F-4D97-AF65-F5344CB8AC3E}">
        <p14:creationId xmlns:p14="http://schemas.microsoft.com/office/powerpoint/2010/main" val="1184709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45382CC-8024-4C6D-A3B1-1A09170FBD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25487"/>
            <a:ext cx="8229600" cy="2821966"/>
          </a:xfrm>
        </p:spPr>
        <p:txBody>
          <a:bodyPr/>
          <a:lstStyle/>
          <a:p>
            <a:r>
              <a:rPr lang="en-GB" dirty="0"/>
              <a:t>SGS and </a:t>
            </a:r>
            <a:r>
              <a:rPr lang="en-GB" dirty="0" err="1"/>
              <a:t>DairyMod</a:t>
            </a:r>
            <a:r>
              <a:rPr lang="en-GB" dirty="0"/>
              <a:t> pasture models </a:t>
            </a:r>
          </a:p>
          <a:p>
            <a:pPr lvl="3"/>
            <a:r>
              <a:rPr lang="en-GB" dirty="0"/>
              <a:t>(Johnson et al. 2003; Johnson et al. 2008)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32403A8-E2DD-4BD8-A8FE-C316F9AA05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88519" y="144501"/>
            <a:ext cx="7262952" cy="684469"/>
          </a:xfrm>
        </p:spPr>
        <p:txBody>
          <a:bodyPr/>
          <a:lstStyle/>
          <a:p>
            <a:r>
              <a:rPr lang="en-AU" sz="2400" dirty="0"/>
              <a:t>Case study 1:</a:t>
            </a:r>
            <a:br>
              <a:rPr lang="en-AU" sz="2400" dirty="0"/>
            </a:br>
            <a:r>
              <a:rPr lang="en-AU" sz="2400" dirty="0"/>
              <a:t>Climate change effects on pasture systems in SE Australia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525A3EA-6E41-4679-8946-2AEC300439D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158" y="2827715"/>
            <a:ext cx="7440386" cy="282196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CB41B479-2E2B-48EC-AF84-A14255AF2534}"/>
              </a:ext>
            </a:extLst>
          </p:cNvPr>
          <p:cNvSpPr/>
          <p:nvPr/>
        </p:nvSpPr>
        <p:spPr>
          <a:xfrm>
            <a:off x="7201612" y="6488668"/>
            <a:ext cx="20060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dirty="0"/>
              <a:t>Cullen et al. (2009) </a:t>
            </a:r>
          </a:p>
        </p:txBody>
      </p:sp>
    </p:spTree>
    <p:extLst>
      <p:ext uri="{BB962C8B-B14F-4D97-AF65-F5344CB8AC3E}">
        <p14:creationId xmlns:p14="http://schemas.microsoft.com/office/powerpoint/2010/main" val="3613602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533DAAD-911B-44C0-A735-B6DC3FFE54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6878"/>
            <a:ext cx="8479971" cy="2375652"/>
          </a:xfrm>
        </p:spPr>
        <p:txBody>
          <a:bodyPr/>
          <a:lstStyle/>
          <a:p>
            <a:r>
              <a:rPr lang="en-AU" sz="2400" dirty="0"/>
              <a:t>Changes to seasonal pasture growth </a:t>
            </a:r>
          </a:p>
          <a:p>
            <a:pPr lvl="1"/>
            <a:r>
              <a:rPr lang="en-AU" sz="2000" dirty="0"/>
              <a:t>Higher winter growth and early spring growth rates</a:t>
            </a:r>
          </a:p>
          <a:p>
            <a:pPr lvl="1"/>
            <a:r>
              <a:rPr lang="en-AU" sz="2000" dirty="0"/>
              <a:t>Earlier onset of a hotter a drier summer </a:t>
            </a:r>
          </a:p>
          <a:p>
            <a:r>
              <a:rPr lang="en-AU" sz="2400" dirty="0"/>
              <a:t>Adaptation options </a:t>
            </a:r>
          </a:p>
          <a:p>
            <a:pPr lvl="1"/>
            <a:r>
              <a:rPr lang="en-AU" sz="2000" dirty="0"/>
              <a:t>Focus on increasing winter pasture growth </a:t>
            </a:r>
          </a:p>
          <a:p>
            <a:pPr lvl="1"/>
            <a:r>
              <a:rPr lang="en-AU" sz="2000" dirty="0"/>
              <a:t>Selection or breeding for deeper rooted and more heat tolerant pastures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AFACB5B-48F6-4921-9F4E-8EDED63FBB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88519" y="144501"/>
            <a:ext cx="7301052" cy="684469"/>
          </a:xfrm>
        </p:spPr>
        <p:txBody>
          <a:bodyPr/>
          <a:lstStyle/>
          <a:p>
            <a:r>
              <a:rPr lang="en-AU" sz="2400" dirty="0"/>
              <a:t>Case study 1:</a:t>
            </a:r>
            <a:br>
              <a:rPr lang="en-AU" sz="2400" dirty="0"/>
            </a:br>
            <a:r>
              <a:rPr lang="en-AU" sz="2400" dirty="0"/>
              <a:t>Climate change effects on pasture systems in SE Australia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6DFBE3-A623-4088-B9C7-090265DC5AC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315" y="3837214"/>
            <a:ext cx="7287986" cy="281939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A5ACA93-604B-4F25-A3D8-0CC6D2DCC67A}"/>
              </a:ext>
            </a:extLst>
          </p:cNvPr>
          <p:cNvSpPr/>
          <p:nvPr/>
        </p:nvSpPr>
        <p:spPr>
          <a:xfrm>
            <a:off x="7201612" y="6488668"/>
            <a:ext cx="20060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dirty="0"/>
              <a:t>Cullen et al. (2009) </a:t>
            </a:r>
          </a:p>
        </p:txBody>
      </p:sp>
    </p:spTree>
    <p:extLst>
      <p:ext uri="{BB962C8B-B14F-4D97-AF65-F5344CB8AC3E}">
        <p14:creationId xmlns:p14="http://schemas.microsoft.com/office/powerpoint/2010/main" val="228661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C77BD5B-7ACB-467F-8C79-7AA365E613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AU" dirty="0"/>
              <a:t>System and sites</a:t>
            </a:r>
          </a:p>
          <a:p>
            <a:pPr lvl="1"/>
            <a:r>
              <a:rPr lang="en-AU" dirty="0"/>
              <a:t>Grazed pasture systems </a:t>
            </a:r>
          </a:p>
          <a:p>
            <a:pPr lvl="1"/>
            <a:r>
              <a:rPr lang="en-AU" dirty="0"/>
              <a:t>Hamilton (high rainfall) &amp; Birchip (low rainfall)</a:t>
            </a:r>
          </a:p>
          <a:p>
            <a:pPr lvl="1"/>
            <a:r>
              <a:rPr lang="en-AU" dirty="0"/>
              <a:t>High and low SOC starting points</a:t>
            </a:r>
          </a:p>
          <a:p>
            <a:r>
              <a:rPr lang="en-AU" dirty="0"/>
              <a:t>Climate libraries </a:t>
            </a:r>
          </a:p>
          <a:p>
            <a:pPr lvl="1"/>
            <a:r>
              <a:rPr lang="en-AU" dirty="0"/>
              <a:t>2017 to 2090 daily sequence generated </a:t>
            </a:r>
          </a:p>
          <a:p>
            <a:pPr lvl="1"/>
            <a:r>
              <a:rPr lang="en-AU" dirty="0"/>
              <a:t>Change factors applied to SILO data (1940-2017)</a:t>
            </a:r>
          </a:p>
          <a:p>
            <a:pPr lvl="1"/>
            <a:r>
              <a:rPr lang="en-AU" dirty="0"/>
              <a:t>Detrended for temperature</a:t>
            </a:r>
          </a:p>
          <a:p>
            <a:r>
              <a:rPr lang="en-AU" dirty="0"/>
              <a:t>SOM modelled with</a:t>
            </a:r>
          </a:p>
          <a:p>
            <a:pPr lvl="1"/>
            <a:r>
              <a:rPr lang="en-AU" dirty="0"/>
              <a:t>SGS pasture model</a:t>
            </a:r>
          </a:p>
          <a:p>
            <a:pPr lvl="1"/>
            <a:r>
              <a:rPr lang="en-AU" dirty="0"/>
              <a:t>Roth C soil OM model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E738CA5-208A-4F60-AA21-BF29EFCA4F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sz="2000" dirty="0"/>
              <a:t>Case study 2: </a:t>
            </a:r>
            <a:r>
              <a:rPr lang="en-GB" sz="2000" dirty="0"/>
              <a:t>Potential impacts of climate change on soil organic carbon and productivity in pastures of SE Australia</a:t>
            </a:r>
            <a:endParaRPr lang="en-AU"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BBD84A4-BBF9-436C-8D48-A637180ABC6C}"/>
              </a:ext>
            </a:extLst>
          </p:cNvPr>
          <p:cNvSpPr/>
          <p:nvPr/>
        </p:nvSpPr>
        <p:spPr>
          <a:xfrm>
            <a:off x="7201612" y="6480557"/>
            <a:ext cx="20258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dirty="0"/>
              <a:t>Meyer et al. (2018) </a:t>
            </a:r>
          </a:p>
        </p:txBody>
      </p:sp>
    </p:spTree>
    <p:extLst>
      <p:ext uri="{BB962C8B-B14F-4D97-AF65-F5344CB8AC3E}">
        <p14:creationId xmlns:p14="http://schemas.microsoft.com/office/powerpoint/2010/main" val="3797367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30AB4C5-6523-4A84-9628-5A3FED3FF5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AU" dirty="0"/>
              <a:t>Scaling </a:t>
            </a:r>
          </a:p>
          <a:p>
            <a:pPr lvl="1"/>
            <a:r>
              <a:rPr lang="en-AU" dirty="0"/>
              <a:t>Similar approach to Cullen et al. (2009)</a:t>
            </a:r>
          </a:p>
          <a:p>
            <a:pPr lvl="1"/>
            <a:r>
              <a:rPr lang="en-AU" dirty="0"/>
              <a:t>Change factors derived from </a:t>
            </a:r>
            <a:r>
              <a:rPr lang="en-AU" dirty="0" err="1"/>
              <a:t>SimCLIM</a:t>
            </a:r>
            <a:r>
              <a:rPr lang="en-AU" dirty="0"/>
              <a:t> 2013 AR5</a:t>
            </a:r>
          </a:p>
          <a:p>
            <a:pPr lvl="1"/>
            <a:r>
              <a:rPr lang="en-AU" dirty="0"/>
              <a:t>40 x CMIP 5 GCMs included in ensemble</a:t>
            </a:r>
          </a:p>
          <a:p>
            <a:r>
              <a:rPr lang="en-AU" dirty="0"/>
              <a:t>GCMs selected for </a:t>
            </a:r>
          </a:p>
          <a:p>
            <a:pPr lvl="1"/>
            <a:r>
              <a:rPr lang="en-AU" dirty="0"/>
              <a:t>10</a:t>
            </a:r>
            <a:r>
              <a:rPr lang="en-AU" baseline="30000" dirty="0"/>
              <a:t>th</a:t>
            </a:r>
            <a:r>
              <a:rPr lang="en-AU" dirty="0"/>
              <a:t>, 50</a:t>
            </a:r>
            <a:r>
              <a:rPr lang="en-AU" baseline="30000" dirty="0"/>
              <a:t>th</a:t>
            </a:r>
            <a:r>
              <a:rPr lang="en-AU" dirty="0"/>
              <a:t> and 90</a:t>
            </a:r>
            <a:r>
              <a:rPr lang="en-AU" baseline="30000" dirty="0"/>
              <a:t>th</a:t>
            </a:r>
            <a:r>
              <a:rPr lang="en-AU" dirty="0"/>
              <a:t> PCTL </a:t>
            </a:r>
          </a:p>
          <a:p>
            <a:pPr lvl="2"/>
            <a:r>
              <a:rPr lang="en-AU" dirty="0"/>
              <a:t>Temperature (</a:t>
            </a:r>
            <a:r>
              <a:rPr lang="en-AU" dirty="0" err="1"/>
              <a:t>GCMt</a:t>
            </a:r>
            <a:r>
              <a:rPr lang="en-AU" dirty="0"/>
              <a:t>) </a:t>
            </a:r>
          </a:p>
          <a:p>
            <a:pPr lvl="2"/>
            <a:r>
              <a:rPr lang="en-AU" dirty="0"/>
              <a:t>Rainfall (</a:t>
            </a:r>
            <a:r>
              <a:rPr lang="en-AU" dirty="0" err="1"/>
              <a:t>GCMr</a:t>
            </a:r>
            <a:r>
              <a:rPr lang="en-AU" dirty="0"/>
              <a:t>) </a:t>
            </a:r>
          </a:p>
          <a:p>
            <a:pPr lvl="1"/>
            <a:r>
              <a:rPr lang="en-AU" dirty="0"/>
              <a:t>Developed 5 future climate scenarios</a:t>
            </a:r>
          </a:p>
          <a:p>
            <a:pPr lvl="3"/>
            <a:r>
              <a:rPr lang="en-AU" dirty="0"/>
              <a:t>For each 4.5 and 8.5 RCPs</a:t>
            </a:r>
          </a:p>
          <a:p>
            <a:pPr lvl="2"/>
            <a:r>
              <a:rPr lang="en-AU" dirty="0"/>
              <a:t>Hot and dry (90</a:t>
            </a:r>
            <a:r>
              <a:rPr lang="en-AU" baseline="30000" dirty="0"/>
              <a:t>th</a:t>
            </a:r>
            <a:r>
              <a:rPr lang="en-AU" dirty="0"/>
              <a:t> PCTL GCMt90) and 10</a:t>
            </a:r>
            <a:r>
              <a:rPr lang="en-AU" baseline="30000" dirty="0"/>
              <a:t>th</a:t>
            </a:r>
            <a:r>
              <a:rPr lang="en-AU" dirty="0"/>
              <a:t> PCTL GCMr10)</a:t>
            </a:r>
          </a:p>
          <a:p>
            <a:pPr lvl="2"/>
            <a:r>
              <a:rPr lang="en-AU" dirty="0"/>
              <a:t>Warm and dry (10</a:t>
            </a:r>
            <a:r>
              <a:rPr lang="en-AU" baseline="30000" dirty="0"/>
              <a:t>th</a:t>
            </a:r>
            <a:r>
              <a:rPr lang="en-AU" dirty="0"/>
              <a:t> PCTL GCMt10 and GCMr10)</a:t>
            </a:r>
          </a:p>
          <a:p>
            <a:pPr lvl="2"/>
            <a:r>
              <a:rPr lang="en-AU" dirty="0"/>
              <a:t>Intermediate (50</a:t>
            </a:r>
            <a:r>
              <a:rPr lang="en-AU" baseline="30000" dirty="0"/>
              <a:t>th</a:t>
            </a:r>
            <a:r>
              <a:rPr lang="en-AU" dirty="0"/>
              <a:t> PCTL </a:t>
            </a:r>
            <a:r>
              <a:rPr lang="en-AU" dirty="0" err="1"/>
              <a:t>GCMt</a:t>
            </a:r>
            <a:r>
              <a:rPr lang="en-AU" dirty="0"/>
              <a:t> and </a:t>
            </a:r>
            <a:r>
              <a:rPr lang="en-AU" dirty="0" err="1"/>
              <a:t>GCMr</a:t>
            </a:r>
            <a:r>
              <a:rPr lang="en-AU" dirty="0"/>
              <a:t>)</a:t>
            </a:r>
          </a:p>
          <a:p>
            <a:pPr lvl="2"/>
            <a:r>
              <a:rPr lang="en-AU" dirty="0"/>
              <a:t>Hot and wet (90</a:t>
            </a:r>
            <a:r>
              <a:rPr lang="en-AU" baseline="30000" dirty="0"/>
              <a:t>th</a:t>
            </a:r>
            <a:r>
              <a:rPr lang="en-AU" dirty="0"/>
              <a:t> PCTL GCMt90 and GCMr90)</a:t>
            </a:r>
          </a:p>
          <a:p>
            <a:pPr lvl="2"/>
            <a:r>
              <a:rPr lang="en-AU" dirty="0"/>
              <a:t>Warm and wet (GCMt10 and GCMr90)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D720C4F-B6D1-4F20-8DDB-86E31B7CBD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sz="2000" dirty="0"/>
              <a:t>Case study 2: </a:t>
            </a:r>
            <a:r>
              <a:rPr lang="en-GB" sz="2000" dirty="0"/>
              <a:t>Potential impacts of climate change on soil organic carbon and productivity in pastures of SE Australia</a:t>
            </a:r>
            <a:endParaRPr lang="en-AU"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1194244-BE67-439E-AC3F-5AAE5D9CDDB5}"/>
              </a:ext>
            </a:extLst>
          </p:cNvPr>
          <p:cNvSpPr/>
          <p:nvPr/>
        </p:nvSpPr>
        <p:spPr>
          <a:xfrm>
            <a:off x="7201612" y="6480557"/>
            <a:ext cx="20258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dirty="0"/>
              <a:t>Meyer et al. (2018) </a:t>
            </a:r>
          </a:p>
        </p:txBody>
      </p:sp>
    </p:spTree>
    <p:extLst>
      <p:ext uri="{BB962C8B-B14F-4D97-AF65-F5344CB8AC3E}">
        <p14:creationId xmlns:p14="http://schemas.microsoft.com/office/powerpoint/2010/main" val="2194340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84748C6-E7BE-43E6-9CF0-FAE160325B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51857"/>
            <a:ext cx="8229600" cy="5200703"/>
          </a:xfrm>
        </p:spPr>
        <p:txBody>
          <a:bodyPr>
            <a:normAutofit/>
          </a:bodyPr>
          <a:lstStyle/>
          <a:p>
            <a:r>
              <a:rPr lang="en-AU" sz="2000" dirty="0"/>
              <a:t>Modelled change in SOC </a:t>
            </a:r>
          </a:p>
          <a:p>
            <a:pPr lvl="1"/>
            <a:r>
              <a:rPr lang="en-AU" sz="1800" dirty="0"/>
              <a:t>2017 to 2090, for low and high initial SOC </a:t>
            </a:r>
          </a:p>
          <a:p>
            <a:r>
              <a:rPr lang="en-AU" sz="2000" dirty="0"/>
              <a:t>Slower SOC accumulation under dry (realistic) projections </a:t>
            </a:r>
          </a:p>
          <a:p>
            <a:pPr lvl="1"/>
            <a:r>
              <a:rPr lang="en-AU" sz="1800" dirty="0"/>
              <a:t>50 to 90% lower stocking rates by 2090</a:t>
            </a:r>
          </a:p>
          <a:p>
            <a:endParaRPr lang="en-AU" sz="20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56C96BB-9967-418D-BD23-7048872D103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sz="2000" dirty="0"/>
              <a:t>Case study 2: </a:t>
            </a:r>
            <a:r>
              <a:rPr lang="en-GB" sz="2000" dirty="0"/>
              <a:t>Potential impacts of climate change on soil organic carbon and productivity in pastures of SE Australia</a:t>
            </a:r>
            <a:endParaRPr lang="en-AU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2C1B600-4672-4ADB-8CD5-DC9822395875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314" y="3080655"/>
            <a:ext cx="7489372" cy="354031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4B3FABE0-DFC6-4A7C-81D5-11FB88FD23A3}"/>
              </a:ext>
            </a:extLst>
          </p:cNvPr>
          <p:cNvSpPr/>
          <p:nvPr/>
        </p:nvSpPr>
        <p:spPr>
          <a:xfrm>
            <a:off x="7201612" y="6480557"/>
            <a:ext cx="20258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dirty="0"/>
              <a:t>Meyer et al. (2018) </a:t>
            </a:r>
          </a:p>
        </p:txBody>
      </p:sp>
    </p:spTree>
    <p:extLst>
      <p:ext uri="{BB962C8B-B14F-4D97-AF65-F5344CB8AC3E}">
        <p14:creationId xmlns:p14="http://schemas.microsoft.com/office/powerpoint/2010/main" val="875521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0C744D3-43AD-4FE5-B276-F24540049D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1526877"/>
            <a:ext cx="8229600" cy="4925683"/>
          </a:xfrm>
        </p:spPr>
        <p:txBody>
          <a:bodyPr>
            <a:normAutofit fontScale="77500" lnSpcReduction="20000"/>
          </a:bodyPr>
          <a:lstStyle/>
          <a:p>
            <a:r>
              <a:rPr lang="en-GB" dirty="0"/>
              <a:t>10 wheat sites across southern Australia </a:t>
            </a:r>
          </a:p>
          <a:p>
            <a:pPr lvl="1"/>
            <a:r>
              <a:rPr lang="en-GB" dirty="0"/>
              <a:t>Built on approaches of Cullen et al. (2009) &amp; Meyer et al. (2018)</a:t>
            </a:r>
          </a:p>
          <a:p>
            <a:pPr lvl="1"/>
            <a:r>
              <a:rPr lang="en-AU" dirty="0"/>
              <a:t>Climate Change in Australia, RCP4.5 and RCP8.5</a:t>
            </a:r>
          </a:p>
          <a:p>
            <a:pPr lvl="3"/>
            <a:r>
              <a:rPr lang="en-GB" dirty="0" err="1"/>
              <a:t>Whetton</a:t>
            </a:r>
            <a:r>
              <a:rPr lang="en-GB" dirty="0"/>
              <a:t> et al. (2012)</a:t>
            </a:r>
          </a:p>
          <a:p>
            <a:r>
              <a:rPr lang="en-AU" dirty="0"/>
              <a:t>Full suite of available GCMs was organised, then ranked using a multivariate ordering technique </a:t>
            </a:r>
          </a:p>
          <a:p>
            <a:pPr lvl="3"/>
            <a:r>
              <a:rPr lang="en-AU" dirty="0" err="1"/>
              <a:t>Kokic</a:t>
            </a:r>
            <a:r>
              <a:rPr lang="en-AU" dirty="0"/>
              <a:t> et al. (2002)</a:t>
            </a:r>
          </a:p>
          <a:p>
            <a:pPr lvl="1"/>
            <a:r>
              <a:rPr lang="en-AU" dirty="0"/>
              <a:t>‘most likely’ case - &gt;30% of GCMs in agreement</a:t>
            </a:r>
          </a:p>
          <a:p>
            <a:pPr lvl="2"/>
            <a:r>
              <a:rPr lang="en-AU" dirty="0"/>
              <a:t>Mean GCM selected</a:t>
            </a:r>
          </a:p>
          <a:p>
            <a:pPr lvl="1"/>
            <a:r>
              <a:rPr lang="en-AU" dirty="0"/>
              <a:t>‘best’ case - highest rainfall and lowest temperature increase</a:t>
            </a:r>
          </a:p>
          <a:p>
            <a:pPr lvl="2"/>
            <a:r>
              <a:rPr lang="en-AU" dirty="0"/>
              <a:t>Minimum temp GCM used</a:t>
            </a:r>
          </a:p>
          <a:p>
            <a:pPr lvl="1"/>
            <a:r>
              <a:rPr lang="en-AU" dirty="0"/>
              <a:t>‘worst’ case - lowest rainfall and highest temperature increase </a:t>
            </a:r>
          </a:p>
          <a:p>
            <a:pPr lvl="2"/>
            <a:r>
              <a:rPr lang="en-AU" dirty="0"/>
              <a:t>Maximum GCM used</a:t>
            </a:r>
            <a:endParaRPr lang="en-GB" dirty="0"/>
          </a:p>
          <a:p>
            <a:pPr lvl="2"/>
            <a:endParaRPr lang="en-AU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6CDAAC0-5FEC-49B8-9BB6-8ADDA1A4BE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2000" dirty="0"/>
              <a:t>Case Study 3: Trends in wheat yields under representative climate futures: Implications for climate adaptation</a:t>
            </a:r>
            <a:endParaRPr lang="en-AU"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9564644-7DD5-46D1-B49C-AA7F8F8D9C1E}"/>
              </a:ext>
            </a:extLst>
          </p:cNvPr>
          <p:cNvSpPr/>
          <p:nvPr/>
        </p:nvSpPr>
        <p:spPr>
          <a:xfrm>
            <a:off x="6639221" y="6488668"/>
            <a:ext cx="23861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en-AU" dirty="0"/>
              <a:t>Taylor et al. (2018)</a:t>
            </a:r>
          </a:p>
        </p:txBody>
      </p:sp>
    </p:spTree>
    <p:extLst>
      <p:ext uri="{BB962C8B-B14F-4D97-AF65-F5344CB8AC3E}">
        <p14:creationId xmlns:p14="http://schemas.microsoft.com/office/powerpoint/2010/main" val="446760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8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PICCC ne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4843</TotalTime>
  <Words>827</Words>
  <Application>Microsoft Office PowerPoint</Application>
  <PresentationFormat>On-screen Show (4:3)</PresentationFormat>
  <Paragraphs>125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ＭＳ Ｐゴシック</vt:lpstr>
      <vt:lpstr>Arial</vt:lpstr>
      <vt:lpstr>Calibri</vt:lpstr>
      <vt:lpstr>8_Office Theme</vt:lpstr>
      <vt:lpstr>PICCC new</vt:lpstr>
      <vt:lpstr>Using climate projections to understand impacts and inform agricultural adaptation</vt:lpstr>
      <vt:lpstr>Informing adaptation</vt:lpstr>
      <vt:lpstr>Case study 1: Climate change effects on pasture systems in SE Australia</vt:lpstr>
      <vt:lpstr>Case study 1: Climate change effects on pasture systems in SE Australia</vt:lpstr>
      <vt:lpstr>Case study 1: Climate change effects on pasture systems in SE Australia</vt:lpstr>
      <vt:lpstr>Case study 2: Potential impacts of climate change on soil organic carbon and productivity in pastures of SE Australia</vt:lpstr>
      <vt:lpstr>Case study 2: Potential impacts of climate change on soil organic carbon and productivity in pastures of SE Australia</vt:lpstr>
      <vt:lpstr>Case study 2: Potential impacts of climate change on soil organic carbon and productivity in pastures of SE Australia</vt:lpstr>
      <vt:lpstr>Case Study 3: Trends in wheat yields under representative climate futures: Implications for climate adaptation</vt:lpstr>
      <vt:lpstr>Case Study 3: Trends in wheat yields under representative climate futures: Implications for climate adaptation</vt:lpstr>
      <vt:lpstr>Case Study 3: Trends in wheat yields under representative climate futures: Implications for climate adaptation</vt:lpstr>
      <vt:lpstr>Extreme Events</vt:lpstr>
      <vt:lpstr>Conclusions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Climate Change, Agriculture and Food Production</dc:title>
  <dc:creator>Richard Eckard</dc:creator>
  <cp:lastModifiedBy>Richard Eckard</cp:lastModifiedBy>
  <cp:revision>124</cp:revision>
  <dcterms:created xsi:type="dcterms:W3CDTF">2017-03-09T06:18:35Z</dcterms:created>
  <dcterms:modified xsi:type="dcterms:W3CDTF">2018-11-18T05:50:32Z</dcterms:modified>
</cp:coreProperties>
</file>