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9" r:id="rId3"/>
    <p:sldId id="261" r:id="rId4"/>
    <p:sldId id="262" r:id="rId5"/>
    <p:sldId id="263" r:id="rId6"/>
    <p:sldId id="264" r:id="rId7"/>
    <p:sldId id="318" r:id="rId8"/>
    <p:sldId id="322" r:id="rId9"/>
    <p:sldId id="319" r:id="rId10"/>
    <p:sldId id="327" r:id="rId11"/>
    <p:sldId id="320" r:id="rId12"/>
    <p:sldId id="321" r:id="rId13"/>
    <p:sldId id="277" r:id="rId14"/>
    <p:sldId id="297" r:id="rId15"/>
    <p:sldId id="298" r:id="rId16"/>
    <p:sldId id="299" r:id="rId17"/>
    <p:sldId id="300" r:id="rId18"/>
    <p:sldId id="303" r:id="rId19"/>
    <p:sldId id="302" r:id="rId20"/>
    <p:sldId id="304" r:id="rId21"/>
    <p:sldId id="301" r:id="rId22"/>
    <p:sldId id="306" r:id="rId23"/>
    <p:sldId id="329" r:id="rId24"/>
    <p:sldId id="330" r:id="rId25"/>
    <p:sldId id="326" r:id="rId26"/>
    <p:sldId id="328" r:id="rId27"/>
    <p:sldId id="332" r:id="rId28"/>
    <p:sldId id="333" r:id="rId29"/>
    <p:sldId id="331" r:id="rId30"/>
    <p:sldId id="315" r:id="rId31"/>
    <p:sldId id="314" r:id="rId32"/>
    <p:sldId id="296"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5" autoAdjust="0"/>
    <p:restoredTop sz="94660"/>
  </p:normalViewPr>
  <p:slideViewPr>
    <p:cSldViewPr snapToGrid="0">
      <p:cViewPr varScale="1">
        <p:scale>
          <a:sx n="108" d="100"/>
          <a:sy n="108" d="100"/>
        </p:scale>
        <p:origin x="12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AAF66-0388-4428-AD92-D070CFC89DF3}" type="datetimeFigureOut">
              <a:rPr lang="en-AU" smtClean="0"/>
              <a:t>28/11/2018</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37075-AFBE-47E7-8A26-3B4FFDB07133}" type="slidenum">
              <a:rPr lang="en-AU" smtClean="0"/>
              <a:t>‹#›</a:t>
            </a:fld>
            <a:endParaRPr lang="en-AU"/>
          </a:p>
        </p:txBody>
      </p:sp>
    </p:spTree>
    <p:extLst>
      <p:ext uri="{BB962C8B-B14F-4D97-AF65-F5344CB8AC3E}">
        <p14:creationId xmlns:p14="http://schemas.microsoft.com/office/powerpoint/2010/main" val="320710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ALI based on</a:t>
            </a:r>
            <a:r>
              <a:rPr lang="en-AU" baseline="0" dirty="0" smtClean="0"/>
              <a:t> NCEP1, thus can extend back to 1960</a:t>
            </a:r>
            <a:endParaRPr lang="en-AU" dirty="0"/>
          </a:p>
        </p:txBody>
      </p:sp>
      <p:sp>
        <p:nvSpPr>
          <p:cNvPr id="4" name="Slide Number Placeholder 3"/>
          <p:cNvSpPr>
            <a:spLocks noGrp="1"/>
          </p:cNvSpPr>
          <p:nvPr>
            <p:ph type="sldNum" sz="quarter" idx="10"/>
          </p:nvPr>
        </p:nvSpPr>
        <p:spPr/>
        <p:txBody>
          <a:bodyPr/>
          <a:lstStyle/>
          <a:p>
            <a:fld id="{5F233755-A783-4B0E-B3B2-25FF74FF4941}" type="slidenum">
              <a:rPr lang="en-AU" altLang="en-US" smtClean="0"/>
              <a:pPr/>
              <a:t>4</a:t>
            </a:fld>
            <a:endParaRPr lang="en-AU" altLang="en-US"/>
          </a:p>
        </p:txBody>
      </p:sp>
    </p:spTree>
    <p:extLst>
      <p:ext uri="{BB962C8B-B14F-4D97-AF65-F5344CB8AC3E}">
        <p14:creationId xmlns:p14="http://schemas.microsoft.com/office/powerpoint/2010/main" val="15269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Note: ALI based on</a:t>
            </a:r>
            <a:r>
              <a:rPr lang="en-AU" baseline="0" dirty="0" smtClean="0"/>
              <a:t> NCEP1, thus can extend back to 1960. Similar to CMIP5 natural, except only CO2 altered, and only back to 1960</a:t>
            </a:r>
            <a:endParaRPr lang="en-AU" dirty="0"/>
          </a:p>
        </p:txBody>
      </p:sp>
      <p:sp>
        <p:nvSpPr>
          <p:cNvPr id="4" name="Slide Number Placeholder 3"/>
          <p:cNvSpPr>
            <a:spLocks noGrp="1"/>
          </p:cNvSpPr>
          <p:nvPr>
            <p:ph type="sldNum" sz="quarter" idx="10"/>
          </p:nvPr>
        </p:nvSpPr>
        <p:spPr/>
        <p:txBody>
          <a:bodyPr/>
          <a:lstStyle/>
          <a:p>
            <a:fld id="{5F233755-A783-4B0E-B3B2-25FF74FF4941}" type="slidenum">
              <a:rPr lang="en-AU" altLang="en-US" smtClean="0"/>
              <a:pPr/>
              <a:t>7</a:t>
            </a:fld>
            <a:endParaRPr lang="en-AU" altLang="en-US"/>
          </a:p>
        </p:txBody>
      </p:sp>
    </p:spTree>
    <p:extLst>
      <p:ext uri="{BB962C8B-B14F-4D97-AF65-F5344CB8AC3E}">
        <p14:creationId xmlns:p14="http://schemas.microsoft.com/office/powerpoint/2010/main" val="97357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Note: ALI based on</a:t>
            </a:r>
            <a:r>
              <a:rPr lang="en-AU" baseline="0" dirty="0" smtClean="0"/>
              <a:t> NCEP1, thus can extend back to 1960</a:t>
            </a:r>
            <a:endParaRPr lang="en-AU" dirty="0"/>
          </a:p>
        </p:txBody>
      </p:sp>
      <p:sp>
        <p:nvSpPr>
          <p:cNvPr id="4" name="Slide Number Placeholder 3"/>
          <p:cNvSpPr>
            <a:spLocks noGrp="1"/>
          </p:cNvSpPr>
          <p:nvPr>
            <p:ph type="sldNum" sz="quarter" idx="10"/>
          </p:nvPr>
        </p:nvSpPr>
        <p:spPr/>
        <p:txBody>
          <a:bodyPr/>
          <a:lstStyle/>
          <a:p>
            <a:fld id="{5F233755-A783-4B0E-B3B2-25FF74FF4941}" type="slidenum">
              <a:rPr lang="en-AU" altLang="en-US" smtClean="0"/>
              <a:pPr/>
              <a:t>9</a:t>
            </a:fld>
            <a:endParaRPr lang="en-AU" altLang="en-US"/>
          </a:p>
        </p:txBody>
      </p:sp>
    </p:spTree>
    <p:extLst>
      <p:ext uri="{BB962C8B-B14F-4D97-AF65-F5344CB8AC3E}">
        <p14:creationId xmlns:p14="http://schemas.microsoft.com/office/powerpoint/2010/main" val="164539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First of all, we forecast the event</a:t>
            </a:r>
            <a:endParaRPr lang="en-AU" dirty="0"/>
          </a:p>
        </p:txBody>
      </p:sp>
      <p:sp>
        <p:nvSpPr>
          <p:cNvPr id="4" name="Slide Number Placeholder 3"/>
          <p:cNvSpPr>
            <a:spLocks noGrp="1"/>
          </p:cNvSpPr>
          <p:nvPr>
            <p:ph type="sldNum" sz="quarter" idx="10"/>
          </p:nvPr>
        </p:nvSpPr>
        <p:spPr/>
        <p:txBody>
          <a:bodyPr/>
          <a:lstStyle/>
          <a:p>
            <a:fld id="{5F233755-A783-4B0E-B3B2-25FF74FF4941}" type="slidenum">
              <a:rPr lang="en-AU" altLang="en-US" smtClean="0"/>
              <a:pPr/>
              <a:t>14</a:t>
            </a:fld>
            <a:endParaRPr lang="en-AU" altLang="en-US"/>
          </a:p>
        </p:txBody>
      </p:sp>
    </p:spTree>
    <p:extLst>
      <p:ext uri="{BB962C8B-B14F-4D97-AF65-F5344CB8AC3E}">
        <p14:creationId xmlns:p14="http://schemas.microsoft.com/office/powerpoint/2010/main" val="31691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How to</a:t>
            </a:r>
            <a:r>
              <a:rPr lang="en-AU" baseline="0" dirty="0" smtClean="0"/>
              <a:t> remove?</a:t>
            </a:r>
            <a:endParaRPr lang="en-AU" dirty="0"/>
          </a:p>
        </p:txBody>
      </p:sp>
      <p:sp>
        <p:nvSpPr>
          <p:cNvPr id="4" name="Slide Number Placeholder 3"/>
          <p:cNvSpPr>
            <a:spLocks noGrp="1"/>
          </p:cNvSpPr>
          <p:nvPr>
            <p:ph type="sldNum" sz="quarter" idx="10"/>
          </p:nvPr>
        </p:nvSpPr>
        <p:spPr/>
        <p:txBody>
          <a:bodyPr/>
          <a:lstStyle/>
          <a:p>
            <a:fld id="{5F233755-A783-4B0E-B3B2-25FF74FF4941}" type="slidenum">
              <a:rPr lang="en-AU" altLang="en-US" smtClean="0">
                <a:solidFill>
                  <a:prstClr val="black"/>
                </a:solidFill>
              </a:rPr>
              <a:pPr/>
              <a:t>15</a:t>
            </a:fld>
            <a:endParaRPr lang="en-AU" altLang="en-US">
              <a:solidFill>
                <a:prstClr val="black"/>
              </a:solidFill>
            </a:endParaRPr>
          </a:p>
        </p:txBody>
      </p:sp>
    </p:spTree>
    <p:extLst>
      <p:ext uri="{BB962C8B-B14F-4D97-AF65-F5344CB8AC3E}">
        <p14:creationId xmlns:p14="http://schemas.microsoft.com/office/powerpoint/2010/main" val="23593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State</a:t>
            </a:r>
            <a:r>
              <a:rPr lang="en-AU" baseline="0" dirty="0" smtClean="0"/>
              <a:t> of the climate – window into the future</a:t>
            </a:r>
            <a:endParaRPr lang="en-AU" dirty="0"/>
          </a:p>
        </p:txBody>
      </p:sp>
      <p:sp>
        <p:nvSpPr>
          <p:cNvPr id="4" name="Slide Number Placeholder 3"/>
          <p:cNvSpPr>
            <a:spLocks noGrp="1"/>
          </p:cNvSpPr>
          <p:nvPr>
            <p:ph type="sldNum" sz="quarter" idx="10"/>
          </p:nvPr>
        </p:nvSpPr>
        <p:spPr/>
        <p:txBody>
          <a:bodyPr/>
          <a:lstStyle/>
          <a:p>
            <a:fld id="{5F233755-A783-4B0E-B3B2-25FF74FF4941}" type="slidenum">
              <a:rPr lang="en-AU" altLang="en-US" smtClean="0">
                <a:solidFill>
                  <a:prstClr val="black"/>
                </a:solidFill>
              </a:rPr>
              <a:pPr/>
              <a:t>33</a:t>
            </a:fld>
            <a:endParaRPr lang="en-AU" altLang="en-US">
              <a:solidFill>
                <a:prstClr val="black"/>
              </a:solidFill>
            </a:endParaRPr>
          </a:p>
        </p:txBody>
      </p:sp>
    </p:spTree>
    <p:extLst>
      <p:ext uri="{BB962C8B-B14F-4D97-AF65-F5344CB8AC3E}">
        <p14:creationId xmlns:p14="http://schemas.microsoft.com/office/powerpoint/2010/main" val="357778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5BA54C-DAC8-45D2-B460-744AE3170773}" type="datetimeFigureOut">
              <a:rPr lang="en-AU" smtClean="0"/>
              <a:t>28/11/2018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249764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BA54C-DAC8-45D2-B460-744AE3170773}" type="datetimeFigureOut">
              <a:rPr lang="en-AU" smtClean="0"/>
              <a:t>28/11/2018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220527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BA54C-DAC8-45D2-B460-744AE3170773}" type="datetimeFigureOut">
              <a:rPr lang="en-AU" smtClean="0"/>
              <a:t>28/11/2018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3786031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bwMode="auto">
          <a:xfrm>
            <a:off x="358775" y="296337"/>
            <a:ext cx="8431200"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a:defRPr/>
            </a:lvl1pPr>
          </a:lstStyle>
          <a:p>
            <a:pPr lvl="0"/>
            <a:r>
              <a:rPr lang="en-US" dirty="0" smtClean="0"/>
              <a:t>Slide heading</a:t>
            </a:r>
          </a:p>
        </p:txBody>
      </p:sp>
      <p:sp>
        <p:nvSpPr>
          <p:cNvPr id="3" name="Text Placeholder 2"/>
          <p:cNvSpPr>
            <a:spLocks noGrp="1"/>
          </p:cNvSpPr>
          <p:nvPr>
            <p:ph type="body" sz="quarter" idx="10"/>
          </p:nvPr>
        </p:nvSpPr>
        <p:spPr>
          <a:xfrm>
            <a:off x="360362" y="1140888"/>
            <a:ext cx="8431200" cy="4819649"/>
          </a:xfrm>
        </p:spPr>
        <p:txBody>
          <a:bodyPr/>
          <a:lstStyle>
            <a:lvl1pPr marL="180000" indent="-180000">
              <a:spcBef>
                <a:spcPts val="0"/>
              </a:spcBef>
              <a:defRPr lang="en-AU" sz="1600" kern="1200" baseline="0" dirty="0" smtClean="0">
                <a:solidFill>
                  <a:schemeClr val="bg1"/>
                </a:solidFill>
                <a:latin typeface="+mn-lt"/>
                <a:ea typeface="Geneva" charset="0"/>
                <a:cs typeface="Geneva" charset="0"/>
              </a:defRPr>
            </a:lvl1pPr>
            <a:lvl2pPr>
              <a:defRPr sz="1600"/>
            </a:lvl2pPr>
            <a:lvl3pPr>
              <a:defRPr sz="1600"/>
            </a:lvl3pPr>
          </a:lstStyle>
          <a:p>
            <a:pPr marL="180000" marR="0" lvl="0" indent="-180000" algn="l" defTabSz="457200" rtl="0" eaLnBrk="1" fontAlgn="base" latinLnBrk="0" hangingPunct="1">
              <a:lnSpc>
                <a:spcPct val="100000"/>
              </a:lnSpc>
              <a:spcBef>
                <a:spcPts val="1200"/>
              </a:spcBef>
              <a:spcAft>
                <a:spcPts val="400"/>
              </a:spcAft>
              <a:buClrTx/>
              <a:buSzTx/>
              <a:buFont typeface="Arial"/>
              <a:buChar char="•"/>
              <a:tabLst/>
            </a:pPr>
            <a:r>
              <a:rPr lang="en-US" smtClean="0"/>
              <a:t>Click to edit Master text styles</a:t>
            </a:r>
          </a:p>
          <a:p>
            <a:pPr marL="180000" marR="0" lvl="1" indent="-180000" algn="l" defTabSz="457200" rtl="0" eaLnBrk="1" fontAlgn="base" latinLnBrk="0" hangingPunct="1">
              <a:lnSpc>
                <a:spcPct val="100000"/>
              </a:lnSpc>
              <a:spcBef>
                <a:spcPts val="1200"/>
              </a:spcBef>
              <a:spcAft>
                <a:spcPts val="400"/>
              </a:spcAft>
              <a:buClrTx/>
              <a:buSzTx/>
              <a:buFont typeface="Arial"/>
              <a:buChar char="•"/>
              <a:tabLst/>
            </a:pPr>
            <a:r>
              <a:rPr lang="en-US" smtClean="0"/>
              <a:t>Second level</a:t>
            </a:r>
          </a:p>
          <a:p>
            <a:pPr marL="180000" marR="0" lvl="2" indent="-180000" algn="l" defTabSz="457200" rtl="0" eaLnBrk="1" fontAlgn="base" latinLnBrk="0" hangingPunct="1">
              <a:lnSpc>
                <a:spcPct val="100000"/>
              </a:lnSpc>
              <a:spcBef>
                <a:spcPts val="1200"/>
              </a:spcBef>
              <a:spcAft>
                <a:spcPts val="400"/>
              </a:spcAft>
              <a:buClrTx/>
              <a:buSzTx/>
              <a:buFont typeface="Arial"/>
              <a:buChar char="•"/>
              <a:tabLst/>
            </a:pPr>
            <a:r>
              <a:rPr lang="en-US" smtClean="0"/>
              <a:t>Third level</a:t>
            </a:r>
          </a:p>
        </p:txBody>
      </p:sp>
    </p:spTree>
    <p:extLst>
      <p:ext uri="{BB962C8B-B14F-4D97-AF65-F5344CB8AC3E}">
        <p14:creationId xmlns:p14="http://schemas.microsoft.com/office/powerpoint/2010/main" val="29919006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BA54C-DAC8-45D2-B460-744AE3170773}" type="datetimeFigureOut">
              <a:rPr lang="en-AU" smtClean="0"/>
              <a:t>28/11/2018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299955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5BA54C-DAC8-45D2-B460-744AE3170773}" type="datetimeFigureOut">
              <a:rPr lang="en-AU" smtClean="0"/>
              <a:t>28/11/2018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119034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5BA54C-DAC8-45D2-B460-744AE3170773}" type="datetimeFigureOut">
              <a:rPr lang="en-AU" smtClean="0"/>
              <a:t>28/11/2018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146096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5BA54C-DAC8-45D2-B460-744AE3170773}" type="datetimeFigureOut">
              <a:rPr lang="en-AU" smtClean="0"/>
              <a:t>28/11/2018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106231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5BA54C-DAC8-45D2-B460-744AE3170773}" type="datetimeFigureOut">
              <a:rPr lang="en-AU" smtClean="0"/>
              <a:t>28/11/2018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310008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BA54C-DAC8-45D2-B460-744AE3170773}" type="datetimeFigureOut">
              <a:rPr lang="en-AU" smtClean="0"/>
              <a:t>28/11/2018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111966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5BA54C-DAC8-45D2-B460-744AE3170773}" type="datetimeFigureOut">
              <a:rPr lang="en-AU" smtClean="0"/>
              <a:t>28/11/2018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272460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5BA54C-DAC8-45D2-B460-744AE3170773}" type="datetimeFigureOut">
              <a:rPr lang="en-AU" smtClean="0"/>
              <a:t>28/11/2018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3C884C-B5B1-4A61-BFA1-7112D710C82F}" type="slidenum">
              <a:rPr lang="en-AU" smtClean="0"/>
              <a:t>‹#›</a:t>
            </a:fld>
            <a:endParaRPr lang="en-AU"/>
          </a:p>
        </p:txBody>
      </p:sp>
    </p:spTree>
    <p:extLst>
      <p:ext uri="{BB962C8B-B14F-4D97-AF65-F5344CB8AC3E}">
        <p14:creationId xmlns:p14="http://schemas.microsoft.com/office/powerpoint/2010/main" val="376433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BA54C-DAC8-45D2-B460-744AE3170773}" type="datetimeFigureOut">
              <a:rPr lang="en-AU" smtClean="0"/>
              <a:t>28/11/2018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C884C-B5B1-4A61-BFA1-7112D710C82F}" type="slidenum">
              <a:rPr lang="en-AU" smtClean="0"/>
              <a:t>‹#›</a:t>
            </a:fld>
            <a:endParaRPr lang="en-AU"/>
          </a:p>
        </p:txBody>
      </p:sp>
    </p:spTree>
    <p:extLst>
      <p:ext uri="{BB962C8B-B14F-4D97-AF65-F5344CB8AC3E}">
        <p14:creationId xmlns:p14="http://schemas.microsoft.com/office/powerpoint/2010/main" val="935759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om.gov.au/research/publications/researchreports/BRR-018.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emf"/><Relationship Id="rId7"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p:cNvSpPr>
          <p:nvPr>
            <p:ph type="ctrTitle"/>
          </p:nvPr>
        </p:nvSpPr>
        <p:spPr>
          <a:xfrm>
            <a:off x="295347" y="3571754"/>
            <a:ext cx="4454074" cy="719138"/>
          </a:xfrm>
        </p:spPr>
        <p:txBody>
          <a:bodyPr>
            <a:noAutofit/>
          </a:bodyPr>
          <a:lstStyle/>
          <a:p>
            <a:r>
              <a:rPr lang="en-AU" sz="4000" b="1" dirty="0"/>
              <a:t>Seasonal Prediction Framework for attribution of extreme events in a changing climate</a:t>
            </a:r>
            <a:endParaRPr lang="en-AU" sz="4000" dirty="0"/>
          </a:p>
        </p:txBody>
      </p:sp>
      <p:sp>
        <p:nvSpPr>
          <p:cNvPr id="64519" name="Rectangle 7"/>
          <p:cNvSpPr>
            <a:spLocks noGrp="1"/>
          </p:cNvSpPr>
          <p:nvPr>
            <p:ph type="subTitle" idx="1"/>
          </p:nvPr>
        </p:nvSpPr>
        <p:spPr>
          <a:xfrm>
            <a:off x="295347" y="4582981"/>
            <a:ext cx="4779573" cy="719137"/>
          </a:xfrm>
        </p:spPr>
        <p:txBody>
          <a:bodyPr>
            <a:noAutofit/>
          </a:bodyPr>
          <a:lstStyle/>
          <a:p>
            <a:r>
              <a:rPr lang="en-AU" dirty="0" smtClean="0"/>
              <a:t>Pandora Hope, </a:t>
            </a:r>
            <a:br>
              <a:rPr lang="en-AU" dirty="0" smtClean="0"/>
            </a:br>
            <a:r>
              <a:rPr lang="en-AU" dirty="0" smtClean="0"/>
              <a:t>Guomin Wang, </a:t>
            </a:r>
            <a:r>
              <a:rPr lang="en-AU" dirty="0"/>
              <a:t>Eun-Pa Lim, </a:t>
            </a:r>
            <a:r>
              <a:rPr lang="en-AU" dirty="0" smtClean="0"/>
              <a:t/>
            </a:r>
            <a:br>
              <a:rPr lang="en-AU" dirty="0" smtClean="0"/>
            </a:br>
            <a:r>
              <a:rPr lang="en-AU" dirty="0" smtClean="0"/>
              <a:t>Harry Hendon, Michael Grose, Mitchell Black, Acacia Pepler, Andrew Dowdy and Julie Arblaster</a:t>
            </a:r>
            <a:endParaRPr lang="en-US"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384" y="579302"/>
            <a:ext cx="1762298" cy="70316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176" y="2422124"/>
            <a:ext cx="3454809" cy="230320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76" y="4502878"/>
            <a:ext cx="3530805" cy="2355122"/>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393" y="199542"/>
            <a:ext cx="3518374" cy="224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logo.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347" y="407631"/>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13303"/>
            <a:ext cx="9144000" cy="259957"/>
          </a:xfrm>
          <a:prstGeom prst="rect">
            <a:avLst/>
          </a:prstGeom>
          <a:solidFill>
            <a:schemeClr val="accent1"/>
          </a:solidFill>
        </p:spPr>
        <p:txBody>
          <a:bodyPr wrap="square" rtlCol="0">
            <a:spAutoFit/>
          </a:bodyPr>
          <a:lstStyle/>
          <a:p>
            <a:endParaRPr lang="en-AU" sz="1100" dirty="0"/>
          </a:p>
        </p:txBody>
      </p:sp>
      <p:sp>
        <p:nvSpPr>
          <p:cNvPr id="2" name="TextBox 1"/>
          <p:cNvSpPr txBox="1"/>
          <p:nvPr/>
        </p:nvSpPr>
        <p:spPr>
          <a:xfrm>
            <a:off x="0" y="6598043"/>
            <a:ext cx="9144000" cy="259957"/>
          </a:xfrm>
          <a:prstGeom prst="rect">
            <a:avLst/>
          </a:prstGeom>
          <a:solidFill>
            <a:schemeClr val="accent1"/>
          </a:solidFill>
        </p:spPr>
        <p:txBody>
          <a:bodyPr wrap="square" rtlCol="0">
            <a:spAutoFit/>
          </a:bodyPr>
          <a:lstStyle/>
          <a:p>
            <a:r>
              <a:rPr lang="en-AU" sz="1100" dirty="0" smtClean="0"/>
              <a:t>R&amp;D Workshop November 2018						Pandora.Hope@bom.gov.au</a:t>
            </a:r>
            <a:endParaRPr lang="en-AU" sz="1100" dirty="0"/>
          </a:p>
        </p:txBody>
      </p:sp>
    </p:spTree>
    <p:extLst>
      <p:ext uri="{BB962C8B-B14F-4D97-AF65-F5344CB8AC3E}">
        <p14:creationId xmlns:p14="http://schemas.microsoft.com/office/powerpoint/2010/main" val="2435955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48639"/>
          <a:stretch/>
        </p:blipFill>
        <p:spPr>
          <a:xfrm>
            <a:off x="517395" y="260649"/>
            <a:ext cx="8203803" cy="3018128"/>
          </a:xfrm>
          <a:prstGeom prst="rect">
            <a:avLst/>
          </a:prstGeom>
        </p:spPr>
      </p:pic>
      <p:sp>
        <p:nvSpPr>
          <p:cNvPr id="3" name="TextBox 2"/>
          <p:cNvSpPr txBox="1"/>
          <p:nvPr/>
        </p:nvSpPr>
        <p:spPr>
          <a:xfrm>
            <a:off x="1090645" y="3278777"/>
            <a:ext cx="6779830" cy="523220"/>
          </a:xfrm>
          <a:prstGeom prst="rect">
            <a:avLst/>
          </a:prstGeom>
          <a:noFill/>
        </p:spPr>
        <p:txBody>
          <a:bodyPr wrap="square" rtlCol="0">
            <a:spAutoFit/>
          </a:bodyPr>
          <a:lstStyle/>
          <a:p>
            <a:r>
              <a:rPr lang="en-AU" sz="2800" dirty="0" smtClean="0"/>
              <a:t>Soil Temperature anomaly</a:t>
            </a:r>
          </a:p>
        </p:txBody>
      </p:sp>
    </p:spTree>
    <p:extLst>
      <p:ext uri="{BB962C8B-B14F-4D97-AF65-F5344CB8AC3E}">
        <p14:creationId xmlns:p14="http://schemas.microsoft.com/office/powerpoint/2010/main" val="99868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1356"/>
            <a:ext cx="8839200" cy="1325563"/>
          </a:xfrm>
        </p:spPr>
        <p:txBody>
          <a:bodyPr>
            <a:normAutofit/>
          </a:bodyPr>
          <a:lstStyle/>
          <a:p>
            <a:r>
              <a:rPr lang="en-AU" dirty="0"/>
              <a:t>Estimating the impact of CO2 increase since 1960 on </a:t>
            </a:r>
            <a:r>
              <a:rPr lang="en-AU" dirty="0" smtClean="0"/>
              <a:t>the soil moisture </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3601" r="44872"/>
          <a:stretch/>
        </p:blipFill>
        <p:spPr>
          <a:xfrm>
            <a:off x="3431447" y="3501007"/>
            <a:ext cx="5193643" cy="3147443"/>
          </a:xfrm>
          <a:prstGeom prst="rect">
            <a:avLst/>
          </a:prstGeom>
        </p:spPr>
      </p:pic>
      <p:pic>
        <p:nvPicPr>
          <p:cNvPr id="5" name="Picture 4"/>
          <p:cNvPicPr>
            <a:picLocks noChangeAspect="1"/>
          </p:cNvPicPr>
          <p:nvPr/>
        </p:nvPicPr>
        <p:blipFill rotWithShape="1">
          <a:blip r:embed="rId3"/>
          <a:srcRect t="51802"/>
          <a:stretch/>
        </p:blipFill>
        <p:spPr>
          <a:xfrm>
            <a:off x="254165" y="2160272"/>
            <a:ext cx="8635669" cy="3873337"/>
          </a:xfrm>
          <a:prstGeom prst="rect">
            <a:avLst/>
          </a:prstGeom>
        </p:spPr>
      </p:pic>
    </p:spTree>
    <p:extLst>
      <p:ext uri="{BB962C8B-B14F-4D97-AF65-F5344CB8AC3E}">
        <p14:creationId xmlns:p14="http://schemas.microsoft.com/office/powerpoint/2010/main" val="3649369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09685" y="917059"/>
            <a:ext cx="7977115" cy="1143000"/>
          </a:xfrm>
          <a:prstGeom prst="rect">
            <a:avLst/>
          </a:prstGeom>
        </p:spPr>
        <p:txBody>
          <a:bodyPr/>
          <a:lst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a:lstStyle>
          <a:p>
            <a:pPr algn="l"/>
            <a:r>
              <a:rPr lang="en-AU" dirty="0" smtClean="0"/>
              <a:t>Estimating the impact of CO2 increase since 1960 on the full atmosphere</a:t>
            </a:r>
            <a:endParaRPr lang="en-AU" dirty="0"/>
          </a:p>
        </p:txBody>
      </p:sp>
      <p:sp>
        <p:nvSpPr>
          <p:cNvPr id="3" name="TextBox 2"/>
          <p:cNvSpPr txBox="1"/>
          <p:nvPr/>
        </p:nvSpPr>
        <p:spPr>
          <a:xfrm>
            <a:off x="232013" y="6100549"/>
            <a:ext cx="3480179" cy="646331"/>
          </a:xfrm>
          <a:prstGeom prst="rect">
            <a:avLst/>
          </a:prstGeom>
          <a:noFill/>
        </p:spPr>
        <p:txBody>
          <a:bodyPr wrap="square" rtlCol="0">
            <a:spAutoFit/>
          </a:bodyPr>
          <a:lstStyle/>
          <a:p>
            <a:r>
              <a:rPr lang="en-AU" dirty="0" smtClean="0"/>
              <a:t>Atmosphere is sensitive to actual SST</a:t>
            </a:r>
            <a:endParaRPr lang="en-AU" dirty="0"/>
          </a:p>
        </p:txBody>
      </p:sp>
      <p:pic>
        <p:nvPicPr>
          <p:cNvPr id="2" name="Picture 1"/>
          <p:cNvPicPr>
            <a:picLocks noChangeAspect="1"/>
          </p:cNvPicPr>
          <p:nvPr/>
        </p:nvPicPr>
        <p:blipFill rotWithShape="1">
          <a:blip r:embed="rId2"/>
          <a:srcRect t="46889"/>
          <a:stretch/>
        </p:blipFill>
        <p:spPr>
          <a:xfrm>
            <a:off x="709685" y="2209800"/>
            <a:ext cx="7569124" cy="3741008"/>
          </a:xfrm>
          <a:prstGeom prst="rect">
            <a:avLst/>
          </a:prstGeom>
        </p:spPr>
      </p:pic>
    </p:spTree>
    <p:extLst>
      <p:ext uri="{BB962C8B-B14F-4D97-AF65-F5344CB8AC3E}">
        <p14:creationId xmlns:p14="http://schemas.microsoft.com/office/powerpoint/2010/main" val="3044391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Building a Climatology</a:t>
            </a:r>
            <a:endParaRPr lang="en-AU" dirty="0"/>
          </a:p>
        </p:txBody>
      </p:sp>
      <p:sp>
        <p:nvSpPr>
          <p:cNvPr id="3" name="Content Placeholder 2"/>
          <p:cNvSpPr>
            <a:spLocks noGrp="1"/>
          </p:cNvSpPr>
          <p:nvPr>
            <p:ph idx="1"/>
          </p:nvPr>
        </p:nvSpPr>
        <p:spPr/>
        <p:txBody>
          <a:bodyPr>
            <a:normAutofit/>
          </a:bodyPr>
          <a:lstStyle/>
          <a:p>
            <a:r>
              <a:rPr lang="en-AU" dirty="0" smtClean="0"/>
              <a:t>The most recent 15 years around 2007: 2000-2014</a:t>
            </a:r>
          </a:p>
          <a:p>
            <a:r>
              <a:rPr lang="en-AU" dirty="0" smtClean="0"/>
              <a:t>11 ensemble members for one month forecasts starting in each year on 1</a:t>
            </a:r>
            <a:r>
              <a:rPr lang="en-AU" baseline="30000" dirty="0" smtClean="0"/>
              <a:t>st</a:t>
            </a:r>
            <a:r>
              <a:rPr lang="en-AU" dirty="0" smtClean="0"/>
              <a:t> of the month. </a:t>
            </a:r>
          </a:p>
          <a:p>
            <a:r>
              <a:rPr lang="en-AU" dirty="0" smtClean="0"/>
              <a:t>15 years x 11 members = 165 member ensemble.</a:t>
            </a:r>
          </a:p>
          <a:p>
            <a:pPr marL="0" indent="0">
              <a:buNone/>
            </a:pPr>
            <a:r>
              <a:rPr lang="en-AU" b="1" i="1" dirty="0" smtClean="0"/>
              <a:t>Corresponding 'counter-factual' 1960 climatology?</a:t>
            </a:r>
          </a:p>
          <a:p>
            <a:r>
              <a:rPr lang="en-AU" dirty="0" smtClean="0"/>
              <a:t>Using the same starts in 2000-2014, remove the anomaly from ocean, atmosphere and land and reforecast 165 members</a:t>
            </a:r>
          </a:p>
        </p:txBody>
      </p:sp>
    </p:spTree>
    <p:extLst>
      <p:ext uri="{BB962C8B-B14F-4D97-AF65-F5344CB8AC3E}">
        <p14:creationId xmlns:p14="http://schemas.microsoft.com/office/powerpoint/2010/main" val="2101019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900" dirty="0">
                <a:solidFill>
                  <a:schemeClr val="tx1"/>
                </a:solidFill>
              </a:rPr>
              <a:t>October 2015</a:t>
            </a:r>
            <a:r>
              <a:rPr lang="en-AU" sz="2800" dirty="0">
                <a:solidFill>
                  <a:schemeClr val="tx1"/>
                </a:solidFill>
              </a:rPr>
              <a:t/>
            </a:r>
            <a:br>
              <a:rPr lang="en-AU" sz="2800" dirty="0">
                <a:solidFill>
                  <a:schemeClr val="tx1"/>
                </a:solidFill>
              </a:rPr>
            </a:br>
            <a:r>
              <a:rPr lang="en-AU" sz="2800" dirty="0" err="1">
                <a:solidFill>
                  <a:schemeClr val="tx1"/>
                </a:solidFill>
              </a:rPr>
              <a:t>Tmax</a:t>
            </a:r>
            <a:r>
              <a:rPr lang="en-AU" sz="2800" dirty="0">
                <a:solidFill>
                  <a:schemeClr val="tx1"/>
                </a:solidFill>
              </a:rPr>
              <a:t> anomalies</a:t>
            </a:r>
            <a:br>
              <a:rPr lang="en-AU" sz="2800" dirty="0">
                <a:solidFill>
                  <a:schemeClr val="tx1"/>
                </a:solidFill>
              </a:rPr>
            </a:br>
            <a:endParaRPr lang="en-AU" sz="2800" dirty="0">
              <a:solidFill>
                <a:schemeClr val="tx1"/>
              </a:solidFill>
            </a:endParaRPr>
          </a:p>
        </p:txBody>
      </p:sp>
      <p:sp>
        <p:nvSpPr>
          <p:cNvPr id="3" name="Text Placeholder 2"/>
          <p:cNvSpPr>
            <a:spLocks noGrp="1"/>
          </p:cNvSpPr>
          <p:nvPr>
            <p:ph type="body" sz="quarter" idx="10"/>
          </p:nvPr>
        </p:nvSpPr>
        <p:spPr/>
        <p:txBody>
          <a:bodyPr/>
          <a:lstStyle/>
          <a:p>
            <a:endParaRPr lang="en-AU" sz="2400" dirty="0"/>
          </a:p>
          <a:p>
            <a:r>
              <a:rPr lang="en-AU" sz="2400" dirty="0">
                <a:solidFill>
                  <a:schemeClr val="tx1"/>
                </a:solidFill>
              </a:rPr>
              <a:t>Average daily </a:t>
            </a:r>
            <a:br>
              <a:rPr lang="en-AU" sz="2400" dirty="0">
                <a:solidFill>
                  <a:schemeClr val="tx1"/>
                </a:solidFill>
              </a:rPr>
            </a:br>
            <a:r>
              <a:rPr lang="en-AU" sz="2400" dirty="0">
                <a:solidFill>
                  <a:schemeClr val="tx1"/>
                </a:solidFill>
              </a:rPr>
              <a:t>maximum</a:t>
            </a:r>
            <a:br>
              <a:rPr lang="en-AU" sz="2400" dirty="0">
                <a:solidFill>
                  <a:schemeClr val="tx1"/>
                </a:solidFill>
              </a:rPr>
            </a:br>
            <a:r>
              <a:rPr lang="en-AU" sz="2400" dirty="0">
                <a:solidFill>
                  <a:schemeClr val="tx1"/>
                </a:solidFill>
              </a:rPr>
              <a:t>temperature</a:t>
            </a:r>
          </a:p>
          <a:p>
            <a:endParaRPr lang="en-AU" sz="2400" dirty="0">
              <a:solidFill>
                <a:schemeClr val="tx1"/>
              </a:solidFill>
            </a:endParaRPr>
          </a:p>
          <a:p>
            <a:endParaRPr lang="en-AU" sz="2400" dirty="0">
              <a:solidFill>
                <a:schemeClr val="tx1"/>
              </a:solidFill>
            </a:endParaRPr>
          </a:p>
          <a:p>
            <a:r>
              <a:rPr lang="en-AU" sz="2400" dirty="0">
                <a:solidFill>
                  <a:schemeClr val="tx1"/>
                </a:solidFill>
              </a:rPr>
              <a:t> Australia-wide</a:t>
            </a:r>
          </a:p>
          <a:p>
            <a:r>
              <a:rPr lang="en-AU" sz="2400" dirty="0">
                <a:solidFill>
                  <a:schemeClr val="tx1"/>
                </a:solidFill>
              </a:rPr>
              <a:t>+3.44°C </a:t>
            </a:r>
          </a:p>
          <a:p>
            <a:r>
              <a:rPr lang="en-AU" sz="2400" dirty="0">
                <a:solidFill>
                  <a:schemeClr val="tx1"/>
                </a:solidFill>
              </a:rPr>
              <a:t>Largest anomaly </a:t>
            </a:r>
            <a:br>
              <a:rPr lang="en-AU" sz="2400" dirty="0">
                <a:solidFill>
                  <a:schemeClr val="tx1"/>
                </a:solidFill>
              </a:rPr>
            </a:br>
            <a:r>
              <a:rPr lang="en-AU" sz="2400" dirty="0">
                <a:solidFill>
                  <a:schemeClr val="tx1"/>
                </a:solidFill>
              </a:rPr>
              <a:t>of any month!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521" y="5177476"/>
            <a:ext cx="5620216" cy="82327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692" y="846365"/>
            <a:ext cx="6801115" cy="433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308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2234646"/>
            <a:ext cx="8637588" cy="3509963"/>
          </a:xfrm>
        </p:spPr>
        <p:txBody>
          <a:bodyPr/>
          <a:lstStyle/>
          <a:p>
            <a:pPr>
              <a:buFont typeface="Arial" panose="020B0604020202020204" pitchFamily="34" charset="0"/>
              <a:buChar char="•"/>
            </a:pPr>
            <a:endParaRPr lang="en-AU" dirty="0" smtClean="0">
              <a:solidFill>
                <a:schemeClr val="bg2">
                  <a:lumMod val="10000"/>
                </a:schemeClr>
              </a:solidFill>
            </a:endParaRPr>
          </a:p>
        </p:txBody>
      </p:sp>
      <p:sp>
        <p:nvSpPr>
          <p:cNvPr id="2" name="Title 1"/>
          <p:cNvSpPr>
            <a:spLocks noGrp="1"/>
          </p:cNvSpPr>
          <p:nvPr>
            <p:ph type="title"/>
          </p:nvPr>
        </p:nvSpPr>
        <p:spPr>
          <a:xfrm>
            <a:off x="1" y="857250"/>
            <a:ext cx="2975213" cy="1033818"/>
          </a:xfrm>
          <a:solidFill>
            <a:schemeClr val="bg1"/>
          </a:solidFill>
        </p:spPr>
        <p:txBody>
          <a:bodyPr>
            <a:normAutofit fontScale="90000"/>
          </a:bodyPr>
          <a:lstStyle/>
          <a:p>
            <a:pPr algn="l"/>
            <a:r>
              <a:rPr lang="en-AU" dirty="0" smtClean="0"/>
              <a:t>October 2015 </a:t>
            </a:r>
            <a:r>
              <a:rPr lang="en-AU" dirty="0" err="1" smtClean="0"/>
              <a:t>Tmax</a:t>
            </a:r>
            <a:r>
              <a:rPr lang="en-AU" dirty="0" smtClean="0"/>
              <a:t> deciles</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422" y="863163"/>
            <a:ext cx="6883582" cy="429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384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9811"/>
          <a:stretch/>
        </p:blipFill>
        <p:spPr>
          <a:xfrm>
            <a:off x="-738378" y="1214076"/>
            <a:ext cx="9882378" cy="4235922"/>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89530" t="81865"/>
          <a:stretch/>
        </p:blipFill>
        <p:spPr>
          <a:xfrm>
            <a:off x="8375253" y="2062738"/>
            <a:ext cx="552714" cy="1944216"/>
          </a:xfrm>
          <a:prstGeom prst="rect">
            <a:avLst/>
          </a:prstGeom>
        </p:spPr>
      </p:pic>
      <p:sp>
        <p:nvSpPr>
          <p:cNvPr id="2" name="TextBox 1"/>
          <p:cNvSpPr txBox="1"/>
          <p:nvPr/>
        </p:nvSpPr>
        <p:spPr>
          <a:xfrm>
            <a:off x="4202812" y="3164033"/>
            <a:ext cx="2708628" cy="667987"/>
          </a:xfrm>
          <a:prstGeom prst="rect">
            <a:avLst/>
          </a:prstGeom>
          <a:noFill/>
        </p:spPr>
        <p:txBody>
          <a:bodyPr wrap="square" lIns="0" tIns="0" rIns="0" bIns="0" rtlCol="0">
            <a:noAutofit/>
          </a:bodyPr>
          <a:lstStyle/>
          <a:p>
            <a:r>
              <a:rPr lang="en-AU" sz="2400" b="1" dirty="0">
                <a:solidFill>
                  <a:schemeClr val="accent3">
                    <a:lumMod val="20000"/>
                    <a:lumOff val="80000"/>
                  </a:schemeClr>
                </a:solidFill>
                <a:latin typeface="Arial"/>
              </a:rPr>
              <a:t>+1.4      +2.2    +2.3</a:t>
            </a:r>
          </a:p>
        </p:txBody>
      </p:sp>
      <p:sp>
        <p:nvSpPr>
          <p:cNvPr id="11" name="TextBox 10"/>
          <p:cNvSpPr txBox="1"/>
          <p:nvPr/>
        </p:nvSpPr>
        <p:spPr>
          <a:xfrm>
            <a:off x="1395351" y="3332040"/>
            <a:ext cx="2167247" cy="239423"/>
          </a:xfrm>
          <a:prstGeom prst="rect">
            <a:avLst/>
          </a:prstGeom>
          <a:noFill/>
        </p:spPr>
        <p:txBody>
          <a:bodyPr wrap="square" lIns="0" tIns="0" rIns="0" bIns="0" rtlCol="0">
            <a:noAutofit/>
          </a:bodyPr>
          <a:lstStyle/>
          <a:p>
            <a:r>
              <a:rPr lang="en-AU" sz="2400" b="1" dirty="0">
                <a:solidFill>
                  <a:srgbClr val="7030A0"/>
                </a:solidFill>
                <a:latin typeface="Arial"/>
              </a:rPr>
              <a:t>IOD +0.76</a:t>
            </a:r>
          </a:p>
        </p:txBody>
      </p:sp>
      <p:sp>
        <p:nvSpPr>
          <p:cNvPr id="16" name="TextBox 15"/>
          <p:cNvSpPr txBox="1"/>
          <p:nvPr/>
        </p:nvSpPr>
        <p:spPr>
          <a:xfrm>
            <a:off x="1508170" y="3725144"/>
            <a:ext cx="807523" cy="213755"/>
          </a:xfrm>
          <a:prstGeom prst="rect">
            <a:avLst/>
          </a:prstGeom>
          <a:noFill/>
        </p:spPr>
        <p:txBody>
          <a:bodyPr wrap="square" lIns="0" tIns="0" rIns="0" bIns="0" rtlCol="0">
            <a:noAutofit/>
          </a:bodyPr>
          <a:lstStyle/>
          <a:p>
            <a:r>
              <a:rPr lang="en-AU" sz="2400" b="1" dirty="0">
                <a:solidFill>
                  <a:srgbClr val="7030A0"/>
                </a:solidFill>
                <a:latin typeface="Arial"/>
              </a:rPr>
              <a:t>+0.63</a:t>
            </a:r>
          </a:p>
        </p:txBody>
      </p:sp>
      <p:sp>
        <p:nvSpPr>
          <p:cNvPr id="17" name="TextBox 16"/>
          <p:cNvSpPr txBox="1"/>
          <p:nvPr/>
        </p:nvSpPr>
        <p:spPr>
          <a:xfrm>
            <a:off x="-177421" y="5069973"/>
            <a:ext cx="4951302" cy="760055"/>
          </a:xfrm>
          <a:prstGeom prst="rect">
            <a:avLst/>
          </a:prstGeom>
          <a:solidFill>
            <a:schemeClr val="bg1"/>
          </a:solidFill>
        </p:spPr>
        <p:txBody>
          <a:bodyPr wrap="square" lIns="0" tIns="0" rIns="0" bIns="0" rtlCol="0">
            <a:noAutofit/>
          </a:bodyPr>
          <a:lstStyle/>
          <a:p>
            <a:r>
              <a:rPr lang="en-AU" sz="2400" b="1" dirty="0">
                <a:solidFill>
                  <a:srgbClr val="7030A0"/>
                </a:solidFill>
                <a:latin typeface="Arial"/>
              </a:rPr>
              <a:t>   IOD: +0.76</a:t>
            </a:r>
          </a:p>
          <a:p>
            <a:r>
              <a:rPr lang="en-AU" sz="2400" b="1" dirty="0">
                <a:solidFill>
                  <a:srgbClr val="7030A0"/>
                </a:solidFill>
                <a:latin typeface="Arial"/>
              </a:rPr>
              <a:t>   Southern Indian Ocean +0.63 C</a:t>
            </a:r>
          </a:p>
        </p:txBody>
      </p:sp>
      <p:sp>
        <p:nvSpPr>
          <p:cNvPr id="18" name="TextBox 17"/>
          <p:cNvSpPr txBox="1"/>
          <p:nvPr/>
        </p:nvSpPr>
        <p:spPr>
          <a:xfrm>
            <a:off x="4773885" y="5066970"/>
            <a:ext cx="4716483" cy="760055"/>
          </a:xfrm>
          <a:prstGeom prst="rect">
            <a:avLst/>
          </a:prstGeom>
          <a:solidFill>
            <a:schemeClr val="bg1"/>
          </a:solidFill>
        </p:spPr>
        <p:txBody>
          <a:bodyPr wrap="square" lIns="0" tIns="0" rIns="0" bIns="0" rtlCol="0">
            <a:noAutofit/>
          </a:bodyPr>
          <a:lstStyle/>
          <a:p>
            <a:r>
              <a:rPr lang="en-AU" sz="2400" b="1" dirty="0">
                <a:solidFill>
                  <a:srgbClr val="7030A0"/>
                </a:solidFill>
                <a:latin typeface="Arial"/>
              </a:rPr>
              <a:t>Nino4		Nino3.4		Nino3 +1.4 C		+2.2 C 		+2.3 C</a:t>
            </a:r>
          </a:p>
        </p:txBody>
      </p:sp>
      <p:sp>
        <p:nvSpPr>
          <p:cNvPr id="10" name="Title 1"/>
          <p:cNvSpPr txBox="1">
            <a:spLocks/>
          </p:cNvSpPr>
          <p:nvPr/>
        </p:nvSpPr>
        <p:spPr bwMode="auto">
          <a:xfrm>
            <a:off x="3315970" y="785451"/>
            <a:ext cx="653089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ctr" defTabSz="457200" rtl="0" eaLnBrk="1" fontAlgn="base" hangingPunct="1">
              <a:spcBef>
                <a:spcPct val="0"/>
              </a:spcBef>
              <a:spcAft>
                <a:spcPct val="0"/>
              </a:spcAft>
              <a:defRPr sz="28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a:lstStyle>
          <a:p>
            <a:pPr algn="l">
              <a:defRPr/>
            </a:pPr>
            <a:r>
              <a:rPr lang="en-AU" dirty="0"/>
              <a:t>'Natural variability'</a:t>
            </a:r>
            <a:br>
              <a:rPr lang="en-AU" dirty="0"/>
            </a:br>
            <a:r>
              <a:rPr lang="en-AU" dirty="0"/>
              <a:t>O</a:t>
            </a:r>
            <a:r>
              <a:rPr lang="en-AU" dirty="0" err="1"/>
              <a:t>ceanic</a:t>
            </a:r>
            <a:r>
              <a:rPr lang="en-AU" dirty="0"/>
              <a:t> forcing October 2015</a:t>
            </a:r>
          </a:p>
        </p:txBody>
      </p:sp>
    </p:spTree>
    <p:extLst>
      <p:ext uri="{BB962C8B-B14F-4D97-AF65-F5344CB8AC3E}">
        <p14:creationId xmlns:p14="http://schemas.microsoft.com/office/powerpoint/2010/main" val="186499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6" grpId="0"/>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19336" y="1079503"/>
            <a:ext cx="8431200" cy="633413"/>
          </a:xfrm>
        </p:spPr>
        <p:txBody>
          <a:bodyPr>
            <a:normAutofit fontScale="90000"/>
          </a:bodyPr>
          <a:lstStyle/>
          <a:p>
            <a:r>
              <a:rPr lang="en-AU" dirty="0" smtClean="0"/>
              <a:t>October 2015 </a:t>
            </a:r>
            <a:br>
              <a:rPr lang="en-AU" dirty="0" smtClean="0"/>
            </a:br>
            <a:r>
              <a:rPr lang="en-AU" dirty="0" smtClean="0"/>
              <a:t>lower-layer soil moisture deciles</a:t>
            </a:r>
            <a:endParaRPr lang="en-AU" dirty="0"/>
          </a:p>
        </p:txBody>
      </p:sp>
      <p:sp>
        <p:nvSpPr>
          <p:cNvPr id="3" name="Text Placeholder 2"/>
          <p:cNvSpPr>
            <a:spLocks noGrp="1"/>
          </p:cNvSpPr>
          <p:nvPr>
            <p:ph type="body" sz="quarter" idx="10"/>
          </p:nvPr>
        </p:nvSpPr>
        <p:spPr/>
        <p:txBody>
          <a:bodyPr/>
          <a:lstStyle/>
          <a:p>
            <a:endParaRPr lang="en-A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357" y="2240098"/>
            <a:ext cx="6200775" cy="319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3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153" y="805450"/>
            <a:ext cx="7117379" cy="857250"/>
          </a:xfrm>
        </p:spPr>
        <p:txBody>
          <a:bodyPr>
            <a:normAutofit fontScale="90000"/>
          </a:bodyPr>
          <a:lstStyle/>
          <a:p>
            <a:r>
              <a:rPr lang="en-AU" dirty="0" smtClean="0"/>
              <a:t>October climatology </a:t>
            </a:r>
            <a:br>
              <a:rPr lang="en-AU" dirty="0" smtClean="0"/>
            </a:br>
            <a:r>
              <a:rPr lang="en-AU" sz="2700" dirty="0"/>
              <a:t>Observed, current forecast and low CO</a:t>
            </a:r>
            <a:r>
              <a:rPr lang="en-AU" sz="2700" baseline="-25000" dirty="0"/>
              <a:t>2</a:t>
            </a:r>
            <a:r>
              <a:rPr lang="en-AU" sz="2700" dirty="0"/>
              <a:t> forecast</a:t>
            </a:r>
          </a:p>
        </p:txBody>
      </p:sp>
      <p:sp>
        <p:nvSpPr>
          <p:cNvPr id="3" name="Content Placeholder 2"/>
          <p:cNvSpPr>
            <a:spLocks noGrp="1"/>
          </p:cNvSpPr>
          <p:nvPr>
            <p:ph idx="1"/>
          </p:nvPr>
        </p:nvSpPr>
        <p:spPr>
          <a:xfrm>
            <a:off x="0" y="2349528"/>
            <a:ext cx="2429302" cy="3509963"/>
          </a:xfrm>
        </p:spPr>
        <p:txBody>
          <a:bodyPr/>
          <a:lstStyle/>
          <a:p>
            <a:r>
              <a:rPr lang="en-AU" dirty="0"/>
              <a:t>11 member October </a:t>
            </a:r>
            <a:r>
              <a:rPr lang="en-AU" dirty="0" smtClean="0"/>
              <a:t>forecasts from </a:t>
            </a:r>
            <a:br>
              <a:rPr lang="en-AU" dirty="0" smtClean="0"/>
            </a:br>
            <a:r>
              <a:rPr lang="en-AU" dirty="0" smtClean="0"/>
              <a:t>October 1</a:t>
            </a:r>
            <a:endParaRPr lang="en-AU" dirty="0"/>
          </a:p>
        </p:txBody>
      </p:sp>
      <p:pic>
        <p:nvPicPr>
          <p:cNvPr id="15" name="Picture 3" descr="C:\Users\pxh\ExtremesAttributionJulieA\2015Oct_AustHeat_BAMS\Fig1c_f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440" y="1833121"/>
            <a:ext cx="7197560" cy="4026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78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0" y="1063228"/>
            <a:ext cx="7117379" cy="857250"/>
          </a:xfrm>
        </p:spPr>
        <p:txBody>
          <a:bodyPr>
            <a:normAutofit fontScale="90000"/>
          </a:bodyPr>
          <a:lstStyle/>
          <a:p>
            <a:r>
              <a:rPr lang="en-AU" dirty="0" smtClean="0"/>
              <a:t>October climatology 2000-2014</a:t>
            </a:r>
            <a:br>
              <a:rPr lang="en-AU" dirty="0" smtClean="0"/>
            </a:br>
            <a:r>
              <a:rPr lang="en-AU" sz="2700" dirty="0"/>
              <a:t>Observed, 400 ppm forecast and low CO2 forecast</a:t>
            </a:r>
          </a:p>
        </p:txBody>
      </p:sp>
      <p:sp>
        <p:nvSpPr>
          <p:cNvPr id="3" name="Content Placeholder 2"/>
          <p:cNvSpPr>
            <a:spLocks noGrp="1"/>
          </p:cNvSpPr>
          <p:nvPr>
            <p:ph idx="1"/>
          </p:nvPr>
        </p:nvSpPr>
        <p:spPr/>
        <p:txBody>
          <a:bodyPr/>
          <a:lstStyle/>
          <a:p>
            <a:endParaRPr lang="en-AU" dirty="0"/>
          </a:p>
        </p:txBody>
      </p:sp>
      <p:grpSp>
        <p:nvGrpSpPr>
          <p:cNvPr id="14" name="Group 13"/>
          <p:cNvGrpSpPr/>
          <p:nvPr/>
        </p:nvGrpSpPr>
        <p:grpSpPr>
          <a:xfrm>
            <a:off x="254000" y="2333627"/>
            <a:ext cx="9254986" cy="3667125"/>
            <a:chOff x="116632" y="416496"/>
            <a:chExt cx="6644043" cy="369965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32" y="416496"/>
              <a:ext cx="6480000" cy="3699654"/>
            </a:xfrm>
            <a:prstGeom prst="rect">
              <a:avLst/>
            </a:prstGeom>
          </p:spPr>
        </p:pic>
        <p:sp>
          <p:nvSpPr>
            <p:cNvPr id="7" name="TextBox 6"/>
            <p:cNvSpPr txBox="1"/>
            <p:nvPr/>
          </p:nvSpPr>
          <p:spPr>
            <a:xfrm>
              <a:off x="4288021" y="728389"/>
              <a:ext cx="2472654" cy="2328800"/>
            </a:xfrm>
            <a:prstGeom prst="rect">
              <a:avLst/>
            </a:prstGeom>
            <a:noFill/>
          </p:spPr>
          <p:txBody>
            <a:bodyPr wrap="square" rtlCol="0">
              <a:spAutoFit/>
            </a:bodyPr>
            <a:lstStyle/>
            <a:p>
              <a:r>
                <a:rPr lang="en-AU" b="1" dirty="0" smtClean="0">
                  <a:solidFill>
                    <a:srgbClr val="666666"/>
                  </a:solidFill>
                </a:rPr>
                <a:t>Climatology</a:t>
              </a:r>
              <a:r>
                <a:rPr lang="en-AU" dirty="0" smtClean="0">
                  <a:solidFill>
                    <a:srgbClr val="666666"/>
                  </a:solidFill>
                </a:rPr>
                <a:t> </a:t>
              </a:r>
              <a:r>
                <a:rPr lang="en-AU" b="1" dirty="0" smtClean="0">
                  <a:solidFill>
                    <a:srgbClr val="666666"/>
                  </a:solidFill>
                </a:rPr>
                <a:t>Distribution</a:t>
              </a:r>
            </a:p>
            <a:p>
              <a:r>
                <a:rPr lang="en-AU" dirty="0" smtClean="0">
                  <a:solidFill>
                    <a:srgbClr val="666666"/>
                  </a:solidFill>
                </a:rPr>
                <a:t>Obs</a:t>
              </a:r>
            </a:p>
            <a:p>
              <a:r>
                <a:rPr lang="en-AU" dirty="0" smtClean="0">
                  <a:solidFill>
                    <a:srgbClr val="666666"/>
                  </a:solidFill>
                </a:rPr>
                <a:t>Current </a:t>
              </a:r>
            </a:p>
            <a:p>
              <a:r>
                <a:rPr lang="en-AU" dirty="0" smtClean="0">
                  <a:solidFill>
                    <a:srgbClr val="666666"/>
                  </a:solidFill>
                </a:rPr>
                <a:t>LowCO</a:t>
              </a:r>
              <a:r>
                <a:rPr lang="en-AU" baseline="-25000" dirty="0" smtClean="0">
                  <a:solidFill>
                    <a:srgbClr val="666666"/>
                  </a:solidFill>
                </a:rPr>
                <a:t>2</a:t>
              </a:r>
              <a:endParaRPr lang="en-AU" dirty="0" smtClean="0">
                <a:solidFill>
                  <a:srgbClr val="666666"/>
                </a:solidFill>
              </a:endParaRPr>
            </a:p>
            <a:p>
              <a:r>
                <a:rPr lang="en-AU" b="1" dirty="0">
                  <a:solidFill>
                    <a:srgbClr val="666666"/>
                  </a:solidFill>
                </a:rPr>
                <a:t>Climatology</a:t>
              </a:r>
              <a:r>
                <a:rPr lang="en-AU" dirty="0">
                  <a:solidFill>
                    <a:srgbClr val="666666"/>
                  </a:solidFill>
                </a:rPr>
                <a:t> </a:t>
              </a:r>
              <a:r>
                <a:rPr lang="en-AU" b="1" dirty="0" smtClean="0">
                  <a:solidFill>
                    <a:srgbClr val="666666"/>
                  </a:solidFill>
                </a:rPr>
                <a:t>Mean</a:t>
              </a:r>
              <a:endParaRPr lang="en-AU" b="1" dirty="0">
                <a:solidFill>
                  <a:srgbClr val="666666"/>
                </a:solidFill>
              </a:endParaRPr>
            </a:p>
            <a:p>
              <a:r>
                <a:rPr lang="en-AU" dirty="0">
                  <a:solidFill>
                    <a:srgbClr val="666666"/>
                  </a:solidFill>
                </a:rPr>
                <a:t>Obs</a:t>
              </a:r>
            </a:p>
            <a:p>
              <a:r>
                <a:rPr lang="en-AU" dirty="0" smtClean="0">
                  <a:solidFill>
                    <a:srgbClr val="666666"/>
                  </a:solidFill>
                </a:rPr>
                <a:t>Current </a:t>
              </a:r>
              <a:endParaRPr lang="en-AU" dirty="0">
                <a:solidFill>
                  <a:srgbClr val="666666"/>
                </a:solidFill>
              </a:endParaRPr>
            </a:p>
            <a:p>
              <a:r>
                <a:rPr lang="en-AU" dirty="0" smtClean="0">
                  <a:solidFill>
                    <a:srgbClr val="666666"/>
                  </a:solidFill>
                </a:rPr>
                <a:t>LowCO</a:t>
              </a:r>
              <a:r>
                <a:rPr lang="en-AU" baseline="-25000" dirty="0" smtClean="0">
                  <a:solidFill>
                    <a:srgbClr val="666666"/>
                  </a:solidFill>
                </a:rPr>
                <a:t>2</a:t>
              </a:r>
              <a:endParaRPr lang="en-AU" baseline="-25000" dirty="0">
                <a:solidFill>
                  <a:srgbClr val="666666"/>
                </a:solidFill>
              </a:endParaRPr>
            </a:p>
          </p:txBody>
        </p:sp>
        <p:sp>
          <p:nvSpPr>
            <p:cNvPr id="8" name="Rectangle 7"/>
            <p:cNvSpPr/>
            <p:nvPr/>
          </p:nvSpPr>
          <p:spPr>
            <a:xfrm>
              <a:off x="5092300" y="1111074"/>
              <a:ext cx="864096" cy="1437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9" name="Rectangle 8"/>
            <p:cNvSpPr/>
            <p:nvPr/>
          </p:nvSpPr>
          <p:spPr>
            <a:xfrm>
              <a:off x="5092300" y="1645583"/>
              <a:ext cx="864096" cy="10800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0" name="Rectangle 9"/>
            <p:cNvSpPr/>
            <p:nvPr/>
          </p:nvSpPr>
          <p:spPr>
            <a:xfrm>
              <a:off x="5092300" y="1378425"/>
              <a:ext cx="864096" cy="1080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cxnSp>
          <p:nvCxnSpPr>
            <p:cNvPr id="11" name="Straight Connector 10"/>
            <p:cNvCxnSpPr/>
            <p:nvPr/>
          </p:nvCxnSpPr>
          <p:spPr>
            <a:xfrm>
              <a:off x="5092300" y="2266322"/>
              <a:ext cx="864096" cy="0"/>
            </a:xfrm>
            <a:prstGeom prst="line">
              <a:avLst/>
            </a:prstGeom>
            <a:ln w="28575">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092300" y="2849887"/>
              <a:ext cx="864096" cy="4115"/>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092300" y="2564371"/>
              <a:ext cx="864096" cy="998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106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999" y="365126"/>
            <a:ext cx="9066981" cy="6283324"/>
          </a:xfrm>
        </p:spPr>
        <p:txBody>
          <a:bodyPr>
            <a:normAutofit fontScale="85000" lnSpcReduction="10000"/>
          </a:bodyPr>
          <a:lstStyle/>
          <a:p>
            <a:r>
              <a:rPr lang="en-AU" sz="3200" dirty="0"/>
              <a:t>Seasonal prediction is an initial value problem; </a:t>
            </a:r>
            <a:r>
              <a:rPr lang="en-AU" sz="3200" dirty="0" smtClean="0"/>
              <a:t/>
            </a:r>
            <a:br>
              <a:rPr lang="en-AU" sz="3200" dirty="0" smtClean="0"/>
            </a:br>
            <a:r>
              <a:rPr lang="en-AU" sz="3200" dirty="0" smtClean="0"/>
              <a:t/>
            </a:r>
            <a:br>
              <a:rPr lang="en-AU" sz="3200" dirty="0" smtClean="0"/>
            </a:br>
            <a:r>
              <a:rPr lang="en-AU" sz="3200" dirty="0" smtClean="0"/>
              <a:t>The future weather/season's climate is determined </a:t>
            </a:r>
            <a:r>
              <a:rPr lang="en-AU" sz="3200" dirty="0"/>
              <a:t>by the initial conditions that are used to </a:t>
            </a:r>
            <a:r>
              <a:rPr lang="en-AU" sz="3200" dirty="0" smtClean="0"/>
              <a:t>initialise the forecast model.</a:t>
            </a:r>
            <a:br>
              <a:rPr lang="en-AU" sz="3200" dirty="0" smtClean="0"/>
            </a:br>
            <a:r>
              <a:rPr lang="en-AU" sz="3200" dirty="0" smtClean="0"/>
              <a:t/>
            </a:r>
            <a:br>
              <a:rPr lang="en-AU" sz="3200" dirty="0" smtClean="0"/>
            </a:br>
            <a:r>
              <a:rPr lang="en-US" sz="2400" dirty="0"/>
              <a:t>Wang, G., Hope, P., Lim, E.-P., Hendon, H. H., &amp; Arblaster, J. M. (2016). </a:t>
            </a:r>
            <a:r>
              <a:rPr lang="en-US" sz="2400" i="1" dirty="0"/>
              <a:t>Three methods for the attribution of extreme weather and climate events</a:t>
            </a:r>
            <a:r>
              <a:rPr lang="en-US" sz="2400" dirty="0"/>
              <a:t>. </a:t>
            </a:r>
            <a:r>
              <a:rPr lang="en-US" sz="2400" i="1" dirty="0"/>
              <a:t>Bureau of Meteorology Research Report 018</a:t>
            </a:r>
            <a:r>
              <a:rPr lang="en-US" sz="2400" dirty="0"/>
              <a:t>. </a:t>
            </a:r>
            <a:r>
              <a:rPr lang="en-US" sz="2400" dirty="0">
                <a:hlinkClick r:id="rId2"/>
              </a:rPr>
              <a:t>http://</a:t>
            </a:r>
            <a:r>
              <a:rPr lang="en-US" sz="2400" dirty="0" smtClean="0">
                <a:hlinkClick r:id="rId2"/>
              </a:rPr>
              <a:t>www.bom.gov.au/research/publications/researchreports/BRR-018.pdf</a:t>
            </a:r>
            <a:endParaRPr lang="en-US" sz="2400" dirty="0" smtClean="0"/>
          </a:p>
          <a:p>
            <a:r>
              <a:rPr lang="en-US" sz="2400" dirty="0"/>
              <a:t>Lim, E. P., H. H. Hendon, J. M. Arblaster, C. Chung, A. F. Moise, P. Hope, G. Young, and M. Zhao, 2016: Interaction of the recent 50 year SST trend and La Niña 2010: amplification of the Southern Annular Mode and Australian springtime rainfall. </a:t>
            </a:r>
            <a:r>
              <a:rPr lang="en-US" sz="2400" i="1" dirty="0" err="1"/>
              <a:t>Clim</a:t>
            </a:r>
            <a:r>
              <a:rPr lang="en-US" sz="2400" i="1" dirty="0"/>
              <a:t>. </a:t>
            </a:r>
            <a:r>
              <a:rPr lang="en-US" sz="2400" i="1" dirty="0" err="1"/>
              <a:t>Dyn</a:t>
            </a:r>
            <a:r>
              <a:rPr lang="en-US" sz="2400" i="1" dirty="0"/>
              <a:t>.</a:t>
            </a:r>
            <a:r>
              <a:rPr lang="en-US" sz="2400" dirty="0"/>
              <a:t>, </a:t>
            </a:r>
            <a:r>
              <a:rPr lang="en-US" sz="2400" b="1" dirty="0"/>
              <a:t>47</a:t>
            </a:r>
            <a:r>
              <a:rPr lang="en-US" sz="2400" dirty="0"/>
              <a:t>, 2273–2291, doi:10.1007/s00382-015-2963-9.</a:t>
            </a:r>
          </a:p>
          <a:p>
            <a:endParaRPr lang="en-US" sz="2400" dirty="0"/>
          </a:p>
          <a:p>
            <a:endParaRPr lang="en-AU" sz="3200" dirty="0" smtClean="0"/>
          </a:p>
          <a:p>
            <a:r>
              <a:rPr lang="en-AU" sz="3200" dirty="0" smtClean="0"/>
              <a:t>We can attribute the drivers of an extreme event</a:t>
            </a:r>
            <a:br>
              <a:rPr lang="en-AU" sz="3200" dirty="0" smtClean="0"/>
            </a:br>
            <a:r>
              <a:rPr lang="en-AU" sz="3200" dirty="0" smtClean="0"/>
              <a:t>- climate </a:t>
            </a:r>
            <a:r>
              <a:rPr lang="en-AU" sz="3200" dirty="0" smtClean="0"/>
              <a:t>change; atmosphere, ocean or land; Ocea</a:t>
            </a:r>
            <a:r>
              <a:rPr lang="en-AU" sz="3200" dirty="0" smtClean="0"/>
              <a:t>n basin</a:t>
            </a:r>
            <a:endParaRPr lang="en-AU" sz="3200" dirty="0" smtClean="0"/>
          </a:p>
          <a:p>
            <a:endParaRPr lang="en-AU" sz="3600" dirty="0"/>
          </a:p>
        </p:txBody>
      </p:sp>
      <p:sp>
        <p:nvSpPr>
          <p:cNvPr id="4" name="Title 3"/>
          <p:cNvSpPr>
            <a:spLocks noGrp="1"/>
          </p:cNvSpPr>
          <p:nvPr>
            <p:ph type="title"/>
          </p:nvPr>
        </p:nvSpPr>
        <p:spPr/>
        <p:txBody>
          <a:bodyPr/>
          <a:lstStyle/>
          <a:p>
            <a:endParaRPr lang="en-AU"/>
          </a:p>
        </p:txBody>
      </p:sp>
    </p:spTree>
    <p:extLst>
      <p:ext uri="{BB962C8B-B14F-4D97-AF65-F5344CB8AC3E}">
        <p14:creationId xmlns:p14="http://schemas.microsoft.com/office/powerpoint/2010/main" val="1653506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likelihood of setting a new record…</a:t>
            </a:r>
            <a:endParaRPr lang="en-AU" dirty="0"/>
          </a:p>
        </p:txBody>
      </p:sp>
      <p:sp>
        <p:nvSpPr>
          <p:cNvPr id="3" name="Content Placeholder 2"/>
          <p:cNvSpPr>
            <a:spLocks noGrp="1"/>
          </p:cNvSpPr>
          <p:nvPr>
            <p:ph idx="1"/>
          </p:nvPr>
        </p:nvSpPr>
        <p:spPr/>
        <p:txBody>
          <a:bodyPr/>
          <a:lstStyle/>
          <a:p>
            <a:r>
              <a:rPr lang="en-AU" dirty="0" smtClean="0"/>
              <a:t>From the </a:t>
            </a:r>
            <a:r>
              <a:rPr lang="en-AU" dirty="0" err="1" smtClean="0"/>
              <a:t>climatologies</a:t>
            </a:r>
            <a:r>
              <a:rPr lang="en-AU" dirty="0" smtClean="0"/>
              <a:t>:</a:t>
            </a:r>
          </a:p>
          <a:p>
            <a:r>
              <a:rPr lang="en-AU" dirty="0" smtClean="0"/>
              <a:t>29 members of 165 surpassed the previous forecast ensemble-mean extreme under the current climate</a:t>
            </a:r>
          </a:p>
          <a:p>
            <a:r>
              <a:rPr lang="en-AU" dirty="0" smtClean="0"/>
              <a:t>In the low-CO2 climate, there were 2 members.</a:t>
            </a:r>
          </a:p>
          <a:p>
            <a:r>
              <a:rPr lang="en-AU" dirty="0" smtClean="0"/>
              <a:t>This means the FAR value for this event being a record was </a:t>
            </a:r>
            <a:br>
              <a:rPr lang="en-AU" dirty="0" smtClean="0"/>
            </a:br>
            <a:r>
              <a:rPr lang="en-AU" dirty="0" smtClean="0"/>
              <a:t>1-(2/29) = 0.93</a:t>
            </a:r>
          </a:p>
          <a:p>
            <a:r>
              <a:rPr lang="en-AU" dirty="0" smtClean="0"/>
              <a:t>15 times more likely in the current climate than in a low-CO2 climate</a:t>
            </a:r>
            <a:endParaRPr lang="en-AU" dirty="0"/>
          </a:p>
        </p:txBody>
      </p:sp>
    </p:spTree>
    <p:extLst>
      <p:ext uri="{BB962C8B-B14F-4D97-AF65-F5344CB8AC3E}">
        <p14:creationId xmlns:p14="http://schemas.microsoft.com/office/powerpoint/2010/main" val="929963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October 2015 forecasts. 33 members</a:t>
            </a:r>
            <a:br>
              <a:rPr lang="en-AU" dirty="0" smtClean="0"/>
            </a:br>
            <a:r>
              <a:rPr lang="en-AU" dirty="0" smtClean="0"/>
              <a:t>Red: current, ~400 ppm CO</a:t>
            </a:r>
            <a:r>
              <a:rPr lang="en-AU" baseline="-25000" dirty="0" smtClean="0"/>
              <a:t>2</a:t>
            </a:r>
            <a:r>
              <a:rPr lang="en-AU" dirty="0"/>
              <a:t/>
            </a:r>
            <a:br>
              <a:rPr lang="en-AU" dirty="0"/>
            </a:br>
            <a:r>
              <a:rPr lang="en-AU" dirty="0" smtClean="0"/>
              <a:t>Blue: low CO</a:t>
            </a:r>
            <a:r>
              <a:rPr lang="en-AU" baseline="-25000" dirty="0" smtClean="0"/>
              <a:t>2</a:t>
            </a:r>
            <a:r>
              <a:rPr lang="en-AU" dirty="0" smtClean="0"/>
              <a:t>, ~315 ppm </a:t>
            </a:r>
            <a:endParaRPr lang="en-AU" dirty="0"/>
          </a:p>
        </p:txBody>
      </p:sp>
      <p:sp>
        <p:nvSpPr>
          <p:cNvPr id="3" name="Content Placeholder 2"/>
          <p:cNvSpPr>
            <a:spLocks noGrp="1"/>
          </p:cNvSpPr>
          <p:nvPr>
            <p:ph idx="1"/>
          </p:nvPr>
        </p:nvSpPr>
        <p:spPr/>
        <p:txBody>
          <a:bodyPr/>
          <a:lstStyle/>
          <a:p>
            <a:endParaRPr lang="en-AU" dirty="0"/>
          </a:p>
        </p:txBody>
      </p:sp>
      <p:grpSp>
        <p:nvGrpSpPr>
          <p:cNvPr id="12" name="Group 11"/>
          <p:cNvGrpSpPr/>
          <p:nvPr/>
        </p:nvGrpSpPr>
        <p:grpSpPr>
          <a:xfrm>
            <a:off x="254000" y="2157201"/>
            <a:ext cx="8272126" cy="3695372"/>
            <a:chOff x="116632" y="4120342"/>
            <a:chExt cx="6480000" cy="369965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32" y="4120342"/>
              <a:ext cx="6480000" cy="3699654"/>
            </a:xfrm>
            <a:prstGeom prst="rect">
              <a:avLst/>
            </a:prstGeom>
          </p:spPr>
        </p:pic>
        <p:sp>
          <p:nvSpPr>
            <p:cNvPr id="5" name="TextBox 4"/>
            <p:cNvSpPr txBox="1"/>
            <p:nvPr/>
          </p:nvSpPr>
          <p:spPr>
            <a:xfrm>
              <a:off x="793576" y="4337963"/>
              <a:ext cx="2021351" cy="2310999"/>
            </a:xfrm>
            <a:prstGeom prst="rect">
              <a:avLst/>
            </a:prstGeom>
            <a:noFill/>
          </p:spPr>
          <p:txBody>
            <a:bodyPr wrap="square" rtlCol="0">
              <a:spAutoFit/>
            </a:bodyPr>
            <a:lstStyle/>
            <a:p>
              <a:endParaRPr lang="en-AU" b="1" dirty="0" smtClean="0"/>
            </a:p>
            <a:p>
              <a:r>
                <a:rPr lang="en-AU" b="1" dirty="0" smtClean="0"/>
                <a:t>Forecast Distribution</a:t>
              </a:r>
            </a:p>
            <a:p>
              <a:r>
                <a:rPr lang="en-AU" dirty="0" smtClean="0"/>
                <a:t>Current </a:t>
              </a:r>
            </a:p>
            <a:p>
              <a:r>
                <a:rPr lang="en-AU" dirty="0" smtClean="0"/>
                <a:t>LowCO</a:t>
              </a:r>
              <a:r>
                <a:rPr lang="en-AU" baseline="-25000" dirty="0" smtClean="0"/>
                <a:t>2</a:t>
              </a:r>
              <a:endParaRPr lang="en-AU" dirty="0" smtClean="0"/>
            </a:p>
            <a:p>
              <a:r>
                <a:rPr lang="en-AU" b="1" dirty="0" err="1" smtClean="0"/>
                <a:t>Obs</a:t>
              </a:r>
              <a:r>
                <a:rPr lang="en-AU" b="1" dirty="0" smtClean="0"/>
                <a:t> &amp; Forecast Mean</a:t>
              </a:r>
              <a:endParaRPr lang="en-AU" dirty="0" smtClean="0"/>
            </a:p>
            <a:p>
              <a:r>
                <a:rPr lang="en-AU" dirty="0" smtClean="0"/>
                <a:t>Obs</a:t>
              </a:r>
            </a:p>
            <a:p>
              <a:r>
                <a:rPr lang="en-AU" dirty="0" smtClean="0"/>
                <a:t>Current</a:t>
              </a:r>
            </a:p>
            <a:p>
              <a:r>
                <a:rPr lang="en-AU" dirty="0"/>
                <a:t>LowCO2</a:t>
              </a:r>
            </a:p>
          </p:txBody>
        </p:sp>
        <p:sp>
          <p:nvSpPr>
            <p:cNvPr id="6" name="Oval 5"/>
            <p:cNvSpPr>
              <a:spLocks noChangeAspect="1"/>
            </p:cNvSpPr>
            <p:nvPr/>
          </p:nvSpPr>
          <p:spPr>
            <a:xfrm>
              <a:off x="1844839" y="5826169"/>
              <a:ext cx="144000" cy="144000"/>
            </a:xfrm>
            <a:prstGeom prst="ellipse">
              <a:avLst/>
            </a:prstGeom>
            <a:solidFill>
              <a:srgbClr val="0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p:cNvCxnSpPr/>
            <p:nvPr/>
          </p:nvCxnSpPr>
          <p:spPr>
            <a:xfrm>
              <a:off x="1772816" y="6196187"/>
              <a:ext cx="323178"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72816" y="6412210"/>
              <a:ext cx="323178" cy="0"/>
            </a:xfrm>
            <a:prstGeom prst="line">
              <a:avLst/>
            </a:prstGeom>
            <a:ln w="38100">
              <a:solidFill>
                <a:srgbClr val="0033CC"/>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06500" y="4992377"/>
              <a:ext cx="864096" cy="1152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606500" y="5289293"/>
              <a:ext cx="864096" cy="115200"/>
            </a:xfrm>
            <a:prstGeom prst="rect">
              <a:avLst/>
            </a:prstGeom>
            <a:noFill/>
            <a:ln w="2159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Rectangle 8"/>
          <p:cNvSpPr/>
          <p:nvPr/>
        </p:nvSpPr>
        <p:spPr>
          <a:xfrm>
            <a:off x="2916622" y="2157202"/>
            <a:ext cx="3468413" cy="176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Rectangle 12"/>
          <p:cNvSpPr/>
          <p:nvPr/>
        </p:nvSpPr>
        <p:spPr>
          <a:xfrm>
            <a:off x="254000" y="5810395"/>
            <a:ext cx="8890000" cy="830997"/>
          </a:xfrm>
          <a:prstGeom prst="rect">
            <a:avLst/>
          </a:prstGeom>
        </p:spPr>
        <p:txBody>
          <a:bodyPr wrap="square">
            <a:spAutoFit/>
          </a:bodyPr>
          <a:lstStyle/>
          <a:p>
            <a:r>
              <a:rPr lang="en-AU" sz="2400" dirty="0"/>
              <a:t>The </a:t>
            </a:r>
            <a:r>
              <a:rPr lang="en-AU" sz="2400" dirty="0" smtClean="0"/>
              <a:t>current climate compared to a lowCO2 climate </a:t>
            </a:r>
          </a:p>
          <a:p>
            <a:r>
              <a:rPr lang="en-AU" sz="2400" dirty="0" smtClean="0"/>
              <a:t>brought </a:t>
            </a:r>
            <a:r>
              <a:rPr lang="en-AU" sz="2400" dirty="0"/>
              <a:t>another 1°C of warmth</a:t>
            </a:r>
          </a:p>
        </p:txBody>
      </p:sp>
      <p:sp>
        <p:nvSpPr>
          <p:cNvPr id="14" name="TextBox 13"/>
          <p:cNvSpPr txBox="1"/>
          <p:nvPr/>
        </p:nvSpPr>
        <p:spPr>
          <a:xfrm>
            <a:off x="7198298" y="6241591"/>
            <a:ext cx="1945702" cy="369332"/>
          </a:xfrm>
          <a:prstGeom prst="rect">
            <a:avLst/>
          </a:prstGeom>
          <a:noFill/>
        </p:spPr>
        <p:txBody>
          <a:bodyPr wrap="square" rtlCol="0">
            <a:spAutoFit/>
          </a:bodyPr>
          <a:lstStyle/>
          <a:p>
            <a:r>
              <a:rPr lang="en-AU" dirty="0" smtClean="0"/>
              <a:t>Hope et al. 2016</a:t>
            </a:r>
            <a:endParaRPr lang="en-AU" dirty="0"/>
          </a:p>
        </p:txBody>
      </p:sp>
    </p:spTree>
    <p:extLst>
      <p:ext uri="{BB962C8B-B14F-4D97-AF65-F5344CB8AC3E}">
        <p14:creationId xmlns:p14="http://schemas.microsoft.com/office/powerpoint/2010/main" val="2522500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October 2015: Australian warmest month on record</a:t>
            </a:r>
            <a:endParaRPr lang="en-AU" dirty="0"/>
          </a:p>
        </p:txBody>
      </p:sp>
      <p:sp>
        <p:nvSpPr>
          <p:cNvPr id="3" name="Content Placeholder 2"/>
          <p:cNvSpPr>
            <a:spLocks noGrp="1"/>
          </p:cNvSpPr>
          <p:nvPr>
            <p:ph idx="1"/>
          </p:nvPr>
        </p:nvSpPr>
        <p:spPr>
          <a:ln>
            <a:solidFill>
              <a:schemeClr val="accent1"/>
            </a:solidFill>
          </a:ln>
        </p:spPr>
        <p:txBody>
          <a:bodyPr>
            <a:normAutofit lnSpcReduction="10000"/>
          </a:bodyPr>
          <a:lstStyle/>
          <a:p>
            <a:r>
              <a:rPr lang="en-AU" dirty="0" smtClean="0"/>
              <a:t>Using the attribution method using the Bureau of Meteorology's seasonal forecasting system we can say:</a:t>
            </a:r>
          </a:p>
          <a:p>
            <a:r>
              <a:rPr lang="en-AU" dirty="0" smtClean="0"/>
              <a:t>The forecast 2015 anomaly was 2 degrees warmer than the low-CO2 climatology</a:t>
            </a:r>
          </a:p>
          <a:p>
            <a:r>
              <a:rPr lang="en-AU" dirty="0" smtClean="0"/>
              <a:t>2015 had a strong El Nino and positive IOD in October which drove high temperatures across the south, leading to Australia being 1°C relatively warmer than usual.</a:t>
            </a:r>
          </a:p>
          <a:p>
            <a:r>
              <a:rPr lang="en-AU" dirty="0" smtClean="0"/>
              <a:t>The current climate compared to a low-CO2 climate meant another 1°C of warmth</a:t>
            </a:r>
            <a:endParaRPr lang="en-AU" dirty="0"/>
          </a:p>
        </p:txBody>
      </p:sp>
    </p:spTree>
    <p:extLst>
      <p:ext uri="{BB962C8B-B14F-4D97-AF65-F5344CB8AC3E}">
        <p14:creationId xmlns:p14="http://schemas.microsoft.com/office/powerpoint/2010/main" val="366104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545"/>
            <a:ext cx="5568875" cy="1325563"/>
          </a:xfrm>
        </p:spPr>
        <p:txBody>
          <a:bodyPr>
            <a:normAutofit fontScale="90000"/>
          </a:bodyPr>
          <a:lstStyle/>
          <a:p>
            <a:r>
              <a:rPr lang="en-AU" dirty="0"/>
              <a:t/>
            </a:r>
            <a:br>
              <a:rPr lang="en-AU" dirty="0"/>
            </a:br>
            <a:r>
              <a:rPr lang="en-AU" dirty="0"/>
              <a:t> </a:t>
            </a:r>
            <a:br>
              <a:rPr lang="en-AU" dirty="0"/>
            </a:br>
            <a:r>
              <a:rPr lang="en-AU" sz="3100" dirty="0" smtClean="0"/>
              <a:t>2016: Severe frosts in south west Australia in September</a:t>
            </a:r>
            <a:r>
              <a:rPr lang="en-AU" dirty="0" smtClean="0"/>
              <a:t/>
            </a:r>
            <a:br>
              <a:rPr lang="en-AU" dirty="0" smtClean="0"/>
            </a:br>
            <a:r>
              <a:rPr lang="en-AU" sz="2200" dirty="0" smtClean="0"/>
              <a:t>Michael </a:t>
            </a:r>
            <a:r>
              <a:rPr lang="en-AU" sz="2200" dirty="0"/>
              <a:t>R. </a:t>
            </a:r>
            <a:r>
              <a:rPr lang="en-AU" sz="2200" dirty="0" smtClean="0"/>
              <a:t>Grose, </a:t>
            </a:r>
            <a:r>
              <a:rPr lang="en-AU" sz="2200" dirty="0"/>
              <a:t>Mitchell </a:t>
            </a:r>
            <a:r>
              <a:rPr lang="en-AU" sz="2200" dirty="0" smtClean="0"/>
              <a:t>Black</a:t>
            </a:r>
            <a:r>
              <a:rPr lang="en-AU" sz="2200" dirty="0"/>
              <a:t> </a:t>
            </a:r>
            <a:r>
              <a:rPr lang="en-AU" sz="2200" dirty="0" smtClean="0"/>
              <a:t>et al. 2018</a:t>
            </a:r>
            <a:br>
              <a:rPr lang="en-AU" sz="2200" dirty="0" smtClean="0"/>
            </a:br>
            <a:endParaRPr lang="en-AU"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5768" y="508349"/>
            <a:ext cx="2946065" cy="1964044"/>
          </a:xfrm>
          <a:prstGeom prst="rect">
            <a:avLst/>
          </a:prstGeom>
        </p:spPr>
      </p:pic>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5768" y="2472393"/>
            <a:ext cx="3283023" cy="2254664"/>
          </a:xfrm>
        </p:spPr>
      </p:pic>
      <p:sp>
        <p:nvSpPr>
          <p:cNvPr id="6" name="Title 1"/>
          <p:cNvSpPr txBox="1">
            <a:spLocks/>
          </p:cNvSpPr>
          <p:nvPr/>
        </p:nvSpPr>
        <p:spPr>
          <a:xfrm>
            <a:off x="1" y="3343124"/>
            <a:ext cx="5689190" cy="531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800" dirty="0" smtClean="0"/>
              <a:t>2016: The wettest September on record in the Murray Darling Basin</a:t>
            </a:r>
          </a:p>
          <a:p>
            <a:r>
              <a:rPr lang="en-AU" sz="2000" dirty="0" smtClean="0"/>
              <a:t>Hope, Lim et al. 2018</a:t>
            </a:r>
            <a:endParaRPr lang="en-AU" sz="2000" dirty="0"/>
          </a:p>
        </p:txBody>
      </p:sp>
      <p:pic>
        <p:nvPicPr>
          <p:cNvPr id="7" name="Picture 6"/>
          <p:cNvPicPr>
            <a:picLocks noChangeAspect="1"/>
          </p:cNvPicPr>
          <p:nvPr/>
        </p:nvPicPr>
        <p:blipFill rotWithShape="1">
          <a:blip r:embed="rId4"/>
          <a:srcRect l="23388" r="24954" b="60039"/>
          <a:stretch/>
        </p:blipFill>
        <p:spPr>
          <a:xfrm>
            <a:off x="5183938" y="4616893"/>
            <a:ext cx="3404937" cy="2259066"/>
          </a:xfrm>
          <a:prstGeom prst="rect">
            <a:avLst/>
          </a:prstGeom>
        </p:spPr>
      </p:pic>
      <p:sp>
        <p:nvSpPr>
          <p:cNvPr id="8" name="Title 1"/>
          <p:cNvSpPr txBox="1">
            <a:spLocks/>
          </p:cNvSpPr>
          <p:nvPr/>
        </p:nvSpPr>
        <p:spPr>
          <a:xfrm>
            <a:off x="0" y="5197188"/>
            <a:ext cx="5426241" cy="531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800" dirty="0" smtClean="0"/>
              <a:t>2017: Catastrophic fires in NSW in Feb. Assess a 'hybrid' FFDI</a:t>
            </a:r>
          </a:p>
          <a:p>
            <a:r>
              <a:rPr lang="en-AU" sz="1800" dirty="0" smtClean="0"/>
              <a:t>Hope, Black et </a:t>
            </a:r>
            <a:r>
              <a:rPr lang="en-AU" sz="1800" dirty="0"/>
              <a:t>al</a:t>
            </a:r>
            <a:r>
              <a:rPr lang="en-AU" sz="1800" dirty="0" smtClean="0"/>
              <a:t>. 2018</a:t>
            </a:r>
            <a:endParaRPr lang="en-AU" sz="1800" dirty="0"/>
          </a:p>
        </p:txBody>
      </p:sp>
      <p:sp>
        <p:nvSpPr>
          <p:cNvPr id="9" name="TextBox 8"/>
          <p:cNvSpPr txBox="1"/>
          <p:nvPr/>
        </p:nvSpPr>
        <p:spPr>
          <a:xfrm>
            <a:off x="-1" y="6264674"/>
            <a:ext cx="5329989" cy="646331"/>
          </a:xfrm>
          <a:prstGeom prst="rect">
            <a:avLst/>
          </a:prstGeom>
          <a:solidFill>
            <a:schemeClr val="accent1">
              <a:lumMod val="60000"/>
              <a:lumOff val="40000"/>
            </a:schemeClr>
          </a:solidFill>
        </p:spPr>
        <p:txBody>
          <a:bodyPr wrap="square" rtlCol="0">
            <a:spAutoFit/>
          </a:bodyPr>
          <a:lstStyle/>
          <a:p>
            <a:r>
              <a:rPr lang="en-AU" b="1" dirty="0" smtClean="0"/>
              <a:t>BAMS special issue on explaining extremes of 20XX from a climate perspective</a:t>
            </a:r>
            <a:endParaRPr lang="en-AU" b="1" dirty="0"/>
          </a:p>
        </p:txBody>
      </p:sp>
    </p:spTree>
    <p:extLst>
      <p:ext uri="{BB962C8B-B14F-4D97-AF65-F5344CB8AC3E}">
        <p14:creationId xmlns:p14="http://schemas.microsoft.com/office/powerpoint/2010/main" val="711121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138" y="-2995192"/>
            <a:ext cx="8803862" cy="11393234"/>
          </a:xfrm>
        </p:spPr>
      </p:pic>
      <p:sp>
        <p:nvSpPr>
          <p:cNvPr id="5" name="TextBox 4"/>
          <p:cNvSpPr txBox="1"/>
          <p:nvPr/>
        </p:nvSpPr>
        <p:spPr>
          <a:xfrm>
            <a:off x="1122066" y="4220662"/>
            <a:ext cx="7240005" cy="1200329"/>
          </a:xfrm>
          <a:prstGeom prst="rect">
            <a:avLst/>
          </a:prstGeom>
          <a:noFill/>
        </p:spPr>
        <p:txBody>
          <a:bodyPr wrap="square" rtlCol="0">
            <a:spAutoFit/>
          </a:bodyPr>
          <a:lstStyle/>
          <a:p>
            <a:pPr marL="722313" indent="-722313"/>
            <a:r>
              <a:rPr lang="en-AU" sz="2400" b="1" dirty="0" smtClean="0"/>
              <a:t>Red</a:t>
            </a:r>
            <a:r>
              <a:rPr lang="en-AU" sz="2400" dirty="0" smtClean="0"/>
              <a:t>: Forecast Murray Darling Basin (MDB) rainfall under current conditions</a:t>
            </a:r>
          </a:p>
          <a:p>
            <a:pPr marL="722313" indent="-722313"/>
            <a:r>
              <a:rPr lang="en-AU" sz="2400" b="1" dirty="0" smtClean="0"/>
              <a:t>Blue</a:t>
            </a:r>
            <a:r>
              <a:rPr lang="en-AU" sz="2400" dirty="0" smtClean="0"/>
              <a:t>: Forecast MDB rainfall under 1960 conditions</a:t>
            </a:r>
            <a:endParaRPr lang="en-AU" sz="2400" dirty="0"/>
          </a:p>
        </p:txBody>
      </p:sp>
    </p:spTree>
    <p:extLst>
      <p:ext uri="{BB962C8B-B14F-4D97-AF65-F5344CB8AC3E}">
        <p14:creationId xmlns:p14="http://schemas.microsoft.com/office/powerpoint/2010/main" val="7075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Plans…</a:t>
            </a:r>
            <a:endParaRPr lang="en-AU" dirty="0"/>
          </a:p>
        </p:txBody>
      </p:sp>
      <p:sp>
        <p:nvSpPr>
          <p:cNvPr id="3" name="Content Placeholder 2"/>
          <p:cNvSpPr>
            <a:spLocks noGrp="1"/>
          </p:cNvSpPr>
          <p:nvPr>
            <p:ph idx="1"/>
          </p:nvPr>
        </p:nvSpPr>
        <p:spPr>
          <a:xfrm>
            <a:off x="628649" y="1825625"/>
            <a:ext cx="8431130" cy="4351338"/>
          </a:xfrm>
        </p:spPr>
        <p:txBody>
          <a:bodyPr>
            <a:normAutofit/>
          </a:bodyPr>
          <a:lstStyle/>
          <a:p>
            <a:r>
              <a:rPr lang="en-AU" dirty="0" smtClean="0"/>
              <a:t>Australian Bureau of Meteorology is now using UK Met Office seasonal forecast model 'ACCESS-S' with different initialisation and ensemble generation</a:t>
            </a:r>
          </a:p>
          <a:p>
            <a:r>
              <a:rPr lang="en-AU" dirty="0" smtClean="0"/>
              <a:t>Transfer method to ACCESS-S </a:t>
            </a:r>
            <a:br>
              <a:rPr lang="en-AU" dirty="0" smtClean="0"/>
            </a:br>
            <a:r>
              <a:rPr lang="en-AU" dirty="0" smtClean="0"/>
              <a:t>– Need a new </a:t>
            </a:r>
            <a:r>
              <a:rPr lang="en-AU" dirty="0" err="1" smtClean="0"/>
              <a:t>Docean</a:t>
            </a:r>
            <a:r>
              <a:rPr lang="en-AU" dirty="0" smtClean="0"/>
              <a:t>(s?) </a:t>
            </a:r>
            <a:br>
              <a:rPr lang="en-AU" dirty="0" smtClean="0"/>
            </a:br>
            <a:r>
              <a:rPr lang="en-AU" dirty="0" smtClean="0"/>
              <a:t>- and a lot more run time</a:t>
            </a:r>
            <a:endParaRPr lang="en-AU" dirty="0"/>
          </a:p>
          <a:p>
            <a:r>
              <a:rPr lang="en-AU" dirty="0" smtClean="0"/>
              <a:t>Think about forcing – ACCESS-S includes more 'forcers'</a:t>
            </a:r>
            <a:endParaRPr lang="en-AU" dirty="0"/>
          </a:p>
          <a:p>
            <a:r>
              <a:rPr lang="en-AU" dirty="0" smtClean="0"/>
              <a:t>What is an 'extreme' event, what will 'trigger' analysis?</a:t>
            </a:r>
            <a:endParaRPr lang="en-AU" dirty="0"/>
          </a:p>
        </p:txBody>
      </p:sp>
    </p:spTree>
    <p:extLst>
      <p:ext uri="{BB962C8B-B14F-4D97-AF65-F5344CB8AC3E}">
        <p14:creationId xmlns:p14="http://schemas.microsoft.com/office/powerpoint/2010/main" val="511974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2810258" y="80350"/>
            <a:ext cx="6020921" cy="6777649"/>
          </a:xfrm>
          <a:prstGeom prst="rect">
            <a:avLst/>
          </a:prstGeom>
        </p:spPr>
      </p:pic>
      <p:sp>
        <p:nvSpPr>
          <p:cNvPr id="5" name="TextBox 4"/>
          <p:cNvSpPr txBox="1"/>
          <p:nvPr/>
        </p:nvSpPr>
        <p:spPr>
          <a:xfrm>
            <a:off x="491171" y="565369"/>
            <a:ext cx="2286000" cy="646331"/>
          </a:xfrm>
          <a:prstGeom prst="rect">
            <a:avLst/>
          </a:prstGeom>
          <a:noFill/>
        </p:spPr>
        <p:txBody>
          <a:bodyPr wrap="square" rtlCol="0">
            <a:spAutoFit/>
          </a:bodyPr>
          <a:lstStyle/>
          <a:p>
            <a:r>
              <a:rPr lang="en-AU" dirty="0" smtClean="0"/>
              <a:t>Forecast </a:t>
            </a:r>
            <a:r>
              <a:rPr lang="en-AU" dirty="0" err="1" smtClean="0"/>
              <a:t>Tmax</a:t>
            </a:r>
            <a:r>
              <a:rPr lang="en-AU" dirty="0" smtClean="0"/>
              <a:t>, MSLP anomalies</a:t>
            </a:r>
            <a:endParaRPr lang="en-AU" dirty="0"/>
          </a:p>
        </p:txBody>
      </p:sp>
      <p:sp>
        <p:nvSpPr>
          <p:cNvPr id="6" name="TextBox 5"/>
          <p:cNvSpPr txBox="1"/>
          <p:nvPr/>
        </p:nvSpPr>
        <p:spPr>
          <a:xfrm>
            <a:off x="1" y="80350"/>
            <a:ext cx="2810257" cy="369332"/>
          </a:xfrm>
          <a:prstGeom prst="rect">
            <a:avLst/>
          </a:prstGeom>
          <a:noFill/>
        </p:spPr>
        <p:txBody>
          <a:bodyPr wrap="square" rtlCol="0">
            <a:spAutoFit/>
          </a:bodyPr>
          <a:lstStyle/>
          <a:p>
            <a:r>
              <a:rPr lang="en-AU" dirty="0" smtClean="0"/>
              <a:t>September 2013 Forecast</a:t>
            </a:r>
            <a:endParaRPr lang="en-AU" dirty="0"/>
          </a:p>
        </p:txBody>
      </p:sp>
      <p:sp>
        <p:nvSpPr>
          <p:cNvPr id="7" name="TextBox 6"/>
          <p:cNvSpPr txBox="1"/>
          <p:nvPr/>
        </p:nvSpPr>
        <p:spPr>
          <a:xfrm>
            <a:off x="494740" y="1825625"/>
            <a:ext cx="2286000" cy="923330"/>
          </a:xfrm>
          <a:prstGeom prst="rect">
            <a:avLst/>
          </a:prstGeom>
          <a:noFill/>
        </p:spPr>
        <p:txBody>
          <a:bodyPr wrap="square" rtlCol="0">
            <a:spAutoFit/>
          </a:bodyPr>
          <a:lstStyle/>
          <a:p>
            <a:r>
              <a:rPr lang="en-AU" dirty="0" smtClean="0"/>
              <a:t>No information from atmospheric initial conditions</a:t>
            </a:r>
            <a:endParaRPr lang="en-AU" dirty="0"/>
          </a:p>
        </p:txBody>
      </p:sp>
      <p:sp>
        <p:nvSpPr>
          <p:cNvPr id="8" name="TextBox 7"/>
          <p:cNvSpPr txBox="1"/>
          <p:nvPr/>
        </p:nvSpPr>
        <p:spPr>
          <a:xfrm>
            <a:off x="494740" y="4937793"/>
            <a:ext cx="2286000" cy="923330"/>
          </a:xfrm>
          <a:prstGeom prst="rect">
            <a:avLst/>
          </a:prstGeom>
          <a:noFill/>
        </p:spPr>
        <p:txBody>
          <a:bodyPr wrap="square" rtlCol="0">
            <a:spAutoFit/>
          </a:bodyPr>
          <a:lstStyle/>
          <a:p>
            <a:r>
              <a:rPr lang="en-AU" dirty="0" smtClean="0"/>
              <a:t>No information from ocean initial conditions</a:t>
            </a:r>
            <a:endParaRPr lang="en-AU" dirty="0"/>
          </a:p>
        </p:txBody>
      </p:sp>
      <p:sp>
        <p:nvSpPr>
          <p:cNvPr id="9" name="TextBox 8"/>
          <p:cNvSpPr txBox="1"/>
          <p:nvPr/>
        </p:nvSpPr>
        <p:spPr>
          <a:xfrm>
            <a:off x="494740" y="3381709"/>
            <a:ext cx="2286000" cy="923330"/>
          </a:xfrm>
          <a:prstGeom prst="rect">
            <a:avLst/>
          </a:prstGeom>
          <a:noFill/>
        </p:spPr>
        <p:txBody>
          <a:bodyPr wrap="square" rtlCol="0">
            <a:spAutoFit/>
          </a:bodyPr>
          <a:lstStyle/>
          <a:p>
            <a:r>
              <a:rPr lang="en-AU" dirty="0" smtClean="0"/>
              <a:t>No information from atmospheric or land initial conditions</a:t>
            </a:r>
            <a:endParaRPr lang="en-AU" dirty="0"/>
          </a:p>
        </p:txBody>
      </p:sp>
      <p:sp>
        <p:nvSpPr>
          <p:cNvPr id="10" name="TextBox 9"/>
          <p:cNvSpPr txBox="1"/>
          <p:nvPr/>
        </p:nvSpPr>
        <p:spPr>
          <a:xfrm>
            <a:off x="1" y="6179220"/>
            <a:ext cx="2286000" cy="369332"/>
          </a:xfrm>
          <a:prstGeom prst="rect">
            <a:avLst/>
          </a:prstGeom>
          <a:noFill/>
        </p:spPr>
        <p:txBody>
          <a:bodyPr wrap="square" rtlCol="0">
            <a:spAutoFit/>
          </a:bodyPr>
          <a:lstStyle/>
          <a:p>
            <a:r>
              <a:rPr lang="en-AU" dirty="0" smtClean="0"/>
              <a:t>Arblaster et al 2014</a:t>
            </a:r>
            <a:endParaRPr lang="en-AU" dirty="0"/>
          </a:p>
        </p:txBody>
      </p:sp>
    </p:spTree>
    <p:extLst>
      <p:ext uri="{BB962C8B-B14F-4D97-AF65-F5344CB8AC3E}">
        <p14:creationId xmlns:p14="http://schemas.microsoft.com/office/powerpoint/2010/main" val="1555359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Contextualisation</a:t>
            </a:r>
            <a:endParaRPr lang="en-AU" dirty="0"/>
          </a:p>
        </p:txBody>
      </p:sp>
      <p:sp>
        <p:nvSpPr>
          <p:cNvPr id="3" name="Content Placeholder 2"/>
          <p:cNvSpPr>
            <a:spLocks noGrp="1"/>
          </p:cNvSpPr>
          <p:nvPr>
            <p:ph idx="1"/>
          </p:nvPr>
        </p:nvSpPr>
        <p:spPr>
          <a:xfrm>
            <a:off x="628650" y="1363986"/>
            <a:ext cx="2549556" cy="4351338"/>
          </a:xfrm>
        </p:spPr>
        <p:txBody>
          <a:bodyPr>
            <a:normAutofit/>
          </a:bodyPr>
          <a:lstStyle/>
          <a:p>
            <a:pPr marL="0" indent="0">
              <a:buNone/>
            </a:pPr>
            <a:r>
              <a:rPr lang="en-AU" sz="2400" dirty="0" smtClean="0"/>
              <a:t>Fix Ocean Basin (e.g. Indian Ocean) to climatology to determine how much of the forecast signal comes from that basin.</a:t>
            </a:r>
            <a:endParaRPr lang="en-AU" sz="2400" dirty="0"/>
          </a:p>
        </p:txBody>
      </p:sp>
      <p:pic>
        <p:nvPicPr>
          <p:cNvPr id="4" name="Picture 3"/>
          <p:cNvPicPr>
            <a:picLocks noChangeAspect="1"/>
          </p:cNvPicPr>
          <p:nvPr/>
        </p:nvPicPr>
        <p:blipFill>
          <a:blip r:embed="rId2"/>
          <a:stretch>
            <a:fillRect/>
          </a:stretch>
        </p:blipFill>
        <p:spPr>
          <a:xfrm>
            <a:off x="3452988" y="1690689"/>
            <a:ext cx="5198702" cy="3431727"/>
          </a:xfrm>
          <a:prstGeom prst="rect">
            <a:avLst/>
          </a:prstGeom>
        </p:spPr>
      </p:pic>
    </p:spTree>
    <p:extLst>
      <p:ext uri="{BB962C8B-B14F-4D97-AF65-F5344CB8AC3E}">
        <p14:creationId xmlns:p14="http://schemas.microsoft.com/office/powerpoint/2010/main" val="55137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219520" y="197201"/>
            <a:ext cx="4553656" cy="5979762"/>
          </a:xfrm>
          <a:prstGeom prst="rect">
            <a:avLst/>
          </a:prstGeom>
        </p:spPr>
      </p:pic>
      <p:pic>
        <p:nvPicPr>
          <p:cNvPr id="5" name="Picture 4"/>
          <p:cNvPicPr>
            <a:picLocks noChangeAspect="1"/>
          </p:cNvPicPr>
          <p:nvPr/>
        </p:nvPicPr>
        <p:blipFill>
          <a:blip r:embed="rId3"/>
          <a:stretch>
            <a:fillRect/>
          </a:stretch>
        </p:blipFill>
        <p:spPr>
          <a:xfrm>
            <a:off x="4773176" y="790112"/>
            <a:ext cx="4370823" cy="4606617"/>
          </a:xfrm>
          <a:prstGeom prst="rect">
            <a:avLst/>
          </a:prstGeom>
        </p:spPr>
      </p:pic>
      <p:sp>
        <p:nvSpPr>
          <p:cNvPr id="6" name="TextBox 5"/>
          <p:cNvSpPr txBox="1"/>
          <p:nvPr/>
        </p:nvSpPr>
        <p:spPr>
          <a:xfrm>
            <a:off x="6026272" y="6176963"/>
            <a:ext cx="3117727" cy="646331"/>
          </a:xfrm>
          <a:prstGeom prst="rect">
            <a:avLst/>
          </a:prstGeom>
          <a:noFill/>
        </p:spPr>
        <p:txBody>
          <a:bodyPr wrap="square" rtlCol="0">
            <a:spAutoFit/>
          </a:bodyPr>
          <a:lstStyle/>
          <a:p>
            <a:r>
              <a:rPr lang="en-AU" dirty="0" smtClean="0"/>
              <a:t>Lim and Hendon 2017, Scientific Reports</a:t>
            </a:r>
            <a:endParaRPr lang="en-AU" dirty="0"/>
          </a:p>
        </p:txBody>
      </p:sp>
    </p:spTree>
    <p:extLst>
      <p:ext uri="{BB962C8B-B14F-4D97-AF65-F5344CB8AC3E}">
        <p14:creationId xmlns:p14="http://schemas.microsoft.com/office/powerpoint/2010/main" val="2770102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b="8841"/>
          <a:stretch/>
        </p:blipFill>
        <p:spPr>
          <a:xfrm>
            <a:off x="0" y="4225407"/>
            <a:ext cx="2909006" cy="2318061"/>
          </a:xfrm>
          <a:prstGeom prst="rect">
            <a:avLst/>
          </a:prstGeom>
        </p:spPr>
      </p:pic>
      <p:pic>
        <p:nvPicPr>
          <p:cNvPr id="17" name="Picture 16"/>
          <p:cNvPicPr>
            <a:picLocks noChangeAspect="1"/>
          </p:cNvPicPr>
          <p:nvPr/>
        </p:nvPicPr>
        <p:blipFill rotWithShape="1">
          <a:blip r:embed="rId3"/>
          <a:srcRect b="8938"/>
          <a:stretch/>
        </p:blipFill>
        <p:spPr>
          <a:xfrm>
            <a:off x="2889467" y="4253183"/>
            <a:ext cx="2923934" cy="2290285"/>
          </a:xfrm>
          <a:prstGeom prst="rect">
            <a:avLst/>
          </a:prstGeom>
        </p:spPr>
      </p:pic>
      <p:sp>
        <p:nvSpPr>
          <p:cNvPr id="64518" name="Rectangle 6"/>
          <p:cNvSpPr>
            <a:spLocks noGrp="1"/>
          </p:cNvSpPr>
          <p:nvPr>
            <p:ph type="ctrTitle"/>
          </p:nvPr>
        </p:nvSpPr>
        <p:spPr>
          <a:xfrm>
            <a:off x="295347" y="1784885"/>
            <a:ext cx="4454074" cy="719138"/>
          </a:xfrm>
        </p:spPr>
        <p:txBody>
          <a:bodyPr>
            <a:noAutofit/>
          </a:bodyPr>
          <a:lstStyle/>
          <a:p>
            <a:r>
              <a:rPr lang="en-AU" sz="4000" b="1" dirty="0" smtClean="0"/>
              <a:t>Thank You</a:t>
            </a:r>
            <a:endParaRPr lang="en-AU" sz="4000" dirty="0"/>
          </a:p>
        </p:txBody>
      </p:sp>
      <p:sp>
        <p:nvSpPr>
          <p:cNvPr id="64519" name="Rectangle 7"/>
          <p:cNvSpPr>
            <a:spLocks noGrp="1"/>
          </p:cNvSpPr>
          <p:nvPr>
            <p:ph type="subTitle" idx="1"/>
          </p:nvPr>
        </p:nvSpPr>
        <p:spPr>
          <a:xfrm>
            <a:off x="132597" y="3018062"/>
            <a:ext cx="4779573" cy="719137"/>
          </a:xfrm>
        </p:spPr>
        <p:txBody>
          <a:bodyPr>
            <a:noAutofit/>
          </a:bodyPr>
          <a:lstStyle/>
          <a:p>
            <a:r>
              <a:rPr lang="en-AU" dirty="0" smtClean="0"/>
              <a:t>Pandora Hope</a:t>
            </a:r>
          </a:p>
          <a:p>
            <a:r>
              <a:rPr lang="en-AU" dirty="0" smtClean="0"/>
              <a:t>Pandora.Hope@bom.gov.au </a:t>
            </a:r>
            <a:br>
              <a:rPr lang="en-AU" dirty="0" smtClean="0"/>
            </a:br>
            <a:endParaRPr lang="en-US" alt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2384" y="579302"/>
            <a:ext cx="1762298" cy="7031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4682" y="1006503"/>
            <a:ext cx="3454809" cy="2303206"/>
          </a:xfrm>
          <a:prstGeom prst="rect">
            <a:avLst/>
          </a:prstGeom>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7393" y="199542"/>
            <a:ext cx="3518374" cy="224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logo.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347" y="407631"/>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13303"/>
            <a:ext cx="9144000" cy="259957"/>
          </a:xfrm>
          <a:prstGeom prst="rect">
            <a:avLst/>
          </a:prstGeom>
          <a:solidFill>
            <a:schemeClr val="accent1"/>
          </a:solidFill>
        </p:spPr>
        <p:txBody>
          <a:bodyPr wrap="square" rtlCol="0">
            <a:spAutoFit/>
          </a:bodyPr>
          <a:lstStyle/>
          <a:p>
            <a:endParaRPr lang="en-AU" sz="1100" dirty="0"/>
          </a:p>
        </p:txBody>
      </p:sp>
      <p:sp>
        <p:nvSpPr>
          <p:cNvPr id="2" name="TextBox 1"/>
          <p:cNvSpPr txBox="1"/>
          <p:nvPr/>
        </p:nvSpPr>
        <p:spPr>
          <a:xfrm>
            <a:off x="0" y="6598043"/>
            <a:ext cx="9144000" cy="259957"/>
          </a:xfrm>
          <a:prstGeom prst="rect">
            <a:avLst/>
          </a:prstGeom>
          <a:solidFill>
            <a:schemeClr val="accent1"/>
          </a:solidFill>
        </p:spPr>
        <p:txBody>
          <a:bodyPr wrap="square" rtlCol="0">
            <a:spAutoFit/>
          </a:bodyPr>
          <a:lstStyle/>
          <a:p>
            <a:r>
              <a:rPr lang="en-AU" sz="1100" dirty="0" smtClean="0"/>
              <a:t>R&amp;D Workshop November 2018						Pandora.Hope@bom.gov.au</a:t>
            </a:r>
            <a:endParaRPr lang="en-AU" sz="1100" dirty="0"/>
          </a:p>
        </p:txBody>
      </p:sp>
      <p:pic>
        <p:nvPicPr>
          <p:cNvPr id="13" name="Picture 12"/>
          <p:cNvPicPr>
            <a:picLocks noChangeAspect="1"/>
          </p:cNvPicPr>
          <p:nvPr/>
        </p:nvPicPr>
        <p:blipFill rotWithShape="1">
          <a:blip r:embed="rId8"/>
          <a:srcRect l="23388" r="24954" b="60039"/>
          <a:stretch/>
        </p:blipFill>
        <p:spPr>
          <a:xfrm>
            <a:off x="5793862" y="3431210"/>
            <a:ext cx="3404937" cy="2259066"/>
          </a:xfrm>
          <a:prstGeom prst="rect">
            <a:avLst/>
          </a:prstGeom>
        </p:spPr>
      </p:pic>
      <p:sp>
        <p:nvSpPr>
          <p:cNvPr id="14" name="TextBox 13"/>
          <p:cNvSpPr txBox="1"/>
          <p:nvPr/>
        </p:nvSpPr>
        <p:spPr>
          <a:xfrm>
            <a:off x="1812944" y="4680673"/>
            <a:ext cx="1635583" cy="1200329"/>
          </a:xfrm>
          <a:prstGeom prst="rect">
            <a:avLst/>
          </a:prstGeom>
          <a:noFill/>
        </p:spPr>
        <p:txBody>
          <a:bodyPr wrap="square" rtlCol="0">
            <a:spAutoFit/>
          </a:bodyPr>
          <a:lstStyle/>
          <a:p>
            <a:r>
              <a:rPr lang="en-AU" dirty="0"/>
              <a:t>Winter </a:t>
            </a:r>
            <a:r>
              <a:rPr lang="en-AU" dirty="0" smtClean="0"/>
              <a:t/>
            </a:r>
            <a:br>
              <a:rPr lang="en-AU" dirty="0" smtClean="0"/>
            </a:br>
            <a:r>
              <a:rPr lang="en-AU" dirty="0" smtClean="0"/>
              <a:t>2017</a:t>
            </a:r>
            <a:br>
              <a:rPr lang="en-AU" dirty="0" smtClean="0"/>
            </a:br>
            <a:r>
              <a:rPr lang="en-AU" dirty="0" smtClean="0"/>
              <a:t>Rainfall</a:t>
            </a:r>
            <a:br>
              <a:rPr lang="en-AU" dirty="0" smtClean="0"/>
            </a:br>
            <a:r>
              <a:rPr lang="en-AU" dirty="0" smtClean="0"/>
              <a:t>SE </a:t>
            </a:r>
            <a:r>
              <a:rPr lang="en-AU" dirty="0" err="1" smtClean="0"/>
              <a:t>Aust</a:t>
            </a:r>
            <a:r>
              <a:rPr lang="en-AU" dirty="0" smtClean="0"/>
              <a:t> </a:t>
            </a:r>
            <a:endParaRPr lang="en-AU" dirty="0"/>
          </a:p>
        </p:txBody>
      </p:sp>
      <p:sp>
        <p:nvSpPr>
          <p:cNvPr id="15" name="TextBox 14"/>
          <p:cNvSpPr txBox="1"/>
          <p:nvPr/>
        </p:nvSpPr>
        <p:spPr>
          <a:xfrm>
            <a:off x="7858354" y="2243766"/>
            <a:ext cx="757158" cy="923330"/>
          </a:xfrm>
          <a:prstGeom prst="rect">
            <a:avLst/>
          </a:prstGeom>
          <a:noFill/>
        </p:spPr>
        <p:txBody>
          <a:bodyPr wrap="square" rtlCol="0">
            <a:spAutoFit/>
          </a:bodyPr>
          <a:lstStyle/>
          <a:p>
            <a:r>
              <a:rPr lang="en-AU" dirty="0"/>
              <a:t>Winter 2018 </a:t>
            </a: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3195" y="1637985"/>
            <a:ext cx="3530805" cy="2355122"/>
          </a:xfrm>
          <a:prstGeom prst="rect">
            <a:avLst/>
          </a:prstGeom>
        </p:spPr>
      </p:pic>
      <p:sp>
        <p:nvSpPr>
          <p:cNvPr id="18" name="TextBox 17"/>
          <p:cNvSpPr txBox="1"/>
          <p:nvPr/>
        </p:nvSpPr>
        <p:spPr>
          <a:xfrm>
            <a:off x="4749421" y="4657386"/>
            <a:ext cx="1635583" cy="923330"/>
          </a:xfrm>
          <a:prstGeom prst="rect">
            <a:avLst/>
          </a:prstGeom>
          <a:noFill/>
        </p:spPr>
        <p:txBody>
          <a:bodyPr wrap="square" rtlCol="0">
            <a:spAutoFit/>
          </a:bodyPr>
          <a:lstStyle/>
          <a:p>
            <a:r>
              <a:rPr lang="en-AU" dirty="0"/>
              <a:t>Winter </a:t>
            </a:r>
            <a:r>
              <a:rPr lang="en-AU" dirty="0" smtClean="0"/>
              <a:t/>
            </a:r>
            <a:br>
              <a:rPr lang="en-AU" dirty="0" smtClean="0"/>
            </a:br>
            <a:r>
              <a:rPr lang="en-AU" dirty="0" smtClean="0"/>
              <a:t>2018</a:t>
            </a:r>
          </a:p>
          <a:p>
            <a:r>
              <a:rPr lang="en-AU" dirty="0" smtClean="0"/>
              <a:t>Rainfall </a:t>
            </a:r>
            <a:endParaRPr lang="en-AU" dirty="0"/>
          </a:p>
        </p:txBody>
      </p:sp>
    </p:spTree>
    <p:extLst>
      <p:ext uri="{BB962C8B-B14F-4D97-AF65-F5344CB8AC3E}">
        <p14:creationId xmlns:p14="http://schemas.microsoft.com/office/powerpoint/2010/main" val="2399118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Coupled seasonal forecast model</a:t>
            </a:r>
            <a:br>
              <a:rPr lang="en-AU" dirty="0" smtClean="0"/>
            </a:br>
            <a:r>
              <a:rPr lang="en-AU" sz="2700" dirty="0" smtClean="0"/>
              <a:t>Predictive </a:t>
            </a:r>
            <a:r>
              <a:rPr lang="en-AU" sz="2700" dirty="0"/>
              <a:t>Ocean Atmosphere Model Australia </a:t>
            </a:r>
            <a:r>
              <a:rPr lang="en-AU" dirty="0"/>
              <a:t>– </a:t>
            </a:r>
          </a:p>
        </p:txBody>
      </p:sp>
      <p:sp>
        <p:nvSpPr>
          <p:cNvPr id="3" name="Content Placeholder 2"/>
          <p:cNvSpPr>
            <a:spLocks noGrp="1"/>
          </p:cNvSpPr>
          <p:nvPr>
            <p:ph idx="1"/>
          </p:nvPr>
        </p:nvSpPr>
        <p:spPr>
          <a:xfrm>
            <a:off x="0" y="1968500"/>
            <a:ext cx="9004300" cy="4679950"/>
          </a:xfrm>
        </p:spPr>
        <p:txBody>
          <a:bodyPr/>
          <a:lstStyle/>
          <a:p>
            <a:pPr indent="0">
              <a:spcAft>
                <a:spcPts val="1200"/>
              </a:spcAft>
              <a:buClr>
                <a:schemeClr val="tx1"/>
              </a:buClr>
            </a:pPr>
            <a:r>
              <a:rPr lang="en-AU" altLang="ko-KR" sz="3200" dirty="0" smtClean="0">
                <a:latin typeface="Candara" pitchFamily="34" charset="0"/>
                <a:ea typeface="굴림" pitchFamily="50" charset="-127"/>
              </a:rPr>
              <a:t>POAMA </a:t>
            </a:r>
            <a:r>
              <a:rPr lang="en-AU" altLang="ko-KR" sz="3200" dirty="0">
                <a:latin typeface="Candara" pitchFamily="34" charset="0"/>
                <a:ea typeface="굴림" pitchFamily="50" charset="-127"/>
              </a:rPr>
              <a:t>is an atmosphere-ocean coupled system:</a:t>
            </a:r>
          </a:p>
          <a:p>
            <a:pPr marL="450850" indent="-269875">
              <a:spcBef>
                <a:spcPts val="0"/>
              </a:spcBef>
              <a:spcAft>
                <a:spcPts val="0"/>
              </a:spcAft>
              <a:buFontTx/>
              <a:buChar char="-"/>
            </a:pPr>
            <a:r>
              <a:rPr lang="en-AU" altLang="ko-KR" dirty="0">
                <a:latin typeface="Candara" pitchFamily="34" charset="0"/>
                <a:ea typeface="굴림" pitchFamily="50" charset="-127"/>
              </a:rPr>
              <a:t>Atmospheric model: </a:t>
            </a:r>
            <a:r>
              <a:rPr lang="en-AU" altLang="ko-KR" b="1" dirty="0">
                <a:latin typeface="Candara" pitchFamily="34" charset="0"/>
                <a:ea typeface="굴림" pitchFamily="50" charset="-127"/>
              </a:rPr>
              <a:t>B</a:t>
            </a:r>
            <a:r>
              <a:rPr lang="en-AU" altLang="ko-KR" dirty="0">
                <a:latin typeface="Candara" pitchFamily="34" charset="0"/>
                <a:ea typeface="굴림" pitchFamily="50" charset="-127"/>
              </a:rPr>
              <a:t>ureau’s </a:t>
            </a:r>
            <a:r>
              <a:rPr lang="en-AU" altLang="ko-KR" b="1" dirty="0">
                <a:latin typeface="Candara" pitchFamily="34" charset="0"/>
                <a:ea typeface="굴림" pitchFamily="50" charset="-127"/>
              </a:rPr>
              <a:t>A</a:t>
            </a:r>
            <a:r>
              <a:rPr lang="en-AU" altLang="ko-KR" dirty="0">
                <a:latin typeface="Candara" pitchFamily="34" charset="0"/>
                <a:ea typeface="굴림" pitchFamily="50" charset="-127"/>
              </a:rPr>
              <a:t>tmospheric </a:t>
            </a:r>
            <a:r>
              <a:rPr lang="en-AU" altLang="ko-KR" b="1" dirty="0">
                <a:latin typeface="Candara" pitchFamily="34" charset="0"/>
                <a:ea typeface="굴림" pitchFamily="50" charset="-127"/>
              </a:rPr>
              <a:t>M</a:t>
            </a:r>
            <a:r>
              <a:rPr lang="en-AU" altLang="ko-KR" dirty="0">
                <a:latin typeface="Candara" pitchFamily="34" charset="0"/>
                <a:ea typeface="굴림" pitchFamily="50" charset="-127"/>
              </a:rPr>
              <a:t>odel v3  </a:t>
            </a:r>
            <a:r>
              <a:rPr lang="en-AU" altLang="ko-KR" dirty="0" smtClean="0">
                <a:latin typeface="Candara" pitchFamily="34" charset="0"/>
                <a:ea typeface="굴림" pitchFamily="50" charset="-127"/>
              </a:rPr>
              <a:t/>
            </a:r>
            <a:br>
              <a:rPr lang="en-AU" altLang="ko-KR" dirty="0" smtClean="0">
                <a:latin typeface="Candara" pitchFamily="34" charset="0"/>
                <a:ea typeface="굴림" pitchFamily="50" charset="-127"/>
              </a:rPr>
            </a:br>
            <a:r>
              <a:rPr lang="en-AU" altLang="ko-KR" dirty="0" smtClean="0">
                <a:latin typeface="Candara" pitchFamily="34" charset="0"/>
                <a:ea typeface="굴림" pitchFamily="50" charset="-127"/>
              </a:rPr>
              <a:t>(~</a:t>
            </a:r>
            <a:r>
              <a:rPr lang="en-AU" altLang="ko-KR" dirty="0">
                <a:latin typeface="Candara" pitchFamily="34" charset="0"/>
                <a:ea typeface="굴림" pitchFamily="50" charset="-127"/>
              </a:rPr>
              <a:t>250km x 250km x 17 vertical levels)</a:t>
            </a:r>
          </a:p>
          <a:p>
            <a:pPr marL="450850" indent="-269875">
              <a:spcBef>
                <a:spcPts val="0"/>
              </a:spcBef>
              <a:spcAft>
                <a:spcPts val="0"/>
              </a:spcAft>
              <a:buFontTx/>
              <a:buChar char="-"/>
            </a:pPr>
            <a:r>
              <a:rPr lang="en-AU" altLang="ko-KR" dirty="0">
                <a:latin typeface="Candara" pitchFamily="34" charset="0"/>
                <a:ea typeface="굴림" pitchFamily="50" charset="-127"/>
              </a:rPr>
              <a:t>Ocean model: </a:t>
            </a:r>
            <a:r>
              <a:rPr lang="en-AU" altLang="ko-KR" b="1" dirty="0">
                <a:latin typeface="Candara" pitchFamily="34" charset="0"/>
                <a:ea typeface="굴림" pitchFamily="50" charset="-127"/>
              </a:rPr>
              <a:t>A</a:t>
            </a:r>
            <a:r>
              <a:rPr lang="en-AU" altLang="ko-KR" dirty="0">
                <a:latin typeface="Candara" pitchFamily="34" charset="0"/>
                <a:ea typeface="굴림" pitchFamily="50" charset="-127"/>
              </a:rPr>
              <a:t>ustralian </a:t>
            </a:r>
            <a:r>
              <a:rPr lang="en-AU" altLang="ko-KR" b="1" dirty="0">
                <a:latin typeface="Candara" pitchFamily="34" charset="0"/>
                <a:ea typeface="굴림" pitchFamily="50" charset="-127"/>
              </a:rPr>
              <a:t>C</a:t>
            </a:r>
            <a:r>
              <a:rPr lang="en-AU" altLang="ko-KR" dirty="0">
                <a:latin typeface="Candara" pitchFamily="34" charset="0"/>
                <a:ea typeface="굴림" pitchFamily="50" charset="-127"/>
              </a:rPr>
              <a:t>ommunity </a:t>
            </a:r>
            <a:r>
              <a:rPr lang="en-AU" altLang="ko-KR" b="1" dirty="0">
                <a:latin typeface="Candara" pitchFamily="34" charset="0"/>
                <a:ea typeface="굴림" pitchFamily="50" charset="-127"/>
              </a:rPr>
              <a:t>O</a:t>
            </a:r>
            <a:r>
              <a:rPr lang="en-AU" altLang="ko-KR" dirty="0">
                <a:latin typeface="Candara" pitchFamily="34" charset="0"/>
                <a:ea typeface="굴림" pitchFamily="50" charset="-127"/>
              </a:rPr>
              <a:t>cean </a:t>
            </a:r>
            <a:r>
              <a:rPr lang="en-AU" altLang="ko-KR" b="1" dirty="0">
                <a:latin typeface="Candara" pitchFamily="34" charset="0"/>
                <a:ea typeface="굴림" pitchFamily="50" charset="-127"/>
              </a:rPr>
              <a:t>M</a:t>
            </a:r>
            <a:r>
              <a:rPr lang="en-AU" altLang="ko-KR" dirty="0">
                <a:latin typeface="Candara" pitchFamily="34" charset="0"/>
                <a:ea typeface="굴림" pitchFamily="50" charset="-127"/>
              </a:rPr>
              <a:t>odel </a:t>
            </a:r>
            <a:r>
              <a:rPr lang="en-AU" altLang="ko-KR" b="1" dirty="0">
                <a:latin typeface="Candara" pitchFamily="34" charset="0"/>
                <a:ea typeface="굴림" pitchFamily="50" charset="-127"/>
              </a:rPr>
              <a:t>2 </a:t>
            </a:r>
            <a:r>
              <a:rPr lang="en-AU" altLang="ko-KR" b="1" dirty="0" smtClean="0">
                <a:latin typeface="Candara" pitchFamily="34" charset="0"/>
                <a:ea typeface="굴림" pitchFamily="50" charset="-127"/>
              </a:rPr>
              <a:t/>
            </a:r>
            <a:br>
              <a:rPr lang="en-AU" altLang="ko-KR" b="1" dirty="0" smtClean="0">
                <a:latin typeface="Candara" pitchFamily="34" charset="0"/>
                <a:ea typeface="굴림" pitchFamily="50" charset="-127"/>
              </a:rPr>
            </a:br>
            <a:r>
              <a:rPr lang="en-AU" altLang="ko-KR" dirty="0" smtClean="0">
                <a:latin typeface="Candara" pitchFamily="34" charset="0"/>
                <a:ea typeface="굴림" pitchFamily="50" charset="-127"/>
              </a:rPr>
              <a:t>(</a:t>
            </a:r>
            <a:r>
              <a:rPr lang="en-AU" altLang="ko-KR" dirty="0">
                <a:latin typeface="Candara" pitchFamily="34" charset="0"/>
                <a:ea typeface="굴림" pitchFamily="50" charset="-127"/>
              </a:rPr>
              <a:t>200km</a:t>
            </a:r>
            <a:r>
              <a:rPr lang="en-US" altLang="ko-KR" dirty="0">
                <a:latin typeface="Candara" pitchFamily="34" charset="0"/>
                <a:ea typeface="굴림" pitchFamily="50" charset="-127"/>
              </a:rPr>
              <a:t> x 50-150 km x 25 vertical levels)</a:t>
            </a:r>
            <a:r>
              <a:rPr lang="en-US" altLang="ko-KR" b="1" dirty="0">
                <a:latin typeface="Candara" pitchFamily="34" charset="0"/>
                <a:ea typeface="굴림" pitchFamily="50" charset="-127"/>
              </a:rPr>
              <a:t> </a:t>
            </a:r>
            <a:endParaRPr lang="en-US" altLang="ko-KR" dirty="0">
              <a:latin typeface="Candara" pitchFamily="34" charset="0"/>
              <a:ea typeface="굴림" pitchFamily="50" charset="-127"/>
            </a:endParaRPr>
          </a:p>
          <a:p>
            <a:pPr marL="450850" indent="-269875">
              <a:spcBef>
                <a:spcPts val="0"/>
              </a:spcBef>
              <a:spcAft>
                <a:spcPts val="0"/>
              </a:spcAft>
            </a:pPr>
            <a:r>
              <a:rPr lang="en-AU" altLang="ko-KR" dirty="0">
                <a:latin typeface="Candara" pitchFamily="34" charset="0"/>
                <a:ea typeface="굴림" pitchFamily="50" charset="-127"/>
              </a:rPr>
              <a:t>	coupled by </a:t>
            </a:r>
            <a:r>
              <a:rPr lang="en-AU" altLang="ko-KR" b="1" dirty="0">
                <a:latin typeface="Candara" pitchFamily="34" charset="0"/>
                <a:ea typeface="굴림" pitchFamily="50" charset="-127"/>
              </a:rPr>
              <a:t>O</a:t>
            </a:r>
            <a:r>
              <a:rPr lang="en-AU" altLang="ko-KR" dirty="0">
                <a:latin typeface="Candara" pitchFamily="34" charset="0"/>
                <a:ea typeface="굴림" pitchFamily="50" charset="-127"/>
              </a:rPr>
              <a:t>cean </a:t>
            </a:r>
            <a:r>
              <a:rPr lang="en-AU" altLang="ko-KR" b="1" dirty="0">
                <a:latin typeface="Candara" pitchFamily="34" charset="0"/>
                <a:ea typeface="굴림" pitchFamily="50" charset="-127"/>
              </a:rPr>
              <a:t>A</a:t>
            </a:r>
            <a:r>
              <a:rPr lang="en-AU" altLang="ko-KR" dirty="0">
                <a:latin typeface="Candara" pitchFamily="34" charset="0"/>
                <a:ea typeface="굴림" pitchFamily="50" charset="-127"/>
              </a:rPr>
              <a:t>tmosphere </a:t>
            </a:r>
            <a:r>
              <a:rPr lang="en-AU" altLang="ko-KR" b="1" dirty="0">
                <a:latin typeface="Candara" pitchFamily="34" charset="0"/>
                <a:ea typeface="굴림" pitchFamily="50" charset="-127"/>
              </a:rPr>
              <a:t>S</a:t>
            </a:r>
            <a:r>
              <a:rPr lang="en-AU" altLang="ko-KR" dirty="0">
                <a:latin typeface="Candara" pitchFamily="34" charset="0"/>
                <a:ea typeface="굴림" pitchFamily="50" charset="-127"/>
              </a:rPr>
              <a:t>ea </a:t>
            </a:r>
            <a:r>
              <a:rPr lang="en-AU" altLang="ko-KR" b="1" dirty="0">
                <a:latin typeface="Candara" pitchFamily="34" charset="0"/>
                <a:ea typeface="굴림" pitchFamily="50" charset="-127"/>
              </a:rPr>
              <a:t>I</a:t>
            </a:r>
            <a:r>
              <a:rPr lang="en-AU" altLang="ko-KR" dirty="0">
                <a:latin typeface="Candara" pitchFamily="34" charset="0"/>
                <a:ea typeface="굴림" pitchFamily="50" charset="-127"/>
              </a:rPr>
              <a:t>ce </a:t>
            </a:r>
            <a:r>
              <a:rPr lang="en-AU" altLang="ko-KR" b="1" dirty="0">
                <a:latin typeface="Candara" pitchFamily="34" charset="0"/>
                <a:ea typeface="굴림" pitchFamily="50" charset="-127"/>
              </a:rPr>
              <a:t>S</a:t>
            </a:r>
            <a:r>
              <a:rPr lang="en-AU" altLang="ko-KR" dirty="0">
                <a:latin typeface="Candara" pitchFamily="34" charset="0"/>
                <a:ea typeface="굴림" pitchFamily="50" charset="-127"/>
              </a:rPr>
              <a:t>oil </a:t>
            </a:r>
            <a:r>
              <a:rPr lang="en-AU" altLang="ko-KR" dirty="0" smtClean="0">
                <a:latin typeface="Candara" pitchFamily="34" charset="0"/>
                <a:ea typeface="굴림" pitchFamily="50" charset="-127"/>
              </a:rPr>
              <a:t/>
            </a:r>
            <a:br>
              <a:rPr lang="en-AU" altLang="ko-KR" dirty="0" smtClean="0">
                <a:latin typeface="Candara" pitchFamily="34" charset="0"/>
                <a:ea typeface="굴림" pitchFamily="50" charset="-127"/>
              </a:rPr>
            </a:br>
            <a:r>
              <a:rPr lang="en-AU" altLang="ko-KR" sz="2000" dirty="0" smtClean="0">
                <a:latin typeface="Candara" pitchFamily="34" charset="0"/>
                <a:ea typeface="굴림" pitchFamily="50" charset="-127"/>
              </a:rPr>
              <a:t>(OASIS, </a:t>
            </a:r>
            <a:r>
              <a:rPr lang="en-AU" altLang="ko-KR" sz="2000" dirty="0" err="1" smtClean="0">
                <a:latin typeface="Candara" pitchFamily="34" charset="0"/>
                <a:ea typeface="굴림" pitchFamily="50" charset="-127"/>
              </a:rPr>
              <a:t>Valcke</a:t>
            </a:r>
            <a:r>
              <a:rPr lang="en-AU" altLang="ko-KR" sz="2000" dirty="0" smtClean="0">
                <a:latin typeface="Candara" pitchFamily="34" charset="0"/>
                <a:ea typeface="굴림" pitchFamily="50" charset="-127"/>
              </a:rPr>
              <a:t> </a:t>
            </a:r>
            <a:r>
              <a:rPr lang="en-AU" altLang="ko-KR" sz="2000" dirty="0">
                <a:latin typeface="Candara" pitchFamily="34" charset="0"/>
                <a:ea typeface="굴림" pitchFamily="50" charset="-127"/>
              </a:rPr>
              <a:t>et al. 2000</a:t>
            </a:r>
            <a:r>
              <a:rPr lang="en-AU" altLang="ko-KR" sz="2000" dirty="0" smtClean="0">
                <a:latin typeface="Candara" pitchFamily="34" charset="0"/>
                <a:ea typeface="굴림" pitchFamily="50" charset="-127"/>
              </a:rPr>
              <a:t>)</a:t>
            </a:r>
          </a:p>
          <a:p>
            <a:pPr marL="450850" indent="-269875">
              <a:spcBef>
                <a:spcPts val="0"/>
              </a:spcBef>
              <a:spcAft>
                <a:spcPts val="0"/>
              </a:spcAft>
            </a:pPr>
            <a:endParaRPr lang="en-AU" altLang="ko-KR" sz="2000" dirty="0">
              <a:latin typeface="Candara" pitchFamily="34" charset="0"/>
              <a:ea typeface="굴림" pitchFamily="50" charset="-127"/>
            </a:endParaRPr>
          </a:p>
          <a:p>
            <a:pPr marL="450850" indent="-269875" algn="ctr">
              <a:spcBef>
                <a:spcPts val="0"/>
              </a:spcBef>
              <a:spcAft>
                <a:spcPts val="0"/>
              </a:spcAft>
            </a:pPr>
            <a:r>
              <a:rPr lang="en-AU" altLang="ko-KR" sz="2000" dirty="0" smtClean="0">
                <a:latin typeface="Candara" pitchFamily="34" charset="0"/>
                <a:ea typeface="굴림" pitchFamily="50" charset="-127"/>
              </a:rPr>
              <a:t>It is still the system for operational seasonal forecasts at the </a:t>
            </a:r>
            <a:br>
              <a:rPr lang="en-AU" altLang="ko-KR" sz="2000" dirty="0" smtClean="0">
                <a:latin typeface="Candara" pitchFamily="34" charset="0"/>
                <a:ea typeface="굴림" pitchFamily="50" charset="-127"/>
              </a:rPr>
            </a:br>
            <a:r>
              <a:rPr lang="en-AU" altLang="ko-KR" sz="2000" dirty="0" smtClean="0">
                <a:latin typeface="Candara" pitchFamily="34" charset="0"/>
                <a:ea typeface="굴림" pitchFamily="50" charset="-127"/>
              </a:rPr>
              <a:t>Australian </a:t>
            </a:r>
            <a:r>
              <a:rPr lang="en-AU" altLang="ko-KR" sz="2000" dirty="0">
                <a:latin typeface="Candara" pitchFamily="34" charset="0"/>
                <a:ea typeface="굴림" pitchFamily="50" charset="-127"/>
              </a:rPr>
              <a:t>Bureau of Meteorology</a:t>
            </a:r>
          </a:p>
          <a:p>
            <a:pPr marL="450850" indent="-269875" algn="ctr">
              <a:spcBef>
                <a:spcPts val="0"/>
              </a:spcBef>
              <a:spcAft>
                <a:spcPts val="0"/>
              </a:spcAft>
            </a:pPr>
            <a:endParaRPr lang="en-AU" altLang="ko-KR" sz="2000" dirty="0">
              <a:latin typeface="Candara" pitchFamily="34" charset="0"/>
              <a:ea typeface="굴림" pitchFamily="50" charset="-127"/>
            </a:endParaRPr>
          </a:p>
          <a:p>
            <a:pPr marL="450850" indent="-269875">
              <a:spcBef>
                <a:spcPts val="0"/>
              </a:spcBef>
              <a:spcAft>
                <a:spcPts val="0"/>
              </a:spcAft>
            </a:pPr>
            <a:r>
              <a:rPr lang="en-AU" sz="2000" dirty="0"/>
              <a:t>Skill </a:t>
            </a:r>
            <a:r>
              <a:rPr lang="en-AU" sz="2000" dirty="0" smtClean="0"/>
              <a:t>score: correlation of 0.84 </a:t>
            </a:r>
            <a:r>
              <a:rPr lang="en-AU" sz="2000" dirty="0"/>
              <a:t>over </a:t>
            </a:r>
            <a:r>
              <a:rPr lang="en-AU" sz="2000" dirty="0" smtClean="0"/>
              <a:t>2000-2014 for all Octobers</a:t>
            </a:r>
            <a:endParaRPr lang="en-AU" sz="2000" dirty="0"/>
          </a:p>
        </p:txBody>
      </p:sp>
    </p:spTree>
    <p:extLst>
      <p:ext uri="{BB962C8B-B14F-4D97-AF65-F5344CB8AC3E}">
        <p14:creationId xmlns:p14="http://schemas.microsoft.com/office/powerpoint/2010/main" val="955703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375" t="55979" r="24501" b="17719"/>
          <a:stretch/>
        </p:blipFill>
        <p:spPr>
          <a:xfrm>
            <a:off x="186929" y="235959"/>
            <a:ext cx="8957071" cy="6335486"/>
          </a:xfrm>
        </p:spPr>
      </p:pic>
      <p:sp>
        <p:nvSpPr>
          <p:cNvPr id="5" name="TextBox 4"/>
          <p:cNvSpPr txBox="1"/>
          <p:nvPr/>
        </p:nvSpPr>
        <p:spPr>
          <a:xfrm>
            <a:off x="220006" y="3471480"/>
            <a:ext cx="4980489" cy="2308324"/>
          </a:xfrm>
          <a:prstGeom prst="rect">
            <a:avLst/>
          </a:prstGeom>
          <a:noFill/>
        </p:spPr>
        <p:txBody>
          <a:bodyPr wrap="square" rtlCol="0">
            <a:spAutoFit/>
          </a:bodyPr>
          <a:lstStyle/>
          <a:p>
            <a:endParaRPr lang="en-AU" sz="2400" dirty="0"/>
          </a:p>
          <a:p>
            <a:endParaRPr lang="en-AU" sz="2400" dirty="0" smtClean="0"/>
          </a:p>
          <a:p>
            <a:endParaRPr lang="en-AU" sz="2400" dirty="0"/>
          </a:p>
          <a:p>
            <a:r>
              <a:rPr lang="en-AU" sz="2400" dirty="0" smtClean="0"/>
              <a:t>2000-2014 Climatology</a:t>
            </a:r>
          </a:p>
          <a:p>
            <a:r>
              <a:rPr lang="en-AU" sz="2400" dirty="0"/>
              <a:t>Current CO</a:t>
            </a:r>
            <a:r>
              <a:rPr lang="en-AU" sz="2400" baseline="-25000" dirty="0"/>
              <a:t>2</a:t>
            </a:r>
            <a:r>
              <a:rPr lang="en-AU" sz="2400" dirty="0"/>
              <a:t> – 1960 CO</a:t>
            </a:r>
            <a:r>
              <a:rPr lang="en-AU" sz="2400" baseline="-25000" dirty="0"/>
              <a:t>2</a:t>
            </a:r>
          </a:p>
          <a:p>
            <a:endParaRPr lang="en-AU" sz="2400" dirty="0"/>
          </a:p>
        </p:txBody>
      </p:sp>
      <p:sp>
        <p:nvSpPr>
          <p:cNvPr id="6" name="Rectangle 5"/>
          <p:cNvSpPr/>
          <p:nvPr/>
        </p:nvSpPr>
        <p:spPr>
          <a:xfrm>
            <a:off x="0" y="0"/>
            <a:ext cx="2791326" cy="873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19120" y="140070"/>
            <a:ext cx="8154987" cy="733141"/>
          </a:xfrm>
        </p:spPr>
        <p:txBody>
          <a:bodyPr/>
          <a:lstStyle/>
          <a:p>
            <a:r>
              <a:rPr lang="en-AU" dirty="0" smtClean="0"/>
              <a:t>SST</a:t>
            </a:r>
            <a:endParaRPr lang="en-AU" dirty="0"/>
          </a:p>
        </p:txBody>
      </p:sp>
    </p:spTree>
    <p:extLst>
      <p:ext uri="{BB962C8B-B14F-4D97-AF65-F5344CB8AC3E}">
        <p14:creationId xmlns:p14="http://schemas.microsoft.com/office/powerpoint/2010/main" val="3859803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0425" y="696036"/>
            <a:ext cx="6404383" cy="4749755"/>
          </a:xfrm>
          <a:prstGeom prst="rect">
            <a:avLst/>
          </a:prstGeom>
        </p:spPr>
      </p:pic>
      <p:sp>
        <p:nvSpPr>
          <p:cNvPr id="3" name="TextBox 2"/>
          <p:cNvSpPr txBox="1"/>
          <p:nvPr/>
        </p:nvSpPr>
        <p:spPr>
          <a:xfrm>
            <a:off x="736979" y="5923128"/>
            <a:ext cx="4162567" cy="369332"/>
          </a:xfrm>
          <a:prstGeom prst="rect">
            <a:avLst/>
          </a:prstGeom>
          <a:noFill/>
        </p:spPr>
        <p:txBody>
          <a:bodyPr wrap="square" rtlCol="0">
            <a:spAutoFit/>
          </a:bodyPr>
          <a:lstStyle/>
          <a:p>
            <a:r>
              <a:rPr lang="en-AU" dirty="0" smtClean="0"/>
              <a:t>Stott, </a:t>
            </a:r>
            <a:r>
              <a:rPr lang="en-AU" dirty="0" err="1" smtClean="0"/>
              <a:t>pers</a:t>
            </a:r>
            <a:r>
              <a:rPr lang="en-AU" dirty="0" smtClean="0"/>
              <a:t> comm. 2018</a:t>
            </a:r>
            <a:endParaRPr lang="en-AU" dirty="0"/>
          </a:p>
        </p:txBody>
      </p:sp>
    </p:spTree>
    <p:extLst>
      <p:ext uri="{BB962C8B-B14F-4D97-AF65-F5344CB8AC3E}">
        <p14:creationId xmlns:p14="http://schemas.microsoft.com/office/powerpoint/2010/main" val="971562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SST trend</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63898" y="1335857"/>
            <a:ext cx="8980102" cy="4069619"/>
          </a:xfrm>
          <a:prstGeom prst="rect">
            <a:avLst/>
          </a:prstGeom>
        </p:spPr>
      </p:pic>
      <p:sp>
        <p:nvSpPr>
          <p:cNvPr id="5" name="TextBox 4"/>
          <p:cNvSpPr txBox="1"/>
          <p:nvPr/>
        </p:nvSpPr>
        <p:spPr>
          <a:xfrm>
            <a:off x="666974" y="5787614"/>
            <a:ext cx="3259567" cy="369332"/>
          </a:xfrm>
          <a:prstGeom prst="rect">
            <a:avLst/>
          </a:prstGeom>
          <a:noFill/>
        </p:spPr>
        <p:txBody>
          <a:bodyPr wrap="square" rtlCol="0">
            <a:spAutoFit/>
          </a:bodyPr>
          <a:lstStyle/>
          <a:p>
            <a:r>
              <a:rPr lang="en-AU" dirty="0" smtClean="0"/>
              <a:t>Lim et al 2016</a:t>
            </a:r>
            <a:endParaRPr lang="en-AU" dirty="0"/>
          </a:p>
        </p:txBody>
      </p:sp>
    </p:spTree>
    <p:extLst>
      <p:ext uri="{BB962C8B-B14F-4D97-AF65-F5344CB8AC3E}">
        <p14:creationId xmlns:p14="http://schemas.microsoft.com/office/powerpoint/2010/main" val="1308231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111551"/>
            <a:ext cx="8446376" cy="857250"/>
          </a:xfrm>
        </p:spPr>
        <p:txBody>
          <a:bodyPr>
            <a:normAutofit fontScale="90000"/>
          </a:bodyPr>
          <a:lstStyle/>
          <a:p>
            <a:r>
              <a:rPr lang="en-AU" i="1" dirty="0"/>
              <a:t>State of the Climate 2016</a:t>
            </a:r>
            <a:br>
              <a:rPr lang="en-AU" i="1" dirty="0"/>
            </a:br>
            <a:r>
              <a:rPr lang="en-US" b="1" dirty="0" smtClean="0"/>
              <a:t>Determining </a:t>
            </a:r>
            <a:r>
              <a:rPr lang="en-US" b="1" dirty="0"/>
              <a:t>the cause of extreme weather events</a:t>
            </a:r>
            <a:br>
              <a:rPr lang="en-US" b="1" dirty="0"/>
            </a:br>
            <a:endParaRPr lang="en-AU" dirty="0"/>
          </a:p>
        </p:txBody>
      </p:sp>
      <p:sp>
        <p:nvSpPr>
          <p:cNvPr id="3" name="Content Placeholder 2"/>
          <p:cNvSpPr>
            <a:spLocks noGrp="1"/>
          </p:cNvSpPr>
          <p:nvPr>
            <p:ph idx="1"/>
          </p:nvPr>
        </p:nvSpPr>
        <p:spPr>
          <a:xfrm>
            <a:off x="254000" y="2234646"/>
            <a:ext cx="8890000" cy="3509963"/>
          </a:xfrm>
        </p:spPr>
        <p:txBody>
          <a:bodyPr/>
          <a:lstStyle/>
          <a:p>
            <a:r>
              <a:rPr lang="en-US" sz="2000" dirty="0"/>
              <a:t>As the global climate system has warmed, changes have occurred to both the frequency and severity of extreme weather. In Australia, the most obvious change has been an increase in the occurrence of record-breaking heat. Quantifying the influence of increasing atmospheric greenhouse gases on extreme weather events is an important component of </a:t>
            </a:r>
            <a:r>
              <a:rPr lang="en-US" sz="2000" i="1" dirty="0"/>
              <a:t>communicating and planning for future climate change</a:t>
            </a:r>
            <a:r>
              <a:rPr lang="en-US" sz="2000" dirty="0"/>
              <a:t>.</a:t>
            </a:r>
          </a:p>
          <a:p>
            <a:pPr>
              <a:buFont typeface="Arial" panose="020B0604020202020204" pitchFamily="34" charset="0"/>
              <a:buChar char="•"/>
            </a:pPr>
            <a:endParaRPr lang="en-AU" dirty="0" smtClean="0">
              <a:solidFill>
                <a:schemeClr val="bg2">
                  <a:lumMod val="1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146" y="3829050"/>
            <a:ext cx="6086730" cy="276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 y="4461601"/>
            <a:ext cx="2961564" cy="1200329"/>
          </a:xfrm>
          <a:prstGeom prst="rect">
            <a:avLst/>
          </a:prstGeom>
          <a:noFill/>
        </p:spPr>
        <p:txBody>
          <a:bodyPr wrap="square" rtlCol="0">
            <a:spAutoFit/>
          </a:bodyPr>
          <a:lstStyle/>
          <a:p>
            <a:r>
              <a:rPr lang="en-AU" dirty="0" smtClean="0"/>
              <a:t>Oct-Nov 2014 heat</a:t>
            </a:r>
          </a:p>
          <a:p>
            <a:endParaRPr lang="en-AU" dirty="0" smtClean="0"/>
          </a:p>
          <a:p>
            <a:r>
              <a:rPr lang="en-AU" dirty="0" smtClean="0"/>
              <a:t>Observed, and seasonal forecasts</a:t>
            </a:r>
            <a:endParaRPr lang="en-AU" dirty="0"/>
          </a:p>
        </p:txBody>
      </p:sp>
      <p:sp>
        <p:nvSpPr>
          <p:cNvPr id="7" name="TextBox 6"/>
          <p:cNvSpPr txBox="1"/>
          <p:nvPr/>
        </p:nvSpPr>
        <p:spPr>
          <a:xfrm>
            <a:off x="0" y="6010455"/>
            <a:ext cx="2805022" cy="369332"/>
          </a:xfrm>
          <a:prstGeom prst="rect">
            <a:avLst/>
          </a:prstGeom>
          <a:noFill/>
        </p:spPr>
        <p:txBody>
          <a:bodyPr wrap="square" rtlCol="0">
            <a:spAutoFit/>
          </a:bodyPr>
          <a:lstStyle/>
          <a:p>
            <a:r>
              <a:rPr lang="en-AU" dirty="0" smtClean="0"/>
              <a:t>Pandora.hope@bom.gov.au</a:t>
            </a:r>
            <a:endParaRPr lang="en-AU" dirty="0"/>
          </a:p>
        </p:txBody>
      </p:sp>
    </p:spTree>
    <p:extLst>
      <p:ext uri="{BB962C8B-B14F-4D97-AF65-F5344CB8AC3E}">
        <p14:creationId xmlns:p14="http://schemas.microsoft.com/office/powerpoint/2010/main" val="368219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Forecast Initialisation:</a:t>
            </a:r>
            <a:endParaRPr lang="en-AU" dirty="0"/>
          </a:p>
        </p:txBody>
      </p:sp>
      <p:sp>
        <p:nvSpPr>
          <p:cNvPr id="3" name="Content Placeholder 2"/>
          <p:cNvSpPr>
            <a:spLocks noGrp="1"/>
          </p:cNvSpPr>
          <p:nvPr>
            <p:ph idx="1"/>
          </p:nvPr>
        </p:nvSpPr>
        <p:spPr/>
        <p:txBody>
          <a:bodyPr/>
          <a:lstStyle/>
          <a:p>
            <a:pPr>
              <a:buClr>
                <a:schemeClr val="accent1">
                  <a:lumMod val="75000"/>
                </a:schemeClr>
              </a:buClr>
            </a:pPr>
            <a:r>
              <a:rPr lang="en-AU" altLang="ko-KR" dirty="0" smtClean="0"/>
              <a:t>Realistic </a:t>
            </a:r>
            <a:r>
              <a:rPr lang="en-AU" altLang="ko-KR" dirty="0"/>
              <a:t>atmosphere and land initial conditions generated from ALI (Hudson et al. 2010 </a:t>
            </a:r>
            <a:r>
              <a:rPr lang="en-AU" altLang="ko-KR" dirty="0" err="1"/>
              <a:t>Clim</a:t>
            </a:r>
            <a:r>
              <a:rPr lang="en-AU" altLang="ko-KR" dirty="0"/>
              <a:t>. </a:t>
            </a:r>
            <a:r>
              <a:rPr lang="en-AU" altLang="ko-KR" dirty="0" err="1"/>
              <a:t>Dyn</a:t>
            </a:r>
            <a:r>
              <a:rPr lang="en-AU" altLang="ko-KR" dirty="0"/>
              <a:t>.)</a:t>
            </a:r>
          </a:p>
          <a:p>
            <a:pPr>
              <a:buClr>
                <a:schemeClr val="accent1">
                  <a:lumMod val="75000"/>
                </a:schemeClr>
              </a:buClr>
            </a:pPr>
            <a:r>
              <a:rPr lang="en-AU" altLang="ko-KR" dirty="0"/>
              <a:t>Realistic ocean initial conditions generated from PEODAS </a:t>
            </a:r>
            <a:r>
              <a:rPr lang="en-AU" altLang="ko-KR" dirty="0" smtClean="0"/>
              <a:t/>
            </a:r>
            <a:br>
              <a:rPr lang="en-AU" altLang="ko-KR" dirty="0" smtClean="0"/>
            </a:br>
            <a:r>
              <a:rPr lang="en-AU" altLang="ko-KR" dirty="0" smtClean="0"/>
              <a:t>(</a:t>
            </a:r>
            <a:r>
              <a:rPr lang="en-AU" altLang="ko-KR" dirty="0"/>
              <a:t>Yin et al. 2011 Mon. </a:t>
            </a:r>
            <a:r>
              <a:rPr lang="en-AU" altLang="ko-KR" dirty="0" err="1"/>
              <a:t>Wea</a:t>
            </a:r>
            <a:r>
              <a:rPr lang="en-AU" altLang="ko-KR" dirty="0"/>
              <a:t>. Rev.)</a:t>
            </a:r>
          </a:p>
          <a:p>
            <a:pPr>
              <a:buClr>
                <a:schemeClr val="accent1">
                  <a:lumMod val="75000"/>
                </a:schemeClr>
              </a:buClr>
            </a:pPr>
            <a:r>
              <a:rPr lang="en-AU" altLang="ko-KR" dirty="0" smtClean="0"/>
              <a:t>11 </a:t>
            </a:r>
            <a:r>
              <a:rPr lang="en-AU" altLang="ko-KR" dirty="0"/>
              <a:t>member ensemble forecasts </a:t>
            </a:r>
            <a:r>
              <a:rPr lang="en-AU" altLang="ko-KR" dirty="0" smtClean="0"/>
              <a:t>(sometimes x3)</a:t>
            </a:r>
          </a:p>
          <a:p>
            <a:pPr>
              <a:buClr>
                <a:schemeClr val="accent1">
                  <a:lumMod val="75000"/>
                </a:schemeClr>
              </a:buClr>
            </a:pPr>
            <a:r>
              <a:rPr lang="en-AU" altLang="ko-KR" dirty="0" smtClean="0">
                <a:sym typeface="Wingdings" pitchFamily="2" charset="2"/>
              </a:rPr>
              <a:t>CO</a:t>
            </a:r>
            <a:r>
              <a:rPr lang="en-AU" altLang="ko-KR" baseline="-50000" dirty="0" smtClean="0">
                <a:sym typeface="Wingdings" pitchFamily="2" charset="2"/>
              </a:rPr>
              <a:t>2</a:t>
            </a:r>
            <a:r>
              <a:rPr lang="en-AU" altLang="ko-KR" dirty="0" smtClean="0">
                <a:sym typeface="Wingdings" pitchFamily="2" charset="2"/>
              </a:rPr>
              <a:t> </a:t>
            </a:r>
            <a:r>
              <a:rPr lang="en-AU" altLang="ko-KR" dirty="0">
                <a:sym typeface="Wingdings" pitchFamily="2" charset="2"/>
              </a:rPr>
              <a:t>concentration </a:t>
            </a:r>
            <a:r>
              <a:rPr lang="en-AU" altLang="ko-KR" dirty="0" smtClean="0">
                <a:sym typeface="Wingdings" pitchFamily="2" charset="2"/>
              </a:rPr>
              <a:t>set </a:t>
            </a:r>
            <a:r>
              <a:rPr lang="en-AU" altLang="ko-KR" dirty="0">
                <a:sym typeface="Wingdings" pitchFamily="2" charset="2"/>
              </a:rPr>
              <a:t>to </a:t>
            </a:r>
            <a:r>
              <a:rPr lang="en-AU" altLang="ko-KR" b="1" dirty="0" smtClean="0">
                <a:sym typeface="Wingdings" pitchFamily="2" charset="2"/>
              </a:rPr>
              <a:t>407 </a:t>
            </a:r>
            <a:r>
              <a:rPr lang="en-AU" altLang="ko-KR" b="1" dirty="0">
                <a:sym typeface="Wingdings" pitchFamily="2" charset="2"/>
              </a:rPr>
              <a:t>ppm </a:t>
            </a:r>
            <a:r>
              <a:rPr lang="en-AU" altLang="ko-KR" dirty="0" smtClean="0">
                <a:sym typeface="Wingdings" pitchFamily="2" charset="2"/>
              </a:rPr>
              <a:t>~ current level</a:t>
            </a:r>
            <a:br>
              <a:rPr lang="en-AU" altLang="ko-KR" dirty="0" smtClean="0">
                <a:sym typeface="Wingdings" pitchFamily="2" charset="2"/>
              </a:rPr>
            </a:br>
            <a:r>
              <a:rPr lang="en-AU" altLang="ko-KR" dirty="0" smtClean="0">
                <a:sym typeface="Wingdings" pitchFamily="2" charset="2"/>
              </a:rPr>
              <a:t>(</a:t>
            </a:r>
            <a:r>
              <a:rPr lang="en-AU" altLang="ko-KR" dirty="0">
                <a:sym typeface="Wingdings" pitchFamily="2" charset="2"/>
              </a:rPr>
              <a:t>NOAA Mauna Loa </a:t>
            </a:r>
            <a:r>
              <a:rPr lang="en-AU" altLang="ko-KR" dirty="0" smtClean="0">
                <a:sym typeface="Wingdings" pitchFamily="2" charset="2"/>
              </a:rPr>
              <a:t>CO</a:t>
            </a:r>
            <a:r>
              <a:rPr lang="en-AU" altLang="ko-KR" baseline="-50000" dirty="0" smtClean="0">
                <a:sym typeface="Wingdings" pitchFamily="2" charset="2"/>
              </a:rPr>
              <a:t>2</a:t>
            </a:r>
            <a:r>
              <a:rPr lang="en-AU" altLang="ko-KR" dirty="0" smtClean="0">
                <a:sym typeface="Wingdings" pitchFamily="2" charset="2"/>
              </a:rPr>
              <a:t> </a:t>
            </a:r>
            <a:r>
              <a:rPr lang="en-AU" altLang="ko-KR" dirty="0">
                <a:sym typeface="Wingdings" pitchFamily="2" charset="2"/>
              </a:rPr>
              <a:t>data)</a:t>
            </a:r>
          </a:p>
          <a:p>
            <a:endParaRPr lang="en-AU" dirty="0"/>
          </a:p>
        </p:txBody>
      </p:sp>
    </p:spTree>
    <p:extLst>
      <p:ext uri="{BB962C8B-B14F-4D97-AF65-F5344CB8AC3E}">
        <p14:creationId xmlns:p14="http://schemas.microsoft.com/office/powerpoint/2010/main" val="93296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910" y="846138"/>
            <a:ext cx="6530890" cy="1143000"/>
          </a:xfrm>
        </p:spPr>
        <p:txBody>
          <a:bodyPr/>
          <a:lstStyle/>
          <a:p>
            <a:r>
              <a:rPr lang="en-AU" dirty="0" smtClean="0"/>
              <a:t>Method</a:t>
            </a:r>
            <a:endParaRPr lang="en-AU" dirty="0"/>
          </a:p>
        </p:txBody>
      </p:sp>
      <p:sp>
        <p:nvSpPr>
          <p:cNvPr id="3" name="Content Placeholder 2"/>
          <p:cNvSpPr>
            <a:spLocks noGrp="1"/>
          </p:cNvSpPr>
          <p:nvPr>
            <p:ph idx="1"/>
          </p:nvPr>
        </p:nvSpPr>
        <p:spPr>
          <a:xfrm>
            <a:off x="254000" y="1785620"/>
            <a:ext cx="8890000" cy="4679950"/>
          </a:xfrm>
        </p:spPr>
        <p:txBody>
          <a:bodyPr>
            <a:normAutofit/>
          </a:bodyPr>
          <a:lstStyle/>
          <a:p>
            <a:r>
              <a:rPr lang="en-AU" dirty="0"/>
              <a:t>Two forecast ensembles of the event:</a:t>
            </a:r>
          </a:p>
          <a:p>
            <a:pPr marL="0" indent="0">
              <a:buNone/>
            </a:pPr>
            <a:endParaRPr lang="en-AU" dirty="0" smtClean="0"/>
          </a:p>
          <a:p>
            <a:pPr marL="0" indent="0">
              <a:buNone/>
            </a:pPr>
            <a:r>
              <a:rPr lang="en-AU" dirty="0" smtClean="0"/>
              <a:t>One </a:t>
            </a:r>
            <a:r>
              <a:rPr lang="en-AU" dirty="0"/>
              <a:t>under current conditions, </a:t>
            </a:r>
            <a:endParaRPr lang="en-AU" dirty="0" smtClean="0"/>
          </a:p>
          <a:p>
            <a:pPr marL="0" indent="0">
              <a:buNone/>
            </a:pPr>
            <a:endParaRPr lang="en-AU" dirty="0" smtClean="0"/>
          </a:p>
          <a:p>
            <a:pPr marL="0" indent="0">
              <a:buNone/>
            </a:pPr>
            <a:r>
              <a:rPr lang="en-AU" dirty="0" smtClean="0"/>
              <a:t>A </a:t>
            </a:r>
            <a:r>
              <a:rPr lang="en-AU" dirty="0"/>
              <a:t>second </a:t>
            </a:r>
            <a:r>
              <a:rPr lang="en-AU" dirty="0" smtClean="0"/>
              <a:t>with a background climate if CO</a:t>
            </a:r>
            <a:r>
              <a:rPr lang="en-AU" baseline="-25000" dirty="0" smtClean="0"/>
              <a:t>2</a:t>
            </a:r>
            <a:r>
              <a:rPr lang="en-AU" dirty="0" smtClean="0"/>
              <a:t> increase had halted at 1960: a 'low CO</a:t>
            </a:r>
            <a:r>
              <a:rPr lang="en-AU" baseline="-25000" dirty="0" smtClean="0"/>
              <a:t>2</a:t>
            </a:r>
            <a:r>
              <a:rPr lang="en-AU" dirty="0" smtClean="0"/>
              <a:t>' world </a:t>
            </a:r>
            <a:endParaRPr lang="en-AU" dirty="0"/>
          </a:p>
        </p:txBody>
      </p:sp>
      <p:sp>
        <p:nvSpPr>
          <p:cNvPr id="4" name="Title 1"/>
          <p:cNvSpPr txBox="1">
            <a:spLocks/>
          </p:cNvSpPr>
          <p:nvPr/>
        </p:nvSpPr>
        <p:spPr bwMode="auto">
          <a:xfrm>
            <a:off x="0" y="0"/>
            <a:ext cx="8809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defTabSz="457200" rtl="0" eaLnBrk="1" fontAlgn="base" hangingPunct="1">
              <a:spcBef>
                <a:spcPct val="0"/>
              </a:spcBef>
              <a:spcAft>
                <a:spcPct val="0"/>
              </a:spcAft>
              <a:defRPr sz="28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a:lstStyle>
          <a:p>
            <a:r>
              <a:rPr lang="en-AU" b="1" dirty="0" smtClean="0"/>
              <a:t>Using a seasonal forecasting framework for attribution of climate extremes to increasing atmospheric CO</a:t>
            </a:r>
            <a:r>
              <a:rPr lang="en-AU" b="1" baseline="-25000" dirty="0" smtClean="0"/>
              <a:t>2</a:t>
            </a:r>
            <a:endParaRPr lang="en-AU" dirty="0"/>
          </a:p>
        </p:txBody>
      </p:sp>
    </p:spTree>
    <p:extLst>
      <p:ext uri="{BB962C8B-B14F-4D97-AF65-F5344CB8AC3E}">
        <p14:creationId xmlns:p14="http://schemas.microsoft.com/office/powerpoint/2010/main" val="537087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754"/>
            <a:ext cx="9470571" cy="1325563"/>
          </a:xfrm>
        </p:spPr>
        <p:txBody>
          <a:bodyPr>
            <a:normAutofit fontScale="90000"/>
          </a:bodyPr>
          <a:lstStyle/>
          <a:p>
            <a:r>
              <a:rPr lang="en-AU" dirty="0" smtClean="0"/>
              <a:t>Attribution Forecast Initialisation – current conditions, but background climate as it would be if </a:t>
            </a:r>
            <a:r>
              <a:rPr lang="en-AU" dirty="0"/>
              <a:t>CO</a:t>
            </a:r>
            <a:r>
              <a:rPr lang="en-AU" baseline="-25000" dirty="0"/>
              <a:t>2</a:t>
            </a:r>
            <a:r>
              <a:rPr lang="en-AU" dirty="0"/>
              <a:t> increase had halted at 1960. </a:t>
            </a:r>
            <a:br>
              <a:rPr lang="en-AU" dirty="0"/>
            </a:br>
            <a:r>
              <a:rPr lang="en-AU" dirty="0"/>
              <a:t> </a:t>
            </a:r>
          </a:p>
        </p:txBody>
      </p:sp>
      <p:sp>
        <p:nvSpPr>
          <p:cNvPr id="3" name="Content Placeholder 2"/>
          <p:cNvSpPr>
            <a:spLocks noGrp="1"/>
          </p:cNvSpPr>
          <p:nvPr>
            <p:ph idx="1"/>
          </p:nvPr>
        </p:nvSpPr>
        <p:spPr>
          <a:xfrm>
            <a:off x="628650" y="2054225"/>
            <a:ext cx="7886700" cy="4351338"/>
          </a:xfrm>
        </p:spPr>
        <p:txBody>
          <a:bodyPr/>
          <a:lstStyle/>
          <a:p>
            <a:r>
              <a:rPr lang="en-AU" altLang="ko-KR" dirty="0">
                <a:sym typeface="Wingdings" pitchFamily="2" charset="2"/>
              </a:rPr>
              <a:t>CO</a:t>
            </a:r>
            <a:r>
              <a:rPr lang="en-AU" altLang="ko-KR" baseline="-50000" dirty="0">
                <a:sym typeface="Wingdings" pitchFamily="2" charset="2"/>
              </a:rPr>
              <a:t>2</a:t>
            </a:r>
            <a:r>
              <a:rPr lang="en-AU" altLang="ko-KR" dirty="0">
                <a:sym typeface="Wingdings" pitchFamily="2" charset="2"/>
              </a:rPr>
              <a:t> concentration was set to </a:t>
            </a:r>
            <a:r>
              <a:rPr lang="en-AU" altLang="ko-KR" dirty="0" smtClean="0">
                <a:sym typeface="Wingdings" pitchFamily="2" charset="2"/>
              </a:rPr>
              <a:t>315 </a:t>
            </a:r>
            <a:r>
              <a:rPr lang="en-AU" altLang="ko-KR" b="1" dirty="0" smtClean="0">
                <a:sym typeface="Wingdings" pitchFamily="2" charset="2"/>
              </a:rPr>
              <a:t>ppm </a:t>
            </a:r>
            <a:r>
              <a:rPr lang="en-AU" altLang="ko-KR" dirty="0">
                <a:sym typeface="Wingdings" pitchFamily="2" charset="2"/>
              </a:rPr>
              <a:t>~ </a:t>
            </a:r>
            <a:r>
              <a:rPr lang="en-AU" altLang="ko-KR" dirty="0" smtClean="0">
                <a:sym typeface="Wingdings" pitchFamily="2" charset="2"/>
              </a:rPr>
              <a:t>1960 </a:t>
            </a:r>
            <a:r>
              <a:rPr lang="en-AU" altLang="ko-KR" dirty="0">
                <a:sym typeface="Wingdings" pitchFamily="2" charset="2"/>
              </a:rPr>
              <a:t>level</a:t>
            </a:r>
            <a:br>
              <a:rPr lang="en-AU" altLang="ko-KR" dirty="0">
                <a:sym typeface="Wingdings" pitchFamily="2" charset="2"/>
              </a:rPr>
            </a:br>
            <a:r>
              <a:rPr lang="en-AU" altLang="ko-KR" dirty="0">
                <a:sym typeface="Wingdings" pitchFamily="2" charset="2"/>
              </a:rPr>
              <a:t>(NOAA Mauna Loa CO</a:t>
            </a:r>
            <a:r>
              <a:rPr lang="en-AU" altLang="ko-KR" baseline="-50000" dirty="0">
                <a:sym typeface="Wingdings" pitchFamily="2" charset="2"/>
              </a:rPr>
              <a:t>2</a:t>
            </a:r>
            <a:r>
              <a:rPr lang="en-AU" altLang="ko-KR" dirty="0">
                <a:sym typeface="Wingdings" pitchFamily="2" charset="2"/>
              </a:rPr>
              <a:t> data</a:t>
            </a:r>
            <a:r>
              <a:rPr lang="en-AU" altLang="ko-KR" dirty="0" smtClean="0">
                <a:sym typeface="Wingdings" pitchFamily="2" charset="2"/>
              </a:rPr>
              <a:t>)</a:t>
            </a:r>
          </a:p>
          <a:p>
            <a:pPr>
              <a:buClr>
                <a:schemeClr val="accent1">
                  <a:lumMod val="75000"/>
                </a:schemeClr>
              </a:buClr>
            </a:pPr>
            <a:r>
              <a:rPr lang="en-AU" altLang="ko-KR" dirty="0" smtClean="0"/>
              <a:t>Realistic </a:t>
            </a:r>
            <a:r>
              <a:rPr lang="en-AU" altLang="ko-KR" dirty="0"/>
              <a:t>ocean initial conditions generated from PEODAS </a:t>
            </a:r>
            <a:br>
              <a:rPr lang="en-AU" altLang="ko-KR" dirty="0"/>
            </a:br>
            <a:r>
              <a:rPr lang="en-AU" altLang="ko-KR" b="1" i="1" dirty="0" smtClean="0"/>
              <a:t>minus</a:t>
            </a:r>
            <a:r>
              <a:rPr lang="en-AU" altLang="ko-KR" dirty="0" smtClean="0"/>
              <a:t> </a:t>
            </a:r>
            <a:r>
              <a:rPr lang="en-AU" altLang="ko-KR" dirty="0"/>
              <a:t>an estimate of the change due to CO2 over last </a:t>
            </a:r>
            <a:r>
              <a:rPr lang="en-AU" altLang="ko-KR" dirty="0" smtClean="0"/>
              <a:t>58 years</a:t>
            </a:r>
          </a:p>
          <a:p>
            <a:pPr>
              <a:buClr>
                <a:schemeClr val="accent1">
                  <a:lumMod val="75000"/>
                </a:schemeClr>
              </a:buClr>
            </a:pPr>
            <a:r>
              <a:rPr lang="en-AU" altLang="ko-KR" dirty="0"/>
              <a:t>Realistic atmosphere and land initial conditions </a:t>
            </a:r>
            <a:r>
              <a:rPr lang="en-AU" altLang="ko-KR" b="1" i="1" dirty="0"/>
              <a:t>minus</a:t>
            </a:r>
            <a:r>
              <a:rPr lang="en-AU" altLang="ko-KR" dirty="0"/>
              <a:t> an estimate of the change due to CO2 over last </a:t>
            </a:r>
            <a:r>
              <a:rPr lang="en-AU" altLang="ko-KR" dirty="0" smtClean="0"/>
              <a:t>58 </a:t>
            </a:r>
            <a:r>
              <a:rPr lang="en-AU" altLang="ko-KR" dirty="0"/>
              <a:t>years</a:t>
            </a:r>
          </a:p>
          <a:p>
            <a:pPr>
              <a:buClr>
                <a:schemeClr val="accent1">
                  <a:lumMod val="75000"/>
                </a:schemeClr>
              </a:buClr>
            </a:pPr>
            <a:endParaRPr lang="en-AU" altLang="ko-KR" dirty="0"/>
          </a:p>
          <a:p>
            <a:endParaRPr lang="en-AU" altLang="ko-KR" dirty="0">
              <a:sym typeface="Wingdings" pitchFamily="2" charset="2"/>
            </a:endParaRPr>
          </a:p>
          <a:p>
            <a:endParaRPr lang="en-AU" dirty="0"/>
          </a:p>
        </p:txBody>
      </p:sp>
    </p:spTree>
    <p:extLst>
      <p:ext uri="{BB962C8B-B14F-4D97-AF65-F5344CB8AC3E}">
        <p14:creationId xmlns:p14="http://schemas.microsoft.com/office/powerpoint/2010/main" val="1467483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1063228"/>
            <a:ext cx="8235650" cy="857250"/>
          </a:xfrm>
        </p:spPr>
        <p:txBody>
          <a:bodyPr>
            <a:normAutofit fontScale="90000"/>
          </a:bodyPr>
          <a:lstStyle/>
          <a:p>
            <a:pPr algn="l"/>
            <a:r>
              <a:rPr lang="en-AU" dirty="0" smtClean="0"/>
              <a:t>Estimate ocean change due to CO</a:t>
            </a:r>
            <a:r>
              <a:rPr lang="en-AU" sz="1800" dirty="0"/>
              <a:t>2</a:t>
            </a:r>
            <a:r>
              <a:rPr lang="en-AU" dirty="0" smtClean="0"/>
              <a:t> increase with </a:t>
            </a:r>
            <a:r>
              <a:rPr lang="en-AU" dirty="0"/>
              <a:t>POAMA </a:t>
            </a:r>
            <a:r>
              <a:rPr lang="en-AU" dirty="0" smtClean="0"/>
              <a:t>long climate runs</a:t>
            </a:r>
            <a:endParaRPr lang="en-AU" dirty="0"/>
          </a:p>
        </p:txBody>
      </p:sp>
      <p:cxnSp>
        <p:nvCxnSpPr>
          <p:cNvPr id="6" name="Straight Connector 5"/>
          <p:cNvCxnSpPr/>
          <p:nvPr/>
        </p:nvCxnSpPr>
        <p:spPr>
          <a:xfrm>
            <a:off x="5700319" y="3082392"/>
            <a:ext cx="13036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700319" y="3119396"/>
            <a:ext cx="130369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876325" y="2625131"/>
            <a:ext cx="190123" cy="950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Oval 9"/>
          <p:cNvSpPr/>
          <p:nvPr/>
        </p:nvSpPr>
        <p:spPr>
          <a:xfrm>
            <a:off x="876324" y="2849204"/>
            <a:ext cx="190123" cy="950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2" name="Straight Connector 11"/>
          <p:cNvCxnSpPr/>
          <p:nvPr/>
        </p:nvCxnSpPr>
        <p:spPr>
          <a:xfrm>
            <a:off x="1147925" y="2672661"/>
            <a:ext cx="4436198" cy="402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191689" y="2902387"/>
            <a:ext cx="4436198" cy="23086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7732" y="2530076"/>
            <a:ext cx="733330" cy="723916"/>
          </a:xfrm>
          <a:prstGeom prst="rect">
            <a:avLst/>
          </a:prstGeom>
          <a:noFill/>
        </p:spPr>
        <p:txBody>
          <a:bodyPr wrap="square" rtlCol="0">
            <a:spAutoFit/>
          </a:bodyPr>
          <a:lstStyle/>
          <a:p>
            <a:pPr>
              <a:lnSpc>
                <a:spcPct val="114000"/>
              </a:lnSpc>
            </a:pPr>
            <a:r>
              <a:rPr lang="en-AU" dirty="0" smtClean="0"/>
              <a:t>1960</a:t>
            </a:r>
          </a:p>
          <a:p>
            <a:pPr>
              <a:lnSpc>
                <a:spcPct val="114000"/>
              </a:lnSpc>
            </a:pPr>
            <a:r>
              <a:rPr lang="en-AU" dirty="0" smtClean="0"/>
              <a:t>1970</a:t>
            </a:r>
            <a:endParaRPr lang="en-AU" dirty="0"/>
          </a:p>
        </p:txBody>
      </p:sp>
      <p:sp>
        <p:nvSpPr>
          <p:cNvPr id="15" name="TextBox 14"/>
          <p:cNvSpPr txBox="1"/>
          <p:nvPr/>
        </p:nvSpPr>
        <p:spPr>
          <a:xfrm>
            <a:off x="3003897" y="2486631"/>
            <a:ext cx="1577676" cy="369332"/>
          </a:xfrm>
          <a:prstGeom prst="rect">
            <a:avLst/>
          </a:prstGeom>
          <a:noFill/>
        </p:spPr>
        <p:txBody>
          <a:bodyPr wrap="none" rtlCol="0">
            <a:spAutoFit/>
          </a:bodyPr>
          <a:lstStyle/>
          <a:p>
            <a:r>
              <a:rPr lang="en-AU" dirty="0" smtClean="0"/>
              <a:t>CO</a:t>
            </a:r>
            <a:r>
              <a:rPr lang="en-AU" baseline="-25000" dirty="0" smtClean="0"/>
              <a:t>2</a:t>
            </a:r>
            <a:r>
              <a:rPr lang="en-AU" dirty="0" smtClean="0"/>
              <a:t> 315 ppm</a:t>
            </a:r>
            <a:endParaRPr lang="en-AU" dirty="0"/>
          </a:p>
        </p:txBody>
      </p:sp>
      <p:cxnSp>
        <p:nvCxnSpPr>
          <p:cNvPr id="16" name="Straight Connector 15"/>
          <p:cNvCxnSpPr/>
          <p:nvPr/>
        </p:nvCxnSpPr>
        <p:spPr>
          <a:xfrm>
            <a:off x="5718426" y="3975317"/>
            <a:ext cx="1303699" cy="0"/>
          </a:xfrm>
          <a:prstGeom prst="line">
            <a:avLst/>
          </a:prstGeom>
          <a:ln>
            <a:solidFill>
              <a:srgbClr val="FF33CC"/>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753137" y="4007728"/>
            <a:ext cx="1303699" cy="0"/>
          </a:xfrm>
          <a:prstGeom prst="line">
            <a:avLst/>
          </a:prstGeom>
          <a:ln>
            <a:solidFill>
              <a:srgbClr val="FF33CC"/>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929142" y="3560991"/>
            <a:ext cx="190123" cy="95062"/>
          </a:xfrm>
          <a:prstGeom prst="ellipse">
            <a:avLst/>
          </a:prstGeom>
          <a:solidFill>
            <a:srgbClr val="FF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9" name="Oval 18"/>
          <p:cNvSpPr/>
          <p:nvPr/>
        </p:nvSpPr>
        <p:spPr>
          <a:xfrm>
            <a:off x="929141" y="3785064"/>
            <a:ext cx="190123" cy="95062"/>
          </a:xfrm>
          <a:prstGeom prst="ellipse">
            <a:avLst/>
          </a:prstGeom>
          <a:solidFill>
            <a:srgbClr val="FF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20" name="Straight Connector 19"/>
          <p:cNvCxnSpPr/>
          <p:nvPr/>
        </p:nvCxnSpPr>
        <p:spPr>
          <a:xfrm>
            <a:off x="1200742" y="3608523"/>
            <a:ext cx="4479962" cy="359869"/>
          </a:xfrm>
          <a:prstGeom prst="line">
            <a:avLst/>
          </a:prstGeom>
          <a:ln>
            <a:solidFill>
              <a:srgbClr val="FF33CC"/>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244508" y="3838248"/>
            <a:ext cx="4383381" cy="170627"/>
          </a:xfrm>
          <a:prstGeom prst="line">
            <a:avLst/>
          </a:prstGeom>
          <a:ln>
            <a:solidFill>
              <a:srgbClr val="FF33CC"/>
            </a:solidFill>
            <a:prstDash val="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0549" y="3465936"/>
            <a:ext cx="733330" cy="723916"/>
          </a:xfrm>
          <a:prstGeom prst="rect">
            <a:avLst/>
          </a:prstGeom>
          <a:noFill/>
        </p:spPr>
        <p:txBody>
          <a:bodyPr wrap="square" rtlCol="0">
            <a:spAutoFit/>
          </a:bodyPr>
          <a:lstStyle/>
          <a:p>
            <a:pPr>
              <a:lnSpc>
                <a:spcPct val="114000"/>
              </a:lnSpc>
            </a:pPr>
            <a:r>
              <a:rPr lang="en-AU" dirty="0" smtClean="0"/>
              <a:t>2000</a:t>
            </a:r>
          </a:p>
          <a:p>
            <a:pPr>
              <a:lnSpc>
                <a:spcPct val="114000"/>
              </a:lnSpc>
            </a:pPr>
            <a:r>
              <a:rPr lang="en-AU" dirty="0" smtClean="0"/>
              <a:t>2010</a:t>
            </a:r>
            <a:endParaRPr lang="en-AU" dirty="0"/>
          </a:p>
        </p:txBody>
      </p:sp>
      <p:sp>
        <p:nvSpPr>
          <p:cNvPr id="23" name="TextBox 22"/>
          <p:cNvSpPr txBox="1"/>
          <p:nvPr/>
        </p:nvSpPr>
        <p:spPr>
          <a:xfrm>
            <a:off x="3056713" y="3422491"/>
            <a:ext cx="1577676" cy="369332"/>
          </a:xfrm>
          <a:prstGeom prst="rect">
            <a:avLst/>
          </a:prstGeom>
          <a:noFill/>
        </p:spPr>
        <p:txBody>
          <a:bodyPr wrap="none" rtlCol="0">
            <a:spAutoFit/>
          </a:bodyPr>
          <a:lstStyle/>
          <a:p>
            <a:r>
              <a:rPr lang="en-AU" dirty="0" smtClean="0"/>
              <a:t>CO</a:t>
            </a:r>
            <a:r>
              <a:rPr lang="en-AU" baseline="-25000" dirty="0" smtClean="0"/>
              <a:t>2</a:t>
            </a:r>
            <a:r>
              <a:rPr lang="en-AU" dirty="0" smtClean="0"/>
              <a:t> 400 ppm</a:t>
            </a:r>
            <a:endParaRPr lang="en-AU" dirty="0"/>
          </a:p>
        </p:txBody>
      </p:sp>
      <p:cxnSp>
        <p:nvCxnSpPr>
          <p:cNvPr id="25" name="Straight Arrow Connector 24"/>
          <p:cNvCxnSpPr/>
          <p:nvPr/>
        </p:nvCxnSpPr>
        <p:spPr>
          <a:xfrm flipV="1">
            <a:off x="991027" y="4845520"/>
            <a:ext cx="6083940" cy="1"/>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20501" y="4845532"/>
            <a:ext cx="6258548" cy="369332"/>
          </a:xfrm>
          <a:prstGeom prst="rect">
            <a:avLst/>
          </a:prstGeom>
          <a:noFill/>
        </p:spPr>
        <p:txBody>
          <a:bodyPr wrap="square" rtlCol="0">
            <a:spAutoFit/>
          </a:bodyPr>
          <a:lstStyle/>
          <a:p>
            <a:r>
              <a:rPr lang="en-AU" dirty="0" smtClean="0"/>
              <a:t>0                         Time </a:t>
            </a:r>
            <a:r>
              <a:rPr lang="en-AU" dirty="0"/>
              <a:t>(year</a:t>
            </a:r>
            <a:r>
              <a:rPr lang="en-AU" dirty="0" smtClean="0"/>
              <a:t>)                             26            30</a:t>
            </a:r>
          </a:p>
        </p:txBody>
      </p:sp>
      <p:sp>
        <p:nvSpPr>
          <p:cNvPr id="28" name="TextBox 27"/>
          <p:cNvSpPr txBox="1"/>
          <p:nvPr/>
        </p:nvSpPr>
        <p:spPr>
          <a:xfrm>
            <a:off x="7226188" y="2253314"/>
            <a:ext cx="1845387" cy="2308324"/>
          </a:xfrm>
          <a:prstGeom prst="rect">
            <a:avLst/>
          </a:prstGeom>
          <a:noFill/>
        </p:spPr>
        <p:txBody>
          <a:bodyPr wrap="square" rtlCol="0">
            <a:spAutoFit/>
          </a:bodyPr>
          <a:lstStyle/>
          <a:p>
            <a:endParaRPr lang="en-AU" sz="1600" dirty="0"/>
          </a:p>
          <a:p>
            <a:r>
              <a:rPr lang="en-AU" sz="1600" dirty="0"/>
              <a:t>The mean difference of the average ocean initial conditions between high and low CO</a:t>
            </a:r>
            <a:r>
              <a:rPr lang="en-AU" sz="1600" baseline="-25000" dirty="0"/>
              <a:t>2 </a:t>
            </a:r>
            <a:r>
              <a:rPr lang="en-AU" sz="1600" dirty="0"/>
              <a:t>runs is used as an estimate of </a:t>
            </a:r>
            <a:r>
              <a:rPr lang="en-AU" sz="1600" dirty="0" err="1"/>
              <a:t>D</a:t>
            </a:r>
            <a:r>
              <a:rPr lang="en-AU" sz="1600" baseline="-25000" dirty="0" err="1"/>
              <a:t>Ocean</a:t>
            </a:r>
            <a:r>
              <a:rPr lang="en-AU" sz="1600" dirty="0"/>
              <a:t>.</a:t>
            </a:r>
          </a:p>
        </p:txBody>
      </p:sp>
    </p:spTree>
    <p:extLst>
      <p:ext uri="{BB962C8B-B14F-4D97-AF65-F5344CB8AC3E}">
        <p14:creationId xmlns:p14="http://schemas.microsoft.com/office/powerpoint/2010/main" val="2666226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43452" y="5877273"/>
            <a:ext cx="755887" cy="8623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180314" y="790589"/>
            <a:ext cx="8783371" cy="1800200"/>
          </a:xfrm>
        </p:spPr>
        <p:txBody>
          <a:bodyPr/>
          <a:lstStyle/>
          <a:p>
            <a:pPr marL="0" indent="0"/>
            <a:r>
              <a:rPr lang="en-AU" dirty="0" err="1" smtClean="0">
                <a:latin typeface="Candara" panose="020E0502030303020204" pitchFamily="34" charset="0"/>
              </a:rPr>
              <a:t>Docean</a:t>
            </a:r>
            <a:r>
              <a:rPr lang="en-AU" dirty="0" smtClean="0">
                <a:latin typeface="Candara" panose="020E0502030303020204" pitchFamily="34" charset="0"/>
              </a:rPr>
              <a:t>  = Difference </a:t>
            </a:r>
            <a:r>
              <a:rPr lang="en-AU" dirty="0">
                <a:latin typeface="Candara" panose="020E0502030303020204" pitchFamily="34" charset="0"/>
              </a:rPr>
              <a:t>of two 30 </a:t>
            </a:r>
            <a:r>
              <a:rPr lang="en-AU" dirty="0" smtClean="0">
                <a:latin typeface="Candara" panose="020E0502030303020204" pitchFamily="34" charset="0"/>
              </a:rPr>
              <a:t>year </a:t>
            </a:r>
            <a:r>
              <a:rPr lang="en-AU" dirty="0">
                <a:latin typeface="Candara" panose="020E0502030303020204" pitchFamily="34" charset="0"/>
              </a:rPr>
              <a:t>long runs of POAMA with 400 ppm and 315 ppm CO2</a:t>
            </a:r>
          </a:p>
          <a:p>
            <a:pPr marL="0" indent="0">
              <a:buNone/>
            </a:pPr>
            <a:endParaRPr lang="en-AU" dirty="0" smtClean="0">
              <a:solidFill>
                <a:srgbClr val="C00000"/>
              </a:solidFill>
            </a:endParaRPr>
          </a:p>
        </p:txBody>
      </p:sp>
      <p:pic>
        <p:nvPicPr>
          <p:cNvPr id="4" name="Picture 3"/>
          <p:cNvPicPr>
            <a:picLocks noChangeAspect="1"/>
          </p:cNvPicPr>
          <p:nvPr/>
        </p:nvPicPr>
        <p:blipFill>
          <a:blip r:embed="rId2"/>
          <a:stretch>
            <a:fillRect/>
          </a:stretch>
        </p:blipFill>
        <p:spPr>
          <a:xfrm>
            <a:off x="1492266" y="1706527"/>
            <a:ext cx="6159465" cy="5055009"/>
          </a:xfrm>
          <a:prstGeom prst="rect">
            <a:avLst/>
          </a:prstGeom>
        </p:spPr>
      </p:pic>
      <p:sp>
        <p:nvSpPr>
          <p:cNvPr id="5" name="Title 4"/>
          <p:cNvSpPr>
            <a:spLocks noGrp="1"/>
          </p:cNvSpPr>
          <p:nvPr>
            <p:ph type="title"/>
          </p:nvPr>
        </p:nvSpPr>
        <p:spPr/>
        <p:txBody>
          <a:bodyPr/>
          <a:lstStyle/>
          <a:p>
            <a:endParaRPr lang="en-AU"/>
          </a:p>
        </p:txBody>
      </p:sp>
    </p:spTree>
    <p:extLst>
      <p:ext uri="{BB962C8B-B14F-4D97-AF65-F5344CB8AC3E}">
        <p14:creationId xmlns:p14="http://schemas.microsoft.com/office/powerpoint/2010/main" val="1751655920"/>
      </p:ext>
    </p:extLst>
  </p:cSld>
  <p:clrMapOvr>
    <a:masterClrMapping/>
  </p:clrMapOvr>
  <mc:AlternateContent xmlns:mc="http://schemas.openxmlformats.org/markup-compatibility/2006" xmlns:p14="http://schemas.microsoft.com/office/powerpoint/2010/main">
    <mc:Choice Requires="p14">
      <p:transition spd="slow" p14:dur="2000" advTm="102785"/>
    </mc:Choice>
    <mc:Fallback xmlns="">
      <p:transition spd="slow" advTm="10278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dirty="0" smtClean="0"/>
              <a:t>Estimate Land and Atmosphere Changes due to CO</a:t>
            </a:r>
            <a:r>
              <a:rPr lang="en-AU" sz="2000" dirty="0"/>
              <a:t>2</a:t>
            </a:r>
            <a:r>
              <a:rPr lang="en-AU" dirty="0" smtClean="0"/>
              <a:t> increase, with POAMA forecasts </a:t>
            </a:r>
            <a:endParaRPr lang="en-AU" dirty="0"/>
          </a:p>
        </p:txBody>
      </p:sp>
      <p:sp>
        <p:nvSpPr>
          <p:cNvPr id="7" name="Oval 6"/>
          <p:cNvSpPr/>
          <p:nvPr/>
        </p:nvSpPr>
        <p:spPr>
          <a:xfrm>
            <a:off x="1837893" y="4132140"/>
            <a:ext cx="190123" cy="95062"/>
          </a:xfrm>
          <a:prstGeom prst="ellipse">
            <a:avLst/>
          </a:prstGeom>
          <a:solidFill>
            <a:srgbClr val="0095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Oval 7"/>
          <p:cNvSpPr/>
          <p:nvPr/>
        </p:nvSpPr>
        <p:spPr>
          <a:xfrm>
            <a:off x="1837892" y="4356213"/>
            <a:ext cx="190123" cy="95062"/>
          </a:xfrm>
          <a:prstGeom prst="ellipse">
            <a:avLst/>
          </a:prstGeom>
          <a:solidFill>
            <a:srgbClr val="0095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9" name="Straight Connector 8"/>
          <p:cNvCxnSpPr/>
          <p:nvPr/>
        </p:nvCxnSpPr>
        <p:spPr>
          <a:xfrm>
            <a:off x="2109497" y="4179671"/>
            <a:ext cx="752939" cy="0"/>
          </a:xfrm>
          <a:prstGeom prst="line">
            <a:avLst/>
          </a:prstGeom>
          <a:ln>
            <a:solidFill>
              <a:srgbClr val="0095C1"/>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144208" y="4403743"/>
            <a:ext cx="709175" cy="5654"/>
          </a:xfrm>
          <a:prstGeom prst="line">
            <a:avLst/>
          </a:prstGeom>
          <a:ln>
            <a:solidFill>
              <a:srgbClr val="0095C1"/>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59300" y="4031892"/>
            <a:ext cx="733330" cy="1671291"/>
          </a:xfrm>
          <a:prstGeom prst="rect">
            <a:avLst/>
          </a:prstGeom>
          <a:noFill/>
        </p:spPr>
        <p:txBody>
          <a:bodyPr wrap="square" rtlCol="0">
            <a:spAutoFit/>
          </a:bodyPr>
          <a:lstStyle/>
          <a:p>
            <a:pPr>
              <a:lnSpc>
                <a:spcPct val="114000"/>
              </a:lnSpc>
            </a:pPr>
            <a:r>
              <a:rPr lang="en-AU" dirty="0" smtClean="0"/>
              <a:t>2000</a:t>
            </a:r>
          </a:p>
          <a:p>
            <a:pPr>
              <a:lnSpc>
                <a:spcPct val="114000"/>
              </a:lnSpc>
            </a:pPr>
            <a:r>
              <a:rPr lang="en-AU" dirty="0" smtClean="0"/>
              <a:t>2001</a:t>
            </a:r>
          </a:p>
          <a:p>
            <a:pPr>
              <a:lnSpc>
                <a:spcPct val="114000"/>
              </a:lnSpc>
            </a:pPr>
            <a:r>
              <a:rPr lang="en-AU" dirty="0" smtClean="0"/>
              <a:t>…</a:t>
            </a:r>
          </a:p>
          <a:p>
            <a:pPr>
              <a:lnSpc>
                <a:spcPct val="114000"/>
              </a:lnSpc>
            </a:pPr>
            <a:endParaRPr lang="en-AU" dirty="0" smtClean="0"/>
          </a:p>
          <a:p>
            <a:pPr>
              <a:lnSpc>
                <a:spcPct val="114000"/>
              </a:lnSpc>
            </a:pPr>
            <a:r>
              <a:rPr lang="en-AU" dirty="0" smtClean="0"/>
              <a:t>2014</a:t>
            </a:r>
            <a:endParaRPr lang="en-AU" dirty="0"/>
          </a:p>
        </p:txBody>
      </p:sp>
      <p:sp>
        <p:nvSpPr>
          <p:cNvPr id="12" name="TextBox 11"/>
          <p:cNvSpPr txBox="1"/>
          <p:nvPr/>
        </p:nvSpPr>
        <p:spPr>
          <a:xfrm>
            <a:off x="1439851" y="3466581"/>
            <a:ext cx="2416046" cy="646331"/>
          </a:xfrm>
          <a:prstGeom prst="rect">
            <a:avLst/>
          </a:prstGeom>
          <a:noFill/>
        </p:spPr>
        <p:txBody>
          <a:bodyPr wrap="none" rtlCol="0">
            <a:spAutoFit/>
          </a:bodyPr>
          <a:lstStyle/>
          <a:p>
            <a:r>
              <a:rPr lang="en-AU" dirty="0" smtClean="0"/>
              <a:t>IC: real except Ocean</a:t>
            </a:r>
          </a:p>
          <a:p>
            <a:r>
              <a:rPr lang="en-AU" dirty="0" smtClean="0"/>
              <a:t>CO</a:t>
            </a:r>
            <a:r>
              <a:rPr lang="en-AU" baseline="-25000" dirty="0" smtClean="0"/>
              <a:t>2</a:t>
            </a:r>
            <a:r>
              <a:rPr lang="en-AU" dirty="0" smtClean="0"/>
              <a:t> 315 ppm</a:t>
            </a:r>
            <a:endParaRPr lang="en-AU" dirty="0"/>
          </a:p>
        </p:txBody>
      </p:sp>
      <p:cxnSp>
        <p:nvCxnSpPr>
          <p:cNvPr id="13" name="Straight Arrow Connector 12"/>
          <p:cNvCxnSpPr/>
          <p:nvPr/>
        </p:nvCxnSpPr>
        <p:spPr>
          <a:xfrm flipV="1">
            <a:off x="1824362" y="5409881"/>
            <a:ext cx="1367072" cy="1"/>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824363" y="5409881"/>
            <a:ext cx="1919333" cy="646331"/>
          </a:xfrm>
          <a:prstGeom prst="rect">
            <a:avLst/>
          </a:prstGeom>
          <a:noFill/>
        </p:spPr>
        <p:txBody>
          <a:bodyPr wrap="square" rtlCol="0">
            <a:spAutoFit/>
          </a:bodyPr>
          <a:lstStyle/>
          <a:p>
            <a:r>
              <a:rPr lang="en-AU" dirty="0" smtClean="0"/>
              <a:t>0          2 months</a:t>
            </a:r>
          </a:p>
          <a:p>
            <a:r>
              <a:rPr lang="en-AU" dirty="0" smtClean="0"/>
              <a:t>1 Aug   1 Oct</a:t>
            </a:r>
            <a:endParaRPr lang="en-AU" dirty="0"/>
          </a:p>
        </p:txBody>
      </p:sp>
      <p:sp>
        <p:nvSpPr>
          <p:cNvPr id="16" name="Oval 15"/>
          <p:cNvSpPr/>
          <p:nvPr/>
        </p:nvSpPr>
        <p:spPr>
          <a:xfrm>
            <a:off x="1825837" y="4639131"/>
            <a:ext cx="190123" cy="95062"/>
          </a:xfrm>
          <a:prstGeom prst="ellipse">
            <a:avLst/>
          </a:prstGeom>
          <a:solidFill>
            <a:srgbClr val="0095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7" name="Straight Connector 16"/>
          <p:cNvCxnSpPr/>
          <p:nvPr/>
        </p:nvCxnSpPr>
        <p:spPr>
          <a:xfrm flipV="1">
            <a:off x="2132153" y="4686661"/>
            <a:ext cx="709175" cy="5654"/>
          </a:xfrm>
          <a:prstGeom prst="line">
            <a:avLst/>
          </a:prstGeom>
          <a:ln>
            <a:solidFill>
              <a:srgbClr val="0095C1"/>
            </a:solidFill>
            <a:prstDash val="dash"/>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824336" y="5058971"/>
            <a:ext cx="190123" cy="95062"/>
          </a:xfrm>
          <a:prstGeom prst="ellipse">
            <a:avLst/>
          </a:prstGeom>
          <a:solidFill>
            <a:srgbClr val="0095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9" name="Straight Connector 18"/>
          <p:cNvCxnSpPr/>
          <p:nvPr/>
        </p:nvCxnSpPr>
        <p:spPr>
          <a:xfrm flipV="1">
            <a:off x="2130652" y="5106501"/>
            <a:ext cx="709175" cy="5654"/>
          </a:xfrm>
          <a:prstGeom prst="line">
            <a:avLst/>
          </a:prstGeom>
          <a:ln>
            <a:solidFill>
              <a:srgbClr val="0095C1"/>
            </a:solidFill>
            <a:prstDash val="dash"/>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5321797" y="4131015"/>
            <a:ext cx="190123" cy="95062"/>
          </a:xfrm>
          <a:prstGeom prst="ellipse">
            <a:avLst/>
          </a:prstGeom>
          <a:solidFill>
            <a:srgbClr val="FF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Oval 20"/>
          <p:cNvSpPr/>
          <p:nvPr/>
        </p:nvSpPr>
        <p:spPr>
          <a:xfrm>
            <a:off x="5321796" y="4355088"/>
            <a:ext cx="190123" cy="95062"/>
          </a:xfrm>
          <a:prstGeom prst="ellipse">
            <a:avLst/>
          </a:prstGeom>
          <a:solidFill>
            <a:srgbClr val="FF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22" name="Straight Connector 21"/>
          <p:cNvCxnSpPr/>
          <p:nvPr/>
        </p:nvCxnSpPr>
        <p:spPr>
          <a:xfrm>
            <a:off x="5593398" y="4178545"/>
            <a:ext cx="752939" cy="0"/>
          </a:xfrm>
          <a:prstGeom prst="line">
            <a:avLst/>
          </a:prstGeom>
          <a:ln>
            <a:solidFill>
              <a:srgbClr val="FF33CC"/>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628112" y="4402618"/>
            <a:ext cx="709175" cy="5654"/>
          </a:xfrm>
          <a:prstGeom prst="line">
            <a:avLst/>
          </a:prstGeom>
          <a:ln>
            <a:solidFill>
              <a:srgbClr val="FF33CC"/>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43204" y="4035963"/>
            <a:ext cx="733330" cy="1671291"/>
          </a:xfrm>
          <a:prstGeom prst="rect">
            <a:avLst/>
          </a:prstGeom>
          <a:noFill/>
        </p:spPr>
        <p:txBody>
          <a:bodyPr wrap="square" rtlCol="0">
            <a:spAutoFit/>
          </a:bodyPr>
          <a:lstStyle/>
          <a:p>
            <a:pPr>
              <a:lnSpc>
                <a:spcPct val="114000"/>
              </a:lnSpc>
            </a:pPr>
            <a:r>
              <a:rPr lang="en-AU" dirty="0" smtClean="0"/>
              <a:t>2000</a:t>
            </a:r>
          </a:p>
          <a:p>
            <a:pPr>
              <a:lnSpc>
                <a:spcPct val="114000"/>
              </a:lnSpc>
            </a:pPr>
            <a:r>
              <a:rPr lang="en-AU" dirty="0" smtClean="0"/>
              <a:t>2001</a:t>
            </a:r>
          </a:p>
          <a:p>
            <a:pPr>
              <a:lnSpc>
                <a:spcPct val="114000"/>
              </a:lnSpc>
            </a:pPr>
            <a:r>
              <a:rPr lang="en-AU" dirty="0" smtClean="0"/>
              <a:t>…</a:t>
            </a:r>
          </a:p>
          <a:p>
            <a:pPr>
              <a:lnSpc>
                <a:spcPct val="114000"/>
              </a:lnSpc>
            </a:pPr>
            <a:endParaRPr lang="en-AU" dirty="0" smtClean="0"/>
          </a:p>
          <a:p>
            <a:pPr>
              <a:lnSpc>
                <a:spcPct val="114000"/>
              </a:lnSpc>
            </a:pPr>
            <a:r>
              <a:rPr lang="en-AU" dirty="0" smtClean="0"/>
              <a:t>2014</a:t>
            </a:r>
            <a:endParaRPr lang="en-AU" dirty="0"/>
          </a:p>
        </p:txBody>
      </p:sp>
      <p:sp>
        <p:nvSpPr>
          <p:cNvPr id="27" name="TextBox 26"/>
          <p:cNvSpPr txBox="1"/>
          <p:nvPr/>
        </p:nvSpPr>
        <p:spPr>
          <a:xfrm>
            <a:off x="4923755" y="3465456"/>
            <a:ext cx="1712328" cy="646331"/>
          </a:xfrm>
          <a:prstGeom prst="rect">
            <a:avLst/>
          </a:prstGeom>
          <a:noFill/>
        </p:spPr>
        <p:txBody>
          <a:bodyPr wrap="none" rtlCol="0">
            <a:spAutoFit/>
          </a:bodyPr>
          <a:lstStyle/>
          <a:p>
            <a:r>
              <a:rPr lang="en-AU" dirty="0" smtClean="0"/>
              <a:t>IC: real</a:t>
            </a:r>
          </a:p>
          <a:p>
            <a:r>
              <a:rPr lang="en-AU" dirty="0" smtClean="0"/>
              <a:t>CO</a:t>
            </a:r>
            <a:r>
              <a:rPr lang="en-AU" baseline="-25000" dirty="0" smtClean="0"/>
              <a:t>2</a:t>
            </a:r>
            <a:r>
              <a:rPr lang="en-AU" dirty="0" smtClean="0"/>
              <a:t> ~400 ppm</a:t>
            </a:r>
            <a:endParaRPr lang="en-AU" dirty="0"/>
          </a:p>
        </p:txBody>
      </p:sp>
      <p:cxnSp>
        <p:nvCxnSpPr>
          <p:cNvPr id="28" name="Straight Arrow Connector 27"/>
          <p:cNvCxnSpPr/>
          <p:nvPr/>
        </p:nvCxnSpPr>
        <p:spPr>
          <a:xfrm flipV="1">
            <a:off x="5308266" y="5408756"/>
            <a:ext cx="1367072" cy="1"/>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308270" y="5408753"/>
            <a:ext cx="1919333" cy="369332"/>
          </a:xfrm>
          <a:prstGeom prst="rect">
            <a:avLst/>
          </a:prstGeom>
          <a:noFill/>
        </p:spPr>
        <p:txBody>
          <a:bodyPr wrap="square" rtlCol="0">
            <a:spAutoFit/>
          </a:bodyPr>
          <a:lstStyle/>
          <a:p>
            <a:r>
              <a:rPr lang="en-AU" dirty="0" smtClean="0"/>
              <a:t>0          2 months</a:t>
            </a:r>
            <a:endParaRPr lang="en-AU" dirty="0"/>
          </a:p>
        </p:txBody>
      </p:sp>
      <p:sp>
        <p:nvSpPr>
          <p:cNvPr id="31" name="Oval 30"/>
          <p:cNvSpPr/>
          <p:nvPr/>
        </p:nvSpPr>
        <p:spPr>
          <a:xfrm>
            <a:off x="5309741" y="4638006"/>
            <a:ext cx="190123" cy="95062"/>
          </a:xfrm>
          <a:prstGeom prst="ellipse">
            <a:avLst/>
          </a:prstGeom>
          <a:solidFill>
            <a:srgbClr val="FF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32" name="Straight Connector 31"/>
          <p:cNvCxnSpPr/>
          <p:nvPr/>
        </p:nvCxnSpPr>
        <p:spPr>
          <a:xfrm flipV="1">
            <a:off x="5616054" y="4685536"/>
            <a:ext cx="709175" cy="5654"/>
          </a:xfrm>
          <a:prstGeom prst="line">
            <a:avLst/>
          </a:prstGeom>
          <a:ln>
            <a:solidFill>
              <a:srgbClr val="FF33CC"/>
            </a:solidFill>
            <a:prstDash val="dash"/>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5308240" y="5057844"/>
            <a:ext cx="190123" cy="95062"/>
          </a:xfrm>
          <a:prstGeom prst="ellipse">
            <a:avLst/>
          </a:prstGeom>
          <a:solidFill>
            <a:srgbClr val="FF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34" name="Straight Connector 33"/>
          <p:cNvCxnSpPr/>
          <p:nvPr/>
        </p:nvCxnSpPr>
        <p:spPr>
          <a:xfrm flipV="1">
            <a:off x="5614556" y="5105374"/>
            <a:ext cx="709175" cy="5654"/>
          </a:xfrm>
          <a:prstGeom prst="line">
            <a:avLst/>
          </a:prstGeom>
          <a:ln>
            <a:solidFill>
              <a:srgbClr val="FF33CC"/>
            </a:solidFill>
            <a:prstDash val="dash"/>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39952" y="2275012"/>
            <a:ext cx="8469940" cy="1200329"/>
          </a:xfrm>
          <a:prstGeom prst="rect">
            <a:avLst/>
          </a:prstGeom>
          <a:noFill/>
        </p:spPr>
        <p:txBody>
          <a:bodyPr wrap="square" rtlCol="0">
            <a:spAutoFit/>
          </a:bodyPr>
          <a:lstStyle/>
          <a:p>
            <a:r>
              <a:rPr lang="en-AU" dirty="0" smtClean="0"/>
              <a:t>Both land and atmosphere respond to the oceans in ~two months time</a:t>
            </a:r>
          </a:p>
          <a:p>
            <a:r>
              <a:rPr lang="en-AU" dirty="0"/>
              <a:t>T</a:t>
            </a:r>
            <a:r>
              <a:rPr lang="en-AU" dirty="0" smtClean="0"/>
              <a:t>heir change due to CO</a:t>
            </a:r>
            <a:r>
              <a:rPr lang="en-AU" sz="1050" dirty="0"/>
              <a:t>2</a:t>
            </a:r>
            <a:r>
              <a:rPr lang="en-AU" dirty="0" smtClean="0"/>
              <a:t> can be estimated by difference between the mean two month lead forecasts over many years. Reducing internal variability and enhancing the signal, reflecting the response to low CO</a:t>
            </a:r>
            <a:r>
              <a:rPr lang="en-AU" sz="1200" dirty="0"/>
              <a:t>2</a:t>
            </a:r>
            <a:r>
              <a:rPr lang="en-AU" dirty="0" smtClean="0"/>
              <a:t> and the lowCO</a:t>
            </a:r>
            <a:r>
              <a:rPr lang="en-AU" sz="1200" dirty="0"/>
              <a:t>2</a:t>
            </a:r>
            <a:r>
              <a:rPr lang="en-AU" dirty="0" smtClean="0"/>
              <a:t> ocean</a:t>
            </a:r>
            <a:endParaRPr lang="en-AU" dirty="0"/>
          </a:p>
        </p:txBody>
      </p:sp>
    </p:spTree>
    <p:extLst>
      <p:ext uri="{BB962C8B-B14F-4D97-AF65-F5344CB8AC3E}">
        <p14:creationId xmlns:p14="http://schemas.microsoft.com/office/powerpoint/2010/main" val="2663980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TotalTime>
  <Words>993</Words>
  <Application>Microsoft Office PowerPoint</Application>
  <PresentationFormat>On-screen Show (4:3)</PresentationFormat>
  <Paragraphs>183</Paragraphs>
  <Slides>33</Slides>
  <Notes>6</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굴림</vt:lpstr>
      <vt:lpstr>맑은 고딕</vt:lpstr>
      <vt:lpstr>ＭＳ Ｐゴシック</vt:lpstr>
      <vt:lpstr>Arial</vt:lpstr>
      <vt:lpstr>Calibri</vt:lpstr>
      <vt:lpstr>Calibri Light</vt:lpstr>
      <vt:lpstr>Candara</vt:lpstr>
      <vt:lpstr>Geneva</vt:lpstr>
      <vt:lpstr>Wingdings</vt:lpstr>
      <vt:lpstr>Office Theme</vt:lpstr>
      <vt:lpstr>Seasonal Prediction Framework for attribution of extreme events in a changing climate</vt:lpstr>
      <vt:lpstr>PowerPoint Presentation</vt:lpstr>
      <vt:lpstr>Coupled seasonal forecast model Predictive Ocean Atmosphere Model Australia – </vt:lpstr>
      <vt:lpstr>Forecast Initialisation:</vt:lpstr>
      <vt:lpstr>Method</vt:lpstr>
      <vt:lpstr>Attribution Forecast Initialisation – current conditions, but background climate as it would be if CO2 increase had halted at 1960.   </vt:lpstr>
      <vt:lpstr>Estimate ocean change due to CO2 increase with POAMA long climate runs</vt:lpstr>
      <vt:lpstr>PowerPoint Presentation</vt:lpstr>
      <vt:lpstr>Estimate Land and Atmosphere Changes due to CO2 increase, with POAMA forecasts </vt:lpstr>
      <vt:lpstr>PowerPoint Presentation</vt:lpstr>
      <vt:lpstr>Estimating the impact of CO2 increase since 1960 on the soil moisture </vt:lpstr>
      <vt:lpstr>PowerPoint Presentation</vt:lpstr>
      <vt:lpstr>Building a Climatology</vt:lpstr>
      <vt:lpstr>October 2015 Tmax anomalies </vt:lpstr>
      <vt:lpstr>October 2015 Tmax deciles</vt:lpstr>
      <vt:lpstr>PowerPoint Presentation</vt:lpstr>
      <vt:lpstr>October 2015  lower-layer soil moisture deciles</vt:lpstr>
      <vt:lpstr>October climatology  Observed, current forecast and low CO2 forecast</vt:lpstr>
      <vt:lpstr>October climatology 2000-2014 Observed, 400 ppm forecast and low CO2 forecast</vt:lpstr>
      <vt:lpstr>The likelihood of setting a new record…</vt:lpstr>
      <vt:lpstr>October 2015 forecasts. 33 members Red: current, ~400 ppm CO2 Blue: low CO2, ~315 ppm </vt:lpstr>
      <vt:lpstr>October 2015: Australian warmest month on record</vt:lpstr>
      <vt:lpstr>   2016: Severe frosts in south west Australia in September Michael R. Grose, Mitchell Black et al. 2018 </vt:lpstr>
      <vt:lpstr>PowerPoint Presentation</vt:lpstr>
      <vt:lpstr>Plans…</vt:lpstr>
      <vt:lpstr>PowerPoint Presentation</vt:lpstr>
      <vt:lpstr>Contextualisation</vt:lpstr>
      <vt:lpstr>PowerPoint Presentation</vt:lpstr>
      <vt:lpstr>Thank You</vt:lpstr>
      <vt:lpstr>SST</vt:lpstr>
      <vt:lpstr>PowerPoint Presentation</vt:lpstr>
      <vt:lpstr>SST trend</vt:lpstr>
      <vt:lpstr>State of the Climate 2016 Determining the cause of extreme weather events </vt:lpstr>
    </vt:vector>
  </TitlesOfParts>
  <Company>Bureau of Meteorology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Pandora Hope</dc:creator>
  <cp:lastModifiedBy>Pandora Hope</cp:lastModifiedBy>
  <cp:revision>44</cp:revision>
  <dcterms:created xsi:type="dcterms:W3CDTF">2018-03-13T05:10:58Z</dcterms:created>
  <dcterms:modified xsi:type="dcterms:W3CDTF">2018-11-28T00:50:18Z</dcterms:modified>
</cp:coreProperties>
</file>