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8" r:id="rId2"/>
    <p:sldId id="276" r:id="rId3"/>
    <p:sldId id="273" r:id="rId4"/>
    <p:sldId id="278" r:id="rId5"/>
    <p:sldId id="289" r:id="rId6"/>
    <p:sldId id="260" r:id="rId7"/>
    <p:sldId id="269" r:id="rId8"/>
    <p:sldId id="288" r:id="rId9"/>
    <p:sldId id="284" r:id="rId10"/>
    <p:sldId id="290" r:id="rId11"/>
    <p:sldId id="291" r:id="rId12"/>
    <p:sldId id="294" r:id="rId13"/>
    <p:sldId id="292" r:id="rId14"/>
    <p:sldId id="293" r:id="rId15"/>
    <p:sldId id="287" r:id="rId1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eugh, Helen (O&amp;A, Yarralumla)" initials="CH(Y" lastIdx="5" clrIdx="0">
    <p:extLst>
      <p:ext uri="{19B8F6BF-5375-455C-9EA6-DF929625EA0E}">
        <p15:presenceInfo xmlns:p15="http://schemas.microsoft.com/office/powerpoint/2012/main" userId="S-1-5-21-61289985-2027487937-1858953157-52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2939"/>
    <a:srgbClr val="9C7C8C"/>
    <a:srgbClr val="8A6579"/>
    <a:srgbClr val="899F99"/>
    <a:srgbClr val="ACAA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51"/>
    <p:restoredTop sz="86364" autoAdjust="0"/>
  </p:normalViewPr>
  <p:slideViewPr>
    <p:cSldViewPr snapToGrid="0" snapToObjects="1">
      <p:cViewPr varScale="1">
        <p:scale>
          <a:sx n="95" d="100"/>
          <a:sy n="95" d="100"/>
        </p:scale>
        <p:origin x="756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72" d="100"/>
          <a:sy n="72" d="100"/>
        </p:scale>
        <p:origin x="359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6E645-434C-EA49-B6C6-C5690AE0E696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006D3A-93EA-CB41-BAE5-94634AB78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12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C43BC-87C1-AD48-8DA8-7FA849D3A8A5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6F5A1-B8CD-C341-A68D-A28A25926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17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6F5A1-B8CD-C341-A68D-A28A25926E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30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6F5A1-B8CD-C341-A68D-A28A25926E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51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6F5A1-B8CD-C341-A68D-A28A25926EF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54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6F5A1-B8CD-C341-A68D-A28A25926E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376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6F5A1-B8CD-C341-A68D-A28A25926E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15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6F5A1-B8CD-C341-A68D-A28A25926E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66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6F5A1-B8CD-C341-A68D-A28A25926E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63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6F5A1-B8CD-C341-A68D-A28A25926E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03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6F5A1-B8CD-C341-A68D-A28A25926E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01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6F5A1-B8CD-C341-A68D-A28A25926E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36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6F5A1-B8CD-C341-A68D-A28A25926E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178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6F5A1-B8CD-C341-A68D-A28A25926E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38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tiff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6854843" y="5564994"/>
            <a:ext cx="2162158" cy="1213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7308" y="6012324"/>
            <a:ext cx="8013597" cy="65447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196752"/>
            <a:ext cx="9143999" cy="206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6" name="Triangle 15"/>
          <p:cNvSpPr/>
          <p:nvPr userDrawn="1"/>
        </p:nvSpPr>
        <p:spPr>
          <a:xfrm rot="10800000">
            <a:off x="774887" y="5590534"/>
            <a:ext cx="393539" cy="28437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308" y="391921"/>
            <a:ext cx="2534857" cy="1011419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4266524"/>
            <a:ext cx="9143999" cy="13478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7309" y="4344543"/>
            <a:ext cx="8013596" cy="1320067"/>
          </a:xfrm>
        </p:spPr>
        <p:txBody>
          <a:bodyPr anchor="t" anchorCtr="0">
            <a:normAutofit/>
          </a:bodyPr>
          <a:lstStyle>
            <a:lvl1pPr algn="l">
              <a:defRPr sz="3800" b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86077"/>
            <a:ext cx="9144000" cy="268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330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851D3E8-4B91-A447-A032-125574C09F9C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96F6471-289F-844E-8738-C491ED123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0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851D3E8-4B91-A447-A032-125574C09F9C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96F6471-289F-844E-8738-C491ED123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12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3000" y="3602038"/>
            <a:ext cx="6261100" cy="807916"/>
          </a:xfrm>
        </p:spPr>
        <p:txBody>
          <a:bodyPr/>
          <a:lstStyle>
            <a:lvl1pPr marL="0" indent="0" algn="l">
              <a:buNone/>
              <a:defRPr sz="1800">
                <a:solidFill>
                  <a:srgbClr val="8A6579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389226" y="5564994"/>
            <a:ext cx="2627776" cy="1213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4024" y="5621594"/>
            <a:ext cx="5531836" cy="1213104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520860" y="5223481"/>
            <a:ext cx="7753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en-US" sz="900" baseline="0" dirty="0" smtClean="0">
                <a:latin typeface="Arial" charset="0"/>
                <a:ea typeface="Arial" charset="0"/>
                <a:cs typeface="Arial" charset="0"/>
              </a:rPr>
              <a:t> Earth Systems and Climate Change Hub is funded by the Australian Government’s National Environmental Science </a:t>
            </a:r>
            <a:r>
              <a:rPr lang="en-US" sz="900" baseline="0" dirty="0" err="1" smtClean="0">
                <a:latin typeface="Arial" charset="0"/>
                <a:ea typeface="Arial" charset="0"/>
                <a:cs typeface="Arial" charset="0"/>
              </a:rPr>
              <a:t>Programme</a:t>
            </a:r>
            <a:r>
              <a:rPr lang="en-US" sz="900" baseline="0" dirty="0" smtClean="0">
                <a:latin typeface="Arial" charset="0"/>
                <a:ea typeface="Arial" charset="0"/>
                <a:cs typeface="Arial" charset="0"/>
              </a:rPr>
              <a:t>,</a:t>
            </a:r>
            <a:br>
              <a:rPr lang="en-US" sz="900" baseline="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900" baseline="0" dirty="0" smtClean="0">
                <a:latin typeface="Arial" charset="0"/>
                <a:ea typeface="Arial" charset="0"/>
                <a:cs typeface="Arial" charset="0"/>
              </a:rPr>
              <a:t>with co-investment from the following partner agencies</a:t>
            </a:r>
            <a:endParaRPr lang="en-US" sz="9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04545"/>
            <a:ext cx="9145394" cy="3024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702" y="285488"/>
            <a:ext cx="2534857" cy="1011419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3870446"/>
            <a:ext cx="9144000" cy="11718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riangle 18"/>
          <p:cNvSpPr/>
          <p:nvPr userDrawn="1"/>
        </p:nvSpPr>
        <p:spPr>
          <a:xfrm>
            <a:off x="8083791" y="4787912"/>
            <a:ext cx="393539" cy="28437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742" y="4245171"/>
            <a:ext cx="5370969" cy="797086"/>
          </a:xfrm>
        </p:spPr>
        <p:txBody>
          <a:bodyPr anchor="t">
            <a:noAutofit/>
          </a:bodyPr>
          <a:lstStyle>
            <a:lvl1pPr algn="l"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5887329" y="4404861"/>
            <a:ext cx="2772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www.nespclimate.com.au</a:t>
            </a:r>
            <a:endParaRPr lang="en-US" sz="1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344036" y="3900263"/>
            <a:ext cx="3449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 MORE INFORMATION</a:t>
            </a:r>
            <a:endParaRPr lang="en-US" sz="1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0920" y="5769843"/>
            <a:ext cx="1211097" cy="8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837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6576"/>
            <a:ext cx="7886700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4000"/>
              </a:lnSpc>
              <a:defRPr/>
            </a:lvl1pPr>
            <a:lvl2pPr>
              <a:lnSpc>
                <a:spcPct val="114000"/>
              </a:lnSpc>
              <a:defRPr/>
            </a:lvl2pPr>
            <a:lvl3pPr>
              <a:lnSpc>
                <a:spcPct val="114000"/>
              </a:lnSpc>
              <a:defRPr/>
            </a:lvl3pPr>
            <a:lvl4pPr>
              <a:lnSpc>
                <a:spcPct val="114000"/>
              </a:lnSpc>
              <a:defRPr/>
            </a:lvl4pPr>
            <a:lvl5pPr>
              <a:lnSpc>
                <a:spcPct val="114000"/>
              </a:lnSpc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09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851D3E8-4B91-A447-A032-125574C09F9C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96F6471-289F-844E-8738-C491ED123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82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851D3E8-4B91-A447-A032-125574C09F9C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96F6471-289F-844E-8738-C491ED123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166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956778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851D3E8-4B91-A447-A032-125574C09F9C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96F6471-289F-844E-8738-C491ED123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02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851D3E8-4B91-A447-A032-125574C09F9C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96F6471-289F-844E-8738-C491ED123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89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851D3E8-4B91-A447-A032-125574C09F9C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96F6471-289F-844E-8738-C491ED123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30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851D3E8-4B91-A447-A032-125574C09F9C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96F6471-289F-844E-8738-C491ED123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23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851D3E8-4B91-A447-A032-125574C09F9C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96F6471-289F-844E-8738-C491ED123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3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39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1189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1304850"/>
            <a:ext cx="9144000" cy="36000"/>
          </a:xfrm>
          <a:prstGeom prst="rect">
            <a:avLst/>
          </a:prstGeom>
          <a:solidFill>
            <a:srgbClr val="ACAA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7220" y="6006669"/>
            <a:ext cx="1948034" cy="61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65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49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rgbClr val="7F7F7F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8A6579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spclimate.com.a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matechangeinaustralia.gov.a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4342255"/>
            <a:ext cx="9144000" cy="1277150"/>
          </a:xfr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AU" sz="3200" b="0" dirty="0" smtClean="0"/>
              <a:t>Ensemble methods for </a:t>
            </a:r>
            <a:r>
              <a:rPr lang="en-AU" sz="3200" b="0" dirty="0" err="1" smtClean="0"/>
              <a:t>NextGen</a:t>
            </a:r>
            <a:r>
              <a:rPr lang="en-AU" sz="3200" b="0" dirty="0" smtClean="0"/>
              <a:t> Projections:</a:t>
            </a:r>
            <a:br>
              <a:rPr lang="en-AU" sz="3200" b="0" dirty="0" smtClean="0"/>
            </a:br>
            <a:r>
              <a:rPr lang="en-AU" sz="2400" dirty="0" smtClean="0"/>
              <a:t>National climate projections in Australia</a:t>
            </a:r>
            <a:r>
              <a:rPr lang="en-AU" sz="3200" b="0" dirty="0" smtClean="0"/>
              <a:t> </a:t>
            </a:r>
            <a:endParaRPr lang="en-US" sz="3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-91440" y="1595120"/>
            <a:ext cx="923544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27969" y="6045693"/>
            <a:ext cx="7380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Michael Grose, </a:t>
            </a:r>
            <a:r>
              <a:rPr lang="en-AU" dirty="0"/>
              <a:t>Jo </a:t>
            </a:r>
            <a:r>
              <a:rPr lang="en-AU" dirty="0" smtClean="0"/>
              <a:t>Brown, John Clarke, </a:t>
            </a:r>
            <a:r>
              <a:rPr lang="en-AU" dirty="0" smtClean="0"/>
              <a:t>Aurel </a:t>
            </a:r>
            <a:r>
              <a:rPr lang="en-AU" dirty="0" smtClean="0"/>
              <a:t>Moise, Jason Evans, Rob </a:t>
            </a:r>
            <a:r>
              <a:rPr lang="en-AU" dirty="0" smtClean="0"/>
              <a:t>Colman</a:t>
            </a:r>
          </a:p>
          <a:p>
            <a:r>
              <a:rPr lang="en-AU" dirty="0" smtClean="0"/>
              <a:t>Plus </a:t>
            </a:r>
            <a:r>
              <a:rPr lang="en-AU" dirty="0" smtClean="0"/>
              <a:t>members of the working group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4812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259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Tsunami of data (and acronyms) – CMIP6</a:t>
            </a:r>
            <a:endParaRPr lang="en-US" sz="2400" dirty="0"/>
          </a:p>
        </p:txBody>
      </p:sp>
      <p:sp>
        <p:nvSpPr>
          <p:cNvPr id="46" name="Content Placeholder 2"/>
          <p:cNvSpPr>
            <a:spLocks noGrp="1"/>
          </p:cNvSpPr>
          <p:nvPr>
            <p:ph idx="1"/>
          </p:nvPr>
        </p:nvSpPr>
        <p:spPr>
          <a:xfrm>
            <a:off x="290457" y="1520980"/>
            <a:ext cx="4799256" cy="4718455"/>
          </a:xfrm>
        </p:spPr>
        <p:txBody>
          <a:bodyPr>
            <a:normAutofit fontScale="62500" lnSpcReduction="20000"/>
          </a:bodyPr>
          <a:lstStyle/>
          <a:p>
            <a:r>
              <a:rPr lang="en-AU" dirty="0" err="1" smtClean="0">
                <a:solidFill>
                  <a:schemeClr val="accent1"/>
                </a:solidFill>
              </a:rPr>
              <a:t>ScenarioMIP</a:t>
            </a:r>
            <a:r>
              <a:rPr lang="en-AU" dirty="0" smtClean="0">
                <a:solidFill>
                  <a:schemeClr val="accent1"/>
                </a:solidFill>
              </a:rPr>
              <a:t> – assess, accept/reject, weight models, independence issue only growing, improved methods (see Reto, Aurel and Gab talks)</a:t>
            </a:r>
          </a:p>
          <a:p>
            <a:r>
              <a:rPr lang="en-AU" dirty="0" smtClean="0">
                <a:solidFill>
                  <a:schemeClr val="accent1"/>
                </a:solidFill>
              </a:rPr>
              <a:t>Particular ensemble methods for particular phenomena (see Jo, Rob and Dewi talks)</a:t>
            </a:r>
          </a:p>
          <a:p>
            <a:r>
              <a:rPr lang="en-AU" dirty="0" err="1" smtClean="0">
                <a:solidFill>
                  <a:schemeClr val="accent1"/>
                </a:solidFill>
              </a:rPr>
              <a:t>HighResMIP</a:t>
            </a:r>
            <a:r>
              <a:rPr lang="en-AU" dirty="0">
                <a:solidFill>
                  <a:schemeClr val="accent1"/>
                </a:solidFill>
              </a:rPr>
              <a:t> </a:t>
            </a:r>
            <a:r>
              <a:rPr lang="en-AU" dirty="0" smtClean="0">
                <a:solidFill>
                  <a:schemeClr val="accent1"/>
                </a:solidFill>
              </a:rPr>
              <a:t>– new insights, added value?</a:t>
            </a:r>
            <a:endParaRPr lang="en-AU" dirty="0" smtClean="0">
              <a:solidFill>
                <a:schemeClr val="accent1"/>
              </a:solidFill>
            </a:endParaRPr>
          </a:p>
          <a:p>
            <a:r>
              <a:rPr lang="en-AU" dirty="0" smtClean="0">
                <a:solidFill>
                  <a:schemeClr val="accent1"/>
                </a:solidFill>
              </a:rPr>
              <a:t>GEOMIP – report on climate engineering scenarios?</a:t>
            </a:r>
          </a:p>
          <a:p>
            <a:r>
              <a:rPr lang="en-AU" dirty="0" smtClean="0">
                <a:solidFill>
                  <a:schemeClr val="accent1"/>
                </a:solidFill>
              </a:rPr>
              <a:t>Insights from others: OMIP, LUMIP, PMIP etc.?</a:t>
            </a:r>
          </a:p>
          <a:p>
            <a:r>
              <a:rPr lang="en-AU" dirty="0" smtClean="0">
                <a:solidFill>
                  <a:schemeClr val="accent1"/>
                </a:solidFill>
              </a:rPr>
              <a:t>RCP-SSP matrix</a:t>
            </a:r>
          </a:p>
        </p:txBody>
      </p:sp>
      <p:sp>
        <p:nvSpPr>
          <p:cNvPr id="4" name="Rectangle 3"/>
          <p:cNvSpPr/>
          <p:nvPr/>
        </p:nvSpPr>
        <p:spPr>
          <a:xfrm>
            <a:off x="5767920" y="4581325"/>
            <a:ext cx="3362632" cy="22565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0151" y="1457053"/>
            <a:ext cx="3983849" cy="29939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793" y="4601497"/>
            <a:ext cx="2104465" cy="210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21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259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Tsunami of data – downscaling/impacts, Paris, other</a:t>
            </a:r>
            <a:endParaRPr lang="en-US" sz="2400" dirty="0"/>
          </a:p>
        </p:txBody>
      </p:sp>
      <p:sp>
        <p:nvSpPr>
          <p:cNvPr id="46" name="Content Placeholder 2"/>
          <p:cNvSpPr>
            <a:spLocks noGrp="1"/>
          </p:cNvSpPr>
          <p:nvPr>
            <p:ph idx="1"/>
          </p:nvPr>
        </p:nvSpPr>
        <p:spPr>
          <a:xfrm>
            <a:off x="290457" y="1520980"/>
            <a:ext cx="5189220" cy="5027738"/>
          </a:xfrm>
        </p:spPr>
        <p:txBody>
          <a:bodyPr>
            <a:normAutofit fontScale="62500" lnSpcReduction="20000"/>
          </a:bodyPr>
          <a:lstStyle/>
          <a:p>
            <a:r>
              <a:rPr lang="en-AU" dirty="0" smtClean="0">
                <a:solidFill>
                  <a:schemeClr val="accent1"/>
                </a:solidFill>
              </a:rPr>
              <a:t>Move to coordinated downscaling, away from single-method – endorsement of CORDEX2 (see: Jason and Chantal talks)</a:t>
            </a:r>
          </a:p>
          <a:p>
            <a:r>
              <a:rPr lang="en-AU" dirty="0" smtClean="0">
                <a:solidFill>
                  <a:schemeClr val="accent1"/>
                </a:solidFill>
              </a:rPr>
              <a:t>New very high resolution (1.5 km) modelling of extremes where possible – multiple methods (WRF, CCAM, BARPA), strategic program</a:t>
            </a:r>
            <a:endParaRPr lang="en-AU" dirty="0" smtClean="0">
              <a:solidFill>
                <a:schemeClr val="accent1"/>
              </a:solidFill>
            </a:endParaRPr>
          </a:p>
          <a:p>
            <a:r>
              <a:rPr lang="en-AU" dirty="0">
                <a:solidFill>
                  <a:schemeClr val="accent1"/>
                </a:solidFill>
              </a:rPr>
              <a:t>VIACS-AB – </a:t>
            </a:r>
            <a:r>
              <a:rPr lang="en-AU" dirty="0" smtClean="0">
                <a:solidFill>
                  <a:schemeClr val="accent1"/>
                </a:solidFill>
              </a:rPr>
              <a:t>vulnerability, impacts, adaptation, climate services</a:t>
            </a:r>
          </a:p>
          <a:p>
            <a:r>
              <a:rPr lang="en-AU" dirty="0" smtClean="0">
                <a:solidFill>
                  <a:schemeClr val="accent1"/>
                </a:solidFill>
              </a:rPr>
              <a:t>ISIMIP, impact model comparison (see: Francis talk)</a:t>
            </a:r>
          </a:p>
          <a:p>
            <a:r>
              <a:rPr lang="en-AU" i="1" dirty="0" err="1">
                <a:solidFill>
                  <a:schemeClr val="accent1"/>
                </a:solidFill>
              </a:rPr>
              <a:t>weather@home</a:t>
            </a:r>
            <a:r>
              <a:rPr lang="en-AU" i="1" dirty="0">
                <a:solidFill>
                  <a:schemeClr val="accent1"/>
                </a:solidFill>
              </a:rPr>
              <a:t> </a:t>
            </a:r>
            <a:r>
              <a:rPr lang="en-AU" i="1" dirty="0" smtClean="0">
                <a:solidFill>
                  <a:schemeClr val="accent1"/>
                </a:solidFill>
              </a:rPr>
              <a:t>Global and ANZ (see: Mitchell talk)</a:t>
            </a:r>
            <a:endParaRPr lang="en-AU" dirty="0" smtClean="0">
              <a:solidFill>
                <a:schemeClr val="accent1"/>
              </a:solidFill>
            </a:endParaRPr>
          </a:p>
          <a:p>
            <a:r>
              <a:rPr lang="en-AU" dirty="0" smtClean="0">
                <a:solidFill>
                  <a:schemeClr val="accent1"/>
                </a:solidFill>
              </a:rPr>
              <a:t>Impacts at 1.5 and 2 </a:t>
            </a:r>
            <a:r>
              <a:rPr lang="en-AU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lang="en-AU" dirty="0" smtClean="0">
                <a:solidFill>
                  <a:schemeClr val="accent1"/>
                </a:solidFill>
              </a:rPr>
              <a:t>C and overshoot: time sampling CMIP5/6, HAPPIMIP, BRACE</a:t>
            </a:r>
            <a:r>
              <a:rPr lang="en-AU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en-AU" b="1" i="1" dirty="0" smtClean="0">
                <a:solidFill>
                  <a:schemeClr val="accent1"/>
                </a:solidFill>
              </a:rPr>
              <a:t>Using multiple, disparate ensembles </a:t>
            </a:r>
            <a:r>
              <a:rPr lang="en-AU" dirty="0" smtClean="0">
                <a:solidFill>
                  <a:schemeClr val="accent1"/>
                </a:solidFill>
              </a:rPr>
              <a:t>(see also: Pandora, Andrew talks)</a:t>
            </a:r>
            <a:endParaRPr lang="en-AU" dirty="0" smtClean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81368" y="4601497"/>
            <a:ext cx="3362632" cy="22565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1614" y="3682542"/>
            <a:ext cx="3008666" cy="22610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6930" y="2207558"/>
            <a:ext cx="2610352" cy="84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39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259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Bridging timeframes</a:t>
            </a:r>
            <a:endParaRPr lang="en-US" sz="2400" dirty="0"/>
          </a:p>
        </p:txBody>
      </p:sp>
      <p:sp>
        <p:nvSpPr>
          <p:cNvPr id="46" name="Content Placeholder 2"/>
          <p:cNvSpPr>
            <a:spLocks noGrp="1"/>
          </p:cNvSpPr>
          <p:nvPr>
            <p:ph idx="1"/>
          </p:nvPr>
        </p:nvSpPr>
        <p:spPr>
          <a:xfrm>
            <a:off x="290456" y="1520981"/>
            <a:ext cx="4765637" cy="2176960"/>
          </a:xfrm>
        </p:spPr>
        <p:txBody>
          <a:bodyPr>
            <a:normAutofit fontScale="62500" lnSpcReduction="20000"/>
          </a:bodyPr>
          <a:lstStyle/>
          <a:p>
            <a:r>
              <a:rPr lang="en-AU" dirty="0" smtClean="0">
                <a:solidFill>
                  <a:schemeClr val="accent1"/>
                </a:solidFill>
              </a:rPr>
              <a:t>Paleo, historical, current, near-term, projections</a:t>
            </a:r>
          </a:p>
          <a:p>
            <a:r>
              <a:rPr lang="en-AU" dirty="0" smtClean="0">
                <a:solidFill>
                  <a:schemeClr val="accent1"/>
                </a:solidFill>
              </a:rPr>
              <a:t>In particular the near-term to climate change is a big gap! </a:t>
            </a:r>
          </a:p>
          <a:p>
            <a:r>
              <a:rPr lang="en-AU" dirty="0" smtClean="0">
                <a:solidFill>
                  <a:schemeClr val="accent1"/>
                </a:solidFill>
              </a:rPr>
              <a:t>Decadal DCPP MIP, t</a:t>
            </a:r>
            <a:r>
              <a:rPr lang="en-AU" dirty="0" smtClean="0">
                <a:solidFill>
                  <a:schemeClr val="accent1"/>
                </a:solidFill>
              </a:rPr>
              <a:t>ransition from initialised to free running models – science and communication issues</a:t>
            </a:r>
          </a:p>
        </p:txBody>
      </p:sp>
      <p:sp>
        <p:nvSpPr>
          <p:cNvPr id="4" name="Rectangle 3"/>
          <p:cNvSpPr/>
          <p:nvPr/>
        </p:nvSpPr>
        <p:spPr>
          <a:xfrm>
            <a:off x="5781368" y="4601497"/>
            <a:ext cx="3362632" cy="22565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013" y="1520980"/>
            <a:ext cx="3562856" cy="24515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76" y="4315155"/>
            <a:ext cx="3770499" cy="21492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9138" y="4427022"/>
            <a:ext cx="1120309" cy="3489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423" y="4859761"/>
            <a:ext cx="3500447" cy="86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54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259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Using it all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5781368" y="4601497"/>
            <a:ext cx="3362632" cy="22565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76"/>
          <a:stretch/>
        </p:blipFill>
        <p:spPr>
          <a:xfrm>
            <a:off x="3273014" y="3471107"/>
            <a:ext cx="2929941" cy="1940887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63070" y="2196287"/>
            <a:ext cx="1250493" cy="118188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Other </a:t>
            </a:r>
            <a:r>
              <a:rPr lang="en-AU" dirty="0" smtClean="0"/>
              <a:t>MIPs</a:t>
            </a:r>
            <a:endParaRPr lang="en-AU" dirty="0" smtClean="0"/>
          </a:p>
        </p:txBody>
      </p:sp>
      <p:sp>
        <p:nvSpPr>
          <p:cNvPr id="10" name="Rounded Rectangle 9"/>
          <p:cNvSpPr/>
          <p:nvPr/>
        </p:nvSpPr>
        <p:spPr>
          <a:xfrm>
            <a:off x="7296151" y="3057038"/>
            <a:ext cx="1724025" cy="130090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Perturbed physics ensemble(s)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67262" y="4775240"/>
            <a:ext cx="1611011" cy="89855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High-res </a:t>
            </a:r>
            <a:r>
              <a:rPr lang="en-AU" dirty="0" smtClean="0"/>
              <a:t>GCMs</a:t>
            </a:r>
            <a:endParaRPr lang="en-AU" dirty="0" smtClean="0"/>
          </a:p>
        </p:txBody>
      </p:sp>
      <p:sp>
        <p:nvSpPr>
          <p:cNvPr id="12" name="Rounded Rectangle 11"/>
          <p:cNvSpPr/>
          <p:nvPr/>
        </p:nvSpPr>
        <p:spPr>
          <a:xfrm>
            <a:off x="7545855" y="4908851"/>
            <a:ext cx="1103295" cy="1418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CMIP3 CMIP5</a:t>
            </a:r>
            <a:endParaRPr lang="en-AU" dirty="0" smtClean="0"/>
          </a:p>
        </p:txBody>
      </p:sp>
      <p:sp>
        <p:nvSpPr>
          <p:cNvPr id="13" name="Right Arrow 12"/>
          <p:cNvSpPr/>
          <p:nvPr/>
        </p:nvSpPr>
        <p:spPr>
          <a:xfrm rot="1561995">
            <a:off x="1454158" y="2851469"/>
            <a:ext cx="1925722" cy="20757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ounded Rectangle 13"/>
          <p:cNvSpPr/>
          <p:nvPr/>
        </p:nvSpPr>
        <p:spPr>
          <a:xfrm>
            <a:off x="2046966" y="2335667"/>
            <a:ext cx="953408" cy="77461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New D/S</a:t>
            </a:r>
          </a:p>
        </p:txBody>
      </p:sp>
      <p:sp>
        <p:nvSpPr>
          <p:cNvPr id="15" name="Right Arrow 14"/>
          <p:cNvSpPr/>
          <p:nvPr/>
        </p:nvSpPr>
        <p:spPr>
          <a:xfrm rot="11041715">
            <a:off x="6166717" y="3737860"/>
            <a:ext cx="1374184" cy="18928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ight Arrow 15"/>
          <p:cNvSpPr/>
          <p:nvPr/>
        </p:nvSpPr>
        <p:spPr>
          <a:xfrm rot="20529047">
            <a:off x="1639877" y="4924063"/>
            <a:ext cx="1878985" cy="20558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ight Arrow 16"/>
          <p:cNvSpPr/>
          <p:nvPr/>
        </p:nvSpPr>
        <p:spPr>
          <a:xfrm rot="4458189">
            <a:off x="2941143" y="2410608"/>
            <a:ext cx="1645397" cy="19712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ight Arrow 17"/>
          <p:cNvSpPr/>
          <p:nvPr/>
        </p:nvSpPr>
        <p:spPr>
          <a:xfrm rot="5400000">
            <a:off x="3996448" y="2478232"/>
            <a:ext cx="1404850" cy="20558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ounded Rectangle 18"/>
          <p:cNvSpPr/>
          <p:nvPr/>
        </p:nvSpPr>
        <p:spPr>
          <a:xfrm>
            <a:off x="3394061" y="1467919"/>
            <a:ext cx="2768201" cy="58948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CMIP6 </a:t>
            </a:r>
            <a:r>
              <a:rPr lang="en-AU" dirty="0" err="1" smtClean="0"/>
              <a:t>ScenarioMIP</a:t>
            </a:r>
            <a:endParaRPr lang="en-AU" dirty="0" smtClean="0"/>
          </a:p>
        </p:txBody>
      </p:sp>
      <p:sp>
        <p:nvSpPr>
          <p:cNvPr id="20" name="Right Arrow 19"/>
          <p:cNvSpPr/>
          <p:nvPr/>
        </p:nvSpPr>
        <p:spPr>
          <a:xfrm rot="6010758">
            <a:off x="4925727" y="2565845"/>
            <a:ext cx="1404850" cy="20558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ounded Rectangle 20"/>
          <p:cNvSpPr/>
          <p:nvPr/>
        </p:nvSpPr>
        <p:spPr>
          <a:xfrm>
            <a:off x="5391296" y="2269593"/>
            <a:ext cx="1210025" cy="59676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Very high res.</a:t>
            </a:r>
            <a:endParaRPr lang="en-AU" dirty="0" smtClean="0"/>
          </a:p>
        </p:txBody>
      </p:sp>
      <p:sp>
        <p:nvSpPr>
          <p:cNvPr id="22" name="Right Arrow 21"/>
          <p:cNvSpPr/>
          <p:nvPr/>
        </p:nvSpPr>
        <p:spPr>
          <a:xfrm rot="12554940">
            <a:off x="5981869" y="5318067"/>
            <a:ext cx="1753763" cy="30173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ight Arrow 22"/>
          <p:cNvSpPr/>
          <p:nvPr/>
        </p:nvSpPr>
        <p:spPr>
          <a:xfrm rot="12013635">
            <a:off x="6037308" y="4615467"/>
            <a:ext cx="1788768" cy="25776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Rounded Rectangle 23"/>
          <p:cNvSpPr/>
          <p:nvPr/>
        </p:nvSpPr>
        <p:spPr>
          <a:xfrm>
            <a:off x="7099125" y="1878601"/>
            <a:ext cx="1550023" cy="99448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Initialised </a:t>
            </a:r>
            <a:r>
              <a:rPr lang="en-AU" dirty="0" smtClean="0"/>
              <a:t>models, decadal pred.</a:t>
            </a:r>
            <a:endParaRPr lang="en-AU" dirty="0" smtClean="0"/>
          </a:p>
        </p:txBody>
      </p:sp>
      <p:sp>
        <p:nvSpPr>
          <p:cNvPr id="25" name="Right Arrow 24"/>
          <p:cNvSpPr/>
          <p:nvPr/>
        </p:nvSpPr>
        <p:spPr>
          <a:xfrm rot="8693885">
            <a:off x="5925771" y="3015644"/>
            <a:ext cx="1374184" cy="18928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Down Arrow 25"/>
          <p:cNvSpPr/>
          <p:nvPr/>
        </p:nvSpPr>
        <p:spPr>
          <a:xfrm>
            <a:off x="3704777" y="5492196"/>
            <a:ext cx="2010549" cy="355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Rounded Rectangle 26"/>
          <p:cNvSpPr/>
          <p:nvPr/>
        </p:nvSpPr>
        <p:spPr>
          <a:xfrm>
            <a:off x="3966069" y="2287727"/>
            <a:ext cx="1331224" cy="56063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CORDEX2</a:t>
            </a:r>
            <a:endParaRPr lang="en-AU" dirty="0" smtClean="0"/>
          </a:p>
        </p:txBody>
      </p:sp>
      <p:sp>
        <p:nvSpPr>
          <p:cNvPr id="28" name="Rectangle 27"/>
          <p:cNvSpPr/>
          <p:nvPr/>
        </p:nvSpPr>
        <p:spPr>
          <a:xfrm>
            <a:off x="3401350" y="3358788"/>
            <a:ext cx="577938" cy="240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Oval 28"/>
          <p:cNvSpPr/>
          <p:nvPr/>
        </p:nvSpPr>
        <p:spPr>
          <a:xfrm>
            <a:off x="3201552" y="3581533"/>
            <a:ext cx="1088678" cy="6604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Right Arrow 29"/>
          <p:cNvSpPr/>
          <p:nvPr/>
        </p:nvSpPr>
        <p:spPr>
          <a:xfrm rot="21310565" flipV="1">
            <a:off x="1330841" y="4143307"/>
            <a:ext cx="1937307" cy="19737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Right Arrow 30"/>
          <p:cNvSpPr/>
          <p:nvPr/>
        </p:nvSpPr>
        <p:spPr>
          <a:xfrm rot="1173321">
            <a:off x="1403683" y="3278321"/>
            <a:ext cx="1884952" cy="23149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Freeform 31"/>
          <p:cNvSpPr/>
          <p:nvPr/>
        </p:nvSpPr>
        <p:spPr>
          <a:xfrm>
            <a:off x="2579370" y="606933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  <a:gd name="connsiteX2" fmla="*/ 0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TextBox 32"/>
          <p:cNvSpPr txBox="1"/>
          <p:nvPr/>
        </p:nvSpPr>
        <p:spPr>
          <a:xfrm>
            <a:off x="3990526" y="5904114"/>
            <a:ext cx="18873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rgbClr val="FF0000"/>
                </a:solidFill>
              </a:rPr>
              <a:t>National, state, private sector, other needs</a:t>
            </a:r>
          </a:p>
          <a:p>
            <a:endParaRPr lang="en-AU" sz="1400" dirty="0">
              <a:solidFill>
                <a:schemeClr val="bg1"/>
              </a:solidFill>
            </a:endParaRP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777" y="3581533"/>
            <a:ext cx="2219922" cy="151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ounded Rectangle 34"/>
          <p:cNvSpPr/>
          <p:nvPr/>
        </p:nvSpPr>
        <p:spPr>
          <a:xfrm>
            <a:off x="276762" y="3689822"/>
            <a:ext cx="1611011" cy="89855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HAPPIMIP, BRACE etc.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99698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259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Intra- and Inter-Ensemble issues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5781368" y="4601497"/>
            <a:ext cx="3362632" cy="22565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82725"/>
            <a:ext cx="7886700" cy="762934"/>
          </a:xfrm>
        </p:spPr>
        <p:txBody>
          <a:bodyPr>
            <a:normAutofit/>
          </a:bodyPr>
          <a:lstStyle/>
          <a:p>
            <a:r>
              <a:rPr lang="en-AU" sz="1800" dirty="0" smtClean="0"/>
              <a:t>Example: detail on change under Paris targets for Australia</a:t>
            </a:r>
            <a:endParaRPr lang="en-AU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044" y="3554506"/>
            <a:ext cx="1854551" cy="13937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658" y="2167778"/>
            <a:ext cx="1212925" cy="11715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8174" y="5082988"/>
            <a:ext cx="266924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 smtClean="0"/>
              <a:t>Time sampling CMIP5/6: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/>
              <a:t>Many coupled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/>
              <a:t>A few members each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/>
              <a:t>Coarse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/>
              <a:t>Not run specifically for Paris</a:t>
            </a:r>
            <a:endParaRPr lang="en-AU" sz="1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814" y="4601497"/>
            <a:ext cx="2466975" cy="18478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74174" y="3339353"/>
            <a:ext cx="266924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 smtClean="0"/>
              <a:t>BRACE: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/>
              <a:t>Single coupled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/>
              <a:t>Many 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/>
              <a:t>Coarse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R</a:t>
            </a:r>
            <a:r>
              <a:rPr lang="en-AU" sz="1400" dirty="0" smtClean="0"/>
              <a:t>un specifically for Paris</a:t>
            </a:r>
            <a:endParaRPr lang="en-AU" sz="1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6016" y="2057227"/>
            <a:ext cx="1788522" cy="63719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47415" y="2754577"/>
            <a:ext cx="230729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 smtClean="0"/>
              <a:t>HAPPIMIP: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/>
              <a:t>Single AMIP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/>
              <a:t>Many, many 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/>
              <a:t>Fine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R</a:t>
            </a:r>
            <a:r>
              <a:rPr lang="en-AU" sz="1400" dirty="0" smtClean="0"/>
              <a:t>un specifically for Paris</a:t>
            </a:r>
            <a:endParaRPr lang="en-A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6386232" y="4948229"/>
            <a:ext cx="266924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 smtClean="0"/>
              <a:t>Ideal: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/>
              <a:t>Many coupled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/>
              <a:t>Many 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/>
              <a:t>Fine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R</a:t>
            </a:r>
            <a:r>
              <a:rPr lang="en-AU" sz="1400" dirty="0" smtClean="0"/>
              <a:t>un specifically for Paris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/>
              <a:t>RCP-SSP and climate engineering scenarios</a:t>
            </a:r>
            <a:endParaRPr lang="en-AU" sz="1400" dirty="0"/>
          </a:p>
        </p:txBody>
      </p:sp>
      <p:sp>
        <p:nvSpPr>
          <p:cNvPr id="16" name="Freeform 15"/>
          <p:cNvSpPr/>
          <p:nvPr/>
        </p:nvSpPr>
        <p:spPr>
          <a:xfrm>
            <a:off x="2312894" y="4364054"/>
            <a:ext cx="1331259" cy="530675"/>
          </a:xfrm>
          <a:custGeom>
            <a:avLst/>
            <a:gdLst>
              <a:gd name="connsiteX0" fmla="*/ 0 w 1331259"/>
              <a:gd name="connsiteY0" fmla="*/ 46581 h 530675"/>
              <a:gd name="connsiteX1" fmla="*/ 679077 w 1331259"/>
              <a:gd name="connsiteY1" fmla="*/ 46581 h 530675"/>
              <a:gd name="connsiteX2" fmla="*/ 1331259 w 1331259"/>
              <a:gd name="connsiteY2" fmla="*/ 530675 h 53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1259" h="530675">
                <a:moveTo>
                  <a:pt x="0" y="46581"/>
                </a:moveTo>
                <a:cubicBezTo>
                  <a:pt x="228600" y="6240"/>
                  <a:pt x="457201" y="-34101"/>
                  <a:pt x="679077" y="46581"/>
                </a:cubicBezTo>
                <a:cubicBezTo>
                  <a:pt x="900953" y="127263"/>
                  <a:pt x="1116106" y="328969"/>
                  <a:pt x="1331259" y="530675"/>
                </a:cubicBezTo>
              </a:path>
            </a:pathLst>
          </a:custGeom>
          <a:noFill/>
          <a:ln w="3810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Freeform 16"/>
          <p:cNvSpPr/>
          <p:nvPr/>
        </p:nvSpPr>
        <p:spPr>
          <a:xfrm>
            <a:off x="4412673" y="3997036"/>
            <a:ext cx="146366" cy="651164"/>
          </a:xfrm>
          <a:custGeom>
            <a:avLst/>
            <a:gdLst>
              <a:gd name="connsiteX0" fmla="*/ 0 w 146366"/>
              <a:gd name="connsiteY0" fmla="*/ 0 h 651164"/>
              <a:gd name="connsiteX1" fmla="*/ 124691 w 146366"/>
              <a:gd name="connsiteY1" fmla="*/ 297873 h 651164"/>
              <a:gd name="connsiteX2" fmla="*/ 145472 w 146366"/>
              <a:gd name="connsiteY2" fmla="*/ 651164 h 651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366" h="651164">
                <a:moveTo>
                  <a:pt x="0" y="0"/>
                </a:moveTo>
                <a:cubicBezTo>
                  <a:pt x="50223" y="94673"/>
                  <a:pt x="100446" y="189346"/>
                  <a:pt x="124691" y="297873"/>
                </a:cubicBezTo>
                <a:cubicBezTo>
                  <a:pt x="148936" y="406400"/>
                  <a:pt x="147204" y="528782"/>
                  <a:pt x="145472" y="651164"/>
                </a:cubicBezTo>
              </a:path>
            </a:pathLst>
          </a:custGeom>
          <a:noFill/>
          <a:ln w="3810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Freeform 17"/>
          <p:cNvSpPr/>
          <p:nvPr/>
        </p:nvSpPr>
        <p:spPr>
          <a:xfrm>
            <a:off x="5077691" y="3678382"/>
            <a:ext cx="1094509" cy="1046018"/>
          </a:xfrm>
          <a:custGeom>
            <a:avLst/>
            <a:gdLst>
              <a:gd name="connsiteX0" fmla="*/ 1094509 w 1094509"/>
              <a:gd name="connsiteY0" fmla="*/ 0 h 1046018"/>
              <a:gd name="connsiteX1" fmla="*/ 464127 w 1094509"/>
              <a:gd name="connsiteY1" fmla="*/ 491836 h 1046018"/>
              <a:gd name="connsiteX2" fmla="*/ 0 w 1094509"/>
              <a:gd name="connsiteY2" fmla="*/ 1046018 h 104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4509" h="1046018">
                <a:moveTo>
                  <a:pt x="1094509" y="0"/>
                </a:moveTo>
                <a:cubicBezTo>
                  <a:pt x="870527" y="158750"/>
                  <a:pt x="646545" y="317500"/>
                  <a:pt x="464127" y="491836"/>
                </a:cubicBezTo>
                <a:cubicBezTo>
                  <a:pt x="281709" y="666172"/>
                  <a:pt x="140854" y="856095"/>
                  <a:pt x="0" y="1046018"/>
                </a:cubicBezTo>
              </a:path>
            </a:pathLst>
          </a:custGeom>
          <a:noFill/>
          <a:ln w="3810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Freeform 18"/>
          <p:cNvSpPr/>
          <p:nvPr/>
        </p:nvSpPr>
        <p:spPr>
          <a:xfrm>
            <a:off x="5430982" y="5222608"/>
            <a:ext cx="782782" cy="152956"/>
          </a:xfrm>
          <a:custGeom>
            <a:avLst/>
            <a:gdLst>
              <a:gd name="connsiteX0" fmla="*/ 782782 w 782782"/>
              <a:gd name="connsiteY0" fmla="*/ 152956 h 152956"/>
              <a:gd name="connsiteX1" fmla="*/ 367145 w 782782"/>
              <a:gd name="connsiteY1" fmla="*/ 556 h 152956"/>
              <a:gd name="connsiteX2" fmla="*/ 0 w 782782"/>
              <a:gd name="connsiteY2" fmla="*/ 111392 h 15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2782" h="152956">
                <a:moveTo>
                  <a:pt x="782782" y="152956"/>
                </a:moveTo>
                <a:cubicBezTo>
                  <a:pt x="640195" y="80219"/>
                  <a:pt x="497609" y="7483"/>
                  <a:pt x="367145" y="556"/>
                </a:cubicBezTo>
                <a:cubicBezTo>
                  <a:pt x="236681" y="-6371"/>
                  <a:pt x="118340" y="52510"/>
                  <a:pt x="0" y="111392"/>
                </a:cubicBezTo>
              </a:path>
            </a:pathLst>
          </a:custGeom>
          <a:noFill/>
          <a:ln w="3810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306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  <p:bldP spid="15" grpId="0"/>
      <p:bldP spid="1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Thankyou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5371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15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Before we start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37818"/>
            <a:ext cx="7950574" cy="3904076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NextGen</a:t>
            </a:r>
            <a:r>
              <a:rPr lang="en-US" dirty="0" smtClean="0"/>
              <a:t> so </a:t>
            </a:r>
            <a:r>
              <a:rPr lang="en-US" dirty="0" smtClean="0"/>
              <a:t>far: </a:t>
            </a:r>
            <a:r>
              <a:rPr lang="en-US" dirty="0" smtClean="0"/>
              <a:t>Nov 2017 workshop</a:t>
            </a:r>
            <a:r>
              <a:rPr lang="en-US" dirty="0" smtClean="0"/>
              <a:t>, report and discussion </a:t>
            </a:r>
            <a:r>
              <a:rPr lang="en-US" dirty="0" smtClean="0"/>
              <a:t>paper, implementing plan in new NESP ESCC work</a:t>
            </a:r>
          </a:p>
          <a:p>
            <a:r>
              <a:rPr lang="en-US" dirty="0" smtClean="0"/>
              <a:t>Part </a:t>
            </a:r>
            <a:r>
              <a:rPr lang="en-US" dirty="0" smtClean="0"/>
              <a:t>of an ongoing process, </a:t>
            </a:r>
            <a:r>
              <a:rPr lang="en-US" dirty="0" smtClean="0"/>
              <a:t>coordinating </a:t>
            </a:r>
            <a:r>
              <a:rPr lang="en-US" dirty="0" smtClean="0"/>
              <a:t>with </a:t>
            </a:r>
            <a:r>
              <a:rPr lang="en-US" dirty="0" smtClean="0"/>
              <a:t>many groups and projects </a:t>
            </a:r>
            <a:r>
              <a:rPr lang="en-US" dirty="0" smtClean="0"/>
              <a:t>- get in touch, get </a:t>
            </a:r>
            <a:r>
              <a:rPr lang="en-US" dirty="0" smtClean="0"/>
              <a:t>involved</a:t>
            </a:r>
          </a:p>
          <a:p>
            <a:endParaRPr lang="en-US" dirty="0" smtClean="0"/>
          </a:p>
          <a:p>
            <a:r>
              <a:rPr lang="en-US" dirty="0" smtClean="0"/>
              <a:t>Facilitated by the </a:t>
            </a:r>
            <a:r>
              <a:rPr lang="en-US" dirty="0" smtClean="0"/>
              <a:t>NESP ESCC </a:t>
            </a:r>
            <a:r>
              <a:rPr lang="en-US" dirty="0" smtClean="0"/>
              <a:t>role as a  collaboration hub – </a:t>
            </a:r>
            <a:r>
              <a:rPr lang="en-US" dirty="0" err="1" smtClean="0"/>
              <a:t>DoEE</a:t>
            </a:r>
            <a:r>
              <a:rPr lang="en-US" dirty="0" smtClean="0"/>
              <a:t>, CSIRO, Bureau, 5x Universities and bringing in many partners (other Unis, UKMO, NIWA)</a:t>
            </a:r>
            <a:endParaRPr lang="en-US" dirty="0" smtClean="0"/>
          </a:p>
          <a:p>
            <a:pPr lvl="1"/>
            <a:r>
              <a:rPr lang="en-US" dirty="0" smtClean="0"/>
              <a:t>See the website </a:t>
            </a:r>
            <a:r>
              <a:rPr lang="en-US" dirty="0" smtClean="0">
                <a:hlinkClick r:id="rId2"/>
              </a:rPr>
              <a:t>www.nespclimate.com.au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Subscribe </a:t>
            </a:r>
            <a:r>
              <a:rPr lang="en-US" dirty="0" smtClean="0"/>
              <a:t>to </a:t>
            </a:r>
            <a:r>
              <a:rPr lang="en-US" i="1" dirty="0" smtClean="0"/>
              <a:t>Teleconnections</a:t>
            </a:r>
            <a:r>
              <a:rPr lang="en-US" dirty="0" smtClean="0"/>
              <a:t>, our quarterly update</a:t>
            </a:r>
          </a:p>
          <a:p>
            <a:pPr lvl="1"/>
            <a:r>
              <a:rPr lang="en-US" dirty="0" smtClean="0"/>
              <a:t>Science </a:t>
            </a:r>
            <a:r>
              <a:rPr lang="en-US" dirty="0" smtClean="0"/>
              <a:t>webinars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64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38582" y="5035924"/>
            <a:ext cx="3005418" cy="18220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259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 are projections for?</a:t>
            </a:r>
            <a:endParaRPr lang="en-US" sz="2400" dirty="0"/>
          </a:p>
        </p:txBody>
      </p:sp>
      <p:sp>
        <p:nvSpPr>
          <p:cNvPr id="46" name="Content Placeholder 2"/>
          <p:cNvSpPr>
            <a:spLocks noGrp="1"/>
          </p:cNvSpPr>
          <p:nvPr>
            <p:ph idx="1"/>
          </p:nvPr>
        </p:nvSpPr>
        <p:spPr>
          <a:xfrm>
            <a:off x="290456" y="1520980"/>
            <a:ext cx="5791367" cy="4671391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AutoNum type="arabicPeriod"/>
            </a:pPr>
            <a:r>
              <a:rPr lang="en-AU" dirty="0" smtClean="0">
                <a:solidFill>
                  <a:srgbClr val="532939"/>
                </a:solidFill>
              </a:rPr>
              <a:t>Raising </a:t>
            </a:r>
            <a:r>
              <a:rPr lang="en-AU" dirty="0" smtClean="0">
                <a:solidFill>
                  <a:srgbClr val="532939"/>
                </a:solidFill>
              </a:rPr>
              <a:t>issues, awareness, stimulating thinking, inspiring interest and </a:t>
            </a:r>
            <a:r>
              <a:rPr lang="en-AU" dirty="0" smtClean="0">
                <a:solidFill>
                  <a:srgbClr val="532939"/>
                </a:solidFill>
              </a:rPr>
              <a:t>action</a:t>
            </a:r>
          </a:p>
          <a:p>
            <a:pPr marL="457200" indent="-457200">
              <a:buAutoNum type="arabicPeriod"/>
            </a:pPr>
            <a:endParaRPr lang="en-AU" dirty="0" smtClean="0">
              <a:solidFill>
                <a:srgbClr val="532939"/>
              </a:solidFill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AU" dirty="0" smtClean="0">
                <a:solidFill>
                  <a:srgbClr val="532939"/>
                </a:solidFill>
              </a:rPr>
              <a:t>IAV assessment – informing the ‘top-down’ component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n-AU" dirty="0" smtClean="0">
              <a:solidFill>
                <a:srgbClr val="532939"/>
              </a:solidFill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AU" dirty="0">
                <a:solidFill>
                  <a:srgbClr val="532939"/>
                </a:solidFill>
              </a:rPr>
              <a:t>I</a:t>
            </a:r>
            <a:r>
              <a:rPr lang="en-AU" dirty="0" smtClean="0">
                <a:solidFill>
                  <a:srgbClr val="532939"/>
                </a:solidFill>
              </a:rPr>
              <a:t>nforming </a:t>
            </a:r>
            <a:r>
              <a:rPr lang="en-AU" dirty="0">
                <a:solidFill>
                  <a:srgbClr val="532939"/>
                </a:solidFill>
              </a:rPr>
              <a:t>specific adaptation </a:t>
            </a:r>
            <a:r>
              <a:rPr lang="en-AU" dirty="0" smtClean="0">
                <a:solidFill>
                  <a:srgbClr val="532939"/>
                </a:solidFill>
              </a:rPr>
              <a:t>decisions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n-AU" dirty="0" smtClean="0">
              <a:solidFill>
                <a:srgbClr val="532939"/>
              </a:solidFill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AU" dirty="0" smtClean="0">
                <a:solidFill>
                  <a:srgbClr val="532939"/>
                </a:solidFill>
              </a:rPr>
              <a:t>Motivating emissions mitigation </a:t>
            </a:r>
          </a:p>
          <a:p>
            <a:pPr marL="0" indent="0">
              <a:buNone/>
            </a:pPr>
            <a:r>
              <a:rPr lang="en-AU" dirty="0" smtClean="0">
                <a:solidFill>
                  <a:srgbClr val="532939"/>
                </a:solidFill>
              </a:rPr>
              <a:t> </a:t>
            </a:r>
            <a:endParaRPr lang="en-AU" dirty="0">
              <a:solidFill>
                <a:srgbClr val="532939"/>
              </a:solidFill>
            </a:endParaRPr>
          </a:p>
          <a:p>
            <a:pPr marL="457200" indent="-457200">
              <a:buAutoNum type="arabicPeriod"/>
            </a:pPr>
            <a:endParaRPr lang="en-AU" dirty="0" smtClean="0">
              <a:solidFill>
                <a:srgbClr val="532939"/>
              </a:solidFill>
            </a:endParaRPr>
          </a:p>
          <a:p>
            <a:pPr marL="457200" indent="-457200">
              <a:buAutoNum type="arabicPeriod"/>
            </a:pPr>
            <a:endParaRPr lang="en-AU" dirty="0" smtClean="0">
              <a:solidFill>
                <a:srgbClr val="53293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3149" y="1412916"/>
            <a:ext cx="2007905" cy="1204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0850" y="2860503"/>
            <a:ext cx="2018692" cy="13744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715" y="4506776"/>
            <a:ext cx="1593903" cy="206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0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259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 are projections for?</a:t>
            </a:r>
            <a:endParaRPr lang="en-US" sz="2400" dirty="0"/>
          </a:p>
        </p:txBody>
      </p:sp>
      <p:sp>
        <p:nvSpPr>
          <p:cNvPr id="8" name="Isosceles Triangle 7"/>
          <p:cNvSpPr/>
          <p:nvPr/>
        </p:nvSpPr>
        <p:spPr>
          <a:xfrm rot="10800000">
            <a:off x="4214810" y="4247403"/>
            <a:ext cx="228983" cy="579390"/>
          </a:xfrm>
          <a:prstGeom prst="triangle">
            <a:avLst/>
          </a:prstGeom>
          <a:gradFill flip="none" rotWithShape="1">
            <a:gsLst>
              <a:gs pos="0">
                <a:schemeClr val="bg1"/>
              </a:gs>
              <a:gs pos="45000">
                <a:srgbClr val="85DBB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65760" y="1439960"/>
            <a:ext cx="8069580" cy="73174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AU" sz="2000" dirty="0" smtClean="0">
                <a:solidFill>
                  <a:srgbClr val="532939"/>
                </a:solidFill>
              </a:rPr>
              <a:t>5. Thinking </a:t>
            </a:r>
            <a:r>
              <a:rPr lang="en-AU" sz="2000" dirty="0" smtClean="0">
                <a:solidFill>
                  <a:srgbClr val="532939"/>
                </a:solidFill>
              </a:rPr>
              <a:t>about </a:t>
            </a:r>
            <a:r>
              <a:rPr lang="en-AU" sz="2000" dirty="0" smtClean="0">
                <a:solidFill>
                  <a:srgbClr val="532939"/>
                </a:solidFill>
              </a:rPr>
              <a:t>where the world is going</a:t>
            </a:r>
            <a:endParaRPr lang="en-AU" sz="2000" dirty="0" smtClean="0">
              <a:solidFill>
                <a:srgbClr val="532939"/>
              </a:solidFill>
            </a:endParaRPr>
          </a:p>
          <a:p>
            <a:pPr marL="457200" lvl="1" indent="0">
              <a:buNone/>
            </a:pPr>
            <a:endParaRPr lang="en-AU" sz="2000" dirty="0">
              <a:solidFill>
                <a:srgbClr val="532939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52" b="-1"/>
          <a:stretch/>
        </p:blipFill>
        <p:spPr>
          <a:xfrm>
            <a:off x="426720" y="4745828"/>
            <a:ext cx="3976772" cy="16861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16909" y="6522301"/>
            <a:ext cx="3585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/>
              <a:t>Graphic: John Garrett, obtained from Sceptical Science</a:t>
            </a:r>
            <a:endParaRPr lang="en-A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7293379" y="2340727"/>
            <a:ext cx="17907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i="1" dirty="0"/>
              <a:t>2300</a:t>
            </a:r>
          </a:p>
          <a:p>
            <a:pPr algn="ctr"/>
            <a:r>
              <a:rPr lang="en-AU" sz="1000" dirty="0"/>
              <a:t>+10 generations</a:t>
            </a:r>
          </a:p>
          <a:p>
            <a:pPr algn="ctr"/>
            <a:endParaRPr lang="en-AU" sz="1200" i="1" dirty="0" smtClean="0"/>
          </a:p>
          <a:p>
            <a:pPr algn="ctr"/>
            <a:r>
              <a:rPr lang="en-AU" sz="1200" i="1" dirty="0" smtClean="0"/>
              <a:t>+2 or +8 </a:t>
            </a:r>
            <a:r>
              <a:rPr lang="en-AU" sz="1200" i="1" dirty="0" smtClean="0">
                <a:cs typeface="Calibri" panose="020F0502020204030204" pitchFamily="34" charset="0"/>
              </a:rPr>
              <a:t>°</a:t>
            </a:r>
            <a:r>
              <a:rPr lang="en-AU" sz="1200" i="1" dirty="0" smtClean="0"/>
              <a:t>C?</a:t>
            </a:r>
          </a:p>
          <a:p>
            <a:pPr algn="ctr"/>
            <a:endParaRPr lang="en-AU" sz="1200" i="1" dirty="0" smtClean="0"/>
          </a:p>
          <a:p>
            <a:pPr algn="ctr"/>
            <a:r>
              <a:rPr lang="en-AU" sz="1200" i="1" dirty="0" smtClean="0"/>
              <a:t>1 or 3+ m SLR</a:t>
            </a:r>
            <a:r>
              <a:rPr lang="en-AU" sz="1200" i="1" dirty="0" smtClean="0"/>
              <a:t>?</a:t>
            </a:r>
            <a:endParaRPr lang="en-AU" sz="1200" i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2" b="56304"/>
          <a:stretch/>
        </p:blipFill>
        <p:spPr>
          <a:xfrm>
            <a:off x="44468" y="2891172"/>
            <a:ext cx="4473635" cy="1356231"/>
          </a:xfrm>
          <a:prstGeom prst="rect">
            <a:avLst/>
          </a:prstGeom>
        </p:spPr>
      </p:pic>
      <p:sp>
        <p:nvSpPr>
          <p:cNvPr id="14" name="Isosceles Triangle 13"/>
          <p:cNvSpPr/>
          <p:nvPr/>
        </p:nvSpPr>
        <p:spPr>
          <a:xfrm rot="16200000">
            <a:off x="4805880" y="2896767"/>
            <a:ext cx="594375" cy="568548"/>
          </a:xfrm>
          <a:prstGeom prst="triangle">
            <a:avLst/>
          </a:prstGeom>
          <a:gradFill flip="none" rotWithShape="1">
            <a:gsLst>
              <a:gs pos="0">
                <a:schemeClr val="bg1"/>
              </a:gs>
              <a:gs pos="45000">
                <a:srgbClr val="85DBB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TextBox 14"/>
          <p:cNvSpPr txBox="1"/>
          <p:nvPr/>
        </p:nvSpPr>
        <p:spPr>
          <a:xfrm>
            <a:off x="5408982" y="2341044"/>
            <a:ext cx="1217000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b="1" i="1" dirty="0"/>
              <a:t>2100</a:t>
            </a:r>
          </a:p>
          <a:p>
            <a:pPr algn="ctr"/>
            <a:r>
              <a:rPr lang="en-AU" sz="1000" dirty="0"/>
              <a:t>+3 generations</a:t>
            </a:r>
          </a:p>
          <a:p>
            <a:pPr algn="ctr"/>
            <a:endParaRPr lang="en-AU" sz="1200" i="1" dirty="0" smtClean="0"/>
          </a:p>
          <a:p>
            <a:pPr algn="ctr"/>
            <a:r>
              <a:rPr lang="en-AU" sz="1200" i="1" dirty="0" smtClean="0"/>
              <a:t>+1.5, 2 </a:t>
            </a:r>
            <a:r>
              <a:rPr lang="en-AU" sz="1200" i="1" dirty="0" smtClean="0"/>
              <a:t>or +4 </a:t>
            </a:r>
            <a:r>
              <a:rPr lang="en-AU" sz="1200" i="1" dirty="0" smtClean="0">
                <a:cs typeface="Calibri" panose="020F0502020204030204" pitchFamily="34" charset="0"/>
              </a:rPr>
              <a:t>°</a:t>
            </a:r>
            <a:r>
              <a:rPr lang="en-AU" sz="1200" i="1" dirty="0" smtClean="0"/>
              <a:t>C?</a:t>
            </a:r>
          </a:p>
          <a:p>
            <a:pPr algn="ctr"/>
            <a:endParaRPr lang="en-AU" sz="1200" i="1" dirty="0" smtClean="0"/>
          </a:p>
          <a:p>
            <a:pPr algn="ctr"/>
            <a:r>
              <a:rPr lang="en-AU" sz="1200" i="1" dirty="0" smtClean="0"/>
              <a:t>~0.5 or 1 m SLR</a:t>
            </a:r>
            <a:r>
              <a:rPr lang="en-AU" sz="1200" i="1" dirty="0" smtClean="0"/>
              <a:t>?</a:t>
            </a:r>
            <a:endParaRPr lang="en-AU" sz="1200" i="1" dirty="0" smtClean="0"/>
          </a:p>
        </p:txBody>
      </p:sp>
      <p:sp>
        <p:nvSpPr>
          <p:cNvPr id="16" name="Isosceles Triangle 15"/>
          <p:cNvSpPr/>
          <p:nvPr/>
        </p:nvSpPr>
        <p:spPr>
          <a:xfrm rot="16200000">
            <a:off x="6789273" y="2904085"/>
            <a:ext cx="594375" cy="568548"/>
          </a:xfrm>
          <a:prstGeom prst="triangle">
            <a:avLst/>
          </a:prstGeom>
          <a:gradFill flip="none" rotWithShape="1">
            <a:gsLst>
              <a:gs pos="0">
                <a:schemeClr val="bg1"/>
              </a:gs>
              <a:gs pos="45000">
                <a:srgbClr val="85DBB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TextBox 16"/>
          <p:cNvSpPr txBox="1"/>
          <p:nvPr/>
        </p:nvSpPr>
        <p:spPr>
          <a:xfrm>
            <a:off x="1641317" y="2269352"/>
            <a:ext cx="112883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400" b="1" i="1" dirty="0" smtClean="0"/>
              <a:t>10,000 years</a:t>
            </a:r>
          </a:p>
          <a:p>
            <a:pPr algn="ctr"/>
            <a:r>
              <a:rPr lang="en-AU" sz="1000" dirty="0" smtClean="0"/>
              <a:t>~360 generations</a:t>
            </a:r>
          </a:p>
          <a:p>
            <a:pPr algn="ctr"/>
            <a:r>
              <a:rPr lang="en-AU" sz="1000" dirty="0" smtClean="0"/>
              <a:t>Stable climate</a:t>
            </a:r>
            <a:endParaRPr lang="en-AU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1593541" y="4114959"/>
            <a:ext cx="1358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400" b="1" i="1" dirty="0" smtClean="0"/>
              <a:t>1,000,000 years</a:t>
            </a:r>
          </a:p>
          <a:p>
            <a:pPr algn="ctr"/>
            <a:r>
              <a:rPr lang="en-AU" sz="1000" dirty="0" smtClean="0"/>
              <a:t>~36,000 generations</a:t>
            </a:r>
            <a:endParaRPr lang="en-AU" sz="1000" dirty="0"/>
          </a:p>
        </p:txBody>
      </p:sp>
      <p:sp>
        <p:nvSpPr>
          <p:cNvPr id="19" name="Rectangle 18"/>
          <p:cNvSpPr/>
          <p:nvPr/>
        </p:nvSpPr>
        <p:spPr>
          <a:xfrm>
            <a:off x="4212430" y="4745828"/>
            <a:ext cx="88934" cy="809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TextBox 19"/>
          <p:cNvSpPr txBox="1"/>
          <p:nvPr/>
        </p:nvSpPr>
        <p:spPr>
          <a:xfrm>
            <a:off x="3862782" y="2269352"/>
            <a:ext cx="877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200" b="1" i="1" dirty="0" smtClean="0"/>
              <a:t>~250 </a:t>
            </a:r>
            <a:r>
              <a:rPr lang="en-AU" sz="1200" b="1" i="1" dirty="0" smtClean="0"/>
              <a:t>years</a:t>
            </a:r>
          </a:p>
          <a:p>
            <a:pPr algn="ctr"/>
            <a:r>
              <a:rPr lang="en-AU" sz="800" dirty="0" smtClean="0"/>
              <a:t>~10 </a:t>
            </a:r>
            <a:r>
              <a:rPr lang="en-AU" sz="800" dirty="0" smtClean="0"/>
              <a:t>generations</a:t>
            </a:r>
          </a:p>
          <a:p>
            <a:pPr algn="ctr"/>
            <a:r>
              <a:rPr lang="en-AU" sz="800" dirty="0" smtClean="0"/>
              <a:t>+1 </a:t>
            </a:r>
            <a:r>
              <a:rPr lang="en-AU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lang="en-AU" sz="800" dirty="0" smtClean="0"/>
              <a:t>C</a:t>
            </a:r>
            <a:endParaRPr lang="en-AU" sz="800" dirty="0"/>
          </a:p>
        </p:txBody>
      </p:sp>
      <p:sp>
        <p:nvSpPr>
          <p:cNvPr id="21" name="Down Arrow 20"/>
          <p:cNvSpPr/>
          <p:nvPr/>
        </p:nvSpPr>
        <p:spPr>
          <a:xfrm>
            <a:off x="4332277" y="2891172"/>
            <a:ext cx="142429" cy="172068"/>
          </a:xfrm>
          <a:prstGeom prst="downArrow">
            <a:avLst/>
          </a:prstGeom>
          <a:solidFill>
            <a:srgbClr val="85DB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858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4" grpId="0" animBg="1"/>
      <p:bldP spid="15" grpId="0"/>
      <p:bldP spid="16" grpId="0" animBg="1"/>
      <p:bldP spid="17" grpId="0"/>
      <p:bldP spid="20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192780" y="4534108"/>
            <a:ext cx="1234440" cy="112395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solidFill>
                  <a:schemeClr val="tx1"/>
                </a:solidFill>
              </a:rPr>
              <a:t>Credible</a:t>
            </a:r>
          </a:p>
        </p:txBody>
      </p:sp>
      <p:sp>
        <p:nvSpPr>
          <p:cNvPr id="5" name="Oval 4"/>
          <p:cNvSpPr/>
          <p:nvPr/>
        </p:nvSpPr>
        <p:spPr>
          <a:xfrm>
            <a:off x="4206240" y="4534108"/>
            <a:ext cx="1234440" cy="112395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solidFill>
                  <a:schemeClr val="tx1"/>
                </a:solidFill>
              </a:rPr>
              <a:t>Salient</a:t>
            </a:r>
          </a:p>
        </p:txBody>
      </p:sp>
      <p:sp>
        <p:nvSpPr>
          <p:cNvPr id="6" name="Oval 5"/>
          <p:cNvSpPr/>
          <p:nvPr/>
        </p:nvSpPr>
        <p:spPr>
          <a:xfrm>
            <a:off x="3726180" y="5216098"/>
            <a:ext cx="1234440" cy="112395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solidFill>
                  <a:schemeClr val="tx1"/>
                </a:solidFill>
              </a:rPr>
              <a:t>Legitimate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8259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 </a:t>
            </a:r>
            <a:r>
              <a:rPr lang="en-US" sz="2400" dirty="0" smtClean="0"/>
              <a:t>makes projections successful?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013325"/>
              </p:ext>
            </p:extLst>
          </p:nvPr>
        </p:nvGraphicFramePr>
        <p:xfrm>
          <a:off x="335513" y="1887271"/>
          <a:ext cx="844826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9669"/>
                <a:gridCol w="4038599"/>
              </a:tblGrid>
              <a:tr h="370840">
                <a:tc>
                  <a:txBody>
                    <a:bodyPr/>
                    <a:lstStyle/>
                    <a:p>
                      <a:r>
                        <a:rPr lang="en-AU" sz="1800" b="1" i="1" dirty="0" smtClean="0">
                          <a:solidFill>
                            <a:srgbClr val="532939"/>
                          </a:solidFill>
                        </a:rPr>
                        <a:t>Credibility but low salience </a:t>
                      </a:r>
                      <a:endParaRPr lang="en-AU" dirty="0">
                        <a:solidFill>
                          <a:srgbClr val="53293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dirty="0" smtClean="0">
                          <a:solidFill>
                            <a:srgbClr val="532939"/>
                          </a:solidFill>
                        </a:rPr>
                        <a:t>Scientific papers in technical language</a:t>
                      </a:r>
                      <a:endParaRPr lang="en-AU" sz="1800" b="1" dirty="0" smtClean="0">
                        <a:solidFill>
                          <a:srgbClr val="532939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800" b="0" dirty="0" smtClean="0">
                        <a:solidFill>
                          <a:srgbClr val="532939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800" b="1" i="1" dirty="0" smtClean="0">
                          <a:solidFill>
                            <a:srgbClr val="532939"/>
                          </a:solidFill>
                        </a:rPr>
                        <a:t>Salience but low credibility </a:t>
                      </a:r>
                      <a:endParaRPr lang="en-AU" dirty="0">
                        <a:solidFill>
                          <a:srgbClr val="53293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dirty="0" smtClean="0">
                          <a:solidFill>
                            <a:srgbClr val="532939"/>
                          </a:solidFill>
                        </a:rPr>
                        <a:t>Clickbait journalism about public health issues such</a:t>
                      </a:r>
                      <a:r>
                        <a:rPr lang="en-AU" sz="1800" baseline="0" dirty="0" smtClean="0">
                          <a:solidFill>
                            <a:srgbClr val="532939"/>
                          </a:solidFill>
                        </a:rPr>
                        <a:t> as</a:t>
                      </a:r>
                      <a:r>
                        <a:rPr lang="en-AU" sz="1800" dirty="0" smtClean="0">
                          <a:solidFill>
                            <a:srgbClr val="532939"/>
                          </a:solidFill>
                        </a:rPr>
                        <a:t> diet</a:t>
                      </a:r>
                    </a:p>
                    <a:p>
                      <a:endParaRPr lang="en-AU" dirty="0">
                        <a:solidFill>
                          <a:srgbClr val="532939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800" b="1" i="1" dirty="0" smtClean="0">
                          <a:solidFill>
                            <a:srgbClr val="532939"/>
                          </a:solidFill>
                        </a:rPr>
                        <a:t>Credibility and salience, but low legitimacy</a:t>
                      </a:r>
                      <a:endParaRPr lang="en-AU" dirty="0">
                        <a:solidFill>
                          <a:srgbClr val="53293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 smtClean="0">
                          <a:solidFill>
                            <a:srgbClr val="532939"/>
                          </a:solidFill>
                        </a:rPr>
                        <a:t>A brilliant and easy-to-understand report sitting on a</a:t>
                      </a:r>
                      <a:r>
                        <a:rPr lang="en-AU" sz="1800" baseline="0" dirty="0" smtClean="0">
                          <a:solidFill>
                            <a:srgbClr val="532939"/>
                          </a:solidFill>
                        </a:rPr>
                        <a:t> </a:t>
                      </a:r>
                      <a:r>
                        <a:rPr lang="en-AU" sz="1800" dirty="0" smtClean="0">
                          <a:solidFill>
                            <a:srgbClr val="532939"/>
                          </a:solidFill>
                        </a:rPr>
                        <a:t>shelf gathering dust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20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259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Timeline </a:t>
            </a:r>
            <a:r>
              <a:rPr lang="en-US" sz="2400" dirty="0" smtClean="0"/>
              <a:t>– </a:t>
            </a:r>
            <a:r>
              <a:rPr lang="en-US" sz="2400" dirty="0" smtClean="0"/>
              <a:t>projects </a:t>
            </a:r>
            <a:r>
              <a:rPr lang="en-US" sz="2400" dirty="0" smtClean="0"/>
              <a:t>featuring new </a:t>
            </a:r>
            <a:r>
              <a:rPr lang="en-US" sz="2400" dirty="0" smtClean="0"/>
              <a:t>modelling</a:t>
            </a:r>
            <a:endParaRPr lang="en-US" sz="2400" dirty="0"/>
          </a:p>
        </p:txBody>
      </p:sp>
      <p:sp>
        <p:nvSpPr>
          <p:cNvPr id="4" name="Right Arrow 3"/>
          <p:cNvSpPr/>
          <p:nvPr/>
        </p:nvSpPr>
        <p:spPr>
          <a:xfrm>
            <a:off x="849429" y="2327886"/>
            <a:ext cx="7312766" cy="12099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849429" y="2641922"/>
            <a:ext cx="1237674" cy="581890"/>
          </a:xfrm>
          <a:prstGeom prst="rect">
            <a:avLst/>
          </a:prstGeom>
          <a:solidFill>
            <a:srgbClr val="9C7C8C"/>
          </a:solidFill>
          <a:ln>
            <a:solidFill>
              <a:srgbClr val="9C7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3379641" y="2641922"/>
            <a:ext cx="1237674" cy="581890"/>
          </a:xfrm>
          <a:prstGeom prst="rect">
            <a:avLst/>
          </a:prstGeom>
          <a:solidFill>
            <a:srgbClr val="9C7C8C"/>
          </a:solidFill>
          <a:ln>
            <a:solidFill>
              <a:srgbClr val="9C7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/>
          <p:cNvSpPr txBox="1"/>
          <p:nvPr/>
        </p:nvSpPr>
        <p:spPr>
          <a:xfrm>
            <a:off x="-2253" y="3802706"/>
            <a:ext cx="1076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400" dirty="0" smtClean="0"/>
              <a:t>Greenhouse</a:t>
            </a:r>
          </a:p>
          <a:p>
            <a:pPr algn="ctr"/>
            <a:r>
              <a:rPr lang="en-AU" sz="1400" dirty="0" smtClean="0"/>
              <a:t>1987</a:t>
            </a:r>
            <a:endParaRPr lang="en-A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23057" y="3353183"/>
            <a:ext cx="697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1990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1774645" y="3353183"/>
            <a:ext cx="697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1995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3044268" y="3357862"/>
            <a:ext cx="697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2000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4286877" y="3357862"/>
            <a:ext cx="697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2005</a:t>
            </a:r>
            <a:endParaRPr lang="en-AU" dirty="0"/>
          </a:p>
        </p:txBody>
      </p:sp>
      <p:sp>
        <p:nvSpPr>
          <p:cNvPr id="14" name="TextBox 13"/>
          <p:cNvSpPr txBox="1"/>
          <p:nvPr/>
        </p:nvSpPr>
        <p:spPr>
          <a:xfrm>
            <a:off x="5589203" y="3320917"/>
            <a:ext cx="697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2010</a:t>
            </a:r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6854590" y="3320917"/>
            <a:ext cx="697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2015</a:t>
            </a:r>
            <a:endParaRPr lang="en-AU" dirty="0"/>
          </a:p>
        </p:txBody>
      </p:sp>
      <p:sp>
        <p:nvSpPr>
          <p:cNvPr id="16" name="Rectangle 15"/>
          <p:cNvSpPr/>
          <p:nvPr/>
        </p:nvSpPr>
        <p:spPr>
          <a:xfrm>
            <a:off x="5951124" y="2641922"/>
            <a:ext cx="1237674" cy="581890"/>
          </a:xfrm>
          <a:prstGeom prst="rect">
            <a:avLst/>
          </a:prstGeom>
          <a:solidFill>
            <a:srgbClr val="9C7C8C"/>
          </a:solidFill>
          <a:ln>
            <a:solidFill>
              <a:srgbClr val="9C7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TextBox 16"/>
          <p:cNvSpPr txBox="1"/>
          <p:nvPr/>
        </p:nvSpPr>
        <p:spPr>
          <a:xfrm>
            <a:off x="619696" y="1977532"/>
            <a:ext cx="597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 smtClean="0">
                <a:solidFill>
                  <a:srgbClr val="FF0000"/>
                </a:solidFill>
              </a:rPr>
              <a:t>IPCC</a:t>
            </a:r>
          </a:p>
          <a:p>
            <a:pPr algn="ctr"/>
            <a:r>
              <a:rPr lang="en-AU" sz="1600" dirty="0" smtClean="0">
                <a:solidFill>
                  <a:srgbClr val="FF0000"/>
                </a:solidFill>
              </a:rPr>
              <a:t>FAR</a:t>
            </a:r>
            <a:endParaRPr lang="en-AU" sz="16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3217" y="1988046"/>
            <a:ext cx="597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 smtClean="0">
                <a:solidFill>
                  <a:srgbClr val="FF0000"/>
                </a:solidFill>
              </a:rPr>
              <a:t>IPCC</a:t>
            </a:r>
          </a:p>
          <a:p>
            <a:pPr algn="ctr"/>
            <a:r>
              <a:rPr lang="en-AU" sz="1600" dirty="0">
                <a:solidFill>
                  <a:srgbClr val="FF0000"/>
                </a:solidFill>
              </a:rPr>
              <a:t>S</a:t>
            </a:r>
            <a:r>
              <a:rPr lang="en-AU" sz="1600" dirty="0" smtClean="0">
                <a:solidFill>
                  <a:srgbClr val="FF0000"/>
                </a:solidFill>
              </a:rPr>
              <a:t>AR</a:t>
            </a:r>
            <a:endParaRPr lang="en-AU" sz="16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77563" y="1982150"/>
            <a:ext cx="697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 smtClean="0">
                <a:solidFill>
                  <a:srgbClr val="FF0000"/>
                </a:solidFill>
              </a:rPr>
              <a:t>IPCC</a:t>
            </a:r>
          </a:p>
          <a:p>
            <a:pPr algn="ctr"/>
            <a:r>
              <a:rPr lang="en-AU" sz="1600" dirty="0" smtClean="0">
                <a:solidFill>
                  <a:srgbClr val="FF0000"/>
                </a:solidFill>
              </a:rPr>
              <a:t>Supp.</a:t>
            </a:r>
            <a:endParaRPr lang="en-AU" sz="16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26106" y="1992200"/>
            <a:ext cx="597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 smtClean="0">
                <a:solidFill>
                  <a:srgbClr val="FF0000"/>
                </a:solidFill>
              </a:rPr>
              <a:t>IPCC</a:t>
            </a:r>
          </a:p>
          <a:p>
            <a:pPr algn="ctr"/>
            <a:r>
              <a:rPr lang="en-AU" sz="1600" dirty="0" smtClean="0">
                <a:solidFill>
                  <a:srgbClr val="FF0000"/>
                </a:solidFill>
              </a:rPr>
              <a:t>TAR</a:t>
            </a:r>
            <a:endParaRPr lang="en-AU" sz="16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21537" y="1987581"/>
            <a:ext cx="597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 smtClean="0">
                <a:solidFill>
                  <a:srgbClr val="FF0000"/>
                </a:solidFill>
              </a:rPr>
              <a:t>IPCC</a:t>
            </a:r>
          </a:p>
          <a:p>
            <a:pPr algn="ctr"/>
            <a:r>
              <a:rPr lang="en-AU" sz="1600" dirty="0" smtClean="0">
                <a:solidFill>
                  <a:srgbClr val="FF0000"/>
                </a:solidFill>
              </a:rPr>
              <a:t>AR4</a:t>
            </a:r>
            <a:endParaRPr lang="en-AU" sz="16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38760" y="1977071"/>
            <a:ext cx="597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 smtClean="0">
                <a:solidFill>
                  <a:srgbClr val="FF0000"/>
                </a:solidFill>
              </a:rPr>
              <a:t>IPCC</a:t>
            </a:r>
          </a:p>
          <a:p>
            <a:pPr algn="ctr"/>
            <a:r>
              <a:rPr lang="en-AU" sz="1600" dirty="0" smtClean="0">
                <a:solidFill>
                  <a:srgbClr val="FF0000"/>
                </a:solidFill>
              </a:rPr>
              <a:t>AR5</a:t>
            </a:r>
            <a:endParaRPr lang="en-AU" sz="16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37084" y="2016802"/>
            <a:ext cx="5597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IPCC</a:t>
            </a:r>
          </a:p>
          <a:p>
            <a:pPr algn="ctr"/>
            <a:r>
              <a:rPr lang="en-AU" sz="1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AR6</a:t>
            </a:r>
            <a:endParaRPr lang="en-AU" sz="1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Down Arrow 23"/>
          <p:cNvSpPr/>
          <p:nvPr/>
        </p:nvSpPr>
        <p:spPr>
          <a:xfrm rot="10800000">
            <a:off x="993480" y="3722515"/>
            <a:ext cx="168165" cy="914400"/>
          </a:xfrm>
          <a:prstGeom prst="downArrow">
            <a:avLst>
              <a:gd name="adj1" fmla="val 50000"/>
              <a:gd name="adj2" fmla="val 92143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extBox 24"/>
          <p:cNvSpPr txBox="1"/>
          <p:nvPr/>
        </p:nvSpPr>
        <p:spPr>
          <a:xfrm>
            <a:off x="4331910" y="1642047"/>
            <a:ext cx="7792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 smtClean="0">
                <a:solidFill>
                  <a:srgbClr val="00B050"/>
                </a:solidFill>
              </a:rPr>
              <a:t>CMIP3</a:t>
            </a:r>
            <a:endParaRPr lang="en-AU" sz="1600" dirty="0">
              <a:solidFill>
                <a:srgbClr val="00B0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73945" y="1638520"/>
            <a:ext cx="7792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 smtClean="0">
                <a:solidFill>
                  <a:srgbClr val="00B050"/>
                </a:solidFill>
              </a:rPr>
              <a:t>CMIP5</a:t>
            </a:r>
            <a:endParaRPr lang="en-AU" sz="1600" dirty="0">
              <a:solidFill>
                <a:srgbClr val="00B05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71505" y="1630183"/>
            <a:ext cx="7792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 smtClean="0">
                <a:solidFill>
                  <a:schemeClr val="accent3"/>
                </a:solidFill>
              </a:rPr>
              <a:t>CMIP6</a:t>
            </a:r>
            <a:endParaRPr lang="en-AU" sz="1600" dirty="0">
              <a:solidFill>
                <a:schemeClr val="accent3"/>
              </a:solidFill>
            </a:endParaRPr>
          </a:p>
        </p:txBody>
      </p:sp>
      <p:sp>
        <p:nvSpPr>
          <p:cNvPr id="29" name="Down Arrow 28"/>
          <p:cNvSpPr/>
          <p:nvPr/>
        </p:nvSpPr>
        <p:spPr>
          <a:xfrm rot="10800000">
            <a:off x="1162584" y="3722515"/>
            <a:ext cx="168165" cy="914400"/>
          </a:xfrm>
          <a:prstGeom prst="downArrow">
            <a:avLst>
              <a:gd name="adj1" fmla="val 50000"/>
              <a:gd name="adj2" fmla="val 92143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Down Arrow 29"/>
          <p:cNvSpPr/>
          <p:nvPr/>
        </p:nvSpPr>
        <p:spPr>
          <a:xfrm rot="10800000">
            <a:off x="1330749" y="3722515"/>
            <a:ext cx="168165" cy="914400"/>
          </a:xfrm>
          <a:prstGeom prst="downArrow">
            <a:avLst>
              <a:gd name="adj1" fmla="val 50000"/>
              <a:gd name="adj2" fmla="val 92143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Down Arrow 30"/>
          <p:cNvSpPr/>
          <p:nvPr/>
        </p:nvSpPr>
        <p:spPr>
          <a:xfrm rot="10800000">
            <a:off x="2267108" y="3716684"/>
            <a:ext cx="168165" cy="914400"/>
          </a:xfrm>
          <a:prstGeom prst="downArrow">
            <a:avLst>
              <a:gd name="adj1" fmla="val 50000"/>
              <a:gd name="adj2" fmla="val 92143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Down Arrow 31"/>
          <p:cNvSpPr/>
          <p:nvPr/>
        </p:nvSpPr>
        <p:spPr>
          <a:xfrm rot="10800000">
            <a:off x="3496811" y="3716684"/>
            <a:ext cx="168165" cy="914400"/>
          </a:xfrm>
          <a:prstGeom prst="downArrow">
            <a:avLst>
              <a:gd name="adj1" fmla="val 50000"/>
              <a:gd name="adj2" fmla="val 92143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Down Arrow 32"/>
          <p:cNvSpPr/>
          <p:nvPr/>
        </p:nvSpPr>
        <p:spPr>
          <a:xfrm rot="10800000">
            <a:off x="4914762" y="3716684"/>
            <a:ext cx="168165" cy="914400"/>
          </a:xfrm>
          <a:prstGeom prst="downArrow">
            <a:avLst>
              <a:gd name="adj1" fmla="val 50000"/>
              <a:gd name="adj2" fmla="val 92143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Down Arrow 33"/>
          <p:cNvSpPr/>
          <p:nvPr/>
        </p:nvSpPr>
        <p:spPr>
          <a:xfrm rot="10800000">
            <a:off x="6959019" y="3721938"/>
            <a:ext cx="168165" cy="914400"/>
          </a:xfrm>
          <a:prstGeom prst="downArrow">
            <a:avLst>
              <a:gd name="adj1" fmla="val 50000"/>
              <a:gd name="adj2" fmla="val 92143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5" name="TextBox 34"/>
          <p:cNvSpPr txBox="1"/>
          <p:nvPr/>
        </p:nvSpPr>
        <p:spPr>
          <a:xfrm>
            <a:off x="707241" y="4630189"/>
            <a:ext cx="1100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1" dirty="0" smtClean="0">
                <a:solidFill>
                  <a:schemeClr val="accent3">
                    <a:lumMod val="50000"/>
                  </a:schemeClr>
                </a:solidFill>
              </a:rPr>
              <a:t>National</a:t>
            </a:r>
          </a:p>
          <a:p>
            <a:r>
              <a:rPr lang="en-AU" i="1" dirty="0" smtClean="0">
                <a:solidFill>
                  <a:schemeClr val="accent3">
                    <a:lumMod val="50000"/>
                  </a:schemeClr>
                </a:solidFill>
              </a:rPr>
              <a:t>Releases</a:t>
            </a:r>
            <a:endParaRPr lang="en-AU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6" name="Down Arrow 35"/>
          <p:cNvSpPr/>
          <p:nvPr/>
        </p:nvSpPr>
        <p:spPr>
          <a:xfrm rot="10800000">
            <a:off x="5867040" y="3802704"/>
            <a:ext cx="163646" cy="523222"/>
          </a:xfrm>
          <a:prstGeom prst="downArrow">
            <a:avLst>
              <a:gd name="adj1" fmla="val 50000"/>
              <a:gd name="adj2" fmla="val 92143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TextBox 36"/>
          <p:cNvSpPr txBox="1"/>
          <p:nvPr/>
        </p:nvSpPr>
        <p:spPr>
          <a:xfrm>
            <a:off x="5686665" y="4325926"/>
            <a:ext cx="697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1" dirty="0" smtClean="0">
                <a:solidFill>
                  <a:schemeClr val="accent2"/>
                </a:solidFill>
              </a:rPr>
              <a:t>CFT</a:t>
            </a:r>
            <a:endParaRPr lang="en-AU" i="1" dirty="0">
              <a:solidFill>
                <a:schemeClr val="accent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24409" y="4778746"/>
            <a:ext cx="1057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i="1" dirty="0" smtClean="0">
                <a:solidFill>
                  <a:schemeClr val="accent2"/>
                </a:solidFill>
              </a:rPr>
              <a:t>NARCLIM</a:t>
            </a:r>
          </a:p>
          <a:p>
            <a:pPr algn="ctr"/>
            <a:r>
              <a:rPr lang="en-AU" i="1" dirty="0" smtClean="0">
                <a:solidFill>
                  <a:schemeClr val="accent2"/>
                </a:solidFill>
              </a:rPr>
              <a:t>Goyder</a:t>
            </a:r>
            <a:endParaRPr lang="en-AU" i="1" dirty="0">
              <a:solidFill>
                <a:schemeClr val="accent2"/>
              </a:solidFill>
            </a:endParaRPr>
          </a:p>
        </p:txBody>
      </p:sp>
      <p:sp>
        <p:nvSpPr>
          <p:cNvPr id="39" name="Down Arrow 38"/>
          <p:cNvSpPr/>
          <p:nvPr/>
        </p:nvSpPr>
        <p:spPr>
          <a:xfrm rot="10800000">
            <a:off x="6653198" y="3802705"/>
            <a:ext cx="168165" cy="941051"/>
          </a:xfrm>
          <a:prstGeom prst="downArrow">
            <a:avLst>
              <a:gd name="adj1" fmla="val 50000"/>
              <a:gd name="adj2" fmla="val 92143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0" name="Down Arrow 39"/>
          <p:cNvSpPr/>
          <p:nvPr/>
        </p:nvSpPr>
        <p:spPr>
          <a:xfrm rot="10800000">
            <a:off x="7383507" y="3802707"/>
            <a:ext cx="168165" cy="1366015"/>
          </a:xfrm>
          <a:prstGeom prst="downArrow">
            <a:avLst>
              <a:gd name="adj1" fmla="val 50000"/>
              <a:gd name="adj2" fmla="val 92143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1" name="TextBox 40"/>
          <p:cNvSpPr txBox="1"/>
          <p:nvPr/>
        </p:nvSpPr>
        <p:spPr>
          <a:xfrm>
            <a:off x="6545403" y="5168724"/>
            <a:ext cx="1616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i="1" dirty="0" err="1" smtClean="0">
                <a:solidFill>
                  <a:schemeClr val="accent2"/>
                </a:solidFill>
              </a:rPr>
              <a:t>SEQld</a:t>
            </a:r>
            <a:endParaRPr lang="en-AU" sz="1600" i="1" dirty="0" smtClean="0">
              <a:solidFill>
                <a:schemeClr val="accent2"/>
              </a:solidFill>
            </a:endParaRPr>
          </a:p>
          <a:p>
            <a:pPr algn="ctr"/>
            <a:r>
              <a:rPr lang="en-AU" sz="1600" i="1" dirty="0" err="1" smtClean="0">
                <a:solidFill>
                  <a:schemeClr val="accent2"/>
                </a:solidFill>
              </a:rPr>
              <a:t>VicCI</a:t>
            </a:r>
            <a:r>
              <a:rPr lang="en-AU" sz="1600" i="1" dirty="0" smtClean="0">
                <a:solidFill>
                  <a:schemeClr val="accent2"/>
                </a:solidFill>
              </a:rPr>
              <a:t> &amp; DELWP</a:t>
            </a:r>
            <a:endParaRPr lang="en-AU" sz="1600" i="1" dirty="0">
              <a:solidFill>
                <a:schemeClr val="accent2"/>
              </a:solidFill>
            </a:endParaRPr>
          </a:p>
        </p:txBody>
      </p:sp>
      <p:sp>
        <p:nvSpPr>
          <p:cNvPr id="42" name="Down Arrow 41"/>
          <p:cNvSpPr/>
          <p:nvPr/>
        </p:nvSpPr>
        <p:spPr>
          <a:xfrm rot="10800000">
            <a:off x="8261132" y="3715789"/>
            <a:ext cx="168165" cy="914400"/>
          </a:xfrm>
          <a:prstGeom prst="downArrow">
            <a:avLst>
              <a:gd name="adj1" fmla="val 50000"/>
              <a:gd name="adj2" fmla="val 9214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3" name="TextBox 42"/>
          <p:cNvSpPr txBox="1"/>
          <p:nvPr/>
        </p:nvSpPr>
        <p:spPr>
          <a:xfrm>
            <a:off x="8141175" y="4743757"/>
            <a:ext cx="687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1" dirty="0" smtClean="0">
                <a:solidFill>
                  <a:schemeClr val="accent3"/>
                </a:solidFill>
              </a:rPr>
              <a:t>??</a:t>
            </a:r>
            <a:r>
              <a:rPr lang="en-AU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??</a:t>
            </a:r>
            <a:endParaRPr lang="en-AU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4" name="Down Arrow 43"/>
          <p:cNvSpPr/>
          <p:nvPr/>
        </p:nvSpPr>
        <p:spPr>
          <a:xfrm rot="10800000">
            <a:off x="8420875" y="3716684"/>
            <a:ext cx="168165" cy="908061"/>
          </a:xfrm>
          <a:prstGeom prst="downArrow">
            <a:avLst>
              <a:gd name="adj1" fmla="val 50000"/>
              <a:gd name="adj2" fmla="val 9214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5" name="Down Arrow 44"/>
          <p:cNvSpPr/>
          <p:nvPr/>
        </p:nvSpPr>
        <p:spPr>
          <a:xfrm rot="10800000">
            <a:off x="7160292" y="3802708"/>
            <a:ext cx="168165" cy="1366015"/>
          </a:xfrm>
          <a:prstGeom prst="downArrow">
            <a:avLst>
              <a:gd name="adj1" fmla="val 50000"/>
              <a:gd name="adj2" fmla="val 92143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6" name="Down Arrow 45"/>
          <p:cNvSpPr/>
          <p:nvPr/>
        </p:nvSpPr>
        <p:spPr>
          <a:xfrm rot="10800000">
            <a:off x="4617887" y="3745900"/>
            <a:ext cx="168165" cy="1160051"/>
          </a:xfrm>
          <a:prstGeom prst="downArrow">
            <a:avLst>
              <a:gd name="adj1" fmla="val 50000"/>
              <a:gd name="adj2" fmla="val 92143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7" name="TextBox 46"/>
          <p:cNvSpPr txBox="1"/>
          <p:nvPr/>
        </p:nvSpPr>
        <p:spPr>
          <a:xfrm>
            <a:off x="4332518" y="4917192"/>
            <a:ext cx="762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i="1" dirty="0" smtClean="0">
                <a:solidFill>
                  <a:schemeClr val="accent2"/>
                </a:solidFill>
              </a:rPr>
              <a:t>SEACI</a:t>
            </a:r>
          </a:p>
          <a:p>
            <a:pPr algn="ctr"/>
            <a:r>
              <a:rPr lang="en-AU" i="1" dirty="0" smtClean="0">
                <a:solidFill>
                  <a:schemeClr val="accent2"/>
                </a:solidFill>
              </a:rPr>
              <a:t>IOCI</a:t>
            </a:r>
            <a:endParaRPr lang="en-AU" i="1" dirty="0">
              <a:solidFill>
                <a:schemeClr val="accent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026624" y="5098620"/>
            <a:ext cx="1714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i="1" dirty="0" smtClean="0">
                <a:solidFill>
                  <a:schemeClr val="accent2"/>
                </a:solidFill>
              </a:rPr>
              <a:t>Various state projects</a:t>
            </a:r>
            <a:endParaRPr lang="en-AU" i="1" dirty="0">
              <a:solidFill>
                <a:schemeClr val="accent2"/>
              </a:solidFill>
            </a:endParaRPr>
          </a:p>
        </p:txBody>
      </p:sp>
      <p:sp>
        <p:nvSpPr>
          <p:cNvPr id="50" name="Down Arrow 49"/>
          <p:cNvSpPr/>
          <p:nvPr/>
        </p:nvSpPr>
        <p:spPr>
          <a:xfrm rot="10800000">
            <a:off x="2734764" y="4009131"/>
            <a:ext cx="168165" cy="908061"/>
          </a:xfrm>
          <a:prstGeom prst="downArrow">
            <a:avLst>
              <a:gd name="adj1" fmla="val 50000"/>
              <a:gd name="adj2" fmla="val 9214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1" name="Down Arrow 50"/>
          <p:cNvSpPr/>
          <p:nvPr/>
        </p:nvSpPr>
        <p:spPr>
          <a:xfrm rot="10800000">
            <a:off x="1918938" y="4009131"/>
            <a:ext cx="168165" cy="908061"/>
          </a:xfrm>
          <a:prstGeom prst="downArrow">
            <a:avLst>
              <a:gd name="adj1" fmla="val 50000"/>
              <a:gd name="adj2" fmla="val 9214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2" name="Down Arrow 51"/>
          <p:cNvSpPr/>
          <p:nvPr/>
        </p:nvSpPr>
        <p:spPr>
          <a:xfrm rot="10800000">
            <a:off x="3823899" y="3997890"/>
            <a:ext cx="168165" cy="908061"/>
          </a:xfrm>
          <a:prstGeom prst="downArrow">
            <a:avLst>
              <a:gd name="adj1" fmla="val 50000"/>
              <a:gd name="adj2" fmla="val 9214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79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423"/>
            <a:ext cx="7886700" cy="1325563"/>
          </a:xfrm>
        </p:spPr>
        <p:txBody>
          <a:bodyPr>
            <a:normAutofit/>
          </a:bodyPr>
          <a:lstStyle/>
          <a:p>
            <a:r>
              <a:rPr lang="en-AU" sz="2400" dirty="0" smtClean="0"/>
              <a:t>Current and future </a:t>
            </a:r>
            <a:endParaRPr lang="en-AU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615" y="1693103"/>
            <a:ext cx="8572744" cy="4331179"/>
          </a:xfrm>
        </p:spPr>
        <p:txBody>
          <a:bodyPr>
            <a:normAutofit fontScale="85000" lnSpcReduction="20000"/>
          </a:bodyPr>
          <a:lstStyle/>
          <a:p>
            <a:r>
              <a:rPr lang="en-AU" dirty="0" smtClean="0">
                <a:hlinkClick r:id="rId3"/>
              </a:rPr>
              <a:t>www.climatechangeinaustralia.gov.au</a:t>
            </a:r>
            <a:r>
              <a:rPr lang="en-AU" dirty="0"/>
              <a:t> </a:t>
            </a:r>
            <a:r>
              <a:rPr lang="en-AU" dirty="0" smtClean="0"/>
              <a:t>Australia’s national </a:t>
            </a:r>
            <a:r>
              <a:rPr lang="en-AU" dirty="0"/>
              <a:t>climate projections released in 2015, various </a:t>
            </a:r>
            <a:r>
              <a:rPr lang="en-AU" dirty="0" smtClean="0"/>
              <a:t>ongoing </a:t>
            </a:r>
            <a:r>
              <a:rPr lang="en-AU" dirty="0" smtClean="0"/>
              <a:t>important state </a:t>
            </a:r>
            <a:r>
              <a:rPr lang="en-AU" dirty="0" smtClean="0"/>
              <a:t>activities </a:t>
            </a:r>
            <a:endParaRPr lang="en-AU" dirty="0" smtClean="0"/>
          </a:p>
          <a:p>
            <a:r>
              <a:rPr lang="en-AU" dirty="0" smtClean="0"/>
              <a:t>New needs, new questions:</a:t>
            </a:r>
          </a:p>
          <a:p>
            <a:pPr lvl="1"/>
            <a:r>
              <a:rPr lang="en-AU" dirty="0" smtClean="0"/>
              <a:t>Meeting/breaking Paris targets, pathways to 2 </a:t>
            </a:r>
            <a:r>
              <a:rPr lang="en-AU" dirty="0" smtClean="0"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lang="en-AU" dirty="0" smtClean="0"/>
              <a:t>C or less: overshoot, CO</a:t>
            </a:r>
            <a:r>
              <a:rPr lang="en-AU" baseline="-25000" dirty="0" smtClean="0"/>
              <a:t>2</a:t>
            </a:r>
            <a:r>
              <a:rPr lang="en-AU" dirty="0" smtClean="0"/>
              <a:t> removal, climate engineering</a:t>
            </a:r>
          </a:p>
          <a:p>
            <a:pPr lvl="1"/>
            <a:r>
              <a:rPr lang="en-AU" dirty="0" smtClean="0"/>
              <a:t>Finance sector: $ costs, liability, global markets</a:t>
            </a:r>
          </a:p>
          <a:p>
            <a:pPr lvl="1"/>
            <a:r>
              <a:rPr lang="en-AU" dirty="0" smtClean="0"/>
              <a:t>Energy sector: extreme events, compounding impacts</a:t>
            </a:r>
          </a:p>
          <a:p>
            <a:pPr lvl="1"/>
            <a:r>
              <a:rPr lang="en-AU" dirty="0" smtClean="0"/>
              <a:t>Etc. </a:t>
            </a:r>
            <a:endParaRPr lang="en-AU" dirty="0"/>
          </a:p>
          <a:p>
            <a:r>
              <a:rPr lang="en-AU" dirty="0" smtClean="0"/>
              <a:t>In the next ten years: many options, </a:t>
            </a:r>
            <a:r>
              <a:rPr lang="en-AU" dirty="0" smtClean="0"/>
              <a:t>many sets of models to use, ensemble generation methods</a:t>
            </a:r>
            <a:r>
              <a:rPr lang="en-AU" dirty="0"/>
              <a:t> </a:t>
            </a:r>
            <a:r>
              <a:rPr lang="en-AU" dirty="0" smtClean="0"/>
              <a:t>are important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81038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5879"/>
            <a:ext cx="7886700" cy="1325563"/>
          </a:xfrm>
        </p:spPr>
        <p:txBody>
          <a:bodyPr>
            <a:normAutofit/>
          </a:bodyPr>
          <a:lstStyle/>
          <a:p>
            <a:r>
              <a:rPr lang="en-AU" sz="2400" dirty="0" smtClean="0"/>
              <a:t>Framing projections – emissions, ranges, variability</a:t>
            </a:r>
            <a:endParaRPr lang="en-AU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9957"/>
            <a:ext cx="9144000" cy="51680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9957"/>
            <a:ext cx="9144000" cy="516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93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81368" y="4601497"/>
            <a:ext cx="3362632" cy="22565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259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dirty="0" err="1" smtClean="0"/>
              <a:t>NextGen</a:t>
            </a:r>
            <a:r>
              <a:rPr lang="en-US" sz="2400" dirty="0" smtClean="0"/>
              <a:t> – timing and approach </a:t>
            </a:r>
            <a:endParaRPr lang="en-US" sz="2400" dirty="0"/>
          </a:p>
        </p:txBody>
      </p:sp>
      <p:sp>
        <p:nvSpPr>
          <p:cNvPr id="46" name="Content Placeholder 2"/>
          <p:cNvSpPr>
            <a:spLocks noGrp="1"/>
          </p:cNvSpPr>
          <p:nvPr>
            <p:ph idx="1"/>
          </p:nvPr>
        </p:nvSpPr>
        <p:spPr>
          <a:xfrm>
            <a:off x="290457" y="1520980"/>
            <a:ext cx="5827955" cy="4523473"/>
          </a:xfrm>
        </p:spPr>
        <p:txBody>
          <a:bodyPr>
            <a:normAutofit fontScale="62500" lnSpcReduction="20000"/>
          </a:bodyPr>
          <a:lstStyle/>
          <a:p>
            <a:r>
              <a:rPr lang="en-AU" dirty="0" smtClean="0">
                <a:solidFill>
                  <a:schemeClr val="accent1"/>
                </a:solidFill>
              </a:rPr>
              <a:t>Workshop consensus that a new major national </a:t>
            </a:r>
            <a:r>
              <a:rPr lang="en-AU" dirty="0">
                <a:solidFill>
                  <a:schemeClr val="accent1"/>
                </a:solidFill>
              </a:rPr>
              <a:t>release </a:t>
            </a:r>
            <a:r>
              <a:rPr lang="en-AU" b="1" dirty="0" smtClean="0">
                <a:solidFill>
                  <a:schemeClr val="accent1"/>
                </a:solidFill>
              </a:rPr>
              <a:t>(v2.0 release) </a:t>
            </a:r>
            <a:r>
              <a:rPr lang="en-AU" dirty="0" smtClean="0">
                <a:solidFill>
                  <a:schemeClr val="accent1"/>
                </a:solidFill>
              </a:rPr>
              <a:t>makes sens</a:t>
            </a:r>
            <a:r>
              <a:rPr lang="en-AU" dirty="0" smtClean="0">
                <a:solidFill>
                  <a:schemeClr val="accent1"/>
                </a:solidFill>
              </a:rPr>
              <a:t>e when new scientific assessment and GCMs are available</a:t>
            </a:r>
          </a:p>
          <a:p>
            <a:pPr lvl="1"/>
            <a:r>
              <a:rPr lang="en-AU" dirty="0" smtClean="0">
                <a:solidFill>
                  <a:schemeClr val="accent1"/>
                </a:solidFill>
              </a:rPr>
              <a:t>Link to international framework, not own system like UKCP18</a:t>
            </a:r>
          </a:p>
          <a:p>
            <a:pPr lvl="1"/>
            <a:r>
              <a:rPr lang="en-AU" dirty="0">
                <a:solidFill>
                  <a:schemeClr val="accent1"/>
                </a:solidFill>
              </a:rPr>
              <a:t>Post IPCC AR6, CMIP6: 2023/24</a:t>
            </a:r>
          </a:p>
          <a:p>
            <a:pPr lvl="1"/>
            <a:endParaRPr lang="en-AU" dirty="0" smtClean="0">
              <a:solidFill>
                <a:schemeClr val="accent1"/>
              </a:solidFill>
            </a:endParaRPr>
          </a:p>
          <a:p>
            <a:r>
              <a:rPr lang="en-AU" dirty="0" smtClean="0">
                <a:solidFill>
                  <a:schemeClr val="accent1"/>
                </a:solidFill>
              </a:rPr>
              <a:t>Need for updates in the mean time (</a:t>
            </a:r>
            <a:r>
              <a:rPr lang="en-AU" b="1" dirty="0" smtClean="0">
                <a:solidFill>
                  <a:schemeClr val="accent1"/>
                </a:solidFill>
              </a:rPr>
              <a:t>v1.5 release)</a:t>
            </a:r>
          </a:p>
          <a:p>
            <a:pPr lvl="1"/>
            <a:r>
              <a:rPr lang="en-AU" dirty="0" smtClean="0">
                <a:solidFill>
                  <a:schemeClr val="accent1"/>
                </a:solidFill>
              </a:rPr>
              <a:t>Enhanced guidance, data sets for new uses and users</a:t>
            </a:r>
          </a:p>
          <a:p>
            <a:pPr lvl="1"/>
            <a:r>
              <a:rPr lang="en-AU" dirty="0" smtClean="0">
                <a:solidFill>
                  <a:schemeClr val="accent1"/>
                </a:solidFill>
              </a:rPr>
              <a:t>Information on Paris targets, greater context of past-present-future</a:t>
            </a:r>
          </a:p>
          <a:p>
            <a:pPr lvl="1"/>
            <a:r>
              <a:rPr lang="en-AU" dirty="0" smtClean="0">
                <a:solidFill>
                  <a:schemeClr val="accent1"/>
                </a:solidFill>
              </a:rPr>
              <a:t>Inter-operability with other resources</a:t>
            </a:r>
          </a:p>
          <a:p>
            <a:pPr lvl="1"/>
            <a:r>
              <a:rPr lang="en-AU" dirty="0" smtClean="0">
                <a:solidFill>
                  <a:schemeClr val="accent1"/>
                </a:solidFill>
              </a:rPr>
              <a:t>More content on extremes</a:t>
            </a:r>
          </a:p>
          <a:p>
            <a:pPr lvl="1"/>
            <a:r>
              <a:rPr lang="en-AU" dirty="0" smtClean="0">
                <a:solidFill>
                  <a:schemeClr val="accent1"/>
                </a:solidFill>
              </a:rPr>
              <a:t>Assessment </a:t>
            </a:r>
            <a:r>
              <a:rPr lang="en-AU" dirty="0">
                <a:solidFill>
                  <a:schemeClr val="accent1"/>
                </a:solidFill>
              </a:rPr>
              <a:t>of </a:t>
            </a:r>
            <a:r>
              <a:rPr lang="en-AU" dirty="0" smtClean="0">
                <a:solidFill>
                  <a:schemeClr val="accent1"/>
                </a:solidFill>
              </a:rPr>
              <a:t>the tsunami of new data as it comes in</a:t>
            </a:r>
          </a:p>
          <a:p>
            <a:pPr lvl="1"/>
            <a:r>
              <a:rPr lang="en-AU" dirty="0" smtClean="0">
                <a:solidFill>
                  <a:schemeClr val="accent1"/>
                </a:solidFill>
              </a:rPr>
              <a:t>New modelling</a:t>
            </a:r>
          </a:p>
          <a:p>
            <a:pPr lvl="1"/>
            <a:r>
              <a:rPr lang="en-AU" i="1" dirty="0">
                <a:solidFill>
                  <a:schemeClr val="accent1"/>
                </a:solidFill>
              </a:rPr>
              <a:t>Ongoing underpinning </a:t>
            </a:r>
            <a:r>
              <a:rPr lang="en-AU" i="1" dirty="0" smtClean="0">
                <a:solidFill>
                  <a:schemeClr val="accent1"/>
                </a:solidFill>
              </a:rPr>
              <a:t>research</a:t>
            </a:r>
            <a:endParaRPr lang="en-AU" dirty="0" smtClean="0">
              <a:solidFill>
                <a:schemeClr val="accent1"/>
              </a:solidFill>
            </a:endParaRPr>
          </a:p>
          <a:p>
            <a:pPr lvl="1"/>
            <a:endParaRPr lang="en-AU" dirty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330" y="2393577"/>
            <a:ext cx="2716978" cy="204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96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8A6579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15819</TotalTime>
  <Words>886</Words>
  <Application>Microsoft Office PowerPoint</Application>
  <PresentationFormat>On-screen Show (4:3)</PresentationFormat>
  <Paragraphs>179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Ensemble methods for NextGen Projections: National climate projections in Australia </vt:lpstr>
      <vt:lpstr>Before we start</vt:lpstr>
      <vt:lpstr>What are projections for?</vt:lpstr>
      <vt:lpstr>What are projections for?</vt:lpstr>
      <vt:lpstr>What makes projections successful?</vt:lpstr>
      <vt:lpstr>Timeline – projects featuring new modelling</vt:lpstr>
      <vt:lpstr>Current and future </vt:lpstr>
      <vt:lpstr>Framing projections – emissions, ranges, variability</vt:lpstr>
      <vt:lpstr>The NextGen – timing and approach </vt:lpstr>
      <vt:lpstr>Tsunami of data (and acronyms) – CMIP6</vt:lpstr>
      <vt:lpstr>Tsunami of data – downscaling/impacts, Paris, other</vt:lpstr>
      <vt:lpstr>Bridging timeframes</vt:lpstr>
      <vt:lpstr>Using it all</vt:lpstr>
      <vt:lpstr>Intra- and Inter-Ensemble issues</vt:lpstr>
      <vt:lpstr>Thankyou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Pearce</dc:creator>
  <cp:lastModifiedBy>Grose, Michael (O&amp;A, Aspendale)</cp:lastModifiedBy>
  <cp:revision>254</cp:revision>
  <cp:lastPrinted>2016-06-30T01:18:52Z</cp:lastPrinted>
  <dcterms:created xsi:type="dcterms:W3CDTF">2015-11-18T20:01:33Z</dcterms:created>
  <dcterms:modified xsi:type="dcterms:W3CDTF">2018-11-16T02:25:34Z</dcterms:modified>
</cp:coreProperties>
</file>