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34" r:id="rId2"/>
  </p:sldMasterIdLst>
  <p:notesMasterIdLst>
    <p:notesMasterId r:id="rId19"/>
  </p:notesMasterIdLst>
  <p:handoutMasterIdLst>
    <p:handoutMasterId r:id="rId20"/>
  </p:handoutMasterIdLst>
  <p:sldIdLst>
    <p:sldId id="369" r:id="rId3"/>
    <p:sldId id="329" r:id="rId4"/>
    <p:sldId id="284" r:id="rId5"/>
    <p:sldId id="285" r:id="rId6"/>
    <p:sldId id="289" r:id="rId7"/>
    <p:sldId id="317" r:id="rId8"/>
    <p:sldId id="298" r:id="rId9"/>
    <p:sldId id="412" r:id="rId10"/>
    <p:sldId id="300" r:id="rId11"/>
    <p:sldId id="463" r:id="rId12"/>
    <p:sldId id="350" r:id="rId13"/>
    <p:sldId id="424" r:id="rId14"/>
    <p:sldId id="462" r:id="rId15"/>
    <p:sldId id="360" r:id="rId16"/>
    <p:sldId id="443" r:id="rId17"/>
    <p:sldId id="417" r:id="rId18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0000FF"/>
    <a:srgbClr val="0066CC"/>
    <a:srgbClr val="0E5F7E"/>
    <a:srgbClr val="0E7D60"/>
    <a:srgbClr val="0095C1"/>
    <a:srgbClr val="A50021"/>
    <a:srgbClr val="FF9933"/>
    <a:srgbClr val="66666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82" autoAdjust="0"/>
    <p:restoredTop sz="95878" autoAdjust="0"/>
  </p:normalViewPr>
  <p:slideViewPr>
    <p:cSldViewPr snapToGrid="0" snapToObjects="1">
      <p:cViewPr varScale="1">
        <p:scale>
          <a:sx n="113" d="100"/>
          <a:sy n="113" d="100"/>
        </p:scale>
        <p:origin x="-20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DB48418-AA02-4D94-A60D-A4A4FAAD1884}" type="datetime1">
              <a:rPr lang="en-AU"/>
              <a:pPr/>
              <a:t>26/11/18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14D57ED-FE0F-4D87-9EA0-0D8F2AAD07F7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93903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CF1D769-348F-4472-9B3A-C35BF95B3C48}" type="datetime1">
              <a:rPr lang="en-AU"/>
              <a:pPr/>
              <a:t>26/11/18</a:t>
            </a:fld>
            <a:endParaRPr lang="en-AU" dirty="0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61D0B8F-E7A9-42B5-AE24-0454713726CF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1497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9581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00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Questions?</a:t>
            </a:r>
            <a:endParaRPr lang="en-US" sz="1200" i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76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515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Multi-model mean Australian monsoon projection</a:t>
            </a:r>
          </a:p>
          <a:p>
            <a:pPr marL="34515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Model spread and uncertainty: "dividing the ensemble"</a:t>
            </a:r>
          </a:p>
          <a:p>
            <a:pPr marL="9166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Models with wetter vs drier futures</a:t>
            </a:r>
          </a:p>
          <a:p>
            <a:pPr marL="9166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Representation of anthropogenic aerosols</a:t>
            </a:r>
          </a:p>
          <a:p>
            <a:pPr marL="34515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A more robust projection for northern Australian monsoon rainfall?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78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Shown here is MMM</a:t>
            </a:r>
            <a:r>
              <a:rPr lang="en-US" baseline="0" dirty="0"/>
              <a:t> change per degree of warming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015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Projections for North Australia region from CMIP5 models under RCP8.5, RCP4.5 and RCP2.6 scenarios: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Wide model spread for all scenarios (largest for high emissions)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Under RCP4.5, fewer models simulate wetter than drier conditions by 2090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Does rainfall change scale linearly with warming? What about aerosols?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544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Rotstayn et al. (2015) divide CMIP5 models into "HiForc" and "LoForc" based on whether they represent indirect aerosol effects (changes to cloud properties). HiForc have much larger</a:t>
            </a:r>
            <a:r>
              <a:rPr lang="en-US" sz="1200" baseline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response to aerosol forcing.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As we do not have projections with and without anthropogenic aerosols, we instead use LoForc and HiForc groups as a proxy for runs with and without aerosol forcing</a:t>
            </a:r>
          </a:p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Are Australian monsoon projections different for HiForc and LoForc models?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57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207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AU" b="1" baseline="0" dirty="0"/>
              <a:t>LoForc and HiForc models for RCP4.5: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"LoForc"</a:t>
            </a:r>
            <a:r>
              <a:rPr lang="en-AU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models 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show weak increase</a:t>
            </a:r>
            <a:r>
              <a:rPr lang="en-AU" baseline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in Australian monsoon rainfall in 21</a:t>
            </a:r>
            <a:r>
              <a:rPr lang="en-AU" baseline="30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century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"HiForc" </a:t>
            </a:r>
            <a:r>
              <a:rPr lang="en-AU" b="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mo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dels show decrease in Australian monsoon rainfall in 21</a:t>
            </a:r>
            <a:r>
              <a:rPr lang="en-AU" baseline="30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century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502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76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Dividing the CMIP ensemble into groups with common characteristics can provide insights beyond traditional MMM and model range</a:t>
            </a:r>
          </a:p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Our results indicate less confidence in models with drying (due to western Pacific SST biases) and models with large wetting (due to lack of indirect aerosols)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=&gt; </a:t>
            </a:r>
            <a:r>
              <a:rPr lang="en-US" sz="2000" b="1" dirty="0">
                <a:solidFill>
                  <a:srgbClr val="010000"/>
                </a:solidFill>
                <a:latin typeface="Calibri" panose="020F0502020204030204" pitchFamily="34" charset="0"/>
              </a:rPr>
              <a:t>no change or small increase most likely</a:t>
            </a:r>
          </a:p>
          <a:p>
            <a:pPr marL="2880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Model disagreement is due to:</a:t>
            </a:r>
          </a:p>
          <a:p>
            <a:pPr marL="802350" lvl="1" indent="-342900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Model biases in present day tropical SSTs</a:t>
            </a:r>
          </a:p>
          <a:p>
            <a:pPr marL="802350" lvl="1" indent="-342900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Patterns of change in tropical SSTs</a:t>
            </a:r>
          </a:p>
          <a:p>
            <a:pPr marL="802350" lvl="1" indent="-342900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How aerosols are represented (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HiForce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vs.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LoForce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marL="802350" lvl="1" indent="-342900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Other factors – convection scheme etc.</a:t>
            </a:r>
          </a:p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The next generation of CMIP6 models may narrow this uncertainty – but it's not guaranteed!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D0B8F-E7A9-42B5-AE24-0454713726CF}" type="slidenum">
              <a:rPr lang="en-AU" smtClean="0"/>
              <a:pPr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816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AU" noProof="0"/>
          </a:p>
        </p:txBody>
      </p:sp>
      <p:pic>
        <p:nvPicPr>
          <p:cNvPr id="18437" name="Picture 7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773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0257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0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627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91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241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3388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475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9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72000"/>
            <a:ext cx="8637588" cy="1143000"/>
          </a:xfrm>
        </p:spPr>
        <p:txBody>
          <a:bodyPr/>
          <a:lstStyle>
            <a:lvl1pPr algn="l">
              <a:defRPr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29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049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94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660013" y="107538"/>
            <a:ext cx="725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2469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04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9098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59000" cy="6364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74638"/>
            <a:ext cx="6326188" cy="6364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571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84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76716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681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4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7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35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14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60013" y="107538"/>
            <a:ext cx="7255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8" y="15009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hf hdr="0" ftr="0" dt="0"/>
  <p:txStyles>
    <p:titleStyle>
      <a:lvl1pPr marL="0" indent="0" algn="l" defTabSz="457200" rtl="0" eaLnBrk="1" fontAlgn="base" hangingPunct="1">
        <a:spcBef>
          <a:spcPct val="0"/>
        </a:spcBef>
        <a:spcAft>
          <a:spcPct val="0"/>
        </a:spcAft>
        <a:buFont typeface="Arial"/>
        <a:buNone/>
        <a:defRPr sz="3200" kern="1200">
          <a:solidFill>
            <a:srgbClr val="0E5F7E"/>
          </a:solidFill>
          <a:latin typeface="Calibri"/>
          <a:ea typeface="ＭＳ Ｐゴシック" charset="-128"/>
          <a:cs typeface="Calibri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666666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Calibri"/>
          <a:ea typeface="ＭＳ Ｐゴシック" charset="-128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74638"/>
            <a:ext cx="8637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600200"/>
            <a:ext cx="86375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Placeholder_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654"/>
            <a:ext cx="9142413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Rectangle 6"/>
          <p:cNvSpPr>
            <a:spLocks noGrp="1"/>
          </p:cNvSpPr>
          <p:nvPr>
            <p:ph type="ctrTitle"/>
          </p:nvPr>
        </p:nvSpPr>
        <p:spPr>
          <a:xfrm>
            <a:off x="432000" y="1724775"/>
            <a:ext cx="8511225" cy="1171574"/>
          </a:xfrm>
        </p:spPr>
        <p:txBody>
          <a:bodyPr/>
          <a:lstStyle/>
          <a:p>
            <a:r>
              <a:rPr lang="en-AU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Ensemble methods in northern Australian monsoon projections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64519" name="Rectangle 7"/>
          <p:cNvSpPr>
            <a:spLocks noGrp="1"/>
          </p:cNvSpPr>
          <p:nvPr>
            <p:ph type="subTitle" idx="1"/>
          </p:nvPr>
        </p:nvSpPr>
        <p:spPr>
          <a:xfrm>
            <a:off x="432000" y="3209924"/>
            <a:ext cx="7916862" cy="923926"/>
          </a:xfrm>
          <a:noFill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Josephine Brown, Aurel Moise and Rob Colman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Climate Research Section, Bureau of Meteorology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Thanks to: Huqiang Zhang, Leon Rotstayn, Robin Chadwick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AU" sz="1600" i="1" dirty="0"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7129" y="6445448"/>
            <a:ext cx="5683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dirty="0">
                <a:latin typeface="Cambria" panose="02040503050406030204" pitchFamily="18" charset="0"/>
              </a:rPr>
              <a:t>Bureau of Meteorology R&amp;D Workshop – 29 November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224" y="4904695"/>
            <a:ext cx="743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This research is supported by the </a:t>
            </a:r>
            <a:r>
              <a:rPr lang="en-A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Earth Systems and Climate Change</a:t>
            </a:r>
            <a:r>
              <a:rPr lang="en-AU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Hub of the Australian Government's </a:t>
            </a:r>
            <a:r>
              <a:rPr lang="en-A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National Environmental Science Program</a:t>
            </a:r>
            <a:endParaRPr lang="en-AU" sz="1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2" y="5553632"/>
            <a:ext cx="1900653" cy="7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9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tx2">
                      <a:lumMod val="40000"/>
                      <a:lumOff val="60000"/>
                      <a:alpha val="40000"/>
                    </a:schemeClr>
                  </a:glow>
                </a:effectLst>
              </a:rPr>
              <a:t>Sensitivity to aerosol forcing?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4355" y="1514203"/>
            <a:ext cx="488911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10000"/>
                </a:solidFill>
                <a:latin typeface="Calibri" panose="020F0502020204030204" pitchFamily="34" charset="0"/>
              </a:rPr>
              <a:t>Historical AA only simulations: MMM </a:t>
            </a:r>
            <a:r>
              <a:rPr lang="en-US" sz="1600" b="1" dirty="0">
                <a:solidFill>
                  <a:srgbClr val="010000"/>
                </a:solidFill>
                <a:latin typeface="Calibri" panose="020F0502020204030204" pitchFamily="34" charset="0"/>
              </a:rPr>
              <a:t>change in annual </a:t>
            </a:r>
            <a:r>
              <a:rPr lang="en-US" sz="1600" b="1" dirty="0" smtClean="0">
                <a:solidFill>
                  <a:srgbClr val="010000"/>
                </a:solidFill>
                <a:latin typeface="Calibri" panose="020F0502020204030204" pitchFamily="34" charset="0"/>
              </a:rPr>
              <a:t>temperature and rainfall </a:t>
            </a:r>
            <a:r>
              <a:rPr lang="en-US" sz="1600" b="1" dirty="0" smtClean="0">
                <a:solidFill>
                  <a:srgbClr val="010000"/>
                </a:solidFill>
                <a:latin typeface="Calibri" panose="020F0502020204030204" pitchFamily="34" charset="0"/>
              </a:rPr>
              <a:t>(1975</a:t>
            </a:r>
            <a:r>
              <a:rPr lang="en-US" sz="1600" b="1" dirty="0" smtClean="0">
                <a:solidFill>
                  <a:srgbClr val="010000"/>
                </a:solidFill>
                <a:latin typeface="Calibri" panose="020F0502020204030204" pitchFamily="34" charset="0"/>
              </a:rPr>
              <a:t>-2005 </a:t>
            </a:r>
            <a:r>
              <a:rPr lang="en-US" sz="1600" b="1" dirty="0">
                <a:solidFill>
                  <a:srgbClr val="010000"/>
                </a:solidFill>
                <a:latin typeface="Calibri" panose="020F0502020204030204" pitchFamily="34" charset="0"/>
              </a:rPr>
              <a:t>minus 1900-1930)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3" y="2012329"/>
            <a:ext cx="4679320" cy="22742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11209" y="4450054"/>
            <a:ext cx="4680000" cy="22745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4263" y="4178792"/>
            <a:ext cx="262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(TS anomaly from tropical mean)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46124" y="2266534"/>
            <a:ext cx="3834800" cy="3570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Anthropogenic aerosol forcing leads to greater cooling in NH and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hence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reduced NH tropical precipitation, increased SH tropical precipitation </a:t>
            </a:r>
          </a:p>
          <a:p>
            <a:pPr marL="285750" indent="-285750">
              <a:spcAft>
                <a:spcPts val="120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Future aerosol reductions may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lead to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increased Asian monsoon rainfall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decreased Australian monsoon rainfall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due to hemispheric asymmetry in warming (e.g.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Rotstayn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et al. 2013; 2015; Friedman et al. 2013; Levy et al. 2013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0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417638"/>
            <a:ext cx="9144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Rectangle 11"/>
          <p:cNvSpPr/>
          <p:nvPr/>
        </p:nvSpPr>
        <p:spPr>
          <a:xfrm>
            <a:off x="443045" y="1512000"/>
            <a:ext cx="832996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Recent studies suggest that the indirect effect is responsible for the majority of the precipitation response to aerosol forcing (e.g. Chung and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Soden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2017)</a:t>
            </a: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 </a:t>
            </a:r>
            <a:endParaRPr lang="en-US" sz="2000" dirty="0" smtClean="0">
              <a:solidFill>
                <a:srgbClr val="010000"/>
              </a:solidFill>
              <a:latin typeface="Calibri" panose="020F0502020204030204" pitchFamily="34" charset="0"/>
            </a:endParaRPr>
          </a:p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10000"/>
                </a:solidFill>
                <a:latin typeface="Calibri" panose="020F0502020204030204" pitchFamily="34" charset="0"/>
              </a:rPr>
              <a:t>Only </a:t>
            </a: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a subset of CMIP5 models include both direct and indirect aerosol effects. Following Rotstayn et al. (2015), we divide CMIP5 models into "</a:t>
            </a:r>
            <a:r>
              <a:rPr lang="en-US" sz="2000" b="1" dirty="0">
                <a:solidFill>
                  <a:srgbClr val="010000"/>
                </a:solidFill>
                <a:latin typeface="Calibri" panose="020F0502020204030204" pitchFamily="34" charset="0"/>
              </a:rPr>
              <a:t>HiForce</a:t>
            </a: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" </a:t>
            </a:r>
            <a:r>
              <a:rPr lang="en-US" sz="2000" dirty="0" smtClean="0">
                <a:solidFill>
                  <a:srgbClr val="010000"/>
                </a:solidFill>
                <a:latin typeface="Calibri" panose="020F0502020204030204" pitchFamily="34" charset="0"/>
              </a:rPr>
              <a:t>(</a:t>
            </a:r>
            <a:r>
              <a:rPr lang="en-US" sz="2000" dirty="0" smtClean="0">
                <a:solidFill>
                  <a:srgbClr val="010000"/>
                </a:solidFill>
                <a:latin typeface="Calibri" panose="020F0502020204030204" pitchFamily="34" charset="0"/>
              </a:rPr>
              <a:t>indirect + direct) </a:t>
            </a:r>
            <a:r>
              <a:rPr lang="en-US" sz="2000" dirty="0" smtClean="0">
                <a:solidFill>
                  <a:srgbClr val="010000"/>
                </a:solidFill>
                <a:latin typeface="Calibri" panose="020F0502020204030204" pitchFamily="34" charset="0"/>
              </a:rPr>
              <a:t>and </a:t>
            </a: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"</a:t>
            </a:r>
            <a:r>
              <a:rPr lang="en-US" sz="2000" b="1" dirty="0" err="1" smtClean="0">
                <a:solidFill>
                  <a:srgbClr val="010000"/>
                </a:solidFill>
                <a:latin typeface="Calibri" panose="020F0502020204030204" pitchFamily="34" charset="0"/>
              </a:rPr>
              <a:t>LoForce</a:t>
            </a:r>
            <a:r>
              <a:rPr lang="en-US" sz="2000" dirty="0" smtClean="0">
                <a:solidFill>
                  <a:srgbClr val="010000"/>
                </a:solidFill>
                <a:latin typeface="Calibri" panose="020F0502020204030204" pitchFamily="34" charset="0"/>
              </a:rPr>
              <a:t>” (direct only)</a:t>
            </a:r>
          </a:p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10000"/>
                </a:solidFill>
                <a:latin typeface="Calibri" panose="020F0502020204030204" pitchFamily="34" charset="0"/>
              </a:rPr>
              <a:t>We use </a:t>
            </a: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LoForce and HiForce groups as a proxy for runs with and without aerosol </a:t>
            </a:r>
            <a:r>
              <a:rPr lang="en-US" sz="2000" dirty="0" smtClean="0">
                <a:solidFill>
                  <a:srgbClr val="010000"/>
                </a:solidFill>
                <a:latin typeface="Calibri" panose="020F0502020204030204" pitchFamily="34" charset="0"/>
              </a:rPr>
              <a:t>forcing</a:t>
            </a:r>
          </a:p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i="1" dirty="0" smtClean="0">
                <a:solidFill>
                  <a:srgbClr val="010000"/>
                </a:solidFill>
                <a:latin typeface="Calibri" panose="020F0502020204030204" pitchFamily="34" charset="0"/>
              </a:rPr>
              <a:t>Are </a:t>
            </a:r>
            <a:r>
              <a:rPr lang="en-US" sz="2000" b="1" i="1" dirty="0">
                <a:solidFill>
                  <a:srgbClr val="010000"/>
                </a:solidFill>
                <a:latin typeface="Calibri" panose="020F0502020204030204" pitchFamily="34" charset="0"/>
              </a:rPr>
              <a:t>Australian monsoon projections </a:t>
            </a:r>
            <a:r>
              <a:rPr lang="en-US" sz="2000" b="1" i="1" dirty="0" smtClean="0">
                <a:solidFill>
                  <a:srgbClr val="010000"/>
                </a:solidFill>
                <a:latin typeface="Calibri" panose="020F0502020204030204" pitchFamily="34" charset="0"/>
              </a:rPr>
              <a:t>different </a:t>
            </a:r>
            <a:r>
              <a:rPr lang="en-US" sz="2000" b="1" i="1" dirty="0">
                <a:solidFill>
                  <a:srgbClr val="010000"/>
                </a:solidFill>
                <a:latin typeface="Calibri" panose="020F0502020204030204" pitchFamily="34" charset="0"/>
              </a:rPr>
              <a:t>for HiForce and LoForce groups of models?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tx2">
                      <a:lumMod val="40000"/>
                      <a:lumOff val="60000"/>
                      <a:alpha val="40000"/>
                    </a:schemeClr>
                  </a:glow>
                </a:effectLst>
              </a:rPr>
              <a:t>Aerosol effects in CMIP5 models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4611E70-E90B-4927-B6C2-A2C0301D1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5" b="35232"/>
          <a:stretch/>
        </p:blipFill>
        <p:spPr>
          <a:xfrm>
            <a:off x="395750" y="4872489"/>
            <a:ext cx="4557251" cy="1758435"/>
          </a:xfrm>
          <a:prstGeom prst="rect">
            <a:avLst/>
          </a:prstGeom>
          <a:ln>
            <a:solidFill>
              <a:srgbClr val="010000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35D0279-2B39-4554-AEA5-DEDC7C1D9B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50526"/>
          <a:stretch/>
        </p:blipFill>
        <p:spPr>
          <a:xfrm>
            <a:off x="5349501" y="4432725"/>
            <a:ext cx="3439944" cy="23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tx2">
                      <a:lumMod val="40000"/>
                      <a:lumOff val="60000"/>
                      <a:alpha val="40000"/>
                    </a:schemeClr>
                  </a:glow>
                </a:effectLst>
              </a:rPr>
              <a:t>Pattern of precipitation change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1219" y="1512000"/>
            <a:ext cx="8209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010000"/>
                </a:solidFill>
                <a:latin typeface="Calibri" panose="020F0502020204030204" pitchFamily="34" charset="0"/>
              </a:rPr>
              <a:t>"LoForce" and "HiForce" rainfall difference: </a:t>
            </a:r>
            <a:r>
              <a:rPr lang="en-US" b="1" dirty="0">
                <a:solidFill>
                  <a:srgbClr val="3333FF"/>
                </a:solidFill>
                <a:latin typeface="Calibri" panose="020F0502020204030204" pitchFamily="34" charset="0"/>
              </a:rPr>
              <a:t>RCP4.5</a:t>
            </a:r>
            <a:r>
              <a:rPr lang="en-US" b="1" dirty="0">
                <a:solidFill>
                  <a:srgbClr val="010000"/>
                </a:solidFill>
                <a:latin typeface="Calibri" panose="020F0502020204030204" pitchFamily="34" charset="0"/>
              </a:rPr>
              <a:t> minus HIST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6001" y="2244554"/>
            <a:ext cx="2851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10000"/>
                </a:solidFill>
                <a:latin typeface="Calibri" panose="020F0502020204030204" pitchFamily="34" charset="0"/>
              </a:rPr>
              <a:t>LoForce simulates wetter Australian and Asian monsoons (GHG signal)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6000" y="4476554"/>
            <a:ext cx="31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rgbClr val="010000"/>
                </a:solidFill>
                <a:latin typeface="Calibri" panose="020F0502020204030204" pitchFamily="34" charset="0"/>
              </a:rPr>
              <a:t>HiForce simulates drier Australian monsoon and wetter Asian monsoon (aerosol decline + GHG)</a:t>
            </a:r>
          </a:p>
          <a:p>
            <a:endParaRPr lang="en-AU" dirty="0">
              <a:solidFill>
                <a:srgbClr val="01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4116554"/>
            <a:ext cx="5400000" cy="26245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8"/>
          <a:stretch/>
        </p:blipFill>
        <p:spPr>
          <a:xfrm>
            <a:off x="504000" y="1920554"/>
            <a:ext cx="5400000" cy="21658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85AB8BB-05CF-4491-843F-80CC298DCE1D}"/>
              </a:ext>
            </a:extLst>
          </p:cNvPr>
          <p:cNvSpPr txBox="1"/>
          <p:nvPr/>
        </p:nvSpPr>
        <p:spPr>
          <a:xfrm>
            <a:off x="1195666" y="3323803"/>
            <a:ext cx="6489689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Rainfall changes in </a:t>
            </a:r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HiForce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models show </a:t>
            </a:r>
            <a:r>
              <a:rPr lang="en-AU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hemispheric </a:t>
            </a:r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asymmetry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: rainfall increases in Northern Hemisphere and decreases in Southern Hemisphere in response to </a:t>
            </a:r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aerosol decline</a:t>
            </a:r>
          </a:p>
        </p:txBody>
      </p:sp>
    </p:spTree>
    <p:extLst>
      <p:ext uri="{BB962C8B-B14F-4D97-AF65-F5344CB8AC3E}">
        <p14:creationId xmlns:p14="http://schemas.microsoft.com/office/powerpoint/2010/main" val="830021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2" b="24815"/>
          <a:stretch/>
        </p:blipFill>
        <p:spPr>
          <a:xfrm>
            <a:off x="0" y="4518275"/>
            <a:ext cx="5040000" cy="21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8" b="24816"/>
          <a:stretch/>
        </p:blipFill>
        <p:spPr>
          <a:xfrm>
            <a:off x="0" y="2258744"/>
            <a:ext cx="5040000" cy="209828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0000" y="1512002"/>
            <a:ext cx="776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10000"/>
                </a:solidFill>
                <a:latin typeface="Calibri" panose="020F0502020204030204" pitchFamily="34" charset="0"/>
              </a:rPr>
              <a:t>"LoForce" and "HiForce" Australian monsoon domain DJF rainfall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10000"/>
                </a:solidFill>
                <a:latin typeface="Calibri" panose="020F0502020204030204" pitchFamily="34" charset="0"/>
              </a:rPr>
              <a:t>HISTORICAL (1900-2005) + </a:t>
            </a:r>
            <a:r>
              <a:rPr lang="en-US" b="1" dirty="0">
                <a:solidFill>
                  <a:srgbClr val="3333FF"/>
                </a:solidFill>
                <a:latin typeface="Calibri" panose="020F0502020204030204" pitchFamily="34" charset="0"/>
              </a:rPr>
              <a:t>RCP4.5</a:t>
            </a:r>
            <a:r>
              <a:rPr lang="en-US" b="1" dirty="0">
                <a:solidFill>
                  <a:srgbClr val="010000"/>
                </a:solidFill>
                <a:latin typeface="Calibri" panose="020F0502020204030204" pitchFamily="34" charset="0"/>
              </a:rPr>
              <a:t> (2006-2100) simulations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2251" y="2509626"/>
            <a:ext cx="3850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10000"/>
                </a:solidFill>
                <a:latin typeface="Calibri" panose="020F0502020204030204" pitchFamily="34" charset="0"/>
              </a:rPr>
              <a:t>"LoForce" includes only direct aerosol effects</a:t>
            </a:r>
          </a:p>
          <a:p>
            <a:r>
              <a:rPr lang="en-AU" dirty="0">
                <a:solidFill>
                  <a:srgbClr val="010000"/>
                </a:solidFill>
                <a:latin typeface="Calibri" panose="020F0502020204030204" pitchFamily="34" charset="0"/>
              </a:rPr>
              <a:t>Models show weak increase in Australian monsoon rainfall from beginning of 21</a:t>
            </a:r>
            <a:r>
              <a:rPr lang="en-AU" baseline="30000" dirty="0">
                <a:solidFill>
                  <a:srgbClr val="010000"/>
                </a:solidFill>
                <a:latin typeface="Calibri" panose="020F0502020204030204" pitchFamily="34" charset="0"/>
              </a:rPr>
              <a:t>st</a:t>
            </a:r>
            <a:r>
              <a:rPr lang="en-AU" dirty="0">
                <a:solidFill>
                  <a:srgbClr val="010000"/>
                </a:solidFill>
                <a:latin typeface="Calibri" panose="020F0502020204030204" pitchFamily="34" charset="0"/>
              </a:rPr>
              <a:t> century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50644" y="4664292"/>
            <a:ext cx="3850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10000"/>
                </a:solidFill>
                <a:latin typeface="Calibri" panose="020F0502020204030204" pitchFamily="34" charset="0"/>
              </a:rPr>
              <a:t>"HiForce" includes indirect aerosol effects</a:t>
            </a:r>
          </a:p>
          <a:p>
            <a:r>
              <a:rPr lang="en-AU" dirty="0">
                <a:solidFill>
                  <a:srgbClr val="010000"/>
                </a:solidFill>
                <a:latin typeface="Calibri" panose="020F0502020204030204" pitchFamily="34" charset="0"/>
              </a:rPr>
              <a:t>Models show decrease in Australian monsoon rainfall in 21</a:t>
            </a:r>
            <a:r>
              <a:rPr lang="en-AU" baseline="30000" dirty="0">
                <a:solidFill>
                  <a:srgbClr val="010000"/>
                </a:solidFill>
                <a:latin typeface="Calibri" panose="020F0502020204030204" pitchFamily="34" charset="0"/>
              </a:rPr>
              <a:t>st</a:t>
            </a:r>
            <a:r>
              <a:rPr lang="en-AU" dirty="0">
                <a:solidFill>
                  <a:srgbClr val="010000"/>
                </a:solidFill>
                <a:latin typeface="Calibri" panose="020F0502020204030204" pitchFamily="34" charset="0"/>
              </a:rPr>
              <a:t> century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0952" y="2594140"/>
            <a:ext cx="87906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LoForce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4399" y="4880139"/>
            <a:ext cx="10083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HiForce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tx2">
                      <a:lumMod val="40000"/>
                      <a:lumOff val="60000"/>
                      <a:alpha val="40000"/>
                    </a:schemeClr>
                  </a:glow>
                </a:effectLst>
              </a:rPr>
              <a:t>Australian monsoon rainfall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40000" y="6102687"/>
            <a:ext cx="410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latin typeface="Calibri" panose="020F0502020204030204" pitchFamily="34" charset="0"/>
              </a:rPr>
              <a:t>(11-year running mean, anomaly relative to 1986-2005 climatology, range is ± one std deviation)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F68F8C-4B46-437F-B054-B1673CA80D69}"/>
              </a:ext>
            </a:extLst>
          </p:cNvPr>
          <p:cNvSpPr txBox="1"/>
          <p:nvPr/>
        </p:nvSpPr>
        <p:spPr>
          <a:xfrm>
            <a:off x="938784" y="3740960"/>
            <a:ext cx="6969229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LoForce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models have rainfall increase in response to GHG warming while the </a:t>
            </a:r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HiForce</a:t>
            </a:r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models have decrease in response to aerosols offset by GHG warming increase</a:t>
            </a:r>
          </a:p>
        </p:txBody>
      </p:sp>
    </p:spTree>
    <p:extLst>
      <p:ext uri="{BB962C8B-B14F-4D97-AF65-F5344CB8AC3E}">
        <p14:creationId xmlns:p14="http://schemas.microsoft.com/office/powerpoint/2010/main" val="328670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000" y="1620000"/>
            <a:ext cx="7886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Models with indirect aerosol effects ("HiForce models") show </a:t>
            </a:r>
            <a:r>
              <a:rPr lang="en-US" sz="2000" dirty="0" smtClean="0">
                <a:solidFill>
                  <a:srgbClr val="010000"/>
                </a:solidFill>
                <a:latin typeface="Calibri" panose="020F0502020204030204" pitchFamily="34" charset="0"/>
              </a:rPr>
              <a:t>a large inter-hemispheric asymmetry in temperature and precipitation trends in future simulations (due to aerosol decrease)</a:t>
            </a:r>
          </a:p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10000"/>
                </a:solidFill>
                <a:latin typeface="Calibri" panose="020F0502020204030204" pitchFamily="34" charset="0"/>
              </a:rPr>
              <a:t>Models </a:t>
            </a: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with indirect effects are more likely to project a drier Australian monsoon, especially under lower emission RCPs</a:t>
            </a:r>
          </a:p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10000"/>
                </a:solidFill>
                <a:latin typeface="Calibri" panose="020F0502020204030204" pitchFamily="34" charset="0"/>
              </a:rPr>
              <a:t>Models that simulate </a:t>
            </a:r>
            <a:r>
              <a:rPr lang="en-US" sz="2000" b="1" i="1" dirty="0">
                <a:solidFill>
                  <a:srgbClr val="010000"/>
                </a:solidFill>
                <a:latin typeface="Calibri" panose="020F0502020204030204" pitchFamily="34" charset="0"/>
              </a:rPr>
              <a:t>large increases </a:t>
            </a:r>
            <a:r>
              <a:rPr lang="en-US" sz="2000" i="1" dirty="0">
                <a:solidFill>
                  <a:srgbClr val="010000"/>
                </a:solidFill>
                <a:latin typeface="Calibri" panose="020F0502020204030204" pitchFamily="34" charset="0"/>
              </a:rPr>
              <a:t>in future monsoon rainfall may be less reliable due to lack of aerosol indirect effects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Conclusions #2:</a:t>
            </a:r>
            <a:b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</a:br>
            <a: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Sensitivity to aerosol forcing?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522734-80FB-432C-AFA2-920C2B0B6500}"/>
              </a:ext>
            </a:extLst>
          </p:cNvPr>
          <p:cNvSpPr/>
          <p:nvPr/>
        </p:nvSpPr>
        <p:spPr>
          <a:xfrm>
            <a:off x="792000" y="5400000"/>
            <a:ext cx="741871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10000"/>
                </a:solidFill>
                <a:latin typeface="Calibri"/>
                <a:cs typeface="Calibri"/>
              </a:rPr>
              <a:t>[Brown, J.R, R. Colman, A. F. Moise, Sensitivity of future Australian monsoon rainfall to emissions scenario, </a:t>
            </a:r>
            <a:r>
              <a:rPr lang="en-US" sz="1600" i="1" dirty="0">
                <a:solidFill>
                  <a:srgbClr val="010000"/>
                </a:solidFill>
                <a:latin typeface="Calibri"/>
                <a:cs typeface="Calibri"/>
              </a:rPr>
              <a:t>in preparation</a:t>
            </a:r>
            <a:r>
              <a:rPr lang="en-US" sz="1600" dirty="0">
                <a:solidFill>
                  <a:srgbClr val="010000"/>
                </a:solidFill>
                <a:latin typeface="Calibri"/>
                <a:cs typeface="Calibri"/>
              </a:rPr>
              <a:t>. ]</a:t>
            </a:r>
            <a:endParaRPr lang="en-AU" sz="1600" dirty="0">
              <a:solidFill>
                <a:srgbClr val="01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56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0000" y="1620000"/>
            <a:ext cx="770926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Dividing the CMIP ensemble into groups with common characteristics can provide insights beyond traditional MMM and model range</a:t>
            </a:r>
          </a:p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Our results indicate less confidence in models with drying (due to western Pacific SST biases) and models with large wetting (due to lack of indirect aerosols)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=&gt; </a:t>
            </a:r>
            <a:r>
              <a:rPr lang="en-US" sz="2000" b="1" dirty="0">
                <a:solidFill>
                  <a:srgbClr val="010000"/>
                </a:solidFill>
                <a:latin typeface="Calibri" panose="020F0502020204030204" pitchFamily="34" charset="0"/>
              </a:rPr>
              <a:t>no change or small increase most likely</a:t>
            </a:r>
          </a:p>
          <a:p>
            <a:pPr marL="2880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Model disagreement is due to:</a:t>
            </a:r>
          </a:p>
          <a:p>
            <a:pPr marL="802350" lvl="1" indent="-342900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Model biases in present day tropical SSTs</a:t>
            </a:r>
          </a:p>
          <a:p>
            <a:pPr marL="802350" lvl="1" indent="-342900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Patterns of change in tropical SSTs</a:t>
            </a:r>
          </a:p>
          <a:p>
            <a:pPr marL="802350" lvl="1" indent="-342900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How aerosols are represented (HiForce vs. LoForce)</a:t>
            </a:r>
          </a:p>
          <a:p>
            <a:pPr marL="802350" lvl="1" indent="-342900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Other factors – convection scheme etc.</a:t>
            </a:r>
          </a:p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The next generation of CMIP6 models may narrow this uncertainty – but it's not guaranteed!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A more robust monsoon projection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1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DE00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0" t="10651" r="4010" b="39586"/>
          <a:stretch>
            <a:fillRect/>
          </a:stretch>
        </p:blipFill>
        <p:spPr bwMode="auto">
          <a:xfrm>
            <a:off x="2874010" y="3549051"/>
            <a:ext cx="3466123" cy="1692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[Animation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7" y="3549051"/>
            <a:ext cx="2605254" cy="1692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20060129200601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51" y="3549051"/>
            <a:ext cx="2465761" cy="16920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Questions?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1656000" y="1781175"/>
            <a:ext cx="53501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Dr Josephine R. Brown</a:t>
            </a:r>
          </a:p>
          <a:p>
            <a:r>
              <a:rPr lang="en-AU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Climate Research Section, Bureau of Meteorology</a:t>
            </a:r>
          </a:p>
          <a:p>
            <a:r>
              <a:rPr lang="en-AU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Email: josephine.brown@bom.gov.au</a:t>
            </a:r>
          </a:p>
          <a:p>
            <a:r>
              <a:rPr lang="en-AU" sz="2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Phone: 03 9669 4175</a:t>
            </a:r>
          </a:p>
        </p:txBody>
      </p:sp>
    </p:spTree>
    <p:extLst>
      <p:ext uri="{BB962C8B-B14F-4D97-AF65-F5344CB8AC3E}">
        <p14:creationId xmlns:p14="http://schemas.microsoft.com/office/powerpoint/2010/main" val="3346378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1620000"/>
            <a:ext cx="76306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515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Multi-model mean Australian monsoon projection</a:t>
            </a:r>
          </a:p>
          <a:p>
            <a:pPr marL="34515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Exploring model spread and uncertainty: "dividing the ensemble"</a:t>
            </a:r>
          </a:p>
          <a:p>
            <a:pPr marL="9166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Models with wetter vs drier futures</a:t>
            </a:r>
          </a:p>
          <a:p>
            <a:pPr marL="91665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Representation of anthropogenic aerosols</a:t>
            </a:r>
          </a:p>
          <a:p>
            <a:pPr marL="345150" indent="-342900">
              <a:spcAft>
                <a:spcPts val="12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A more robust projection for northern Australian monsoon rainfall?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Outline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25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Australian monsoon rainfall projections under RCP8.5 (high emissions scenario)</a:t>
            </a:r>
            <a:endParaRPr lang="en-AU" sz="2800" dirty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6229552-72FC-4C42-8953-A1CA9F25D1A8}"/>
              </a:ext>
            </a:extLst>
          </p:cNvPr>
          <p:cNvGrpSpPr/>
          <p:nvPr/>
        </p:nvGrpSpPr>
        <p:grpSpPr>
          <a:xfrm>
            <a:off x="570591" y="1821857"/>
            <a:ext cx="3600000" cy="3214286"/>
            <a:chOff x="593626" y="1741488"/>
            <a:chExt cx="3600000" cy="32142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BD50DACF-FA84-4206-8E7C-A0F2E183C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26" y="1741488"/>
              <a:ext cx="3600000" cy="3214286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C1B2B65-4F70-451D-B9CF-952F2F8E9971}"/>
                </a:ext>
              </a:extLst>
            </p:cNvPr>
            <p:cNvSpPr/>
            <p:nvPr/>
          </p:nvSpPr>
          <p:spPr>
            <a:xfrm>
              <a:off x="1757082" y="2547582"/>
              <a:ext cx="1165412" cy="37491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15C56EF-43DA-4212-AF08-57208E4C1CB3}"/>
              </a:ext>
            </a:extLst>
          </p:cNvPr>
          <p:cNvSpPr txBox="1"/>
          <p:nvPr/>
        </p:nvSpPr>
        <p:spPr>
          <a:xfrm>
            <a:off x="657637" y="1549206"/>
            <a:ext cx="371772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Multi-model mean </a:t>
            </a:r>
          </a:p>
          <a:p>
            <a:pPr algn="ctr"/>
            <a:r>
              <a:rPr lang="en-A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DJF rainfall change: RCP8.5 - Historical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CDA36E5-3D81-4BC3-9AC1-5BB32400F68E}"/>
              </a:ext>
            </a:extLst>
          </p:cNvPr>
          <p:cNvSpPr txBox="1"/>
          <p:nvPr/>
        </p:nvSpPr>
        <p:spPr>
          <a:xfrm>
            <a:off x="519982" y="5081404"/>
            <a:ext cx="4099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10000"/>
                </a:solidFill>
                <a:latin typeface="Calibri" panose="020F0502020204030204" pitchFamily="34" charset="0"/>
              </a:rPr>
              <a:t>MMM summer rainfall change is positive, but low model agreement on sign of change (stippling shows 80% agreement)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F9EA02E-ADDF-4332-9E8A-2E25622D06EC}"/>
              </a:ext>
            </a:extLst>
          </p:cNvPr>
          <p:cNvGrpSpPr/>
          <p:nvPr/>
        </p:nvGrpSpPr>
        <p:grpSpPr>
          <a:xfrm>
            <a:off x="4564108" y="2186808"/>
            <a:ext cx="4167288" cy="2370591"/>
            <a:chOff x="4391410" y="2133635"/>
            <a:chExt cx="4167288" cy="237059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88A2B008-7F6F-4B8B-8D66-2C36BEF612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17"/>
            <a:stretch/>
          </p:blipFill>
          <p:spPr>
            <a:xfrm>
              <a:off x="4391410" y="2133635"/>
              <a:ext cx="4167288" cy="237059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AE7857A-85B2-40A6-87CD-9E11B4D81A66}"/>
                </a:ext>
              </a:extLst>
            </p:cNvPr>
            <p:cNvSpPr txBox="1"/>
            <p:nvPr/>
          </p:nvSpPr>
          <p:spPr>
            <a:xfrm>
              <a:off x="4819710" y="2220353"/>
              <a:ext cx="13760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b="1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RCP8.5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33762B9-5B43-4EF0-A68B-718881D26B68}"/>
              </a:ext>
            </a:extLst>
          </p:cNvPr>
          <p:cNvSpPr txBox="1"/>
          <p:nvPr/>
        </p:nvSpPr>
        <p:spPr>
          <a:xfrm>
            <a:off x="4987669" y="1549206"/>
            <a:ext cx="371772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Time series of northern </a:t>
            </a:r>
            <a:r>
              <a:rPr lang="en-AU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Aus</a:t>
            </a:r>
            <a:r>
              <a:rPr lang="en-A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 rainfall</a:t>
            </a:r>
          </a:p>
          <a:p>
            <a:pPr algn="ctr"/>
            <a:r>
              <a:rPr lang="en-AU" sz="16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MMM and inter-model 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4F0101C-D93E-4636-9860-EA5E9BA137B7}"/>
              </a:ext>
            </a:extLst>
          </p:cNvPr>
          <p:cNvSpPr txBox="1"/>
          <p:nvPr/>
        </p:nvSpPr>
        <p:spPr>
          <a:xfrm>
            <a:off x="4906699" y="5081404"/>
            <a:ext cx="409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10000"/>
                </a:solidFill>
                <a:latin typeface="Calibri" panose="020F0502020204030204" pitchFamily="34" charset="0"/>
              </a:rPr>
              <a:t>MMM indicates little change, but large spread (uncertainty) of 25% wetter/drier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06699" y="4557399"/>
            <a:ext cx="3828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From </a:t>
            </a:r>
            <a:r>
              <a:rPr lang="en-US" sz="1200" i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Climate Change in Australia Technical Report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423991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Model spread in rainfall projections</a:t>
            </a:r>
            <a:endParaRPr lang="en-AU" dirty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30" y="2062278"/>
            <a:ext cx="6120000" cy="393709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42005" y="1453167"/>
            <a:ext cx="662300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/>
              </a:rPr>
              <a:t>Change in DJF Australian monsoon rainfall (%/K) for RCP8.5</a:t>
            </a:r>
            <a:r>
              <a:rPr kumimoji="0" lang="en-AU" sz="1600" b="1" i="0" u="none" strike="noStrike" kern="0" cap="none" spc="0" normalizeH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/>
              </a:rPr>
              <a:t> minus </a:t>
            </a:r>
            <a:r>
              <a:rPr kumimoji="0" lang="en-AU" sz="1600" b="1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/>
              </a:rPr>
              <a:t>Historical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/>
              </a:rPr>
              <a:t>(Monsoon rainfall is calculated for land grid points in the domain 10-20S, 120E-150E)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90805" y="2214979"/>
            <a:ext cx="1018227" cy="646331"/>
          </a:xfrm>
          <a:prstGeom prst="rect">
            <a:avLst/>
          </a:prstGeom>
          <a:solidFill>
            <a:srgbClr val="AAD4E8">
              <a:lumMod val="40000"/>
              <a:lumOff val="6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+37%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(8.6%/K)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591" y="4691200"/>
            <a:ext cx="1205779" cy="646331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-43%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(-11.1%/K)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90805" y="3319879"/>
            <a:ext cx="1018227" cy="646331"/>
          </a:xfrm>
          <a:prstGeom prst="rect">
            <a:avLst/>
          </a:prstGeom>
          <a:solidFill>
            <a:srgbClr val="666666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/>
              </a:rPr>
              <a:t>+1.1%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/>
              </a:rPr>
              <a:t>(0.4%/K)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419290" y="2352020"/>
            <a:ext cx="360000" cy="0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traight Connector 26"/>
          <p:cNvCxnSpPr/>
          <p:nvPr/>
        </p:nvCxnSpPr>
        <p:spPr>
          <a:xfrm>
            <a:off x="7409765" y="3342620"/>
            <a:ext cx="360000" cy="0"/>
          </a:xfrm>
          <a:prstGeom prst="line">
            <a:avLst/>
          </a:prstGeom>
          <a:noFill/>
          <a:ln w="25400" cap="flat" cmpd="sng" algn="ctr">
            <a:solidFill>
              <a:srgbClr val="010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traight Connector 27"/>
          <p:cNvCxnSpPr/>
          <p:nvPr/>
        </p:nvCxnSpPr>
        <p:spPr>
          <a:xfrm>
            <a:off x="1547995" y="4710250"/>
            <a:ext cx="360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" name="TextBox 29"/>
          <p:cNvSpPr txBox="1"/>
          <p:nvPr/>
        </p:nvSpPr>
        <p:spPr>
          <a:xfrm>
            <a:off x="1240106" y="6010497"/>
            <a:ext cx="756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10000"/>
                </a:solidFill>
                <a:effectLst/>
                <a:uLnTx/>
                <a:uFillTx/>
                <a:latin typeface="Calibri"/>
              </a:rPr>
              <a:t>Model simulations of change in Australian summer monsoon rainfall under high emissions scenario RCP8.5 show a wide spread in projected changes</a:t>
            </a:r>
          </a:p>
        </p:txBody>
      </p:sp>
      <p:sp>
        <p:nvSpPr>
          <p:cNvPr id="3" name="Oval 2"/>
          <p:cNvSpPr/>
          <p:nvPr/>
        </p:nvSpPr>
        <p:spPr>
          <a:xfrm>
            <a:off x="1610209" y="3023186"/>
            <a:ext cx="2399146" cy="200746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66555" y="2047333"/>
            <a:ext cx="2343844" cy="2007465"/>
          </a:xfrm>
          <a:prstGeom prst="ellipse">
            <a:avLst/>
          </a:prstGeom>
          <a:noFill/>
          <a:ln w="28575" cmpd="sng">
            <a:solidFill>
              <a:srgbClr val="0066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8808" y="4148669"/>
            <a:ext cx="1638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"/>
                <a:cs typeface="Calibri"/>
              </a:rPr>
              <a:t>11 “DRY” models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93670" y="3437222"/>
            <a:ext cx="1678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66CC"/>
                </a:solidFill>
                <a:latin typeface="Calibri"/>
                <a:cs typeface="Calibri"/>
              </a:rPr>
              <a:t>11 “WET” models</a:t>
            </a:r>
          </a:p>
        </p:txBody>
      </p:sp>
    </p:spTree>
    <p:extLst>
      <p:ext uri="{BB962C8B-B14F-4D97-AF65-F5344CB8AC3E}">
        <p14:creationId xmlns:p14="http://schemas.microsoft.com/office/powerpoint/2010/main" val="415086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655025"/>
            <a:ext cx="2520000" cy="2189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655025"/>
            <a:ext cx="2520000" cy="2189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031025"/>
            <a:ext cx="2520000" cy="2189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4031025"/>
            <a:ext cx="2520000" cy="21895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81676" y="1816340"/>
            <a:ext cx="29051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10000"/>
                </a:solidFill>
                <a:latin typeface="Calibri" panose="020F0502020204030204" pitchFamily="34" charset="0"/>
              </a:rPr>
              <a:t>DRY model mean has largest increase over western equatorial Pacific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10000"/>
                </a:solidFill>
                <a:latin typeface="Calibri" panose="020F0502020204030204" pitchFamily="34" charset="0"/>
              </a:rPr>
              <a:t>WET MM has moderate increases over Australia and south-west Pacific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10000"/>
                </a:solidFill>
                <a:latin typeface="Calibri" panose="020F0502020204030204" pitchFamily="34" charset="0"/>
              </a:rPr>
              <a:t>Difference between DRY and WET MM includes large positive anomaly in the western equatorial Pacific</a:t>
            </a:r>
            <a:endParaRPr lang="en-AU" dirty="0">
              <a:solidFill>
                <a:srgbClr val="01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7782" y="1548249"/>
            <a:ext cx="2322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DRY model mean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8257" y="3929499"/>
            <a:ext cx="2322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DRY </a:t>
            </a:r>
            <a:r>
              <a:rPr lang="en-AU" b="1" dirty="0">
                <a:solidFill>
                  <a:schemeClr val="accent4">
                    <a:lumMod val="75000"/>
                  </a:schemeClr>
                </a:solidFill>
              </a:rPr>
              <a:t>minus</a:t>
            </a:r>
            <a:r>
              <a:rPr lang="en-AU" b="1" dirty="0">
                <a:solidFill>
                  <a:srgbClr val="010000"/>
                </a:solidFill>
              </a:rPr>
              <a:t> </a:t>
            </a:r>
            <a:r>
              <a:rPr lang="en-AU" b="1" dirty="0">
                <a:solidFill>
                  <a:srgbClr val="0070C0"/>
                </a:solidFill>
              </a:rPr>
              <a:t>WET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329" y="3929499"/>
            <a:ext cx="2322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WET model mean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581" y="1548249"/>
            <a:ext cx="2322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10000"/>
                </a:solidFill>
              </a:rPr>
              <a:t>ALL model mean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825" y="6197084"/>
            <a:ext cx="6938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rgbClr val="010000"/>
                </a:solidFill>
                <a:latin typeface="Calibri" panose="020F0502020204030204" pitchFamily="34" charset="0"/>
              </a:rPr>
              <a:t>DJF rainfall change (mm/day/K) for RCP8.5 (2070-2099) – Historical (1970-1999)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Drier vs wetter models: rainfall change</a:t>
            </a:r>
            <a:endParaRPr lang="en-AU" dirty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30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4031025"/>
            <a:ext cx="2520000" cy="2189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4031025"/>
            <a:ext cx="2520000" cy="21895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81676" y="1816340"/>
            <a:ext cx="290512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10000"/>
                </a:solidFill>
                <a:latin typeface="Calibri" panose="020F0502020204030204" pitchFamily="34" charset="0"/>
              </a:rPr>
              <a:t>DRY model mean has enhanced equatorial warming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10000"/>
                </a:solidFill>
                <a:latin typeface="Calibri" panose="020F0502020204030204" pitchFamily="34" charset="0"/>
              </a:rPr>
              <a:t>WET MM has less warming in equatorial Pacific and over Australia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10000"/>
                </a:solidFill>
                <a:latin typeface="Calibri" panose="020F0502020204030204" pitchFamily="34" charset="0"/>
              </a:rPr>
              <a:t>DRY minus WET MM has positive anomaly in the western and central equatorial Pacific</a:t>
            </a:r>
            <a:endParaRPr lang="en-AU" dirty="0">
              <a:solidFill>
                <a:srgbClr val="01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8257" y="3929499"/>
            <a:ext cx="2322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DRY </a:t>
            </a:r>
            <a:r>
              <a:rPr lang="en-AU" b="1" dirty="0">
                <a:solidFill>
                  <a:schemeClr val="accent4">
                    <a:lumMod val="75000"/>
                  </a:schemeClr>
                </a:solidFill>
              </a:rPr>
              <a:t>minus</a:t>
            </a:r>
            <a:r>
              <a:rPr lang="en-AU" b="1" dirty="0">
                <a:solidFill>
                  <a:srgbClr val="010000"/>
                </a:solidFill>
              </a:rPr>
              <a:t> </a:t>
            </a:r>
            <a:r>
              <a:rPr lang="en-AU" b="1" dirty="0">
                <a:solidFill>
                  <a:srgbClr val="0070C0"/>
                </a:solidFill>
              </a:rPr>
              <a:t>WET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5329" y="3929499"/>
            <a:ext cx="2322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WET model mean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" y="1655025"/>
            <a:ext cx="2520000" cy="21895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1581" y="1548249"/>
            <a:ext cx="2322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10000"/>
                </a:solidFill>
              </a:rPr>
              <a:t>ALL model mean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655025"/>
            <a:ext cx="2520000" cy="21895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7782" y="1548249"/>
            <a:ext cx="2322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C00000"/>
                </a:solidFill>
              </a:rPr>
              <a:t>DRY model mean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825" y="6197084"/>
            <a:ext cx="7469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>
                <a:solidFill>
                  <a:srgbClr val="010000"/>
                </a:solidFill>
                <a:latin typeface="Calibri" panose="020F0502020204030204" pitchFamily="34" charset="0"/>
              </a:rPr>
              <a:t>DJF surface temperature change (K/K) for RCP8.5 (2070-2099) – Historical (1970-1999)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Drier vs wetter models: temperature</a:t>
            </a:r>
            <a:endParaRPr lang="en-AU" dirty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19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233" y="6076092"/>
            <a:ext cx="868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10000"/>
                </a:solidFill>
                <a:latin typeface="Calibri" panose="020F0502020204030204" pitchFamily="34" charset="0"/>
                <a:ea typeface="Batang" pitchFamily="18" charset="-127"/>
                <a:cs typeface="Times New Roman" pitchFamily="18" charset="0"/>
              </a:rPr>
              <a:t>DJF sea surface temperature (K) in CMIP5 models compared with HadISST observations (1980-2005)</a:t>
            </a:r>
            <a:endParaRPr lang="en-AU" sz="1600" b="1" dirty="0">
              <a:solidFill>
                <a:srgbClr val="01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11028"/>
            <a:ext cx="3600000" cy="2477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33" y="1516191"/>
            <a:ext cx="3600000" cy="2477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3" y="3590574"/>
            <a:ext cx="3600000" cy="2477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33" y="3596909"/>
            <a:ext cx="3600000" cy="2477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Sea surface temperature biases</a:t>
            </a:r>
            <a:endParaRPr lang="en-AU" dirty="0"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6229196" y="2321127"/>
            <a:ext cx="1434138" cy="427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3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Rainfall versus SST change, SST bias?</a:t>
            </a:r>
            <a:endParaRPr lang="en-US" dirty="0"/>
          </a:p>
        </p:txBody>
      </p:sp>
      <p:pic>
        <p:nvPicPr>
          <p:cNvPr id="5" name="Picture 4" descr="afig10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29" y="1522573"/>
            <a:ext cx="3684808" cy="3455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000" y="5106205"/>
            <a:ext cx="817381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solidFill>
                  <a:srgbClr val="010000"/>
                </a:solidFill>
                <a:latin typeface="Calibri"/>
                <a:cs typeface="Calibri"/>
              </a:rPr>
              <a:t>Australian summer monsoon rainfall change is negatively correlated with the amount of SST warming in the Western Equatorial Pacific (WEP) </a:t>
            </a:r>
          </a:p>
          <a:p>
            <a:pPr marL="266700" indent="-266700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dirty="0">
                <a:solidFill>
                  <a:srgbClr val="010000"/>
                </a:solidFill>
                <a:latin typeface="Calibri"/>
                <a:cs typeface="Calibri"/>
              </a:rPr>
              <a:t>Monsoon rainfall change is weakly correlated with the model SST bias in this region, so models with a larger cold bias tend to project larger decreases in monsoon rainfall (three outliers: CSIRO, MIROC-ESM models)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900763" y="2944520"/>
            <a:ext cx="16962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WEP SST bias (K)</a:t>
            </a:r>
          </a:p>
        </p:txBody>
      </p:sp>
      <p:pic>
        <p:nvPicPr>
          <p:cNvPr id="8" name="Picture 7" descr="afig10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3" y="1524162"/>
            <a:ext cx="3599996" cy="34251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233589" y="2963571"/>
            <a:ext cx="19639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WEP SST change (K)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1355510" y="4210196"/>
            <a:ext cx="978408" cy="17752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1316633" y="1785025"/>
            <a:ext cx="176498" cy="89999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 rot="10800000">
            <a:off x="3166662" y="4220058"/>
            <a:ext cx="978408" cy="177526"/>
          </a:xfrm>
          <a:prstGeom prst="leftArrow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67213" y="1817905"/>
            <a:ext cx="2868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10000"/>
                </a:solidFill>
              </a:rPr>
              <a:t>Warmer in western Eq. Pac.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3768" y="3860520"/>
            <a:ext cx="663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10000"/>
                </a:solidFill>
              </a:rPr>
              <a:t>Drier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18555" y="3843643"/>
            <a:ext cx="819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10000"/>
                </a:solidFill>
              </a:rPr>
              <a:t>Wetter</a:t>
            </a:r>
          </a:p>
        </p:txBody>
      </p:sp>
    </p:spTree>
    <p:extLst>
      <p:ext uri="{BB962C8B-B14F-4D97-AF65-F5344CB8AC3E}">
        <p14:creationId xmlns:p14="http://schemas.microsoft.com/office/powerpoint/2010/main" val="19478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24"/>
          <p:cNvSpPr>
            <a:spLocks noGrp="1"/>
          </p:cNvSpPr>
          <p:nvPr>
            <p:ph type="title"/>
          </p:nvPr>
        </p:nvSpPr>
        <p:spPr>
          <a:xfrm>
            <a:off x="1620000" y="104891"/>
            <a:ext cx="7076325" cy="1077218"/>
          </a:xfrm>
        </p:spPr>
        <p:txBody>
          <a:bodyPr wrap="square">
            <a:spAutoFit/>
          </a:bodyPr>
          <a:lstStyle/>
          <a:p>
            <a:r>
              <a:rPr lang="en-AU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Conclusions #1: </a:t>
            </a:r>
            <a:br>
              <a:rPr lang="en-AU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</a:br>
            <a:r>
              <a:rPr lang="en-AU" b="1" dirty="0">
                <a:effectLst>
                  <a:glow rad="63500">
                    <a:schemeClr val="accent2">
                      <a:lumMod val="40000"/>
                      <a:lumOff val="60000"/>
                      <a:alpha val="40000"/>
                    </a:schemeClr>
                  </a:glow>
                </a:effectLst>
                <a:latin typeface="Calibri" panose="020F0502020204030204" pitchFamily="34" charset="0"/>
              </a:rPr>
              <a:t>A wetter or drier Australian monsoon?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2">
                    <a:lumMod val="40000"/>
                    <a:lumOff val="60000"/>
                    <a:alpha val="40000"/>
                  </a:scheme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000" y="1620000"/>
            <a:ext cx="78676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Australian monsoon rainfall changes are strongly correlated with SST warming in the western equatorial Pacific </a:t>
            </a:r>
          </a:p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10000"/>
                </a:solidFill>
                <a:latin typeface="Calibri" panose="020F0502020204030204" pitchFamily="34" charset="0"/>
              </a:rPr>
              <a:t>The large model spread in monsoon projections is mainly due to the different dynamical shifts in rainfall due to the different spatial patterns of SST warming</a:t>
            </a:r>
          </a:p>
          <a:p>
            <a:pPr marL="28800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i="1" dirty="0">
                <a:solidFill>
                  <a:srgbClr val="010000"/>
                </a:solidFill>
                <a:latin typeface="Calibri" panose="020F0502020204030204" pitchFamily="34" charset="0"/>
              </a:rPr>
              <a:t>Models that simulate </a:t>
            </a:r>
            <a:r>
              <a:rPr lang="en-US" sz="2000" b="1" i="1" dirty="0">
                <a:solidFill>
                  <a:srgbClr val="010000"/>
                </a:solidFill>
                <a:latin typeface="Calibri" panose="020F0502020204030204" pitchFamily="34" charset="0"/>
              </a:rPr>
              <a:t>decreases</a:t>
            </a:r>
            <a:r>
              <a:rPr lang="en-US" sz="2000" i="1" dirty="0">
                <a:solidFill>
                  <a:srgbClr val="010000"/>
                </a:solidFill>
                <a:latin typeface="Calibri" panose="020F0502020204030204" pitchFamily="34" charset="0"/>
              </a:rPr>
              <a:t> in future monsoon rainfall may be less reliable due to the influence of SST biases on the SST warming pattern and rainfall response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7AB7566-340A-4FD0-AE35-43B36FF7A42E}"/>
              </a:ext>
            </a:extLst>
          </p:cNvPr>
          <p:cNvSpPr/>
          <p:nvPr/>
        </p:nvSpPr>
        <p:spPr>
          <a:xfrm>
            <a:off x="792000" y="5400000"/>
            <a:ext cx="762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[Brown, J.R, A. F. Moise, R. Colman, and H. Zhang (2016), Will a warmer world mean a wetter or drier Australian monsoon? </a:t>
            </a:r>
            <a:r>
              <a:rPr lang="en-US" sz="1600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Journal of Climate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, 29, 4577-4596.]</a:t>
            </a:r>
            <a:endParaRPr lang="en-AU" sz="1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9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ureau_Generic_2012_v2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Blank">
  <a:themeElements>
    <a:clrScheme name="Bureau Blank 13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Bureau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Bureau_Generic_2012_v2</Template>
  <TotalTime>19913</TotalTime>
  <Words>1626</Words>
  <Application>Microsoft Macintosh PowerPoint</Application>
  <PresentationFormat>On-screen Show (4:3)</PresentationFormat>
  <Paragraphs>147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Bureau_Generic_2012_v2</vt:lpstr>
      <vt:lpstr>Bureau Blank</vt:lpstr>
      <vt:lpstr>Ensemble methods in northern Australian monsoon projections</vt:lpstr>
      <vt:lpstr>Outline</vt:lpstr>
      <vt:lpstr>Australian monsoon rainfall projections under RCP8.5 (high emissions scenario)</vt:lpstr>
      <vt:lpstr>Model spread in rainfall projections</vt:lpstr>
      <vt:lpstr>Drier vs wetter models: rainfall change</vt:lpstr>
      <vt:lpstr>Drier vs wetter models: temperature</vt:lpstr>
      <vt:lpstr>Sea surface temperature biases</vt:lpstr>
      <vt:lpstr>Rainfall versus SST change, SST bias?</vt:lpstr>
      <vt:lpstr>Conclusions #1:  A wetter or drier Australian monsoon?</vt:lpstr>
      <vt:lpstr>Sensitivity to aerosol forcing?</vt:lpstr>
      <vt:lpstr>Aerosol effects in CMIP5 models</vt:lpstr>
      <vt:lpstr>Pattern of precipitation change</vt:lpstr>
      <vt:lpstr>Australian monsoon rainfall</vt:lpstr>
      <vt:lpstr>Conclusions #2: Sensitivity to aerosol forcing?</vt:lpstr>
      <vt:lpstr>A more robust monsoon projection</vt:lpstr>
      <vt:lpstr>Questions?</vt:lpstr>
    </vt:vector>
  </TitlesOfParts>
  <Company>Bureau of Meteorology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Aurel Moise</dc:creator>
  <cp:lastModifiedBy>Josephine Brown</cp:lastModifiedBy>
  <cp:revision>747</cp:revision>
  <dcterms:created xsi:type="dcterms:W3CDTF">2015-09-18T04:07:09Z</dcterms:created>
  <dcterms:modified xsi:type="dcterms:W3CDTF">2018-11-25T23:39:22Z</dcterms:modified>
</cp:coreProperties>
</file>