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0" r:id="rId2"/>
    <p:sldId id="325" r:id="rId3"/>
    <p:sldId id="357" r:id="rId4"/>
    <p:sldId id="361" r:id="rId5"/>
    <p:sldId id="446" r:id="rId6"/>
    <p:sldId id="447" r:id="rId7"/>
    <p:sldId id="448" r:id="rId8"/>
    <p:sldId id="450" r:id="rId9"/>
    <p:sldId id="462" r:id="rId10"/>
    <p:sldId id="463" r:id="rId11"/>
    <p:sldId id="464" r:id="rId12"/>
    <p:sldId id="465" r:id="rId13"/>
    <p:sldId id="467" r:id="rId14"/>
    <p:sldId id="416" r:id="rId15"/>
    <p:sldId id="460" r:id="rId16"/>
    <p:sldId id="439" r:id="rId17"/>
    <p:sldId id="440" r:id="rId18"/>
    <p:sldId id="441" r:id="rId19"/>
    <p:sldId id="451" r:id="rId20"/>
    <p:sldId id="456" r:id="rId21"/>
    <p:sldId id="457" r:id="rId22"/>
    <p:sldId id="454" r:id="rId23"/>
    <p:sldId id="45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chell Blac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25F5"/>
    <a:srgbClr val="399315"/>
    <a:srgbClr val="A0C7F1"/>
    <a:srgbClr val="F4F3AE"/>
    <a:srgbClr val="2B6AA5"/>
    <a:srgbClr val="DE0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20" autoAdjust="0"/>
  </p:normalViewPr>
  <p:slideViewPr>
    <p:cSldViewPr snapToGrid="0" snapToObjects="1">
      <p:cViewPr>
        <p:scale>
          <a:sx n="50" d="100"/>
          <a:sy n="50" d="100"/>
        </p:scale>
        <p:origin x="139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5779D-2E8E-1647-93A8-246C3E408E1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260E2-74CB-4F41-9FF1-B5ABE61DA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65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534C5-C5AA-6847-B5B7-A7061E29FE1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7534E-D2CB-FB43-978F-4F6429373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3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720656-AEEB-DB4E-8C9B-DC4CA382D2E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4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534E-D2CB-FB43-978F-4F64293730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0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'Risk' –</a:t>
            </a:r>
            <a:r>
              <a:rPr lang="en-AU" baseline="0" dirty="0"/>
              <a:t> misleading as is not a function of vulnerability and exposure. 'Likelihood' ratio.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534E-D2CB-FB43-978F-4F64293730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0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Need: model resolution and</a:t>
            </a:r>
            <a:r>
              <a:rPr lang="en-AU" baseline="0" dirty="0"/>
              <a:t> ensemble size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534E-D2CB-FB43-978F-4F64293730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0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534E-D2CB-FB43-978F-4F64293730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7534E-D2CB-FB43-978F-4F64293730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4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886D-D551-B240-9FAD-B178992A46BA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7B9-8792-8D45-AF62-1D460406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4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886D-D551-B240-9FAD-B178992A46BA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7B9-8792-8D45-AF62-1D460406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886D-D551-B240-9FAD-B178992A46BA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7B9-8792-8D45-AF62-1D460406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1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5011_PPT_BG_EndP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29790" r="15"/>
          <a:stretch>
            <a:fillRect/>
          </a:stretch>
        </p:blipFill>
        <p:spPr bwMode="auto">
          <a:xfrm>
            <a:off x="0" y="2"/>
            <a:ext cx="9144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5011_PPT_BG_EndP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3799" b="69611"/>
          <a:stretch>
            <a:fillRect/>
          </a:stretch>
        </p:blipFill>
        <p:spPr bwMode="auto">
          <a:xfrm>
            <a:off x="0" y="4773613"/>
            <a:ext cx="91440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465372"/>
      </p:ext>
    </p:extLst>
  </p:cSld>
  <p:clrMapOvr>
    <a:masterClrMapping/>
  </p:clrMapOvr>
  <p:transition spd="med" advClick="0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886D-D551-B240-9FAD-B178992A46BA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7B9-8792-8D45-AF62-1D460406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3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886D-D551-B240-9FAD-B178992A46BA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7B9-8792-8D45-AF62-1D460406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5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886D-D551-B240-9FAD-B178992A46BA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7B9-8792-8D45-AF62-1D460406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5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886D-D551-B240-9FAD-B178992A46BA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7B9-8792-8D45-AF62-1D460406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886D-D551-B240-9FAD-B178992A46BA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7B9-8792-8D45-AF62-1D460406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4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886D-D551-B240-9FAD-B178992A46BA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7B9-8792-8D45-AF62-1D460406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886D-D551-B240-9FAD-B178992A46BA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7B9-8792-8D45-AF62-1D460406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886D-D551-B240-9FAD-B178992A46BA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B7B9-8792-8D45-AF62-1D460406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886D-D551-B240-9FAD-B178992A46BA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5B7B9-8792-8D45-AF62-1D460406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5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8"/>
          <p:cNvSpPr>
            <a:spLocks noChangeArrowheads="1"/>
          </p:cNvSpPr>
          <p:nvPr/>
        </p:nvSpPr>
        <p:spPr bwMode="auto">
          <a:xfrm>
            <a:off x="6423025" y="-369888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5122" name="Rectangle 21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388042" y="1518752"/>
            <a:ext cx="8360564" cy="1295400"/>
          </a:xfrm>
        </p:spPr>
        <p:txBody>
          <a:bodyPr>
            <a:noAutofit/>
          </a:bodyPr>
          <a:lstStyle/>
          <a:p>
            <a:r>
              <a:rPr lang="en-AU" sz="3200" dirty="0">
                <a:latin typeface="Calibri Light" panose="020F0302020204030204" pitchFamily="34" charset="0"/>
              </a:rPr>
              <a:t>The </a:t>
            </a:r>
            <a:r>
              <a:rPr lang="en-AU" sz="3200" dirty="0" err="1">
                <a:latin typeface="Calibri Light" panose="020F0302020204030204" pitchFamily="34" charset="0"/>
              </a:rPr>
              <a:t>weather@home</a:t>
            </a:r>
            <a:r>
              <a:rPr lang="en-AU" sz="3200" dirty="0">
                <a:latin typeface="Calibri Light" panose="020F0302020204030204" pitchFamily="34" charset="0"/>
              </a:rPr>
              <a:t> regional climate modelling project for Australia and New Zealand</a:t>
            </a:r>
            <a:endParaRPr lang="en-US" sz="3200" dirty="0">
              <a:solidFill>
                <a:srgbClr val="000000"/>
              </a:solidFill>
              <a:latin typeface="Calibri Light" panose="020F0302020204030204" pitchFamily="34" charset="0"/>
              <a:ea typeface="ＭＳ Ｐゴシック" charset="0"/>
              <a:cs typeface="Helvetica Light"/>
            </a:endParaRPr>
          </a:p>
        </p:txBody>
      </p:sp>
      <p:sp>
        <p:nvSpPr>
          <p:cNvPr id="5123" name="Rectangle 16"/>
          <p:cNvSpPr txBox="1">
            <a:spLocks noChangeArrowheads="1"/>
          </p:cNvSpPr>
          <p:nvPr/>
        </p:nvSpPr>
        <p:spPr bwMode="auto">
          <a:xfrm>
            <a:off x="-21932" y="3311516"/>
            <a:ext cx="9180513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558ED5"/>
                </a:solidFill>
                <a:latin typeface="Calibri Light" panose="020F0302020204030204" pitchFamily="34" charset="0"/>
                <a:cs typeface="Helvetica Light"/>
              </a:rPr>
              <a:t>Mitchell Black &amp; David </a:t>
            </a:r>
            <a:r>
              <a:rPr lang="en-US" dirty="0" err="1">
                <a:solidFill>
                  <a:srgbClr val="558ED5"/>
                </a:solidFill>
                <a:latin typeface="Calibri Light" panose="020F0302020204030204" pitchFamily="34" charset="0"/>
                <a:cs typeface="Helvetica Light"/>
              </a:rPr>
              <a:t>Karoly</a:t>
            </a: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095" t="12894" r="13433" b="8130"/>
          <a:stretch/>
        </p:blipFill>
        <p:spPr>
          <a:xfrm>
            <a:off x="254424" y="5427172"/>
            <a:ext cx="1137340" cy="1215067"/>
          </a:xfrm>
          <a:prstGeom prst="rect">
            <a:avLst/>
          </a:prstGeom>
        </p:spPr>
      </p:pic>
      <p:pic>
        <p:nvPicPr>
          <p:cNvPr id="12" name="Picture 11" descr="TPAC_LRG_TAL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9586" r="6615" b="14161"/>
          <a:stretch/>
        </p:blipFill>
        <p:spPr>
          <a:xfrm>
            <a:off x="5611305" y="5415815"/>
            <a:ext cx="932928" cy="11259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925" y="5578193"/>
            <a:ext cx="2568554" cy="737384"/>
          </a:xfrm>
          <a:prstGeom prst="rect">
            <a:avLst/>
          </a:prstGeom>
        </p:spPr>
      </p:pic>
      <p:pic>
        <p:nvPicPr>
          <p:cNvPr id="14" name="Picture 13" descr="coecs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59" y="5306341"/>
            <a:ext cx="1241357" cy="1390674"/>
          </a:xfrm>
          <a:prstGeom prst="rect">
            <a:avLst/>
          </a:prstGeom>
        </p:spPr>
      </p:pic>
      <p:pic>
        <p:nvPicPr>
          <p:cNvPr id="15" name="Picture 2" descr="Image result for met offic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69" y="5446477"/>
            <a:ext cx="1110401" cy="11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oxford universit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59" y="5427172"/>
            <a:ext cx="931598" cy="11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4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86" y="1738098"/>
            <a:ext cx="1980000" cy="1980000"/>
          </a:xfrm>
          <a:prstGeom prst="rect">
            <a:avLst/>
          </a:prstGeom>
          <a:effectLst>
            <a:glow rad="571500">
              <a:schemeClr val="tx2">
                <a:lumMod val="60000"/>
                <a:lumOff val="40000"/>
                <a:alpha val="28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0646" y="4282819"/>
            <a:ext cx="885057" cy="885057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3839" y="2392573"/>
            <a:ext cx="1057371" cy="1057371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9953" t="42934" r="48590" b="18102"/>
          <a:stretch/>
        </p:blipFill>
        <p:spPr>
          <a:xfrm>
            <a:off x="4842570" y="1021975"/>
            <a:ext cx="832384" cy="586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3442" y="542729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Helvetica Light"/>
              </a:rPr>
              <a:t>Observed daily SST fields are cooled to remove estimates of anthropogenic warming</a:t>
            </a:r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5513" y="2343081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r>
              <a:rPr lang="en-US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Pre-industrial (1850) levels of greenhouse gasses, ozone and aerosols</a:t>
            </a:r>
            <a:endParaRPr lang="en-US" sz="1200" i="1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1371" y="4014109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399315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r>
              <a:rPr lang="en-US" dirty="0">
                <a:solidFill>
                  <a:srgbClr val="399315"/>
                </a:solidFill>
                <a:latin typeface="Calibri Light" panose="020F0302020204030204" pitchFamily="34" charset="0"/>
                <a:cs typeface="Helvetica Light"/>
              </a:rPr>
              <a:t>Natural forcing factors </a:t>
            </a:r>
          </a:p>
          <a:p>
            <a:pPr algn="ctr"/>
            <a:r>
              <a:rPr lang="en-US" dirty="0">
                <a:solidFill>
                  <a:srgbClr val="399315"/>
                </a:solidFill>
                <a:latin typeface="Calibri Light" panose="020F0302020204030204" pitchFamily="34" charset="0"/>
                <a:cs typeface="Helvetica Light"/>
              </a:rPr>
              <a:t>(e.g., changes in volcanic aerosols and solar irradiance</a:t>
            </a:r>
            <a:r>
              <a:rPr lang="en-US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)</a:t>
            </a:r>
            <a:endParaRPr lang="en-US" sz="1200" i="1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70134" y="3879642"/>
            <a:ext cx="51955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Helvetica Light"/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Helvetica Light"/>
              </a:rPr>
              <a:t>'Pre-industrial' scenario</a:t>
            </a:r>
          </a:p>
          <a:p>
            <a:pPr algn="ctr"/>
            <a:r>
              <a:rPr lang="en-US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Helvetica Light"/>
              </a:rPr>
              <a:t>The world without human emissions</a:t>
            </a:r>
          </a:p>
        </p:txBody>
      </p:sp>
      <p:sp>
        <p:nvSpPr>
          <p:cNvPr id="2" name="Arrow: Down 1"/>
          <p:cNvSpPr/>
          <p:nvPr/>
        </p:nvSpPr>
        <p:spPr>
          <a:xfrm>
            <a:off x="5127811" y="950259"/>
            <a:ext cx="286870" cy="78498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014650" y="592277"/>
            <a:ext cx="80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2725F5"/>
                </a:solidFill>
              </a:rPr>
              <a:t>-  ˚C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62717" y="2522371"/>
            <a:ext cx="980725" cy="9813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33839" y="2522371"/>
            <a:ext cx="1009603" cy="9813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72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0" y="1415717"/>
            <a:ext cx="4515552" cy="3765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0646" y="4282819"/>
            <a:ext cx="885057" cy="885057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3839" y="2392573"/>
            <a:ext cx="1057371" cy="1057371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9953" t="42934" r="48590" b="18102"/>
          <a:stretch/>
        </p:blipFill>
        <p:spPr>
          <a:xfrm>
            <a:off x="4842570" y="1021975"/>
            <a:ext cx="832384" cy="586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3442" y="542729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Helvetica Light"/>
              </a:rPr>
              <a:t>Observed daily SST fields are cooled to remove estimates of anthropogenic warming</a:t>
            </a:r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5513" y="2343081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r>
              <a:rPr lang="en-US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Pre-industrial (1850) levels of greenhouse gasses, ozone and aerosols</a:t>
            </a:r>
            <a:endParaRPr lang="en-US" sz="1200" i="1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1371" y="4014109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399315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r>
              <a:rPr lang="en-US" dirty="0">
                <a:solidFill>
                  <a:srgbClr val="399315"/>
                </a:solidFill>
                <a:latin typeface="Calibri Light" panose="020F0302020204030204" pitchFamily="34" charset="0"/>
                <a:cs typeface="Helvetica Light"/>
              </a:rPr>
              <a:t>Natural forcing factors </a:t>
            </a:r>
          </a:p>
          <a:p>
            <a:pPr algn="ctr"/>
            <a:r>
              <a:rPr lang="en-US" dirty="0">
                <a:solidFill>
                  <a:srgbClr val="399315"/>
                </a:solidFill>
                <a:latin typeface="Calibri Light" panose="020F0302020204030204" pitchFamily="34" charset="0"/>
                <a:cs typeface="Helvetica Light"/>
              </a:rPr>
              <a:t>(e.g., changes in volcanic aerosols and solar irradiance</a:t>
            </a:r>
            <a:r>
              <a:rPr lang="en-US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)</a:t>
            </a:r>
            <a:endParaRPr lang="en-US" sz="1200" i="1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4650" y="592277"/>
            <a:ext cx="80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2725F5"/>
                </a:solidFill>
              </a:rPr>
              <a:t>-  ˚C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62717" y="2522371"/>
            <a:ext cx="980725" cy="9813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33839" y="2522371"/>
            <a:ext cx="1009603" cy="9813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rrow: Down 1"/>
          <p:cNvSpPr/>
          <p:nvPr/>
        </p:nvSpPr>
        <p:spPr>
          <a:xfrm>
            <a:off x="5127811" y="950259"/>
            <a:ext cx="286870" cy="78498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-261479" y="5396187"/>
            <a:ext cx="51955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Helvetica Light"/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Helvetica Light"/>
              </a:rPr>
              <a:t>'Pre-industrial' scenario(s)</a:t>
            </a:r>
          </a:p>
          <a:p>
            <a:pPr algn="ctr"/>
            <a:r>
              <a:rPr lang="en-US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Helvetica Light"/>
              </a:rPr>
              <a:t>The world without human emissions</a:t>
            </a:r>
          </a:p>
        </p:txBody>
      </p:sp>
      <p:sp>
        <p:nvSpPr>
          <p:cNvPr id="11" name="Speech Bubble: Rectangle 10"/>
          <p:cNvSpPr/>
          <p:nvPr/>
        </p:nvSpPr>
        <p:spPr>
          <a:xfrm>
            <a:off x="154650" y="1415717"/>
            <a:ext cx="4427647" cy="3765768"/>
          </a:xfrm>
          <a:prstGeom prst="wedgeRectCallout">
            <a:avLst>
              <a:gd name="adj1" fmla="val 52972"/>
              <a:gd name="adj2" fmla="val -55655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254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6" y="1257223"/>
            <a:ext cx="971670" cy="971670"/>
          </a:xfrm>
          <a:prstGeom prst="rect">
            <a:avLst/>
          </a:prstGeom>
          <a:effectLst>
            <a:glow rad="571500">
              <a:schemeClr val="tx2">
                <a:lumMod val="60000"/>
                <a:lumOff val="40000"/>
                <a:alpha val="28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0646" y="4282819"/>
            <a:ext cx="885057" cy="885057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3839" y="2392573"/>
            <a:ext cx="1057371" cy="1057371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9953" t="42934" r="48590" b="18102"/>
          <a:stretch/>
        </p:blipFill>
        <p:spPr>
          <a:xfrm>
            <a:off x="4842570" y="1021975"/>
            <a:ext cx="832384" cy="586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3442" y="542729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Helvetica Light"/>
              </a:rPr>
              <a:t>Observed daily SST fields are cooled to remove estimates of anthropogenic warming</a:t>
            </a:r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5513" y="2343081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r>
              <a:rPr lang="en-US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Pre-industrial (1850) levels of greenhouse gasses, ozone and aerosols</a:t>
            </a:r>
            <a:endParaRPr lang="en-US" sz="1200" i="1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1371" y="4014109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399315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r>
              <a:rPr lang="en-US" dirty="0">
                <a:solidFill>
                  <a:srgbClr val="399315"/>
                </a:solidFill>
                <a:latin typeface="Calibri Light" panose="020F0302020204030204" pitchFamily="34" charset="0"/>
                <a:cs typeface="Helvetica Light"/>
              </a:rPr>
              <a:t>Natural forcing factors </a:t>
            </a:r>
          </a:p>
          <a:p>
            <a:pPr algn="ctr"/>
            <a:r>
              <a:rPr lang="en-US" dirty="0">
                <a:solidFill>
                  <a:srgbClr val="399315"/>
                </a:solidFill>
                <a:latin typeface="Calibri Light" panose="020F0302020204030204" pitchFamily="34" charset="0"/>
                <a:cs typeface="Helvetica Light"/>
              </a:rPr>
              <a:t>(e.g., changes in volcanic aerosols and solar irradiance</a:t>
            </a:r>
            <a:r>
              <a:rPr lang="en-US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)</a:t>
            </a:r>
            <a:endParaRPr lang="en-US" sz="1200" i="1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1479" y="5396187"/>
            <a:ext cx="51955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Helvetica Light"/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Helvetica Light"/>
              </a:rPr>
              <a:t>'Pre-industrial' scenario(s)</a:t>
            </a:r>
          </a:p>
          <a:p>
            <a:pPr algn="ctr"/>
            <a:r>
              <a:rPr lang="en-US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Helvetica Light"/>
              </a:rPr>
              <a:t>The world without human emissions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4650" y="592277"/>
            <a:ext cx="80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2725F5"/>
                </a:solidFill>
              </a:rPr>
              <a:t>-  ˚C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62717" y="2522371"/>
            <a:ext cx="980725" cy="9813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33839" y="2522371"/>
            <a:ext cx="1009603" cy="9813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rrow: Down 1"/>
          <p:cNvSpPr/>
          <p:nvPr/>
        </p:nvSpPr>
        <p:spPr>
          <a:xfrm>
            <a:off x="5127811" y="950259"/>
            <a:ext cx="286870" cy="78498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7" name="Picture 16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38" y="1257223"/>
            <a:ext cx="971670" cy="971670"/>
          </a:xfrm>
          <a:prstGeom prst="rect">
            <a:avLst/>
          </a:prstGeom>
          <a:effectLst>
            <a:glow rad="571500">
              <a:schemeClr val="tx2">
                <a:lumMod val="60000"/>
                <a:lumOff val="40000"/>
                <a:alpha val="28000"/>
              </a:schemeClr>
            </a:glow>
          </a:effectLst>
        </p:spPr>
      </p:pic>
      <p:pic>
        <p:nvPicPr>
          <p:cNvPr id="18" name="Picture 17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46" y="1257223"/>
            <a:ext cx="971670" cy="971670"/>
          </a:xfrm>
          <a:prstGeom prst="rect">
            <a:avLst/>
          </a:prstGeom>
          <a:effectLst>
            <a:glow rad="571500">
              <a:schemeClr val="tx2">
                <a:lumMod val="60000"/>
                <a:lumOff val="40000"/>
                <a:alpha val="28000"/>
              </a:schemeClr>
            </a:glow>
          </a:effectLst>
        </p:spPr>
      </p:pic>
      <p:pic>
        <p:nvPicPr>
          <p:cNvPr id="19" name="Picture 18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6" y="2316948"/>
            <a:ext cx="971670" cy="971670"/>
          </a:xfrm>
          <a:prstGeom prst="rect">
            <a:avLst/>
          </a:prstGeom>
          <a:effectLst>
            <a:glow rad="571500">
              <a:schemeClr val="tx2">
                <a:lumMod val="60000"/>
                <a:lumOff val="40000"/>
                <a:alpha val="28000"/>
              </a:schemeClr>
            </a:glow>
          </a:effectLst>
        </p:spPr>
      </p:pic>
      <p:pic>
        <p:nvPicPr>
          <p:cNvPr id="20" name="Picture 19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38" y="2316948"/>
            <a:ext cx="971670" cy="971670"/>
          </a:xfrm>
          <a:prstGeom prst="rect">
            <a:avLst/>
          </a:prstGeom>
          <a:effectLst>
            <a:glow rad="571500">
              <a:schemeClr val="tx2">
                <a:lumMod val="60000"/>
                <a:lumOff val="40000"/>
                <a:alpha val="28000"/>
              </a:schemeClr>
            </a:glow>
          </a:effectLst>
        </p:spPr>
      </p:pic>
      <p:pic>
        <p:nvPicPr>
          <p:cNvPr id="21" name="Picture 20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46" y="2316948"/>
            <a:ext cx="971670" cy="971670"/>
          </a:xfrm>
          <a:prstGeom prst="rect">
            <a:avLst/>
          </a:prstGeom>
          <a:effectLst>
            <a:glow rad="571500">
              <a:schemeClr val="tx2">
                <a:lumMod val="60000"/>
                <a:lumOff val="40000"/>
                <a:alpha val="28000"/>
              </a:schemeClr>
            </a:glow>
          </a:effectLst>
        </p:spPr>
      </p:pic>
      <p:pic>
        <p:nvPicPr>
          <p:cNvPr id="22" name="Picture 21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6" y="3376673"/>
            <a:ext cx="971670" cy="971670"/>
          </a:xfrm>
          <a:prstGeom prst="rect">
            <a:avLst/>
          </a:prstGeom>
          <a:effectLst>
            <a:glow rad="571500">
              <a:schemeClr val="tx2">
                <a:lumMod val="60000"/>
                <a:lumOff val="40000"/>
                <a:alpha val="28000"/>
              </a:schemeClr>
            </a:glow>
          </a:effectLst>
        </p:spPr>
      </p:pic>
      <p:pic>
        <p:nvPicPr>
          <p:cNvPr id="23" name="Picture 22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38" y="3376673"/>
            <a:ext cx="971670" cy="971670"/>
          </a:xfrm>
          <a:prstGeom prst="rect">
            <a:avLst/>
          </a:prstGeom>
          <a:effectLst>
            <a:glow rad="571500">
              <a:schemeClr val="tx2">
                <a:lumMod val="60000"/>
                <a:lumOff val="40000"/>
                <a:alpha val="28000"/>
              </a:schemeClr>
            </a:glow>
          </a:effectLst>
        </p:spPr>
      </p:pic>
      <p:pic>
        <p:nvPicPr>
          <p:cNvPr id="24" name="Picture 23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46" y="3376673"/>
            <a:ext cx="971670" cy="971670"/>
          </a:xfrm>
          <a:prstGeom prst="rect">
            <a:avLst/>
          </a:prstGeom>
          <a:effectLst>
            <a:glow rad="571500">
              <a:schemeClr val="tx2">
                <a:lumMod val="60000"/>
                <a:lumOff val="40000"/>
                <a:alpha val="28000"/>
              </a:schemeClr>
            </a:glow>
          </a:effectLst>
        </p:spPr>
      </p:pic>
      <p:pic>
        <p:nvPicPr>
          <p:cNvPr id="25" name="Picture 24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38" y="4519767"/>
            <a:ext cx="971670" cy="971670"/>
          </a:xfrm>
          <a:prstGeom prst="rect">
            <a:avLst/>
          </a:prstGeom>
          <a:effectLst>
            <a:glow rad="571500">
              <a:schemeClr val="tx2">
                <a:lumMod val="60000"/>
                <a:lumOff val="40000"/>
                <a:alpha val="2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4729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0646" y="4282819"/>
            <a:ext cx="885057" cy="885057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3839" y="2392573"/>
            <a:ext cx="1057371" cy="1057371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9953" t="42934" r="48590" b="18102"/>
          <a:stretch/>
        </p:blipFill>
        <p:spPr>
          <a:xfrm>
            <a:off x="4842570" y="1021975"/>
            <a:ext cx="832384" cy="586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3442" y="542729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Helvetica Light"/>
              </a:rPr>
              <a:t>Observed daily SST fields are cooled to remove estimates of anthropogenic warming</a:t>
            </a:r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5513" y="2343081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r>
              <a:rPr lang="en-US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Pre-industrial (1850) levels of greenhouse gasses, ozone and aerosols</a:t>
            </a:r>
            <a:endParaRPr lang="en-US" sz="1200" i="1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1371" y="4014109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399315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r>
              <a:rPr lang="en-US" dirty="0">
                <a:solidFill>
                  <a:srgbClr val="399315"/>
                </a:solidFill>
                <a:latin typeface="Calibri Light" panose="020F0302020204030204" pitchFamily="34" charset="0"/>
                <a:cs typeface="Helvetica Light"/>
              </a:rPr>
              <a:t>Natural forcing factors </a:t>
            </a:r>
          </a:p>
          <a:p>
            <a:pPr algn="ctr"/>
            <a:r>
              <a:rPr lang="en-US" dirty="0">
                <a:solidFill>
                  <a:srgbClr val="399315"/>
                </a:solidFill>
                <a:latin typeface="Calibri Light" panose="020F0302020204030204" pitchFamily="34" charset="0"/>
                <a:cs typeface="Helvetica Light"/>
              </a:rPr>
              <a:t>(e.g., changes in volcanic aerosols and solar irradiance</a:t>
            </a:r>
            <a:r>
              <a:rPr lang="en-US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)</a:t>
            </a:r>
            <a:endParaRPr lang="en-US" sz="1200" i="1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1479" y="5396187"/>
            <a:ext cx="51955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Helvetica Light"/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Helvetica Light"/>
              </a:rPr>
              <a:t>'Pre-industrial' scenario(s)</a:t>
            </a:r>
          </a:p>
          <a:p>
            <a:pPr algn="ctr"/>
            <a:r>
              <a:rPr lang="en-US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Helvetica Light"/>
              </a:rPr>
              <a:t>The world without human emissions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4650" y="592277"/>
            <a:ext cx="80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2725F5"/>
                </a:solidFill>
              </a:rPr>
              <a:t>-  ˚C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62717" y="2522371"/>
            <a:ext cx="980725" cy="9813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33839" y="2522371"/>
            <a:ext cx="1009603" cy="9813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rrow: Down 1"/>
          <p:cNvSpPr/>
          <p:nvPr/>
        </p:nvSpPr>
        <p:spPr>
          <a:xfrm>
            <a:off x="5127811" y="950259"/>
            <a:ext cx="286870" cy="78498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6" name="Picture 25" descr="EARTH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86" y="2119098"/>
            <a:ext cx="1980000" cy="1980000"/>
          </a:xfrm>
          <a:prstGeom prst="rect">
            <a:avLst/>
          </a:prstGeom>
          <a:effectLst>
            <a:glow rad="571500">
              <a:schemeClr val="tx2">
                <a:lumMod val="60000"/>
                <a:lumOff val="40000"/>
                <a:alpha val="2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9395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77" y="483030"/>
            <a:ext cx="1980000" cy="1980000"/>
          </a:xfrm>
          <a:prstGeom prst="rect">
            <a:avLst/>
          </a:prstGeom>
          <a:effectLst>
            <a:glow rad="571500">
              <a:schemeClr val="tx2">
                <a:lumMod val="60000"/>
                <a:lumOff val="40000"/>
                <a:alpha val="28000"/>
              </a:schemeClr>
            </a:glow>
          </a:effectLst>
        </p:spPr>
      </p:pic>
      <p:pic>
        <p:nvPicPr>
          <p:cNvPr id="11" name="Picture 10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49" y="483030"/>
            <a:ext cx="1980000" cy="1980000"/>
          </a:xfrm>
          <a:prstGeom prst="rect">
            <a:avLst/>
          </a:prstGeom>
          <a:effectLst>
            <a:glow rad="571500">
              <a:srgbClr val="DE0026">
                <a:alpha val="20000"/>
              </a:srgb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898057" y="2626543"/>
            <a:ext cx="29523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2008/2009</a:t>
            </a:r>
          </a:p>
          <a:p>
            <a:pPr algn="ctr"/>
            <a:r>
              <a:rPr lang="en-US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'Industrial' scenario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The world as it is</a:t>
            </a:r>
          </a:p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7357" y="2624574"/>
            <a:ext cx="51955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Helvetica Light"/>
              </a:rPr>
              <a:t>2008/2009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Helvetica Light"/>
              </a:rPr>
              <a:t>'Pre-industrial' scenario</a:t>
            </a:r>
          </a:p>
          <a:p>
            <a:pPr algn="ctr"/>
            <a:r>
              <a:rPr lang="en-US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Helvetica Light"/>
              </a:rPr>
              <a:t>The world without human emissions</a:t>
            </a:r>
          </a:p>
        </p:txBody>
      </p:sp>
    </p:spTree>
    <p:extLst>
      <p:ext uri="{BB962C8B-B14F-4D97-AF65-F5344CB8AC3E}">
        <p14:creationId xmlns:p14="http://schemas.microsoft.com/office/powerpoint/2010/main" val="3465117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77" y="483030"/>
            <a:ext cx="1980000" cy="1980000"/>
          </a:xfrm>
          <a:prstGeom prst="rect">
            <a:avLst/>
          </a:prstGeom>
          <a:effectLst>
            <a:glow rad="571500">
              <a:schemeClr val="tx2">
                <a:lumMod val="60000"/>
                <a:lumOff val="40000"/>
                <a:alpha val="28000"/>
              </a:schemeClr>
            </a:glow>
          </a:effectLst>
        </p:spPr>
      </p:pic>
      <p:pic>
        <p:nvPicPr>
          <p:cNvPr id="11" name="Picture 10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49" y="483030"/>
            <a:ext cx="1980000" cy="1980000"/>
          </a:xfrm>
          <a:prstGeom prst="rect">
            <a:avLst/>
          </a:prstGeom>
          <a:effectLst>
            <a:glow rad="571500">
              <a:srgbClr val="DE0026">
                <a:alpha val="20000"/>
              </a:srgb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898057" y="2626543"/>
            <a:ext cx="29523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2008/2009</a:t>
            </a:r>
          </a:p>
          <a:p>
            <a:pPr algn="ctr"/>
            <a:r>
              <a:rPr lang="en-US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'Industrial' scenario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The world as it is</a:t>
            </a:r>
          </a:p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7357" y="2624574"/>
            <a:ext cx="51955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Helvetica Light"/>
              </a:rPr>
              <a:t>2008/2009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Helvetica Light"/>
              </a:rPr>
              <a:t>'Pre-industrial' scenario</a:t>
            </a:r>
          </a:p>
          <a:p>
            <a:pPr algn="ctr"/>
            <a:r>
              <a:rPr lang="en-US" sz="1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Helvetica Light"/>
              </a:rPr>
              <a:t>The world without human emissions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1" y="4459290"/>
            <a:ext cx="3809175" cy="1815569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0001" y="5890139"/>
            <a:ext cx="4350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dirty="0">
              <a:latin typeface="Calibri Light" panose="020F0302020204030204" pitchFamily="34" charset="0"/>
              <a:cs typeface="Helvetica Light"/>
            </a:endParaRPr>
          </a:p>
          <a:p>
            <a:pPr algn="ctr" eaLnBrk="1" hangingPunct="1"/>
            <a:r>
              <a:rPr lang="en-US" sz="2000" dirty="0">
                <a:latin typeface="Calibri light"/>
                <a:cs typeface="Calibri light"/>
              </a:rPr>
              <a:t>FFDI = </a:t>
            </a:r>
            <a:r>
              <a:rPr lang="en-US" sz="2000" dirty="0" err="1">
                <a:latin typeface="Calibri light"/>
                <a:cs typeface="Calibri light"/>
              </a:rPr>
              <a:t>ƒ</a:t>
            </a:r>
            <a:r>
              <a:rPr lang="en-US" sz="2000" dirty="0">
                <a:latin typeface="Calibri light"/>
                <a:cs typeface="Calibri light"/>
              </a:rPr>
              <a:t>(T, RH, Wind, DF)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48" y="4575369"/>
            <a:ext cx="2616057" cy="1867338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0001" y="3573403"/>
            <a:ext cx="91439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dirty="0">
              <a:latin typeface="Calibri Light" panose="020F0302020204030204" pitchFamily="34" charset="0"/>
              <a:cs typeface="Helvetica Light"/>
            </a:endParaRPr>
          </a:p>
          <a:p>
            <a:pPr algn="ctr" eaLnBrk="1" hangingPunct="1"/>
            <a:r>
              <a:rPr lang="en-US" sz="2000" dirty="0">
                <a:latin typeface="Calibri light"/>
                <a:cs typeface="Calibri light"/>
              </a:rPr>
              <a:t>Daily Forest Fire Danger Index calculated over southeast Australia </a:t>
            </a:r>
          </a:p>
        </p:txBody>
      </p:sp>
    </p:spTree>
    <p:extLst>
      <p:ext uri="{BB962C8B-B14F-4D97-AF65-F5344CB8AC3E}">
        <p14:creationId xmlns:p14="http://schemas.microsoft.com/office/powerpoint/2010/main" val="200568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23985" y="2019464"/>
            <a:ext cx="283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Calibri Light" panose="020F0302020204030204" pitchFamily="34" charset="0"/>
              </a:rPr>
              <a:t>Sept. 2008 – Feb. 2009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85" y="651382"/>
            <a:ext cx="2726239" cy="1299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" y="-104586"/>
            <a:ext cx="5568669" cy="6857998"/>
          </a:xfrm>
          <a:prstGeom prst="rect">
            <a:avLst/>
          </a:prstGeom>
        </p:spPr>
      </p:pic>
      <p:pic>
        <p:nvPicPr>
          <p:cNvPr id="2" name="Picture 1" descr="R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63" y="4316601"/>
            <a:ext cx="3042497" cy="6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9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23985" y="2019464"/>
            <a:ext cx="283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Calibri Light" panose="020F0302020204030204" pitchFamily="34" charset="0"/>
              </a:rPr>
              <a:t>Sept. 2008 – Feb. 2009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85" y="651382"/>
            <a:ext cx="2726239" cy="1299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" y="-104586"/>
            <a:ext cx="5568668" cy="6857998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931647" y="433294"/>
            <a:ext cx="3003177" cy="1658471"/>
          </a:xfrm>
          <a:custGeom>
            <a:avLst/>
            <a:gdLst>
              <a:gd name="connsiteX0" fmla="*/ 1763059 w 3003177"/>
              <a:gd name="connsiteY0" fmla="*/ 1568824 h 1658471"/>
              <a:gd name="connsiteX1" fmla="*/ 1688353 w 3003177"/>
              <a:gd name="connsiteY1" fmla="*/ 1374588 h 1658471"/>
              <a:gd name="connsiteX2" fmla="*/ 3003177 w 3003177"/>
              <a:gd name="connsiteY2" fmla="*/ 612588 h 1658471"/>
              <a:gd name="connsiteX3" fmla="*/ 2704353 w 3003177"/>
              <a:gd name="connsiteY3" fmla="*/ 283882 h 1658471"/>
              <a:gd name="connsiteX4" fmla="*/ 2166471 w 3003177"/>
              <a:gd name="connsiteY4" fmla="*/ 0 h 1658471"/>
              <a:gd name="connsiteX5" fmla="*/ 1270000 w 3003177"/>
              <a:gd name="connsiteY5" fmla="*/ 0 h 1658471"/>
              <a:gd name="connsiteX6" fmla="*/ 388471 w 3003177"/>
              <a:gd name="connsiteY6" fmla="*/ 59765 h 1658471"/>
              <a:gd name="connsiteX7" fmla="*/ 179294 w 3003177"/>
              <a:gd name="connsiteY7" fmla="*/ 463177 h 1658471"/>
              <a:gd name="connsiteX8" fmla="*/ 44824 w 3003177"/>
              <a:gd name="connsiteY8" fmla="*/ 1016000 h 1658471"/>
              <a:gd name="connsiteX9" fmla="*/ 0 w 3003177"/>
              <a:gd name="connsiteY9" fmla="*/ 1494118 h 1658471"/>
              <a:gd name="connsiteX10" fmla="*/ 44824 w 3003177"/>
              <a:gd name="connsiteY10" fmla="*/ 1658471 h 1658471"/>
              <a:gd name="connsiteX11" fmla="*/ 1763059 w 3003177"/>
              <a:gd name="connsiteY11" fmla="*/ 1568824 h 165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3177" h="1658471">
                <a:moveTo>
                  <a:pt x="1763059" y="1568824"/>
                </a:moveTo>
                <a:lnTo>
                  <a:pt x="1688353" y="1374588"/>
                </a:lnTo>
                <a:lnTo>
                  <a:pt x="3003177" y="612588"/>
                </a:lnTo>
                <a:lnTo>
                  <a:pt x="2704353" y="283882"/>
                </a:lnTo>
                <a:lnTo>
                  <a:pt x="2166471" y="0"/>
                </a:lnTo>
                <a:lnTo>
                  <a:pt x="1270000" y="0"/>
                </a:lnTo>
                <a:lnTo>
                  <a:pt x="388471" y="59765"/>
                </a:lnTo>
                <a:lnTo>
                  <a:pt x="179294" y="463177"/>
                </a:lnTo>
                <a:lnTo>
                  <a:pt x="44824" y="1016000"/>
                </a:lnTo>
                <a:lnTo>
                  <a:pt x="0" y="1494118"/>
                </a:lnTo>
                <a:lnTo>
                  <a:pt x="44824" y="1658471"/>
                </a:lnTo>
                <a:lnTo>
                  <a:pt x="1763059" y="1568824"/>
                </a:lnTo>
                <a:close/>
              </a:path>
            </a:pathLst>
          </a:custGeom>
          <a:solidFill>
            <a:srgbClr val="FFFFF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16828" y="4241896"/>
            <a:ext cx="116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+38%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1370" y="4963505"/>
            <a:ext cx="116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+17%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0813" y="3835772"/>
            <a:ext cx="2523477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AU" dirty="0">
                <a:latin typeface="Calibri Light" panose="020F0302020204030204" pitchFamily="34" charset="0"/>
              </a:rPr>
              <a:t>There was at least a 17% increase in </a:t>
            </a:r>
            <a:r>
              <a:rPr lang="en-AU" i="1" dirty="0">
                <a:latin typeface="Calibri Light" panose="020F0302020204030204" pitchFamily="34" charset="0"/>
              </a:rPr>
              <a:t>catastrophic</a:t>
            </a:r>
            <a:r>
              <a:rPr lang="en-AU" dirty="0">
                <a:latin typeface="Calibri Light" panose="020F0302020204030204" pitchFamily="34" charset="0"/>
              </a:rPr>
              <a:t> fire weather days due to anthropogenic climate change. </a:t>
            </a:r>
            <a:endParaRPr lang="en-US" dirty="0">
              <a:latin typeface="Calibri Light" panose="020F0302020204030204" pitchFamily="34" charset="0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20978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23985" y="2019464"/>
            <a:ext cx="283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Calibri Light" panose="020F0302020204030204" pitchFamily="34" charset="0"/>
              </a:rPr>
              <a:t>Sept. 2008 – Feb. 2009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85" y="651382"/>
            <a:ext cx="2726239" cy="1299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" y="-104586"/>
            <a:ext cx="5568668" cy="68579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1370" y="4993387"/>
            <a:ext cx="116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+17%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3063" y="5163112"/>
            <a:ext cx="116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+11%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4874" y="5502562"/>
            <a:ext cx="116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+1%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8754" y="5472680"/>
            <a:ext cx="116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+4%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9742" y="5487621"/>
            <a:ext cx="116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+5%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3202" y="5490622"/>
            <a:ext cx="57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-8%</a:t>
            </a:r>
          </a:p>
        </p:txBody>
      </p:sp>
      <p:pic>
        <p:nvPicPr>
          <p:cNvPr id="16" name="Picture 15" descr="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63" y="4316601"/>
            <a:ext cx="3042497" cy="6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04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FDI_SEAUS_DJ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3" y="1060985"/>
            <a:ext cx="8133928" cy="43322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02481" y="5091169"/>
            <a:ext cx="2745774" cy="5606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80890" y="5560394"/>
            <a:ext cx="329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Adapted from Clarke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et al.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(2012)</a:t>
            </a:r>
          </a:p>
        </p:txBody>
      </p:sp>
    </p:spTree>
    <p:extLst>
      <p:ext uri="{BB962C8B-B14F-4D97-AF65-F5344CB8AC3E}">
        <p14:creationId xmlns:p14="http://schemas.microsoft.com/office/powerpoint/2010/main" val="416518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etruck.jp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t="7780" r="15944" b="2337"/>
          <a:stretch/>
        </p:blipFill>
        <p:spPr>
          <a:xfrm>
            <a:off x="0" y="0"/>
            <a:ext cx="923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9282"/>
      </p:ext>
    </p:extLst>
  </p:cSld>
  <p:clrMapOvr>
    <a:masterClrMapping/>
  </p:clrMapOvr>
  <p:transition spd="med" advClick="0" advTm="3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705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Light"/>
              <a:cs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3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Case study: SE Aus. fire weather</a:t>
            </a:r>
          </a:p>
        </p:txBody>
      </p:sp>
      <p:pic>
        <p:nvPicPr>
          <p:cNvPr id="25" name="Picture 24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2" y="3728937"/>
            <a:ext cx="1440000" cy="1440000"/>
          </a:xfrm>
          <a:prstGeom prst="rect">
            <a:avLst/>
          </a:prstGeom>
          <a:effectLst>
            <a:glow rad="317500">
              <a:srgbClr val="DE0026">
                <a:alpha val="30000"/>
              </a:srgbClr>
            </a:glow>
          </a:effectLst>
        </p:spPr>
      </p:pic>
      <p:pic>
        <p:nvPicPr>
          <p:cNvPr id="26" name="Picture 25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33" y="3728937"/>
            <a:ext cx="1440000" cy="1440000"/>
          </a:xfrm>
          <a:prstGeom prst="rect">
            <a:avLst/>
          </a:prstGeom>
          <a:noFill/>
          <a:effectLst>
            <a:glow rad="317500">
              <a:srgbClr val="2B6AA5">
                <a:alpha val="25000"/>
              </a:srgbClr>
            </a:glow>
          </a:effectLst>
        </p:spPr>
      </p:pic>
      <p:sp>
        <p:nvSpPr>
          <p:cNvPr id="27" name="TextBox 26"/>
          <p:cNvSpPr txBox="1"/>
          <p:nvPr/>
        </p:nvSpPr>
        <p:spPr>
          <a:xfrm>
            <a:off x="2920570" y="192784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La Niña</a:t>
            </a:r>
            <a:endParaRPr lang="en-US" dirty="0">
              <a:solidFill>
                <a:schemeClr val="bg1">
                  <a:lumMod val="65000"/>
                </a:schemeClr>
              </a:solidFill>
              <a:latin typeface="Helvetica Light"/>
              <a:cs typeface="Helvetica Light"/>
            </a:endParaRPr>
          </a:p>
          <a:p>
            <a:pPr algn="ctr"/>
            <a:endParaRPr lang="en-US" sz="2400" dirty="0">
              <a:solidFill>
                <a:srgbClr val="DE0026"/>
              </a:solidFill>
              <a:latin typeface="Helvetica Light"/>
              <a:cs typeface="Helvetica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20570" y="411239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El Niño</a:t>
            </a:r>
            <a:endParaRPr lang="en-US" dirty="0">
              <a:solidFill>
                <a:schemeClr val="bg1">
                  <a:lumMod val="65000"/>
                </a:schemeClr>
              </a:solidFill>
              <a:latin typeface="Helvetica Light"/>
              <a:cs typeface="Helvetica Light"/>
            </a:endParaRPr>
          </a:p>
          <a:p>
            <a:pPr algn="ctr"/>
            <a:endParaRPr lang="en-US" sz="2400" dirty="0">
              <a:solidFill>
                <a:srgbClr val="DE0026"/>
              </a:solidFill>
              <a:latin typeface="Helvetica Light"/>
              <a:cs typeface="Helvetica Light"/>
            </a:endParaRPr>
          </a:p>
        </p:txBody>
      </p:sp>
      <p:pic>
        <p:nvPicPr>
          <p:cNvPr id="29" name="Picture 28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2" y="1553203"/>
            <a:ext cx="1440000" cy="1440000"/>
          </a:xfrm>
          <a:prstGeom prst="rect">
            <a:avLst/>
          </a:prstGeom>
          <a:effectLst>
            <a:glow rad="317500">
              <a:srgbClr val="DE0026">
                <a:alpha val="30000"/>
              </a:srgbClr>
            </a:glow>
          </a:effectLst>
        </p:spPr>
      </p:pic>
      <p:pic>
        <p:nvPicPr>
          <p:cNvPr id="30" name="Picture 29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33" y="1553203"/>
            <a:ext cx="1440000" cy="1440000"/>
          </a:xfrm>
          <a:prstGeom prst="rect">
            <a:avLst/>
          </a:prstGeom>
          <a:effectLst>
            <a:glow rad="317500">
              <a:srgbClr val="2725F5">
                <a:alpha val="25000"/>
              </a:srgbClr>
            </a:glow>
          </a:effectLst>
        </p:spPr>
      </p:pic>
      <p:sp>
        <p:nvSpPr>
          <p:cNvPr id="31" name="TextBox 30"/>
          <p:cNvSpPr txBox="1"/>
          <p:nvPr/>
        </p:nvSpPr>
        <p:spPr>
          <a:xfrm>
            <a:off x="886616" y="5877322"/>
            <a:ext cx="29523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E0026"/>
                </a:solidFill>
                <a:latin typeface="Helvetica Light"/>
                <a:cs typeface="Helvetica Light"/>
              </a:rPr>
              <a:t>‘Industrial’ world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DE0026"/>
                </a:solidFill>
                <a:latin typeface="Helvetica Light"/>
                <a:cs typeface="Helvetica Light"/>
              </a:rPr>
              <a:t>The world as it is</a:t>
            </a:r>
          </a:p>
          <a:p>
            <a:pPr algn="ctr"/>
            <a:endParaRPr lang="en-US" sz="2400" dirty="0">
              <a:solidFill>
                <a:srgbClr val="DE0026"/>
              </a:solidFill>
              <a:latin typeface="Helvetica Light"/>
              <a:cs typeface="Helvetica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0385" y="5900838"/>
            <a:ext cx="519558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Helvetica Light"/>
                <a:cs typeface="Helvetica Light"/>
              </a:rPr>
              <a:t>‘Pre-industrial’ world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Helvetica Light"/>
                <a:cs typeface="Helvetica Light"/>
              </a:rPr>
              <a:t>Counterfactual world without human emissions</a:t>
            </a:r>
          </a:p>
        </p:txBody>
      </p:sp>
    </p:spTree>
    <p:extLst>
      <p:ext uri="{BB962C8B-B14F-4D97-AF65-F5344CB8AC3E}">
        <p14:creationId xmlns:p14="http://schemas.microsoft.com/office/powerpoint/2010/main" val="3038988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33" y="3728937"/>
            <a:ext cx="1440000" cy="1440000"/>
          </a:xfrm>
          <a:prstGeom prst="rect">
            <a:avLst/>
          </a:prstGeom>
          <a:effectLst>
            <a:glow rad="317500">
              <a:srgbClr val="2725F5">
                <a:alpha val="25000"/>
              </a:srgb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2" y="1553203"/>
            <a:ext cx="1440000" cy="1440000"/>
          </a:xfrm>
          <a:prstGeom prst="rect">
            <a:avLst/>
          </a:prstGeom>
          <a:effectLst>
            <a:glow rad="317500">
              <a:srgbClr val="FF0000">
                <a:alpha val="30000"/>
              </a:srgb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2" y="3728937"/>
            <a:ext cx="1440000" cy="1440000"/>
          </a:xfrm>
          <a:prstGeom prst="rect">
            <a:avLst/>
          </a:prstGeom>
          <a:effectLst>
            <a:glow rad="317500">
              <a:srgbClr val="DE0026">
                <a:alpha val="30000"/>
              </a:srgb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33" y="1553203"/>
            <a:ext cx="1440000" cy="1440000"/>
          </a:xfrm>
          <a:prstGeom prst="rect">
            <a:avLst/>
          </a:prstGeom>
          <a:effectLst>
            <a:glow rad="317500">
              <a:srgbClr val="2B6AA5">
                <a:alpha val="25000"/>
              </a:srgb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0" y="1"/>
            <a:ext cx="9144000" cy="705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Light"/>
              <a:cs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3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Case study: SE Aus. fire weather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0570" y="192784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La Niña</a:t>
            </a:r>
            <a:endParaRPr lang="en-US" dirty="0">
              <a:solidFill>
                <a:schemeClr val="bg1">
                  <a:lumMod val="65000"/>
                </a:schemeClr>
              </a:solidFill>
              <a:latin typeface="Helvetica Light"/>
              <a:cs typeface="Helvetica Light"/>
            </a:endParaRPr>
          </a:p>
          <a:p>
            <a:pPr algn="ctr"/>
            <a:endParaRPr lang="en-US" sz="2400" dirty="0">
              <a:solidFill>
                <a:srgbClr val="DE0026"/>
              </a:solidFill>
              <a:latin typeface="Helvetica Light"/>
              <a:cs typeface="Helvetica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20570" y="411239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Helvetica Light"/>
                <a:cs typeface="Helvetica Light"/>
              </a:rPr>
              <a:t>El Niño</a:t>
            </a:r>
            <a:endParaRPr lang="en-US" dirty="0">
              <a:solidFill>
                <a:schemeClr val="bg1">
                  <a:lumMod val="65000"/>
                </a:schemeClr>
              </a:solidFill>
              <a:latin typeface="Helvetica Light"/>
              <a:cs typeface="Helvetica Light"/>
            </a:endParaRPr>
          </a:p>
          <a:p>
            <a:pPr algn="ctr"/>
            <a:endParaRPr lang="en-US" sz="2400" dirty="0">
              <a:solidFill>
                <a:srgbClr val="DE0026"/>
              </a:solidFill>
              <a:latin typeface="Helvetica Light"/>
              <a:cs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6616" y="5877322"/>
            <a:ext cx="29523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E0026"/>
                </a:solidFill>
                <a:latin typeface="Helvetica Light"/>
                <a:cs typeface="Helvetica Light"/>
              </a:rPr>
              <a:t>‘Industrial’ world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DE0026"/>
                </a:solidFill>
                <a:latin typeface="Helvetica Light"/>
                <a:cs typeface="Helvetica Light"/>
              </a:rPr>
              <a:t>The world as it is</a:t>
            </a:r>
          </a:p>
          <a:p>
            <a:pPr algn="ctr"/>
            <a:endParaRPr lang="en-US" sz="2400" dirty="0">
              <a:solidFill>
                <a:srgbClr val="DE0026"/>
              </a:solidFill>
              <a:latin typeface="Helvetica Light"/>
              <a:cs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0385" y="5900838"/>
            <a:ext cx="519558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Helvetica Light"/>
                <a:cs typeface="Helvetica Light"/>
              </a:rPr>
              <a:t>‘Pre-industrial’ world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Helvetica Light"/>
                <a:cs typeface="Helvetica Light"/>
              </a:rPr>
              <a:t>Counterfactual world without human emissions</a:t>
            </a:r>
          </a:p>
        </p:txBody>
      </p:sp>
    </p:spTree>
    <p:extLst>
      <p:ext uri="{BB962C8B-B14F-4D97-AF65-F5344CB8AC3E}">
        <p14:creationId xmlns:p14="http://schemas.microsoft.com/office/powerpoint/2010/main" val="3281773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42" y="1573444"/>
            <a:ext cx="7743916" cy="34064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2450" y="5332230"/>
            <a:ext cx="803415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AU" dirty="0"/>
              <a:t>On average, anthropogenic climate change lengthens the fire season by 8 days.</a:t>
            </a:r>
          </a:p>
          <a:p>
            <a:endParaRPr lang="en-AU" dirty="0"/>
          </a:p>
          <a:p>
            <a:r>
              <a:rPr lang="en-AU" dirty="0"/>
              <a:t>On average, a change in ENSO phase from La Niña to El Niño conditions lengthens the fire season by 47 days.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705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Light"/>
              <a:cs typeface="Helvetica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33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Helvetica Light"/>
                <a:cs typeface="Helvetica Light"/>
              </a:rPr>
              <a:t>Case study: SE Aus. fire weather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21232" y="1146417"/>
            <a:ext cx="5765367" cy="309048"/>
            <a:chOff x="1425847" y="4467452"/>
            <a:chExt cx="5765367" cy="309048"/>
          </a:xfrm>
        </p:grpSpPr>
        <p:sp>
          <p:nvSpPr>
            <p:cNvPr id="11" name="TextBox 10"/>
            <p:cNvSpPr txBox="1"/>
            <p:nvPr/>
          </p:nvSpPr>
          <p:spPr>
            <a:xfrm>
              <a:off x="1735810" y="4467452"/>
              <a:ext cx="54554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Industrial climate                Pre-industrial climate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25847" y="4513945"/>
              <a:ext cx="309963" cy="262555"/>
            </a:xfrm>
            <a:prstGeom prst="rect">
              <a:avLst/>
            </a:prstGeom>
            <a:solidFill>
              <a:srgbClr val="F4F3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98559" y="4512674"/>
              <a:ext cx="309963" cy="262555"/>
            </a:xfrm>
            <a:prstGeom prst="rect">
              <a:avLst/>
            </a:prstGeom>
            <a:solidFill>
              <a:srgbClr val="A0C7F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375718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64626" y="1111763"/>
            <a:ext cx="8809274" cy="787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616" y="1171087"/>
            <a:ext cx="8297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cs typeface="Helvetica Light"/>
              </a:rPr>
              <a:t>We have developed a citizen science climate modelling project capable of simulating extreme weather events over Australia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705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33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cs typeface="Helvetica Light"/>
              </a:rPr>
              <a:t>Conclusions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616" y="2106850"/>
            <a:ext cx="866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Helvetica Light"/>
              </a:rPr>
              <a:t>The </a:t>
            </a:r>
            <a:r>
              <a:rPr lang="en-US" dirty="0" err="1">
                <a:cs typeface="Helvetica Light"/>
              </a:rPr>
              <a:t>Weather@Home</a:t>
            </a:r>
            <a:r>
              <a:rPr lang="en-US" dirty="0">
                <a:cs typeface="Helvetica Light"/>
              </a:rPr>
              <a:t> Australia-New Zealand project was launched in 2014 and has been extremely successful.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4626" y="3169829"/>
            <a:ext cx="8809274" cy="787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Helvetica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9616" y="2852359"/>
            <a:ext cx="8297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cs typeface="Helvetica Light"/>
              </a:rPr>
              <a:t>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cs typeface="Helvetica Light"/>
              </a:rPr>
              <a:t>This dataset has been widely used in attribution studies and is freely available to the research community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616" y="4069728"/>
            <a:ext cx="866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Helvetica Light"/>
              </a:rPr>
              <a:t>A number of studies have been completed for a range of extreme weather events, including heat waves, atmospheric blocking, rainfall and fire weather.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626" y="5495840"/>
            <a:ext cx="8809274" cy="7874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Helvetica Light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cs typeface="Helvetica Light"/>
              </a:rPr>
              <a:t>Black et al. (2016). </a:t>
            </a:r>
            <a:r>
              <a:rPr lang="en-AU" dirty="0">
                <a:solidFill>
                  <a:schemeClr val="tx1"/>
                </a:solidFill>
              </a:rPr>
              <a:t>The </a:t>
            </a:r>
            <a:r>
              <a:rPr lang="en-AU" dirty="0" err="1">
                <a:solidFill>
                  <a:schemeClr val="tx1"/>
                </a:solidFill>
              </a:rPr>
              <a:t>weather@home</a:t>
            </a:r>
            <a:r>
              <a:rPr lang="en-AU" dirty="0">
                <a:solidFill>
                  <a:schemeClr val="tx1"/>
                </a:solidFill>
              </a:rPr>
              <a:t> regional climate modelling project for Australia and New Zealand, </a:t>
            </a:r>
            <a:r>
              <a:rPr lang="en-AU" i="1" dirty="0">
                <a:solidFill>
                  <a:schemeClr val="tx1"/>
                </a:solidFill>
              </a:rPr>
              <a:t>Geoscientific Model Development</a:t>
            </a:r>
            <a:r>
              <a:rPr lang="en-AU" dirty="0">
                <a:solidFill>
                  <a:schemeClr val="tx1"/>
                </a:solidFill>
              </a:rPr>
              <a:t>, 9, 3161-3175.</a:t>
            </a:r>
          </a:p>
          <a:p>
            <a:pPr algn="ctr"/>
            <a:endParaRPr lang="en-US" dirty="0"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722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retruck.jpg"/>
          <p:cNvPicPr>
            <a:picLocks noChangeAspect="1"/>
          </p:cNvPicPr>
          <p:nvPr/>
        </p:nvPicPr>
        <p:blipFill rotWithShape="1"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t="7780" r="15511" b="2337"/>
          <a:stretch/>
        </p:blipFill>
        <p:spPr>
          <a:xfrm>
            <a:off x="0" y="0"/>
            <a:ext cx="928951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5683" y="3174975"/>
            <a:ext cx="6416994" cy="707886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November 2013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Blazing row over fires and climate change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4539" y="2744901"/>
            <a:ext cx="4130201" cy="541220"/>
            <a:chOff x="487422" y="514924"/>
            <a:chExt cx="3070644" cy="402376"/>
          </a:xfrm>
        </p:grpSpPr>
        <p:sp>
          <p:nvSpPr>
            <p:cNvPr id="9" name="Rectangle 8"/>
            <p:cNvSpPr/>
            <p:nvPr/>
          </p:nvSpPr>
          <p:spPr>
            <a:xfrm>
              <a:off x="487422" y="514924"/>
              <a:ext cx="3070644" cy="402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745" y="593862"/>
              <a:ext cx="2956236" cy="30055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315682" y="1912862"/>
            <a:ext cx="7109477" cy="707886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October 2013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Australian bushfires fan global warming debate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99" y="1307859"/>
            <a:ext cx="2615969" cy="780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315682" y="489656"/>
            <a:ext cx="7109477" cy="707886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May 2016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Might Be Causing Massive Canadian Wildfires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3099" y="234028"/>
            <a:ext cx="3591956" cy="393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30" y="222270"/>
            <a:ext cx="3261885" cy="39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3248"/>
      </p:ext>
    </p:extLst>
  </p:cSld>
  <p:clrMapOvr>
    <a:masterClrMapping/>
  </p:clrMapOvr>
  <p:transition spd="med" advClick="0" advTm="3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AR_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6" y="840949"/>
            <a:ext cx="8281692" cy="36363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7037" y="5396749"/>
            <a:ext cx="150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Risk Ratio =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46733" y="5119750"/>
            <a:ext cx="31118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err="1">
                <a:solidFill>
                  <a:srgbClr val="FF0000"/>
                </a:solidFill>
              </a:rPr>
              <a:t>Pr</a:t>
            </a:r>
            <a:r>
              <a:rPr lang="en-AU" sz="2000" dirty="0">
                <a:solidFill>
                  <a:srgbClr val="FF0000"/>
                </a:solidFill>
              </a:rPr>
              <a:t> (industrial climate)</a:t>
            </a:r>
          </a:p>
          <a:p>
            <a:endParaRPr lang="en-AU" dirty="0"/>
          </a:p>
          <a:p>
            <a:pPr algn="ctr"/>
            <a:r>
              <a:rPr lang="en-AU" sz="2000" dirty="0" err="1">
                <a:solidFill>
                  <a:srgbClr val="00B050"/>
                </a:solidFill>
              </a:rPr>
              <a:t>Pr</a:t>
            </a:r>
            <a:r>
              <a:rPr lang="en-AU" sz="2000" dirty="0">
                <a:solidFill>
                  <a:srgbClr val="00B050"/>
                </a:solidFill>
              </a:rPr>
              <a:t> (non-industrial climate)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54823" y="5581415"/>
            <a:ext cx="26464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63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720" y="3792919"/>
            <a:ext cx="1973624" cy="3167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2" y="2019312"/>
            <a:ext cx="4654576" cy="35472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81547" y="2306254"/>
            <a:ext cx="3612277" cy="661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Helvetica Light"/>
                <a:cs typeface="Helvetica Light"/>
              </a:rPr>
              <a:t>Global climate model:</a:t>
            </a:r>
          </a:p>
          <a:p>
            <a:pPr algn="ctr"/>
            <a:r>
              <a:rPr lang="en-US" sz="1600" dirty="0">
                <a:latin typeface="Helvetica Light"/>
                <a:cs typeface="Helvetica Light"/>
              </a:rPr>
              <a:t>HadAM3P (1.875°x 1.25°, 19 levels)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1547" y="3249136"/>
            <a:ext cx="3612277" cy="661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latin typeface="Helvetica Light"/>
                <a:cs typeface="Helvetica Light"/>
              </a:rPr>
              <a:t>Nested regional climate model: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latin typeface="Helvetica Light"/>
                <a:cs typeface="Helvetica Light"/>
              </a:rPr>
              <a:t>HadRM3P (0.44°x 0.44°, 19 levels)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1547" y="4211020"/>
            <a:ext cx="3612277" cy="661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latin typeface="Helvetica Light"/>
                <a:cs typeface="Helvetica Light"/>
              </a:rPr>
              <a:t>AMIP-style simulations, daily fields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latin typeface="Helvetica Light"/>
                <a:cs typeface="Helvetica Light"/>
              </a:rPr>
              <a:t>Perturbed initial conditions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9144000" cy="705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Light"/>
              <a:cs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33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Helvetica Light"/>
                <a:cs typeface="Helvetica Light"/>
              </a:rPr>
              <a:t>Weather@Home</a:t>
            </a:r>
            <a:r>
              <a:rPr lang="en-US" sz="2800" dirty="0">
                <a:latin typeface="Helvetica Light"/>
                <a:cs typeface="Helvetica Light"/>
              </a:rPr>
              <a:t> Australia-New Zealand</a:t>
            </a:r>
          </a:p>
        </p:txBody>
      </p:sp>
    </p:spTree>
    <p:extLst>
      <p:ext uri="{BB962C8B-B14F-4D97-AF65-F5344CB8AC3E}">
        <p14:creationId xmlns:p14="http://schemas.microsoft.com/office/powerpoint/2010/main" val="201789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17 at 3.49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0" t="23323" r="15939" b="23783"/>
          <a:stretch/>
        </p:blipFill>
        <p:spPr>
          <a:xfrm>
            <a:off x="717177" y="448212"/>
            <a:ext cx="7745505" cy="6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8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8589"/>
          <a:stretch/>
        </p:blipFill>
        <p:spPr>
          <a:xfrm>
            <a:off x="158157" y="3812818"/>
            <a:ext cx="2591371" cy="748760"/>
          </a:xfrm>
          <a:prstGeom prst="rect">
            <a:avLst/>
          </a:prstGeom>
        </p:spPr>
      </p:pic>
      <p:pic>
        <p:nvPicPr>
          <p:cNvPr id="5" name="Picture 4" descr="http://t0.gstatic.com/images?q=tbn:ANd9GcR5jLn2fAjatlEBfipEDh3WVxruE2FnDo8jsj8uiuwunSovclVO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33145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OIN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03" y="2057591"/>
            <a:ext cx="8080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t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8" y="2889334"/>
            <a:ext cx="1325167" cy="140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t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1" y="2601302"/>
            <a:ext cx="1325167" cy="140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20" y="4257483"/>
            <a:ext cx="1296144" cy="518457"/>
          </a:xfrm>
          <a:prstGeom prst="rect">
            <a:avLst/>
          </a:prstGeom>
        </p:spPr>
      </p:pic>
      <p:pic>
        <p:nvPicPr>
          <p:cNvPr id="10" name="Picture 8" descr="http://t3.gstatic.com/images?q=tbn:ANd9GcRANakFh6aDiZAdGfVQmxhzW05hb_8zty5P2huUCQUlmwJofDV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72" y="3465396"/>
            <a:ext cx="1656530" cy="143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BOIN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75" y="4633230"/>
            <a:ext cx="809026" cy="35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93263" y="4299030"/>
            <a:ext cx="1356265" cy="316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009967" flipV="1">
            <a:off x="1968948" y="2199029"/>
            <a:ext cx="1411137" cy="14111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590033">
            <a:off x="1968954" y="3076925"/>
            <a:ext cx="1411137" cy="14111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17840" flipV="1">
            <a:off x="5662835" y="2328473"/>
            <a:ext cx="1411137" cy="14111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2160">
            <a:off x="5675165" y="3254325"/>
            <a:ext cx="1411137" cy="1411137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3550957" y="1538456"/>
            <a:ext cx="752111" cy="678095"/>
          </a:xfrm>
          <a:custGeom>
            <a:avLst/>
            <a:gdLst>
              <a:gd name="connsiteX0" fmla="*/ 0 w 752111"/>
              <a:gd name="connsiteY0" fmla="*/ 0 h 678095"/>
              <a:gd name="connsiteX1" fmla="*/ 49319 w 752111"/>
              <a:gd name="connsiteY1" fmla="*/ 678095 h 678095"/>
              <a:gd name="connsiteX2" fmla="*/ 752111 w 752111"/>
              <a:gd name="connsiteY2" fmla="*/ 628779 h 678095"/>
              <a:gd name="connsiteX3" fmla="*/ 715122 w 752111"/>
              <a:gd name="connsiteY3" fmla="*/ 0 h 678095"/>
              <a:gd name="connsiteX4" fmla="*/ 0 w 752111"/>
              <a:gd name="connsiteY4" fmla="*/ 0 h 67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111" h="678095">
                <a:moveTo>
                  <a:pt x="0" y="0"/>
                </a:moveTo>
                <a:lnTo>
                  <a:pt x="49319" y="678095"/>
                </a:lnTo>
                <a:lnTo>
                  <a:pt x="752111" y="628779"/>
                </a:lnTo>
                <a:lnTo>
                  <a:pt x="71512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creen Shot 2014-11-17 at 3.49.35 p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0" t="21276" r="15939" b="21921"/>
          <a:stretch/>
        </p:blipFill>
        <p:spPr>
          <a:xfrm>
            <a:off x="3595271" y="1552074"/>
            <a:ext cx="672090" cy="635433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3846861" y="3511095"/>
            <a:ext cx="986374" cy="887687"/>
          </a:xfrm>
          <a:custGeom>
            <a:avLst/>
            <a:gdLst>
              <a:gd name="connsiteX0" fmla="*/ 0 w 986374"/>
              <a:gd name="connsiteY0" fmla="*/ 86303 h 887687"/>
              <a:gd name="connsiteX1" fmla="*/ 912396 w 986374"/>
              <a:gd name="connsiteY1" fmla="*/ 0 h 887687"/>
              <a:gd name="connsiteX2" fmla="*/ 986374 w 986374"/>
              <a:gd name="connsiteY2" fmla="*/ 628778 h 887687"/>
              <a:gd name="connsiteX3" fmla="*/ 147956 w 986374"/>
              <a:gd name="connsiteY3" fmla="*/ 887687 h 887687"/>
              <a:gd name="connsiteX4" fmla="*/ 0 w 986374"/>
              <a:gd name="connsiteY4" fmla="*/ 86303 h 88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374" h="887687">
                <a:moveTo>
                  <a:pt x="0" y="86303"/>
                </a:moveTo>
                <a:lnTo>
                  <a:pt x="912396" y="0"/>
                </a:lnTo>
                <a:lnTo>
                  <a:pt x="986374" y="628778"/>
                </a:lnTo>
                <a:lnTo>
                  <a:pt x="147956" y="887687"/>
                </a:lnTo>
                <a:lnTo>
                  <a:pt x="0" y="863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creen Shot 2014-11-17 at 3.49.35 p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0" t="21276" r="15939" b="19232"/>
          <a:stretch/>
        </p:blipFill>
        <p:spPr>
          <a:xfrm rot="21045389">
            <a:off x="3950200" y="3560101"/>
            <a:ext cx="862497" cy="7698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85279" y="5759108"/>
            <a:ext cx="466318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Helvetica Light"/>
                <a:cs typeface="Helvetica Light"/>
              </a:rPr>
              <a:t>completed &gt;250,000 simulations</a:t>
            </a:r>
          </a:p>
        </p:txBody>
      </p:sp>
    </p:spTree>
    <p:extLst>
      <p:ext uri="{BB962C8B-B14F-4D97-AF65-F5344CB8AC3E}">
        <p14:creationId xmlns:p14="http://schemas.microsoft.com/office/powerpoint/2010/main" val="274820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705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Light"/>
              <a:cs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3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Helvetica Light"/>
                <a:cs typeface="Helvetica Light"/>
              </a:rPr>
              <a:t>Weather@Home</a:t>
            </a:r>
            <a:r>
              <a:rPr lang="en-US" sz="2800" dirty="0">
                <a:latin typeface="Helvetica Light"/>
                <a:cs typeface="Helvetica Light"/>
              </a:rPr>
              <a:t> Australia-New Zealand</a:t>
            </a:r>
          </a:p>
        </p:txBody>
      </p:sp>
      <p:pic>
        <p:nvPicPr>
          <p:cNvPr id="19" name="Picture 18" descr="NRM_reg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0" y="1255172"/>
            <a:ext cx="4437899" cy="27643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0467" y="870297"/>
            <a:ext cx="2381578" cy="42632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Light"/>
              <a:cs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891262"/>
            <a:ext cx="2495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Light"/>
                <a:cs typeface="Helvetica Light"/>
              </a:rPr>
              <a:t>Model evaluation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8134" y="6383102"/>
            <a:ext cx="7558298" cy="338554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See model description and evaluation paper: Geoscientific Model Development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297" y="4239129"/>
            <a:ext cx="879437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combination of large ensemble size and model resolution allows a range of extreme events to be examined with well-constrained estimates of sampling uncertainty.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297" y="5411087"/>
            <a:ext cx="87943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model resolves many climate features important for Australia including the influence of ENSO on driving natural climate variability.</a:t>
            </a:r>
          </a:p>
        </p:txBody>
      </p:sp>
    </p:spTree>
    <p:extLst>
      <p:ext uri="{BB962C8B-B14F-4D97-AF65-F5344CB8AC3E}">
        <p14:creationId xmlns:p14="http://schemas.microsoft.com/office/powerpoint/2010/main" val="156555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ART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86" y="1738098"/>
            <a:ext cx="1980000" cy="1980000"/>
          </a:xfrm>
          <a:prstGeom prst="rect">
            <a:avLst/>
          </a:prstGeom>
          <a:effectLst>
            <a:glow rad="571500">
              <a:srgbClr val="DE0026">
                <a:alpha val="20000"/>
              </a:srgb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898057" y="3881611"/>
            <a:ext cx="29523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r>
              <a:rPr lang="en-US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'Industrial' scenario</a:t>
            </a:r>
          </a:p>
          <a:p>
            <a:pPr algn="ctr">
              <a:spcBef>
                <a:spcPts val="600"/>
              </a:spcBef>
            </a:pPr>
            <a:r>
              <a:rPr lang="en-US" sz="1200" i="1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The world as it is</a:t>
            </a:r>
          </a:p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0646" y="4282819"/>
            <a:ext cx="885057" cy="885057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3839" y="2392573"/>
            <a:ext cx="1057371" cy="1057371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9953" t="42934" r="48590" b="18102"/>
          <a:stretch/>
        </p:blipFill>
        <p:spPr>
          <a:xfrm>
            <a:off x="4842570" y="1021975"/>
            <a:ext cx="832384" cy="586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61371" y="757877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Helvetica Light"/>
              </a:rPr>
              <a:t>Observed daily SST fields (OSTIA)</a:t>
            </a:r>
            <a:endParaRPr lang="en-US" sz="1200" i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5513" y="2468584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r>
              <a:rPr lang="en-US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Present-day (industrial) levels of greenhouse gasses, ozone and aerosols</a:t>
            </a:r>
            <a:endParaRPr lang="en-US" sz="1200" i="1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1371" y="4014109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399315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r>
              <a:rPr lang="en-US" dirty="0">
                <a:solidFill>
                  <a:srgbClr val="399315"/>
                </a:solidFill>
                <a:latin typeface="Calibri Light" panose="020F0302020204030204" pitchFamily="34" charset="0"/>
                <a:cs typeface="Helvetica Light"/>
              </a:rPr>
              <a:t>Natural forcing factors </a:t>
            </a:r>
          </a:p>
          <a:p>
            <a:pPr algn="ctr"/>
            <a:r>
              <a:rPr lang="en-US" dirty="0">
                <a:solidFill>
                  <a:srgbClr val="399315"/>
                </a:solidFill>
                <a:latin typeface="Calibri Light" panose="020F0302020204030204" pitchFamily="34" charset="0"/>
                <a:cs typeface="Helvetica Light"/>
              </a:rPr>
              <a:t>(e.g., changes in volcanic aerosols and solar irradiance</a:t>
            </a:r>
            <a:r>
              <a:rPr lang="en-US" dirty="0">
                <a:solidFill>
                  <a:srgbClr val="DE0026"/>
                </a:solidFill>
                <a:latin typeface="Calibri Light" panose="020F0302020204030204" pitchFamily="34" charset="0"/>
                <a:cs typeface="Helvetica Light"/>
              </a:rPr>
              <a:t>)</a:t>
            </a:r>
            <a:endParaRPr lang="en-US" sz="1200" i="1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  <a:p>
            <a:pPr algn="ctr"/>
            <a:endParaRPr lang="en-US" dirty="0">
              <a:solidFill>
                <a:srgbClr val="DE0026"/>
              </a:solidFill>
              <a:latin typeface="Calibri Light" panose="020F0302020204030204" pitchFamily="34" charset="0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7215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6378</TotalTime>
  <Words>804</Words>
  <Application>Microsoft Office PowerPoint</Application>
  <PresentationFormat>On-screen Show (4:3)</PresentationFormat>
  <Paragraphs>146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Calibri light</vt:lpstr>
      <vt:lpstr>Helvetica</vt:lpstr>
      <vt:lpstr>Helvetica Light</vt:lpstr>
      <vt:lpstr>Times New Roman</vt:lpstr>
      <vt:lpstr>Office Theme</vt:lpstr>
      <vt:lpstr>The weather@home regional climate modelling project for Australia and New Zealand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 Black</dc:creator>
  <cp:lastModifiedBy>Mitchell Black</cp:lastModifiedBy>
  <cp:revision>331</cp:revision>
  <cp:lastPrinted>2015-06-11T23:12:06Z</cp:lastPrinted>
  <dcterms:created xsi:type="dcterms:W3CDTF">2015-06-11T02:09:41Z</dcterms:created>
  <dcterms:modified xsi:type="dcterms:W3CDTF">2018-11-28T01:07:11Z</dcterms:modified>
</cp:coreProperties>
</file>