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89" r:id="rId3"/>
    <p:sldId id="261" r:id="rId4"/>
    <p:sldId id="298" r:id="rId5"/>
    <p:sldId id="258" r:id="rId6"/>
    <p:sldId id="259" r:id="rId7"/>
    <p:sldId id="297" r:id="rId8"/>
    <p:sldId id="260" r:id="rId9"/>
    <p:sldId id="290" r:id="rId10"/>
    <p:sldId id="269" r:id="rId11"/>
    <p:sldId id="286" r:id="rId12"/>
    <p:sldId id="287" r:id="rId13"/>
    <p:sldId id="292" r:id="rId14"/>
    <p:sldId id="275" r:id="rId15"/>
    <p:sldId id="276" r:id="rId16"/>
    <p:sldId id="277" r:id="rId17"/>
    <p:sldId id="285" r:id="rId18"/>
    <p:sldId id="293" r:id="rId19"/>
    <p:sldId id="279" r:id="rId20"/>
    <p:sldId id="278" r:id="rId21"/>
    <p:sldId id="284" r:id="rId22"/>
    <p:sldId id="302" r:id="rId23"/>
    <p:sldId id="283" r:id="rId24"/>
    <p:sldId id="281" r:id="rId25"/>
    <p:sldId id="282" r:id="rId26"/>
    <p:sldId id="300" r:id="rId27"/>
    <p:sldId id="301" r:id="rId28"/>
    <p:sldId id="294" r:id="rId29"/>
    <p:sldId id="299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24"/>
    <a:srgbClr val="081523"/>
    <a:srgbClr val="071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3132" autoAdjust="0"/>
  </p:normalViewPr>
  <p:slideViewPr>
    <p:cSldViewPr snapToObjects="1">
      <p:cViewPr varScale="1">
        <p:scale>
          <a:sx n="114" d="100"/>
          <a:sy n="114" d="100"/>
        </p:scale>
        <p:origin x="16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2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70A9654-3375-EE49-8A79-2CC3F730A894}" type="datetime1">
              <a:rPr lang="en-US"/>
              <a:pPr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EB0A799-076E-734B-8DE5-FA3AAE0EE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ＭＳ Ｐゴシック" pitchFamily="-9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Procedural / technical talk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E77CCB-2C2E-EE46-8092-982F0E60DC3A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Can see individual model simulations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95998-6776-5E48-A2AB-26CB700D2D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31A2B99-ADF7-8440-9863-3A512A810566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7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1E7C4B1F-83C6-BF45-98AE-1775AFEC99C0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31A2B99-ADF7-8440-9863-3A512A810566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31A2B99-ADF7-8440-9863-3A512A810566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9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error covariance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FFB01-1CCC-7542-BFDD-B77F8C852A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4F17-4678-3C4D-A507-FCA84350547E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4A7B-8FB8-9742-8427-62E05E0C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8DC2-CA51-9140-9338-3A445FEA4517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4FA-AE62-6040-AAE1-AB6EE108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E4C6-CDED-7948-BD20-AA3BF20DDD19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0C09-4138-7A45-A809-F654F8FC3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E859-D066-0548-9EF5-5BC2901D9B50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8AB5-07B1-284B-9A36-026AF9032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0552-424F-5741-8034-D3A07CC52F90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4AAB-13AF-EB4D-BF57-0A0051DC7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6ED6-E821-3F47-AB14-9EC65B015DEE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00E6-3D45-274D-952C-8E2528394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99C2-EA0C-6B4E-A85A-CE2A8E163545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BCB6-AC73-6A43-910E-E9597946E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220B-6AFB-2543-96B5-5F9EC89CE39E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92C9-5308-C345-B5B8-EEB61CAEE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83BB-FA75-E84F-9EA9-E928419FB8AE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4F74-B061-7F49-BD88-816019569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936-4F66-B645-88E5-B95F034A445A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CF4-94E7-764A-B5B3-95B5EAA5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7A1A-E755-0E4C-BCB8-239446AD8D93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75EE-C735-AC4F-A765-03D744FFA7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3F1A-BFA5-0B40-A7D6-5825B75E0A8F}" type="datetime1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1263-BAF0-BB4B-907E-E74C77981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esd-9-135-2018" TargetMode="External"/><Relationship Id="rId2" Type="http://schemas.openxmlformats.org/officeDocument/2006/relationships/hyperlink" Target="https://doi.org/10.5194/esd-2018-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29/2018JD02854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88513" y="1052736"/>
            <a:ext cx="8766974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Model dependence in multi-model ensembles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1846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Gab Abramowitz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UNSW Sydney /</a:t>
            </a:r>
          </a:p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ARC Centre of Excellence for Climate Extremes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589690"/>
            <a:ext cx="749509" cy="760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81F5A-C6AB-7E49-B328-7473ABBC9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362012"/>
            <a:ext cx="3995936" cy="9882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en-AU" sz="2800" dirty="0"/>
              <a:t>Dividing multi-model ensemble spread in two:</a:t>
            </a:r>
            <a:br>
              <a:rPr lang="en-AU" sz="2800" dirty="0"/>
            </a:br>
            <a:r>
              <a:rPr lang="en-AU" sz="2800" dirty="0"/>
              <a:t>epistemic and </a:t>
            </a:r>
            <a:r>
              <a:rPr lang="en-AU" sz="2800" dirty="0" err="1"/>
              <a:t>aleatory</a:t>
            </a:r>
            <a:r>
              <a:rPr lang="en-AU" sz="2800" dirty="0"/>
              <a:t> uncertainty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641379"/>
          </a:xfrm>
        </p:spPr>
        <p:txBody>
          <a:bodyPr>
            <a:normAutofit/>
          </a:bodyPr>
          <a:lstStyle/>
          <a:p>
            <a:r>
              <a:rPr lang="en-AU" sz="2000" b="1" dirty="0"/>
              <a:t>Epistemic: </a:t>
            </a:r>
            <a:r>
              <a:rPr lang="en-AU" sz="2000" dirty="0"/>
              <a:t>uncertainty in </a:t>
            </a:r>
            <a:r>
              <a:rPr lang="en-AU" sz="2000" i="1" dirty="0"/>
              <a:t>our </a:t>
            </a:r>
            <a:r>
              <a:rPr lang="en-AU" sz="2000" dirty="0"/>
              <a:t>ability to model the system, a property of </a:t>
            </a:r>
            <a:r>
              <a:rPr lang="en-AU" sz="2000" i="1" dirty="0"/>
              <a:t>us</a:t>
            </a:r>
            <a:r>
              <a:rPr lang="en-AU" sz="2000" dirty="0"/>
              <a:t>, </a:t>
            </a:r>
            <a:r>
              <a:rPr lang="en-AU" sz="2000" i="1" dirty="0"/>
              <a:t> </a:t>
            </a:r>
            <a:r>
              <a:rPr lang="en-AU" sz="2000" dirty="0"/>
              <a:t>that we might hope to transcend as we learn more</a:t>
            </a:r>
          </a:p>
          <a:p>
            <a:pPr lvl="1"/>
            <a:r>
              <a:rPr lang="en-AU" sz="1600" dirty="0"/>
              <a:t>Potentially predictable, uncertainty that could possibly be resolved</a:t>
            </a:r>
          </a:p>
          <a:p>
            <a:pPr lvl="1"/>
            <a:r>
              <a:rPr lang="en-AU" sz="1600" dirty="0"/>
              <a:t>Ensemble spread that can be attributed to differences in models</a:t>
            </a:r>
          </a:p>
          <a:p>
            <a:endParaRPr lang="en-AU" sz="2000" dirty="0"/>
          </a:p>
          <a:p>
            <a:r>
              <a:rPr lang="en-AU" sz="2000" b="1" dirty="0" err="1"/>
              <a:t>Aleatory</a:t>
            </a:r>
            <a:r>
              <a:rPr lang="en-AU" sz="2000" b="1" dirty="0"/>
              <a:t>: </a:t>
            </a:r>
            <a:r>
              <a:rPr lang="en-AU" sz="2000" dirty="0"/>
              <a:t>either:</a:t>
            </a:r>
          </a:p>
          <a:p>
            <a:pPr lvl="1"/>
            <a:r>
              <a:rPr lang="en-AU" sz="1600" dirty="0"/>
              <a:t>Uncertainty in the system itself (i.e. perfect measurement), or</a:t>
            </a:r>
          </a:p>
          <a:p>
            <a:pPr lvl="1"/>
            <a:r>
              <a:rPr lang="en-AU" sz="1600" dirty="0"/>
              <a:t>Uncertainty in the system itself, given the amount of information we have (e.g. observations of initial conditions states, at a particular spatial and temporal resolution)</a:t>
            </a:r>
          </a:p>
          <a:p>
            <a:pPr lvl="1"/>
            <a:r>
              <a:rPr lang="en-AU" sz="1600" dirty="0"/>
              <a:t>Distinction between the two is theoretical, practically it makes no difference</a:t>
            </a:r>
          </a:p>
          <a:p>
            <a:pPr lvl="1"/>
            <a:r>
              <a:rPr lang="en-AU" sz="1600" dirty="0"/>
              <a:t>“internal variability”, any evaluation that involves time series, or shorter term averages</a:t>
            </a:r>
          </a:p>
          <a:p>
            <a:pPr lvl="1"/>
            <a:r>
              <a:rPr lang="en-AU" sz="1600" dirty="0"/>
              <a:t>Ensemble spread that is irreducible, fundamentally unpredictable</a:t>
            </a:r>
          </a:p>
          <a:p>
            <a:pPr lvl="1"/>
            <a:endParaRPr lang="en-AU" sz="1600" dirty="0"/>
          </a:p>
          <a:p>
            <a:r>
              <a:rPr lang="en-AU" sz="2000" dirty="0"/>
              <a:t>We can consider dependence in estimates of either of these</a:t>
            </a:r>
          </a:p>
        </p:txBody>
      </p:sp>
    </p:spTree>
    <p:extLst>
      <p:ext uri="{BB962C8B-B14F-4D97-AF65-F5344CB8AC3E}">
        <p14:creationId xmlns:p14="http://schemas.microsoft.com/office/powerpoint/2010/main" val="10402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1 at 3.1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13" y="1268760"/>
            <a:ext cx="6034187" cy="5589240"/>
          </a:xfrm>
          <a:prstGeom prst="rect">
            <a:avLst/>
          </a:prstGeom>
        </p:spPr>
      </p:pic>
      <p:pic>
        <p:nvPicPr>
          <p:cNvPr id="7" name="Picture 6" descr="Screen Shot 2017-07-30 at 11.54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8" y="3789040"/>
            <a:ext cx="2982834" cy="2992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en-AU" sz="2800" dirty="0"/>
              <a:t>Dividing multi-model ensemble spread in two:</a:t>
            </a:r>
            <a:br>
              <a:rPr lang="en-AU" sz="2800" dirty="0"/>
            </a:br>
            <a:r>
              <a:rPr lang="en-AU" sz="2800" dirty="0"/>
              <a:t>epistemic and </a:t>
            </a:r>
            <a:r>
              <a:rPr lang="en-AU" sz="2800" dirty="0" err="1"/>
              <a:t>aleatory</a:t>
            </a:r>
            <a:r>
              <a:rPr lang="en-AU" sz="2800" dirty="0"/>
              <a:t> uncertainty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36" y="1268760"/>
            <a:ext cx="3332044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Sanderson et al (2015a,2015b) dealt with epistemic uncertainty:</a:t>
            </a:r>
          </a:p>
          <a:p>
            <a:r>
              <a:rPr lang="en-AU" sz="1600" dirty="0"/>
              <a:t>dependence in climatology biases (assumes no </a:t>
            </a:r>
            <a:r>
              <a:rPr lang="en-AU" sz="1600" dirty="0" err="1"/>
              <a:t>aleatory</a:t>
            </a:r>
            <a:r>
              <a:rPr lang="en-AU" sz="1600" dirty="0"/>
              <a:t> uncertainty)</a:t>
            </a:r>
          </a:p>
          <a:p>
            <a:r>
              <a:rPr lang="en-AU" sz="1600" dirty="0"/>
              <a:t>integrative metric (variables grouped together) </a:t>
            </a:r>
          </a:p>
          <a:p>
            <a:r>
              <a:rPr lang="en-AU" sz="1600" dirty="0"/>
              <a:t>Model distances projected to 2D space</a:t>
            </a:r>
          </a:p>
          <a:p>
            <a:r>
              <a:rPr lang="en-AU" sz="1600" dirty="0"/>
              <a:t>Weights intended to discount effect of model clustering</a:t>
            </a:r>
          </a:p>
        </p:txBody>
      </p:sp>
      <p:pic>
        <p:nvPicPr>
          <p:cNvPr id="5" name="Picture 4" descr="Screen Shot 2016-12-01 at 2.43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21088"/>
            <a:ext cx="2927033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en-AU" sz="2800" dirty="0"/>
              <a:t>Dividing multi-model ensemble spread in two:</a:t>
            </a:r>
            <a:br>
              <a:rPr lang="en-AU" sz="2800" dirty="0"/>
            </a:br>
            <a:r>
              <a:rPr lang="en-AU" sz="2800" dirty="0"/>
              <a:t>epistemic and </a:t>
            </a:r>
            <a:r>
              <a:rPr lang="en-AU" sz="2800" dirty="0" err="1"/>
              <a:t>aleatory</a:t>
            </a:r>
            <a:r>
              <a:rPr lang="en-AU" sz="2800" dirty="0"/>
              <a:t> uncertainty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47260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Bishop &amp; Abramowitz (2013) / Abramowitz &amp; Bishop (2015) primarily dealt with aleatory uncertainty</a:t>
            </a:r>
          </a:p>
          <a:p>
            <a:r>
              <a:rPr lang="en-AU" sz="1800" dirty="0"/>
              <a:t>Attempted to calibrate ensemble to represent irreducible system uncertainty only</a:t>
            </a:r>
          </a:p>
          <a:p>
            <a:r>
              <a:rPr lang="en-AU" sz="1800" dirty="0"/>
              <a:t>Estimate forced climate signal and statistical properties of internal variability (without using I/C ensembles)</a:t>
            </a:r>
          </a:p>
          <a:p>
            <a:r>
              <a:rPr lang="en-AU" sz="1800" dirty="0"/>
              <a:t>Rescale CMIP ensemble about the forced climate signal estimate to replicate this internal variability estimate</a:t>
            </a:r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4" name="Picture 3" descr="Screen Shot 2017-07-30 at 12.2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80762"/>
            <a:ext cx="3188701" cy="5677238"/>
          </a:xfrm>
          <a:prstGeom prst="rect">
            <a:avLst/>
          </a:prstGeom>
        </p:spPr>
      </p:pic>
      <p:pic>
        <p:nvPicPr>
          <p:cNvPr id="5" name="Picture 4" descr="Screen Shot 2017-07-30 at 12.2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65" y="4451066"/>
            <a:ext cx="3384376" cy="23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Context – what is model dependence?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Epistemic </a:t>
            </a:r>
            <a:r>
              <a:rPr lang="en-AU" sz="2400" dirty="0" err="1">
                <a:solidFill>
                  <a:srgbClr val="7F7F7F"/>
                </a:solidFill>
              </a:rPr>
              <a:t>vs</a:t>
            </a:r>
            <a:r>
              <a:rPr lang="en-AU" sz="2400" dirty="0">
                <a:solidFill>
                  <a:srgbClr val="7F7F7F"/>
                </a:solidFill>
              </a:rPr>
              <a:t> </a:t>
            </a:r>
            <a:r>
              <a:rPr lang="en-AU" sz="2400" dirty="0" err="1">
                <a:solidFill>
                  <a:srgbClr val="7F7F7F"/>
                </a:solidFill>
              </a:rPr>
              <a:t>aleatory</a:t>
            </a:r>
            <a:r>
              <a:rPr lang="en-AU" sz="2400" dirty="0">
                <a:solidFill>
                  <a:srgbClr val="7F7F7F"/>
                </a:solidFill>
              </a:rPr>
              <a:t> uncertainty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Why weighting / sub-selecting for dependence and/or performance is a calibration exercise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Towards holistic, rather than application-specific calibration</a:t>
            </a:r>
          </a:p>
        </p:txBody>
      </p:sp>
    </p:spTree>
    <p:extLst>
      <p:ext uri="{BB962C8B-B14F-4D97-AF65-F5344CB8AC3E}">
        <p14:creationId xmlns:p14="http://schemas.microsoft.com/office/powerpoint/2010/main" val="318184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AU" sz="2800" dirty="0">
                <a:ea typeface="ＭＳ Ｐゴシック" charset="-128"/>
                <a:cs typeface="ＭＳ Ｐゴシック" charset="-128"/>
              </a:rPr>
              <a:t>Ensemble sub-sampling to account for dependence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65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Three ensemble sub sampling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Random sampling of </a:t>
            </a:r>
            <a:r>
              <a:rPr lang="en-US" sz="2000" i="1" dirty="0"/>
              <a:t>K</a:t>
            </a:r>
            <a:r>
              <a:rPr lang="en-US" sz="2000" dirty="0"/>
              <a:t> simulations from a pool of </a:t>
            </a:r>
            <a:r>
              <a:rPr lang="en-US" sz="2000" i="1" dirty="0"/>
              <a:t>N</a:t>
            </a:r>
            <a:r>
              <a:rPr lang="en-US" sz="2000" dirty="0"/>
              <a:t> (100 times)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Choose the best performing </a:t>
            </a:r>
            <a:r>
              <a:rPr lang="en-US" sz="2000" i="1" dirty="0"/>
              <a:t>K</a:t>
            </a:r>
            <a:r>
              <a:rPr lang="en-US" sz="2000" dirty="0"/>
              <a:t> simulations (in terms of climatology)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Choose the </a:t>
            </a:r>
            <a:r>
              <a:rPr lang="en-US" sz="2000" i="1" dirty="0"/>
              <a:t>K</a:t>
            </a:r>
            <a:r>
              <a:rPr lang="en-US" sz="2000" dirty="0"/>
              <a:t> simulations whose mean has minimum RMSE in climatology against </a:t>
            </a:r>
            <a:r>
              <a:rPr lang="en-US" sz="2000" dirty="0" err="1"/>
              <a:t>obs</a:t>
            </a:r>
            <a:r>
              <a:rPr lang="en-US" sz="2000" dirty="0"/>
              <a:t> – account for dependence in regional biases</a:t>
            </a:r>
          </a:p>
        </p:txBody>
      </p:sp>
      <p:pic>
        <p:nvPicPr>
          <p:cNvPr id="4" name="Picture 3" descr="Screen Shot 2016-11-30 at 9.4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2" y="2996952"/>
            <a:ext cx="8209423" cy="36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r>
              <a:rPr lang="en-US" sz="2800" dirty="0"/>
              <a:t>Ensemble size </a:t>
            </a:r>
            <a:r>
              <a:rPr lang="en-US" sz="2800" dirty="0" err="1"/>
              <a:t>vs</a:t>
            </a:r>
            <a:r>
              <a:rPr lang="en-US" sz="2800" dirty="0"/>
              <a:t> RMSE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354" y="980728"/>
            <a:ext cx="8229600" cy="1324743"/>
          </a:xfrm>
        </p:spPr>
        <p:txBody>
          <a:bodyPr/>
          <a:lstStyle/>
          <a:p>
            <a:r>
              <a:rPr lang="en-AU" sz="2000" dirty="0"/>
              <a:t>Choosing the optimal ensemble is non-trivial – choosing K=40 (of N=81) means there are 212,392,290,424,395,860,814,420 possible ensembles</a:t>
            </a:r>
          </a:p>
        </p:txBody>
      </p:sp>
      <p:pic>
        <p:nvPicPr>
          <p:cNvPr id="5" name="Picture 4" descr="Screen Shot 2016-12-01 at 7.0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5" y="1772816"/>
            <a:ext cx="8656599" cy="3712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6740" y="5331292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Herger et al, 2018a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5733256"/>
            <a:ext cx="8224754" cy="9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Choosing the best performing models does not imply the best performing ensemble mean – dependence degrades the mean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5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r>
              <a:rPr lang="en-US" sz="2800" dirty="0"/>
              <a:t>Results differ across variables and </a:t>
            </a:r>
            <a:r>
              <a:rPr lang="en-US" sz="2800" dirty="0" err="1"/>
              <a:t>obs</a:t>
            </a:r>
            <a:r>
              <a:rPr lang="en-US" sz="2800" dirty="0"/>
              <a:t> products</a:t>
            </a:r>
          </a:p>
        </p:txBody>
      </p:sp>
      <p:pic>
        <p:nvPicPr>
          <p:cNvPr id="5" name="Picture 4" descr="Screen Shot 2016-12-01 at 7.0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9" y="1013419"/>
            <a:ext cx="4197757" cy="1800200"/>
          </a:xfrm>
          <a:prstGeom prst="rect">
            <a:avLst/>
          </a:prstGeom>
        </p:spPr>
      </p:pic>
      <p:pic>
        <p:nvPicPr>
          <p:cNvPr id="4" name="Picture 3" descr="Screen Shot 2016-12-02 at 5.1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9" y="2818176"/>
            <a:ext cx="4203337" cy="1821651"/>
          </a:xfrm>
          <a:prstGeom prst="rect">
            <a:avLst/>
          </a:prstGeom>
        </p:spPr>
      </p:pic>
      <p:pic>
        <p:nvPicPr>
          <p:cNvPr id="7" name="Picture 6" descr="Screen Shot 2016-12-02 at 5.14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35" y="2848475"/>
            <a:ext cx="4110595" cy="1821651"/>
          </a:xfrm>
          <a:prstGeom prst="rect">
            <a:avLst/>
          </a:prstGeom>
        </p:spPr>
      </p:pic>
      <p:pic>
        <p:nvPicPr>
          <p:cNvPr id="8" name="Picture 7" descr="Screen Shot 2016-12-02 at 5.28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36" y="1017976"/>
            <a:ext cx="4110594" cy="1830499"/>
          </a:xfrm>
          <a:prstGeom prst="rect">
            <a:avLst/>
          </a:prstGeom>
        </p:spPr>
      </p:pic>
      <p:pic>
        <p:nvPicPr>
          <p:cNvPr id="9" name="Picture 8" descr="Screen Shot 2016-12-02 at 5.29.5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84" y="4653136"/>
            <a:ext cx="4121546" cy="1766940"/>
          </a:xfrm>
          <a:prstGeom prst="rect">
            <a:avLst/>
          </a:prstGeom>
        </p:spPr>
      </p:pic>
      <p:pic>
        <p:nvPicPr>
          <p:cNvPr id="10" name="Picture 9" descr="Screen Shot 2016-12-02 at 5.29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8" y="4599020"/>
            <a:ext cx="4197757" cy="1821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854D44-E324-A845-BEC9-DDD153088CC8}"/>
              </a:ext>
            </a:extLst>
          </p:cNvPr>
          <p:cNvSpPr txBox="1"/>
          <p:nvPr/>
        </p:nvSpPr>
        <p:spPr>
          <a:xfrm>
            <a:off x="6501586" y="6398170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Herger et al, 2018a</a:t>
            </a:r>
          </a:p>
        </p:txBody>
      </p:sp>
    </p:spTree>
    <p:extLst>
      <p:ext uri="{BB962C8B-B14F-4D97-AF65-F5344CB8AC3E}">
        <p14:creationId xmlns:p14="http://schemas.microsoft.com/office/powerpoint/2010/main" val="226737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08"/>
          </a:xfrm>
        </p:spPr>
        <p:txBody>
          <a:bodyPr>
            <a:normAutofit/>
          </a:bodyPr>
          <a:lstStyle/>
          <a:p>
            <a:r>
              <a:rPr lang="en-AU" sz="2800" dirty="0"/>
              <a:t>Results differ across different metrics and regions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196752"/>
            <a:ext cx="3600400" cy="4929411"/>
          </a:xfrm>
        </p:spPr>
        <p:txBody>
          <a:bodyPr>
            <a:normAutofit/>
          </a:bodyPr>
          <a:lstStyle/>
          <a:p>
            <a:r>
              <a:rPr lang="en-AU" sz="2000" dirty="0"/>
              <a:t>This optimisation approach can be applied to a range of definitions of dependence by adjusting the cost function used in the optimisation</a:t>
            </a:r>
          </a:p>
          <a:p>
            <a:endParaRPr lang="en-AU" sz="2000" dirty="0"/>
          </a:p>
          <a:p>
            <a:r>
              <a:rPr lang="en-AU" sz="2000" dirty="0"/>
              <a:t>Select ensemble subset that minimises K-S test</a:t>
            </a:r>
          </a:p>
          <a:p>
            <a:r>
              <a:rPr lang="en-AU" sz="2000" dirty="0"/>
              <a:t>With or without prior bias correction</a:t>
            </a:r>
          </a:p>
          <a:p>
            <a:r>
              <a:rPr lang="en-AU" sz="2000" dirty="0"/>
              <a:t>Results vary markedly by region</a:t>
            </a:r>
          </a:p>
        </p:txBody>
      </p:sp>
      <p:pic>
        <p:nvPicPr>
          <p:cNvPr id="4" name="Picture 3" descr="Screen Shot 2017-07-30 at 3.5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7846"/>
            <a:ext cx="5436096" cy="2762051"/>
          </a:xfrm>
          <a:prstGeom prst="rect">
            <a:avLst/>
          </a:prstGeom>
        </p:spPr>
      </p:pic>
      <p:pic>
        <p:nvPicPr>
          <p:cNvPr id="5" name="Picture 4" descr="Screen Shot 2017-07-30 at 3.4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63411"/>
            <a:ext cx="5436096" cy="2694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363" y="6404123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Herger et al, 2018b</a:t>
            </a:r>
          </a:p>
        </p:txBody>
      </p:sp>
    </p:spTree>
    <p:extLst>
      <p:ext uri="{BB962C8B-B14F-4D97-AF65-F5344CB8AC3E}">
        <p14:creationId xmlns:p14="http://schemas.microsoft.com/office/powerpoint/2010/main" val="35692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Context – what is model dependence?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Epistemic </a:t>
            </a:r>
            <a:r>
              <a:rPr lang="en-AU" sz="2400" dirty="0" err="1">
                <a:solidFill>
                  <a:srgbClr val="7F7F7F"/>
                </a:solidFill>
              </a:rPr>
              <a:t>vs</a:t>
            </a:r>
            <a:r>
              <a:rPr lang="en-AU" sz="2400" dirty="0">
                <a:solidFill>
                  <a:srgbClr val="7F7F7F"/>
                </a:solidFill>
              </a:rPr>
              <a:t> </a:t>
            </a:r>
            <a:r>
              <a:rPr lang="en-AU" sz="2400" dirty="0" err="1">
                <a:solidFill>
                  <a:srgbClr val="7F7F7F"/>
                </a:solidFill>
              </a:rPr>
              <a:t>aleatory</a:t>
            </a:r>
            <a:r>
              <a:rPr lang="en-AU" sz="2400" dirty="0">
                <a:solidFill>
                  <a:srgbClr val="7F7F7F"/>
                </a:solidFill>
              </a:rPr>
              <a:t> uncertainty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Why weighting / sub-selecting for dependence and/or performance is a calibration exercise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Towards holistic, rather than application-specific calibration</a:t>
            </a:r>
          </a:p>
        </p:txBody>
      </p:sp>
    </p:spTree>
    <p:extLst>
      <p:ext uri="{BB962C8B-B14F-4D97-AF65-F5344CB8AC3E}">
        <p14:creationId xmlns:p14="http://schemas.microsoft.com/office/powerpoint/2010/main" val="318184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Should calibration be application-specific or holistic?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Optimal weights / ensemble selection are specific to time period, climatology </a:t>
            </a:r>
            <a:r>
              <a:rPr lang="en-AU" sz="2000" dirty="0" err="1"/>
              <a:t>vs</a:t>
            </a:r>
            <a:r>
              <a:rPr lang="en-AU" sz="2000" dirty="0"/>
              <a:t> time varying, time step size, resolution, region, metric, variable, data set</a:t>
            </a:r>
          </a:p>
          <a:p>
            <a:pPr lvl="1"/>
            <a:r>
              <a:rPr lang="en-AU" sz="1600" dirty="0"/>
              <a:t>i.e. specific to each application</a:t>
            </a:r>
          </a:p>
          <a:p>
            <a:pPr lvl="1"/>
            <a:endParaRPr lang="en-AU" sz="1600" dirty="0"/>
          </a:p>
          <a:p>
            <a:r>
              <a:rPr lang="en-AU" sz="2000" dirty="0"/>
              <a:t>In most cases, this calibration process is robust when tested out of sample</a:t>
            </a:r>
          </a:p>
          <a:p>
            <a:pPr lvl="1"/>
            <a:r>
              <a:rPr lang="en-AU" sz="1600" dirty="0"/>
              <a:t>Cal/</a:t>
            </a:r>
            <a:r>
              <a:rPr lang="en-AU" sz="1600" dirty="0" err="1"/>
              <a:t>val</a:t>
            </a:r>
            <a:r>
              <a:rPr lang="en-AU" sz="1600" dirty="0"/>
              <a:t> on different time periods, model-as-truth / perfect model experiments</a:t>
            </a:r>
          </a:p>
          <a:p>
            <a:pPr lvl="1"/>
            <a:r>
              <a:rPr lang="en-AU" sz="1600" dirty="0"/>
              <a:t>Dependence exists and can be accounted for</a:t>
            </a:r>
          </a:p>
          <a:p>
            <a:pPr lvl="1"/>
            <a:endParaRPr lang="en-AU" sz="1600" dirty="0"/>
          </a:p>
          <a:p>
            <a:r>
              <a:rPr lang="en-AU" sz="2000" dirty="0"/>
              <a:t>Is application-specific calibration satisfactory? </a:t>
            </a:r>
          </a:p>
          <a:p>
            <a:endParaRPr lang="en-AU" sz="2000" dirty="0"/>
          </a:p>
          <a:p>
            <a:r>
              <a:rPr lang="en-AU" sz="2000" dirty="0"/>
              <a:t>Status quo - should we just use the whole ensemble? Isn’t an entirely </a:t>
            </a:r>
            <a:r>
              <a:rPr lang="en-AU" sz="2000" dirty="0" err="1"/>
              <a:t>uncalibrated</a:t>
            </a:r>
            <a:r>
              <a:rPr lang="en-AU" sz="2000" dirty="0"/>
              <a:t> ensemble underutilising the information we have?</a:t>
            </a:r>
          </a:p>
          <a:p>
            <a:endParaRPr lang="en-AU" sz="2000" dirty="0"/>
          </a:p>
          <a:p>
            <a:r>
              <a:rPr lang="en-AU" sz="2000" dirty="0"/>
              <a:t>How would we implement universal/holistic calibration for model dependence for a given ensemble?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311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AU" sz="2400" dirty="0"/>
              <a:t>Context – what is model dependence?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Epistemic </a:t>
            </a:r>
            <a:r>
              <a:rPr lang="en-AU" sz="2400" dirty="0" err="1"/>
              <a:t>vs</a:t>
            </a:r>
            <a:r>
              <a:rPr lang="en-AU" sz="2400" dirty="0"/>
              <a:t> </a:t>
            </a:r>
            <a:r>
              <a:rPr lang="en-AU" sz="2400" dirty="0" err="1"/>
              <a:t>aleatory</a:t>
            </a:r>
            <a:r>
              <a:rPr lang="en-AU" sz="2400" dirty="0"/>
              <a:t> uncertainty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Why weighting / sub-selecting for dependence and/or performance is a calibration exercise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Towards holistic, rather than application-specific calibration</a:t>
            </a:r>
          </a:p>
          <a:p>
            <a:pPr>
              <a:spcAft>
                <a:spcPts val="3000"/>
              </a:spcAft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0780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-</a:t>
            </a:r>
            <a:br>
              <a:rPr lang="en-AU" sz="2800" dirty="0"/>
            </a:br>
            <a:r>
              <a:rPr lang="en-AU" sz="2800" dirty="0"/>
              <a:t>is a single integrated cost function the best solution?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E.g. should we find weights, or choose  sub-ensemble that optimises:</a:t>
            </a:r>
          </a:p>
          <a:p>
            <a:endParaRPr lang="en-AU" sz="2000" dirty="0"/>
          </a:p>
          <a:p>
            <a:pPr marL="0" indent="0">
              <a:buNone/>
            </a:pPr>
            <a:r>
              <a:rPr lang="en-AU" sz="2000" dirty="0"/>
              <a:t>	mean(ta</a:t>
            </a:r>
            <a:r>
              <a:rPr lang="en-AU" sz="2000" baseline="-25000" dirty="0"/>
              <a:t>obs1</a:t>
            </a:r>
            <a:r>
              <a:rPr lang="en-AU" sz="2000" dirty="0"/>
              <a:t>)</a:t>
            </a:r>
            <a:r>
              <a:rPr lang="en-AU" sz="2000" baseline="-25000" dirty="0"/>
              <a:t> </a:t>
            </a:r>
            <a:r>
              <a:rPr lang="en-AU" sz="2000" dirty="0"/>
              <a:t>&amp; </a:t>
            </a:r>
            <a:r>
              <a:rPr lang="en-AU" sz="2000" dirty="0" err="1"/>
              <a:t>cor</a:t>
            </a:r>
            <a:r>
              <a:rPr lang="en-AU" sz="2000" dirty="0"/>
              <a:t>(ta</a:t>
            </a:r>
            <a:r>
              <a:rPr lang="en-AU" sz="2000" baseline="-25000" dirty="0"/>
              <a:t>obs1</a:t>
            </a:r>
            <a:r>
              <a:rPr lang="en-AU" sz="2000" dirty="0"/>
              <a:t>) &amp; </a:t>
            </a:r>
            <a:r>
              <a:rPr lang="en-AU" sz="2000" dirty="0" err="1"/>
              <a:t>sd</a:t>
            </a:r>
            <a:r>
              <a:rPr lang="en-AU" sz="2000" dirty="0"/>
              <a:t>(ta</a:t>
            </a:r>
            <a:r>
              <a:rPr lang="en-AU" sz="2000" baseline="-25000" dirty="0"/>
              <a:t>obs1</a:t>
            </a:r>
            <a:r>
              <a:rPr lang="en-AU" sz="2000" dirty="0"/>
              <a:t>) &amp; </a:t>
            </a:r>
            <a:r>
              <a:rPr lang="en-AU" sz="2000" dirty="0" err="1"/>
              <a:t>Kstest</a:t>
            </a:r>
            <a:r>
              <a:rPr lang="en-AU" sz="2000" dirty="0"/>
              <a:t>(ta</a:t>
            </a:r>
            <a:r>
              <a:rPr lang="en-AU" sz="2000" baseline="-25000" dirty="0"/>
              <a:t>obs1</a:t>
            </a:r>
            <a:r>
              <a:rPr lang="en-AU" sz="2000" dirty="0"/>
              <a:t>) &amp; 	</a:t>
            </a:r>
          </a:p>
          <a:p>
            <a:pPr marL="0" indent="0">
              <a:buNone/>
            </a:pPr>
            <a:r>
              <a:rPr lang="en-AU" sz="2000" dirty="0"/>
              <a:t>	mean(ta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cor</a:t>
            </a:r>
            <a:r>
              <a:rPr lang="en-AU" sz="2000" dirty="0"/>
              <a:t>(ta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sd</a:t>
            </a:r>
            <a:r>
              <a:rPr lang="en-AU" sz="2000" dirty="0"/>
              <a:t>(ta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Kstest</a:t>
            </a:r>
            <a:r>
              <a:rPr lang="en-AU" sz="2000" dirty="0"/>
              <a:t>(ta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</a:p>
          <a:p>
            <a:pPr marL="0" indent="0">
              <a:buNone/>
            </a:pPr>
            <a:r>
              <a:rPr lang="en-AU" sz="2000" dirty="0"/>
              <a:t>	mean(pr</a:t>
            </a:r>
            <a:r>
              <a:rPr lang="en-AU" sz="2000" baseline="-25000" dirty="0"/>
              <a:t>obs1</a:t>
            </a:r>
            <a:r>
              <a:rPr lang="en-AU" sz="2000" dirty="0"/>
              <a:t>) &amp; </a:t>
            </a:r>
            <a:r>
              <a:rPr lang="en-AU" sz="2000" dirty="0" err="1"/>
              <a:t>cor</a:t>
            </a:r>
            <a:r>
              <a:rPr lang="en-AU" sz="2000" dirty="0"/>
              <a:t>(pr</a:t>
            </a:r>
            <a:r>
              <a:rPr lang="en-AU" sz="2000" baseline="-25000" dirty="0"/>
              <a:t>obs1</a:t>
            </a:r>
            <a:r>
              <a:rPr lang="en-AU" sz="2000" dirty="0"/>
              <a:t>) &amp; </a:t>
            </a:r>
            <a:r>
              <a:rPr lang="en-AU" sz="2000" dirty="0" err="1"/>
              <a:t>sd</a:t>
            </a:r>
            <a:r>
              <a:rPr lang="en-AU" sz="2000" dirty="0"/>
              <a:t>(pr</a:t>
            </a:r>
            <a:r>
              <a:rPr lang="en-AU" sz="2000" baseline="-25000" dirty="0"/>
              <a:t>obs1</a:t>
            </a:r>
            <a:r>
              <a:rPr lang="en-AU" sz="2000" dirty="0"/>
              <a:t>) &amp; </a:t>
            </a:r>
            <a:r>
              <a:rPr lang="en-AU" sz="2000" dirty="0" err="1"/>
              <a:t>Kstest</a:t>
            </a:r>
            <a:r>
              <a:rPr lang="en-AU" sz="2000" dirty="0"/>
              <a:t>(pr</a:t>
            </a:r>
            <a:r>
              <a:rPr lang="en-AU" sz="2000" baseline="-25000" dirty="0"/>
              <a:t>obs1</a:t>
            </a:r>
            <a:r>
              <a:rPr lang="en-AU" sz="2000" dirty="0"/>
              <a:t>) &amp; 	</a:t>
            </a:r>
          </a:p>
          <a:p>
            <a:pPr marL="0" indent="0">
              <a:buNone/>
            </a:pPr>
            <a:r>
              <a:rPr lang="en-AU" sz="2000" dirty="0"/>
              <a:t>	mean(pr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cor</a:t>
            </a:r>
            <a:r>
              <a:rPr lang="en-AU" sz="2000" dirty="0"/>
              <a:t>(pr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sd</a:t>
            </a:r>
            <a:r>
              <a:rPr lang="en-AU" sz="2000" dirty="0"/>
              <a:t>(pr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  <a:r>
              <a:rPr lang="en-AU" sz="2000" dirty="0" err="1"/>
              <a:t>Kstest</a:t>
            </a:r>
            <a:r>
              <a:rPr lang="en-AU" sz="2000" dirty="0"/>
              <a:t>(pr</a:t>
            </a:r>
            <a:r>
              <a:rPr lang="en-AU" sz="2000" baseline="-25000" dirty="0"/>
              <a:t>obs2</a:t>
            </a:r>
            <a:r>
              <a:rPr lang="en-AU" sz="2000" dirty="0"/>
              <a:t>) &amp; </a:t>
            </a:r>
          </a:p>
          <a:p>
            <a:pPr marL="0" indent="0">
              <a:buNone/>
            </a:pPr>
            <a:r>
              <a:rPr lang="en-AU" sz="2000" dirty="0"/>
              <a:t>		</a:t>
            </a:r>
          </a:p>
          <a:p>
            <a:pPr marL="0" indent="0">
              <a:buNone/>
            </a:pPr>
            <a:r>
              <a:rPr lang="en-AU" sz="2000" dirty="0"/>
              <a:t>	</a:t>
            </a:r>
            <a:r>
              <a:rPr lang="is-IS" sz="2000" dirty="0"/>
              <a:t>….... (with normalising weights)....</a:t>
            </a: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Weights non-commensurable variables &amp; metrics against each other</a:t>
            </a:r>
          </a:p>
          <a:p>
            <a:pPr lvl="1"/>
            <a:endParaRPr lang="en-AU" sz="16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2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7504" y="1417638"/>
            <a:ext cx="8856983" cy="532373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-</a:t>
            </a:r>
            <a:br>
              <a:rPr lang="en-AU" sz="2800" dirty="0"/>
            </a:br>
            <a:r>
              <a:rPr lang="en-AU" sz="2800" dirty="0"/>
              <a:t>is a single integrated cost function the best solution? </a:t>
            </a:r>
          </a:p>
        </p:txBody>
      </p:sp>
      <p:sp>
        <p:nvSpPr>
          <p:cNvPr id="4" name="Oval 3"/>
          <p:cNvSpPr/>
          <p:nvPr/>
        </p:nvSpPr>
        <p:spPr>
          <a:xfrm>
            <a:off x="4499992" y="4647320"/>
            <a:ext cx="2592288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99% temperature extremes optimal ensemble </a:t>
            </a:r>
          </a:p>
        </p:txBody>
      </p:sp>
      <p:sp>
        <p:nvSpPr>
          <p:cNvPr id="5" name="Oval 4"/>
          <p:cNvSpPr/>
          <p:nvPr/>
        </p:nvSpPr>
        <p:spPr>
          <a:xfrm>
            <a:off x="1619672" y="3927240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1 </a:t>
            </a:r>
          </a:p>
        </p:txBody>
      </p:sp>
      <p:sp>
        <p:nvSpPr>
          <p:cNvPr id="6" name="Oval 5"/>
          <p:cNvSpPr/>
          <p:nvPr/>
        </p:nvSpPr>
        <p:spPr>
          <a:xfrm>
            <a:off x="3995936" y="3549198"/>
            <a:ext cx="2160240" cy="1260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RMSE pressure daily time series optimal ensemble 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3423184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2 </a:t>
            </a:r>
          </a:p>
        </p:txBody>
      </p:sp>
      <p:sp>
        <p:nvSpPr>
          <p:cNvPr id="8" name="Oval 7"/>
          <p:cNvSpPr/>
          <p:nvPr/>
        </p:nvSpPr>
        <p:spPr>
          <a:xfrm>
            <a:off x="2051720" y="3207160"/>
            <a:ext cx="2836569" cy="995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monthly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optimal ensemble </a:t>
            </a:r>
          </a:p>
        </p:txBody>
      </p:sp>
      <p:sp>
        <p:nvSpPr>
          <p:cNvPr id="9" name="Oval 8"/>
          <p:cNvSpPr/>
          <p:nvPr/>
        </p:nvSpPr>
        <p:spPr>
          <a:xfrm>
            <a:off x="2691409" y="4311375"/>
            <a:ext cx="1952599" cy="9959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integrated cost function optimal ensemble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280" y="2901660"/>
            <a:ext cx="107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All of CMIP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88B02-54B0-DB42-A516-924F27A95304}"/>
              </a:ext>
            </a:extLst>
          </p:cNvPr>
          <p:cNvSpPr/>
          <p:nvPr/>
        </p:nvSpPr>
        <p:spPr>
          <a:xfrm>
            <a:off x="1683180" y="2255329"/>
            <a:ext cx="5553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**Does not fairly represent the uncertainty involved**</a:t>
            </a:r>
          </a:p>
        </p:txBody>
      </p:sp>
    </p:spTree>
    <p:extLst>
      <p:ext uri="{BB962C8B-B14F-4D97-AF65-F5344CB8AC3E}">
        <p14:creationId xmlns:p14="http://schemas.microsoft.com/office/powerpoint/2010/main" val="23704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7504" y="1417638"/>
            <a:ext cx="8856983" cy="532373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1" y="2780928"/>
            <a:ext cx="6770711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– why an integrative cost function is a bad idea</a:t>
            </a:r>
          </a:p>
        </p:txBody>
      </p:sp>
      <p:sp>
        <p:nvSpPr>
          <p:cNvPr id="4" name="Oval 3"/>
          <p:cNvSpPr/>
          <p:nvPr/>
        </p:nvSpPr>
        <p:spPr>
          <a:xfrm>
            <a:off x="4499992" y="4647320"/>
            <a:ext cx="2592288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99% temperature extremes optimal ensemble </a:t>
            </a:r>
          </a:p>
        </p:txBody>
      </p:sp>
      <p:sp>
        <p:nvSpPr>
          <p:cNvPr id="5" name="Oval 4"/>
          <p:cNvSpPr/>
          <p:nvPr/>
        </p:nvSpPr>
        <p:spPr>
          <a:xfrm>
            <a:off x="1619672" y="3927240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1 </a:t>
            </a:r>
          </a:p>
        </p:txBody>
      </p:sp>
      <p:sp>
        <p:nvSpPr>
          <p:cNvPr id="6" name="Oval 5"/>
          <p:cNvSpPr/>
          <p:nvPr/>
        </p:nvSpPr>
        <p:spPr>
          <a:xfrm>
            <a:off x="3995936" y="3549198"/>
            <a:ext cx="2160240" cy="1260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RMSE pressure daily time series optimal ensemble 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3423184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2 </a:t>
            </a:r>
          </a:p>
        </p:txBody>
      </p:sp>
      <p:sp>
        <p:nvSpPr>
          <p:cNvPr id="8" name="Oval 7"/>
          <p:cNvSpPr/>
          <p:nvPr/>
        </p:nvSpPr>
        <p:spPr>
          <a:xfrm>
            <a:off x="2051720" y="3207160"/>
            <a:ext cx="2836569" cy="995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monthly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optimal ensemble </a:t>
            </a:r>
          </a:p>
        </p:txBody>
      </p:sp>
      <p:sp>
        <p:nvSpPr>
          <p:cNvPr id="9" name="Oval 8"/>
          <p:cNvSpPr/>
          <p:nvPr/>
        </p:nvSpPr>
        <p:spPr>
          <a:xfrm>
            <a:off x="2691409" y="4311375"/>
            <a:ext cx="1952599" cy="9959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integrated cost function optimal ensemble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0035" y="2899383"/>
            <a:ext cx="107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All of CMIP</a:t>
            </a:r>
          </a:p>
        </p:txBody>
      </p:sp>
    </p:spTree>
    <p:extLst>
      <p:ext uri="{BB962C8B-B14F-4D97-AF65-F5344CB8AC3E}">
        <p14:creationId xmlns:p14="http://schemas.microsoft.com/office/powerpoint/2010/main" val="240978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– why an integrative cost function seems like a bad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AU" sz="2000" dirty="0"/>
              <a:t>The discrepancy between solutions that are optimal for different variables, metrics, </a:t>
            </a:r>
            <a:r>
              <a:rPr lang="en-AU" sz="2000" dirty="0" err="1"/>
              <a:t>obs</a:t>
            </a:r>
            <a:r>
              <a:rPr lang="en-AU" sz="2000" dirty="0"/>
              <a:t> products </a:t>
            </a:r>
            <a:r>
              <a:rPr lang="en-AU" sz="2000" dirty="0" err="1"/>
              <a:t>etc</a:t>
            </a:r>
            <a:r>
              <a:rPr lang="en-AU" sz="2000" dirty="0"/>
              <a:t>, is meaningful!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If our ensemble (say CMIP) were perfectly calibrated, each of these optimisations would give the same result – </a:t>
            </a:r>
            <a:r>
              <a:rPr lang="en-AU" sz="2000" i="1" dirty="0"/>
              <a:t>the </a:t>
            </a:r>
            <a:r>
              <a:rPr lang="en-AU" sz="2000" dirty="0"/>
              <a:t>optimal ensemble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Conservation of crap  :  dim(world) &gt;&gt; dim(model) &gt; dim(</a:t>
            </a:r>
            <a:r>
              <a:rPr lang="en-AU" sz="2000" dirty="0" err="1"/>
              <a:t>obs</a:t>
            </a:r>
            <a:r>
              <a:rPr lang="en-AU" sz="2000" dirty="0"/>
              <a:t>)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The inability of our ensemble to deliver this is an indication of its inability to cover the degrees of freedom needed to simultaneously answer the problems that were interested in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We could attempt to measure the discrepancy</a:t>
            </a:r>
          </a:p>
          <a:p>
            <a:pPr lvl="1">
              <a:spcAft>
                <a:spcPts val="1800"/>
              </a:spcAft>
            </a:pPr>
            <a:endParaRPr lang="en-AU" sz="1600" dirty="0"/>
          </a:p>
          <a:p>
            <a:pPr marL="0" indent="0">
              <a:spcAft>
                <a:spcPts val="1800"/>
              </a:spcAft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1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– a better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AU" sz="2000" dirty="0"/>
              <a:t>A Pareto set – an ensemble of ensembles – seems a better approach?</a:t>
            </a:r>
          </a:p>
          <a:p>
            <a:pPr lvl="1"/>
            <a:endParaRPr lang="en-AU" sz="16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4" descr="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9" y="1772816"/>
            <a:ext cx="8320353" cy="45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07704" y="198884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7704" y="2132856"/>
            <a:ext cx="263534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Ensemble sub-selection </a:t>
            </a:r>
          </a:p>
          <a:p>
            <a:r>
              <a:rPr lang="en-AU" dirty="0"/>
              <a:t>or weight space</a:t>
            </a:r>
          </a:p>
        </p:txBody>
      </p:sp>
    </p:spTree>
    <p:extLst>
      <p:ext uri="{BB962C8B-B14F-4D97-AF65-F5344CB8AC3E}">
        <p14:creationId xmlns:p14="http://schemas.microsoft.com/office/powerpoint/2010/main" val="255221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7504" y="1417638"/>
            <a:ext cx="8856983" cy="532373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1" y="2780928"/>
            <a:ext cx="6770711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Towards holistic calibration – why an integrative cost function is a bad idea</a:t>
            </a:r>
          </a:p>
        </p:txBody>
      </p:sp>
      <p:sp>
        <p:nvSpPr>
          <p:cNvPr id="4" name="Oval 3"/>
          <p:cNvSpPr/>
          <p:nvPr/>
        </p:nvSpPr>
        <p:spPr>
          <a:xfrm>
            <a:off x="4499992" y="4647320"/>
            <a:ext cx="2592288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99% temperature extremes optimal ensemble </a:t>
            </a:r>
          </a:p>
        </p:txBody>
      </p:sp>
      <p:sp>
        <p:nvSpPr>
          <p:cNvPr id="5" name="Oval 4"/>
          <p:cNvSpPr/>
          <p:nvPr/>
        </p:nvSpPr>
        <p:spPr>
          <a:xfrm>
            <a:off x="1619672" y="3927240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1 </a:t>
            </a:r>
          </a:p>
        </p:txBody>
      </p:sp>
      <p:sp>
        <p:nvSpPr>
          <p:cNvPr id="6" name="Oval 5"/>
          <p:cNvSpPr/>
          <p:nvPr/>
        </p:nvSpPr>
        <p:spPr>
          <a:xfrm>
            <a:off x="3995936" y="3549198"/>
            <a:ext cx="2160240" cy="1260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RMSE pressure daily time series optimal ensemble 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3423184"/>
            <a:ext cx="1440160" cy="1935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KS-test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distribution optimal ensemble,</a:t>
            </a:r>
          </a:p>
          <a:p>
            <a:pPr algn="ctr"/>
            <a:r>
              <a:rPr lang="en-AU" sz="1400" dirty="0" err="1">
                <a:solidFill>
                  <a:schemeClr val="tx1"/>
                </a:solidFill>
              </a:rPr>
              <a:t>Obs</a:t>
            </a:r>
            <a:r>
              <a:rPr lang="en-AU" sz="1400" dirty="0">
                <a:solidFill>
                  <a:schemeClr val="tx1"/>
                </a:solidFill>
              </a:rPr>
              <a:t> 2 </a:t>
            </a:r>
          </a:p>
        </p:txBody>
      </p:sp>
      <p:sp>
        <p:nvSpPr>
          <p:cNvPr id="8" name="Oval 7"/>
          <p:cNvSpPr/>
          <p:nvPr/>
        </p:nvSpPr>
        <p:spPr>
          <a:xfrm>
            <a:off x="2051720" y="3207160"/>
            <a:ext cx="2836569" cy="995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monthly </a:t>
            </a:r>
            <a:r>
              <a:rPr lang="en-AU" sz="1400" dirty="0" err="1">
                <a:solidFill>
                  <a:schemeClr val="tx1"/>
                </a:solidFill>
              </a:rPr>
              <a:t>precip</a:t>
            </a:r>
            <a:r>
              <a:rPr lang="en-AU" sz="1400" dirty="0">
                <a:solidFill>
                  <a:schemeClr val="tx1"/>
                </a:solidFill>
              </a:rPr>
              <a:t> optimal ensemble </a:t>
            </a:r>
          </a:p>
        </p:txBody>
      </p:sp>
      <p:sp>
        <p:nvSpPr>
          <p:cNvPr id="9" name="Oval 8"/>
          <p:cNvSpPr/>
          <p:nvPr/>
        </p:nvSpPr>
        <p:spPr>
          <a:xfrm>
            <a:off x="2691409" y="4311375"/>
            <a:ext cx="1952599" cy="9959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Spread of integrated cost function optimal ensemble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0035" y="2899383"/>
            <a:ext cx="1079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All of CMIP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0192" y="3951226"/>
            <a:ext cx="99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Spread </a:t>
            </a:r>
            <a:r>
              <a:rPr lang="en-AU" sz="1400"/>
              <a:t>of </a:t>
            </a:r>
            <a:r>
              <a:rPr lang="en-AU" sz="1400" dirty="0"/>
              <a:t>P</a:t>
            </a:r>
            <a:r>
              <a:rPr lang="en-AU" sz="1400"/>
              <a:t>areto </a:t>
            </a:r>
            <a:r>
              <a:rPr lang="en-AU" sz="1400" dirty="0"/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85069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B68A-CB2B-DD4E-842A-62D85C5B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6503"/>
          </a:xfrm>
        </p:spPr>
        <p:txBody>
          <a:bodyPr>
            <a:normAutofit/>
          </a:bodyPr>
          <a:lstStyle/>
          <a:p>
            <a:r>
              <a:rPr lang="en-AU" sz="2800" dirty="0"/>
              <a:t>Towards holistic calibration – Pareto optimality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F265-A125-A241-A8D8-EBD25C59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Herger, N, G Abramowitz, S Sherwood, 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Knutti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Angelil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 Sisson (2018c) Constraining future precipitation change over Australia using Pareto-optimal estimates, in review, Climate Dynamics.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3ADC2-AECD-2C41-99E8-75F3D6EB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759402"/>
            <a:ext cx="6200465" cy="4757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F09A8-5186-D54C-9C1F-249232E82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755143"/>
            <a:ext cx="5922943" cy="48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B68A-CB2B-DD4E-842A-62D85C5B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AU" sz="2800" dirty="0"/>
              <a:t>Towards holistic calibration – Pareto optimality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F265-A125-A241-A8D8-EBD25C59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Herger, N, G Abramowitz, S Sherwood, 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Knutti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Angelil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 Sisson (2018c) Constraining future precipitation change over Australia using Pareto-optimal estimates, in review, Climate Dynamics.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744B2-7D1F-CD49-BA21-7C05CEB1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5" y="692696"/>
            <a:ext cx="4192678" cy="4032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F89F0-0CB9-EE49-A73B-5B2397C3B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82" y="695265"/>
            <a:ext cx="406101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28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Dependence matters</a:t>
            </a:r>
          </a:p>
          <a:p>
            <a:pPr lvl="1"/>
            <a:r>
              <a:rPr lang="en-AU" sz="1600" dirty="0"/>
              <a:t>Choosing the best performing models (or weighting for performance) can be counter-productive if dependence is not considered</a:t>
            </a:r>
          </a:p>
          <a:p>
            <a:endParaRPr lang="en-AU" sz="2000" dirty="0"/>
          </a:p>
          <a:p>
            <a:r>
              <a:rPr lang="en-AU" sz="2000" dirty="0"/>
              <a:t>Weighting or sub-selecting ensemble members for independence / performance is essentially a calibration exercise</a:t>
            </a:r>
          </a:p>
          <a:p>
            <a:endParaRPr lang="en-AU" sz="2000" dirty="0"/>
          </a:p>
          <a:p>
            <a:r>
              <a:rPr lang="en-AU" sz="2000" dirty="0"/>
              <a:t>If we are interested in a best estimate of a single projection property / quantity then calibrating for it likely to improve estimates</a:t>
            </a:r>
          </a:p>
          <a:p>
            <a:pPr lvl="1"/>
            <a:r>
              <a:rPr lang="en-AU" sz="1600" dirty="0"/>
              <a:t>Several techniques are available, each appropriate for different applications</a:t>
            </a:r>
          </a:p>
          <a:p>
            <a:pPr lvl="1"/>
            <a:r>
              <a:rPr lang="en-AU" sz="1600" dirty="0"/>
              <a:t>Needs to be tested out of sample, in a way commensurate with the application</a:t>
            </a:r>
          </a:p>
          <a:p>
            <a:pPr lvl="1"/>
            <a:r>
              <a:rPr lang="en-AU" sz="1600" dirty="0"/>
              <a:t>BUT uncertainty estimates suffer</a:t>
            </a:r>
          </a:p>
          <a:p>
            <a:pPr lvl="1"/>
            <a:endParaRPr lang="en-AU" sz="1600" dirty="0"/>
          </a:p>
          <a:p>
            <a:r>
              <a:rPr lang="en-AU" sz="2000" dirty="0"/>
              <a:t>If we want/need a holistic accounting for model dependence with more meaningful uncertainty estimates, an ensemble of ensembles (Pareto set) is likely a more defensible approach than combining cost functions</a:t>
            </a:r>
          </a:p>
          <a:p>
            <a:pPr lvl="1"/>
            <a:endParaRPr lang="en-AU" sz="16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18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AU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AU" sz="1600" b="1" dirty="0"/>
              <a:t>Review paper: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600" dirty="0"/>
              <a:t>Abramowitz, G., Herger, N., Gutmann, E., </a:t>
            </a:r>
            <a:r>
              <a:rPr lang="en-AU" sz="1600" dirty="0" err="1"/>
              <a:t>Hammerling</a:t>
            </a:r>
            <a:r>
              <a:rPr lang="en-AU" sz="1600" dirty="0"/>
              <a:t>, D., </a:t>
            </a:r>
            <a:r>
              <a:rPr lang="en-AU" sz="1600" dirty="0" err="1"/>
              <a:t>Knutti</a:t>
            </a:r>
            <a:r>
              <a:rPr lang="en-AU" sz="1600" dirty="0"/>
              <a:t>, R., Leduc, M., Lorenz, R., Pincus, R., and Schmidt, G. A.: Model dependence in multi-model climate ensembles: weighting, sub-selection and out-of-sample testing, </a:t>
            </a:r>
            <a:r>
              <a:rPr lang="en-AU" sz="1600" i="1" dirty="0"/>
              <a:t>Earth System Dynamics Discussions</a:t>
            </a:r>
            <a:r>
              <a:rPr lang="en-AU" sz="1600" dirty="0"/>
              <a:t>, </a:t>
            </a:r>
            <a:r>
              <a:rPr lang="en-AU" sz="1600" dirty="0">
                <a:hlinkClick r:id="rId2"/>
              </a:rPr>
              <a:t>https://doi.org/10.5194/esd-2018-51</a:t>
            </a:r>
            <a:r>
              <a:rPr lang="en-AU" sz="1600" dirty="0"/>
              <a:t>, in review, 2018.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AU" sz="1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Abramowitz, G. and Bishop, C. H. (2015) Climate model dependence and the ensemble dependence transformation of CMIP projections’, </a:t>
            </a:r>
            <a:r>
              <a:rPr lang="en-AU" sz="1400" i="1" dirty="0"/>
              <a:t>J. Climate</a:t>
            </a:r>
            <a:r>
              <a:rPr lang="en-AU" sz="1400" dirty="0"/>
              <a:t>, vol. 28, pp. 2332 - 2348, http://</a:t>
            </a:r>
            <a:r>
              <a:rPr lang="en-AU" sz="1400" dirty="0" err="1"/>
              <a:t>dx.doi.org</a:t>
            </a:r>
            <a:r>
              <a:rPr lang="en-AU" sz="1400" dirty="0"/>
              <a:t>/10.1175/JCLI-D-14-00364.1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Bishop, C. H. and Abramowitz, G. (2013) Climate model dependence and the replicate Earth paradigm, </a:t>
            </a:r>
            <a:r>
              <a:rPr lang="en-AU" sz="1400" i="1" dirty="0" err="1"/>
              <a:t>Clim</a:t>
            </a:r>
            <a:r>
              <a:rPr lang="en-AU" sz="1400" i="1" dirty="0"/>
              <a:t>. </a:t>
            </a:r>
            <a:r>
              <a:rPr lang="en-AU" sz="1400" i="1" dirty="0" err="1"/>
              <a:t>Dyn</a:t>
            </a:r>
            <a:r>
              <a:rPr lang="en-AU" sz="1400" dirty="0"/>
              <a:t>., 41(3-4), 885–900, doi:10.1007/s00382-012-1610-y.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Herger, N., Abramowitz, G., </a:t>
            </a:r>
            <a:r>
              <a:rPr lang="en-AU" sz="1400" dirty="0" err="1"/>
              <a:t>Knutti</a:t>
            </a:r>
            <a:r>
              <a:rPr lang="en-AU" sz="1400" dirty="0"/>
              <a:t>, R., </a:t>
            </a:r>
            <a:r>
              <a:rPr lang="en-AU" sz="1400" dirty="0" err="1"/>
              <a:t>Angélil</a:t>
            </a:r>
            <a:r>
              <a:rPr lang="en-AU" sz="1400" dirty="0"/>
              <a:t>, O., Lehmann, K., and Sanderson, B. M. (2018a) Selecting a climate model subset to optimise key ensemble properties, </a:t>
            </a:r>
            <a:r>
              <a:rPr lang="en-AU" sz="1400" i="1" dirty="0"/>
              <a:t>Earth Syst. </a:t>
            </a:r>
            <a:r>
              <a:rPr lang="en-AU" sz="1400" i="1" dirty="0" err="1"/>
              <a:t>Dynam</a:t>
            </a:r>
            <a:r>
              <a:rPr lang="en-AU" sz="1400" dirty="0"/>
              <a:t>., 9, 135-151, </a:t>
            </a:r>
            <a:r>
              <a:rPr lang="en-AU" sz="1400" dirty="0">
                <a:hlinkClick r:id="rId3"/>
              </a:rPr>
              <a:t>https://doi.org/10.5194/esd-9-135-2018</a:t>
            </a:r>
            <a:r>
              <a:rPr lang="en-AU" sz="1400" dirty="0"/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Herger, N., </a:t>
            </a:r>
            <a:r>
              <a:rPr lang="en-AU" sz="1400" dirty="0" err="1"/>
              <a:t>Angélil</a:t>
            </a:r>
            <a:r>
              <a:rPr lang="en-AU" sz="1400" dirty="0"/>
              <a:t>, O., Abramowitz, G., </a:t>
            </a:r>
            <a:r>
              <a:rPr lang="en-AU" sz="1400" dirty="0" err="1"/>
              <a:t>Donat</a:t>
            </a:r>
            <a:r>
              <a:rPr lang="en-AU" sz="1400" dirty="0"/>
              <a:t>, M., Stone, D., &amp; Lehmann, K. (2018b). Calibrating climate model ensembles for assessing extremes in a changing climate. </a:t>
            </a:r>
            <a:r>
              <a:rPr lang="en-AU" sz="1400" i="1" dirty="0"/>
              <a:t>Journal of Geophysical Research: Atmospheres</a:t>
            </a:r>
            <a:r>
              <a:rPr lang="en-AU" sz="1400" dirty="0"/>
              <a:t>, 123, 5988–6004. </a:t>
            </a:r>
            <a:r>
              <a:rPr lang="en-AU" sz="1400" dirty="0">
                <a:hlinkClick r:id="rId4"/>
              </a:rPr>
              <a:t>https://doi.org/10.1029/2018JD028549</a:t>
            </a:r>
            <a:endParaRPr lang="en-AU" sz="1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Herger, N., Abramowitz, G., Sherwood, S., </a:t>
            </a:r>
            <a:r>
              <a:rPr lang="en-AU" sz="1400" dirty="0" err="1"/>
              <a:t>Knutti</a:t>
            </a:r>
            <a:r>
              <a:rPr lang="en-AU" sz="1400" dirty="0"/>
              <a:t>, R., </a:t>
            </a:r>
            <a:r>
              <a:rPr lang="en-AU" sz="1400" dirty="0" err="1"/>
              <a:t>Angélil</a:t>
            </a:r>
            <a:r>
              <a:rPr lang="en-AU" sz="1400" dirty="0"/>
              <a:t>, O., Sisson, S. (2018c). Constraining future precipitation change over Australia using Pareto-optimal estimates, </a:t>
            </a:r>
            <a:r>
              <a:rPr lang="en-AU" sz="1400" i="1" dirty="0"/>
              <a:t>Climate Dynamics</a:t>
            </a:r>
            <a:r>
              <a:rPr lang="en-AU" sz="1400" dirty="0"/>
              <a:t>, in review.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Lenhard, J. and E. </a:t>
            </a:r>
            <a:r>
              <a:rPr lang="en-AU" sz="1400" dirty="0" err="1"/>
              <a:t>Winsberg</a:t>
            </a:r>
            <a:r>
              <a:rPr lang="en-AU" sz="1400" dirty="0"/>
              <a:t> (2010), Holism, entrenchment, and the future of climate model pluralism, </a:t>
            </a:r>
            <a:r>
              <a:rPr lang="en-AU" sz="1400" i="1" dirty="0"/>
              <a:t>Studies in History and Philosophy of Modern Physics</a:t>
            </a:r>
            <a:r>
              <a:rPr lang="en-AU" sz="1400" dirty="0"/>
              <a:t>, 41, 253–262.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Sanderson, B. M., </a:t>
            </a:r>
            <a:r>
              <a:rPr lang="en-AU" sz="1400" dirty="0" err="1"/>
              <a:t>Knutti</a:t>
            </a:r>
            <a:r>
              <a:rPr lang="en-AU" sz="1400" dirty="0"/>
              <a:t>, R., and Caldwell, P. (2015a) Addressing interdependency in a </a:t>
            </a:r>
            <a:r>
              <a:rPr lang="en-AU" sz="1400" dirty="0" err="1"/>
              <a:t>multimodel</a:t>
            </a:r>
            <a:r>
              <a:rPr lang="en-AU" sz="1400" dirty="0"/>
              <a:t> ensemble by interpolation of model properties</a:t>
            </a:r>
            <a:r>
              <a:rPr lang="en-AU" sz="1400" i="1" dirty="0"/>
              <a:t>, J. Climate</a:t>
            </a:r>
            <a:r>
              <a:rPr lang="en-AU" sz="1400" dirty="0"/>
              <a:t>, 28, 5150–5170, doi:10.1175/JCLI-D-14-00361.1.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1400" dirty="0"/>
              <a:t>Sanderson, B. M., </a:t>
            </a:r>
            <a:r>
              <a:rPr lang="en-AU" sz="1400" dirty="0" err="1"/>
              <a:t>Knutti</a:t>
            </a:r>
            <a:r>
              <a:rPr lang="en-AU" sz="1400" dirty="0"/>
              <a:t>, R., and Caldwell, P. (2015b) A representative democracy to reduce interdependency in a </a:t>
            </a:r>
            <a:r>
              <a:rPr lang="en-AU" sz="1400" dirty="0" err="1"/>
              <a:t>multimodel</a:t>
            </a:r>
            <a:r>
              <a:rPr lang="en-AU" sz="1400" dirty="0"/>
              <a:t> ensemble, </a:t>
            </a:r>
            <a:r>
              <a:rPr lang="en-AU" sz="1400" i="1" dirty="0"/>
              <a:t>J. Climate</a:t>
            </a:r>
            <a:r>
              <a:rPr lang="en-AU" sz="1400" dirty="0"/>
              <a:t>, 28(13), 5171–5194, doi:10.1175/JCLI-D-14-00362.1.</a:t>
            </a:r>
          </a:p>
        </p:txBody>
      </p:sp>
    </p:spTree>
    <p:extLst>
      <p:ext uri="{BB962C8B-B14F-4D97-AF65-F5344CB8AC3E}">
        <p14:creationId xmlns:p14="http://schemas.microsoft.com/office/powerpoint/2010/main" val="37618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Framing dependence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990600"/>
            <a:ext cx="76325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19404" y="5922964"/>
            <a:ext cx="34332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Is agreement a sign of robustness? </a:t>
            </a:r>
          </a:p>
        </p:txBody>
      </p:sp>
    </p:spTree>
    <p:extLst>
      <p:ext uri="{BB962C8B-B14F-4D97-AF65-F5344CB8AC3E}">
        <p14:creationId xmlns:p14="http://schemas.microsoft.com/office/powerpoint/2010/main" val="23064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Framing dependence: propagating uncertainty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38577" y="3614739"/>
            <a:ext cx="11350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10400" y="3432175"/>
            <a:ext cx="1522040" cy="7072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Output / </a:t>
            </a:r>
          </a:p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prediction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6" y="1292226"/>
            <a:ext cx="3168354" cy="17543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AU" sz="1800">
                <a:latin typeface="Calibri" charset="0"/>
              </a:rPr>
              <a:t>Model parameters</a:t>
            </a:r>
          </a:p>
          <a:p>
            <a:pPr algn="ctr" eaLnBrk="1" hangingPunct="1"/>
            <a:r>
              <a:rPr lang="en-AU" sz="1800">
                <a:latin typeface="Calibri" charset="0"/>
              </a:rPr>
              <a:t>(time-independent)</a:t>
            </a: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2770135"/>
            <a:ext cx="1722902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AU" sz="1800" dirty="0">
                <a:latin typeface="Calibri" charset="0"/>
              </a:rPr>
              <a:t>Model inputs</a:t>
            </a:r>
          </a:p>
          <a:p>
            <a:pPr algn="ctr" eaLnBrk="1" hangingPunct="1"/>
            <a:r>
              <a:rPr lang="en-AU" sz="1800" dirty="0">
                <a:latin typeface="Calibri" charset="0"/>
              </a:rPr>
              <a:t>(time-varying)</a:t>
            </a: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</p:txBody>
      </p:sp>
      <p:cxnSp>
        <p:nvCxnSpPr>
          <p:cNvPr id="10" name="AutoShape 7"/>
          <p:cNvCxnSpPr>
            <a:cxnSpLocks noChangeShapeType="1"/>
            <a:stCxn id="9" idx="3"/>
            <a:endCxn id="40963" idx="1"/>
          </p:cNvCxnSpPr>
          <p:nvPr/>
        </p:nvCxnSpPr>
        <p:spPr bwMode="auto">
          <a:xfrm>
            <a:off x="2180102" y="3785798"/>
            <a:ext cx="1658475" cy="136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  <a:stCxn id="8" idx="2"/>
            <a:endCxn id="40963" idx="0"/>
          </p:cNvCxnSpPr>
          <p:nvPr/>
        </p:nvCxnSpPr>
        <p:spPr bwMode="auto">
          <a:xfrm flipH="1">
            <a:off x="4406109" y="3046553"/>
            <a:ext cx="21874" cy="56818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40963" idx="3"/>
            <a:endCxn id="7" idx="1"/>
          </p:cNvCxnSpPr>
          <p:nvPr/>
        </p:nvCxnSpPr>
        <p:spPr bwMode="auto">
          <a:xfrm flipV="1">
            <a:off x="4973640" y="3785798"/>
            <a:ext cx="2036760" cy="136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43808" y="4953000"/>
            <a:ext cx="3317280" cy="138307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dirty="0">
                <a:latin typeface="Calibri" charset="0"/>
              </a:rPr>
              <a:t>State of system in the past</a:t>
            </a: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</p:txBody>
      </p:sp>
      <p:cxnSp>
        <p:nvCxnSpPr>
          <p:cNvPr id="14" name="AutoShape 11"/>
          <p:cNvCxnSpPr>
            <a:cxnSpLocks noChangeShapeType="1"/>
            <a:stCxn id="40963" idx="3"/>
            <a:endCxn id="13" idx="3"/>
          </p:cNvCxnSpPr>
          <p:nvPr/>
        </p:nvCxnSpPr>
        <p:spPr bwMode="auto">
          <a:xfrm>
            <a:off x="4973640" y="3799405"/>
            <a:ext cx="1187448" cy="1845131"/>
          </a:xfrm>
          <a:prstGeom prst="curvedConnector3">
            <a:avLst>
              <a:gd name="adj1" fmla="val 1192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/>
          <p:cNvCxnSpPr>
            <a:cxnSpLocks noChangeShapeType="1"/>
            <a:stCxn id="13" idx="1"/>
            <a:endCxn id="40963" idx="1"/>
          </p:cNvCxnSpPr>
          <p:nvPr/>
        </p:nvCxnSpPr>
        <p:spPr bwMode="auto">
          <a:xfrm rot="10800000" flipH="1">
            <a:off x="2843807" y="3799406"/>
            <a:ext cx="994769" cy="1845131"/>
          </a:xfrm>
          <a:prstGeom prst="curvedConnector3">
            <a:avLst>
              <a:gd name="adj1" fmla="val -2298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Freeform 25"/>
          <p:cNvSpPr>
            <a:spLocks/>
          </p:cNvSpPr>
          <p:nvPr/>
        </p:nvSpPr>
        <p:spPr bwMode="auto">
          <a:xfrm rot="10800000" flipH="1">
            <a:off x="2965452" y="944563"/>
            <a:ext cx="2894013" cy="347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" y="56"/>
              </a:cxn>
              <a:cxn ang="0">
                <a:pos x="301" y="206"/>
              </a:cxn>
              <a:cxn ang="0">
                <a:pos x="403" y="396"/>
              </a:cxn>
              <a:cxn ang="0">
                <a:pos x="488" y="591"/>
              </a:cxn>
              <a:cxn ang="0">
                <a:pos x="562" y="712"/>
              </a:cxn>
              <a:cxn ang="0">
                <a:pos x="624" y="782"/>
              </a:cxn>
              <a:cxn ang="0">
                <a:pos x="674" y="796"/>
              </a:cxn>
              <a:cxn ang="0">
                <a:pos x="721" y="771"/>
              </a:cxn>
              <a:cxn ang="0">
                <a:pos x="789" y="672"/>
              </a:cxn>
              <a:cxn ang="0">
                <a:pos x="875" y="507"/>
              </a:cxn>
              <a:cxn ang="0">
                <a:pos x="959" y="316"/>
              </a:cxn>
              <a:cxn ang="0">
                <a:pos x="1062" y="147"/>
              </a:cxn>
              <a:cxn ang="0">
                <a:pos x="1096" y="104"/>
              </a:cxn>
              <a:cxn ang="0">
                <a:pos x="1153" y="63"/>
              </a:cxn>
              <a:cxn ang="0">
                <a:pos x="1243" y="15"/>
              </a:cxn>
              <a:cxn ang="0">
                <a:pos x="1334" y="0"/>
              </a:cxn>
              <a:cxn ang="0">
                <a:pos x="0" y="0"/>
              </a:cxn>
            </a:cxnLst>
            <a:rect l="0" t="0" r="r" b="b"/>
            <a:pathLst>
              <a:path w="1334" h="798">
                <a:moveTo>
                  <a:pt x="0" y="0"/>
                </a:moveTo>
                <a:cubicBezTo>
                  <a:pt x="57" y="11"/>
                  <a:pt x="115" y="21"/>
                  <a:pt x="165" y="56"/>
                </a:cubicBezTo>
                <a:cubicBezTo>
                  <a:pt x="215" y="90"/>
                  <a:pt x="261" y="149"/>
                  <a:pt x="301" y="206"/>
                </a:cubicBezTo>
                <a:cubicBezTo>
                  <a:pt x="341" y="263"/>
                  <a:pt x="373" y="332"/>
                  <a:pt x="403" y="396"/>
                </a:cubicBezTo>
                <a:cubicBezTo>
                  <a:pt x="434" y="461"/>
                  <a:pt x="462" y="539"/>
                  <a:pt x="488" y="591"/>
                </a:cubicBezTo>
                <a:cubicBezTo>
                  <a:pt x="515" y="644"/>
                  <a:pt x="539" y="681"/>
                  <a:pt x="562" y="712"/>
                </a:cubicBezTo>
                <a:cubicBezTo>
                  <a:pt x="584" y="744"/>
                  <a:pt x="606" y="768"/>
                  <a:pt x="624" y="782"/>
                </a:cubicBezTo>
                <a:cubicBezTo>
                  <a:pt x="643" y="796"/>
                  <a:pt x="658" y="798"/>
                  <a:pt x="674" y="796"/>
                </a:cubicBezTo>
                <a:cubicBezTo>
                  <a:pt x="690" y="794"/>
                  <a:pt x="702" y="792"/>
                  <a:pt x="721" y="771"/>
                </a:cubicBezTo>
                <a:cubicBezTo>
                  <a:pt x="740" y="751"/>
                  <a:pt x="762" y="716"/>
                  <a:pt x="789" y="672"/>
                </a:cubicBezTo>
                <a:cubicBezTo>
                  <a:pt x="814" y="628"/>
                  <a:pt x="847" y="566"/>
                  <a:pt x="875" y="507"/>
                </a:cubicBezTo>
                <a:cubicBezTo>
                  <a:pt x="902" y="448"/>
                  <a:pt x="929" y="376"/>
                  <a:pt x="959" y="316"/>
                </a:cubicBezTo>
                <a:cubicBezTo>
                  <a:pt x="990" y="256"/>
                  <a:pt x="1039" y="183"/>
                  <a:pt x="1062" y="147"/>
                </a:cubicBezTo>
                <a:cubicBezTo>
                  <a:pt x="1085" y="112"/>
                  <a:pt x="1081" y="118"/>
                  <a:pt x="1096" y="104"/>
                </a:cubicBezTo>
                <a:cubicBezTo>
                  <a:pt x="1111" y="90"/>
                  <a:pt x="1128" y="77"/>
                  <a:pt x="1153" y="63"/>
                </a:cubicBezTo>
                <a:cubicBezTo>
                  <a:pt x="1177" y="48"/>
                  <a:pt x="1213" y="26"/>
                  <a:pt x="1243" y="15"/>
                </a:cubicBezTo>
                <a:cubicBezTo>
                  <a:pt x="1273" y="4"/>
                  <a:pt x="1318" y="3"/>
                  <a:pt x="1334" y="0"/>
                </a:cubicBezTo>
                <a:cubicBezTo>
                  <a:pt x="1334" y="0"/>
                  <a:pt x="0" y="0"/>
                  <a:pt x="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5875" cap="flat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37"/>
          <p:cNvSpPr>
            <a:spLocks/>
          </p:cNvSpPr>
          <p:nvPr/>
        </p:nvSpPr>
        <p:spPr bwMode="auto">
          <a:xfrm>
            <a:off x="304800" y="2085923"/>
            <a:ext cx="1897063" cy="684213"/>
          </a:xfrm>
          <a:custGeom>
            <a:avLst/>
            <a:gdLst>
              <a:gd name="T0" fmla="*/ 2147483647 w 768"/>
              <a:gd name="T1" fmla="*/ 2147483647 h 431"/>
              <a:gd name="T2" fmla="*/ 2147483647 w 768"/>
              <a:gd name="T3" fmla="*/ 2147483647 h 431"/>
              <a:gd name="T4" fmla="*/ 2147483647 w 768"/>
              <a:gd name="T5" fmla="*/ 2147483647 h 431"/>
              <a:gd name="T6" fmla="*/ 2147483647 w 768"/>
              <a:gd name="T7" fmla="*/ 2147483647 h 431"/>
              <a:gd name="T8" fmla="*/ 2147483647 w 768"/>
              <a:gd name="T9" fmla="*/ 2147483647 h 431"/>
              <a:gd name="T10" fmla="*/ 2147483647 w 768"/>
              <a:gd name="T11" fmla="*/ 2147483647 h 431"/>
              <a:gd name="T12" fmla="*/ 2147483647 w 768"/>
              <a:gd name="T13" fmla="*/ 2147483647 h 431"/>
              <a:gd name="T14" fmla="*/ 2147483647 w 768"/>
              <a:gd name="T15" fmla="*/ 2147483647 h 431"/>
              <a:gd name="T16" fmla="*/ 2147483647 w 768"/>
              <a:gd name="T17" fmla="*/ 2147483647 h 431"/>
              <a:gd name="T18" fmla="*/ 2147483647 w 768"/>
              <a:gd name="T19" fmla="*/ 2147483647 h 431"/>
              <a:gd name="T20" fmla="*/ 2147483647 w 768"/>
              <a:gd name="T21" fmla="*/ 2147483647 h 431"/>
              <a:gd name="T22" fmla="*/ 2147483647 w 768"/>
              <a:gd name="T23" fmla="*/ 2147483647 h 431"/>
              <a:gd name="T24" fmla="*/ 2147483647 w 768"/>
              <a:gd name="T25" fmla="*/ 2147483647 h 431"/>
              <a:gd name="T26" fmla="*/ 2147483647 w 768"/>
              <a:gd name="T27" fmla="*/ 2147483647 h 4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68"/>
              <a:gd name="T43" fmla="*/ 0 h 431"/>
              <a:gd name="T44" fmla="*/ 768 w 768"/>
              <a:gd name="T45" fmla="*/ 431 h 4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68" h="431">
                <a:moveTo>
                  <a:pt x="103" y="425"/>
                </a:moveTo>
                <a:cubicBezTo>
                  <a:pt x="0" y="421"/>
                  <a:pt x="131" y="417"/>
                  <a:pt x="147" y="399"/>
                </a:cubicBezTo>
                <a:cubicBezTo>
                  <a:pt x="163" y="381"/>
                  <a:pt x="185" y="357"/>
                  <a:pt x="201" y="319"/>
                </a:cubicBezTo>
                <a:cubicBezTo>
                  <a:pt x="217" y="281"/>
                  <a:pt x="221" y="220"/>
                  <a:pt x="241" y="168"/>
                </a:cubicBezTo>
                <a:cubicBezTo>
                  <a:pt x="261" y="116"/>
                  <a:pt x="297" y="8"/>
                  <a:pt x="321" y="4"/>
                </a:cubicBezTo>
                <a:cubicBezTo>
                  <a:pt x="345" y="0"/>
                  <a:pt x="366" y="99"/>
                  <a:pt x="387" y="146"/>
                </a:cubicBezTo>
                <a:cubicBezTo>
                  <a:pt x="408" y="193"/>
                  <a:pt x="426" y="283"/>
                  <a:pt x="450" y="288"/>
                </a:cubicBezTo>
                <a:cubicBezTo>
                  <a:pt x="474" y="293"/>
                  <a:pt x="511" y="192"/>
                  <a:pt x="534" y="177"/>
                </a:cubicBezTo>
                <a:cubicBezTo>
                  <a:pt x="557" y="162"/>
                  <a:pt x="571" y="178"/>
                  <a:pt x="587" y="195"/>
                </a:cubicBezTo>
                <a:cubicBezTo>
                  <a:pt x="603" y="212"/>
                  <a:pt x="615" y="252"/>
                  <a:pt x="627" y="279"/>
                </a:cubicBezTo>
                <a:cubicBezTo>
                  <a:pt x="639" y="306"/>
                  <a:pt x="647" y="339"/>
                  <a:pt x="660" y="357"/>
                </a:cubicBezTo>
                <a:cubicBezTo>
                  <a:pt x="673" y="375"/>
                  <a:pt x="686" y="378"/>
                  <a:pt x="703" y="389"/>
                </a:cubicBezTo>
                <a:cubicBezTo>
                  <a:pt x="721" y="400"/>
                  <a:pt x="707" y="389"/>
                  <a:pt x="768" y="425"/>
                </a:cubicBezTo>
                <a:cubicBezTo>
                  <a:pt x="668" y="431"/>
                  <a:pt x="103" y="425"/>
                  <a:pt x="103" y="425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3606802" y="4354514"/>
            <a:ext cx="911225" cy="598487"/>
          </a:xfrm>
          <a:custGeom>
            <a:avLst/>
            <a:gdLst>
              <a:gd name="T0" fmla="*/ 2147483647 w 778"/>
              <a:gd name="T1" fmla="*/ 2147483647 h 492"/>
              <a:gd name="T2" fmla="*/ 2147483647 w 778"/>
              <a:gd name="T3" fmla="*/ 2147483647 h 492"/>
              <a:gd name="T4" fmla="*/ 2147483647 w 778"/>
              <a:gd name="T5" fmla="*/ 2147483647 h 492"/>
              <a:gd name="T6" fmla="*/ 2147483647 w 778"/>
              <a:gd name="T7" fmla="*/ 2147483647 h 492"/>
              <a:gd name="T8" fmla="*/ 2147483647 w 778"/>
              <a:gd name="T9" fmla="*/ 2147483647 h 492"/>
              <a:gd name="T10" fmla="*/ 2147483647 w 778"/>
              <a:gd name="T11" fmla="*/ 2147483647 h 492"/>
              <a:gd name="T12" fmla="*/ 2147483647 w 778"/>
              <a:gd name="T13" fmla="*/ 2147483647 h 492"/>
              <a:gd name="T14" fmla="*/ 2147483647 w 778"/>
              <a:gd name="T15" fmla="*/ 2147483647 h 492"/>
              <a:gd name="T16" fmla="*/ 2147483647 w 778"/>
              <a:gd name="T17" fmla="*/ 2147483647 h 492"/>
              <a:gd name="T18" fmla="*/ 2147483647 w 778"/>
              <a:gd name="T19" fmla="*/ 2147483647 h 492"/>
              <a:gd name="T20" fmla="*/ 2147483647 w 778"/>
              <a:gd name="T21" fmla="*/ 2147483647 h 492"/>
              <a:gd name="T22" fmla="*/ 2147483647 w 778"/>
              <a:gd name="T23" fmla="*/ 2147483647 h 492"/>
              <a:gd name="T24" fmla="*/ 2147483647 w 778"/>
              <a:gd name="T25" fmla="*/ 2147483647 h 492"/>
              <a:gd name="T26" fmla="*/ 2147483647 w 778"/>
              <a:gd name="T27" fmla="*/ 2147483647 h 4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8"/>
              <a:gd name="T43" fmla="*/ 0 h 492"/>
              <a:gd name="T44" fmla="*/ 778 w 778"/>
              <a:gd name="T45" fmla="*/ 492 h 4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8" h="492">
                <a:moveTo>
                  <a:pt x="98" y="486"/>
                </a:moveTo>
                <a:cubicBezTo>
                  <a:pt x="0" y="481"/>
                  <a:pt x="160" y="471"/>
                  <a:pt x="188" y="458"/>
                </a:cubicBezTo>
                <a:cubicBezTo>
                  <a:pt x="216" y="445"/>
                  <a:pt x="242" y="433"/>
                  <a:pt x="268" y="405"/>
                </a:cubicBezTo>
                <a:cubicBezTo>
                  <a:pt x="294" y="377"/>
                  <a:pt x="321" y="341"/>
                  <a:pt x="343" y="289"/>
                </a:cubicBezTo>
                <a:cubicBezTo>
                  <a:pt x="365" y="237"/>
                  <a:pt x="385" y="140"/>
                  <a:pt x="401" y="94"/>
                </a:cubicBezTo>
                <a:cubicBezTo>
                  <a:pt x="417" y="48"/>
                  <a:pt x="424" y="20"/>
                  <a:pt x="441" y="10"/>
                </a:cubicBezTo>
                <a:cubicBezTo>
                  <a:pt x="458" y="0"/>
                  <a:pt x="484" y="7"/>
                  <a:pt x="503" y="36"/>
                </a:cubicBezTo>
                <a:cubicBezTo>
                  <a:pt x="522" y="65"/>
                  <a:pt x="539" y="141"/>
                  <a:pt x="552" y="183"/>
                </a:cubicBezTo>
                <a:cubicBezTo>
                  <a:pt x="565" y="225"/>
                  <a:pt x="570" y="255"/>
                  <a:pt x="583" y="285"/>
                </a:cubicBezTo>
                <a:cubicBezTo>
                  <a:pt x="596" y="315"/>
                  <a:pt x="614" y="343"/>
                  <a:pt x="628" y="365"/>
                </a:cubicBezTo>
                <a:cubicBezTo>
                  <a:pt x="642" y="387"/>
                  <a:pt x="654" y="404"/>
                  <a:pt x="668" y="418"/>
                </a:cubicBezTo>
                <a:cubicBezTo>
                  <a:pt x="682" y="432"/>
                  <a:pt x="694" y="439"/>
                  <a:pt x="712" y="450"/>
                </a:cubicBezTo>
                <a:cubicBezTo>
                  <a:pt x="730" y="461"/>
                  <a:pt x="716" y="450"/>
                  <a:pt x="778" y="486"/>
                </a:cubicBezTo>
                <a:cubicBezTo>
                  <a:pt x="676" y="492"/>
                  <a:pt x="98" y="486"/>
                  <a:pt x="98" y="486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 flipH="1" flipV="1">
            <a:off x="7162800" y="2625725"/>
            <a:ext cx="1079500" cy="806451"/>
          </a:xfrm>
          <a:custGeom>
            <a:avLst/>
            <a:gdLst>
              <a:gd name="T0" fmla="*/ 0 w 1334"/>
              <a:gd name="T1" fmla="*/ 0 h 798"/>
              <a:gd name="T2" fmla="*/ 2147483647 w 1334"/>
              <a:gd name="T3" fmla="*/ 2147483647 h 798"/>
              <a:gd name="T4" fmla="*/ 2147483647 w 1334"/>
              <a:gd name="T5" fmla="*/ 2147483647 h 798"/>
              <a:gd name="T6" fmla="*/ 2147483647 w 1334"/>
              <a:gd name="T7" fmla="*/ 2147483647 h 798"/>
              <a:gd name="T8" fmla="*/ 2147483647 w 1334"/>
              <a:gd name="T9" fmla="*/ 2147483647 h 798"/>
              <a:gd name="T10" fmla="*/ 2147483647 w 1334"/>
              <a:gd name="T11" fmla="*/ 2147483647 h 798"/>
              <a:gd name="T12" fmla="*/ 2147483647 w 1334"/>
              <a:gd name="T13" fmla="*/ 2147483647 h 798"/>
              <a:gd name="T14" fmla="*/ 2147483647 w 1334"/>
              <a:gd name="T15" fmla="*/ 2147483647 h 798"/>
              <a:gd name="T16" fmla="*/ 2147483647 w 1334"/>
              <a:gd name="T17" fmla="*/ 2147483647 h 798"/>
              <a:gd name="T18" fmla="*/ 2147483647 w 1334"/>
              <a:gd name="T19" fmla="*/ 2147483647 h 798"/>
              <a:gd name="T20" fmla="*/ 2147483647 w 1334"/>
              <a:gd name="T21" fmla="*/ 2147483647 h 798"/>
              <a:gd name="T22" fmla="*/ 2147483647 w 1334"/>
              <a:gd name="T23" fmla="*/ 2147483647 h 798"/>
              <a:gd name="T24" fmla="*/ 2147483647 w 1334"/>
              <a:gd name="T25" fmla="*/ 2147483647 h 798"/>
              <a:gd name="T26" fmla="*/ 2147483647 w 1334"/>
              <a:gd name="T27" fmla="*/ 2147483647 h 798"/>
              <a:gd name="T28" fmla="*/ 2147483647 w 1334"/>
              <a:gd name="T29" fmla="*/ 2147483647 h 798"/>
              <a:gd name="T30" fmla="*/ 2147483647 w 1334"/>
              <a:gd name="T31" fmla="*/ 2147483647 h 798"/>
              <a:gd name="T32" fmla="*/ 2147483647 w 1334"/>
              <a:gd name="T33" fmla="*/ 0 h 798"/>
              <a:gd name="T34" fmla="*/ 0 w 1334"/>
              <a:gd name="T35" fmla="*/ 0 h 7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34"/>
              <a:gd name="T55" fmla="*/ 0 h 798"/>
              <a:gd name="T56" fmla="*/ 1334 w 1334"/>
              <a:gd name="T57" fmla="*/ 798 h 7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34" h="798">
                <a:moveTo>
                  <a:pt x="0" y="0"/>
                </a:moveTo>
                <a:cubicBezTo>
                  <a:pt x="57" y="11"/>
                  <a:pt x="115" y="21"/>
                  <a:pt x="165" y="56"/>
                </a:cubicBezTo>
                <a:cubicBezTo>
                  <a:pt x="215" y="90"/>
                  <a:pt x="261" y="149"/>
                  <a:pt x="301" y="206"/>
                </a:cubicBezTo>
                <a:cubicBezTo>
                  <a:pt x="341" y="263"/>
                  <a:pt x="373" y="332"/>
                  <a:pt x="403" y="396"/>
                </a:cubicBezTo>
                <a:cubicBezTo>
                  <a:pt x="434" y="461"/>
                  <a:pt x="462" y="539"/>
                  <a:pt x="488" y="591"/>
                </a:cubicBezTo>
                <a:cubicBezTo>
                  <a:pt x="515" y="644"/>
                  <a:pt x="539" y="681"/>
                  <a:pt x="562" y="712"/>
                </a:cubicBezTo>
                <a:cubicBezTo>
                  <a:pt x="584" y="744"/>
                  <a:pt x="606" y="768"/>
                  <a:pt x="624" y="782"/>
                </a:cubicBezTo>
                <a:cubicBezTo>
                  <a:pt x="643" y="796"/>
                  <a:pt x="658" y="798"/>
                  <a:pt x="674" y="796"/>
                </a:cubicBezTo>
                <a:cubicBezTo>
                  <a:pt x="690" y="794"/>
                  <a:pt x="702" y="792"/>
                  <a:pt x="721" y="771"/>
                </a:cubicBezTo>
                <a:cubicBezTo>
                  <a:pt x="740" y="751"/>
                  <a:pt x="762" y="716"/>
                  <a:pt x="789" y="672"/>
                </a:cubicBezTo>
                <a:cubicBezTo>
                  <a:pt x="814" y="628"/>
                  <a:pt x="847" y="566"/>
                  <a:pt x="875" y="507"/>
                </a:cubicBezTo>
                <a:cubicBezTo>
                  <a:pt x="902" y="448"/>
                  <a:pt x="929" y="376"/>
                  <a:pt x="959" y="316"/>
                </a:cubicBezTo>
                <a:cubicBezTo>
                  <a:pt x="990" y="256"/>
                  <a:pt x="1039" y="183"/>
                  <a:pt x="1062" y="147"/>
                </a:cubicBezTo>
                <a:cubicBezTo>
                  <a:pt x="1085" y="112"/>
                  <a:pt x="1081" y="118"/>
                  <a:pt x="1096" y="104"/>
                </a:cubicBezTo>
                <a:cubicBezTo>
                  <a:pt x="1111" y="90"/>
                  <a:pt x="1128" y="77"/>
                  <a:pt x="1153" y="63"/>
                </a:cubicBezTo>
                <a:cubicBezTo>
                  <a:pt x="1177" y="48"/>
                  <a:pt x="1213" y="26"/>
                  <a:pt x="1243" y="15"/>
                </a:cubicBezTo>
                <a:cubicBezTo>
                  <a:pt x="1273" y="4"/>
                  <a:pt x="1318" y="3"/>
                  <a:pt x="1334" y="0"/>
                </a:cubicBezTo>
                <a:cubicBezTo>
                  <a:pt x="1334" y="0"/>
                  <a:pt x="0" y="0"/>
                  <a:pt x="0" y="0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58" y="3436940"/>
            <a:ext cx="1450501" cy="1277273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carbon emission scenarios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solar radiation changes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human land use changes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82755" y="1976439"/>
            <a:ext cx="3046707" cy="907941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spatially explicit surface properties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physical constants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parameters for empirically approximated processes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9540" y="5445224"/>
            <a:ext cx="3195635" cy="723275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Atmosphere, ocean, soil temperature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concentrations, stores e.g. CO</a:t>
            </a:r>
            <a:r>
              <a:rPr lang="en-US" sz="1200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in air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momentum, vegetation distribution</a:t>
            </a:r>
          </a:p>
        </p:txBody>
      </p:sp>
      <p:sp>
        <p:nvSpPr>
          <p:cNvPr id="63" name="Freeform 31"/>
          <p:cNvSpPr>
            <a:spLocks/>
          </p:cNvSpPr>
          <p:nvPr/>
        </p:nvSpPr>
        <p:spPr bwMode="auto">
          <a:xfrm>
            <a:off x="4405315" y="4354514"/>
            <a:ext cx="911225" cy="598487"/>
          </a:xfrm>
          <a:custGeom>
            <a:avLst/>
            <a:gdLst>
              <a:gd name="T0" fmla="*/ 2147483647 w 778"/>
              <a:gd name="T1" fmla="*/ 2147483647 h 492"/>
              <a:gd name="T2" fmla="*/ 2147483647 w 778"/>
              <a:gd name="T3" fmla="*/ 2147483647 h 492"/>
              <a:gd name="T4" fmla="*/ 2147483647 w 778"/>
              <a:gd name="T5" fmla="*/ 2147483647 h 492"/>
              <a:gd name="T6" fmla="*/ 2147483647 w 778"/>
              <a:gd name="T7" fmla="*/ 2147483647 h 492"/>
              <a:gd name="T8" fmla="*/ 2147483647 w 778"/>
              <a:gd name="T9" fmla="*/ 2147483647 h 492"/>
              <a:gd name="T10" fmla="*/ 2147483647 w 778"/>
              <a:gd name="T11" fmla="*/ 2147483647 h 492"/>
              <a:gd name="T12" fmla="*/ 2147483647 w 778"/>
              <a:gd name="T13" fmla="*/ 2147483647 h 492"/>
              <a:gd name="T14" fmla="*/ 2147483647 w 778"/>
              <a:gd name="T15" fmla="*/ 2147483647 h 492"/>
              <a:gd name="T16" fmla="*/ 2147483647 w 778"/>
              <a:gd name="T17" fmla="*/ 2147483647 h 492"/>
              <a:gd name="T18" fmla="*/ 2147483647 w 778"/>
              <a:gd name="T19" fmla="*/ 2147483647 h 492"/>
              <a:gd name="T20" fmla="*/ 2147483647 w 778"/>
              <a:gd name="T21" fmla="*/ 2147483647 h 492"/>
              <a:gd name="T22" fmla="*/ 2147483647 w 778"/>
              <a:gd name="T23" fmla="*/ 2147483647 h 492"/>
              <a:gd name="T24" fmla="*/ 2147483647 w 778"/>
              <a:gd name="T25" fmla="*/ 2147483647 h 492"/>
              <a:gd name="T26" fmla="*/ 2147483647 w 778"/>
              <a:gd name="T27" fmla="*/ 2147483647 h 4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8"/>
              <a:gd name="T43" fmla="*/ 0 h 492"/>
              <a:gd name="T44" fmla="*/ 778 w 778"/>
              <a:gd name="T45" fmla="*/ 492 h 4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8" h="492">
                <a:moveTo>
                  <a:pt x="98" y="486"/>
                </a:moveTo>
                <a:cubicBezTo>
                  <a:pt x="0" y="481"/>
                  <a:pt x="160" y="471"/>
                  <a:pt x="188" y="458"/>
                </a:cubicBezTo>
                <a:cubicBezTo>
                  <a:pt x="216" y="445"/>
                  <a:pt x="242" y="433"/>
                  <a:pt x="268" y="405"/>
                </a:cubicBezTo>
                <a:cubicBezTo>
                  <a:pt x="294" y="377"/>
                  <a:pt x="321" y="341"/>
                  <a:pt x="343" y="289"/>
                </a:cubicBezTo>
                <a:cubicBezTo>
                  <a:pt x="365" y="237"/>
                  <a:pt x="385" y="140"/>
                  <a:pt x="401" y="94"/>
                </a:cubicBezTo>
                <a:cubicBezTo>
                  <a:pt x="417" y="48"/>
                  <a:pt x="424" y="20"/>
                  <a:pt x="441" y="10"/>
                </a:cubicBezTo>
                <a:cubicBezTo>
                  <a:pt x="458" y="0"/>
                  <a:pt x="484" y="7"/>
                  <a:pt x="503" y="36"/>
                </a:cubicBezTo>
                <a:cubicBezTo>
                  <a:pt x="522" y="65"/>
                  <a:pt x="539" y="141"/>
                  <a:pt x="552" y="183"/>
                </a:cubicBezTo>
                <a:cubicBezTo>
                  <a:pt x="565" y="225"/>
                  <a:pt x="570" y="255"/>
                  <a:pt x="583" y="285"/>
                </a:cubicBezTo>
                <a:cubicBezTo>
                  <a:pt x="596" y="315"/>
                  <a:pt x="614" y="343"/>
                  <a:pt x="628" y="365"/>
                </a:cubicBezTo>
                <a:cubicBezTo>
                  <a:pt x="642" y="387"/>
                  <a:pt x="654" y="404"/>
                  <a:pt x="668" y="418"/>
                </a:cubicBezTo>
                <a:cubicBezTo>
                  <a:pt x="682" y="432"/>
                  <a:pt x="694" y="439"/>
                  <a:pt x="712" y="450"/>
                </a:cubicBezTo>
                <a:cubicBezTo>
                  <a:pt x="730" y="461"/>
                  <a:pt x="716" y="450"/>
                  <a:pt x="778" y="486"/>
                </a:cubicBezTo>
                <a:cubicBezTo>
                  <a:pt x="676" y="492"/>
                  <a:pt x="98" y="486"/>
                  <a:pt x="98" y="486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41540" y="739636"/>
            <a:ext cx="21209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How can we consider uncertainty associated with the space of all possible models? </a:t>
            </a:r>
          </a:p>
        </p:txBody>
      </p:sp>
      <p:sp>
        <p:nvSpPr>
          <p:cNvPr id="23" name="Oval 22"/>
          <p:cNvSpPr/>
          <p:nvPr/>
        </p:nvSpPr>
        <p:spPr>
          <a:xfrm>
            <a:off x="3565527" y="3362325"/>
            <a:ext cx="1693863" cy="87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>
            <a:off x="5259388" y="1616800"/>
            <a:ext cx="1482152" cy="18153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7" grpId="0" animBg="1"/>
      <p:bldP spid="40" grpId="0" animBg="1"/>
      <p:bldP spid="63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09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Framing dependence: choices in model development</a:t>
            </a:r>
          </a:p>
        </p:txBody>
      </p:sp>
      <p:sp>
        <p:nvSpPr>
          <p:cNvPr id="16388" name="Subtitle 2"/>
          <p:cNvSpPr>
            <a:spLocks noGrp="1"/>
          </p:cNvSpPr>
          <p:nvPr>
            <p:ph idx="1"/>
          </p:nvPr>
        </p:nvSpPr>
        <p:spPr>
          <a:xfrm>
            <a:off x="457200" y="1066801"/>
            <a:ext cx="5715000" cy="5397500"/>
          </a:xfrm>
        </p:spPr>
        <p:txBody>
          <a:bodyPr/>
          <a:lstStyle/>
          <a:p>
            <a:pPr eaLnBrk="1" hangingPunct="1"/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PERCEPTUAL MODEL – identify features of the system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CONCEPTUAL MODEL – identify relationships between features/processes in the perceptual model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MATHEMATICAL/SYMBOLIC MODEL – identify equations that describe the conceptual model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NUMERICAL MODEL – codification of equation solutions, spatial and temporal aggregation choices; implementation on a computer system.</a:t>
            </a: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9" name="Picture 6" descr="earth_satelli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1"/>
            <a:ext cx="1030288" cy="103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174212main_rn_berrie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209801"/>
            <a:ext cx="21717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eq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2" y="4149725"/>
            <a:ext cx="2627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323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7377115" y="1798637"/>
            <a:ext cx="485775" cy="4111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377115" y="3738563"/>
            <a:ext cx="485775" cy="4111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377115" y="4521201"/>
            <a:ext cx="485775" cy="4111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296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Framing dependence: propagating uncertainty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38577" y="3614739"/>
            <a:ext cx="11350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10400" y="3432175"/>
            <a:ext cx="1522040" cy="7072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Output / </a:t>
            </a:r>
          </a:p>
          <a:p>
            <a:pPr algn="ctr" eaLnBrk="1" hangingPunct="1">
              <a:spcBef>
                <a:spcPts val="475"/>
              </a:spcBef>
            </a:pPr>
            <a:r>
              <a:rPr lang="en-AU" sz="1800" b="1" dirty="0">
                <a:latin typeface="Calibri" charset="0"/>
              </a:rPr>
              <a:t>prediction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6" y="1292226"/>
            <a:ext cx="3168354" cy="17543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AU" sz="1800">
                <a:latin typeface="Calibri" charset="0"/>
              </a:rPr>
              <a:t>Model parameters</a:t>
            </a:r>
          </a:p>
          <a:p>
            <a:pPr algn="ctr" eaLnBrk="1" hangingPunct="1"/>
            <a:r>
              <a:rPr lang="en-AU" sz="1800">
                <a:latin typeface="Calibri" charset="0"/>
              </a:rPr>
              <a:t>(time-independent)</a:t>
            </a: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  <a:p>
            <a:pPr algn="ctr" eaLnBrk="1" hangingPunct="1"/>
            <a:endParaRPr lang="en-AU" sz="1800">
              <a:latin typeface="Calibri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2770135"/>
            <a:ext cx="1722902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AU" sz="1800" dirty="0">
                <a:latin typeface="Calibri" charset="0"/>
              </a:rPr>
              <a:t>Model inputs</a:t>
            </a:r>
          </a:p>
          <a:p>
            <a:pPr algn="ctr" eaLnBrk="1" hangingPunct="1"/>
            <a:r>
              <a:rPr lang="en-AU" sz="1800" dirty="0">
                <a:latin typeface="Calibri" charset="0"/>
              </a:rPr>
              <a:t>(time-varying)</a:t>
            </a: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  <a:p>
            <a:pPr algn="ctr" eaLnBrk="1" hangingPunct="1"/>
            <a:endParaRPr lang="en-AU" sz="1800" dirty="0">
              <a:latin typeface="Calibri" charset="0"/>
            </a:endParaRPr>
          </a:p>
        </p:txBody>
      </p:sp>
      <p:cxnSp>
        <p:nvCxnSpPr>
          <p:cNvPr id="10" name="AutoShape 7"/>
          <p:cNvCxnSpPr>
            <a:cxnSpLocks noChangeShapeType="1"/>
            <a:stCxn id="9" idx="3"/>
            <a:endCxn id="40963" idx="1"/>
          </p:cNvCxnSpPr>
          <p:nvPr/>
        </p:nvCxnSpPr>
        <p:spPr bwMode="auto">
          <a:xfrm>
            <a:off x="2180102" y="3785798"/>
            <a:ext cx="1658475" cy="136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  <a:stCxn id="8" idx="2"/>
            <a:endCxn id="40963" idx="0"/>
          </p:cNvCxnSpPr>
          <p:nvPr/>
        </p:nvCxnSpPr>
        <p:spPr bwMode="auto">
          <a:xfrm flipH="1">
            <a:off x="4406109" y="3046553"/>
            <a:ext cx="21874" cy="56818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40963" idx="3"/>
            <a:endCxn id="7" idx="1"/>
          </p:cNvCxnSpPr>
          <p:nvPr/>
        </p:nvCxnSpPr>
        <p:spPr bwMode="auto">
          <a:xfrm flipV="1">
            <a:off x="4973640" y="3785798"/>
            <a:ext cx="2036760" cy="136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43808" y="4953000"/>
            <a:ext cx="3317280" cy="138307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AU" sz="1800" dirty="0">
                <a:latin typeface="Calibri" charset="0"/>
              </a:rPr>
              <a:t>State of system in the past</a:t>
            </a: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  <a:p>
            <a:pPr algn="ctr" eaLnBrk="1" hangingPunct="1">
              <a:spcBef>
                <a:spcPts val="475"/>
              </a:spcBef>
            </a:pPr>
            <a:endParaRPr lang="en-AU" sz="1800" dirty="0">
              <a:latin typeface="Calibri" charset="0"/>
            </a:endParaRPr>
          </a:p>
        </p:txBody>
      </p:sp>
      <p:cxnSp>
        <p:nvCxnSpPr>
          <p:cNvPr id="14" name="AutoShape 11"/>
          <p:cNvCxnSpPr>
            <a:cxnSpLocks noChangeShapeType="1"/>
            <a:stCxn id="40963" idx="3"/>
            <a:endCxn id="13" idx="3"/>
          </p:cNvCxnSpPr>
          <p:nvPr/>
        </p:nvCxnSpPr>
        <p:spPr bwMode="auto">
          <a:xfrm>
            <a:off x="4973640" y="3799405"/>
            <a:ext cx="1187448" cy="1845131"/>
          </a:xfrm>
          <a:prstGeom prst="curvedConnector3">
            <a:avLst>
              <a:gd name="adj1" fmla="val 1192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/>
          <p:cNvCxnSpPr>
            <a:cxnSpLocks noChangeShapeType="1"/>
            <a:stCxn id="13" idx="1"/>
            <a:endCxn id="40963" idx="1"/>
          </p:cNvCxnSpPr>
          <p:nvPr/>
        </p:nvCxnSpPr>
        <p:spPr bwMode="auto">
          <a:xfrm rot="10800000" flipH="1">
            <a:off x="2843807" y="3799406"/>
            <a:ext cx="994769" cy="1845131"/>
          </a:xfrm>
          <a:prstGeom prst="curvedConnector3">
            <a:avLst>
              <a:gd name="adj1" fmla="val -2298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Freeform 25"/>
          <p:cNvSpPr>
            <a:spLocks/>
          </p:cNvSpPr>
          <p:nvPr/>
        </p:nvSpPr>
        <p:spPr bwMode="auto">
          <a:xfrm rot="10800000" flipH="1">
            <a:off x="2965452" y="944563"/>
            <a:ext cx="2894013" cy="347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" y="56"/>
              </a:cxn>
              <a:cxn ang="0">
                <a:pos x="301" y="206"/>
              </a:cxn>
              <a:cxn ang="0">
                <a:pos x="403" y="396"/>
              </a:cxn>
              <a:cxn ang="0">
                <a:pos x="488" y="591"/>
              </a:cxn>
              <a:cxn ang="0">
                <a:pos x="562" y="712"/>
              </a:cxn>
              <a:cxn ang="0">
                <a:pos x="624" y="782"/>
              </a:cxn>
              <a:cxn ang="0">
                <a:pos x="674" y="796"/>
              </a:cxn>
              <a:cxn ang="0">
                <a:pos x="721" y="771"/>
              </a:cxn>
              <a:cxn ang="0">
                <a:pos x="789" y="672"/>
              </a:cxn>
              <a:cxn ang="0">
                <a:pos x="875" y="507"/>
              </a:cxn>
              <a:cxn ang="0">
                <a:pos x="959" y="316"/>
              </a:cxn>
              <a:cxn ang="0">
                <a:pos x="1062" y="147"/>
              </a:cxn>
              <a:cxn ang="0">
                <a:pos x="1096" y="104"/>
              </a:cxn>
              <a:cxn ang="0">
                <a:pos x="1153" y="63"/>
              </a:cxn>
              <a:cxn ang="0">
                <a:pos x="1243" y="15"/>
              </a:cxn>
              <a:cxn ang="0">
                <a:pos x="1334" y="0"/>
              </a:cxn>
              <a:cxn ang="0">
                <a:pos x="0" y="0"/>
              </a:cxn>
            </a:cxnLst>
            <a:rect l="0" t="0" r="r" b="b"/>
            <a:pathLst>
              <a:path w="1334" h="798">
                <a:moveTo>
                  <a:pt x="0" y="0"/>
                </a:moveTo>
                <a:cubicBezTo>
                  <a:pt x="57" y="11"/>
                  <a:pt x="115" y="21"/>
                  <a:pt x="165" y="56"/>
                </a:cubicBezTo>
                <a:cubicBezTo>
                  <a:pt x="215" y="90"/>
                  <a:pt x="261" y="149"/>
                  <a:pt x="301" y="206"/>
                </a:cubicBezTo>
                <a:cubicBezTo>
                  <a:pt x="341" y="263"/>
                  <a:pt x="373" y="332"/>
                  <a:pt x="403" y="396"/>
                </a:cubicBezTo>
                <a:cubicBezTo>
                  <a:pt x="434" y="461"/>
                  <a:pt x="462" y="539"/>
                  <a:pt x="488" y="591"/>
                </a:cubicBezTo>
                <a:cubicBezTo>
                  <a:pt x="515" y="644"/>
                  <a:pt x="539" y="681"/>
                  <a:pt x="562" y="712"/>
                </a:cubicBezTo>
                <a:cubicBezTo>
                  <a:pt x="584" y="744"/>
                  <a:pt x="606" y="768"/>
                  <a:pt x="624" y="782"/>
                </a:cubicBezTo>
                <a:cubicBezTo>
                  <a:pt x="643" y="796"/>
                  <a:pt x="658" y="798"/>
                  <a:pt x="674" y="796"/>
                </a:cubicBezTo>
                <a:cubicBezTo>
                  <a:pt x="690" y="794"/>
                  <a:pt x="702" y="792"/>
                  <a:pt x="721" y="771"/>
                </a:cubicBezTo>
                <a:cubicBezTo>
                  <a:pt x="740" y="751"/>
                  <a:pt x="762" y="716"/>
                  <a:pt x="789" y="672"/>
                </a:cubicBezTo>
                <a:cubicBezTo>
                  <a:pt x="814" y="628"/>
                  <a:pt x="847" y="566"/>
                  <a:pt x="875" y="507"/>
                </a:cubicBezTo>
                <a:cubicBezTo>
                  <a:pt x="902" y="448"/>
                  <a:pt x="929" y="376"/>
                  <a:pt x="959" y="316"/>
                </a:cubicBezTo>
                <a:cubicBezTo>
                  <a:pt x="990" y="256"/>
                  <a:pt x="1039" y="183"/>
                  <a:pt x="1062" y="147"/>
                </a:cubicBezTo>
                <a:cubicBezTo>
                  <a:pt x="1085" y="112"/>
                  <a:pt x="1081" y="118"/>
                  <a:pt x="1096" y="104"/>
                </a:cubicBezTo>
                <a:cubicBezTo>
                  <a:pt x="1111" y="90"/>
                  <a:pt x="1128" y="77"/>
                  <a:pt x="1153" y="63"/>
                </a:cubicBezTo>
                <a:cubicBezTo>
                  <a:pt x="1177" y="48"/>
                  <a:pt x="1213" y="26"/>
                  <a:pt x="1243" y="15"/>
                </a:cubicBezTo>
                <a:cubicBezTo>
                  <a:pt x="1273" y="4"/>
                  <a:pt x="1318" y="3"/>
                  <a:pt x="1334" y="0"/>
                </a:cubicBezTo>
                <a:cubicBezTo>
                  <a:pt x="1334" y="0"/>
                  <a:pt x="0" y="0"/>
                  <a:pt x="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5875" cap="flat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37"/>
          <p:cNvSpPr>
            <a:spLocks/>
          </p:cNvSpPr>
          <p:nvPr/>
        </p:nvSpPr>
        <p:spPr bwMode="auto">
          <a:xfrm>
            <a:off x="304800" y="2085923"/>
            <a:ext cx="1897063" cy="684213"/>
          </a:xfrm>
          <a:custGeom>
            <a:avLst/>
            <a:gdLst>
              <a:gd name="T0" fmla="*/ 2147483647 w 768"/>
              <a:gd name="T1" fmla="*/ 2147483647 h 431"/>
              <a:gd name="T2" fmla="*/ 2147483647 w 768"/>
              <a:gd name="T3" fmla="*/ 2147483647 h 431"/>
              <a:gd name="T4" fmla="*/ 2147483647 w 768"/>
              <a:gd name="T5" fmla="*/ 2147483647 h 431"/>
              <a:gd name="T6" fmla="*/ 2147483647 w 768"/>
              <a:gd name="T7" fmla="*/ 2147483647 h 431"/>
              <a:gd name="T8" fmla="*/ 2147483647 w 768"/>
              <a:gd name="T9" fmla="*/ 2147483647 h 431"/>
              <a:gd name="T10" fmla="*/ 2147483647 w 768"/>
              <a:gd name="T11" fmla="*/ 2147483647 h 431"/>
              <a:gd name="T12" fmla="*/ 2147483647 w 768"/>
              <a:gd name="T13" fmla="*/ 2147483647 h 431"/>
              <a:gd name="T14" fmla="*/ 2147483647 w 768"/>
              <a:gd name="T15" fmla="*/ 2147483647 h 431"/>
              <a:gd name="T16" fmla="*/ 2147483647 w 768"/>
              <a:gd name="T17" fmla="*/ 2147483647 h 431"/>
              <a:gd name="T18" fmla="*/ 2147483647 w 768"/>
              <a:gd name="T19" fmla="*/ 2147483647 h 431"/>
              <a:gd name="T20" fmla="*/ 2147483647 w 768"/>
              <a:gd name="T21" fmla="*/ 2147483647 h 431"/>
              <a:gd name="T22" fmla="*/ 2147483647 w 768"/>
              <a:gd name="T23" fmla="*/ 2147483647 h 431"/>
              <a:gd name="T24" fmla="*/ 2147483647 w 768"/>
              <a:gd name="T25" fmla="*/ 2147483647 h 431"/>
              <a:gd name="T26" fmla="*/ 2147483647 w 768"/>
              <a:gd name="T27" fmla="*/ 2147483647 h 4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68"/>
              <a:gd name="T43" fmla="*/ 0 h 431"/>
              <a:gd name="T44" fmla="*/ 768 w 768"/>
              <a:gd name="T45" fmla="*/ 431 h 4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68" h="431">
                <a:moveTo>
                  <a:pt x="103" y="425"/>
                </a:moveTo>
                <a:cubicBezTo>
                  <a:pt x="0" y="421"/>
                  <a:pt x="131" y="417"/>
                  <a:pt x="147" y="399"/>
                </a:cubicBezTo>
                <a:cubicBezTo>
                  <a:pt x="163" y="381"/>
                  <a:pt x="185" y="357"/>
                  <a:pt x="201" y="319"/>
                </a:cubicBezTo>
                <a:cubicBezTo>
                  <a:pt x="217" y="281"/>
                  <a:pt x="221" y="220"/>
                  <a:pt x="241" y="168"/>
                </a:cubicBezTo>
                <a:cubicBezTo>
                  <a:pt x="261" y="116"/>
                  <a:pt x="297" y="8"/>
                  <a:pt x="321" y="4"/>
                </a:cubicBezTo>
                <a:cubicBezTo>
                  <a:pt x="345" y="0"/>
                  <a:pt x="366" y="99"/>
                  <a:pt x="387" y="146"/>
                </a:cubicBezTo>
                <a:cubicBezTo>
                  <a:pt x="408" y="193"/>
                  <a:pt x="426" y="283"/>
                  <a:pt x="450" y="288"/>
                </a:cubicBezTo>
                <a:cubicBezTo>
                  <a:pt x="474" y="293"/>
                  <a:pt x="511" y="192"/>
                  <a:pt x="534" y="177"/>
                </a:cubicBezTo>
                <a:cubicBezTo>
                  <a:pt x="557" y="162"/>
                  <a:pt x="571" y="178"/>
                  <a:pt x="587" y="195"/>
                </a:cubicBezTo>
                <a:cubicBezTo>
                  <a:pt x="603" y="212"/>
                  <a:pt x="615" y="252"/>
                  <a:pt x="627" y="279"/>
                </a:cubicBezTo>
                <a:cubicBezTo>
                  <a:pt x="639" y="306"/>
                  <a:pt x="647" y="339"/>
                  <a:pt x="660" y="357"/>
                </a:cubicBezTo>
                <a:cubicBezTo>
                  <a:pt x="673" y="375"/>
                  <a:pt x="686" y="378"/>
                  <a:pt x="703" y="389"/>
                </a:cubicBezTo>
                <a:cubicBezTo>
                  <a:pt x="721" y="400"/>
                  <a:pt x="707" y="389"/>
                  <a:pt x="768" y="425"/>
                </a:cubicBezTo>
                <a:cubicBezTo>
                  <a:pt x="668" y="431"/>
                  <a:pt x="103" y="425"/>
                  <a:pt x="103" y="425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3606802" y="4354514"/>
            <a:ext cx="911225" cy="598487"/>
          </a:xfrm>
          <a:custGeom>
            <a:avLst/>
            <a:gdLst>
              <a:gd name="T0" fmla="*/ 2147483647 w 778"/>
              <a:gd name="T1" fmla="*/ 2147483647 h 492"/>
              <a:gd name="T2" fmla="*/ 2147483647 w 778"/>
              <a:gd name="T3" fmla="*/ 2147483647 h 492"/>
              <a:gd name="T4" fmla="*/ 2147483647 w 778"/>
              <a:gd name="T5" fmla="*/ 2147483647 h 492"/>
              <a:gd name="T6" fmla="*/ 2147483647 w 778"/>
              <a:gd name="T7" fmla="*/ 2147483647 h 492"/>
              <a:gd name="T8" fmla="*/ 2147483647 w 778"/>
              <a:gd name="T9" fmla="*/ 2147483647 h 492"/>
              <a:gd name="T10" fmla="*/ 2147483647 w 778"/>
              <a:gd name="T11" fmla="*/ 2147483647 h 492"/>
              <a:gd name="T12" fmla="*/ 2147483647 w 778"/>
              <a:gd name="T13" fmla="*/ 2147483647 h 492"/>
              <a:gd name="T14" fmla="*/ 2147483647 w 778"/>
              <a:gd name="T15" fmla="*/ 2147483647 h 492"/>
              <a:gd name="T16" fmla="*/ 2147483647 w 778"/>
              <a:gd name="T17" fmla="*/ 2147483647 h 492"/>
              <a:gd name="T18" fmla="*/ 2147483647 w 778"/>
              <a:gd name="T19" fmla="*/ 2147483647 h 492"/>
              <a:gd name="T20" fmla="*/ 2147483647 w 778"/>
              <a:gd name="T21" fmla="*/ 2147483647 h 492"/>
              <a:gd name="T22" fmla="*/ 2147483647 w 778"/>
              <a:gd name="T23" fmla="*/ 2147483647 h 492"/>
              <a:gd name="T24" fmla="*/ 2147483647 w 778"/>
              <a:gd name="T25" fmla="*/ 2147483647 h 492"/>
              <a:gd name="T26" fmla="*/ 2147483647 w 778"/>
              <a:gd name="T27" fmla="*/ 2147483647 h 4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8"/>
              <a:gd name="T43" fmla="*/ 0 h 492"/>
              <a:gd name="T44" fmla="*/ 778 w 778"/>
              <a:gd name="T45" fmla="*/ 492 h 4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8" h="492">
                <a:moveTo>
                  <a:pt x="98" y="486"/>
                </a:moveTo>
                <a:cubicBezTo>
                  <a:pt x="0" y="481"/>
                  <a:pt x="160" y="471"/>
                  <a:pt x="188" y="458"/>
                </a:cubicBezTo>
                <a:cubicBezTo>
                  <a:pt x="216" y="445"/>
                  <a:pt x="242" y="433"/>
                  <a:pt x="268" y="405"/>
                </a:cubicBezTo>
                <a:cubicBezTo>
                  <a:pt x="294" y="377"/>
                  <a:pt x="321" y="341"/>
                  <a:pt x="343" y="289"/>
                </a:cubicBezTo>
                <a:cubicBezTo>
                  <a:pt x="365" y="237"/>
                  <a:pt x="385" y="140"/>
                  <a:pt x="401" y="94"/>
                </a:cubicBezTo>
                <a:cubicBezTo>
                  <a:pt x="417" y="48"/>
                  <a:pt x="424" y="20"/>
                  <a:pt x="441" y="10"/>
                </a:cubicBezTo>
                <a:cubicBezTo>
                  <a:pt x="458" y="0"/>
                  <a:pt x="484" y="7"/>
                  <a:pt x="503" y="36"/>
                </a:cubicBezTo>
                <a:cubicBezTo>
                  <a:pt x="522" y="65"/>
                  <a:pt x="539" y="141"/>
                  <a:pt x="552" y="183"/>
                </a:cubicBezTo>
                <a:cubicBezTo>
                  <a:pt x="565" y="225"/>
                  <a:pt x="570" y="255"/>
                  <a:pt x="583" y="285"/>
                </a:cubicBezTo>
                <a:cubicBezTo>
                  <a:pt x="596" y="315"/>
                  <a:pt x="614" y="343"/>
                  <a:pt x="628" y="365"/>
                </a:cubicBezTo>
                <a:cubicBezTo>
                  <a:pt x="642" y="387"/>
                  <a:pt x="654" y="404"/>
                  <a:pt x="668" y="418"/>
                </a:cubicBezTo>
                <a:cubicBezTo>
                  <a:pt x="682" y="432"/>
                  <a:pt x="694" y="439"/>
                  <a:pt x="712" y="450"/>
                </a:cubicBezTo>
                <a:cubicBezTo>
                  <a:pt x="730" y="461"/>
                  <a:pt x="716" y="450"/>
                  <a:pt x="778" y="486"/>
                </a:cubicBezTo>
                <a:cubicBezTo>
                  <a:pt x="676" y="492"/>
                  <a:pt x="98" y="486"/>
                  <a:pt x="98" y="486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 flipH="1" flipV="1">
            <a:off x="7162800" y="2625725"/>
            <a:ext cx="1079500" cy="806451"/>
          </a:xfrm>
          <a:custGeom>
            <a:avLst/>
            <a:gdLst>
              <a:gd name="T0" fmla="*/ 0 w 1334"/>
              <a:gd name="T1" fmla="*/ 0 h 798"/>
              <a:gd name="T2" fmla="*/ 2147483647 w 1334"/>
              <a:gd name="T3" fmla="*/ 2147483647 h 798"/>
              <a:gd name="T4" fmla="*/ 2147483647 w 1334"/>
              <a:gd name="T5" fmla="*/ 2147483647 h 798"/>
              <a:gd name="T6" fmla="*/ 2147483647 w 1334"/>
              <a:gd name="T7" fmla="*/ 2147483647 h 798"/>
              <a:gd name="T8" fmla="*/ 2147483647 w 1334"/>
              <a:gd name="T9" fmla="*/ 2147483647 h 798"/>
              <a:gd name="T10" fmla="*/ 2147483647 w 1334"/>
              <a:gd name="T11" fmla="*/ 2147483647 h 798"/>
              <a:gd name="T12" fmla="*/ 2147483647 w 1334"/>
              <a:gd name="T13" fmla="*/ 2147483647 h 798"/>
              <a:gd name="T14" fmla="*/ 2147483647 w 1334"/>
              <a:gd name="T15" fmla="*/ 2147483647 h 798"/>
              <a:gd name="T16" fmla="*/ 2147483647 w 1334"/>
              <a:gd name="T17" fmla="*/ 2147483647 h 798"/>
              <a:gd name="T18" fmla="*/ 2147483647 w 1334"/>
              <a:gd name="T19" fmla="*/ 2147483647 h 798"/>
              <a:gd name="T20" fmla="*/ 2147483647 w 1334"/>
              <a:gd name="T21" fmla="*/ 2147483647 h 798"/>
              <a:gd name="T22" fmla="*/ 2147483647 w 1334"/>
              <a:gd name="T23" fmla="*/ 2147483647 h 798"/>
              <a:gd name="T24" fmla="*/ 2147483647 w 1334"/>
              <a:gd name="T25" fmla="*/ 2147483647 h 798"/>
              <a:gd name="T26" fmla="*/ 2147483647 w 1334"/>
              <a:gd name="T27" fmla="*/ 2147483647 h 798"/>
              <a:gd name="T28" fmla="*/ 2147483647 w 1334"/>
              <a:gd name="T29" fmla="*/ 2147483647 h 798"/>
              <a:gd name="T30" fmla="*/ 2147483647 w 1334"/>
              <a:gd name="T31" fmla="*/ 2147483647 h 798"/>
              <a:gd name="T32" fmla="*/ 2147483647 w 1334"/>
              <a:gd name="T33" fmla="*/ 0 h 798"/>
              <a:gd name="T34" fmla="*/ 0 w 1334"/>
              <a:gd name="T35" fmla="*/ 0 h 7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34"/>
              <a:gd name="T55" fmla="*/ 0 h 798"/>
              <a:gd name="T56" fmla="*/ 1334 w 1334"/>
              <a:gd name="T57" fmla="*/ 798 h 7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34" h="798">
                <a:moveTo>
                  <a:pt x="0" y="0"/>
                </a:moveTo>
                <a:cubicBezTo>
                  <a:pt x="57" y="11"/>
                  <a:pt x="115" y="21"/>
                  <a:pt x="165" y="56"/>
                </a:cubicBezTo>
                <a:cubicBezTo>
                  <a:pt x="215" y="90"/>
                  <a:pt x="261" y="149"/>
                  <a:pt x="301" y="206"/>
                </a:cubicBezTo>
                <a:cubicBezTo>
                  <a:pt x="341" y="263"/>
                  <a:pt x="373" y="332"/>
                  <a:pt x="403" y="396"/>
                </a:cubicBezTo>
                <a:cubicBezTo>
                  <a:pt x="434" y="461"/>
                  <a:pt x="462" y="539"/>
                  <a:pt x="488" y="591"/>
                </a:cubicBezTo>
                <a:cubicBezTo>
                  <a:pt x="515" y="644"/>
                  <a:pt x="539" y="681"/>
                  <a:pt x="562" y="712"/>
                </a:cubicBezTo>
                <a:cubicBezTo>
                  <a:pt x="584" y="744"/>
                  <a:pt x="606" y="768"/>
                  <a:pt x="624" y="782"/>
                </a:cubicBezTo>
                <a:cubicBezTo>
                  <a:pt x="643" y="796"/>
                  <a:pt x="658" y="798"/>
                  <a:pt x="674" y="796"/>
                </a:cubicBezTo>
                <a:cubicBezTo>
                  <a:pt x="690" y="794"/>
                  <a:pt x="702" y="792"/>
                  <a:pt x="721" y="771"/>
                </a:cubicBezTo>
                <a:cubicBezTo>
                  <a:pt x="740" y="751"/>
                  <a:pt x="762" y="716"/>
                  <a:pt x="789" y="672"/>
                </a:cubicBezTo>
                <a:cubicBezTo>
                  <a:pt x="814" y="628"/>
                  <a:pt x="847" y="566"/>
                  <a:pt x="875" y="507"/>
                </a:cubicBezTo>
                <a:cubicBezTo>
                  <a:pt x="902" y="448"/>
                  <a:pt x="929" y="376"/>
                  <a:pt x="959" y="316"/>
                </a:cubicBezTo>
                <a:cubicBezTo>
                  <a:pt x="990" y="256"/>
                  <a:pt x="1039" y="183"/>
                  <a:pt x="1062" y="147"/>
                </a:cubicBezTo>
                <a:cubicBezTo>
                  <a:pt x="1085" y="112"/>
                  <a:pt x="1081" y="118"/>
                  <a:pt x="1096" y="104"/>
                </a:cubicBezTo>
                <a:cubicBezTo>
                  <a:pt x="1111" y="90"/>
                  <a:pt x="1128" y="77"/>
                  <a:pt x="1153" y="63"/>
                </a:cubicBezTo>
                <a:cubicBezTo>
                  <a:pt x="1177" y="48"/>
                  <a:pt x="1213" y="26"/>
                  <a:pt x="1243" y="15"/>
                </a:cubicBezTo>
                <a:cubicBezTo>
                  <a:pt x="1273" y="4"/>
                  <a:pt x="1318" y="3"/>
                  <a:pt x="1334" y="0"/>
                </a:cubicBezTo>
                <a:cubicBezTo>
                  <a:pt x="1334" y="0"/>
                  <a:pt x="0" y="0"/>
                  <a:pt x="0" y="0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58" y="3436940"/>
            <a:ext cx="1450501" cy="1277273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carbon emission scenarios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solar radiation changes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human land use changes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82755" y="1976439"/>
            <a:ext cx="3046707" cy="907941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spatially explicit surface properties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physical constants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 parameters for empirically approximated processes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9540" y="5445224"/>
            <a:ext cx="3195635" cy="723275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Atmosphere, ocean, soil temperature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concentrations, stores e.g. CO</a:t>
            </a:r>
            <a:r>
              <a:rPr lang="en-US" sz="1200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in air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 momentum, vegetation distribution</a:t>
            </a:r>
          </a:p>
        </p:txBody>
      </p:sp>
      <p:sp>
        <p:nvSpPr>
          <p:cNvPr id="63" name="Freeform 31"/>
          <p:cNvSpPr>
            <a:spLocks/>
          </p:cNvSpPr>
          <p:nvPr/>
        </p:nvSpPr>
        <p:spPr bwMode="auto">
          <a:xfrm>
            <a:off x="4405315" y="4354514"/>
            <a:ext cx="911225" cy="598487"/>
          </a:xfrm>
          <a:custGeom>
            <a:avLst/>
            <a:gdLst>
              <a:gd name="T0" fmla="*/ 2147483647 w 778"/>
              <a:gd name="T1" fmla="*/ 2147483647 h 492"/>
              <a:gd name="T2" fmla="*/ 2147483647 w 778"/>
              <a:gd name="T3" fmla="*/ 2147483647 h 492"/>
              <a:gd name="T4" fmla="*/ 2147483647 w 778"/>
              <a:gd name="T5" fmla="*/ 2147483647 h 492"/>
              <a:gd name="T6" fmla="*/ 2147483647 w 778"/>
              <a:gd name="T7" fmla="*/ 2147483647 h 492"/>
              <a:gd name="T8" fmla="*/ 2147483647 w 778"/>
              <a:gd name="T9" fmla="*/ 2147483647 h 492"/>
              <a:gd name="T10" fmla="*/ 2147483647 w 778"/>
              <a:gd name="T11" fmla="*/ 2147483647 h 492"/>
              <a:gd name="T12" fmla="*/ 2147483647 w 778"/>
              <a:gd name="T13" fmla="*/ 2147483647 h 492"/>
              <a:gd name="T14" fmla="*/ 2147483647 w 778"/>
              <a:gd name="T15" fmla="*/ 2147483647 h 492"/>
              <a:gd name="T16" fmla="*/ 2147483647 w 778"/>
              <a:gd name="T17" fmla="*/ 2147483647 h 492"/>
              <a:gd name="T18" fmla="*/ 2147483647 w 778"/>
              <a:gd name="T19" fmla="*/ 2147483647 h 492"/>
              <a:gd name="T20" fmla="*/ 2147483647 w 778"/>
              <a:gd name="T21" fmla="*/ 2147483647 h 492"/>
              <a:gd name="T22" fmla="*/ 2147483647 w 778"/>
              <a:gd name="T23" fmla="*/ 2147483647 h 492"/>
              <a:gd name="T24" fmla="*/ 2147483647 w 778"/>
              <a:gd name="T25" fmla="*/ 2147483647 h 492"/>
              <a:gd name="T26" fmla="*/ 2147483647 w 778"/>
              <a:gd name="T27" fmla="*/ 2147483647 h 4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8"/>
              <a:gd name="T43" fmla="*/ 0 h 492"/>
              <a:gd name="T44" fmla="*/ 778 w 778"/>
              <a:gd name="T45" fmla="*/ 492 h 4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8" h="492">
                <a:moveTo>
                  <a:pt x="98" y="486"/>
                </a:moveTo>
                <a:cubicBezTo>
                  <a:pt x="0" y="481"/>
                  <a:pt x="160" y="471"/>
                  <a:pt x="188" y="458"/>
                </a:cubicBezTo>
                <a:cubicBezTo>
                  <a:pt x="216" y="445"/>
                  <a:pt x="242" y="433"/>
                  <a:pt x="268" y="405"/>
                </a:cubicBezTo>
                <a:cubicBezTo>
                  <a:pt x="294" y="377"/>
                  <a:pt x="321" y="341"/>
                  <a:pt x="343" y="289"/>
                </a:cubicBezTo>
                <a:cubicBezTo>
                  <a:pt x="365" y="237"/>
                  <a:pt x="385" y="140"/>
                  <a:pt x="401" y="94"/>
                </a:cubicBezTo>
                <a:cubicBezTo>
                  <a:pt x="417" y="48"/>
                  <a:pt x="424" y="20"/>
                  <a:pt x="441" y="10"/>
                </a:cubicBezTo>
                <a:cubicBezTo>
                  <a:pt x="458" y="0"/>
                  <a:pt x="484" y="7"/>
                  <a:pt x="503" y="36"/>
                </a:cubicBezTo>
                <a:cubicBezTo>
                  <a:pt x="522" y="65"/>
                  <a:pt x="539" y="141"/>
                  <a:pt x="552" y="183"/>
                </a:cubicBezTo>
                <a:cubicBezTo>
                  <a:pt x="565" y="225"/>
                  <a:pt x="570" y="255"/>
                  <a:pt x="583" y="285"/>
                </a:cubicBezTo>
                <a:cubicBezTo>
                  <a:pt x="596" y="315"/>
                  <a:pt x="614" y="343"/>
                  <a:pt x="628" y="365"/>
                </a:cubicBezTo>
                <a:cubicBezTo>
                  <a:pt x="642" y="387"/>
                  <a:pt x="654" y="404"/>
                  <a:pt x="668" y="418"/>
                </a:cubicBezTo>
                <a:cubicBezTo>
                  <a:pt x="682" y="432"/>
                  <a:pt x="694" y="439"/>
                  <a:pt x="712" y="450"/>
                </a:cubicBezTo>
                <a:cubicBezTo>
                  <a:pt x="730" y="461"/>
                  <a:pt x="716" y="450"/>
                  <a:pt x="778" y="486"/>
                </a:cubicBezTo>
                <a:cubicBezTo>
                  <a:pt x="676" y="492"/>
                  <a:pt x="98" y="486"/>
                  <a:pt x="98" y="486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41540" y="739636"/>
            <a:ext cx="21209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How can we consider uncertainty associated with the space of all possible models? </a:t>
            </a:r>
          </a:p>
        </p:txBody>
      </p:sp>
      <p:sp>
        <p:nvSpPr>
          <p:cNvPr id="23" name="Oval 22"/>
          <p:cNvSpPr/>
          <p:nvPr/>
        </p:nvSpPr>
        <p:spPr>
          <a:xfrm>
            <a:off x="3565527" y="3362325"/>
            <a:ext cx="1693863" cy="87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>
            <a:off x="5259388" y="1616800"/>
            <a:ext cx="1482152" cy="18153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5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Framing dependence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B963B-7078-A842-A40E-C6B7FDD5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36712"/>
            <a:ext cx="3934606" cy="2667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DCBAA98-F3E0-6C45-894C-2F10086DC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1024963"/>
            <a:ext cx="21209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How can we consider uncertainty associated with the space of all possible models?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3FF35A-4074-4249-BD61-FC23FE91B0BE}"/>
              </a:ext>
            </a:extLst>
          </p:cNvPr>
          <p:cNvCxnSpPr>
            <a:cxnSpLocks/>
          </p:cNvCxnSpPr>
          <p:nvPr/>
        </p:nvCxnSpPr>
        <p:spPr>
          <a:xfrm flipH="1">
            <a:off x="3203848" y="1196752"/>
            <a:ext cx="3094720" cy="8581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8829FBA-5649-074F-AC43-CC052D1D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503726"/>
            <a:ext cx="8568952" cy="2949610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sz="2000" dirty="0"/>
              <a:t>Dependence and convergence:</a:t>
            </a:r>
          </a:p>
          <a:p>
            <a:pPr lvl="1">
              <a:spcBef>
                <a:spcPts val="1080"/>
              </a:spcBef>
            </a:pPr>
            <a:r>
              <a:rPr lang="en-US" sz="1600" dirty="0"/>
              <a:t>We want agreement where there is observational constraint, and diversity where there isn’t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dim(model) &gt; dim(</a:t>
            </a:r>
            <a:r>
              <a:rPr lang="en-US" sz="2000" dirty="0" err="1"/>
              <a:t>obs</a:t>
            </a:r>
            <a:r>
              <a:rPr lang="en-US" sz="2000" dirty="0"/>
              <a:t>)  :  fundamental issue of confirmation holism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dim(climate) &gt;&gt; dim(model) &gt; dim(</a:t>
            </a:r>
            <a:r>
              <a:rPr lang="en-US" sz="2000" dirty="0" err="1"/>
              <a:t>obs</a:t>
            </a:r>
            <a:r>
              <a:rPr lang="en-US" sz="2000" dirty="0"/>
              <a:t>)  :  models are gross simplifications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Two approaches to this problem</a:t>
            </a:r>
          </a:p>
          <a:p>
            <a:pPr lvl="1">
              <a:spcBef>
                <a:spcPts val="1080"/>
              </a:spcBef>
            </a:pPr>
            <a:r>
              <a:rPr lang="en-US" sz="1600" dirty="0"/>
              <a:t>What does the complete model space look like (spanning)</a:t>
            </a:r>
          </a:p>
          <a:p>
            <a:pPr lvl="1">
              <a:spcBef>
                <a:spcPts val="1080"/>
              </a:spcBef>
            </a:pPr>
            <a:r>
              <a:rPr lang="en-US" sz="1600" dirty="0"/>
              <a:t>How do we best account for dependence with the ensembles we already have (duplication)</a:t>
            </a:r>
          </a:p>
          <a:p>
            <a:pPr>
              <a:spcBef>
                <a:spcPts val="1080"/>
              </a:spcBef>
            </a:pPr>
            <a:endParaRPr lang="en-US" sz="2000" dirty="0"/>
          </a:p>
          <a:p>
            <a:pPr>
              <a:spcBef>
                <a:spcPts val="1080"/>
              </a:spcBef>
            </a:pPr>
            <a:endParaRPr lang="en-US" sz="2000" dirty="0"/>
          </a:p>
          <a:p>
            <a:pPr>
              <a:spcBef>
                <a:spcPts val="1080"/>
              </a:spcBef>
            </a:pPr>
            <a:endParaRPr lang="en-US" sz="2000" dirty="0"/>
          </a:p>
          <a:p>
            <a:pPr>
              <a:spcBef>
                <a:spcPts val="108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2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712968" cy="946116"/>
          </a:xfrm>
        </p:spPr>
        <p:txBody>
          <a:bodyPr/>
          <a:lstStyle/>
          <a:p>
            <a:r>
              <a:rPr lang="en-US" sz="2800" dirty="0"/>
              <a:t>Framing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756"/>
            <a:ext cx="8229600" cy="4905409"/>
          </a:xfrm>
        </p:spPr>
        <p:txBody>
          <a:bodyPr/>
          <a:lstStyle/>
          <a:p>
            <a:r>
              <a:rPr lang="en-US" sz="2000" dirty="0">
                <a:ea typeface="ＭＳ Ｐゴシック" charset="-128"/>
                <a:cs typeface="ＭＳ Ｐゴシック" charset="-128"/>
              </a:rPr>
              <a:t>Modelling groups share literature, data sets,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parametrisations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, even model code – do different climate models constitute independent estimates of a prediction problem?</a:t>
            </a:r>
          </a:p>
          <a:p>
            <a:r>
              <a:rPr lang="en-US" sz="2000" dirty="0">
                <a:ea typeface="ＭＳ Ｐゴシック" charset="-128"/>
                <a:cs typeface="ＭＳ Ｐゴシック" charset="-128"/>
              </a:rPr>
              <a:t>Each RCP projection in CMIP5 has a different set of contributions – are we really just comparing differences between RCPs?</a:t>
            </a:r>
          </a:p>
          <a:p>
            <a:r>
              <a:rPr lang="en-US" sz="2000" dirty="0">
                <a:ea typeface="ＭＳ Ｐゴシック" charset="-128"/>
                <a:cs typeface="ＭＳ Ｐゴシック" charset="-128"/>
              </a:rPr>
              <a:t>There are many ways to define dependence</a:t>
            </a:r>
          </a:p>
          <a:p>
            <a:pPr lvl="1"/>
            <a:r>
              <a:rPr lang="en-US" sz="1600" dirty="0">
                <a:ea typeface="ＭＳ Ｐゴシック" charset="-128"/>
                <a:cs typeface="ＭＳ Ｐゴシック" charset="-128"/>
              </a:rPr>
              <a:t>‘</a:t>
            </a:r>
            <a:r>
              <a:rPr lang="en-US" sz="1600" i="1" dirty="0">
                <a:ea typeface="ＭＳ Ｐゴシック" charset="-128"/>
                <a:cs typeface="ＭＳ Ｐゴシック" charset="-128"/>
              </a:rPr>
              <a:t>a priori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’ approach: Different research group =&gt; independence? Model structure/shared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parametrisation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 (evolutionary cladistics)</a:t>
            </a:r>
          </a:p>
          <a:p>
            <a:pPr lvl="1"/>
            <a:r>
              <a:rPr lang="en-US" sz="1600" dirty="0">
                <a:ea typeface="ＭＳ Ｐゴシック" charset="-128"/>
                <a:cs typeface="ＭＳ Ｐゴシック" charset="-128"/>
              </a:rPr>
              <a:t>‘</a:t>
            </a:r>
            <a:r>
              <a:rPr lang="en-US" sz="1600" i="1" dirty="0">
                <a:ea typeface="ＭＳ Ｐゴシック" charset="-128"/>
                <a:cs typeface="ＭＳ Ｐゴシック" charset="-128"/>
              </a:rPr>
              <a:t>a posteriori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’: effect of dependence on ensemble performance (Linnaean taxonomy) – more like what we care about</a:t>
            </a:r>
          </a:p>
          <a:p>
            <a:pPr lvl="1"/>
            <a:r>
              <a:rPr lang="en-US" sz="1600" dirty="0">
                <a:ea typeface="ＭＳ Ｐゴシック" charset="-128"/>
                <a:cs typeface="ＭＳ Ｐゴシック" charset="-128"/>
              </a:rPr>
              <a:t>Hilltop estimation analogy of mean estimate</a:t>
            </a:r>
          </a:p>
          <a:p>
            <a:endParaRPr lang="en-US" sz="2000" dirty="0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5219704" y="4095782"/>
            <a:ext cx="2705099" cy="1722437"/>
          </a:xfrm>
          <a:prstGeom prst="ellipse">
            <a:avLst/>
          </a:prstGeom>
          <a:solidFill>
            <a:srgbClr val="15624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alibri" charset="0"/>
              </a:rPr>
              <a:t>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99126" y="4286282"/>
            <a:ext cx="1981200" cy="1371600"/>
            <a:chOff x="6019800" y="1280320"/>
            <a:chExt cx="1981200" cy="1371600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6415088" y="2499520"/>
              <a:ext cx="152400" cy="152400"/>
            </a:xfrm>
            <a:prstGeom prst="ellipse">
              <a:avLst/>
            </a:prstGeom>
            <a:solidFill>
              <a:srgbClr val="C80E1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7010400" y="1280320"/>
              <a:ext cx="152400" cy="152400"/>
            </a:xfrm>
            <a:prstGeom prst="ellipse">
              <a:avLst/>
            </a:prstGeom>
            <a:solidFill>
              <a:srgbClr val="C80E1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7848600" y="1966120"/>
              <a:ext cx="152400" cy="152400"/>
            </a:xfrm>
            <a:prstGeom prst="ellipse">
              <a:avLst/>
            </a:prstGeom>
            <a:solidFill>
              <a:srgbClr val="C80E1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6019800" y="1737520"/>
              <a:ext cx="152400" cy="152400"/>
            </a:xfrm>
            <a:prstGeom prst="ellipse">
              <a:avLst/>
            </a:prstGeom>
            <a:solidFill>
              <a:srgbClr val="C80E1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0239" y="4664969"/>
            <a:ext cx="2705099" cy="1722437"/>
            <a:chOff x="2209800" y="1805782"/>
            <a:chExt cx="2705099" cy="1722437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2209800" y="1805782"/>
              <a:ext cx="2705099" cy="1722437"/>
            </a:xfrm>
            <a:prstGeom prst="ellipse">
              <a:avLst/>
            </a:prstGeom>
            <a:solidFill>
              <a:srgbClr val="15624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alibri" charset="0"/>
                </a:rPr>
                <a:t>x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16213" y="2148682"/>
              <a:ext cx="636587" cy="975519"/>
              <a:chOff x="2716213" y="2148682"/>
              <a:chExt cx="636587" cy="975519"/>
            </a:xfrm>
          </p:grpSpPr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3074987" y="2971801"/>
                <a:ext cx="152400" cy="152400"/>
              </a:xfrm>
              <a:prstGeom prst="ellipse">
                <a:avLst/>
              </a:prstGeom>
              <a:solidFill>
                <a:srgbClr val="C80E1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2868613" y="2301082"/>
                <a:ext cx="152400" cy="152400"/>
              </a:xfrm>
              <a:prstGeom prst="ellipse">
                <a:avLst/>
              </a:prstGeom>
              <a:solidFill>
                <a:srgbClr val="C80E1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3200400" y="2148682"/>
                <a:ext cx="152400" cy="152400"/>
              </a:xfrm>
              <a:prstGeom prst="ellipse">
                <a:avLst/>
              </a:prstGeom>
              <a:solidFill>
                <a:srgbClr val="C80E1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716213" y="2667001"/>
                <a:ext cx="152400" cy="152400"/>
              </a:xfrm>
              <a:prstGeom prst="ellipse">
                <a:avLst/>
              </a:prstGeom>
              <a:solidFill>
                <a:srgbClr val="C80E1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17" name="Isosceles Triangle 16"/>
          <p:cNvSpPr/>
          <p:nvPr/>
        </p:nvSpPr>
        <p:spPr>
          <a:xfrm>
            <a:off x="6564317" y="4884372"/>
            <a:ext cx="125413" cy="17541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735426" y="5438478"/>
            <a:ext cx="125413" cy="17541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860838" y="5568528"/>
            <a:ext cx="1200956" cy="414867"/>
            <a:chOff x="3200403" y="2709336"/>
            <a:chExt cx="1200956" cy="414865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 flipV="1">
              <a:off x="3200403" y="2709336"/>
              <a:ext cx="347901" cy="262466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52800" y="2847203"/>
              <a:ext cx="104855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performance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51526" y="4437069"/>
            <a:ext cx="1989852" cy="1089119"/>
            <a:chOff x="5851527" y="4438681"/>
            <a:chExt cx="1989852" cy="1089119"/>
          </a:xfrm>
        </p:grpSpPr>
        <p:sp>
          <p:nvSpPr>
            <p:cNvPr id="23" name="TextBox 22"/>
            <p:cNvSpPr txBox="1"/>
            <p:nvPr/>
          </p:nvSpPr>
          <p:spPr>
            <a:xfrm>
              <a:off x="6689727" y="4585782"/>
              <a:ext cx="1151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independence</a:t>
              </a:r>
            </a:p>
          </p:txBody>
        </p:sp>
        <p:cxnSp>
          <p:nvCxnSpPr>
            <p:cNvPr id="24" name="Straight Connector 23"/>
            <p:cNvCxnSpPr>
              <a:endCxn id="6" idx="7"/>
            </p:cNvCxnSpPr>
            <p:nvPr/>
          </p:nvCxnSpPr>
          <p:spPr>
            <a:xfrm rot="5400000">
              <a:off x="6116546" y="5080032"/>
              <a:ext cx="555718" cy="339817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9" idx="6"/>
            </p:cNvCxnSpPr>
            <p:nvPr/>
          </p:nvCxnSpPr>
          <p:spPr>
            <a:xfrm rot="10800000">
              <a:off x="5851527" y="4819680"/>
              <a:ext cx="712787" cy="15240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7" idx="4"/>
            </p:cNvCxnSpPr>
            <p:nvPr/>
          </p:nvCxnSpPr>
          <p:spPr>
            <a:xfrm rot="5400000" flipH="1" flipV="1">
              <a:off x="6398418" y="4604576"/>
              <a:ext cx="533403" cy="201613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8" idx="2"/>
            </p:cNvCxnSpPr>
            <p:nvPr/>
          </p:nvCxnSpPr>
          <p:spPr>
            <a:xfrm>
              <a:off x="6564312" y="4972080"/>
              <a:ext cx="963614" cy="7620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 – what is model dependence?</a:t>
            </a:r>
          </a:p>
          <a:p>
            <a:pPr>
              <a:spcAft>
                <a:spcPts val="3000"/>
              </a:spcAft>
            </a:pPr>
            <a:r>
              <a:rPr lang="en-AU" sz="2400" dirty="0"/>
              <a:t>Epistemic </a:t>
            </a:r>
            <a:r>
              <a:rPr lang="en-AU" sz="2400" dirty="0" err="1"/>
              <a:t>vs</a:t>
            </a:r>
            <a:r>
              <a:rPr lang="en-AU" sz="2400" dirty="0"/>
              <a:t> </a:t>
            </a:r>
            <a:r>
              <a:rPr lang="en-AU" sz="2400" dirty="0" err="1"/>
              <a:t>aleatory</a:t>
            </a:r>
            <a:r>
              <a:rPr lang="en-AU" sz="2400" dirty="0"/>
              <a:t> uncertainty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Why weighting / sub-selecting for dependence and/or performance is a calibration exercise</a:t>
            </a:r>
          </a:p>
          <a:p>
            <a:pPr>
              <a:spcAft>
                <a:spcPts val="3000"/>
              </a:spcAft>
            </a:pPr>
            <a:r>
              <a:rPr lang="en-AU" sz="2400" dirty="0">
                <a:solidFill>
                  <a:srgbClr val="7F7F7F"/>
                </a:solidFill>
              </a:rPr>
              <a:t>Towards holistic, rather than application-specific calibration</a:t>
            </a:r>
          </a:p>
          <a:p>
            <a:pPr>
              <a:spcAft>
                <a:spcPts val="3000"/>
              </a:spcAft>
            </a:pPr>
            <a:endParaRPr lang="en-AU" sz="2400" dirty="0">
              <a:solidFill>
                <a:srgbClr val="7F7F7F"/>
              </a:solidFill>
            </a:endParaRPr>
          </a:p>
          <a:p>
            <a:pPr>
              <a:spcAft>
                <a:spcPts val="3000"/>
              </a:spcAft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8184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25200</TotalTime>
  <Words>2202</Words>
  <Application>Microsoft Macintosh PowerPoint</Application>
  <PresentationFormat>On-screen Show (4:3)</PresentationFormat>
  <Paragraphs>267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Office Theme</vt:lpstr>
      <vt:lpstr>Model dependence in multi-model ensembles</vt:lpstr>
      <vt:lpstr>Structure</vt:lpstr>
      <vt:lpstr>Framing dependence</vt:lpstr>
      <vt:lpstr>Framing dependence: propagating uncertainty</vt:lpstr>
      <vt:lpstr>Framing dependence: choices in model development</vt:lpstr>
      <vt:lpstr>Framing dependence: propagating uncertainty</vt:lpstr>
      <vt:lpstr>Framing dependence</vt:lpstr>
      <vt:lpstr>Framing dependence</vt:lpstr>
      <vt:lpstr>Structure</vt:lpstr>
      <vt:lpstr>Dividing multi-model ensemble spread in two: epistemic and aleatory uncertainty </vt:lpstr>
      <vt:lpstr>Dividing multi-model ensemble spread in two: epistemic and aleatory uncertainty </vt:lpstr>
      <vt:lpstr>Dividing multi-model ensemble spread in two: epistemic and aleatory uncertainty </vt:lpstr>
      <vt:lpstr>Structure</vt:lpstr>
      <vt:lpstr>Ensemble sub-sampling to account for dependence</vt:lpstr>
      <vt:lpstr>Ensemble size vs RMSE</vt:lpstr>
      <vt:lpstr>Results differ across variables and obs products</vt:lpstr>
      <vt:lpstr>Results differ across different metrics and regions</vt:lpstr>
      <vt:lpstr>Structure</vt:lpstr>
      <vt:lpstr>Should calibration be application-specific or holistic?</vt:lpstr>
      <vt:lpstr>Towards holistic calibration - is a single integrated cost function the best solution? </vt:lpstr>
      <vt:lpstr>Towards holistic calibration - is a single integrated cost function the best solution? </vt:lpstr>
      <vt:lpstr>Towards holistic calibration – why an integrative cost function is a bad idea</vt:lpstr>
      <vt:lpstr>Towards holistic calibration – why an integrative cost function seems like a bad idea</vt:lpstr>
      <vt:lpstr>Towards holistic calibration – a better idea</vt:lpstr>
      <vt:lpstr>Towards holistic calibration – why an integrative cost function is a bad idea</vt:lpstr>
      <vt:lpstr>Towards holistic calibration – Pareto optimality</vt:lpstr>
      <vt:lpstr>Towards holistic calibration – Pareto optimality</vt:lpstr>
      <vt:lpstr>Conclusions</vt:lpstr>
      <vt:lpstr>References</vt:lpstr>
    </vt:vector>
  </TitlesOfParts>
  <Manager/>
  <Company>University of New South Wales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subject/>
  <dc:creator>Gab Abramowitz</dc:creator>
  <cp:keywords/>
  <dc:description/>
  <cp:lastModifiedBy>Gab Abramowitz</cp:lastModifiedBy>
  <cp:revision>1176</cp:revision>
  <dcterms:created xsi:type="dcterms:W3CDTF">2010-02-01T21:50:58Z</dcterms:created>
  <dcterms:modified xsi:type="dcterms:W3CDTF">2018-11-27T00:05:39Z</dcterms:modified>
  <cp:category/>
</cp:coreProperties>
</file>